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7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286" r:id="rId5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Noto Sans CJK SC Regular" charset="0"/>
        <a:cs typeface="Noto Sans CJK SC Regula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altLang="en-US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511300" y="5880100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FC44E0F-8843-4957-A79B-03C62C9D8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F59A-A1F6-40B3-9259-9A56E8C01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3B19-C5FD-43E1-8CDB-18B08637E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846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46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465E-8833-4E7F-BB05-F0DA2814A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FC1F9-6CDE-4D2D-BAF8-F747257A7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4DE5-BDCB-4C1F-99B6-C59D12558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0F4D-2599-4C3B-839C-E04F34029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7A21-485C-4D39-9C5E-A3A43CED3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B899-5905-4E15-AE23-63A5E07CF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0E23-4933-4CA4-87A3-87A19121F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FF9E-2145-466F-BE14-F47F06F93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E66A-5E6A-48AF-9A99-889CF1859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30163"/>
            <a:ext cx="98059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37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7227888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9BC8FEF-5C33-417A-A4D7-AC0F56E87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59296" y="395462"/>
            <a:ext cx="7489528" cy="576063"/>
          </a:xfrm>
        </p:spPr>
        <p:txBody>
          <a:bodyPr/>
          <a:lstStyle/>
          <a:p>
            <a:pPr eaLnBrk="1"/>
            <a:r>
              <a:rPr lang="en-I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Livestock &amp; Poultry Management</a:t>
            </a:r>
            <a:endParaRPr lang="en-IN" alt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27200" y="3203575"/>
            <a:ext cx="7777163" cy="3313113"/>
          </a:xfrm>
        </p:spPr>
        <p:txBody>
          <a:bodyPr/>
          <a:lstStyle/>
          <a:p>
            <a:pPr eaLnBrk="1"/>
            <a:r>
              <a:rPr lang="en-IN" altLang="en-US" smtClean="0"/>
              <a:t>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1880" y="2771775"/>
            <a:ext cx="81540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ASAP2101(2-1-0)</a:t>
            </a:r>
            <a:r>
              <a:rPr lang="en-IN" altLang="en-US" sz="2800" dirty="0" smtClean="0">
                <a:solidFill>
                  <a:schemeClr val="tx1"/>
                </a:solidFill>
              </a:rPr>
              <a:t>     </a:t>
            </a:r>
            <a:endParaRPr lang="en-IN" altLang="en-US" sz="2800" dirty="0">
              <a:solidFill>
                <a:schemeClr val="tx1"/>
              </a:solidFill>
            </a:endParaRPr>
          </a:p>
          <a:p>
            <a:pPr algn="ctr"/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Session: </a:t>
            </a:r>
            <a:r>
              <a:rPr lang="en-I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Nutrients and their functions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645" y="107430"/>
            <a:ext cx="5948619" cy="936104"/>
          </a:xfrm>
        </p:spPr>
        <p:txBody>
          <a:bodyPr tIns="13999"/>
          <a:lstStyle/>
          <a:p>
            <a:pPr marL="2806842" indent="-2792842" eaLnBrk="1" hangingPunct="1">
              <a:spcBef>
                <a:spcPts val="110"/>
              </a:spcBef>
            </a:pPr>
            <a:r>
              <a:rPr lang="en-US" sz="5300" dirty="0" smtClean="0">
                <a:latin typeface="Arial" pitchFamily="34" charset="0"/>
                <a:cs typeface="Arial" pitchFamily="34" charset="0"/>
              </a:rPr>
              <a:t>Carbohydrates</a:t>
            </a:r>
            <a:endParaRPr lang="en-US" sz="5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7596" y="1425920"/>
            <a:ext cx="7457212" cy="401010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208239" indent="-194240">
              <a:lnSpc>
                <a:spcPct val="120000"/>
              </a:lnSpc>
              <a:spcBef>
                <a:spcPts val="110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Furnish energy for body functions, growth  and reproduction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08239" indent="-194240">
              <a:lnSpc>
                <a:spcPct val="120000"/>
              </a:lnSpc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largest part of the animals food supply  and usually the fibrous part of the diet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08239" indent="-194240">
              <a:spcBef>
                <a:spcPts val="744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 sugars, starch and cellulose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08239" indent="-194240">
              <a:spcBef>
                <a:spcPts val="744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made of carbon, oxygen and hydrogen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object 4"/>
          <p:cNvSpPr>
            <a:spLocks noChangeArrowheads="1"/>
          </p:cNvSpPr>
          <p:nvPr/>
        </p:nvSpPr>
        <p:spPr bwMode="auto">
          <a:xfrm>
            <a:off x="6972433" y="5627758"/>
            <a:ext cx="2604161" cy="176392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3" name="object 5"/>
          <p:cNvSpPr>
            <a:spLocks noChangeArrowheads="1"/>
          </p:cNvSpPr>
          <p:nvPr/>
        </p:nvSpPr>
        <p:spPr bwMode="auto">
          <a:xfrm>
            <a:off x="4200261" y="5627758"/>
            <a:ext cx="2604161" cy="176392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4" name="object 6"/>
          <p:cNvSpPr>
            <a:spLocks noChangeArrowheads="1"/>
          </p:cNvSpPr>
          <p:nvPr/>
        </p:nvSpPr>
        <p:spPr bwMode="auto">
          <a:xfrm>
            <a:off x="1512094" y="5627758"/>
            <a:ext cx="2604161" cy="176392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7266" y="346486"/>
            <a:ext cx="2371398" cy="69704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7300" spc="126" dirty="0" err="1" smtClean="0"/>
              <a:t>F</a:t>
            </a:r>
            <a:r>
              <a:rPr sz="7300" spc="1009" dirty="0" err="1" smtClean="0"/>
              <a:t>a</a:t>
            </a:r>
            <a:r>
              <a:rPr lang="en-IN" sz="7300" spc="2723" dirty="0" smtClean="0"/>
              <a:t>t</a:t>
            </a:r>
            <a:r>
              <a:rPr sz="7300" spc="-391" dirty="0" smtClean="0"/>
              <a:t>s</a:t>
            </a:r>
            <a:endParaRPr sz="7300" dirty="0"/>
          </a:p>
        </p:txBody>
      </p:sp>
      <p:sp>
        <p:nvSpPr>
          <p:cNvPr id="3" name="object 3"/>
          <p:cNvSpPr txBox="1"/>
          <p:nvPr/>
        </p:nvSpPr>
        <p:spPr>
          <a:xfrm>
            <a:off x="2248858" y="1475581"/>
            <a:ext cx="7255950" cy="5831110"/>
          </a:xfrm>
          <a:prstGeom prst="rect">
            <a:avLst/>
          </a:prstGeom>
        </p:spPr>
        <p:txBody>
          <a:bodyPr lIns="0" tIns="134392" rIns="0" bIns="0">
            <a:spAutoFit/>
          </a:bodyPr>
          <a:lstStyle/>
          <a:p>
            <a:pPr marL="181990" indent="-167991">
              <a:spcBef>
                <a:spcPts val="1062"/>
              </a:spcBef>
              <a:buSzPct val="83000"/>
              <a:buFont typeface="Times New Roman" pitchFamily="18" charset="0"/>
              <a:buChar char="•"/>
              <a:tabLst>
                <a:tab pos="18199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Furnish a concentrated source of energy, up to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7991">
              <a:spcBef>
                <a:spcPts val="951"/>
              </a:spcBef>
              <a:tabLst>
                <a:tab pos="18199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2.25 times as much energy as carbohydrates do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7991">
              <a:lnSpc>
                <a:spcPct val="130000"/>
              </a:lnSpc>
              <a:buFont typeface="Times New Roman" pitchFamily="18" charset="0"/>
              <a:buChar char="•"/>
              <a:tabLst>
                <a:tab pos="181990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 cholesterol, steroids and other body  compounds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7991">
              <a:spcBef>
                <a:spcPts val="951"/>
              </a:spcBef>
              <a:buFont typeface="Times New Roman" pitchFamily="18" charset="0"/>
              <a:buChar char="•"/>
              <a:tabLst>
                <a:tab pos="18199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Found in every cell in the body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7991">
              <a:spcBef>
                <a:spcPts val="951"/>
              </a:spcBef>
              <a:buFont typeface="Times New Roman" pitchFamily="18" charset="0"/>
              <a:buChar char="•"/>
              <a:tabLst>
                <a:tab pos="18199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Affect the condition of skin and hair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7991">
              <a:lnSpc>
                <a:spcPts val="4120"/>
              </a:lnSpc>
              <a:spcBef>
                <a:spcPts val="303"/>
              </a:spcBef>
              <a:buFont typeface="Times New Roman" pitchFamily="18" charset="0"/>
              <a:buChar char="•"/>
              <a:tabLst>
                <a:tab pos="18199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made of carbon, oxygen and hydrogen, but  contain much larger proportions of carbon and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7991">
              <a:spcBef>
                <a:spcPts val="661"/>
              </a:spcBef>
              <a:tabLst>
                <a:tab pos="18199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hydrogen than carbohydrates do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1990" indent="-167991">
              <a:lnSpc>
                <a:spcPts val="4120"/>
              </a:lnSpc>
              <a:spcBef>
                <a:spcPts val="303"/>
              </a:spcBef>
              <a:buFont typeface="Times New Roman" pitchFamily="18" charset="0"/>
              <a:buChar char="•"/>
              <a:tabLst>
                <a:tab pos="18199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also provide energy reserves, protection for  vital organs, and they insulate the body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6713" y="458481"/>
            <a:ext cx="4496029" cy="1035955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6600" spc="1036" dirty="0"/>
              <a:t>Minerals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2229836" y="1718426"/>
            <a:ext cx="6842924" cy="2875758"/>
          </a:xfrm>
          <a:prstGeom prst="rect">
            <a:avLst/>
          </a:prstGeom>
        </p:spPr>
        <p:txBody>
          <a:bodyPr lIns="0" tIns="107794" rIns="0" bIns="0">
            <a:spAutoFit/>
          </a:bodyPr>
          <a:lstStyle/>
          <a:p>
            <a:pPr marL="435726" indent="-407728">
              <a:spcBef>
                <a:spcPts val="854"/>
              </a:spcBef>
              <a:buFont typeface="UnDotum"/>
              <a:buChar char=""/>
              <a:tabLst>
                <a:tab pos="43572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Primarily found in bones and teeth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35726" indent="-407728">
              <a:lnSpc>
                <a:spcPct val="120000"/>
              </a:lnSpc>
              <a:buFont typeface="UnDotum"/>
              <a:buChar char=""/>
              <a:tabLst>
                <a:tab pos="43572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Important in blood for the carrying of  oxygen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35726" indent="-407728">
              <a:lnSpc>
                <a:spcPct val="120000"/>
              </a:lnSpc>
              <a:buFont typeface="UnDotum"/>
              <a:buChar char=""/>
              <a:tabLst>
                <a:tab pos="43572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Regulates heartbeat with potassium,  sodium and calcium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3009" y="781122"/>
            <a:ext cx="4219511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6" dirty="0">
                <a:latin typeface="Times New Roman"/>
                <a:cs typeface="Times New Roman"/>
              </a:rPr>
              <a:t>Major</a:t>
            </a:r>
            <a:r>
              <a:rPr sz="4900" spc="-55" dirty="0">
                <a:latin typeface="Times New Roman"/>
                <a:cs typeface="Times New Roman"/>
              </a:rPr>
              <a:t> </a:t>
            </a:r>
            <a:r>
              <a:rPr sz="4900" spc="-6" dirty="0">
                <a:latin typeface="Times New Roman"/>
                <a:cs typeface="Times New Roman"/>
              </a:rPr>
              <a:t>Minerals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8844" y="2455145"/>
            <a:ext cx="7871988" cy="424862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19976" indent="-377979">
              <a:spcBef>
                <a:spcPts val="11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1997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The major minerals are</a:t>
            </a:r>
            <a:endParaRPr lang="en-US" sz="3100" dirty="0">
              <a:solidFill>
                <a:schemeClr val="accent6">
                  <a:lumMod val="50000"/>
                </a:schemeClr>
              </a:solidFill>
            </a:endParaRPr>
          </a:p>
          <a:p>
            <a:pPr marL="419976" indent="-377979">
              <a:lnSpc>
                <a:spcPct val="150000"/>
              </a:lnSpc>
              <a:spcBef>
                <a:spcPts val="758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1997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calcium, phosphorus, sodium, chlorine,  magnesium, and potassium.</a:t>
            </a:r>
            <a:endParaRPr lang="en-US" sz="3100" dirty="0">
              <a:solidFill>
                <a:schemeClr val="accent6">
                  <a:lumMod val="50000"/>
                </a:schemeClr>
              </a:solidFill>
            </a:endParaRPr>
          </a:p>
          <a:p>
            <a:pPr marL="419976" indent="-377979">
              <a:lnSpc>
                <a:spcPct val="150000"/>
              </a:lnSpc>
              <a:spcBef>
                <a:spcPts val="758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1997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They are required at comparatively high  levels described as per cent of diet or  grams per day.</a:t>
            </a:r>
            <a:endParaRPr lang="en-US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226" y="750719"/>
            <a:ext cx="4221262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6" dirty="0">
                <a:latin typeface="Times New Roman"/>
                <a:cs typeface="Times New Roman"/>
              </a:rPr>
              <a:t>Minor</a:t>
            </a:r>
            <a:r>
              <a:rPr sz="4900" spc="-50" dirty="0">
                <a:latin typeface="Times New Roman"/>
                <a:cs typeface="Times New Roman"/>
              </a:rPr>
              <a:t> </a:t>
            </a:r>
            <a:r>
              <a:rPr sz="4900" spc="-6" dirty="0">
                <a:latin typeface="Times New Roman"/>
                <a:cs typeface="Times New Roman"/>
              </a:rPr>
              <a:t>Minerals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6847" y="2218905"/>
            <a:ext cx="7955993" cy="4894446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19976" indent="-377979">
              <a:lnSpc>
                <a:spcPct val="140000"/>
              </a:lnSpc>
              <a:spcBef>
                <a:spcPts val="11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1997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They are required only in very small  amounts.</a:t>
            </a:r>
            <a:endParaRPr lang="en-US" sz="3100" dirty="0">
              <a:solidFill>
                <a:schemeClr val="accent6">
                  <a:lumMod val="50000"/>
                </a:schemeClr>
              </a:solidFill>
            </a:endParaRPr>
          </a:p>
          <a:p>
            <a:pPr marL="419976" indent="-377979">
              <a:lnSpc>
                <a:spcPct val="140000"/>
              </a:lnSpc>
              <a:spcBef>
                <a:spcPts val="772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1997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Some minerals fed in excess amounts  may cause a deficiency in others</a:t>
            </a:r>
            <a:endParaRPr lang="en-US" sz="3100" dirty="0">
              <a:solidFill>
                <a:schemeClr val="accent6">
                  <a:lumMod val="50000"/>
                </a:schemeClr>
              </a:solidFill>
            </a:endParaRPr>
          </a:p>
          <a:p>
            <a:pPr marL="419976" indent="-377979">
              <a:lnSpc>
                <a:spcPct val="140000"/>
              </a:lnSpc>
              <a:spcBef>
                <a:spcPts val="772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1997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Iron, Zinc, Copper, Manganese, Cobalt,  Iodine, Molybdenum, Selenium, Fluorine</a:t>
            </a:r>
            <a:endParaRPr lang="en-US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933" y="1842672"/>
            <a:ext cx="6658827" cy="4691966"/>
          </a:xfrm>
          <a:prstGeom prst="rect">
            <a:avLst/>
          </a:prstGeom>
        </p:spPr>
        <p:txBody>
          <a:bodyPr wrap="square" lIns="0" tIns="201589" rIns="0" bIns="0">
            <a:spAutoFit/>
          </a:bodyPr>
          <a:lstStyle/>
          <a:p>
            <a:pPr marL="244986" indent="-230987">
              <a:spcBef>
                <a:spcPts val="1585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only needed in small amounts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4986" indent="-230987">
              <a:spcBef>
                <a:spcPts val="1475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essential for life and health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4986" indent="-230987">
              <a:lnSpc>
                <a:spcPts val="5195"/>
              </a:lnSpc>
              <a:spcBef>
                <a:spcPts val="413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Provide a defense against disease,  promote growth and reproduction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4986" indent="-230987">
              <a:spcBef>
                <a:spcPts val="1062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Contribute to the general health of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4986" indent="-230987">
              <a:spcBef>
                <a:spcPts val="1475"/>
              </a:spcBef>
              <a:tabLst>
                <a:tab pos="244986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animal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4986" indent="-230987">
              <a:spcBef>
                <a:spcPts val="1488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31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A, B, C, D, K, E etc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4106" y="750719"/>
            <a:ext cx="2422150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11" dirty="0">
                <a:latin typeface="Times New Roman"/>
                <a:cs typeface="Times New Roman"/>
              </a:rPr>
              <a:t>V</a:t>
            </a:r>
            <a:r>
              <a:rPr sz="4900" spc="-6" dirty="0">
                <a:latin typeface="Times New Roman"/>
                <a:cs typeface="Times New Roman"/>
              </a:rPr>
              <a:t>i</a:t>
            </a:r>
            <a:r>
              <a:rPr sz="4900" spc="-11" dirty="0">
                <a:latin typeface="Times New Roman"/>
                <a:cs typeface="Times New Roman"/>
              </a:rPr>
              <a:t>t</a:t>
            </a:r>
            <a:r>
              <a:rPr sz="4900" dirty="0">
                <a:latin typeface="Times New Roman"/>
                <a:cs typeface="Times New Roman"/>
              </a:rPr>
              <a:t>am</a:t>
            </a:r>
            <a:r>
              <a:rPr sz="4900" spc="6" dirty="0">
                <a:latin typeface="Times New Roman"/>
                <a:cs typeface="Times New Roman"/>
              </a:rPr>
              <a:t>i</a:t>
            </a:r>
            <a:r>
              <a:rPr sz="4900" spc="-6" dirty="0">
                <a:latin typeface="Times New Roman"/>
                <a:cs typeface="Times New Roman"/>
              </a:rPr>
              <a:t>ns</a:t>
            </a:r>
            <a:endParaRPr sz="4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1111" y="1725426"/>
            <a:ext cx="6837673" cy="173152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208239" indent="-194240">
              <a:lnSpc>
                <a:spcPct val="120000"/>
              </a:lnSpc>
              <a:spcBef>
                <a:spcPts val="110"/>
              </a:spcBef>
              <a:buSzPct val="86000"/>
              <a:buFont typeface="Times New Roman" pitchFamily="18" charset="0"/>
              <a:buChar char="•"/>
              <a:tabLst>
                <a:tab pos="213488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Accounts for 70% or more of the  composition of most plants and animals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6730" y="456731"/>
            <a:ext cx="2934933" cy="934460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6000" spc="1003" dirty="0"/>
              <a:t>W</a:t>
            </a:r>
            <a:r>
              <a:rPr sz="6000" spc="-143" dirty="0"/>
              <a:t>A</a:t>
            </a:r>
            <a:r>
              <a:rPr sz="6000" spc="573" dirty="0"/>
              <a:t>T</a:t>
            </a:r>
            <a:r>
              <a:rPr sz="6000" spc="-176" dirty="0"/>
              <a:t>E</a:t>
            </a:r>
            <a:r>
              <a:rPr sz="6000" spc="-231" dirty="0"/>
              <a:t>R</a:t>
            </a:r>
            <a:endParaRPr sz="6000" dirty="0"/>
          </a:p>
        </p:txBody>
      </p:sp>
      <p:sp>
        <p:nvSpPr>
          <p:cNvPr id="18436" name="object 4"/>
          <p:cNvSpPr>
            <a:spLocks noChangeArrowheads="1"/>
          </p:cNvSpPr>
          <p:nvPr/>
        </p:nvSpPr>
        <p:spPr bwMode="auto">
          <a:xfrm>
            <a:off x="4704292" y="3526100"/>
            <a:ext cx="5376333" cy="403357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4108" y="817216"/>
            <a:ext cx="8174756" cy="633473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000" spc="-6" dirty="0">
                <a:latin typeface="Times New Roman"/>
                <a:cs typeface="Times New Roman"/>
              </a:rPr>
              <a:t>How much do animals drink per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day?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3806" y="2381648"/>
            <a:ext cx="6282890" cy="423836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19976" indent="-377979" fontAlgn="auto">
              <a:spcBef>
                <a:spcPts val="11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19276" algn="l"/>
                <a:tab pos="419976" algn="l"/>
              </a:tabLst>
              <a:defRPr/>
            </a:pP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Beef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cattle: 7-12 gallons per</a:t>
            </a:r>
            <a:r>
              <a:rPr sz="2600" b="1" spc="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head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 fontAlgn="auto">
              <a:spcBef>
                <a:spcPts val="1929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19276" algn="l"/>
                <a:tab pos="419976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Dairy cattle: 10-16 gallons per</a:t>
            </a:r>
            <a:r>
              <a:rPr sz="2600" b="1" spc="-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head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 fontAlgn="auto">
              <a:spcBef>
                <a:spcPts val="1929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19276" algn="l"/>
                <a:tab pos="419976" algn="l"/>
              </a:tabLst>
              <a:defRPr/>
            </a:pP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Horses: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8-12</a:t>
            </a:r>
            <a:r>
              <a:rPr sz="2600" b="1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gallons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 fontAlgn="auto">
              <a:spcBef>
                <a:spcPts val="1929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19276" algn="l"/>
                <a:tab pos="419976" algn="l"/>
                <a:tab pos="1693904" algn="l"/>
              </a:tabLst>
              <a:defRPr/>
            </a:pP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Swine:	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3-5 gallons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 fontAlgn="auto">
              <a:spcBef>
                <a:spcPts val="1929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19276" algn="l"/>
                <a:tab pos="419976" algn="l"/>
              </a:tabLst>
              <a:defRPr/>
            </a:pP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Sheep and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goats: 1-4</a:t>
            </a:r>
            <a:r>
              <a:rPr sz="2600" b="1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gallons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 fontAlgn="auto">
              <a:spcBef>
                <a:spcPts val="1929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19276" algn="l"/>
                <a:tab pos="419976" algn="l"/>
              </a:tabLst>
              <a:defRPr/>
            </a:pP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Chickens: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8-10 gallons per </a:t>
            </a: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100</a:t>
            </a:r>
            <a:r>
              <a:rPr sz="2600" b="1" spc="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birds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 fontAlgn="auto">
              <a:spcBef>
                <a:spcPts val="1918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19276" algn="l"/>
                <a:tab pos="419976" algn="l"/>
              </a:tabLst>
              <a:defRPr/>
            </a:pPr>
            <a:r>
              <a:rPr sz="2600" b="1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Turkeys: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10-15 gallons </a:t>
            </a: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 100</a:t>
            </a:r>
            <a:r>
              <a:rPr sz="2600" b="1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birds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7256" y="1141162"/>
            <a:ext cx="5159320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6" dirty="0">
                <a:latin typeface="Times New Roman"/>
                <a:cs typeface="Times New Roman"/>
              </a:rPr>
              <a:t>Factors for</a:t>
            </a:r>
            <a:r>
              <a:rPr sz="4900" spc="-55" dirty="0">
                <a:latin typeface="Times New Roman"/>
                <a:cs typeface="Times New Roman"/>
              </a:rPr>
              <a:t> </a:t>
            </a:r>
            <a:r>
              <a:rPr sz="4900" spc="-6" dirty="0">
                <a:latin typeface="Times New Roman"/>
                <a:cs typeface="Times New Roman"/>
              </a:rPr>
              <a:t>Control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7863" y="2411685"/>
            <a:ext cx="7912969" cy="4340961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419976" indent="-377979" fontAlgn="auto">
              <a:spcBef>
                <a:spcPts val="110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419976" algn="l"/>
              </a:tabLst>
              <a:defRPr/>
            </a:pPr>
            <a:r>
              <a:rPr sz="31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Water</a:t>
            </a:r>
            <a:r>
              <a:rPr sz="31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Quality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60951" lvl="1" indent="-314982" fontAlgn="auto">
              <a:spcBef>
                <a:spcPts val="1929"/>
              </a:spcBef>
              <a:spcAft>
                <a:spcPts val="0"/>
              </a:spcAft>
              <a:buFont typeface="Arial"/>
              <a:buChar char="–"/>
              <a:tabLst>
                <a:tab pos="860951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Salinity, </a:t>
            </a: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acidity,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pollution, and </a:t>
            </a: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algae</a:t>
            </a:r>
            <a:r>
              <a:rPr sz="2600" b="1" spc="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growth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 fontAlgn="auto">
              <a:spcBef>
                <a:spcPts val="2248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419976" algn="l"/>
              </a:tabLst>
              <a:defRPr/>
            </a:pPr>
            <a:r>
              <a:rPr sz="31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Environmental</a:t>
            </a:r>
            <a:r>
              <a:rPr sz="3100" b="1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Factors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60951" lvl="1" indent="-314982" fontAlgn="auto">
              <a:spcBef>
                <a:spcPts val="1929"/>
              </a:spcBef>
              <a:spcAft>
                <a:spcPts val="0"/>
              </a:spcAft>
              <a:buFont typeface="Arial"/>
              <a:buChar char="–"/>
              <a:tabLst>
                <a:tab pos="860951" algn="l"/>
              </a:tabLst>
              <a:defRPr/>
            </a:pP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Air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temperature and feed</a:t>
            </a:r>
            <a:r>
              <a:rPr sz="2600" b="1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quality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19976" indent="-377979" fontAlgn="auto">
              <a:spcBef>
                <a:spcPts val="2248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419976" algn="l"/>
              </a:tabLst>
              <a:defRPr/>
            </a:pPr>
            <a:r>
              <a:rPr sz="31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Animal</a:t>
            </a: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Factors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860951" lvl="1" indent="-314982" fontAlgn="auto">
              <a:spcBef>
                <a:spcPts val="1929"/>
              </a:spcBef>
              <a:spcAft>
                <a:spcPts val="0"/>
              </a:spcAft>
              <a:buFont typeface="Arial"/>
              <a:buChar char="–"/>
              <a:tabLst>
                <a:tab pos="860951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Breed differences, age, and condition of</a:t>
            </a:r>
            <a:r>
              <a:rPr sz="2600" b="1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stock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776" y="666722"/>
            <a:ext cx="5218824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1845796" algn="l"/>
              </a:tabLst>
              <a:defRPr/>
            </a:pPr>
            <a:r>
              <a:rPr sz="4900" spc="231" dirty="0"/>
              <a:t>Feed	</a:t>
            </a:r>
            <a:r>
              <a:rPr sz="4900" spc="176" dirty="0"/>
              <a:t>Resources</a:t>
            </a:r>
            <a:endParaRPr sz="4900" dirty="0"/>
          </a:p>
        </p:txBody>
      </p:sp>
      <p:grpSp>
        <p:nvGrpSpPr>
          <p:cNvPr id="3" name="object 3"/>
          <p:cNvGrpSpPr>
            <a:grpSpLocks/>
          </p:cNvGrpSpPr>
          <p:nvPr/>
        </p:nvGrpSpPr>
        <p:grpSpPr bwMode="auto">
          <a:xfrm>
            <a:off x="6631162" y="2262654"/>
            <a:ext cx="1774610" cy="1522435"/>
            <a:chOff x="6015037" y="2052637"/>
            <a:chExt cx="1609725" cy="1381125"/>
          </a:xfrm>
        </p:grpSpPr>
        <p:sp>
          <p:nvSpPr>
            <p:cNvPr id="22574" name="object 4"/>
            <p:cNvSpPr>
              <a:spLocks/>
            </p:cNvSpPr>
            <p:nvPr/>
          </p:nvSpPr>
          <p:spPr bwMode="auto">
            <a:xfrm>
              <a:off x="6019800" y="2057400"/>
              <a:ext cx="1600200" cy="1371600"/>
            </a:xfrm>
            <a:custGeom>
              <a:avLst/>
              <a:gdLst/>
              <a:ahLst/>
              <a:cxnLst>
                <a:cxn ang="0">
                  <a:pos x="748272" y="1307"/>
                </a:cxn>
                <a:cxn ang="0">
                  <a:pos x="647786" y="11553"/>
                </a:cxn>
                <a:cxn ang="0">
                  <a:pos x="552071" y="31507"/>
                </a:cxn>
                <a:cxn ang="0">
                  <a:pos x="461782" y="60608"/>
                </a:cxn>
                <a:cxn ang="0">
                  <a:pos x="377575" y="98293"/>
                </a:cxn>
                <a:cxn ang="0">
                  <a:pos x="300105" y="144000"/>
                </a:cxn>
                <a:cxn ang="0">
                  <a:pos x="230028" y="197167"/>
                </a:cxn>
                <a:cxn ang="0">
                  <a:pos x="168000" y="257233"/>
                </a:cxn>
                <a:cxn ang="0">
                  <a:pos x="114675" y="323636"/>
                </a:cxn>
                <a:cxn ang="0">
                  <a:pos x="70709" y="395813"/>
                </a:cxn>
                <a:cxn ang="0">
                  <a:pos x="36759" y="473204"/>
                </a:cxn>
                <a:cxn ang="0">
                  <a:pos x="13479" y="555245"/>
                </a:cxn>
                <a:cxn ang="0">
                  <a:pos x="1524" y="641376"/>
                </a:cxn>
                <a:cxn ang="0">
                  <a:pos x="1524" y="730223"/>
                </a:cxn>
                <a:cxn ang="0">
                  <a:pos x="13479" y="816354"/>
                </a:cxn>
                <a:cxn ang="0">
                  <a:pos x="36759" y="898395"/>
                </a:cxn>
                <a:cxn ang="0">
                  <a:pos x="70709" y="975786"/>
                </a:cxn>
                <a:cxn ang="0">
                  <a:pos x="114675" y="1047963"/>
                </a:cxn>
                <a:cxn ang="0">
                  <a:pos x="168000" y="1114366"/>
                </a:cxn>
                <a:cxn ang="0">
                  <a:pos x="230028" y="1174432"/>
                </a:cxn>
                <a:cxn ang="0">
                  <a:pos x="300105" y="1227599"/>
                </a:cxn>
                <a:cxn ang="0">
                  <a:pos x="377575" y="1273306"/>
                </a:cxn>
                <a:cxn ang="0">
                  <a:pos x="461782" y="1310991"/>
                </a:cxn>
                <a:cxn ang="0">
                  <a:pos x="552071" y="1340092"/>
                </a:cxn>
                <a:cxn ang="0">
                  <a:pos x="647786" y="1360046"/>
                </a:cxn>
                <a:cxn ang="0">
                  <a:pos x="748272" y="1370292"/>
                </a:cxn>
                <a:cxn ang="0">
                  <a:pos x="851927" y="1370292"/>
                </a:cxn>
                <a:cxn ang="0">
                  <a:pos x="952413" y="1360046"/>
                </a:cxn>
                <a:cxn ang="0">
                  <a:pos x="1048128" y="1340092"/>
                </a:cxn>
                <a:cxn ang="0">
                  <a:pos x="1138417" y="1310991"/>
                </a:cxn>
                <a:cxn ang="0">
                  <a:pos x="1222624" y="1273306"/>
                </a:cxn>
                <a:cxn ang="0">
                  <a:pos x="1300094" y="1227599"/>
                </a:cxn>
                <a:cxn ang="0">
                  <a:pos x="1370171" y="1174432"/>
                </a:cxn>
                <a:cxn ang="0">
                  <a:pos x="1432199" y="1114366"/>
                </a:cxn>
                <a:cxn ang="0">
                  <a:pos x="1485524" y="1047963"/>
                </a:cxn>
                <a:cxn ang="0">
                  <a:pos x="1529490" y="975786"/>
                </a:cxn>
                <a:cxn ang="0">
                  <a:pos x="1563440" y="898395"/>
                </a:cxn>
                <a:cxn ang="0">
                  <a:pos x="1586720" y="816354"/>
                </a:cxn>
                <a:cxn ang="0">
                  <a:pos x="1598675" y="730223"/>
                </a:cxn>
                <a:cxn ang="0">
                  <a:pos x="1598675" y="641376"/>
                </a:cxn>
                <a:cxn ang="0">
                  <a:pos x="1586720" y="555245"/>
                </a:cxn>
                <a:cxn ang="0">
                  <a:pos x="1563440" y="473204"/>
                </a:cxn>
                <a:cxn ang="0">
                  <a:pos x="1529490" y="395813"/>
                </a:cxn>
                <a:cxn ang="0">
                  <a:pos x="1485524" y="323636"/>
                </a:cxn>
                <a:cxn ang="0">
                  <a:pos x="1432199" y="257233"/>
                </a:cxn>
                <a:cxn ang="0">
                  <a:pos x="1370171" y="197167"/>
                </a:cxn>
                <a:cxn ang="0">
                  <a:pos x="1300094" y="144000"/>
                </a:cxn>
                <a:cxn ang="0">
                  <a:pos x="1222624" y="98293"/>
                </a:cxn>
                <a:cxn ang="0">
                  <a:pos x="1138417" y="60608"/>
                </a:cxn>
                <a:cxn ang="0">
                  <a:pos x="1048128" y="31507"/>
                </a:cxn>
                <a:cxn ang="0">
                  <a:pos x="952413" y="11553"/>
                </a:cxn>
                <a:cxn ang="0">
                  <a:pos x="851927" y="1307"/>
                </a:cxn>
              </a:cxnLst>
              <a:rect l="0" t="0" r="r" b="b"/>
              <a:pathLst>
                <a:path w="1600200" h="1371600">
                  <a:moveTo>
                    <a:pt x="800100" y="0"/>
                  </a:moveTo>
                  <a:lnTo>
                    <a:pt x="748272" y="1307"/>
                  </a:lnTo>
                  <a:lnTo>
                    <a:pt x="697474" y="5181"/>
                  </a:lnTo>
                  <a:lnTo>
                    <a:pt x="647786" y="11553"/>
                  </a:lnTo>
                  <a:lnTo>
                    <a:pt x="599292" y="20352"/>
                  </a:lnTo>
                  <a:lnTo>
                    <a:pt x="552071" y="31507"/>
                  </a:lnTo>
                  <a:lnTo>
                    <a:pt x="506208" y="44950"/>
                  </a:lnTo>
                  <a:lnTo>
                    <a:pt x="461782" y="60608"/>
                  </a:lnTo>
                  <a:lnTo>
                    <a:pt x="418878" y="78412"/>
                  </a:lnTo>
                  <a:lnTo>
                    <a:pt x="377575" y="98293"/>
                  </a:lnTo>
                  <a:lnTo>
                    <a:pt x="337957" y="120178"/>
                  </a:lnTo>
                  <a:lnTo>
                    <a:pt x="300105" y="144000"/>
                  </a:lnTo>
                  <a:lnTo>
                    <a:pt x="264102" y="169686"/>
                  </a:lnTo>
                  <a:lnTo>
                    <a:pt x="230028" y="197167"/>
                  </a:lnTo>
                  <a:lnTo>
                    <a:pt x="197967" y="226373"/>
                  </a:lnTo>
                  <a:lnTo>
                    <a:pt x="168000" y="257233"/>
                  </a:lnTo>
                  <a:lnTo>
                    <a:pt x="140208" y="289677"/>
                  </a:lnTo>
                  <a:lnTo>
                    <a:pt x="114675" y="323636"/>
                  </a:lnTo>
                  <a:lnTo>
                    <a:pt x="91481" y="359038"/>
                  </a:lnTo>
                  <a:lnTo>
                    <a:pt x="70709" y="395813"/>
                  </a:lnTo>
                  <a:lnTo>
                    <a:pt x="52441" y="433892"/>
                  </a:lnTo>
                  <a:lnTo>
                    <a:pt x="36759" y="473204"/>
                  </a:lnTo>
                  <a:lnTo>
                    <a:pt x="23744" y="513678"/>
                  </a:lnTo>
                  <a:lnTo>
                    <a:pt x="13479" y="555245"/>
                  </a:lnTo>
                  <a:lnTo>
                    <a:pt x="6045" y="597835"/>
                  </a:lnTo>
                  <a:lnTo>
                    <a:pt x="1524" y="641376"/>
                  </a:lnTo>
                  <a:lnTo>
                    <a:pt x="0" y="685800"/>
                  </a:lnTo>
                  <a:lnTo>
                    <a:pt x="1524" y="730223"/>
                  </a:lnTo>
                  <a:lnTo>
                    <a:pt x="6045" y="773764"/>
                  </a:lnTo>
                  <a:lnTo>
                    <a:pt x="13479" y="816354"/>
                  </a:lnTo>
                  <a:lnTo>
                    <a:pt x="23744" y="857921"/>
                  </a:lnTo>
                  <a:lnTo>
                    <a:pt x="36759" y="898395"/>
                  </a:lnTo>
                  <a:lnTo>
                    <a:pt x="52441" y="937707"/>
                  </a:lnTo>
                  <a:lnTo>
                    <a:pt x="70709" y="975786"/>
                  </a:lnTo>
                  <a:lnTo>
                    <a:pt x="91481" y="1012561"/>
                  </a:lnTo>
                  <a:lnTo>
                    <a:pt x="114675" y="1047963"/>
                  </a:lnTo>
                  <a:lnTo>
                    <a:pt x="140208" y="1081922"/>
                  </a:lnTo>
                  <a:lnTo>
                    <a:pt x="168000" y="1114366"/>
                  </a:lnTo>
                  <a:lnTo>
                    <a:pt x="197967" y="1145226"/>
                  </a:lnTo>
                  <a:lnTo>
                    <a:pt x="230028" y="1174432"/>
                  </a:lnTo>
                  <a:lnTo>
                    <a:pt x="264102" y="1201913"/>
                  </a:lnTo>
                  <a:lnTo>
                    <a:pt x="300105" y="1227599"/>
                  </a:lnTo>
                  <a:lnTo>
                    <a:pt x="337957" y="1251421"/>
                  </a:lnTo>
                  <a:lnTo>
                    <a:pt x="377575" y="1273306"/>
                  </a:lnTo>
                  <a:lnTo>
                    <a:pt x="418878" y="1293187"/>
                  </a:lnTo>
                  <a:lnTo>
                    <a:pt x="461782" y="1310991"/>
                  </a:lnTo>
                  <a:lnTo>
                    <a:pt x="506208" y="1326649"/>
                  </a:lnTo>
                  <a:lnTo>
                    <a:pt x="552071" y="1340092"/>
                  </a:lnTo>
                  <a:lnTo>
                    <a:pt x="599292" y="1351247"/>
                  </a:lnTo>
                  <a:lnTo>
                    <a:pt x="647786" y="1360046"/>
                  </a:lnTo>
                  <a:lnTo>
                    <a:pt x="697474" y="1366418"/>
                  </a:lnTo>
                  <a:lnTo>
                    <a:pt x="748272" y="1370292"/>
                  </a:lnTo>
                  <a:lnTo>
                    <a:pt x="800100" y="1371600"/>
                  </a:lnTo>
                  <a:lnTo>
                    <a:pt x="851927" y="1370292"/>
                  </a:lnTo>
                  <a:lnTo>
                    <a:pt x="902725" y="1366418"/>
                  </a:lnTo>
                  <a:lnTo>
                    <a:pt x="952413" y="1360046"/>
                  </a:lnTo>
                  <a:lnTo>
                    <a:pt x="1000907" y="1351247"/>
                  </a:lnTo>
                  <a:lnTo>
                    <a:pt x="1048128" y="1340092"/>
                  </a:lnTo>
                  <a:lnTo>
                    <a:pt x="1093991" y="1326649"/>
                  </a:lnTo>
                  <a:lnTo>
                    <a:pt x="1138417" y="1310991"/>
                  </a:lnTo>
                  <a:lnTo>
                    <a:pt x="1181321" y="1293187"/>
                  </a:lnTo>
                  <a:lnTo>
                    <a:pt x="1222624" y="1273306"/>
                  </a:lnTo>
                  <a:lnTo>
                    <a:pt x="1262242" y="1251421"/>
                  </a:lnTo>
                  <a:lnTo>
                    <a:pt x="1300094" y="1227599"/>
                  </a:lnTo>
                  <a:lnTo>
                    <a:pt x="1336097" y="1201913"/>
                  </a:lnTo>
                  <a:lnTo>
                    <a:pt x="1370171" y="1174432"/>
                  </a:lnTo>
                  <a:lnTo>
                    <a:pt x="1402232" y="1145226"/>
                  </a:lnTo>
                  <a:lnTo>
                    <a:pt x="1432199" y="1114366"/>
                  </a:lnTo>
                  <a:lnTo>
                    <a:pt x="1459991" y="1081922"/>
                  </a:lnTo>
                  <a:lnTo>
                    <a:pt x="1485524" y="1047963"/>
                  </a:lnTo>
                  <a:lnTo>
                    <a:pt x="1508718" y="1012561"/>
                  </a:lnTo>
                  <a:lnTo>
                    <a:pt x="1529490" y="975786"/>
                  </a:lnTo>
                  <a:lnTo>
                    <a:pt x="1547758" y="937707"/>
                  </a:lnTo>
                  <a:lnTo>
                    <a:pt x="1563440" y="898395"/>
                  </a:lnTo>
                  <a:lnTo>
                    <a:pt x="1576455" y="857921"/>
                  </a:lnTo>
                  <a:lnTo>
                    <a:pt x="1586720" y="816354"/>
                  </a:lnTo>
                  <a:lnTo>
                    <a:pt x="1594154" y="773764"/>
                  </a:lnTo>
                  <a:lnTo>
                    <a:pt x="1598675" y="730223"/>
                  </a:lnTo>
                  <a:lnTo>
                    <a:pt x="1600200" y="685800"/>
                  </a:lnTo>
                  <a:lnTo>
                    <a:pt x="1598675" y="641376"/>
                  </a:lnTo>
                  <a:lnTo>
                    <a:pt x="1594154" y="597835"/>
                  </a:lnTo>
                  <a:lnTo>
                    <a:pt x="1586720" y="555245"/>
                  </a:lnTo>
                  <a:lnTo>
                    <a:pt x="1576455" y="513678"/>
                  </a:lnTo>
                  <a:lnTo>
                    <a:pt x="1563440" y="473204"/>
                  </a:lnTo>
                  <a:lnTo>
                    <a:pt x="1547758" y="433892"/>
                  </a:lnTo>
                  <a:lnTo>
                    <a:pt x="1529490" y="395813"/>
                  </a:lnTo>
                  <a:lnTo>
                    <a:pt x="1508718" y="359038"/>
                  </a:lnTo>
                  <a:lnTo>
                    <a:pt x="1485524" y="323636"/>
                  </a:lnTo>
                  <a:lnTo>
                    <a:pt x="1459991" y="289677"/>
                  </a:lnTo>
                  <a:lnTo>
                    <a:pt x="1432199" y="257233"/>
                  </a:lnTo>
                  <a:lnTo>
                    <a:pt x="1402232" y="226373"/>
                  </a:lnTo>
                  <a:lnTo>
                    <a:pt x="1370171" y="197167"/>
                  </a:lnTo>
                  <a:lnTo>
                    <a:pt x="1336097" y="169686"/>
                  </a:lnTo>
                  <a:lnTo>
                    <a:pt x="1300094" y="144000"/>
                  </a:lnTo>
                  <a:lnTo>
                    <a:pt x="1262242" y="120178"/>
                  </a:lnTo>
                  <a:lnTo>
                    <a:pt x="1222624" y="98293"/>
                  </a:lnTo>
                  <a:lnTo>
                    <a:pt x="1181321" y="78412"/>
                  </a:lnTo>
                  <a:lnTo>
                    <a:pt x="1138417" y="60608"/>
                  </a:lnTo>
                  <a:lnTo>
                    <a:pt x="1093991" y="44950"/>
                  </a:lnTo>
                  <a:lnTo>
                    <a:pt x="1048128" y="31507"/>
                  </a:lnTo>
                  <a:lnTo>
                    <a:pt x="1000907" y="20352"/>
                  </a:lnTo>
                  <a:lnTo>
                    <a:pt x="952413" y="11553"/>
                  </a:lnTo>
                  <a:lnTo>
                    <a:pt x="902725" y="5181"/>
                  </a:lnTo>
                  <a:lnTo>
                    <a:pt x="851927" y="1307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75" name="object 5"/>
            <p:cNvSpPr>
              <a:spLocks/>
            </p:cNvSpPr>
            <p:nvPr/>
          </p:nvSpPr>
          <p:spPr bwMode="auto">
            <a:xfrm>
              <a:off x="6019800" y="2057400"/>
              <a:ext cx="1600200" cy="1371600"/>
            </a:xfrm>
            <a:custGeom>
              <a:avLst/>
              <a:gdLst/>
              <a:ahLst/>
              <a:cxnLst>
                <a:cxn ang="0">
                  <a:pos x="851927" y="1307"/>
                </a:cxn>
                <a:cxn ang="0">
                  <a:pos x="952413" y="11553"/>
                </a:cxn>
                <a:cxn ang="0">
                  <a:pos x="1048128" y="31507"/>
                </a:cxn>
                <a:cxn ang="0">
                  <a:pos x="1138417" y="60608"/>
                </a:cxn>
                <a:cxn ang="0">
                  <a:pos x="1222624" y="98293"/>
                </a:cxn>
                <a:cxn ang="0">
                  <a:pos x="1300094" y="144000"/>
                </a:cxn>
                <a:cxn ang="0">
                  <a:pos x="1370171" y="197167"/>
                </a:cxn>
                <a:cxn ang="0">
                  <a:pos x="1432199" y="257233"/>
                </a:cxn>
                <a:cxn ang="0">
                  <a:pos x="1485524" y="323636"/>
                </a:cxn>
                <a:cxn ang="0">
                  <a:pos x="1529490" y="395813"/>
                </a:cxn>
                <a:cxn ang="0">
                  <a:pos x="1563440" y="473204"/>
                </a:cxn>
                <a:cxn ang="0">
                  <a:pos x="1586720" y="555245"/>
                </a:cxn>
                <a:cxn ang="0">
                  <a:pos x="1598675" y="641376"/>
                </a:cxn>
                <a:cxn ang="0">
                  <a:pos x="1598675" y="730223"/>
                </a:cxn>
                <a:cxn ang="0">
                  <a:pos x="1586720" y="816354"/>
                </a:cxn>
                <a:cxn ang="0">
                  <a:pos x="1563440" y="898395"/>
                </a:cxn>
                <a:cxn ang="0">
                  <a:pos x="1529490" y="975786"/>
                </a:cxn>
                <a:cxn ang="0">
                  <a:pos x="1485524" y="1047963"/>
                </a:cxn>
                <a:cxn ang="0">
                  <a:pos x="1432199" y="1114366"/>
                </a:cxn>
                <a:cxn ang="0">
                  <a:pos x="1370171" y="1174432"/>
                </a:cxn>
                <a:cxn ang="0">
                  <a:pos x="1300094" y="1227599"/>
                </a:cxn>
                <a:cxn ang="0">
                  <a:pos x="1222624" y="1273306"/>
                </a:cxn>
                <a:cxn ang="0">
                  <a:pos x="1138417" y="1310991"/>
                </a:cxn>
                <a:cxn ang="0">
                  <a:pos x="1048128" y="1340092"/>
                </a:cxn>
                <a:cxn ang="0">
                  <a:pos x="952413" y="1360046"/>
                </a:cxn>
                <a:cxn ang="0">
                  <a:pos x="851927" y="1370292"/>
                </a:cxn>
                <a:cxn ang="0">
                  <a:pos x="748272" y="1370292"/>
                </a:cxn>
                <a:cxn ang="0">
                  <a:pos x="647786" y="1360046"/>
                </a:cxn>
                <a:cxn ang="0">
                  <a:pos x="552071" y="1340092"/>
                </a:cxn>
                <a:cxn ang="0">
                  <a:pos x="461782" y="1310991"/>
                </a:cxn>
                <a:cxn ang="0">
                  <a:pos x="377575" y="1273306"/>
                </a:cxn>
                <a:cxn ang="0">
                  <a:pos x="300105" y="1227599"/>
                </a:cxn>
                <a:cxn ang="0">
                  <a:pos x="230028" y="1174432"/>
                </a:cxn>
                <a:cxn ang="0">
                  <a:pos x="168000" y="1114366"/>
                </a:cxn>
                <a:cxn ang="0">
                  <a:pos x="114675" y="1047963"/>
                </a:cxn>
                <a:cxn ang="0">
                  <a:pos x="70709" y="975786"/>
                </a:cxn>
                <a:cxn ang="0">
                  <a:pos x="36759" y="898395"/>
                </a:cxn>
                <a:cxn ang="0">
                  <a:pos x="13479" y="816354"/>
                </a:cxn>
                <a:cxn ang="0">
                  <a:pos x="1524" y="730223"/>
                </a:cxn>
                <a:cxn ang="0">
                  <a:pos x="1524" y="641376"/>
                </a:cxn>
                <a:cxn ang="0">
                  <a:pos x="13479" y="555245"/>
                </a:cxn>
                <a:cxn ang="0">
                  <a:pos x="36759" y="473204"/>
                </a:cxn>
                <a:cxn ang="0">
                  <a:pos x="70709" y="395813"/>
                </a:cxn>
                <a:cxn ang="0">
                  <a:pos x="114675" y="323636"/>
                </a:cxn>
                <a:cxn ang="0">
                  <a:pos x="168000" y="257233"/>
                </a:cxn>
                <a:cxn ang="0">
                  <a:pos x="230028" y="197167"/>
                </a:cxn>
                <a:cxn ang="0">
                  <a:pos x="300105" y="144000"/>
                </a:cxn>
                <a:cxn ang="0">
                  <a:pos x="377575" y="98293"/>
                </a:cxn>
                <a:cxn ang="0">
                  <a:pos x="461782" y="60608"/>
                </a:cxn>
                <a:cxn ang="0">
                  <a:pos x="552071" y="31507"/>
                </a:cxn>
                <a:cxn ang="0">
                  <a:pos x="647786" y="11553"/>
                </a:cxn>
                <a:cxn ang="0">
                  <a:pos x="748272" y="1307"/>
                </a:cxn>
                <a:cxn ang="0">
                  <a:pos x="0" y="0"/>
                </a:cxn>
                <a:cxn ang="0">
                  <a:pos x="1600200" y="1371600"/>
                </a:cxn>
              </a:cxnLst>
              <a:rect l="0" t="0" r="r" b="b"/>
              <a:pathLst>
                <a:path w="1600200" h="1371600">
                  <a:moveTo>
                    <a:pt x="800100" y="0"/>
                  </a:moveTo>
                  <a:lnTo>
                    <a:pt x="851927" y="1307"/>
                  </a:lnTo>
                  <a:lnTo>
                    <a:pt x="902725" y="5181"/>
                  </a:lnTo>
                  <a:lnTo>
                    <a:pt x="952413" y="11553"/>
                  </a:lnTo>
                  <a:lnTo>
                    <a:pt x="1000907" y="20352"/>
                  </a:lnTo>
                  <a:lnTo>
                    <a:pt x="1048128" y="31507"/>
                  </a:lnTo>
                  <a:lnTo>
                    <a:pt x="1093991" y="44950"/>
                  </a:lnTo>
                  <a:lnTo>
                    <a:pt x="1138417" y="60608"/>
                  </a:lnTo>
                  <a:lnTo>
                    <a:pt x="1181321" y="78412"/>
                  </a:lnTo>
                  <a:lnTo>
                    <a:pt x="1222624" y="98293"/>
                  </a:lnTo>
                  <a:lnTo>
                    <a:pt x="1262242" y="120178"/>
                  </a:lnTo>
                  <a:lnTo>
                    <a:pt x="1300094" y="144000"/>
                  </a:lnTo>
                  <a:lnTo>
                    <a:pt x="1336097" y="169686"/>
                  </a:lnTo>
                  <a:lnTo>
                    <a:pt x="1370171" y="197167"/>
                  </a:lnTo>
                  <a:lnTo>
                    <a:pt x="1402232" y="226373"/>
                  </a:lnTo>
                  <a:lnTo>
                    <a:pt x="1432199" y="257233"/>
                  </a:lnTo>
                  <a:lnTo>
                    <a:pt x="1459991" y="289677"/>
                  </a:lnTo>
                  <a:lnTo>
                    <a:pt x="1485524" y="323636"/>
                  </a:lnTo>
                  <a:lnTo>
                    <a:pt x="1508718" y="359038"/>
                  </a:lnTo>
                  <a:lnTo>
                    <a:pt x="1529490" y="395813"/>
                  </a:lnTo>
                  <a:lnTo>
                    <a:pt x="1547758" y="433892"/>
                  </a:lnTo>
                  <a:lnTo>
                    <a:pt x="1563440" y="473204"/>
                  </a:lnTo>
                  <a:lnTo>
                    <a:pt x="1576455" y="513678"/>
                  </a:lnTo>
                  <a:lnTo>
                    <a:pt x="1586720" y="555245"/>
                  </a:lnTo>
                  <a:lnTo>
                    <a:pt x="1594154" y="597835"/>
                  </a:lnTo>
                  <a:lnTo>
                    <a:pt x="1598675" y="641376"/>
                  </a:lnTo>
                  <a:lnTo>
                    <a:pt x="1600200" y="685800"/>
                  </a:lnTo>
                  <a:lnTo>
                    <a:pt x="1598675" y="730223"/>
                  </a:lnTo>
                  <a:lnTo>
                    <a:pt x="1594154" y="773764"/>
                  </a:lnTo>
                  <a:lnTo>
                    <a:pt x="1586720" y="816354"/>
                  </a:lnTo>
                  <a:lnTo>
                    <a:pt x="1576455" y="857921"/>
                  </a:lnTo>
                  <a:lnTo>
                    <a:pt x="1563440" y="898395"/>
                  </a:lnTo>
                  <a:lnTo>
                    <a:pt x="1547758" y="937707"/>
                  </a:lnTo>
                  <a:lnTo>
                    <a:pt x="1529490" y="975786"/>
                  </a:lnTo>
                  <a:lnTo>
                    <a:pt x="1508718" y="1012561"/>
                  </a:lnTo>
                  <a:lnTo>
                    <a:pt x="1485524" y="1047963"/>
                  </a:lnTo>
                  <a:lnTo>
                    <a:pt x="1459991" y="1081922"/>
                  </a:lnTo>
                  <a:lnTo>
                    <a:pt x="1432199" y="1114366"/>
                  </a:lnTo>
                  <a:lnTo>
                    <a:pt x="1402232" y="1145226"/>
                  </a:lnTo>
                  <a:lnTo>
                    <a:pt x="1370171" y="1174432"/>
                  </a:lnTo>
                  <a:lnTo>
                    <a:pt x="1336097" y="1201913"/>
                  </a:lnTo>
                  <a:lnTo>
                    <a:pt x="1300094" y="1227599"/>
                  </a:lnTo>
                  <a:lnTo>
                    <a:pt x="1262242" y="1251421"/>
                  </a:lnTo>
                  <a:lnTo>
                    <a:pt x="1222624" y="1273306"/>
                  </a:lnTo>
                  <a:lnTo>
                    <a:pt x="1181321" y="1293187"/>
                  </a:lnTo>
                  <a:lnTo>
                    <a:pt x="1138417" y="1310991"/>
                  </a:lnTo>
                  <a:lnTo>
                    <a:pt x="1093991" y="1326649"/>
                  </a:lnTo>
                  <a:lnTo>
                    <a:pt x="1048128" y="1340092"/>
                  </a:lnTo>
                  <a:lnTo>
                    <a:pt x="1000907" y="1351247"/>
                  </a:lnTo>
                  <a:lnTo>
                    <a:pt x="952413" y="1360046"/>
                  </a:lnTo>
                  <a:lnTo>
                    <a:pt x="902725" y="1366418"/>
                  </a:lnTo>
                  <a:lnTo>
                    <a:pt x="851927" y="1370292"/>
                  </a:lnTo>
                  <a:lnTo>
                    <a:pt x="800100" y="1371600"/>
                  </a:lnTo>
                  <a:lnTo>
                    <a:pt x="748272" y="1370292"/>
                  </a:lnTo>
                  <a:lnTo>
                    <a:pt x="697474" y="1366418"/>
                  </a:lnTo>
                  <a:lnTo>
                    <a:pt x="647786" y="1360046"/>
                  </a:lnTo>
                  <a:lnTo>
                    <a:pt x="599292" y="1351247"/>
                  </a:lnTo>
                  <a:lnTo>
                    <a:pt x="552071" y="1340092"/>
                  </a:lnTo>
                  <a:lnTo>
                    <a:pt x="506208" y="1326649"/>
                  </a:lnTo>
                  <a:lnTo>
                    <a:pt x="461782" y="1310991"/>
                  </a:lnTo>
                  <a:lnTo>
                    <a:pt x="418878" y="1293187"/>
                  </a:lnTo>
                  <a:lnTo>
                    <a:pt x="377575" y="1273306"/>
                  </a:lnTo>
                  <a:lnTo>
                    <a:pt x="337957" y="1251421"/>
                  </a:lnTo>
                  <a:lnTo>
                    <a:pt x="300105" y="1227599"/>
                  </a:lnTo>
                  <a:lnTo>
                    <a:pt x="264102" y="1201913"/>
                  </a:lnTo>
                  <a:lnTo>
                    <a:pt x="230028" y="1174432"/>
                  </a:lnTo>
                  <a:lnTo>
                    <a:pt x="197967" y="1145226"/>
                  </a:lnTo>
                  <a:lnTo>
                    <a:pt x="168000" y="1114366"/>
                  </a:lnTo>
                  <a:lnTo>
                    <a:pt x="140208" y="1081922"/>
                  </a:lnTo>
                  <a:lnTo>
                    <a:pt x="114675" y="1047963"/>
                  </a:lnTo>
                  <a:lnTo>
                    <a:pt x="91481" y="1012561"/>
                  </a:lnTo>
                  <a:lnTo>
                    <a:pt x="70709" y="975786"/>
                  </a:lnTo>
                  <a:lnTo>
                    <a:pt x="52441" y="937707"/>
                  </a:lnTo>
                  <a:lnTo>
                    <a:pt x="36759" y="898395"/>
                  </a:lnTo>
                  <a:lnTo>
                    <a:pt x="23744" y="857921"/>
                  </a:lnTo>
                  <a:lnTo>
                    <a:pt x="13479" y="816354"/>
                  </a:lnTo>
                  <a:lnTo>
                    <a:pt x="6045" y="773764"/>
                  </a:lnTo>
                  <a:lnTo>
                    <a:pt x="1524" y="730223"/>
                  </a:lnTo>
                  <a:lnTo>
                    <a:pt x="0" y="685800"/>
                  </a:lnTo>
                  <a:lnTo>
                    <a:pt x="1524" y="641376"/>
                  </a:lnTo>
                  <a:lnTo>
                    <a:pt x="6045" y="597835"/>
                  </a:lnTo>
                  <a:lnTo>
                    <a:pt x="13479" y="555245"/>
                  </a:lnTo>
                  <a:lnTo>
                    <a:pt x="23744" y="513678"/>
                  </a:lnTo>
                  <a:lnTo>
                    <a:pt x="36759" y="473204"/>
                  </a:lnTo>
                  <a:lnTo>
                    <a:pt x="52441" y="433892"/>
                  </a:lnTo>
                  <a:lnTo>
                    <a:pt x="70709" y="395813"/>
                  </a:lnTo>
                  <a:lnTo>
                    <a:pt x="91481" y="359038"/>
                  </a:lnTo>
                  <a:lnTo>
                    <a:pt x="114675" y="323636"/>
                  </a:lnTo>
                  <a:lnTo>
                    <a:pt x="140208" y="289677"/>
                  </a:lnTo>
                  <a:lnTo>
                    <a:pt x="168000" y="257233"/>
                  </a:lnTo>
                  <a:lnTo>
                    <a:pt x="197967" y="226373"/>
                  </a:lnTo>
                  <a:lnTo>
                    <a:pt x="230028" y="197167"/>
                  </a:lnTo>
                  <a:lnTo>
                    <a:pt x="264102" y="169686"/>
                  </a:lnTo>
                  <a:lnTo>
                    <a:pt x="300105" y="144000"/>
                  </a:lnTo>
                  <a:lnTo>
                    <a:pt x="337957" y="120178"/>
                  </a:lnTo>
                  <a:lnTo>
                    <a:pt x="377575" y="98293"/>
                  </a:lnTo>
                  <a:lnTo>
                    <a:pt x="418878" y="78412"/>
                  </a:lnTo>
                  <a:lnTo>
                    <a:pt x="461782" y="60608"/>
                  </a:lnTo>
                  <a:lnTo>
                    <a:pt x="506208" y="44950"/>
                  </a:lnTo>
                  <a:lnTo>
                    <a:pt x="552071" y="31507"/>
                  </a:lnTo>
                  <a:lnTo>
                    <a:pt x="599292" y="20352"/>
                  </a:lnTo>
                  <a:lnTo>
                    <a:pt x="647786" y="11553"/>
                  </a:lnTo>
                  <a:lnTo>
                    <a:pt x="697474" y="5181"/>
                  </a:lnTo>
                  <a:lnTo>
                    <a:pt x="748272" y="1307"/>
                  </a:lnTo>
                  <a:lnTo>
                    <a:pt x="800100" y="0"/>
                  </a:lnTo>
                  <a:close/>
                </a:path>
                <a:path w="1600200" h="1371600">
                  <a:moveTo>
                    <a:pt x="0" y="0"/>
                  </a:moveTo>
                  <a:lnTo>
                    <a:pt x="0" y="0"/>
                  </a:lnTo>
                </a:path>
                <a:path w="1600200" h="1371600">
                  <a:moveTo>
                    <a:pt x="1600200" y="1371600"/>
                  </a:moveTo>
                  <a:lnTo>
                    <a:pt x="1600200" y="1371600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897179" y="2404396"/>
            <a:ext cx="1240826" cy="83471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271235">
              <a:spcBef>
                <a:spcPts val="110"/>
              </a:spcBef>
            </a:pPr>
            <a:r>
              <a:rPr lang="en-US" sz="2600" dirty="0">
                <a:solidFill>
                  <a:srgbClr val="080706"/>
                </a:solidFill>
                <a:latin typeface="Times New Roman" pitchFamily="18" charset="0"/>
                <a:cs typeface="Times New Roman" pitchFamily="18" charset="0"/>
              </a:rPr>
              <a:t>Crop  Residues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7"/>
          <p:cNvGrpSpPr>
            <a:grpSpLocks/>
          </p:cNvGrpSpPr>
          <p:nvPr/>
        </p:nvGrpSpPr>
        <p:grpSpPr bwMode="auto">
          <a:xfrm>
            <a:off x="4195011" y="1926668"/>
            <a:ext cx="1774610" cy="1522435"/>
            <a:chOff x="3805237" y="1747837"/>
            <a:chExt cx="1609725" cy="1381125"/>
          </a:xfrm>
        </p:grpSpPr>
        <p:sp>
          <p:nvSpPr>
            <p:cNvPr id="22572" name="object 8"/>
            <p:cNvSpPr>
              <a:spLocks/>
            </p:cNvSpPr>
            <p:nvPr/>
          </p:nvSpPr>
          <p:spPr bwMode="auto">
            <a:xfrm>
              <a:off x="3810000" y="1752600"/>
              <a:ext cx="1600200" cy="1371600"/>
            </a:xfrm>
            <a:custGeom>
              <a:avLst/>
              <a:gdLst/>
              <a:ahLst/>
              <a:cxnLst>
                <a:cxn ang="0">
                  <a:pos x="747008" y="1307"/>
                </a:cxn>
                <a:cxn ang="0">
                  <a:pos x="646563" y="11553"/>
                </a:cxn>
                <a:cxn ang="0">
                  <a:pos x="550924" y="31507"/>
                </a:cxn>
                <a:cxn ang="0">
                  <a:pos x="460739" y="60608"/>
                </a:cxn>
                <a:cxn ang="0">
                  <a:pos x="376656" y="98293"/>
                </a:cxn>
                <a:cxn ang="0">
                  <a:pos x="299325" y="144000"/>
                </a:cxn>
                <a:cxn ang="0">
                  <a:pos x="229393" y="197167"/>
                </a:cxn>
                <a:cxn ang="0">
                  <a:pos x="167510" y="257233"/>
                </a:cxn>
                <a:cxn ang="0">
                  <a:pos x="114324" y="323636"/>
                </a:cxn>
                <a:cxn ang="0">
                  <a:pos x="70483" y="395813"/>
                </a:cxn>
                <a:cxn ang="0">
                  <a:pos x="36636" y="473204"/>
                </a:cxn>
                <a:cxn ang="0">
                  <a:pos x="13432" y="555245"/>
                </a:cxn>
                <a:cxn ang="0">
                  <a:pos x="1519" y="641376"/>
                </a:cxn>
                <a:cxn ang="0">
                  <a:pos x="1519" y="730223"/>
                </a:cxn>
                <a:cxn ang="0">
                  <a:pos x="13432" y="816354"/>
                </a:cxn>
                <a:cxn ang="0">
                  <a:pos x="36636" y="898395"/>
                </a:cxn>
                <a:cxn ang="0">
                  <a:pos x="70483" y="975786"/>
                </a:cxn>
                <a:cxn ang="0">
                  <a:pos x="114324" y="1047963"/>
                </a:cxn>
                <a:cxn ang="0">
                  <a:pos x="167510" y="1114366"/>
                </a:cxn>
                <a:cxn ang="0">
                  <a:pos x="229393" y="1174432"/>
                </a:cxn>
                <a:cxn ang="0">
                  <a:pos x="299325" y="1227599"/>
                </a:cxn>
                <a:cxn ang="0">
                  <a:pos x="376656" y="1273306"/>
                </a:cxn>
                <a:cxn ang="0">
                  <a:pos x="460739" y="1310991"/>
                </a:cxn>
                <a:cxn ang="0">
                  <a:pos x="550924" y="1340092"/>
                </a:cxn>
                <a:cxn ang="0">
                  <a:pos x="646563" y="1360046"/>
                </a:cxn>
                <a:cxn ang="0">
                  <a:pos x="747008" y="1370292"/>
                </a:cxn>
                <a:cxn ang="0">
                  <a:pos x="850798" y="1370292"/>
                </a:cxn>
                <a:cxn ang="0">
                  <a:pos x="951533" y="1360046"/>
                </a:cxn>
                <a:cxn ang="0">
                  <a:pos x="1047459" y="1340092"/>
                </a:cxn>
                <a:cxn ang="0">
                  <a:pos x="1137921" y="1310991"/>
                </a:cxn>
                <a:cxn ang="0">
                  <a:pos x="1222269" y="1273306"/>
                </a:cxn>
                <a:cxn ang="0">
                  <a:pos x="1299850" y="1227599"/>
                </a:cxn>
                <a:cxn ang="0">
                  <a:pos x="1370012" y="1174432"/>
                </a:cxn>
                <a:cxn ang="0">
                  <a:pos x="1432103" y="1114366"/>
                </a:cxn>
                <a:cxn ang="0">
                  <a:pos x="1485472" y="1047963"/>
                </a:cxn>
                <a:cxn ang="0">
                  <a:pos x="1529465" y="975786"/>
                </a:cxn>
                <a:cxn ang="0">
                  <a:pos x="1563431" y="898395"/>
                </a:cxn>
                <a:cxn ang="0">
                  <a:pos x="1586718" y="816354"/>
                </a:cxn>
                <a:cxn ang="0">
                  <a:pos x="1598674" y="730223"/>
                </a:cxn>
                <a:cxn ang="0">
                  <a:pos x="1598674" y="641376"/>
                </a:cxn>
                <a:cxn ang="0">
                  <a:pos x="1586718" y="555245"/>
                </a:cxn>
                <a:cxn ang="0">
                  <a:pos x="1563431" y="473204"/>
                </a:cxn>
                <a:cxn ang="0">
                  <a:pos x="1529465" y="395813"/>
                </a:cxn>
                <a:cxn ang="0">
                  <a:pos x="1485472" y="323636"/>
                </a:cxn>
                <a:cxn ang="0">
                  <a:pos x="1432103" y="257233"/>
                </a:cxn>
                <a:cxn ang="0">
                  <a:pos x="1370012" y="197167"/>
                </a:cxn>
                <a:cxn ang="0">
                  <a:pos x="1299850" y="144000"/>
                </a:cxn>
                <a:cxn ang="0">
                  <a:pos x="1222269" y="98293"/>
                </a:cxn>
                <a:cxn ang="0">
                  <a:pos x="1137921" y="60608"/>
                </a:cxn>
                <a:cxn ang="0">
                  <a:pos x="1047459" y="31507"/>
                </a:cxn>
                <a:cxn ang="0">
                  <a:pos x="951533" y="11553"/>
                </a:cxn>
                <a:cxn ang="0">
                  <a:pos x="850798" y="1307"/>
                </a:cxn>
              </a:cxnLst>
              <a:rect l="0" t="0" r="r" b="b"/>
              <a:pathLst>
                <a:path w="1600200" h="1371600">
                  <a:moveTo>
                    <a:pt x="798829" y="0"/>
                  </a:moveTo>
                  <a:lnTo>
                    <a:pt x="747008" y="1307"/>
                  </a:lnTo>
                  <a:lnTo>
                    <a:pt x="696225" y="5181"/>
                  </a:lnTo>
                  <a:lnTo>
                    <a:pt x="646563" y="11553"/>
                  </a:lnTo>
                  <a:lnTo>
                    <a:pt x="598102" y="20352"/>
                  </a:lnTo>
                  <a:lnTo>
                    <a:pt x="550924" y="31507"/>
                  </a:lnTo>
                  <a:lnTo>
                    <a:pt x="505109" y="44950"/>
                  </a:lnTo>
                  <a:lnTo>
                    <a:pt x="460739" y="60608"/>
                  </a:lnTo>
                  <a:lnTo>
                    <a:pt x="417894" y="78412"/>
                  </a:lnTo>
                  <a:lnTo>
                    <a:pt x="376656" y="98293"/>
                  </a:lnTo>
                  <a:lnTo>
                    <a:pt x="337106" y="120178"/>
                  </a:lnTo>
                  <a:lnTo>
                    <a:pt x="299325" y="144000"/>
                  </a:lnTo>
                  <a:lnTo>
                    <a:pt x="263394" y="169686"/>
                  </a:lnTo>
                  <a:lnTo>
                    <a:pt x="229393" y="197167"/>
                  </a:lnTo>
                  <a:lnTo>
                    <a:pt x="197405" y="226373"/>
                  </a:lnTo>
                  <a:lnTo>
                    <a:pt x="167510" y="257233"/>
                  </a:lnTo>
                  <a:lnTo>
                    <a:pt x="139789" y="289677"/>
                  </a:lnTo>
                  <a:lnTo>
                    <a:pt x="114324" y="323636"/>
                  </a:lnTo>
                  <a:lnTo>
                    <a:pt x="91194" y="359038"/>
                  </a:lnTo>
                  <a:lnTo>
                    <a:pt x="70483" y="395813"/>
                  </a:lnTo>
                  <a:lnTo>
                    <a:pt x="52270" y="433892"/>
                  </a:lnTo>
                  <a:lnTo>
                    <a:pt x="36636" y="473204"/>
                  </a:lnTo>
                  <a:lnTo>
                    <a:pt x="23663" y="513678"/>
                  </a:lnTo>
                  <a:lnTo>
                    <a:pt x="13432" y="555245"/>
                  </a:lnTo>
                  <a:lnTo>
                    <a:pt x="6023" y="597835"/>
                  </a:lnTo>
                  <a:lnTo>
                    <a:pt x="1519" y="641376"/>
                  </a:lnTo>
                  <a:lnTo>
                    <a:pt x="0" y="685800"/>
                  </a:lnTo>
                  <a:lnTo>
                    <a:pt x="1519" y="730223"/>
                  </a:lnTo>
                  <a:lnTo>
                    <a:pt x="6023" y="773764"/>
                  </a:lnTo>
                  <a:lnTo>
                    <a:pt x="13432" y="816354"/>
                  </a:lnTo>
                  <a:lnTo>
                    <a:pt x="23663" y="857921"/>
                  </a:lnTo>
                  <a:lnTo>
                    <a:pt x="36636" y="898395"/>
                  </a:lnTo>
                  <a:lnTo>
                    <a:pt x="52270" y="937707"/>
                  </a:lnTo>
                  <a:lnTo>
                    <a:pt x="70483" y="975786"/>
                  </a:lnTo>
                  <a:lnTo>
                    <a:pt x="91194" y="1012561"/>
                  </a:lnTo>
                  <a:lnTo>
                    <a:pt x="114324" y="1047963"/>
                  </a:lnTo>
                  <a:lnTo>
                    <a:pt x="139789" y="1081922"/>
                  </a:lnTo>
                  <a:lnTo>
                    <a:pt x="167510" y="1114366"/>
                  </a:lnTo>
                  <a:lnTo>
                    <a:pt x="197405" y="1145226"/>
                  </a:lnTo>
                  <a:lnTo>
                    <a:pt x="229393" y="1174432"/>
                  </a:lnTo>
                  <a:lnTo>
                    <a:pt x="263394" y="1201913"/>
                  </a:lnTo>
                  <a:lnTo>
                    <a:pt x="299325" y="1227599"/>
                  </a:lnTo>
                  <a:lnTo>
                    <a:pt x="337106" y="1251421"/>
                  </a:lnTo>
                  <a:lnTo>
                    <a:pt x="376656" y="1273306"/>
                  </a:lnTo>
                  <a:lnTo>
                    <a:pt x="417894" y="1293187"/>
                  </a:lnTo>
                  <a:lnTo>
                    <a:pt x="460739" y="1310991"/>
                  </a:lnTo>
                  <a:lnTo>
                    <a:pt x="505109" y="1326649"/>
                  </a:lnTo>
                  <a:lnTo>
                    <a:pt x="550924" y="1340092"/>
                  </a:lnTo>
                  <a:lnTo>
                    <a:pt x="598102" y="1351247"/>
                  </a:lnTo>
                  <a:lnTo>
                    <a:pt x="646563" y="1360046"/>
                  </a:lnTo>
                  <a:lnTo>
                    <a:pt x="696225" y="1366418"/>
                  </a:lnTo>
                  <a:lnTo>
                    <a:pt x="747008" y="1370292"/>
                  </a:lnTo>
                  <a:lnTo>
                    <a:pt x="798829" y="1371600"/>
                  </a:lnTo>
                  <a:lnTo>
                    <a:pt x="850798" y="1370292"/>
                  </a:lnTo>
                  <a:lnTo>
                    <a:pt x="901726" y="1366418"/>
                  </a:lnTo>
                  <a:lnTo>
                    <a:pt x="951533" y="1360046"/>
                  </a:lnTo>
                  <a:lnTo>
                    <a:pt x="1000138" y="1351247"/>
                  </a:lnTo>
                  <a:lnTo>
                    <a:pt x="1047459" y="1340092"/>
                  </a:lnTo>
                  <a:lnTo>
                    <a:pt x="1093413" y="1326649"/>
                  </a:lnTo>
                  <a:lnTo>
                    <a:pt x="1137921" y="1310991"/>
                  </a:lnTo>
                  <a:lnTo>
                    <a:pt x="1180900" y="1293187"/>
                  </a:lnTo>
                  <a:lnTo>
                    <a:pt x="1222269" y="1273306"/>
                  </a:lnTo>
                  <a:lnTo>
                    <a:pt x="1261946" y="1251421"/>
                  </a:lnTo>
                  <a:lnTo>
                    <a:pt x="1299850" y="1227599"/>
                  </a:lnTo>
                  <a:lnTo>
                    <a:pt x="1335899" y="1201913"/>
                  </a:lnTo>
                  <a:lnTo>
                    <a:pt x="1370012" y="1174432"/>
                  </a:lnTo>
                  <a:lnTo>
                    <a:pt x="1402107" y="1145226"/>
                  </a:lnTo>
                  <a:lnTo>
                    <a:pt x="1432103" y="1114366"/>
                  </a:lnTo>
                  <a:lnTo>
                    <a:pt x="1459919" y="1081922"/>
                  </a:lnTo>
                  <a:lnTo>
                    <a:pt x="1485472" y="1047963"/>
                  </a:lnTo>
                  <a:lnTo>
                    <a:pt x="1508681" y="1012561"/>
                  </a:lnTo>
                  <a:lnTo>
                    <a:pt x="1529465" y="975786"/>
                  </a:lnTo>
                  <a:lnTo>
                    <a:pt x="1547742" y="937707"/>
                  </a:lnTo>
                  <a:lnTo>
                    <a:pt x="1563431" y="898395"/>
                  </a:lnTo>
                  <a:lnTo>
                    <a:pt x="1576450" y="857921"/>
                  </a:lnTo>
                  <a:lnTo>
                    <a:pt x="1586718" y="816354"/>
                  </a:lnTo>
                  <a:lnTo>
                    <a:pt x="1594154" y="773764"/>
                  </a:lnTo>
                  <a:lnTo>
                    <a:pt x="1598674" y="730223"/>
                  </a:lnTo>
                  <a:lnTo>
                    <a:pt x="1600200" y="685800"/>
                  </a:lnTo>
                  <a:lnTo>
                    <a:pt x="1598674" y="641376"/>
                  </a:lnTo>
                  <a:lnTo>
                    <a:pt x="1594154" y="597835"/>
                  </a:lnTo>
                  <a:lnTo>
                    <a:pt x="1586718" y="555245"/>
                  </a:lnTo>
                  <a:lnTo>
                    <a:pt x="1576450" y="513678"/>
                  </a:lnTo>
                  <a:lnTo>
                    <a:pt x="1563431" y="473204"/>
                  </a:lnTo>
                  <a:lnTo>
                    <a:pt x="1547742" y="433892"/>
                  </a:lnTo>
                  <a:lnTo>
                    <a:pt x="1529465" y="395813"/>
                  </a:lnTo>
                  <a:lnTo>
                    <a:pt x="1508681" y="359038"/>
                  </a:lnTo>
                  <a:lnTo>
                    <a:pt x="1485472" y="323636"/>
                  </a:lnTo>
                  <a:lnTo>
                    <a:pt x="1459919" y="289677"/>
                  </a:lnTo>
                  <a:lnTo>
                    <a:pt x="1432103" y="257233"/>
                  </a:lnTo>
                  <a:lnTo>
                    <a:pt x="1402107" y="226373"/>
                  </a:lnTo>
                  <a:lnTo>
                    <a:pt x="1370012" y="197167"/>
                  </a:lnTo>
                  <a:lnTo>
                    <a:pt x="1335899" y="169686"/>
                  </a:lnTo>
                  <a:lnTo>
                    <a:pt x="1299850" y="144000"/>
                  </a:lnTo>
                  <a:lnTo>
                    <a:pt x="1261946" y="120178"/>
                  </a:lnTo>
                  <a:lnTo>
                    <a:pt x="1222269" y="98293"/>
                  </a:lnTo>
                  <a:lnTo>
                    <a:pt x="1180900" y="78412"/>
                  </a:lnTo>
                  <a:lnTo>
                    <a:pt x="1137921" y="60608"/>
                  </a:lnTo>
                  <a:lnTo>
                    <a:pt x="1093413" y="44950"/>
                  </a:lnTo>
                  <a:lnTo>
                    <a:pt x="1047459" y="31507"/>
                  </a:lnTo>
                  <a:lnTo>
                    <a:pt x="1000138" y="20352"/>
                  </a:lnTo>
                  <a:lnTo>
                    <a:pt x="951533" y="11553"/>
                  </a:lnTo>
                  <a:lnTo>
                    <a:pt x="901726" y="5181"/>
                  </a:lnTo>
                  <a:lnTo>
                    <a:pt x="850798" y="1307"/>
                  </a:lnTo>
                  <a:lnTo>
                    <a:pt x="798829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73" name="object 9"/>
            <p:cNvSpPr>
              <a:spLocks/>
            </p:cNvSpPr>
            <p:nvPr/>
          </p:nvSpPr>
          <p:spPr bwMode="auto">
            <a:xfrm>
              <a:off x="3810000" y="1752600"/>
              <a:ext cx="1600200" cy="1371600"/>
            </a:xfrm>
            <a:custGeom>
              <a:avLst/>
              <a:gdLst/>
              <a:ahLst/>
              <a:cxnLst>
                <a:cxn ang="0">
                  <a:pos x="850798" y="1307"/>
                </a:cxn>
                <a:cxn ang="0">
                  <a:pos x="951533" y="11553"/>
                </a:cxn>
                <a:cxn ang="0">
                  <a:pos x="1047459" y="31507"/>
                </a:cxn>
                <a:cxn ang="0">
                  <a:pos x="1137921" y="60608"/>
                </a:cxn>
                <a:cxn ang="0">
                  <a:pos x="1222269" y="98293"/>
                </a:cxn>
                <a:cxn ang="0">
                  <a:pos x="1299850" y="144000"/>
                </a:cxn>
                <a:cxn ang="0">
                  <a:pos x="1370012" y="197167"/>
                </a:cxn>
                <a:cxn ang="0">
                  <a:pos x="1432103" y="257233"/>
                </a:cxn>
                <a:cxn ang="0">
                  <a:pos x="1485472" y="323636"/>
                </a:cxn>
                <a:cxn ang="0">
                  <a:pos x="1529465" y="395813"/>
                </a:cxn>
                <a:cxn ang="0">
                  <a:pos x="1563431" y="473204"/>
                </a:cxn>
                <a:cxn ang="0">
                  <a:pos x="1586718" y="555245"/>
                </a:cxn>
                <a:cxn ang="0">
                  <a:pos x="1598674" y="641376"/>
                </a:cxn>
                <a:cxn ang="0">
                  <a:pos x="1598674" y="730223"/>
                </a:cxn>
                <a:cxn ang="0">
                  <a:pos x="1586718" y="816354"/>
                </a:cxn>
                <a:cxn ang="0">
                  <a:pos x="1563431" y="898395"/>
                </a:cxn>
                <a:cxn ang="0">
                  <a:pos x="1529465" y="975786"/>
                </a:cxn>
                <a:cxn ang="0">
                  <a:pos x="1485472" y="1047963"/>
                </a:cxn>
                <a:cxn ang="0">
                  <a:pos x="1432103" y="1114366"/>
                </a:cxn>
                <a:cxn ang="0">
                  <a:pos x="1370012" y="1174432"/>
                </a:cxn>
                <a:cxn ang="0">
                  <a:pos x="1299850" y="1227599"/>
                </a:cxn>
                <a:cxn ang="0">
                  <a:pos x="1222269" y="1273306"/>
                </a:cxn>
                <a:cxn ang="0">
                  <a:pos x="1137921" y="1310991"/>
                </a:cxn>
                <a:cxn ang="0">
                  <a:pos x="1047459" y="1340092"/>
                </a:cxn>
                <a:cxn ang="0">
                  <a:pos x="951533" y="1360046"/>
                </a:cxn>
                <a:cxn ang="0">
                  <a:pos x="850798" y="1370292"/>
                </a:cxn>
                <a:cxn ang="0">
                  <a:pos x="747008" y="1370292"/>
                </a:cxn>
                <a:cxn ang="0">
                  <a:pos x="646563" y="1360046"/>
                </a:cxn>
                <a:cxn ang="0">
                  <a:pos x="550924" y="1340092"/>
                </a:cxn>
                <a:cxn ang="0">
                  <a:pos x="460739" y="1310991"/>
                </a:cxn>
                <a:cxn ang="0">
                  <a:pos x="376656" y="1273306"/>
                </a:cxn>
                <a:cxn ang="0">
                  <a:pos x="299325" y="1227599"/>
                </a:cxn>
                <a:cxn ang="0">
                  <a:pos x="229393" y="1174432"/>
                </a:cxn>
                <a:cxn ang="0">
                  <a:pos x="167510" y="1114366"/>
                </a:cxn>
                <a:cxn ang="0">
                  <a:pos x="114324" y="1047963"/>
                </a:cxn>
                <a:cxn ang="0">
                  <a:pos x="70483" y="975786"/>
                </a:cxn>
                <a:cxn ang="0">
                  <a:pos x="36636" y="898395"/>
                </a:cxn>
                <a:cxn ang="0">
                  <a:pos x="13432" y="816354"/>
                </a:cxn>
                <a:cxn ang="0">
                  <a:pos x="1519" y="730223"/>
                </a:cxn>
                <a:cxn ang="0">
                  <a:pos x="1519" y="641376"/>
                </a:cxn>
                <a:cxn ang="0">
                  <a:pos x="13432" y="555245"/>
                </a:cxn>
                <a:cxn ang="0">
                  <a:pos x="36636" y="473204"/>
                </a:cxn>
                <a:cxn ang="0">
                  <a:pos x="70483" y="395813"/>
                </a:cxn>
                <a:cxn ang="0">
                  <a:pos x="114324" y="323636"/>
                </a:cxn>
                <a:cxn ang="0">
                  <a:pos x="167510" y="257233"/>
                </a:cxn>
                <a:cxn ang="0">
                  <a:pos x="229393" y="197167"/>
                </a:cxn>
                <a:cxn ang="0">
                  <a:pos x="299325" y="144000"/>
                </a:cxn>
                <a:cxn ang="0">
                  <a:pos x="376656" y="98293"/>
                </a:cxn>
                <a:cxn ang="0">
                  <a:pos x="460739" y="60608"/>
                </a:cxn>
                <a:cxn ang="0">
                  <a:pos x="550924" y="31507"/>
                </a:cxn>
                <a:cxn ang="0">
                  <a:pos x="646563" y="11553"/>
                </a:cxn>
                <a:cxn ang="0">
                  <a:pos x="747008" y="1307"/>
                </a:cxn>
                <a:cxn ang="0">
                  <a:pos x="0" y="0"/>
                </a:cxn>
                <a:cxn ang="0">
                  <a:pos x="1600200" y="1371600"/>
                </a:cxn>
              </a:cxnLst>
              <a:rect l="0" t="0" r="r" b="b"/>
              <a:pathLst>
                <a:path w="1600200" h="1371600">
                  <a:moveTo>
                    <a:pt x="798829" y="0"/>
                  </a:moveTo>
                  <a:lnTo>
                    <a:pt x="850798" y="1307"/>
                  </a:lnTo>
                  <a:lnTo>
                    <a:pt x="901726" y="5181"/>
                  </a:lnTo>
                  <a:lnTo>
                    <a:pt x="951533" y="11553"/>
                  </a:lnTo>
                  <a:lnTo>
                    <a:pt x="1000138" y="20352"/>
                  </a:lnTo>
                  <a:lnTo>
                    <a:pt x="1047459" y="31507"/>
                  </a:lnTo>
                  <a:lnTo>
                    <a:pt x="1093413" y="44950"/>
                  </a:lnTo>
                  <a:lnTo>
                    <a:pt x="1137921" y="60608"/>
                  </a:lnTo>
                  <a:lnTo>
                    <a:pt x="1180900" y="78412"/>
                  </a:lnTo>
                  <a:lnTo>
                    <a:pt x="1222269" y="98293"/>
                  </a:lnTo>
                  <a:lnTo>
                    <a:pt x="1261946" y="120178"/>
                  </a:lnTo>
                  <a:lnTo>
                    <a:pt x="1299850" y="144000"/>
                  </a:lnTo>
                  <a:lnTo>
                    <a:pt x="1335899" y="169686"/>
                  </a:lnTo>
                  <a:lnTo>
                    <a:pt x="1370012" y="197167"/>
                  </a:lnTo>
                  <a:lnTo>
                    <a:pt x="1402107" y="226373"/>
                  </a:lnTo>
                  <a:lnTo>
                    <a:pt x="1432103" y="257233"/>
                  </a:lnTo>
                  <a:lnTo>
                    <a:pt x="1459919" y="289677"/>
                  </a:lnTo>
                  <a:lnTo>
                    <a:pt x="1485472" y="323636"/>
                  </a:lnTo>
                  <a:lnTo>
                    <a:pt x="1508681" y="359038"/>
                  </a:lnTo>
                  <a:lnTo>
                    <a:pt x="1529465" y="395813"/>
                  </a:lnTo>
                  <a:lnTo>
                    <a:pt x="1547742" y="433892"/>
                  </a:lnTo>
                  <a:lnTo>
                    <a:pt x="1563431" y="473204"/>
                  </a:lnTo>
                  <a:lnTo>
                    <a:pt x="1576450" y="513678"/>
                  </a:lnTo>
                  <a:lnTo>
                    <a:pt x="1586718" y="555245"/>
                  </a:lnTo>
                  <a:lnTo>
                    <a:pt x="1594154" y="597835"/>
                  </a:lnTo>
                  <a:lnTo>
                    <a:pt x="1598674" y="641376"/>
                  </a:lnTo>
                  <a:lnTo>
                    <a:pt x="1600200" y="685800"/>
                  </a:lnTo>
                  <a:lnTo>
                    <a:pt x="1598674" y="730223"/>
                  </a:lnTo>
                  <a:lnTo>
                    <a:pt x="1594154" y="773764"/>
                  </a:lnTo>
                  <a:lnTo>
                    <a:pt x="1586718" y="816354"/>
                  </a:lnTo>
                  <a:lnTo>
                    <a:pt x="1576450" y="857921"/>
                  </a:lnTo>
                  <a:lnTo>
                    <a:pt x="1563431" y="898395"/>
                  </a:lnTo>
                  <a:lnTo>
                    <a:pt x="1547742" y="937707"/>
                  </a:lnTo>
                  <a:lnTo>
                    <a:pt x="1529465" y="975786"/>
                  </a:lnTo>
                  <a:lnTo>
                    <a:pt x="1508681" y="1012561"/>
                  </a:lnTo>
                  <a:lnTo>
                    <a:pt x="1485472" y="1047963"/>
                  </a:lnTo>
                  <a:lnTo>
                    <a:pt x="1459919" y="1081922"/>
                  </a:lnTo>
                  <a:lnTo>
                    <a:pt x="1432103" y="1114366"/>
                  </a:lnTo>
                  <a:lnTo>
                    <a:pt x="1402107" y="1145226"/>
                  </a:lnTo>
                  <a:lnTo>
                    <a:pt x="1370012" y="1174432"/>
                  </a:lnTo>
                  <a:lnTo>
                    <a:pt x="1335899" y="1201913"/>
                  </a:lnTo>
                  <a:lnTo>
                    <a:pt x="1299850" y="1227599"/>
                  </a:lnTo>
                  <a:lnTo>
                    <a:pt x="1261946" y="1251421"/>
                  </a:lnTo>
                  <a:lnTo>
                    <a:pt x="1222269" y="1273306"/>
                  </a:lnTo>
                  <a:lnTo>
                    <a:pt x="1180900" y="1293187"/>
                  </a:lnTo>
                  <a:lnTo>
                    <a:pt x="1137921" y="1310991"/>
                  </a:lnTo>
                  <a:lnTo>
                    <a:pt x="1093413" y="1326649"/>
                  </a:lnTo>
                  <a:lnTo>
                    <a:pt x="1047459" y="1340092"/>
                  </a:lnTo>
                  <a:lnTo>
                    <a:pt x="1000138" y="1351247"/>
                  </a:lnTo>
                  <a:lnTo>
                    <a:pt x="951533" y="1360046"/>
                  </a:lnTo>
                  <a:lnTo>
                    <a:pt x="901726" y="1366418"/>
                  </a:lnTo>
                  <a:lnTo>
                    <a:pt x="850798" y="1370292"/>
                  </a:lnTo>
                  <a:lnTo>
                    <a:pt x="798829" y="1371600"/>
                  </a:lnTo>
                  <a:lnTo>
                    <a:pt x="747008" y="1370292"/>
                  </a:lnTo>
                  <a:lnTo>
                    <a:pt x="696225" y="1366418"/>
                  </a:lnTo>
                  <a:lnTo>
                    <a:pt x="646563" y="1360046"/>
                  </a:lnTo>
                  <a:lnTo>
                    <a:pt x="598102" y="1351247"/>
                  </a:lnTo>
                  <a:lnTo>
                    <a:pt x="550924" y="1340092"/>
                  </a:lnTo>
                  <a:lnTo>
                    <a:pt x="505109" y="1326649"/>
                  </a:lnTo>
                  <a:lnTo>
                    <a:pt x="460739" y="1310991"/>
                  </a:lnTo>
                  <a:lnTo>
                    <a:pt x="417894" y="1293187"/>
                  </a:lnTo>
                  <a:lnTo>
                    <a:pt x="376656" y="1273306"/>
                  </a:lnTo>
                  <a:lnTo>
                    <a:pt x="337106" y="1251421"/>
                  </a:lnTo>
                  <a:lnTo>
                    <a:pt x="299325" y="1227599"/>
                  </a:lnTo>
                  <a:lnTo>
                    <a:pt x="263394" y="1201913"/>
                  </a:lnTo>
                  <a:lnTo>
                    <a:pt x="229393" y="1174432"/>
                  </a:lnTo>
                  <a:lnTo>
                    <a:pt x="197405" y="1145226"/>
                  </a:lnTo>
                  <a:lnTo>
                    <a:pt x="167510" y="1114366"/>
                  </a:lnTo>
                  <a:lnTo>
                    <a:pt x="139789" y="1081922"/>
                  </a:lnTo>
                  <a:lnTo>
                    <a:pt x="114324" y="1047963"/>
                  </a:lnTo>
                  <a:lnTo>
                    <a:pt x="91194" y="1012561"/>
                  </a:lnTo>
                  <a:lnTo>
                    <a:pt x="70483" y="975786"/>
                  </a:lnTo>
                  <a:lnTo>
                    <a:pt x="52270" y="937707"/>
                  </a:lnTo>
                  <a:lnTo>
                    <a:pt x="36636" y="898395"/>
                  </a:lnTo>
                  <a:lnTo>
                    <a:pt x="23663" y="857921"/>
                  </a:lnTo>
                  <a:lnTo>
                    <a:pt x="13432" y="816354"/>
                  </a:lnTo>
                  <a:lnTo>
                    <a:pt x="6023" y="773764"/>
                  </a:lnTo>
                  <a:lnTo>
                    <a:pt x="1519" y="730223"/>
                  </a:lnTo>
                  <a:lnTo>
                    <a:pt x="0" y="685800"/>
                  </a:lnTo>
                  <a:lnTo>
                    <a:pt x="1519" y="641376"/>
                  </a:lnTo>
                  <a:lnTo>
                    <a:pt x="6023" y="597835"/>
                  </a:lnTo>
                  <a:lnTo>
                    <a:pt x="13432" y="555245"/>
                  </a:lnTo>
                  <a:lnTo>
                    <a:pt x="23663" y="513678"/>
                  </a:lnTo>
                  <a:lnTo>
                    <a:pt x="36636" y="473204"/>
                  </a:lnTo>
                  <a:lnTo>
                    <a:pt x="52270" y="433892"/>
                  </a:lnTo>
                  <a:lnTo>
                    <a:pt x="70483" y="395813"/>
                  </a:lnTo>
                  <a:lnTo>
                    <a:pt x="91194" y="359038"/>
                  </a:lnTo>
                  <a:lnTo>
                    <a:pt x="114324" y="323636"/>
                  </a:lnTo>
                  <a:lnTo>
                    <a:pt x="139789" y="289677"/>
                  </a:lnTo>
                  <a:lnTo>
                    <a:pt x="167510" y="257233"/>
                  </a:lnTo>
                  <a:lnTo>
                    <a:pt x="197405" y="226373"/>
                  </a:lnTo>
                  <a:lnTo>
                    <a:pt x="229393" y="197167"/>
                  </a:lnTo>
                  <a:lnTo>
                    <a:pt x="263394" y="169686"/>
                  </a:lnTo>
                  <a:lnTo>
                    <a:pt x="299325" y="144000"/>
                  </a:lnTo>
                  <a:lnTo>
                    <a:pt x="337106" y="120178"/>
                  </a:lnTo>
                  <a:lnTo>
                    <a:pt x="376656" y="98293"/>
                  </a:lnTo>
                  <a:lnTo>
                    <a:pt x="417894" y="78412"/>
                  </a:lnTo>
                  <a:lnTo>
                    <a:pt x="460739" y="60608"/>
                  </a:lnTo>
                  <a:lnTo>
                    <a:pt x="505109" y="44950"/>
                  </a:lnTo>
                  <a:lnTo>
                    <a:pt x="550924" y="31507"/>
                  </a:lnTo>
                  <a:lnTo>
                    <a:pt x="598102" y="20352"/>
                  </a:lnTo>
                  <a:lnTo>
                    <a:pt x="646563" y="11553"/>
                  </a:lnTo>
                  <a:lnTo>
                    <a:pt x="696225" y="5181"/>
                  </a:lnTo>
                  <a:lnTo>
                    <a:pt x="747008" y="1307"/>
                  </a:lnTo>
                  <a:lnTo>
                    <a:pt x="798829" y="0"/>
                  </a:lnTo>
                  <a:close/>
                </a:path>
                <a:path w="1600200" h="1371600">
                  <a:moveTo>
                    <a:pt x="0" y="0"/>
                  </a:moveTo>
                  <a:lnTo>
                    <a:pt x="0" y="0"/>
                  </a:lnTo>
                </a:path>
                <a:path w="1600200" h="1371600">
                  <a:moveTo>
                    <a:pt x="1600200" y="1371600"/>
                  </a:moveTo>
                  <a:lnTo>
                    <a:pt x="1600200" y="1371600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25781" y="2472645"/>
            <a:ext cx="1111319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11" dirty="0">
                <a:solidFill>
                  <a:srgbClr val="080706"/>
                </a:solidFill>
                <a:latin typeface="Times New Roman"/>
                <a:cs typeface="Times New Roman"/>
              </a:rPr>
              <a:t>F</a:t>
            </a:r>
            <a:r>
              <a:rPr sz="2600" dirty="0">
                <a:solidFill>
                  <a:srgbClr val="080706"/>
                </a:solidFill>
                <a:latin typeface="Times New Roman"/>
                <a:cs typeface="Times New Roman"/>
              </a:rPr>
              <a:t>odders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5" name="object 11"/>
          <p:cNvGrpSpPr>
            <a:grpSpLocks/>
          </p:cNvGrpSpPr>
          <p:nvPr/>
        </p:nvGrpSpPr>
        <p:grpSpPr bwMode="auto">
          <a:xfrm>
            <a:off x="6967183" y="4530556"/>
            <a:ext cx="1774610" cy="1522435"/>
            <a:chOff x="6319837" y="4110037"/>
            <a:chExt cx="1609725" cy="1381125"/>
          </a:xfrm>
        </p:grpSpPr>
        <p:sp>
          <p:nvSpPr>
            <p:cNvPr id="22570" name="object 12"/>
            <p:cNvSpPr>
              <a:spLocks/>
            </p:cNvSpPr>
            <p:nvPr/>
          </p:nvSpPr>
          <p:spPr bwMode="auto">
            <a:xfrm>
              <a:off x="6324600" y="4114800"/>
              <a:ext cx="1600200" cy="1371600"/>
            </a:xfrm>
            <a:custGeom>
              <a:avLst/>
              <a:gdLst/>
              <a:ahLst/>
              <a:cxnLst>
                <a:cxn ang="0">
                  <a:pos x="747008" y="1307"/>
                </a:cxn>
                <a:cxn ang="0">
                  <a:pos x="646563" y="11553"/>
                </a:cxn>
                <a:cxn ang="0">
                  <a:pos x="550924" y="31507"/>
                </a:cxn>
                <a:cxn ang="0">
                  <a:pos x="460739" y="60608"/>
                </a:cxn>
                <a:cxn ang="0">
                  <a:pos x="376656" y="98293"/>
                </a:cxn>
                <a:cxn ang="0">
                  <a:pos x="299325" y="144000"/>
                </a:cxn>
                <a:cxn ang="0">
                  <a:pos x="229393" y="197167"/>
                </a:cxn>
                <a:cxn ang="0">
                  <a:pos x="167510" y="257233"/>
                </a:cxn>
                <a:cxn ang="0">
                  <a:pos x="114324" y="323636"/>
                </a:cxn>
                <a:cxn ang="0">
                  <a:pos x="70483" y="395813"/>
                </a:cxn>
                <a:cxn ang="0">
                  <a:pos x="36636" y="473204"/>
                </a:cxn>
                <a:cxn ang="0">
                  <a:pos x="13432" y="555245"/>
                </a:cxn>
                <a:cxn ang="0">
                  <a:pos x="1519" y="641376"/>
                </a:cxn>
                <a:cxn ang="0">
                  <a:pos x="1519" y="730223"/>
                </a:cxn>
                <a:cxn ang="0">
                  <a:pos x="13432" y="816354"/>
                </a:cxn>
                <a:cxn ang="0">
                  <a:pos x="36636" y="898395"/>
                </a:cxn>
                <a:cxn ang="0">
                  <a:pos x="70483" y="975786"/>
                </a:cxn>
                <a:cxn ang="0">
                  <a:pos x="114324" y="1047963"/>
                </a:cxn>
                <a:cxn ang="0">
                  <a:pos x="167510" y="1114366"/>
                </a:cxn>
                <a:cxn ang="0">
                  <a:pos x="229393" y="1174432"/>
                </a:cxn>
                <a:cxn ang="0">
                  <a:pos x="299325" y="1227599"/>
                </a:cxn>
                <a:cxn ang="0">
                  <a:pos x="376656" y="1273306"/>
                </a:cxn>
                <a:cxn ang="0">
                  <a:pos x="460739" y="1310991"/>
                </a:cxn>
                <a:cxn ang="0">
                  <a:pos x="550924" y="1340092"/>
                </a:cxn>
                <a:cxn ang="0">
                  <a:pos x="646563" y="1360046"/>
                </a:cxn>
                <a:cxn ang="0">
                  <a:pos x="747008" y="1370292"/>
                </a:cxn>
                <a:cxn ang="0">
                  <a:pos x="850798" y="1370292"/>
                </a:cxn>
                <a:cxn ang="0">
                  <a:pos x="951533" y="1360046"/>
                </a:cxn>
                <a:cxn ang="0">
                  <a:pos x="1047459" y="1340092"/>
                </a:cxn>
                <a:cxn ang="0">
                  <a:pos x="1137921" y="1310991"/>
                </a:cxn>
                <a:cxn ang="0">
                  <a:pos x="1222269" y="1273306"/>
                </a:cxn>
                <a:cxn ang="0">
                  <a:pos x="1299850" y="1227599"/>
                </a:cxn>
                <a:cxn ang="0">
                  <a:pos x="1370012" y="1174432"/>
                </a:cxn>
                <a:cxn ang="0">
                  <a:pos x="1432103" y="1114366"/>
                </a:cxn>
                <a:cxn ang="0">
                  <a:pos x="1485472" y="1047963"/>
                </a:cxn>
                <a:cxn ang="0">
                  <a:pos x="1529465" y="975786"/>
                </a:cxn>
                <a:cxn ang="0">
                  <a:pos x="1563431" y="898395"/>
                </a:cxn>
                <a:cxn ang="0">
                  <a:pos x="1586718" y="816354"/>
                </a:cxn>
                <a:cxn ang="0">
                  <a:pos x="1598674" y="730223"/>
                </a:cxn>
                <a:cxn ang="0">
                  <a:pos x="1598674" y="641376"/>
                </a:cxn>
                <a:cxn ang="0">
                  <a:pos x="1586718" y="555245"/>
                </a:cxn>
                <a:cxn ang="0">
                  <a:pos x="1563431" y="473204"/>
                </a:cxn>
                <a:cxn ang="0">
                  <a:pos x="1529465" y="395813"/>
                </a:cxn>
                <a:cxn ang="0">
                  <a:pos x="1485472" y="323636"/>
                </a:cxn>
                <a:cxn ang="0">
                  <a:pos x="1432103" y="257233"/>
                </a:cxn>
                <a:cxn ang="0">
                  <a:pos x="1370012" y="197167"/>
                </a:cxn>
                <a:cxn ang="0">
                  <a:pos x="1299850" y="144000"/>
                </a:cxn>
                <a:cxn ang="0">
                  <a:pos x="1222269" y="98293"/>
                </a:cxn>
                <a:cxn ang="0">
                  <a:pos x="1137921" y="60608"/>
                </a:cxn>
                <a:cxn ang="0">
                  <a:pos x="1047459" y="31507"/>
                </a:cxn>
                <a:cxn ang="0">
                  <a:pos x="951533" y="11553"/>
                </a:cxn>
                <a:cxn ang="0">
                  <a:pos x="850798" y="1307"/>
                </a:cxn>
              </a:cxnLst>
              <a:rect l="0" t="0" r="r" b="b"/>
              <a:pathLst>
                <a:path w="1600200" h="1371600">
                  <a:moveTo>
                    <a:pt x="798829" y="0"/>
                  </a:moveTo>
                  <a:lnTo>
                    <a:pt x="747008" y="1307"/>
                  </a:lnTo>
                  <a:lnTo>
                    <a:pt x="696225" y="5181"/>
                  </a:lnTo>
                  <a:lnTo>
                    <a:pt x="646563" y="11553"/>
                  </a:lnTo>
                  <a:lnTo>
                    <a:pt x="598102" y="20352"/>
                  </a:lnTo>
                  <a:lnTo>
                    <a:pt x="550924" y="31507"/>
                  </a:lnTo>
                  <a:lnTo>
                    <a:pt x="505109" y="44950"/>
                  </a:lnTo>
                  <a:lnTo>
                    <a:pt x="460739" y="60608"/>
                  </a:lnTo>
                  <a:lnTo>
                    <a:pt x="417894" y="78412"/>
                  </a:lnTo>
                  <a:lnTo>
                    <a:pt x="376656" y="98293"/>
                  </a:lnTo>
                  <a:lnTo>
                    <a:pt x="337106" y="120178"/>
                  </a:lnTo>
                  <a:lnTo>
                    <a:pt x="299325" y="144000"/>
                  </a:lnTo>
                  <a:lnTo>
                    <a:pt x="263394" y="169686"/>
                  </a:lnTo>
                  <a:lnTo>
                    <a:pt x="229393" y="197167"/>
                  </a:lnTo>
                  <a:lnTo>
                    <a:pt x="197405" y="226373"/>
                  </a:lnTo>
                  <a:lnTo>
                    <a:pt x="167510" y="257233"/>
                  </a:lnTo>
                  <a:lnTo>
                    <a:pt x="139789" y="289677"/>
                  </a:lnTo>
                  <a:lnTo>
                    <a:pt x="114324" y="323636"/>
                  </a:lnTo>
                  <a:lnTo>
                    <a:pt x="91194" y="359038"/>
                  </a:lnTo>
                  <a:lnTo>
                    <a:pt x="70483" y="395813"/>
                  </a:lnTo>
                  <a:lnTo>
                    <a:pt x="52270" y="433892"/>
                  </a:lnTo>
                  <a:lnTo>
                    <a:pt x="36636" y="473204"/>
                  </a:lnTo>
                  <a:lnTo>
                    <a:pt x="23663" y="513678"/>
                  </a:lnTo>
                  <a:lnTo>
                    <a:pt x="13432" y="555245"/>
                  </a:lnTo>
                  <a:lnTo>
                    <a:pt x="6023" y="597835"/>
                  </a:lnTo>
                  <a:lnTo>
                    <a:pt x="1519" y="641376"/>
                  </a:lnTo>
                  <a:lnTo>
                    <a:pt x="0" y="685800"/>
                  </a:lnTo>
                  <a:lnTo>
                    <a:pt x="1519" y="730223"/>
                  </a:lnTo>
                  <a:lnTo>
                    <a:pt x="6023" y="773764"/>
                  </a:lnTo>
                  <a:lnTo>
                    <a:pt x="13432" y="816354"/>
                  </a:lnTo>
                  <a:lnTo>
                    <a:pt x="23663" y="857921"/>
                  </a:lnTo>
                  <a:lnTo>
                    <a:pt x="36636" y="898395"/>
                  </a:lnTo>
                  <a:lnTo>
                    <a:pt x="52270" y="937707"/>
                  </a:lnTo>
                  <a:lnTo>
                    <a:pt x="70483" y="975786"/>
                  </a:lnTo>
                  <a:lnTo>
                    <a:pt x="91194" y="1012561"/>
                  </a:lnTo>
                  <a:lnTo>
                    <a:pt x="114324" y="1047963"/>
                  </a:lnTo>
                  <a:lnTo>
                    <a:pt x="139789" y="1081922"/>
                  </a:lnTo>
                  <a:lnTo>
                    <a:pt x="167510" y="1114366"/>
                  </a:lnTo>
                  <a:lnTo>
                    <a:pt x="197405" y="1145226"/>
                  </a:lnTo>
                  <a:lnTo>
                    <a:pt x="229393" y="1174432"/>
                  </a:lnTo>
                  <a:lnTo>
                    <a:pt x="263394" y="1201913"/>
                  </a:lnTo>
                  <a:lnTo>
                    <a:pt x="299325" y="1227599"/>
                  </a:lnTo>
                  <a:lnTo>
                    <a:pt x="337106" y="1251421"/>
                  </a:lnTo>
                  <a:lnTo>
                    <a:pt x="376656" y="1273306"/>
                  </a:lnTo>
                  <a:lnTo>
                    <a:pt x="417894" y="1293187"/>
                  </a:lnTo>
                  <a:lnTo>
                    <a:pt x="460739" y="1310991"/>
                  </a:lnTo>
                  <a:lnTo>
                    <a:pt x="505109" y="1326649"/>
                  </a:lnTo>
                  <a:lnTo>
                    <a:pt x="550924" y="1340092"/>
                  </a:lnTo>
                  <a:lnTo>
                    <a:pt x="598102" y="1351247"/>
                  </a:lnTo>
                  <a:lnTo>
                    <a:pt x="646563" y="1360046"/>
                  </a:lnTo>
                  <a:lnTo>
                    <a:pt x="696225" y="1366418"/>
                  </a:lnTo>
                  <a:lnTo>
                    <a:pt x="747008" y="1370292"/>
                  </a:lnTo>
                  <a:lnTo>
                    <a:pt x="798829" y="1371600"/>
                  </a:lnTo>
                  <a:lnTo>
                    <a:pt x="850798" y="1370292"/>
                  </a:lnTo>
                  <a:lnTo>
                    <a:pt x="901726" y="1366418"/>
                  </a:lnTo>
                  <a:lnTo>
                    <a:pt x="951533" y="1360046"/>
                  </a:lnTo>
                  <a:lnTo>
                    <a:pt x="1000138" y="1351247"/>
                  </a:lnTo>
                  <a:lnTo>
                    <a:pt x="1047459" y="1340092"/>
                  </a:lnTo>
                  <a:lnTo>
                    <a:pt x="1093413" y="1326649"/>
                  </a:lnTo>
                  <a:lnTo>
                    <a:pt x="1137921" y="1310991"/>
                  </a:lnTo>
                  <a:lnTo>
                    <a:pt x="1180900" y="1293187"/>
                  </a:lnTo>
                  <a:lnTo>
                    <a:pt x="1222269" y="1273306"/>
                  </a:lnTo>
                  <a:lnTo>
                    <a:pt x="1261946" y="1251421"/>
                  </a:lnTo>
                  <a:lnTo>
                    <a:pt x="1299850" y="1227599"/>
                  </a:lnTo>
                  <a:lnTo>
                    <a:pt x="1335899" y="1201913"/>
                  </a:lnTo>
                  <a:lnTo>
                    <a:pt x="1370012" y="1174432"/>
                  </a:lnTo>
                  <a:lnTo>
                    <a:pt x="1402107" y="1145226"/>
                  </a:lnTo>
                  <a:lnTo>
                    <a:pt x="1432103" y="1114366"/>
                  </a:lnTo>
                  <a:lnTo>
                    <a:pt x="1459919" y="1081922"/>
                  </a:lnTo>
                  <a:lnTo>
                    <a:pt x="1485472" y="1047963"/>
                  </a:lnTo>
                  <a:lnTo>
                    <a:pt x="1508681" y="1012561"/>
                  </a:lnTo>
                  <a:lnTo>
                    <a:pt x="1529465" y="975786"/>
                  </a:lnTo>
                  <a:lnTo>
                    <a:pt x="1547742" y="937707"/>
                  </a:lnTo>
                  <a:lnTo>
                    <a:pt x="1563431" y="898395"/>
                  </a:lnTo>
                  <a:lnTo>
                    <a:pt x="1576450" y="857921"/>
                  </a:lnTo>
                  <a:lnTo>
                    <a:pt x="1586718" y="816354"/>
                  </a:lnTo>
                  <a:lnTo>
                    <a:pt x="1594154" y="773764"/>
                  </a:lnTo>
                  <a:lnTo>
                    <a:pt x="1598674" y="730223"/>
                  </a:lnTo>
                  <a:lnTo>
                    <a:pt x="1600200" y="685800"/>
                  </a:lnTo>
                  <a:lnTo>
                    <a:pt x="1598674" y="641376"/>
                  </a:lnTo>
                  <a:lnTo>
                    <a:pt x="1594154" y="597835"/>
                  </a:lnTo>
                  <a:lnTo>
                    <a:pt x="1586718" y="555245"/>
                  </a:lnTo>
                  <a:lnTo>
                    <a:pt x="1576450" y="513678"/>
                  </a:lnTo>
                  <a:lnTo>
                    <a:pt x="1563431" y="473204"/>
                  </a:lnTo>
                  <a:lnTo>
                    <a:pt x="1547742" y="433892"/>
                  </a:lnTo>
                  <a:lnTo>
                    <a:pt x="1529465" y="395813"/>
                  </a:lnTo>
                  <a:lnTo>
                    <a:pt x="1508681" y="359038"/>
                  </a:lnTo>
                  <a:lnTo>
                    <a:pt x="1485472" y="323636"/>
                  </a:lnTo>
                  <a:lnTo>
                    <a:pt x="1459919" y="289677"/>
                  </a:lnTo>
                  <a:lnTo>
                    <a:pt x="1432103" y="257233"/>
                  </a:lnTo>
                  <a:lnTo>
                    <a:pt x="1402107" y="226373"/>
                  </a:lnTo>
                  <a:lnTo>
                    <a:pt x="1370012" y="197167"/>
                  </a:lnTo>
                  <a:lnTo>
                    <a:pt x="1335899" y="169686"/>
                  </a:lnTo>
                  <a:lnTo>
                    <a:pt x="1299850" y="144000"/>
                  </a:lnTo>
                  <a:lnTo>
                    <a:pt x="1261946" y="120178"/>
                  </a:lnTo>
                  <a:lnTo>
                    <a:pt x="1222269" y="98293"/>
                  </a:lnTo>
                  <a:lnTo>
                    <a:pt x="1180900" y="78412"/>
                  </a:lnTo>
                  <a:lnTo>
                    <a:pt x="1137921" y="60608"/>
                  </a:lnTo>
                  <a:lnTo>
                    <a:pt x="1093413" y="44950"/>
                  </a:lnTo>
                  <a:lnTo>
                    <a:pt x="1047459" y="31507"/>
                  </a:lnTo>
                  <a:lnTo>
                    <a:pt x="1000138" y="20352"/>
                  </a:lnTo>
                  <a:lnTo>
                    <a:pt x="951533" y="11553"/>
                  </a:lnTo>
                  <a:lnTo>
                    <a:pt x="901726" y="5181"/>
                  </a:lnTo>
                  <a:lnTo>
                    <a:pt x="850798" y="1307"/>
                  </a:lnTo>
                  <a:lnTo>
                    <a:pt x="798829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71" name="object 13"/>
            <p:cNvSpPr>
              <a:spLocks/>
            </p:cNvSpPr>
            <p:nvPr/>
          </p:nvSpPr>
          <p:spPr bwMode="auto">
            <a:xfrm>
              <a:off x="6324600" y="4114800"/>
              <a:ext cx="1600200" cy="1371600"/>
            </a:xfrm>
            <a:custGeom>
              <a:avLst/>
              <a:gdLst/>
              <a:ahLst/>
              <a:cxnLst>
                <a:cxn ang="0">
                  <a:pos x="850798" y="1307"/>
                </a:cxn>
                <a:cxn ang="0">
                  <a:pos x="951533" y="11553"/>
                </a:cxn>
                <a:cxn ang="0">
                  <a:pos x="1047459" y="31507"/>
                </a:cxn>
                <a:cxn ang="0">
                  <a:pos x="1137921" y="60608"/>
                </a:cxn>
                <a:cxn ang="0">
                  <a:pos x="1222269" y="98293"/>
                </a:cxn>
                <a:cxn ang="0">
                  <a:pos x="1299850" y="144000"/>
                </a:cxn>
                <a:cxn ang="0">
                  <a:pos x="1370012" y="197167"/>
                </a:cxn>
                <a:cxn ang="0">
                  <a:pos x="1432103" y="257233"/>
                </a:cxn>
                <a:cxn ang="0">
                  <a:pos x="1485472" y="323636"/>
                </a:cxn>
                <a:cxn ang="0">
                  <a:pos x="1529465" y="395813"/>
                </a:cxn>
                <a:cxn ang="0">
                  <a:pos x="1563431" y="473204"/>
                </a:cxn>
                <a:cxn ang="0">
                  <a:pos x="1586718" y="555245"/>
                </a:cxn>
                <a:cxn ang="0">
                  <a:pos x="1598674" y="641376"/>
                </a:cxn>
                <a:cxn ang="0">
                  <a:pos x="1598674" y="730223"/>
                </a:cxn>
                <a:cxn ang="0">
                  <a:pos x="1586718" y="816354"/>
                </a:cxn>
                <a:cxn ang="0">
                  <a:pos x="1563431" y="898395"/>
                </a:cxn>
                <a:cxn ang="0">
                  <a:pos x="1529465" y="975786"/>
                </a:cxn>
                <a:cxn ang="0">
                  <a:pos x="1485472" y="1047963"/>
                </a:cxn>
                <a:cxn ang="0">
                  <a:pos x="1432103" y="1114366"/>
                </a:cxn>
                <a:cxn ang="0">
                  <a:pos x="1370012" y="1174432"/>
                </a:cxn>
                <a:cxn ang="0">
                  <a:pos x="1299850" y="1227599"/>
                </a:cxn>
                <a:cxn ang="0">
                  <a:pos x="1222269" y="1273306"/>
                </a:cxn>
                <a:cxn ang="0">
                  <a:pos x="1137921" y="1310991"/>
                </a:cxn>
                <a:cxn ang="0">
                  <a:pos x="1047459" y="1340092"/>
                </a:cxn>
                <a:cxn ang="0">
                  <a:pos x="951533" y="1360046"/>
                </a:cxn>
                <a:cxn ang="0">
                  <a:pos x="850798" y="1370292"/>
                </a:cxn>
                <a:cxn ang="0">
                  <a:pos x="747008" y="1370292"/>
                </a:cxn>
                <a:cxn ang="0">
                  <a:pos x="646563" y="1360046"/>
                </a:cxn>
                <a:cxn ang="0">
                  <a:pos x="550924" y="1340092"/>
                </a:cxn>
                <a:cxn ang="0">
                  <a:pos x="460739" y="1310991"/>
                </a:cxn>
                <a:cxn ang="0">
                  <a:pos x="376656" y="1273306"/>
                </a:cxn>
                <a:cxn ang="0">
                  <a:pos x="299325" y="1227599"/>
                </a:cxn>
                <a:cxn ang="0">
                  <a:pos x="229393" y="1174432"/>
                </a:cxn>
                <a:cxn ang="0">
                  <a:pos x="167510" y="1114366"/>
                </a:cxn>
                <a:cxn ang="0">
                  <a:pos x="114324" y="1047963"/>
                </a:cxn>
                <a:cxn ang="0">
                  <a:pos x="70483" y="975786"/>
                </a:cxn>
                <a:cxn ang="0">
                  <a:pos x="36636" y="898395"/>
                </a:cxn>
                <a:cxn ang="0">
                  <a:pos x="13432" y="816354"/>
                </a:cxn>
                <a:cxn ang="0">
                  <a:pos x="1519" y="730223"/>
                </a:cxn>
                <a:cxn ang="0">
                  <a:pos x="1519" y="641376"/>
                </a:cxn>
                <a:cxn ang="0">
                  <a:pos x="13432" y="555245"/>
                </a:cxn>
                <a:cxn ang="0">
                  <a:pos x="36636" y="473204"/>
                </a:cxn>
                <a:cxn ang="0">
                  <a:pos x="70483" y="395813"/>
                </a:cxn>
                <a:cxn ang="0">
                  <a:pos x="114324" y="323636"/>
                </a:cxn>
                <a:cxn ang="0">
                  <a:pos x="167510" y="257233"/>
                </a:cxn>
                <a:cxn ang="0">
                  <a:pos x="229393" y="197167"/>
                </a:cxn>
                <a:cxn ang="0">
                  <a:pos x="299325" y="144000"/>
                </a:cxn>
                <a:cxn ang="0">
                  <a:pos x="376656" y="98293"/>
                </a:cxn>
                <a:cxn ang="0">
                  <a:pos x="460739" y="60608"/>
                </a:cxn>
                <a:cxn ang="0">
                  <a:pos x="550924" y="31507"/>
                </a:cxn>
                <a:cxn ang="0">
                  <a:pos x="646563" y="11553"/>
                </a:cxn>
                <a:cxn ang="0">
                  <a:pos x="747008" y="1307"/>
                </a:cxn>
                <a:cxn ang="0">
                  <a:pos x="0" y="0"/>
                </a:cxn>
                <a:cxn ang="0">
                  <a:pos x="1600200" y="1371600"/>
                </a:cxn>
              </a:cxnLst>
              <a:rect l="0" t="0" r="r" b="b"/>
              <a:pathLst>
                <a:path w="1600200" h="1371600">
                  <a:moveTo>
                    <a:pt x="798829" y="0"/>
                  </a:moveTo>
                  <a:lnTo>
                    <a:pt x="850798" y="1307"/>
                  </a:lnTo>
                  <a:lnTo>
                    <a:pt x="901726" y="5181"/>
                  </a:lnTo>
                  <a:lnTo>
                    <a:pt x="951533" y="11553"/>
                  </a:lnTo>
                  <a:lnTo>
                    <a:pt x="1000138" y="20352"/>
                  </a:lnTo>
                  <a:lnTo>
                    <a:pt x="1047459" y="31507"/>
                  </a:lnTo>
                  <a:lnTo>
                    <a:pt x="1093413" y="44950"/>
                  </a:lnTo>
                  <a:lnTo>
                    <a:pt x="1137921" y="60608"/>
                  </a:lnTo>
                  <a:lnTo>
                    <a:pt x="1180900" y="78412"/>
                  </a:lnTo>
                  <a:lnTo>
                    <a:pt x="1222269" y="98293"/>
                  </a:lnTo>
                  <a:lnTo>
                    <a:pt x="1261946" y="120178"/>
                  </a:lnTo>
                  <a:lnTo>
                    <a:pt x="1299850" y="144000"/>
                  </a:lnTo>
                  <a:lnTo>
                    <a:pt x="1335899" y="169686"/>
                  </a:lnTo>
                  <a:lnTo>
                    <a:pt x="1370012" y="197167"/>
                  </a:lnTo>
                  <a:lnTo>
                    <a:pt x="1402107" y="226373"/>
                  </a:lnTo>
                  <a:lnTo>
                    <a:pt x="1432103" y="257233"/>
                  </a:lnTo>
                  <a:lnTo>
                    <a:pt x="1459919" y="289677"/>
                  </a:lnTo>
                  <a:lnTo>
                    <a:pt x="1485472" y="323636"/>
                  </a:lnTo>
                  <a:lnTo>
                    <a:pt x="1508681" y="359038"/>
                  </a:lnTo>
                  <a:lnTo>
                    <a:pt x="1529465" y="395813"/>
                  </a:lnTo>
                  <a:lnTo>
                    <a:pt x="1547742" y="433892"/>
                  </a:lnTo>
                  <a:lnTo>
                    <a:pt x="1563431" y="473204"/>
                  </a:lnTo>
                  <a:lnTo>
                    <a:pt x="1576450" y="513678"/>
                  </a:lnTo>
                  <a:lnTo>
                    <a:pt x="1586718" y="555245"/>
                  </a:lnTo>
                  <a:lnTo>
                    <a:pt x="1594154" y="597835"/>
                  </a:lnTo>
                  <a:lnTo>
                    <a:pt x="1598674" y="641376"/>
                  </a:lnTo>
                  <a:lnTo>
                    <a:pt x="1600200" y="685800"/>
                  </a:lnTo>
                  <a:lnTo>
                    <a:pt x="1598674" y="730223"/>
                  </a:lnTo>
                  <a:lnTo>
                    <a:pt x="1594154" y="773764"/>
                  </a:lnTo>
                  <a:lnTo>
                    <a:pt x="1586718" y="816354"/>
                  </a:lnTo>
                  <a:lnTo>
                    <a:pt x="1576450" y="857921"/>
                  </a:lnTo>
                  <a:lnTo>
                    <a:pt x="1563431" y="898395"/>
                  </a:lnTo>
                  <a:lnTo>
                    <a:pt x="1547742" y="937707"/>
                  </a:lnTo>
                  <a:lnTo>
                    <a:pt x="1529465" y="975786"/>
                  </a:lnTo>
                  <a:lnTo>
                    <a:pt x="1508681" y="1012561"/>
                  </a:lnTo>
                  <a:lnTo>
                    <a:pt x="1485472" y="1047963"/>
                  </a:lnTo>
                  <a:lnTo>
                    <a:pt x="1459919" y="1081922"/>
                  </a:lnTo>
                  <a:lnTo>
                    <a:pt x="1432103" y="1114366"/>
                  </a:lnTo>
                  <a:lnTo>
                    <a:pt x="1402107" y="1145226"/>
                  </a:lnTo>
                  <a:lnTo>
                    <a:pt x="1370012" y="1174432"/>
                  </a:lnTo>
                  <a:lnTo>
                    <a:pt x="1335899" y="1201913"/>
                  </a:lnTo>
                  <a:lnTo>
                    <a:pt x="1299850" y="1227599"/>
                  </a:lnTo>
                  <a:lnTo>
                    <a:pt x="1261946" y="1251421"/>
                  </a:lnTo>
                  <a:lnTo>
                    <a:pt x="1222269" y="1273306"/>
                  </a:lnTo>
                  <a:lnTo>
                    <a:pt x="1180900" y="1293187"/>
                  </a:lnTo>
                  <a:lnTo>
                    <a:pt x="1137921" y="1310991"/>
                  </a:lnTo>
                  <a:lnTo>
                    <a:pt x="1093413" y="1326649"/>
                  </a:lnTo>
                  <a:lnTo>
                    <a:pt x="1047459" y="1340092"/>
                  </a:lnTo>
                  <a:lnTo>
                    <a:pt x="1000138" y="1351247"/>
                  </a:lnTo>
                  <a:lnTo>
                    <a:pt x="951533" y="1360046"/>
                  </a:lnTo>
                  <a:lnTo>
                    <a:pt x="901726" y="1366418"/>
                  </a:lnTo>
                  <a:lnTo>
                    <a:pt x="850798" y="1370292"/>
                  </a:lnTo>
                  <a:lnTo>
                    <a:pt x="798829" y="1371600"/>
                  </a:lnTo>
                  <a:lnTo>
                    <a:pt x="747008" y="1370292"/>
                  </a:lnTo>
                  <a:lnTo>
                    <a:pt x="696225" y="1366418"/>
                  </a:lnTo>
                  <a:lnTo>
                    <a:pt x="646563" y="1360046"/>
                  </a:lnTo>
                  <a:lnTo>
                    <a:pt x="598102" y="1351247"/>
                  </a:lnTo>
                  <a:lnTo>
                    <a:pt x="550924" y="1340092"/>
                  </a:lnTo>
                  <a:lnTo>
                    <a:pt x="505109" y="1326649"/>
                  </a:lnTo>
                  <a:lnTo>
                    <a:pt x="460739" y="1310991"/>
                  </a:lnTo>
                  <a:lnTo>
                    <a:pt x="417894" y="1293187"/>
                  </a:lnTo>
                  <a:lnTo>
                    <a:pt x="376656" y="1273306"/>
                  </a:lnTo>
                  <a:lnTo>
                    <a:pt x="337106" y="1251421"/>
                  </a:lnTo>
                  <a:lnTo>
                    <a:pt x="299325" y="1227599"/>
                  </a:lnTo>
                  <a:lnTo>
                    <a:pt x="263394" y="1201913"/>
                  </a:lnTo>
                  <a:lnTo>
                    <a:pt x="229393" y="1174432"/>
                  </a:lnTo>
                  <a:lnTo>
                    <a:pt x="197405" y="1145226"/>
                  </a:lnTo>
                  <a:lnTo>
                    <a:pt x="167510" y="1114366"/>
                  </a:lnTo>
                  <a:lnTo>
                    <a:pt x="139789" y="1081922"/>
                  </a:lnTo>
                  <a:lnTo>
                    <a:pt x="114324" y="1047963"/>
                  </a:lnTo>
                  <a:lnTo>
                    <a:pt x="91194" y="1012561"/>
                  </a:lnTo>
                  <a:lnTo>
                    <a:pt x="70483" y="975786"/>
                  </a:lnTo>
                  <a:lnTo>
                    <a:pt x="52270" y="937707"/>
                  </a:lnTo>
                  <a:lnTo>
                    <a:pt x="36636" y="898395"/>
                  </a:lnTo>
                  <a:lnTo>
                    <a:pt x="23663" y="857921"/>
                  </a:lnTo>
                  <a:lnTo>
                    <a:pt x="13432" y="816354"/>
                  </a:lnTo>
                  <a:lnTo>
                    <a:pt x="6023" y="773764"/>
                  </a:lnTo>
                  <a:lnTo>
                    <a:pt x="1519" y="730223"/>
                  </a:lnTo>
                  <a:lnTo>
                    <a:pt x="0" y="685800"/>
                  </a:lnTo>
                  <a:lnTo>
                    <a:pt x="1519" y="641376"/>
                  </a:lnTo>
                  <a:lnTo>
                    <a:pt x="6023" y="597835"/>
                  </a:lnTo>
                  <a:lnTo>
                    <a:pt x="13432" y="555245"/>
                  </a:lnTo>
                  <a:lnTo>
                    <a:pt x="23663" y="513678"/>
                  </a:lnTo>
                  <a:lnTo>
                    <a:pt x="36636" y="473204"/>
                  </a:lnTo>
                  <a:lnTo>
                    <a:pt x="52270" y="433892"/>
                  </a:lnTo>
                  <a:lnTo>
                    <a:pt x="70483" y="395813"/>
                  </a:lnTo>
                  <a:lnTo>
                    <a:pt x="91194" y="359038"/>
                  </a:lnTo>
                  <a:lnTo>
                    <a:pt x="114324" y="323636"/>
                  </a:lnTo>
                  <a:lnTo>
                    <a:pt x="139789" y="289677"/>
                  </a:lnTo>
                  <a:lnTo>
                    <a:pt x="167510" y="257233"/>
                  </a:lnTo>
                  <a:lnTo>
                    <a:pt x="197405" y="226373"/>
                  </a:lnTo>
                  <a:lnTo>
                    <a:pt x="229393" y="197167"/>
                  </a:lnTo>
                  <a:lnTo>
                    <a:pt x="263394" y="169686"/>
                  </a:lnTo>
                  <a:lnTo>
                    <a:pt x="299325" y="144000"/>
                  </a:lnTo>
                  <a:lnTo>
                    <a:pt x="337106" y="120178"/>
                  </a:lnTo>
                  <a:lnTo>
                    <a:pt x="376656" y="98293"/>
                  </a:lnTo>
                  <a:lnTo>
                    <a:pt x="417894" y="78412"/>
                  </a:lnTo>
                  <a:lnTo>
                    <a:pt x="460739" y="60608"/>
                  </a:lnTo>
                  <a:lnTo>
                    <a:pt x="505109" y="44950"/>
                  </a:lnTo>
                  <a:lnTo>
                    <a:pt x="550924" y="31507"/>
                  </a:lnTo>
                  <a:lnTo>
                    <a:pt x="598102" y="20352"/>
                  </a:lnTo>
                  <a:lnTo>
                    <a:pt x="646563" y="11553"/>
                  </a:lnTo>
                  <a:lnTo>
                    <a:pt x="696225" y="5181"/>
                  </a:lnTo>
                  <a:lnTo>
                    <a:pt x="747008" y="1307"/>
                  </a:lnTo>
                  <a:lnTo>
                    <a:pt x="798829" y="0"/>
                  </a:lnTo>
                  <a:close/>
                </a:path>
                <a:path w="1600200" h="1371600">
                  <a:moveTo>
                    <a:pt x="0" y="0"/>
                  </a:moveTo>
                  <a:lnTo>
                    <a:pt x="0" y="0"/>
                  </a:lnTo>
                </a:path>
                <a:path w="1600200" h="1371600">
                  <a:moveTo>
                    <a:pt x="1600200" y="1371600"/>
                  </a:moveTo>
                  <a:lnTo>
                    <a:pt x="1600200" y="1371600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85946" y="4875291"/>
            <a:ext cx="1335333" cy="83296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285234">
              <a:spcBef>
                <a:spcPts val="110"/>
              </a:spcBef>
            </a:pPr>
            <a:r>
              <a:rPr lang="en-US" sz="2600" dirty="0">
                <a:solidFill>
                  <a:srgbClr val="080706"/>
                </a:solidFill>
                <a:latin typeface="Times New Roman" pitchFamily="18" charset="0"/>
                <a:cs typeface="Times New Roman" pitchFamily="18" charset="0"/>
              </a:rPr>
              <a:t>Feed  Additives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15"/>
          <p:cNvGrpSpPr>
            <a:grpSpLocks/>
          </p:cNvGrpSpPr>
          <p:nvPr/>
        </p:nvGrpSpPr>
        <p:grpSpPr bwMode="auto">
          <a:xfrm>
            <a:off x="4111006" y="5370520"/>
            <a:ext cx="1774610" cy="1522435"/>
            <a:chOff x="3729037" y="4872037"/>
            <a:chExt cx="1609725" cy="1381125"/>
          </a:xfrm>
        </p:grpSpPr>
        <p:sp>
          <p:nvSpPr>
            <p:cNvPr id="22568" name="object 16"/>
            <p:cNvSpPr>
              <a:spLocks/>
            </p:cNvSpPr>
            <p:nvPr/>
          </p:nvSpPr>
          <p:spPr bwMode="auto">
            <a:xfrm>
              <a:off x="3733800" y="4876800"/>
              <a:ext cx="1600200" cy="1371600"/>
            </a:xfrm>
            <a:custGeom>
              <a:avLst/>
              <a:gdLst/>
              <a:ahLst/>
              <a:cxnLst>
                <a:cxn ang="0">
                  <a:pos x="748272" y="1307"/>
                </a:cxn>
                <a:cxn ang="0">
                  <a:pos x="647786" y="11553"/>
                </a:cxn>
                <a:cxn ang="0">
                  <a:pos x="552071" y="31507"/>
                </a:cxn>
                <a:cxn ang="0">
                  <a:pos x="461782" y="60608"/>
                </a:cxn>
                <a:cxn ang="0">
                  <a:pos x="377575" y="98293"/>
                </a:cxn>
                <a:cxn ang="0">
                  <a:pos x="300105" y="144000"/>
                </a:cxn>
                <a:cxn ang="0">
                  <a:pos x="230028" y="197167"/>
                </a:cxn>
                <a:cxn ang="0">
                  <a:pos x="168000" y="257233"/>
                </a:cxn>
                <a:cxn ang="0">
                  <a:pos x="114675" y="323636"/>
                </a:cxn>
                <a:cxn ang="0">
                  <a:pos x="70709" y="395813"/>
                </a:cxn>
                <a:cxn ang="0">
                  <a:pos x="36759" y="473204"/>
                </a:cxn>
                <a:cxn ang="0">
                  <a:pos x="13479" y="555245"/>
                </a:cxn>
                <a:cxn ang="0">
                  <a:pos x="1524" y="641376"/>
                </a:cxn>
                <a:cxn ang="0">
                  <a:pos x="1524" y="730223"/>
                </a:cxn>
                <a:cxn ang="0">
                  <a:pos x="13479" y="816354"/>
                </a:cxn>
                <a:cxn ang="0">
                  <a:pos x="36759" y="898395"/>
                </a:cxn>
                <a:cxn ang="0">
                  <a:pos x="70709" y="975786"/>
                </a:cxn>
                <a:cxn ang="0">
                  <a:pos x="114675" y="1047963"/>
                </a:cxn>
                <a:cxn ang="0">
                  <a:pos x="168000" y="1114366"/>
                </a:cxn>
                <a:cxn ang="0">
                  <a:pos x="230028" y="1174432"/>
                </a:cxn>
                <a:cxn ang="0">
                  <a:pos x="300105" y="1227599"/>
                </a:cxn>
                <a:cxn ang="0">
                  <a:pos x="377575" y="1273306"/>
                </a:cxn>
                <a:cxn ang="0">
                  <a:pos x="461782" y="1310991"/>
                </a:cxn>
                <a:cxn ang="0">
                  <a:pos x="552071" y="1340092"/>
                </a:cxn>
                <a:cxn ang="0">
                  <a:pos x="647786" y="1360046"/>
                </a:cxn>
                <a:cxn ang="0">
                  <a:pos x="748272" y="1370292"/>
                </a:cxn>
                <a:cxn ang="0">
                  <a:pos x="851927" y="1370292"/>
                </a:cxn>
                <a:cxn ang="0">
                  <a:pos x="952413" y="1360046"/>
                </a:cxn>
                <a:cxn ang="0">
                  <a:pos x="1048128" y="1340092"/>
                </a:cxn>
                <a:cxn ang="0">
                  <a:pos x="1138417" y="1310991"/>
                </a:cxn>
                <a:cxn ang="0">
                  <a:pos x="1222624" y="1273306"/>
                </a:cxn>
                <a:cxn ang="0">
                  <a:pos x="1300094" y="1227599"/>
                </a:cxn>
                <a:cxn ang="0">
                  <a:pos x="1370171" y="1174432"/>
                </a:cxn>
                <a:cxn ang="0">
                  <a:pos x="1432199" y="1114366"/>
                </a:cxn>
                <a:cxn ang="0">
                  <a:pos x="1485524" y="1047963"/>
                </a:cxn>
                <a:cxn ang="0">
                  <a:pos x="1529490" y="975786"/>
                </a:cxn>
                <a:cxn ang="0">
                  <a:pos x="1563440" y="898395"/>
                </a:cxn>
                <a:cxn ang="0">
                  <a:pos x="1586720" y="816354"/>
                </a:cxn>
                <a:cxn ang="0">
                  <a:pos x="1598675" y="730223"/>
                </a:cxn>
                <a:cxn ang="0">
                  <a:pos x="1598675" y="641376"/>
                </a:cxn>
                <a:cxn ang="0">
                  <a:pos x="1586720" y="555245"/>
                </a:cxn>
                <a:cxn ang="0">
                  <a:pos x="1563440" y="473204"/>
                </a:cxn>
                <a:cxn ang="0">
                  <a:pos x="1529490" y="395813"/>
                </a:cxn>
                <a:cxn ang="0">
                  <a:pos x="1485524" y="323636"/>
                </a:cxn>
                <a:cxn ang="0">
                  <a:pos x="1432199" y="257233"/>
                </a:cxn>
                <a:cxn ang="0">
                  <a:pos x="1370171" y="197167"/>
                </a:cxn>
                <a:cxn ang="0">
                  <a:pos x="1300094" y="144000"/>
                </a:cxn>
                <a:cxn ang="0">
                  <a:pos x="1222624" y="98293"/>
                </a:cxn>
                <a:cxn ang="0">
                  <a:pos x="1138417" y="60608"/>
                </a:cxn>
                <a:cxn ang="0">
                  <a:pos x="1048128" y="31507"/>
                </a:cxn>
                <a:cxn ang="0">
                  <a:pos x="952413" y="11553"/>
                </a:cxn>
                <a:cxn ang="0">
                  <a:pos x="851927" y="1307"/>
                </a:cxn>
              </a:cxnLst>
              <a:rect l="0" t="0" r="r" b="b"/>
              <a:pathLst>
                <a:path w="1600200" h="1371600">
                  <a:moveTo>
                    <a:pt x="800100" y="0"/>
                  </a:moveTo>
                  <a:lnTo>
                    <a:pt x="748272" y="1307"/>
                  </a:lnTo>
                  <a:lnTo>
                    <a:pt x="697474" y="5181"/>
                  </a:lnTo>
                  <a:lnTo>
                    <a:pt x="647786" y="11553"/>
                  </a:lnTo>
                  <a:lnTo>
                    <a:pt x="599292" y="20352"/>
                  </a:lnTo>
                  <a:lnTo>
                    <a:pt x="552071" y="31507"/>
                  </a:lnTo>
                  <a:lnTo>
                    <a:pt x="506208" y="44950"/>
                  </a:lnTo>
                  <a:lnTo>
                    <a:pt x="461782" y="60608"/>
                  </a:lnTo>
                  <a:lnTo>
                    <a:pt x="418878" y="78412"/>
                  </a:lnTo>
                  <a:lnTo>
                    <a:pt x="377575" y="98293"/>
                  </a:lnTo>
                  <a:lnTo>
                    <a:pt x="337957" y="120178"/>
                  </a:lnTo>
                  <a:lnTo>
                    <a:pt x="300105" y="144000"/>
                  </a:lnTo>
                  <a:lnTo>
                    <a:pt x="264102" y="169686"/>
                  </a:lnTo>
                  <a:lnTo>
                    <a:pt x="230028" y="197167"/>
                  </a:lnTo>
                  <a:lnTo>
                    <a:pt x="197967" y="226373"/>
                  </a:lnTo>
                  <a:lnTo>
                    <a:pt x="168000" y="257233"/>
                  </a:lnTo>
                  <a:lnTo>
                    <a:pt x="140208" y="289677"/>
                  </a:lnTo>
                  <a:lnTo>
                    <a:pt x="114675" y="323636"/>
                  </a:lnTo>
                  <a:lnTo>
                    <a:pt x="91481" y="359038"/>
                  </a:lnTo>
                  <a:lnTo>
                    <a:pt x="70709" y="395813"/>
                  </a:lnTo>
                  <a:lnTo>
                    <a:pt x="52441" y="433892"/>
                  </a:lnTo>
                  <a:lnTo>
                    <a:pt x="36759" y="473204"/>
                  </a:lnTo>
                  <a:lnTo>
                    <a:pt x="23744" y="513678"/>
                  </a:lnTo>
                  <a:lnTo>
                    <a:pt x="13479" y="555245"/>
                  </a:lnTo>
                  <a:lnTo>
                    <a:pt x="6045" y="597835"/>
                  </a:lnTo>
                  <a:lnTo>
                    <a:pt x="1524" y="641376"/>
                  </a:lnTo>
                  <a:lnTo>
                    <a:pt x="0" y="685800"/>
                  </a:lnTo>
                  <a:lnTo>
                    <a:pt x="1524" y="730223"/>
                  </a:lnTo>
                  <a:lnTo>
                    <a:pt x="6045" y="773764"/>
                  </a:lnTo>
                  <a:lnTo>
                    <a:pt x="13479" y="816354"/>
                  </a:lnTo>
                  <a:lnTo>
                    <a:pt x="23744" y="857921"/>
                  </a:lnTo>
                  <a:lnTo>
                    <a:pt x="36759" y="898395"/>
                  </a:lnTo>
                  <a:lnTo>
                    <a:pt x="52441" y="937707"/>
                  </a:lnTo>
                  <a:lnTo>
                    <a:pt x="70709" y="975786"/>
                  </a:lnTo>
                  <a:lnTo>
                    <a:pt x="91481" y="1012561"/>
                  </a:lnTo>
                  <a:lnTo>
                    <a:pt x="114675" y="1047963"/>
                  </a:lnTo>
                  <a:lnTo>
                    <a:pt x="140208" y="1081922"/>
                  </a:lnTo>
                  <a:lnTo>
                    <a:pt x="168000" y="1114366"/>
                  </a:lnTo>
                  <a:lnTo>
                    <a:pt x="197967" y="1145226"/>
                  </a:lnTo>
                  <a:lnTo>
                    <a:pt x="230028" y="1174432"/>
                  </a:lnTo>
                  <a:lnTo>
                    <a:pt x="264102" y="1201913"/>
                  </a:lnTo>
                  <a:lnTo>
                    <a:pt x="300105" y="1227599"/>
                  </a:lnTo>
                  <a:lnTo>
                    <a:pt x="337957" y="1251421"/>
                  </a:lnTo>
                  <a:lnTo>
                    <a:pt x="377575" y="1273306"/>
                  </a:lnTo>
                  <a:lnTo>
                    <a:pt x="418878" y="1293187"/>
                  </a:lnTo>
                  <a:lnTo>
                    <a:pt x="461782" y="1310991"/>
                  </a:lnTo>
                  <a:lnTo>
                    <a:pt x="506208" y="1326649"/>
                  </a:lnTo>
                  <a:lnTo>
                    <a:pt x="552071" y="1340092"/>
                  </a:lnTo>
                  <a:lnTo>
                    <a:pt x="599292" y="1351247"/>
                  </a:lnTo>
                  <a:lnTo>
                    <a:pt x="647786" y="1360046"/>
                  </a:lnTo>
                  <a:lnTo>
                    <a:pt x="697474" y="1366418"/>
                  </a:lnTo>
                  <a:lnTo>
                    <a:pt x="748272" y="1370292"/>
                  </a:lnTo>
                  <a:lnTo>
                    <a:pt x="800100" y="1371600"/>
                  </a:lnTo>
                  <a:lnTo>
                    <a:pt x="851927" y="1370292"/>
                  </a:lnTo>
                  <a:lnTo>
                    <a:pt x="902725" y="1366418"/>
                  </a:lnTo>
                  <a:lnTo>
                    <a:pt x="952413" y="1360046"/>
                  </a:lnTo>
                  <a:lnTo>
                    <a:pt x="1000907" y="1351247"/>
                  </a:lnTo>
                  <a:lnTo>
                    <a:pt x="1048128" y="1340092"/>
                  </a:lnTo>
                  <a:lnTo>
                    <a:pt x="1093991" y="1326649"/>
                  </a:lnTo>
                  <a:lnTo>
                    <a:pt x="1138417" y="1310991"/>
                  </a:lnTo>
                  <a:lnTo>
                    <a:pt x="1181321" y="1293187"/>
                  </a:lnTo>
                  <a:lnTo>
                    <a:pt x="1222624" y="1273306"/>
                  </a:lnTo>
                  <a:lnTo>
                    <a:pt x="1262242" y="1251421"/>
                  </a:lnTo>
                  <a:lnTo>
                    <a:pt x="1300094" y="1227599"/>
                  </a:lnTo>
                  <a:lnTo>
                    <a:pt x="1336097" y="1201913"/>
                  </a:lnTo>
                  <a:lnTo>
                    <a:pt x="1370171" y="1174432"/>
                  </a:lnTo>
                  <a:lnTo>
                    <a:pt x="1402232" y="1145226"/>
                  </a:lnTo>
                  <a:lnTo>
                    <a:pt x="1432199" y="1114366"/>
                  </a:lnTo>
                  <a:lnTo>
                    <a:pt x="1459991" y="1081922"/>
                  </a:lnTo>
                  <a:lnTo>
                    <a:pt x="1485524" y="1047963"/>
                  </a:lnTo>
                  <a:lnTo>
                    <a:pt x="1508718" y="1012561"/>
                  </a:lnTo>
                  <a:lnTo>
                    <a:pt x="1529490" y="975786"/>
                  </a:lnTo>
                  <a:lnTo>
                    <a:pt x="1547758" y="937707"/>
                  </a:lnTo>
                  <a:lnTo>
                    <a:pt x="1563440" y="898395"/>
                  </a:lnTo>
                  <a:lnTo>
                    <a:pt x="1576455" y="857921"/>
                  </a:lnTo>
                  <a:lnTo>
                    <a:pt x="1586720" y="816354"/>
                  </a:lnTo>
                  <a:lnTo>
                    <a:pt x="1594154" y="773764"/>
                  </a:lnTo>
                  <a:lnTo>
                    <a:pt x="1598675" y="730223"/>
                  </a:lnTo>
                  <a:lnTo>
                    <a:pt x="1600200" y="685800"/>
                  </a:lnTo>
                  <a:lnTo>
                    <a:pt x="1598675" y="641376"/>
                  </a:lnTo>
                  <a:lnTo>
                    <a:pt x="1594154" y="597835"/>
                  </a:lnTo>
                  <a:lnTo>
                    <a:pt x="1586720" y="555245"/>
                  </a:lnTo>
                  <a:lnTo>
                    <a:pt x="1576455" y="513678"/>
                  </a:lnTo>
                  <a:lnTo>
                    <a:pt x="1563440" y="473204"/>
                  </a:lnTo>
                  <a:lnTo>
                    <a:pt x="1547758" y="433892"/>
                  </a:lnTo>
                  <a:lnTo>
                    <a:pt x="1529490" y="395813"/>
                  </a:lnTo>
                  <a:lnTo>
                    <a:pt x="1508718" y="359038"/>
                  </a:lnTo>
                  <a:lnTo>
                    <a:pt x="1485524" y="323636"/>
                  </a:lnTo>
                  <a:lnTo>
                    <a:pt x="1459991" y="289677"/>
                  </a:lnTo>
                  <a:lnTo>
                    <a:pt x="1432199" y="257233"/>
                  </a:lnTo>
                  <a:lnTo>
                    <a:pt x="1402232" y="226373"/>
                  </a:lnTo>
                  <a:lnTo>
                    <a:pt x="1370171" y="197167"/>
                  </a:lnTo>
                  <a:lnTo>
                    <a:pt x="1336097" y="169686"/>
                  </a:lnTo>
                  <a:lnTo>
                    <a:pt x="1300094" y="144000"/>
                  </a:lnTo>
                  <a:lnTo>
                    <a:pt x="1262242" y="120178"/>
                  </a:lnTo>
                  <a:lnTo>
                    <a:pt x="1222624" y="98293"/>
                  </a:lnTo>
                  <a:lnTo>
                    <a:pt x="1181321" y="78412"/>
                  </a:lnTo>
                  <a:lnTo>
                    <a:pt x="1138417" y="60608"/>
                  </a:lnTo>
                  <a:lnTo>
                    <a:pt x="1093991" y="44950"/>
                  </a:lnTo>
                  <a:lnTo>
                    <a:pt x="1048128" y="31507"/>
                  </a:lnTo>
                  <a:lnTo>
                    <a:pt x="1000907" y="20352"/>
                  </a:lnTo>
                  <a:lnTo>
                    <a:pt x="952413" y="11553"/>
                  </a:lnTo>
                  <a:lnTo>
                    <a:pt x="902725" y="5181"/>
                  </a:lnTo>
                  <a:lnTo>
                    <a:pt x="851927" y="1307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69" name="object 17"/>
            <p:cNvSpPr>
              <a:spLocks/>
            </p:cNvSpPr>
            <p:nvPr/>
          </p:nvSpPr>
          <p:spPr bwMode="auto">
            <a:xfrm>
              <a:off x="3733800" y="4876800"/>
              <a:ext cx="1600200" cy="1371600"/>
            </a:xfrm>
            <a:custGeom>
              <a:avLst/>
              <a:gdLst/>
              <a:ahLst/>
              <a:cxnLst>
                <a:cxn ang="0">
                  <a:pos x="851927" y="1307"/>
                </a:cxn>
                <a:cxn ang="0">
                  <a:pos x="952413" y="11553"/>
                </a:cxn>
                <a:cxn ang="0">
                  <a:pos x="1048128" y="31507"/>
                </a:cxn>
                <a:cxn ang="0">
                  <a:pos x="1138417" y="60608"/>
                </a:cxn>
                <a:cxn ang="0">
                  <a:pos x="1222624" y="98293"/>
                </a:cxn>
                <a:cxn ang="0">
                  <a:pos x="1300094" y="144000"/>
                </a:cxn>
                <a:cxn ang="0">
                  <a:pos x="1370171" y="197167"/>
                </a:cxn>
                <a:cxn ang="0">
                  <a:pos x="1432199" y="257233"/>
                </a:cxn>
                <a:cxn ang="0">
                  <a:pos x="1485524" y="323636"/>
                </a:cxn>
                <a:cxn ang="0">
                  <a:pos x="1529490" y="395813"/>
                </a:cxn>
                <a:cxn ang="0">
                  <a:pos x="1563440" y="473204"/>
                </a:cxn>
                <a:cxn ang="0">
                  <a:pos x="1586720" y="555245"/>
                </a:cxn>
                <a:cxn ang="0">
                  <a:pos x="1598675" y="641376"/>
                </a:cxn>
                <a:cxn ang="0">
                  <a:pos x="1598675" y="730223"/>
                </a:cxn>
                <a:cxn ang="0">
                  <a:pos x="1586720" y="816354"/>
                </a:cxn>
                <a:cxn ang="0">
                  <a:pos x="1563440" y="898395"/>
                </a:cxn>
                <a:cxn ang="0">
                  <a:pos x="1529490" y="975786"/>
                </a:cxn>
                <a:cxn ang="0">
                  <a:pos x="1485524" y="1047963"/>
                </a:cxn>
                <a:cxn ang="0">
                  <a:pos x="1432199" y="1114366"/>
                </a:cxn>
                <a:cxn ang="0">
                  <a:pos x="1370171" y="1174432"/>
                </a:cxn>
                <a:cxn ang="0">
                  <a:pos x="1300094" y="1227599"/>
                </a:cxn>
                <a:cxn ang="0">
                  <a:pos x="1222624" y="1273306"/>
                </a:cxn>
                <a:cxn ang="0">
                  <a:pos x="1138417" y="1310991"/>
                </a:cxn>
                <a:cxn ang="0">
                  <a:pos x="1048128" y="1340092"/>
                </a:cxn>
                <a:cxn ang="0">
                  <a:pos x="952413" y="1360046"/>
                </a:cxn>
                <a:cxn ang="0">
                  <a:pos x="851927" y="1370292"/>
                </a:cxn>
                <a:cxn ang="0">
                  <a:pos x="748272" y="1370292"/>
                </a:cxn>
                <a:cxn ang="0">
                  <a:pos x="647786" y="1360046"/>
                </a:cxn>
                <a:cxn ang="0">
                  <a:pos x="552071" y="1340092"/>
                </a:cxn>
                <a:cxn ang="0">
                  <a:pos x="461782" y="1310991"/>
                </a:cxn>
                <a:cxn ang="0">
                  <a:pos x="377575" y="1273306"/>
                </a:cxn>
                <a:cxn ang="0">
                  <a:pos x="300105" y="1227599"/>
                </a:cxn>
                <a:cxn ang="0">
                  <a:pos x="230028" y="1174432"/>
                </a:cxn>
                <a:cxn ang="0">
                  <a:pos x="168000" y="1114366"/>
                </a:cxn>
                <a:cxn ang="0">
                  <a:pos x="114675" y="1047963"/>
                </a:cxn>
                <a:cxn ang="0">
                  <a:pos x="70709" y="975786"/>
                </a:cxn>
                <a:cxn ang="0">
                  <a:pos x="36759" y="898395"/>
                </a:cxn>
                <a:cxn ang="0">
                  <a:pos x="13479" y="816354"/>
                </a:cxn>
                <a:cxn ang="0">
                  <a:pos x="1524" y="730223"/>
                </a:cxn>
                <a:cxn ang="0">
                  <a:pos x="1524" y="641376"/>
                </a:cxn>
                <a:cxn ang="0">
                  <a:pos x="13479" y="555245"/>
                </a:cxn>
                <a:cxn ang="0">
                  <a:pos x="36759" y="473204"/>
                </a:cxn>
                <a:cxn ang="0">
                  <a:pos x="70709" y="395813"/>
                </a:cxn>
                <a:cxn ang="0">
                  <a:pos x="114675" y="323636"/>
                </a:cxn>
                <a:cxn ang="0">
                  <a:pos x="168000" y="257233"/>
                </a:cxn>
                <a:cxn ang="0">
                  <a:pos x="230028" y="197167"/>
                </a:cxn>
                <a:cxn ang="0">
                  <a:pos x="300105" y="144000"/>
                </a:cxn>
                <a:cxn ang="0">
                  <a:pos x="377575" y="98293"/>
                </a:cxn>
                <a:cxn ang="0">
                  <a:pos x="461782" y="60608"/>
                </a:cxn>
                <a:cxn ang="0">
                  <a:pos x="552071" y="31507"/>
                </a:cxn>
                <a:cxn ang="0">
                  <a:pos x="647786" y="11553"/>
                </a:cxn>
                <a:cxn ang="0">
                  <a:pos x="748272" y="1307"/>
                </a:cxn>
                <a:cxn ang="0">
                  <a:pos x="0" y="0"/>
                </a:cxn>
                <a:cxn ang="0">
                  <a:pos x="1600200" y="1371600"/>
                </a:cxn>
              </a:cxnLst>
              <a:rect l="0" t="0" r="r" b="b"/>
              <a:pathLst>
                <a:path w="1600200" h="1371600">
                  <a:moveTo>
                    <a:pt x="800100" y="0"/>
                  </a:moveTo>
                  <a:lnTo>
                    <a:pt x="851927" y="1307"/>
                  </a:lnTo>
                  <a:lnTo>
                    <a:pt x="902725" y="5181"/>
                  </a:lnTo>
                  <a:lnTo>
                    <a:pt x="952413" y="11553"/>
                  </a:lnTo>
                  <a:lnTo>
                    <a:pt x="1000907" y="20352"/>
                  </a:lnTo>
                  <a:lnTo>
                    <a:pt x="1048128" y="31507"/>
                  </a:lnTo>
                  <a:lnTo>
                    <a:pt x="1093991" y="44950"/>
                  </a:lnTo>
                  <a:lnTo>
                    <a:pt x="1138417" y="60608"/>
                  </a:lnTo>
                  <a:lnTo>
                    <a:pt x="1181321" y="78412"/>
                  </a:lnTo>
                  <a:lnTo>
                    <a:pt x="1222624" y="98293"/>
                  </a:lnTo>
                  <a:lnTo>
                    <a:pt x="1262242" y="120178"/>
                  </a:lnTo>
                  <a:lnTo>
                    <a:pt x="1300094" y="144000"/>
                  </a:lnTo>
                  <a:lnTo>
                    <a:pt x="1336097" y="169686"/>
                  </a:lnTo>
                  <a:lnTo>
                    <a:pt x="1370171" y="197167"/>
                  </a:lnTo>
                  <a:lnTo>
                    <a:pt x="1402232" y="226373"/>
                  </a:lnTo>
                  <a:lnTo>
                    <a:pt x="1432199" y="257233"/>
                  </a:lnTo>
                  <a:lnTo>
                    <a:pt x="1459991" y="289677"/>
                  </a:lnTo>
                  <a:lnTo>
                    <a:pt x="1485524" y="323636"/>
                  </a:lnTo>
                  <a:lnTo>
                    <a:pt x="1508718" y="359038"/>
                  </a:lnTo>
                  <a:lnTo>
                    <a:pt x="1529490" y="395813"/>
                  </a:lnTo>
                  <a:lnTo>
                    <a:pt x="1547758" y="433892"/>
                  </a:lnTo>
                  <a:lnTo>
                    <a:pt x="1563440" y="473204"/>
                  </a:lnTo>
                  <a:lnTo>
                    <a:pt x="1576455" y="513678"/>
                  </a:lnTo>
                  <a:lnTo>
                    <a:pt x="1586720" y="555245"/>
                  </a:lnTo>
                  <a:lnTo>
                    <a:pt x="1594154" y="597835"/>
                  </a:lnTo>
                  <a:lnTo>
                    <a:pt x="1598675" y="641376"/>
                  </a:lnTo>
                  <a:lnTo>
                    <a:pt x="1600200" y="685800"/>
                  </a:lnTo>
                  <a:lnTo>
                    <a:pt x="1598675" y="730223"/>
                  </a:lnTo>
                  <a:lnTo>
                    <a:pt x="1594154" y="773764"/>
                  </a:lnTo>
                  <a:lnTo>
                    <a:pt x="1586720" y="816354"/>
                  </a:lnTo>
                  <a:lnTo>
                    <a:pt x="1576455" y="857921"/>
                  </a:lnTo>
                  <a:lnTo>
                    <a:pt x="1563440" y="898395"/>
                  </a:lnTo>
                  <a:lnTo>
                    <a:pt x="1547758" y="937707"/>
                  </a:lnTo>
                  <a:lnTo>
                    <a:pt x="1529490" y="975786"/>
                  </a:lnTo>
                  <a:lnTo>
                    <a:pt x="1508718" y="1012561"/>
                  </a:lnTo>
                  <a:lnTo>
                    <a:pt x="1485524" y="1047963"/>
                  </a:lnTo>
                  <a:lnTo>
                    <a:pt x="1459991" y="1081922"/>
                  </a:lnTo>
                  <a:lnTo>
                    <a:pt x="1432199" y="1114366"/>
                  </a:lnTo>
                  <a:lnTo>
                    <a:pt x="1402232" y="1145226"/>
                  </a:lnTo>
                  <a:lnTo>
                    <a:pt x="1370171" y="1174432"/>
                  </a:lnTo>
                  <a:lnTo>
                    <a:pt x="1336097" y="1201913"/>
                  </a:lnTo>
                  <a:lnTo>
                    <a:pt x="1300094" y="1227599"/>
                  </a:lnTo>
                  <a:lnTo>
                    <a:pt x="1262242" y="1251421"/>
                  </a:lnTo>
                  <a:lnTo>
                    <a:pt x="1222624" y="1273306"/>
                  </a:lnTo>
                  <a:lnTo>
                    <a:pt x="1181321" y="1293187"/>
                  </a:lnTo>
                  <a:lnTo>
                    <a:pt x="1138417" y="1310991"/>
                  </a:lnTo>
                  <a:lnTo>
                    <a:pt x="1093991" y="1326649"/>
                  </a:lnTo>
                  <a:lnTo>
                    <a:pt x="1048128" y="1340092"/>
                  </a:lnTo>
                  <a:lnTo>
                    <a:pt x="1000907" y="1351247"/>
                  </a:lnTo>
                  <a:lnTo>
                    <a:pt x="952413" y="1360046"/>
                  </a:lnTo>
                  <a:lnTo>
                    <a:pt x="902725" y="1366418"/>
                  </a:lnTo>
                  <a:lnTo>
                    <a:pt x="851927" y="1370292"/>
                  </a:lnTo>
                  <a:lnTo>
                    <a:pt x="800100" y="1371600"/>
                  </a:lnTo>
                  <a:lnTo>
                    <a:pt x="748272" y="1370292"/>
                  </a:lnTo>
                  <a:lnTo>
                    <a:pt x="697474" y="1366418"/>
                  </a:lnTo>
                  <a:lnTo>
                    <a:pt x="647786" y="1360046"/>
                  </a:lnTo>
                  <a:lnTo>
                    <a:pt x="599292" y="1351247"/>
                  </a:lnTo>
                  <a:lnTo>
                    <a:pt x="552071" y="1340092"/>
                  </a:lnTo>
                  <a:lnTo>
                    <a:pt x="506208" y="1326649"/>
                  </a:lnTo>
                  <a:lnTo>
                    <a:pt x="461782" y="1310991"/>
                  </a:lnTo>
                  <a:lnTo>
                    <a:pt x="418878" y="1293187"/>
                  </a:lnTo>
                  <a:lnTo>
                    <a:pt x="377575" y="1273306"/>
                  </a:lnTo>
                  <a:lnTo>
                    <a:pt x="337957" y="1251421"/>
                  </a:lnTo>
                  <a:lnTo>
                    <a:pt x="300105" y="1227599"/>
                  </a:lnTo>
                  <a:lnTo>
                    <a:pt x="264102" y="1201913"/>
                  </a:lnTo>
                  <a:lnTo>
                    <a:pt x="230028" y="1174432"/>
                  </a:lnTo>
                  <a:lnTo>
                    <a:pt x="197967" y="1145226"/>
                  </a:lnTo>
                  <a:lnTo>
                    <a:pt x="168000" y="1114366"/>
                  </a:lnTo>
                  <a:lnTo>
                    <a:pt x="140208" y="1081922"/>
                  </a:lnTo>
                  <a:lnTo>
                    <a:pt x="114675" y="1047963"/>
                  </a:lnTo>
                  <a:lnTo>
                    <a:pt x="91481" y="1012561"/>
                  </a:lnTo>
                  <a:lnTo>
                    <a:pt x="70709" y="975786"/>
                  </a:lnTo>
                  <a:lnTo>
                    <a:pt x="52441" y="937707"/>
                  </a:lnTo>
                  <a:lnTo>
                    <a:pt x="36759" y="898395"/>
                  </a:lnTo>
                  <a:lnTo>
                    <a:pt x="23744" y="857921"/>
                  </a:lnTo>
                  <a:lnTo>
                    <a:pt x="13479" y="816354"/>
                  </a:lnTo>
                  <a:lnTo>
                    <a:pt x="6045" y="773764"/>
                  </a:lnTo>
                  <a:lnTo>
                    <a:pt x="1524" y="730223"/>
                  </a:lnTo>
                  <a:lnTo>
                    <a:pt x="0" y="685800"/>
                  </a:lnTo>
                  <a:lnTo>
                    <a:pt x="1524" y="641376"/>
                  </a:lnTo>
                  <a:lnTo>
                    <a:pt x="6045" y="597835"/>
                  </a:lnTo>
                  <a:lnTo>
                    <a:pt x="13479" y="555245"/>
                  </a:lnTo>
                  <a:lnTo>
                    <a:pt x="23744" y="513678"/>
                  </a:lnTo>
                  <a:lnTo>
                    <a:pt x="36759" y="473204"/>
                  </a:lnTo>
                  <a:lnTo>
                    <a:pt x="52441" y="433892"/>
                  </a:lnTo>
                  <a:lnTo>
                    <a:pt x="70709" y="395813"/>
                  </a:lnTo>
                  <a:lnTo>
                    <a:pt x="91481" y="359038"/>
                  </a:lnTo>
                  <a:lnTo>
                    <a:pt x="114675" y="323636"/>
                  </a:lnTo>
                  <a:lnTo>
                    <a:pt x="140208" y="289677"/>
                  </a:lnTo>
                  <a:lnTo>
                    <a:pt x="168000" y="257233"/>
                  </a:lnTo>
                  <a:lnTo>
                    <a:pt x="197967" y="226373"/>
                  </a:lnTo>
                  <a:lnTo>
                    <a:pt x="230028" y="197167"/>
                  </a:lnTo>
                  <a:lnTo>
                    <a:pt x="264102" y="169686"/>
                  </a:lnTo>
                  <a:lnTo>
                    <a:pt x="300105" y="144000"/>
                  </a:lnTo>
                  <a:lnTo>
                    <a:pt x="337957" y="120178"/>
                  </a:lnTo>
                  <a:lnTo>
                    <a:pt x="377575" y="98293"/>
                  </a:lnTo>
                  <a:lnTo>
                    <a:pt x="418878" y="78412"/>
                  </a:lnTo>
                  <a:lnTo>
                    <a:pt x="461782" y="60608"/>
                  </a:lnTo>
                  <a:lnTo>
                    <a:pt x="506208" y="44950"/>
                  </a:lnTo>
                  <a:lnTo>
                    <a:pt x="552071" y="31507"/>
                  </a:lnTo>
                  <a:lnTo>
                    <a:pt x="599292" y="20352"/>
                  </a:lnTo>
                  <a:lnTo>
                    <a:pt x="647786" y="11553"/>
                  </a:lnTo>
                  <a:lnTo>
                    <a:pt x="697474" y="5181"/>
                  </a:lnTo>
                  <a:lnTo>
                    <a:pt x="748272" y="1307"/>
                  </a:lnTo>
                  <a:lnTo>
                    <a:pt x="800100" y="0"/>
                  </a:lnTo>
                  <a:close/>
                </a:path>
                <a:path w="1600200" h="1371600">
                  <a:moveTo>
                    <a:pt x="0" y="0"/>
                  </a:moveTo>
                  <a:lnTo>
                    <a:pt x="0" y="0"/>
                  </a:lnTo>
                </a:path>
                <a:path w="1600200" h="1371600">
                  <a:moveTo>
                    <a:pt x="1600200" y="1371600"/>
                  </a:moveTo>
                  <a:lnTo>
                    <a:pt x="1600200" y="1371600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41776" y="5715254"/>
            <a:ext cx="1111319" cy="83296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62741" indent="-148742">
              <a:spcBef>
                <a:spcPts val="110"/>
              </a:spcBef>
            </a:pPr>
            <a:r>
              <a:rPr lang="en-US" sz="2600" dirty="0">
                <a:solidFill>
                  <a:srgbClr val="080706"/>
                </a:solidFill>
                <a:latin typeface="Times New Roman" pitchFamily="18" charset="0"/>
                <a:cs typeface="Times New Roman" pitchFamily="18" charset="0"/>
              </a:rPr>
              <a:t>Grazing  Areas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object 19"/>
          <p:cNvGrpSpPr>
            <a:grpSpLocks/>
          </p:cNvGrpSpPr>
          <p:nvPr/>
        </p:nvGrpSpPr>
        <p:grpSpPr bwMode="auto">
          <a:xfrm>
            <a:off x="1254829" y="2514643"/>
            <a:ext cx="1774610" cy="1522435"/>
            <a:chOff x="1138237" y="2281237"/>
            <a:chExt cx="1609725" cy="1381125"/>
          </a:xfrm>
        </p:grpSpPr>
        <p:sp>
          <p:nvSpPr>
            <p:cNvPr id="22566" name="object 20"/>
            <p:cNvSpPr>
              <a:spLocks/>
            </p:cNvSpPr>
            <p:nvPr/>
          </p:nvSpPr>
          <p:spPr bwMode="auto">
            <a:xfrm>
              <a:off x="1143000" y="2286000"/>
              <a:ext cx="1600200" cy="1371600"/>
            </a:xfrm>
            <a:custGeom>
              <a:avLst/>
              <a:gdLst/>
              <a:ahLst/>
              <a:cxnLst>
                <a:cxn ang="0">
                  <a:pos x="748137" y="1307"/>
                </a:cxn>
                <a:cxn ang="0">
                  <a:pos x="647442" y="11553"/>
                </a:cxn>
                <a:cxn ang="0">
                  <a:pos x="551593" y="31507"/>
                </a:cxn>
                <a:cxn ang="0">
                  <a:pos x="461235" y="60608"/>
                </a:cxn>
                <a:cxn ang="0">
                  <a:pos x="377011" y="98293"/>
                </a:cxn>
                <a:cxn ang="0">
                  <a:pos x="299569" y="144000"/>
                </a:cxn>
                <a:cxn ang="0">
                  <a:pos x="229552" y="197167"/>
                </a:cxn>
                <a:cxn ang="0">
                  <a:pos x="167606" y="257233"/>
                </a:cxn>
                <a:cxn ang="0">
                  <a:pos x="114376" y="323636"/>
                </a:cxn>
                <a:cxn ang="0">
                  <a:pos x="70507" y="395813"/>
                </a:cxn>
                <a:cxn ang="0">
                  <a:pos x="36645" y="473204"/>
                </a:cxn>
                <a:cxn ang="0">
                  <a:pos x="13434" y="555245"/>
                </a:cxn>
                <a:cxn ang="0">
                  <a:pos x="1519" y="641376"/>
                </a:cxn>
                <a:cxn ang="0">
                  <a:pos x="1519" y="730223"/>
                </a:cxn>
                <a:cxn ang="0">
                  <a:pos x="13434" y="816354"/>
                </a:cxn>
                <a:cxn ang="0">
                  <a:pos x="36645" y="898395"/>
                </a:cxn>
                <a:cxn ang="0">
                  <a:pos x="70507" y="975786"/>
                </a:cxn>
                <a:cxn ang="0">
                  <a:pos x="114376" y="1047963"/>
                </a:cxn>
                <a:cxn ang="0">
                  <a:pos x="167606" y="1114366"/>
                </a:cxn>
                <a:cxn ang="0">
                  <a:pos x="229552" y="1174432"/>
                </a:cxn>
                <a:cxn ang="0">
                  <a:pos x="299569" y="1227599"/>
                </a:cxn>
                <a:cxn ang="0">
                  <a:pos x="377011" y="1273306"/>
                </a:cxn>
                <a:cxn ang="0">
                  <a:pos x="461235" y="1310991"/>
                </a:cxn>
                <a:cxn ang="0">
                  <a:pos x="551593" y="1340092"/>
                </a:cxn>
                <a:cxn ang="0">
                  <a:pos x="647442" y="1360046"/>
                </a:cxn>
                <a:cxn ang="0">
                  <a:pos x="748137" y="1370292"/>
                </a:cxn>
                <a:cxn ang="0">
                  <a:pos x="851927" y="1370292"/>
                </a:cxn>
                <a:cxn ang="0">
                  <a:pos x="952413" y="1360046"/>
                </a:cxn>
                <a:cxn ang="0">
                  <a:pos x="1048128" y="1340092"/>
                </a:cxn>
                <a:cxn ang="0">
                  <a:pos x="1138417" y="1310991"/>
                </a:cxn>
                <a:cxn ang="0">
                  <a:pos x="1222624" y="1273306"/>
                </a:cxn>
                <a:cxn ang="0">
                  <a:pos x="1300094" y="1227599"/>
                </a:cxn>
                <a:cxn ang="0">
                  <a:pos x="1370171" y="1174432"/>
                </a:cxn>
                <a:cxn ang="0">
                  <a:pos x="1432199" y="1114366"/>
                </a:cxn>
                <a:cxn ang="0">
                  <a:pos x="1485524" y="1047963"/>
                </a:cxn>
                <a:cxn ang="0">
                  <a:pos x="1529490" y="975786"/>
                </a:cxn>
                <a:cxn ang="0">
                  <a:pos x="1563440" y="898395"/>
                </a:cxn>
                <a:cxn ang="0">
                  <a:pos x="1586720" y="816354"/>
                </a:cxn>
                <a:cxn ang="0">
                  <a:pos x="1598675" y="730223"/>
                </a:cxn>
                <a:cxn ang="0">
                  <a:pos x="1598675" y="641376"/>
                </a:cxn>
                <a:cxn ang="0">
                  <a:pos x="1586720" y="555245"/>
                </a:cxn>
                <a:cxn ang="0">
                  <a:pos x="1563440" y="473204"/>
                </a:cxn>
                <a:cxn ang="0">
                  <a:pos x="1529490" y="395813"/>
                </a:cxn>
                <a:cxn ang="0">
                  <a:pos x="1485524" y="323636"/>
                </a:cxn>
                <a:cxn ang="0">
                  <a:pos x="1432199" y="257233"/>
                </a:cxn>
                <a:cxn ang="0">
                  <a:pos x="1370171" y="197167"/>
                </a:cxn>
                <a:cxn ang="0">
                  <a:pos x="1300094" y="144000"/>
                </a:cxn>
                <a:cxn ang="0">
                  <a:pos x="1222624" y="98293"/>
                </a:cxn>
                <a:cxn ang="0">
                  <a:pos x="1138417" y="60608"/>
                </a:cxn>
                <a:cxn ang="0">
                  <a:pos x="1048128" y="31507"/>
                </a:cxn>
                <a:cxn ang="0">
                  <a:pos x="952413" y="11553"/>
                </a:cxn>
                <a:cxn ang="0">
                  <a:pos x="851927" y="1307"/>
                </a:cxn>
              </a:cxnLst>
              <a:rect l="0" t="0" r="r" b="b"/>
              <a:pathLst>
                <a:path w="1600200" h="1371600">
                  <a:moveTo>
                    <a:pt x="800100" y="0"/>
                  </a:moveTo>
                  <a:lnTo>
                    <a:pt x="748137" y="1307"/>
                  </a:lnTo>
                  <a:lnTo>
                    <a:pt x="697224" y="5181"/>
                  </a:lnTo>
                  <a:lnTo>
                    <a:pt x="647442" y="11553"/>
                  </a:lnTo>
                  <a:lnTo>
                    <a:pt x="598872" y="20352"/>
                  </a:lnTo>
                  <a:lnTo>
                    <a:pt x="551593" y="31507"/>
                  </a:lnTo>
                  <a:lnTo>
                    <a:pt x="505687" y="44950"/>
                  </a:lnTo>
                  <a:lnTo>
                    <a:pt x="461235" y="60608"/>
                  </a:lnTo>
                  <a:lnTo>
                    <a:pt x="418316" y="78412"/>
                  </a:lnTo>
                  <a:lnTo>
                    <a:pt x="377011" y="98293"/>
                  </a:lnTo>
                  <a:lnTo>
                    <a:pt x="337402" y="120178"/>
                  </a:lnTo>
                  <a:lnTo>
                    <a:pt x="299569" y="144000"/>
                  </a:lnTo>
                  <a:lnTo>
                    <a:pt x="263592" y="169686"/>
                  </a:lnTo>
                  <a:lnTo>
                    <a:pt x="229552" y="197167"/>
                  </a:lnTo>
                  <a:lnTo>
                    <a:pt x="197530" y="226373"/>
                  </a:lnTo>
                  <a:lnTo>
                    <a:pt x="167606" y="257233"/>
                  </a:lnTo>
                  <a:lnTo>
                    <a:pt x="139861" y="289677"/>
                  </a:lnTo>
                  <a:lnTo>
                    <a:pt x="114376" y="323636"/>
                  </a:lnTo>
                  <a:lnTo>
                    <a:pt x="91231" y="359038"/>
                  </a:lnTo>
                  <a:lnTo>
                    <a:pt x="70507" y="395813"/>
                  </a:lnTo>
                  <a:lnTo>
                    <a:pt x="52285" y="433892"/>
                  </a:lnTo>
                  <a:lnTo>
                    <a:pt x="36645" y="473204"/>
                  </a:lnTo>
                  <a:lnTo>
                    <a:pt x="23668" y="513678"/>
                  </a:lnTo>
                  <a:lnTo>
                    <a:pt x="13434" y="555245"/>
                  </a:lnTo>
                  <a:lnTo>
                    <a:pt x="6024" y="597835"/>
                  </a:lnTo>
                  <a:lnTo>
                    <a:pt x="1519" y="641376"/>
                  </a:lnTo>
                  <a:lnTo>
                    <a:pt x="0" y="685800"/>
                  </a:lnTo>
                  <a:lnTo>
                    <a:pt x="1519" y="730223"/>
                  </a:lnTo>
                  <a:lnTo>
                    <a:pt x="6024" y="773764"/>
                  </a:lnTo>
                  <a:lnTo>
                    <a:pt x="13434" y="816354"/>
                  </a:lnTo>
                  <a:lnTo>
                    <a:pt x="23668" y="857921"/>
                  </a:lnTo>
                  <a:lnTo>
                    <a:pt x="36645" y="898395"/>
                  </a:lnTo>
                  <a:lnTo>
                    <a:pt x="52285" y="937707"/>
                  </a:lnTo>
                  <a:lnTo>
                    <a:pt x="70507" y="975786"/>
                  </a:lnTo>
                  <a:lnTo>
                    <a:pt x="91231" y="1012561"/>
                  </a:lnTo>
                  <a:lnTo>
                    <a:pt x="114376" y="1047963"/>
                  </a:lnTo>
                  <a:lnTo>
                    <a:pt x="139861" y="1081922"/>
                  </a:lnTo>
                  <a:lnTo>
                    <a:pt x="167606" y="1114366"/>
                  </a:lnTo>
                  <a:lnTo>
                    <a:pt x="197530" y="1145226"/>
                  </a:lnTo>
                  <a:lnTo>
                    <a:pt x="229552" y="1174432"/>
                  </a:lnTo>
                  <a:lnTo>
                    <a:pt x="263592" y="1201913"/>
                  </a:lnTo>
                  <a:lnTo>
                    <a:pt x="299569" y="1227599"/>
                  </a:lnTo>
                  <a:lnTo>
                    <a:pt x="337402" y="1251421"/>
                  </a:lnTo>
                  <a:lnTo>
                    <a:pt x="377011" y="1273306"/>
                  </a:lnTo>
                  <a:lnTo>
                    <a:pt x="418316" y="1293187"/>
                  </a:lnTo>
                  <a:lnTo>
                    <a:pt x="461235" y="1310991"/>
                  </a:lnTo>
                  <a:lnTo>
                    <a:pt x="505687" y="1326649"/>
                  </a:lnTo>
                  <a:lnTo>
                    <a:pt x="551593" y="1340092"/>
                  </a:lnTo>
                  <a:lnTo>
                    <a:pt x="598872" y="1351247"/>
                  </a:lnTo>
                  <a:lnTo>
                    <a:pt x="647442" y="1360046"/>
                  </a:lnTo>
                  <a:lnTo>
                    <a:pt x="697224" y="1366418"/>
                  </a:lnTo>
                  <a:lnTo>
                    <a:pt x="748137" y="1370292"/>
                  </a:lnTo>
                  <a:lnTo>
                    <a:pt x="800100" y="1371600"/>
                  </a:lnTo>
                  <a:lnTo>
                    <a:pt x="851927" y="1370292"/>
                  </a:lnTo>
                  <a:lnTo>
                    <a:pt x="902725" y="1366418"/>
                  </a:lnTo>
                  <a:lnTo>
                    <a:pt x="952413" y="1360046"/>
                  </a:lnTo>
                  <a:lnTo>
                    <a:pt x="1000907" y="1351247"/>
                  </a:lnTo>
                  <a:lnTo>
                    <a:pt x="1048128" y="1340092"/>
                  </a:lnTo>
                  <a:lnTo>
                    <a:pt x="1093991" y="1326649"/>
                  </a:lnTo>
                  <a:lnTo>
                    <a:pt x="1138417" y="1310991"/>
                  </a:lnTo>
                  <a:lnTo>
                    <a:pt x="1181321" y="1293187"/>
                  </a:lnTo>
                  <a:lnTo>
                    <a:pt x="1222624" y="1273306"/>
                  </a:lnTo>
                  <a:lnTo>
                    <a:pt x="1262242" y="1251421"/>
                  </a:lnTo>
                  <a:lnTo>
                    <a:pt x="1300094" y="1227599"/>
                  </a:lnTo>
                  <a:lnTo>
                    <a:pt x="1336097" y="1201913"/>
                  </a:lnTo>
                  <a:lnTo>
                    <a:pt x="1370171" y="1174432"/>
                  </a:lnTo>
                  <a:lnTo>
                    <a:pt x="1402232" y="1145226"/>
                  </a:lnTo>
                  <a:lnTo>
                    <a:pt x="1432199" y="1114366"/>
                  </a:lnTo>
                  <a:lnTo>
                    <a:pt x="1459991" y="1081922"/>
                  </a:lnTo>
                  <a:lnTo>
                    <a:pt x="1485524" y="1047963"/>
                  </a:lnTo>
                  <a:lnTo>
                    <a:pt x="1508718" y="1012561"/>
                  </a:lnTo>
                  <a:lnTo>
                    <a:pt x="1529490" y="975786"/>
                  </a:lnTo>
                  <a:lnTo>
                    <a:pt x="1547758" y="937707"/>
                  </a:lnTo>
                  <a:lnTo>
                    <a:pt x="1563440" y="898395"/>
                  </a:lnTo>
                  <a:lnTo>
                    <a:pt x="1576455" y="857921"/>
                  </a:lnTo>
                  <a:lnTo>
                    <a:pt x="1586720" y="816354"/>
                  </a:lnTo>
                  <a:lnTo>
                    <a:pt x="1594154" y="773764"/>
                  </a:lnTo>
                  <a:lnTo>
                    <a:pt x="1598675" y="730223"/>
                  </a:lnTo>
                  <a:lnTo>
                    <a:pt x="1600200" y="685800"/>
                  </a:lnTo>
                  <a:lnTo>
                    <a:pt x="1598675" y="641376"/>
                  </a:lnTo>
                  <a:lnTo>
                    <a:pt x="1594154" y="597835"/>
                  </a:lnTo>
                  <a:lnTo>
                    <a:pt x="1586720" y="555245"/>
                  </a:lnTo>
                  <a:lnTo>
                    <a:pt x="1576455" y="513678"/>
                  </a:lnTo>
                  <a:lnTo>
                    <a:pt x="1563440" y="473204"/>
                  </a:lnTo>
                  <a:lnTo>
                    <a:pt x="1547758" y="433892"/>
                  </a:lnTo>
                  <a:lnTo>
                    <a:pt x="1529490" y="395813"/>
                  </a:lnTo>
                  <a:lnTo>
                    <a:pt x="1508718" y="359038"/>
                  </a:lnTo>
                  <a:lnTo>
                    <a:pt x="1485524" y="323636"/>
                  </a:lnTo>
                  <a:lnTo>
                    <a:pt x="1459991" y="289677"/>
                  </a:lnTo>
                  <a:lnTo>
                    <a:pt x="1432199" y="257233"/>
                  </a:lnTo>
                  <a:lnTo>
                    <a:pt x="1402232" y="226373"/>
                  </a:lnTo>
                  <a:lnTo>
                    <a:pt x="1370171" y="197167"/>
                  </a:lnTo>
                  <a:lnTo>
                    <a:pt x="1336097" y="169686"/>
                  </a:lnTo>
                  <a:lnTo>
                    <a:pt x="1300094" y="144000"/>
                  </a:lnTo>
                  <a:lnTo>
                    <a:pt x="1262242" y="120178"/>
                  </a:lnTo>
                  <a:lnTo>
                    <a:pt x="1222624" y="98293"/>
                  </a:lnTo>
                  <a:lnTo>
                    <a:pt x="1181321" y="78412"/>
                  </a:lnTo>
                  <a:lnTo>
                    <a:pt x="1138417" y="60608"/>
                  </a:lnTo>
                  <a:lnTo>
                    <a:pt x="1093991" y="44950"/>
                  </a:lnTo>
                  <a:lnTo>
                    <a:pt x="1048128" y="31507"/>
                  </a:lnTo>
                  <a:lnTo>
                    <a:pt x="1000907" y="20352"/>
                  </a:lnTo>
                  <a:lnTo>
                    <a:pt x="952413" y="11553"/>
                  </a:lnTo>
                  <a:lnTo>
                    <a:pt x="902725" y="5181"/>
                  </a:lnTo>
                  <a:lnTo>
                    <a:pt x="851927" y="1307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67" name="object 21"/>
            <p:cNvSpPr>
              <a:spLocks/>
            </p:cNvSpPr>
            <p:nvPr/>
          </p:nvSpPr>
          <p:spPr bwMode="auto">
            <a:xfrm>
              <a:off x="1143000" y="2286000"/>
              <a:ext cx="1600200" cy="1371600"/>
            </a:xfrm>
            <a:custGeom>
              <a:avLst/>
              <a:gdLst/>
              <a:ahLst/>
              <a:cxnLst>
                <a:cxn ang="0">
                  <a:pos x="851927" y="1307"/>
                </a:cxn>
                <a:cxn ang="0">
                  <a:pos x="952413" y="11553"/>
                </a:cxn>
                <a:cxn ang="0">
                  <a:pos x="1048128" y="31507"/>
                </a:cxn>
                <a:cxn ang="0">
                  <a:pos x="1138417" y="60608"/>
                </a:cxn>
                <a:cxn ang="0">
                  <a:pos x="1222624" y="98293"/>
                </a:cxn>
                <a:cxn ang="0">
                  <a:pos x="1300094" y="144000"/>
                </a:cxn>
                <a:cxn ang="0">
                  <a:pos x="1370171" y="197167"/>
                </a:cxn>
                <a:cxn ang="0">
                  <a:pos x="1432199" y="257233"/>
                </a:cxn>
                <a:cxn ang="0">
                  <a:pos x="1485524" y="323636"/>
                </a:cxn>
                <a:cxn ang="0">
                  <a:pos x="1529490" y="395813"/>
                </a:cxn>
                <a:cxn ang="0">
                  <a:pos x="1563440" y="473204"/>
                </a:cxn>
                <a:cxn ang="0">
                  <a:pos x="1586720" y="555245"/>
                </a:cxn>
                <a:cxn ang="0">
                  <a:pos x="1598675" y="641376"/>
                </a:cxn>
                <a:cxn ang="0">
                  <a:pos x="1598675" y="730223"/>
                </a:cxn>
                <a:cxn ang="0">
                  <a:pos x="1586720" y="816354"/>
                </a:cxn>
                <a:cxn ang="0">
                  <a:pos x="1563440" y="898395"/>
                </a:cxn>
                <a:cxn ang="0">
                  <a:pos x="1529490" y="975786"/>
                </a:cxn>
                <a:cxn ang="0">
                  <a:pos x="1485524" y="1047963"/>
                </a:cxn>
                <a:cxn ang="0">
                  <a:pos x="1432199" y="1114366"/>
                </a:cxn>
                <a:cxn ang="0">
                  <a:pos x="1370171" y="1174432"/>
                </a:cxn>
                <a:cxn ang="0">
                  <a:pos x="1300094" y="1227599"/>
                </a:cxn>
                <a:cxn ang="0">
                  <a:pos x="1222624" y="1273306"/>
                </a:cxn>
                <a:cxn ang="0">
                  <a:pos x="1138417" y="1310991"/>
                </a:cxn>
                <a:cxn ang="0">
                  <a:pos x="1048128" y="1340092"/>
                </a:cxn>
                <a:cxn ang="0">
                  <a:pos x="952413" y="1360046"/>
                </a:cxn>
                <a:cxn ang="0">
                  <a:pos x="851927" y="1370292"/>
                </a:cxn>
                <a:cxn ang="0">
                  <a:pos x="748137" y="1370292"/>
                </a:cxn>
                <a:cxn ang="0">
                  <a:pos x="647442" y="1360046"/>
                </a:cxn>
                <a:cxn ang="0">
                  <a:pos x="551593" y="1340092"/>
                </a:cxn>
                <a:cxn ang="0">
                  <a:pos x="461235" y="1310991"/>
                </a:cxn>
                <a:cxn ang="0">
                  <a:pos x="377011" y="1273306"/>
                </a:cxn>
                <a:cxn ang="0">
                  <a:pos x="299569" y="1227599"/>
                </a:cxn>
                <a:cxn ang="0">
                  <a:pos x="229552" y="1174432"/>
                </a:cxn>
                <a:cxn ang="0">
                  <a:pos x="167606" y="1114366"/>
                </a:cxn>
                <a:cxn ang="0">
                  <a:pos x="114376" y="1047963"/>
                </a:cxn>
                <a:cxn ang="0">
                  <a:pos x="70507" y="975786"/>
                </a:cxn>
                <a:cxn ang="0">
                  <a:pos x="36645" y="898395"/>
                </a:cxn>
                <a:cxn ang="0">
                  <a:pos x="13434" y="816354"/>
                </a:cxn>
                <a:cxn ang="0">
                  <a:pos x="1519" y="730223"/>
                </a:cxn>
                <a:cxn ang="0">
                  <a:pos x="1519" y="641376"/>
                </a:cxn>
                <a:cxn ang="0">
                  <a:pos x="13434" y="555245"/>
                </a:cxn>
                <a:cxn ang="0">
                  <a:pos x="36645" y="473204"/>
                </a:cxn>
                <a:cxn ang="0">
                  <a:pos x="70507" y="395813"/>
                </a:cxn>
                <a:cxn ang="0">
                  <a:pos x="114376" y="323636"/>
                </a:cxn>
                <a:cxn ang="0">
                  <a:pos x="167606" y="257233"/>
                </a:cxn>
                <a:cxn ang="0">
                  <a:pos x="229552" y="197167"/>
                </a:cxn>
                <a:cxn ang="0">
                  <a:pos x="299569" y="144000"/>
                </a:cxn>
                <a:cxn ang="0">
                  <a:pos x="377011" y="98293"/>
                </a:cxn>
                <a:cxn ang="0">
                  <a:pos x="461235" y="60608"/>
                </a:cxn>
                <a:cxn ang="0">
                  <a:pos x="551593" y="31507"/>
                </a:cxn>
                <a:cxn ang="0">
                  <a:pos x="647442" y="11553"/>
                </a:cxn>
                <a:cxn ang="0">
                  <a:pos x="748137" y="1307"/>
                </a:cxn>
                <a:cxn ang="0">
                  <a:pos x="0" y="0"/>
                </a:cxn>
                <a:cxn ang="0">
                  <a:pos x="1600200" y="1371600"/>
                </a:cxn>
              </a:cxnLst>
              <a:rect l="0" t="0" r="r" b="b"/>
              <a:pathLst>
                <a:path w="1600200" h="1371600">
                  <a:moveTo>
                    <a:pt x="800100" y="0"/>
                  </a:moveTo>
                  <a:lnTo>
                    <a:pt x="851927" y="1307"/>
                  </a:lnTo>
                  <a:lnTo>
                    <a:pt x="902725" y="5181"/>
                  </a:lnTo>
                  <a:lnTo>
                    <a:pt x="952413" y="11553"/>
                  </a:lnTo>
                  <a:lnTo>
                    <a:pt x="1000907" y="20352"/>
                  </a:lnTo>
                  <a:lnTo>
                    <a:pt x="1048128" y="31507"/>
                  </a:lnTo>
                  <a:lnTo>
                    <a:pt x="1093991" y="44950"/>
                  </a:lnTo>
                  <a:lnTo>
                    <a:pt x="1138417" y="60608"/>
                  </a:lnTo>
                  <a:lnTo>
                    <a:pt x="1181321" y="78412"/>
                  </a:lnTo>
                  <a:lnTo>
                    <a:pt x="1222624" y="98293"/>
                  </a:lnTo>
                  <a:lnTo>
                    <a:pt x="1262242" y="120178"/>
                  </a:lnTo>
                  <a:lnTo>
                    <a:pt x="1300094" y="144000"/>
                  </a:lnTo>
                  <a:lnTo>
                    <a:pt x="1336097" y="169686"/>
                  </a:lnTo>
                  <a:lnTo>
                    <a:pt x="1370171" y="197167"/>
                  </a:lnTo>
                  <a:lnTo>
                    <a:pt x="1402232" y="226373"/>
                  </a:lnTo>
                  <a:lnTo>
                    <a:pt x="1432199" y="257233"/>
                  </a:lnTo>
                  <a:lnTo>
                    <a:pt x="1459991" y="289677"/>
                  </a:lnTo>
                  <a:lnTo>
                    <a:pt x="1485524" y="323636"/>
                  </a:lnTo>
                  <a:lnTo>
                    <a:pt x="1508718" y="359038"/>
                  </a:lnTo>
                  <a:lnTo>
                    <a:pt x="1529490" y="395813"/>
                  </a:lnTo>
                  <a:lnTo>
                    <a:pt x="1547758" y="433892"/>
                  </a:lnTo>
                  <a:lnTo>
                    <a:pt x="1563440" y="473204"/>
                  </a:lnTo>
                  <a:lnTo>
                    <a:pt x="1576455" y="513678"/>
                  </a:lnTo>
                  <a:lnTo>
                    <a:pt x="1586720" y="555245"/>
                  </a:lnTo>
                  <a:lnTo>
                    <a:pt x="1594154" y="597835"/>
                  </a:lnTo>
                  <a:lnTo>
                    <a:pt x="1598675" y="641376"/>
                  </a:lnTo>
                  <a:lnTo>
                    <a:pt x="1600200" y="685800"/>
                  </a:lnTo>
                  <a:lnTo>
                    <a:pt x="1598675" y="730223"/>
                  </a:lnTo>
                  <a:lnTo>
                    <a:pt x="1594154" y="773764"/>
                  </a:lnTo>
                  <a:lnTo>
                    <a:pt x="1586720" y="816354"/>
                  </a:lnTo>
                  <a:lnTo>
                    <a:pt x="1576455" y="857921"/>
                  </a:lnTo>
                  <a:lnTo>
                    <a:pt x="1563440" y="898395"/>
                  </a:lnTo>
                  <a:lnTo>
                    <a:pt x="1547758" y="937707"/>
                  </a:lnTo>
                  <a:lnTo>
                    <a:pt x="1529490" y="975786"/>
                  </a:lnTo>
                  <a:lnTo>
                    <a:pt x="1508718" y="1012561"/>
                  </a:lnTo>
                  <a:lnTo>
                    <a:pt x="1485524" y="1047963"/>
                  </a:lnTo>
                  <a:lnTo>
                    <a:pt x="1459991" y="1081922"/>
                  </a:lnTo>
                  <a:lnTo>
                    <a:pt x="1432199" y="1114366"/>
                  </a:lnTo>
                  <a:lnTo>
                    <a:pt x="1402232" y="1145226"/>
                  </a:lnTo>
                  <a:lnTo>
                    <a:pt x="1370171" y="1174432"/>
                  </a:lnTo>
                  <a:lnTo>
                    <a:pt x="1336097" y="1201913"/>
                  </a:lnTo>
                  <a:lnTo>
                    <a:pt x="1300094" y="1227599"/>
                  </a:lnTo>
                  <a:lnTo>
                    <a:pt x="1262242" y="1251421"/>
                  </a:lnTo>
                  <a:lnTo>
                    <a:pt x="1222624" y="1273306"/>
                  </a:lnTo>
                  <a:lnTo>
                    <a:pt x="1181321" y="1293187"/>
                  </a:lnTo>
                  <a:lnTo>
                    <a:pt x="1138417" y="1310991"/>
                  </a:lnTo>
                  <a:lnTo>
                    <a:pt x="1093991" y="1326649"/>
                  </a:lnTo>
                  <a:lnTo>
                    <a:pt x="1048128" y="1340092"/>
                  </a:lnTo>
                  <a:lnTo>
                    <a:pt x="1000907" y="1351247"/>
                  </a:lnTo>
                  <a:lnTo>
                    <a:pt x="952413" y="1360046"/>
                  </a:lnTo>
                  <a:lnTo>
                    <a:pt x="902725" y="1366418"/>
                  </a:lnTo>
                  <a:lnTo>
                    <a:pt x="851927" y="1370292"/>
                  </a:lnTo>
                  <a:lnTo>
                    <a:pt x="800100" y="1371600"/>
                  </a:lnTo>
                  <a:lnTo>
                    <a:pt x="748137" y="1370292"/>
                  </a:lnTo>
                  <a:lnTo>
                    <a:pt x="697224" y="1366418"/>
                  </a:lnTo>
                  <a:lnTo>
                    <a:pt x="647442" y="1360046"/>
                  </a:lnTo>
                  <a:lnTo>
                    <a:pt x="598872" y="1351247"/>
                  </a:lnTo>
                  <a:lnTo>
                    <a:pt x="551593" y="1340092"/>
                  </a:lnTo>
                  <a:lnTo>
                    <a:pt x="505687" y="1326649"/>
                  </a:lnTo>
                  <a:lnTo>
                    <a:pt x="461235" y="1310991"/>
                  </a:lnTo>
                  <a:lnTo>
                    <a:pt x="418316" y="1293187"/>
                  </a:lnTo>
                  <a:lnTo>
                    <a:pt x="377011" y="1273306"/>
                  </a:lnTo>
                  <a:lnTo>
                    <a:pt x="337402" y="1251421"/>
                  </a:lnTo>
                  <a:lnTo>
                    <a:pt x="299569" y="1227599"/>
                  </a:lnTo>
                  <a:lnTo>
                    <a:pt x="263592" y="1201913"/>
                  </a:lnTo>
                  <a:lnTo>
                    <a:pt x="229552" y="1174432"/>
                  </a:lnTo>
                  <a:lnTo>
                    <a:pt x="197530" y="1145226"/>
                  </a:lnTo>
                  <a:lnTo>
                    <a:pt x="167606" y="1114366"/>
                  </a:lnTo>
                  <a:lnTo>
                    <a:pt x="139861" y="1081922"/>
                  </a:lnTo>
                  <a:lnTo>
                    <a:pt x="114376" y="1047963"/>
                  </a:lnTo>
                  <a:lnTo>
                    <a:pt x="91231" y="1012561"/>
                  </a:lnTo>
                  <a:lnTo>
                    <a:pt x="70507" y="975786"/>
                  </a:lnTo>
                  <a:lnTo>
                    <a:pt x="52285" y="937707"/>
                  </a:lnTo>
                  <a:lnTo>
                    <a:pt x="36645" y="898395"/>
                  </a:lnTo>
                  <a:lnTo>
                    <a:pt x="23668" y="857921"/>
                  </a:lnTo>
                  <a:lnTo>
                    <a:pt x="13434" y="816354"/>
                  </a:lnTo>
                  <a:lnTo>
                    <a:pt x="6024" y="773764"/>
                  </a:lnTo>
                  <a:lnTo>
                    <a:pt x="1519" y="730223"/>
                  </a:lnTo>
                  <a:lnTo>
                    <a:pt x="0" y="685800"/>
                  </a:lnTo>
                  <a:lnTo>
                    <a:pt x="1519" y="641376"/>
                  </a:lnTo>
                  <a:lnTo>
                    <a:pt x="6024" y="597835"/>
                  </a:lnTo>
                  <a:lnTo>
                    <a:pt x="13434" y="555245"/>
                  </a:lnTo>
                  <a:lnTo>
                    <a:pt x="23668" y="513678"/>
                  </a:lnTo>
                  <a:lnTo>
                    <a:pt x="36645" y="473204"/>
                  </a:lnTo>
                  <a:lnTo>
                    <a:pt x="52285" y="433892"/>
                  </a:lnTo>
                  <a:lnTo>
                    <a:pt x="70507" y="395813"/>
                  </a:lnTo>
                  <a:lnTo>
                    <a:pt x="91231" y="359038"/>
                  </a:lnTo>
                  <a:lnTo>
                    <a:pt x="114376" y="323636"/>
                  </a:lnTo>
                  <a:lnTo>
                    <a:pt x="139861" y="289677"/>
                  </a:lnTo>
                  <a:lnTo>
                    <a:pt x="167606" y="257233"/>
                  </a:lnTo>
                  <a:lnTo>
                    <a:pt x="197530" y="226373"/>
                  </a:lnTo>
                  <a:lnTo>
                    <a:pt x="229552" y="197167"/>
                  </a:lnTo>
                  <a:lnTo>
                    <a:pt x="263592" y="169686"/>
                  </a:lnTo>
                  <a:lnTo>
                    <a:pt x="299569" y="144000"/>
                  </a:lnTo>
                  <a:lnTo>
                    <a:pt x="337402" y="120178"/>
                  </a:lnTo>
                  <a:lnTo>
                    <a:pt x="377011" y="98293"/>
                  </a:lnTo>
                  <a:lnTo>
                    <a:pt x="418316" y="78412"/>
                  </a:lnTo>
                  <a:lnTo>
                    <a:pt x="461235" y="60608"/>
                  </a:lnTo>
                  <a:lnTo>
                    <a:pt x="505687" y="44950"/>
                  </a:lnTo>
                  <a:lnTo>
                    <a:pt x="551593" y="31507"/>
                  </a:lnTo>
                  <a:lnTo>
                    <a:pt x="598872" y="20352"/>
                  </a:lnTo>
                  <a:lnTo>
                    <a:pt x="647442" y="11553"/>
                  </a:lnTo>
                  <a:lnTo>
                    <a:pt x="697224" y="5181"/>
                  </a:lnTo>
                  <a:lnTo>
                    <a:pt x="748137" y="1307"/>
                  </a:lnTo>
                  <a:lnTo>
                    <a:pt x="800100" y="0"/>
                  </a:lnTo>
                  <a:close/>
                </a:path>
                <a:path w="1600200" h="1371600">
                  <a:moveTo>
                    <a:pt x="0" y="0"/>
                  </a:moveTo>
                  <a:lnTo>
                    <a:pt x="0" y="0"/>
                  </a:lnTo>
                </a:path>
                <a:path w="1600200" h="1371600">
                  <a:moveTo>
                    <a:pt x="1600200" y="1371600"/>
                  </a:moveTo>
                  <a:lnTo>
                    <a:pt x="1600200" y="1371600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48847" y="2859377"/>
            <a:ext cx="1184823" cy="83296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83995">
              <a:spcBef>
                <a:spcPts val="110"/>
              </a:spcBef>
            </a:pPr>
            <a:r>
              <a:rPr lang="en-US" sz="2600" dirty="0">
                <a:solidFill>
                  <a:srgbClr val="080706"/>
                </a:solidFill>
                <a:latin typeface="Times New Roman" pitchFamily="18" charset="0"/>
                <a:cs typeface="Times New Roman" pitchFamily="18" charset="0"/>
              </a:rPr>
              <a:t>Grains/  Oilseeds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23"/>
          <p:cNvGrpSpPr>
            <a:grpSpLocks/>
          </p:cNvGrpSpPr>
          <p:nvPr/>
        </p:nvGrpSpPr>
        <p:grpSpPr bwMode="auto">
          <a:xfrm>
            <a:off x="1254829" y="4614552"/>
            <a:ext cx="1774610" cy="1522435"/>
            <a:chOff x="1138237" y="4186237"/>
            <a:chExt cx="1609725" cy="1381125"/>
          </a:xfrm>
        </p:grpSpPr>
        <p:sp>
          <p:nvSpPr>
            <p:cNvPr id="22564" name="object 24"/>
            <p:cNvSpPr>
              <a:spLocks/>
            </p:cNvSpPr>
            <p:nvPr/>
          </p:nvSpPr>
          <p:spPr bwMode="auto">
            <a:xfrm>
              <a:off x="1143000" y="4191000"/>
              <a:ext cx="1600200" cy="1371600"/>
            </a:xfrm>
            <a:custGeom>
              <a:avLst/>
              <a:gdLst/>
              <a:ahLst/>
              <a:cxnLst>
                <a:cxn ang="0">
                  <a:pos x="748137" y="1307"/>
                </a:cxn>
                <a:cxn ang="0">
                  <a:pos x="647442" y="11553"/>
                </a:cxn>
                <a:cxn ang="0">
                  <a:pos x="551593" y="31507"/>
                </a:cxn>
                <a:cxn ang="0">
                  <a:pos x="461235" y="60608"/>
                </a:cxn>
                <a:cxn ang="0">
                  <a:pos x="377011" y="98293"/>
                </a:cxn>
                <a:cxn ang="0">
                  <a:pos x="299569" y="144000"/>
                </a:cxn>
                <a:cxn ang="0">
                  <a:pos x="229552" y="197167"/>
                </a:cxn>
                <a:cxn ang="0">
                  <a:pos x="167606" y="257233"/>
                </a:cxn>
                <a:cxn ang="0">
                  <a:pos x="114376" y="323636"/>
                </a:cxn>
                <a:cxn ang="0">
                  <a:pos x="70507" y="395813"/>
                </a:cxn>
                <a:cxn ang="0">
                  <a:pos x="36645" y="473204"/>
                </a:cxn>
                <a:cxn ang="0">
                  <a:pos x="13434" y="555245"/>
                </a:cxn>
                <a:cxn ang="0">
                  <a:pos x="1519" y="641376"/>
                </a:cxn>
                <a:cxn ang="0">
                  <a:pos x="1519" y="730223"/>
                </a:cxn>
                <a:cxn ang="0">
                  <a:pos x="13434" y="816354"/>
                </a:cxn>
                <a:cxn ang="0">
                  <a:pos x="36645" y="898395"/>
                </a:cxn>
                <a:cxn ang="0">
                  <a:pos x="70507" y="975786"/>
                </a:cxn>
                <a:cxn ang="0">
                  <a:pos x="114376" y="1047963"/>
                </a:cxn>
                <a:cxn ang="0">
                  <a:pos x="167606" y="1114366"/>
                </a:cxn>
                <a:cxn ang="0">
                  <a:pos x="229552" y="1174432"/>
                </a:cxn>
                <a:cxn ang="0">
                  <a:pos x="299569" y="1227599"/>
                </a:cxn>
                <a:cxn ang="0">
                  <a:pos x="377011" y="1273306"/>
                </a:cxn>
                <a:cxn ang="0">
                  <a:pos x="461235" y="1310991"/>
                </a:cxn>
                <a:cxn ang="0">
                  <a:pos x="551593" y="1340092"/>
                </a:cxn>
                <a:cxn ang="0">
                  <a:pos x="647442" y="1360046"/>
                </a:cxn>
                <a:cxn ang="0">
                  <a:pos x="748137" y="1370292"/>
                </a:cxn>
                <a:cxn ang="0">
                  <a:pos x="851927" y="1370292"/>
                </a:cxn>
                <a:cxn ang="0">
                  <a:pos x="952413" y="1360046"/>
                </a:cxn>
                <a:cxn ang="0">
                  <a:pos x="1048128" y="1340092"/>
                </a:cxn>
                <a:cxn ang="0">
                  <a:pos x="1138417" y="1310991"/>
                </a:cxn>
                <a:cxn ang="0">
                  <a:pos x="1222624" y="1273306"/>
                </a:cxn>
                <a:cxn ang="0">
                  <a:pos x="1300094" y="1227599"/>
                </a:cxn>
                <a:cxn ang="0">
                  <a:pos x="1370171" y="1174432"/>
                </a:cxn>
                <a:cxn ang="0">
                  <a:pos x="1432199" y="1114366"/>
                </a:cxn>
                <a:cxn ang="0">
                  <a:pos x="1485524" y="1047963"/>
                </a:cxn>
                <a:cxn ang="0">
                  <a:pos x="1529490" y="975786"/>
                </a:cxn>
                <a:cxn ang="0">
                  <a:pos x="1563440" y="898395"/>
                </a:cxn>
                <a:cxn ang="0">
                  <a:pos x="1586720" y="816354"/>
                </a:cxn>
                <a:cxn ang="0">
                  <a:pos x="1598675" y="730223"/>
                </a:cxn>
                <a:cxn ang="0">
                  <a:pos x="1598675" y="641376"/>
                </a:cxn>
                <a:cxn ang="0">
                  <a:pos x="1586720" y="555245"/>
                </a:cxn>
                <a:cxn ang="0">
                  <a:pos x="1563440" y="473204"/>
                </a:cxn>
                <a:cxn ang="0">
                  <a:pos x="1529490" y="395813"/>
                </a:cxn>
                <a:cxn ang="0">
                  <a:pos x="1485524" y="323636"/>
                </a:cxn>
                <a:cxn ang="0">
                  <a:pos x="1432199" y="257233"/>
                </a:cxn>
                <a:cxn ang="0">
                  <a:pos x="1370171" y="197167"/>
                </a:cxn>
                <a:cxn ang="0">
                  <a:pos x="1300094" y="144000"/>
                </a:cxn>
                <a:cxn ang="0">
                  <a:pos x="1222624" y="98293"/>
                </a:cxn>
                <a:cxn ang="0">
                  <a:pos x="1138417" y="60608"/>
                </a:cxn>
                <a:cxn ang="0">
                  <a:pos x="1048128" y="31507"/>
                </a:cxn>
                <a:cxn ang="0">
                  <a:pos x="952413" y="11553"/>
                </a:cxn>
                <a:cxn ang="0">
                  <a:pos x="851927" y="1307"/>
                </a:cxn>
              </a:cxnLst>
              <a:rect l="0" t="0" r="r" b="b"/>
              <a:pathLst>
                <a:path w="1600200" h="1371600">
                  <a:moveTo>
                    <a:pt x="800100" y="0"/>
                  </a:moveTo>
                  <a:lnTo>
                    <a:pt x="748137" y="1307"/>
                  </a:lnTo>
                  <a:lnTo>
                    <a:pt x="697224" y="5181"/>
                  </a:lnTo>
                  <a:lnTo>
                    <a:pt x="647442" y="11553"/>
                  </a:lnTo>
                  <a:lnTo>
                    <a:pt x="598872" y="20352"/>
                  </a:lnTo>
                  <a:lnTo>
                    <a:pt x="551593" y="31507"/>
                  </a:lnTo>
                  <a:lnTo>
                    <a:pt x="505687" y="44950"/>
                  </a:lnTo>
                  <a:lnTo>
                    <a:pt x="461235" y="60608"/>
                  </a:lnTo>
                  <a:lnTo>
                    <a:pt x="418316" y="78412"/>
                  </a:lnTo>
                  <a:lnTo>
                    <a:pt x="377011" y="98293"/>
                  </a:lnTo>
                  <a:lnTo>
                    <a:pt x="337402" y="120178"/>
                  </a:lnTo>
                  <a:lnTo>
                    <a:pt x="299569" y="144000"/>
                  </a:lnTo>
                  <a:lnTo>
                    <a:pt x="263592" y="169686"/>
                  </a:lnTo>
                  <a:lnTo>
                    <a:pt x="229552" y="197167"/>
                  </a:lnTo>
                  <a:lnTo>
                    <a:pt x="197530" y="226373"/>
                  </a:lnTo>
                  <a:lnTo>
                    <a:pt x="167606" y="257233"/>
                  </a:lnTo>
                  <a:lnTo>
                    <a:pt x="139861" y="289677"/>
                  </a:lnTo>
                  <a:lnTo>
                    <a:pt x="114376" y="323636"/>
                  </a:lnTo>
                  <a:lnTo>
                    <a:pt x="91231" y="359038"/>
                  </a:lnTo>
                  <a:lnTo>
                    <a:pt x="70507" y="395813"/>
                  </a:lnTo>
                  <a:lnTo>
                    <a:pt x="52285" y="433892"/>
                  </a:lnTo>
                  <a:lnTo>
                    <a:pt x="36645" y="473204"/>
                  </a:lnTo>
                  <a:lnTo>
                    <a:pt x="23668" y="513678"/>
                  </a:lnTo>
                  <a:lnTo>
                    <a:pt x="13434" y="555245"/>
                  </a:lnTo>
                  <a:lnTo>
                    <a:pt x="6024" y="597835"/>
                  </a:lnTo>
                  <a:lnTo>
                    <a:pt x="1519" y="641376"/>
                  </a:lnTo>
                  <a:lnTo>
                    <a:pt x="0" y="685800"/>
                  </a:lnTo>
                  <a:lnTo>
                    <a:pt x="1519" y="730223"/>
                  </a:lnTo>
                  <a:lnTo>
                    <a:pt x="6024" y="773764"/>
                  </a:lnTo>
                  <a:lnTo>
                    <a:pt x="13434" y="816354"/>
                  </a:lnTo>
                  <a:lnTo>
                    <a:pt x="23668" y="857921"/>
                  </a:lnTo>
                  <a:lnTo>
                    <a:pt x="36645" y="898395"/>
                  </a:lnTo>
                  <a:lnTo>
                    <a:pt x="52285" y="937707"/>
                  </a:lnTo>
                  <a:lnTo>
                    <a:pt x="70507" y="975786"/>
                  </a:lnTo>
                  <a:lnTo>
                    <a:pt x="91231" y="1012561"/>
                  </a:lnTo>
                  <a:lnTo>
                    <a:pt x="114376" y="1047963"/>
                  </a:lnTo>
                  <a:lnTo>
                    <a:pt x="139861" y="1081922"/>
                  </a:lnTo>
                  <a:lnTo>
                    <a:pt x="167606" y="1114366"/>
                  </a:lnTo>
                  <a:lnTo>
                    <a:pt x="197530" y="1145226"/>
                  </a:lnTo>
                  <a:lnTo>
                    <a:pt x="229552" y="1174432"/>
                  </a:lnTo>
                  <a:lnTo>
                    <a:pt x="263592" y="1201913"/>
                  </a:lnTo>
                  <a:lnTo>
                    <a:pt x="299569" y="1227599"/>
                  </a:lnTo>
                  <a:lnTo>
                    <a:pt x="337402" y="1251421"/>
                  </a:lnTo>
                  <a:lnTo>
                    <a:pt x="377011" y="1273306"/>
                  </a:lnTo>
                  <a:lnTo>
                    <a:pt x="418316" y="1293187"/>
                  </a:lnTo>
                  <a:lnTo>
                    <a:pt x="461235" y="1310991"/>
                  </a:lnTo>
                  <a:lnTo>
                    <a:pt x="505687" y="1326649"/>
                  </a:lnTo>
                  <a:lnTo>
                    <a:pt x="551593" y="1340092"/>
                  </a:lnTo>
                  <a:lnTo>
                    <a:pt x="598872" y="1351247"/>
                  </a:lnTo>
                  <a:lnTo>
                    <a:pt x="647442" y="1360046"/>
                  </a:lnTo>
                  <a:lnTo>
                    <a:pt x="697224" y="1366418"/>
                  </a:lnTo>
                  <a:lnTo>
                    <a:pt x="748137" y="1370292"/>
                  </a:lnTo>
                  <a:lnTo>
                    <a:pt x="800100" y="1371600"/>
                  </a:lnTo>
                  <a:lnTo>
                    <a:pt x="851927" y="1370292"/>
                  </a:lnTo>
                  <a:lnTo>
                    <a:pt x="902725" y="1366418"/>
                  </a:lnTo>
                  <a:lnTo>
                    <a:pt x="952413" y="1360046"/>
                  </a:lnTo>
                  <a:lnTo>
                    <a:pt x="1000907" y="1351247"/>
                  </a:lnTo>
                  <a:lnTo>
                    <a:pt x="1048128" y="1340092"/>
                  </a:lnTo>
                  <a:lnTo>
                    <a:pt x="1093991" y="1326649"/>
                  </a:lnTo>
                  <a:lnTo>
                    <a:pt x="1138417" y="1310991"/>
                  </a:lnTo>
                  <a:lnTo>
                    <a:pt x="1181321" y="1293187"/>
                  </a:lnTo>
                  <a:lnTo>
                    <a:pt x="1222624" y="1273306"/>
                  </a:lnTo>
                  <a:lnTo>
                    <a:pt x="1262242" y="1251421"/>
                  </a:lnTo>
                  <a:lnTo>
                    <a:pt x="1300094" y="1227599"/>
                  </a:lnTo>
                  <a:lnTo>
                    <a:pt x="1336097" y="1201913"/>
                  </a:lnTo>
                  <a:lnTo>
                    <a:pt x="1370171" y="1174432"/>
                  </a:lnTo>
                  <a:lnTo>
                    <a:pt x="1402232" y="1145226"/>
                  </a:lnTo>
                  <a:lnTo>
                    <a:pt x="1432199" y="1114366"/>
                  </a:lnTo>
                  <a:lnTo>
                    <a:pt x="1459991" y="1081922"/>
                  </a:lnTo>
                  <a:lnTo>
                    <a:pt x="1485524" y="1047963"/>
                  </a:lnTo>
                  <a:lnTo>
                    <a:pt x="1508718" y="1012561"/>
                  </a:lnTo>
                  <a:lnTo>
                    <a:pt x="1529490" y="975786"/>
                  </a:lnTo>
                  <a:lnTo>
                    <a:pt x="1547758" y="937707"/>
                  </a:lnTo>
                  <a:lnTo>
                    <a:pt x="1563440" y="898395"/>
                  </a:lnTo>
                  <a:lnTo>
                    <a:pt x="1576455" y="857921"/>
                  </a:lnTo>
                  <a:lnTo>
                    <a:pt x="1586720" y="816354"/>
                  </a:lnTo>
                  <a:lnTo>
                    <a:pt x="1594154" y="773764"/>
                  </a:lnTo>
                  <a:lnTo>
                    <a:pt x="1598675" y="730223"/>
                  </a:lnTo>
                  <a:lnTo>
                    <a:pt x="1600200" y="685800"/>
                  </a:lnTo>
                  <a:lnTo>
                    <a:pt x="1598675" y="641376"/>
                  </a:lnTo>
                  <a:lnTo>
                    <a:pt x="1594154" y="597835"/>
                  </a:lnTo>
                  <a:lnTo>
                    <a:pt x="1586720" y="555245"/>
                  </a:lnTo>
                  <a:lnTo>
                    <a:pt x="1576455" y="513678"/>
                  </a:lnTo>
                  <a:lnTo>
                    <a:pt x="1563440" y="473204"/>
                  </a:lnTo>
                  <a:lnTo>
                    <a:pt x="1547758" y="433892"/>
                  </a:lnTo>
                  <a:lnTo>
                    <a:pt x="1529490" y="395813"/>
                  </a:lnTo>
                  <a:lnTo>
                    <a:pt x="1508718" y="359038"/>
                  </a:lnTo>
                  <a:lnTo>
                    <a:pt x="1485524" y="323636"/>
                  </a:lnTo>
                  <a:lnTo>
                    <a:pt x="1459991" y="289677"/>
                  </a:lnTo>
                  <a:lnTo>
                    <a:pt x="1432199" y="257233"/>
                  </a:lnTo>
                  <a:lnTo>
                    <a:pt x="1402232" y="226373"/>
                  </a:lnTo>
                  <a:lnTo>
                    <a:pt x="1370171" y="197167"/>
                  </a:lnTo>
                  <a:lnTo>
                    <a:pt x="1336097" y="169686"/>
                  </a:lnTo>
                  <a:lnTo>
                    <a:pt x="1300094" y="144000"/>
                  </a:lnTo>
                  <a:lnTo>
                    <a:pt x="1262242" y="120178"/>
                  </a:lnTo>
                  <a:lnTo>
                    <a:pt x="1222624" y="98293"/>
                  </a:lnTo>
                  <a:lnTo>
                    <a:pt x="1181321" y="78412"/>
                  </a:lnTo>
                  <a:lnTo>
                    <a:pt x="1138417" y="60608"/>
                  </a:lnTo>
                  <a:lnTo>
                    <a:pt x="1093991" y="44950"/>
                  </a:lnTo>
                  <a:lnTo>
                    <a:pt x="1048128" y="31507"/>
                  </a:lnTo>
                  <a:lnTo>
                    <a:pt x="1000907" y="20352"/>
                  </a:lnTo>
                  <a:lnTo>
                    <a:pt x="952413" y="11553"/>
                  </a:lnTo>
                  <a:lnTo>
                    <a:pt x="902725" y="5181"/>
                  </a:lnTo>
                  <a:lnTo>
                    <a:pt x="851927" y="1307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65" name="object 25"/>
            <p:cNvSpPr>
              <a:spLocks/>
            </p:cNvSpPr>
            <p:nvPr/>
          </p:nvSpPr>
          <p:spPr bwMode="auto">
            <a:xfrm>
              <a:off x="1143000" y="4191000"/>
              <a:ext cx="1600200" cy="1371600"/>
            </a:xfrm>
            <a:custGeom>
              <a:avLst/>
              <a:gdLst/>
              <a:ahLst/>
              <a:cxnLst>
                <a:cxn ang="0">
                  <a:pos x="851927" y="1307"/>
                </a:cxn>
                <a:cxn ang="0">
                  <a:pos x="952413" y="11553"/>
                </a:cxn>
                <a:cxn ang="0">
                  <a:pos x="1048128" y="31507"/>
                </a:cxn>
                <a:cxn ang="0">
                  <a:pos x="1138417" y="60608"/>
                </a:cxn>
                <a:cxn ang="0">
                  <a:pos x="1222624" y="98293"/>
                </a:cxn>
                <a:cxn ang="0">
                  <a:pos x="1300094" y="144000"/>
                </a:cxn>
                <a:cxn ang="0">
                  <a:pos x="1370171" y="197167"/>
                </a:cxn>
                <a:cxn ang="0">
                  <a:pos x="1432199" y="257233"/>
                </a:cxn>
                <a:cxn ang="0">
                  <a:pos x="1485524" y="323636"/>
                </a:cxn>
                <a:cxn ang="0">
                  <a:pos x="1529490" y="395813"/>
                </a:cxn>
                <a:cxn ang="0">
                  <a:pos x="1563440" y="473204"/>
                </a:cxn>
                <a:cxn ang="0">
                  <a:pos x="1586720" y="555245"/>
                </a:cxn>
                <a:cxn ang="0">
                  <a:pos x="1598675" y="641376"/>
                </a:cxn>
                <a:cxn ang="0">
                  <a:pos x="1598675" y="730223"/>
                </a:cxn>
                <a:cxn ang="0">
                  <a:pos x="1586720" y="816354"/>
                </a:cxn>
                <a:cxn ang="0">
                  <a:pos x="1563440" y="898395"/>
                </a:cxn>
                <a:cxn ang="0">
                  <a:pos x="1529490" y="975786"/>
                </a:cxn>
                <a:cxn ang="0">
                  <a:pos x="1485524" y="1047963"/>
                </a:cxn>
                <a:cxn ang="0">
                  <a:pos x="1432199" y="1114366"/>
                </a:cxn>
                <a:cxn ang="0">
                  <a:pos x="1370171" y="1174432"/>
                </a:cxn>
                <a:cxn ang="0">
                  <a:pos x="1300094" y="1227599"/>
                </a:cxn>
                <a:cxn ang="0">
                  <a:pos x="1222624" y="1273306"/>
                </a:cxn>
                <a:cxn ang="0">
                  <a:pos x="1138417" y="1310991"/>
                </a:cxn>
                <a:cxn ang="0">
                  <a:pos x="1048128" y="1340092"/>
                </a:cxn>
                <a:cxn ang="0">
                  <a:pos x="952413" y="1360046"/>
                </a:cxn>
                <a:cxn ang="0">
                  <a:pos x="851927" y="1370292"/>
                </a:cxn>
                <a:cxn ang="0">
                  <a:pos x="748137" y="1370292"/>
                </a:cxn>
                <a:cxn ang="0">
                  <a:pos x="647442" y="1360046"/>
                </a:cxn>
                <a:cxn ang="0">
                  <a:pos x="551593" y="1340092"/>
                </a:cxn>
                <a:cxn ang="0">
                  <a:pos x="461235" y="1310991"/>
                </a:cxn>
                <a:cxn ang="0">
                  <a:pos x="377011" y="1273306"/>
                </a:cxn>
                <a:cxn ang="0">
                  <a:pos x="299569" y="1227599"/>
                </a:cxn>
                <a:cxn ang="0">
                  <a:pos x="229552" y="1174432"/>
                </a:cxn>
                <a:cxn ang="0">
                  <a:pos x="167606" y="1114366"/>
                </a:cxn>
                <a:cxn ang="0">
                  <a:pos x="114376" y="1047963"/>
                </a:cxn>
                <a:cxn ang="0">
                  <a:pos x="70507" y="975786"/>
                </a:cxn>
                <a:cxn ang="0">
                  <a:pos x="36645" y="898395"/>
                </a:cxn>
                <a:cxn ang="0">
                  <a:pos x="13434" y="816354"/>
                </a:cxn>
                <a:cxn ang="0">
                  <a:pos x="1519" y="730223"/>
                </a:cxn>
                <a:cxn ang="0">
                  <a:pos x="1519" y="641376"/>
                </a:cxn>
                <a:cxn ang="0">
                  <a:pos x="13434" y="555245"/>
                </a:cxn>
                <a:cxn ang="0">
                  <a:pos x="36645" y="473204"/>
                </a:cxn>
                <a:cxn ang="0">
                  <a:pos x="70507" y="395813"/>
                </a:cxn>
                <a:cxn ang="0">
                  <a:pos x="114376" y="323636"/>
                </a:cxn>
                <a:cxn ang="0">
                  <a:pos x="167606" y="257233"/>
                </a:cxn>
                <a:cxn ang="0">
                  <a:pos x="229552" y="197167"/>
                </a:cxn>
                <a:cxn ang="0">
                  <a:pos x="299569" y="144000"/>
                </a:cxn>
                <a:cxn ang="0">
                  <a:pos x="377011" y="98293"/>
                </a:cxn>
                <a:cxn ang="0">
                  <a:pos x="461235" y="60608"/>
                </a:cxn>
                <a:cxn ang="0">
                  <a:pos x="551593" y="31507"/>
                </a:cxn>
                <a:cxn ang="0">
                  <a:pos x="647442" y="11553"/>
                </a:cxn>
                <a:cxn ang="0">
                  <a:pos x="748137" y="1307"/>
                </a:cxn>
                <a:cxn ang="0">
                  <a:pos x="0" y="0"/>
                </a:cxn>
                <a:cxn ang="0">
                  <a:pos x="1600200" y="1371600"/>
                </a:cxn>
              </a:cxnLst>
              <a:rect l="0" t="0" r="r" b="b"/>
              <a:pathLst>
                <a:path w="1600200" h="1371600">
                  <a:moveTo>
                    <a:pt x="800100" y="0"/>
                  </a:moveTo>
                  <a:lnTo>
                    <a:pt x="851927" y="1307"/>
                  </a:lnTo>
                  <a:lnTo>
                    <a:pt x="902725" y="5181"/>
                  </a:lnTo>
                  <a:lnTo>
                    <a:pt x="952413" y="11553"/>
                  </a:lnTo>
                  <a:lnTo>
                    <a:pt x="1000907" y="20352"/>
                  </a:lnTo>
                  <a:lnTo>
                    <a:pt x="1048128" y="31507"/>
                  </a:lnTo>
                  <a:lnTo>
                    <a:pt x="1093991" y="44950"/>
                  </a:lnTo>
                  <a:lnTo>
                    <a:pt x="1138417" y="60608"/>
                  </a:lnTo>
                  <a:lnTo>
                    <a:pt x="1181321" y="78412"/>
                  </a:lnTo>
                  <a:lnTo>
                    <a:pt x="1222624" y="98293"/>
                  </a:lnTo>
                  <a:lnTo>
                    <a:pt x="1262242" y="120178"/>
                  </a:lnTo>
                  <a:lnTo>
                    <a:pt x="1300094" y="144000"/>
                  </a:lnTo>
                  <a:lnTo>
                    <a:pt x="1336097" y="169686"/>
                  </a:lnTo>
                  <a:lnTo>
                    <a:pt x="1370171" y="197167"/>
                  </a:lnTo>
                  <a:lnTo>
                    <a:pt x="1402232" y="226373"/>
                  </a:lnTo>
                  <a:lnTo>
                    <a:pt x="1432199" y="257233"/>
                  </a:lnTo>
                  <a:lnTo>
                    <a:pt x="1459991" y="289677"/>
                  </a:lnTo>
                  <a:lnTo>
                    <a:pt x="1485524" y="323636"/>
                  </a:lnTo>
                  <a:lnTo>
                    <a:pt x="1508718" y="359038"/>
                  </a:lnTo>
                  <a:lnTo>
                    <a:pt x="1529490" y="395813"/>
                  </a:lnTo>
                  <a:lnTo>
                    <a:pt x="1547758" y="433892"/>
                  </a:lnTo>
                  <a:lnTo>
                    <a:pt x="1563440" y="473204"/>
                  </a:lnTo>
                  <a:lnTo>
                    <a:pt x="1576455" y="513678"/>
                  </a:lnTo>
                  <a:lnTo>
                    <a:pt x="1586720" y="555245"/>
                  </a:lnTo>
                  <a:lnTo>
                    <a:pt x="1594154" y="597835"/>
                  </a:lnTo>
                  <a:lnTo>
                    <a:pt x="1598675" y="641376"/>
                  </a:lnTo>
                  <a:lnTo>
                    <a:pt x="1600200" y="685800"/>
                  </a:lnTo>
                  <a:lnTo>
                    <a:pt x="1598675" y="730223"/>
                  </a:lnTo>
                  <a:lnTo>
                    <a:pt x="1594154" y="773764"/>
                  </a:lnTo>
                  <a:lnTo>
                    <a:pt x="1586720" y="816354"/>
                  </a:lnTo>
                  <a:lnTo>
                    <a:pt x="1576455" y="857921"/>
                  </a:lnTo>
                  <a:lnTo>
                    <a:pt x="1563440" y="898395"/>
                  </a:lnTo>
                  <a:lnTo>
                    <a:pt x="1547758" y="937707"/>
                  </a:lnTo>
                  <a:lnTo>
                    <a:pt x="1529490" y="975786"/>
                  </a:lnTo>
                  <a:lnTo>
                    <a:pt x="1508718" y="1012561"/>
                  </a:lnTo>
                  <a:lnTo>
                    <a:pt x="1485524" y="1047963"/>
                  </a:lnTo>
                  <a:lnTo>
                    <a:pt x="1459991" y="1081922"/>
                  </a:lnTo>
                  <a:lnTo>
                    <a:pt x="1432199" y="1114366"/>
                  </a:lnTo>
                  <a:lnTo>
                    <a:pt x="1402232" y="1145226"/>
                  </a:lnTo>
                  <a:lnTo>
                    <a:pt x="1370171" y="1174432"/>
                  </a:lnTo>
                  <a:lnTo>
                    <a:pt x="1336097" y="1201913"/>
                  </a:lnTo>
                  <a:lnTo>
                    <a:pt x="1300094" y="1227599"/>
                  </a:lnTo>
                  <a:lnTo>
                    <a:pt x="1262242" y="1251421"/>
                  </a:lnTo>
                  <a:lnTo>
                    <a:pt x="1222624" y="1273306"/>
                  </a:lnTo>
                  <a:lnTo>
                    <a:pt x="1181321" y="1293187"/>
                  </a:lnTo>
                  <a:lnTo>
                    <a:pt x="1138417" y="1310991"/>
                  </a:lnTo>
                  <a:lnTo>
                    <a:pt x="1093991" y="1326649"/>
                  </a:lnTo>
                  <a:lnTo>
                    <a:pt x="1048128" y="1340092"/>
                  </a:lnTo>
                  <a:lnTo>
                    <a:pt x="1000907" y="1351247"/>
                  </a:lnTo>
                  <a:lnTo>
                    <a:pt x="952413" y="1360046"/>
                  </a:lnTo>
                  <a:lnTo>
                    <a:pt x="902725" y="1366418"/>
                  </a:lnTo>
                  <a:lnTo>
                    <a:pt x="851927" y="1370292"/>
                  </a:lnTo>
                  <a:lnTo>
                    <a:pt x="800100" y="1371600"/>
                  </a:lnTo>
                  <a:lnTo>
                    <a:pt x="748137" y="1370292"/>
                  </a:lnTo>
                  <a:lnTo>
                    <a:pt x="697224" y="1366418"/>
                  </a:lnTo>
                  <a:lnTo>
                    <a:pt x="647442" y="1360046"/>
                  </a:lnTo>
                  <a:lnTo>
                    <a:pt x="598872" y="1351247"/>
                  </a:lnTo>
                  <a:lnTo>
                    <a:pt x="551593" y="1340092"/>
                  </a:lnTo>
                  <a:lnTo>
                    <a:pt x="505687" y="1326649"/>
                  </a:lnTo>
                  <a:lnTo>
                    <a:pt x="461235" y="1310991"/>
                  </a:lnTo>
                  <a:lnTo>
                    <a:pt x="418316" y="1293187"/>
                  </a:lnTo>
                  <a:lnTo>
                    <a:pt x="377011" y="1273306"/>
                  </a:lnTo>
                  <a:lnTo>
                    <a:pt x="337402" y="1251421"/>
                  </a:lnTo>
                  <a:lnTo>
                    <a:pt x="299569" y="1227599"/>
                  </a:lnTo>
                  <a:lnTo>
                    <a:pt x="263592" y="1201913"/>
                  </a:lnTo>
                  <a:lnTo>
                    <a:pt x="229552" y="1174432"/>
                  </a:lnTo>
                  <a:lnTo>
                    <a:pt x="197530" y="1145226"/>
                  </a:lnTo>
                  <a:lnTo>
                    <a:pt x="167606" y="1114366"/>
                  </a:lnTo>
                  <a:lnTo>
                    <a:pt x="139861" y="1081922"/>
                  </a:lnTo>
                  <a:lnTo>
                    <a:pt x="114376" y="1047963"/>
                  </a:lnTo>
                  <a:lnTo>
                    <a:pt x="91231" y="1012561"/>
                  </a:lnTo>
                  <a:lnTo>
                    <a:pt x="70507" y="975786"/>
                  </a:lnTo>
                  <a:lnTo>
                    <a:pt x="52285" y="937707"/>
                  </a:lnTo>
                  <a:lnTo>
                    <a:pt x="36645" y="898395"/>
                  </a:lnTo>
                  <a:lnTo>
                    <a:pt x="23668" y="857921"/>
                  </a:lnTo>
                  <a:lnTo>
                    <a:pt x="13434" y="816354"/>
                  </a:lnTo>
                  <a:lnTo>
                    <a:pt x="6024" y="773764"/>
                  </a:lnTo>
                  <a:lnTo>
                    <a:pt x="1519" y="730223"/>
                  </a:lnTo>
                  <a:lnTo>
                    <a:pt x="0" y="685800"/>
                  </a:lnTo>
                  <a:lnTo>
                    <a:pt x="1519" y="641376"/>
                  </a:lnTo>
                  <a:lnTo>
                    <a:pt x="6024" y="597835"/>
                  </a:lnTo>
                  <a:lnTo>
                    <a:pt x="13434" y="555245"/>
                  </a:lnTo>
                  <a:lnTo>
                    <a:pt x="23668" y="513678"/>
                  </a:lnTo>
                  <a:lnTo>
                    <a:pt x="36645" y="473204"/>
                  </a:lnTo>
                  <a:lnTo>
                    <a:pt x="52285" y="433892"/>
                  </a:lnTo>
                  <a:lnTo>
                    <a:pt x="70507" y="395813"/>
                  </a:lnTo>
                  <a:lnTo>
                    <a:pt x="91231" y="359038"/>
                  </a:lnTo>
                  <a:lnTo>
                    <a:pt x="114376" y="323636"/>
                  </a:lnTo>
                  <a:lnTo>
                    <a:pt x="139861" y="289677"/>
                  </a:lnTo>
                  <a:lnTo>
                    <a:pt x="167606" y="257233"/>
                  </a:lnTo>
                  <a:lnTo>
                    <a:pt x="197530" y="226373"/>
                  </a:lnTo>
                  <a:lnTo>
                    <a:pt x="229552" y="197167"/>
                  </a:lnTo>
                  <a:lnTo>
                    <a:pt x="263592" y="169686"/>
                  </a:lnTo>
                  <a:lnTo>
                    <a:pt x="299569" y="144000"/>
                  </a:lnTo>
                  <a:lnTo>
                    <a:pt x="337402" y="120178"/>
                  </a:lnTo>
                  <a:lnTo>
                    <a:pt x="377011" y="98293"/>
                  </a:lnTo>
                  <a:lnTo>
                    <a:pt x="418316" y="78412"/>
                  </a:lnTo>
                  <a:lnTo>
                    <a:pt x="461235" y="60608"/>
                  </a:lnTo>
                  <a:lnTo>
                    <a:pt x="505687" y="44950"/>
                  </a:lnTo>
                  <a:lnTo>
                    <a:pt x="551593" y="31507"/>
                  </a:lnTo>
                  <a:lnTo>
                    <a:pt x="598872" y="20352"/>
                  </a:lnTo>
                  <a:lnTo>
                    <a:pt x="647442" y="11553"/>
                  </a:lnTo>
                  <a:lnTo>
                    <a:pt x="697224" y="5181"/>
                  </a:lnTo>
                  <a:lnTo>
                    <a:pt x="748137" y="1307"/>
                  </a:lnTo>
                  <a:lnTo>
                    <a:pt x="800100" y="0"/>
                  </a:lnTo>
                  <a:close/>
                </a:path>
                <a:path w="1600200" h="1371600">
                  <a:moveTo>
                    <a:pt x="0" y="0"/>
                  </a:moveTo>
                  <a:lnTo>
                    <a:pt x="0" y="0"/>
                  </a:lnTo>
                </a:path>
                <a:path w="1600200" h="1371600">
                  <a:moveTo>
                    <a:pt x="1600200" y="1371600"/>
                  </a:moveTo>
                  <a:lnTo>
                    <a:pt x="1600200" y="1371600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38346" y="4959287"/>
            <a:ext cx="1204075" cy="83296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334232">
              <a:spcBef>
                <a:spcPts val="110"/>
              </a:spcBef>
            </a:pPr>
            <a:r>
              <a:rPr lang="en-US" sz="2600" dirty="0">
                <a:solidFill>
                  <a:srgbClr val="080706"/>
                </a:solidFill>
                <a:latin typeface="Times New Roman" pitchFamily="18" charset="0"/>
                <a:cs typeface="Times New Roman" pitchFamily="18" charset="0"/>
              </a:rPr>
              <a:t>By-  Products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object 27"/>
          <p:cNvGrpSpPr>
            <a:grpSpLocks/>
          </p:cNvGrpSpPr>
          <p:nvPr/>
        </p:nvGrpSpPr>
        <p:grpSpPr bwMode="auto">
          <a:xfrm>
            <a:off x="2058128" y="4026577"/>
            <a:ext cx="84005" cy="593224"/>
            <a:chOff x="1866900" y="3653154"/>
            <a:chExt cx="76200" cy="537845"/>
          </a:xfrm>
        </p:grpSpPr>
        <p:sp>
          <p:nvSpPr>
            <p:cNvPr id="22562" name="object 28"/>
            <p:cNvSpPr>
              <a:spLocks/>
            </p:cNvSpPr>
            <p:nvPr/>
          </p:nvSpPr>
          <p:spPr bwMode="auto">
            <a:xfrm>
              <a:off x="1905000" y="3657599"/>
              <a:ext cx="0" cy="463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3550"/>
                </a:cxn>
              </a:cxnLst>
              <a:rect l="0" t="0" r="r" b="b"/>
              <a:pathLst>
                <a:path h="463550">
                  <a:moveTo>
                    <a:pt x="0" y="0"/>
                  </a:moveTo>
                  <a:lnTo>
                    <a:pt x="0" y="46355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63" name="object 29"/>
            <p:cNvSpPr>
              <a:spLocks/>
            </p:cNvSpPr>
            <p:nvPr/>
          </p:nvSpPr>
          <p:spPr bwMode="auto">
            <a:xfrm>
              <a:off x="1866900" y="4116069"/>
              <a:ext cx="76200" cy="74930"/>
            </a:xfrm>
            <a:custGeom>
              <a:avLst/>
              <a:gdLst/>
              <a:ahLst/>
              <a:cxnLst>
                <a:cxn ang="0">
                  <a:pos x="76200" y="0"/>
                </a:cxn>
                <a:cxn ang="0">
                  <a:pos x="0" y="0"/>
                </a:cxn>
                <a:cxn ang="0">
                  <a:pos x="38100" y="74929"/>
                </a:cxn>
                <a:cxn ang="0">
                  <a:pos x="76200" y="0"/>
                </a:cxn>
              </a:cxnLst>
              <a:rect l="0" t="0" r="r" b="b"/>
              <a:pathLst>
                <a:path w="76200" h="74929">
                  <a:moveTo>
                    <a:pt x="76200" y="0"/>
                  </a:moveTo>
                  <a:lnTo>
                    <a:pt x="0" y="0"/>
                  </a:lnTo>
                  <a:lnTo>
                    <a:pt x="38100" y="7492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96229" y="3695841"/>
            <a:ext cx="2856177" cy="1226253"/>
          </a:xfrm>
          <a:prstGeom prst="rect">
            <a:avLst/>
          </a:prstGeom>
          <a:solidFill>
            <a:srgbClr val="007F00"/>
          </a:solidFill>
          <a:ln w="9344">
            <a:solidFill>
              <a:srgbClr val="000000"/>
            </a:solidFill>
          </a:ln>
        </p:spPr>
        <p:txBody>
          <a:bodyPr lIns="0" tIns="9799" rIns="0" bIns="0">
            <a:spAutoFit/>
          </a:bodyPr>
          <a:lstStyle/>
          <a:p>
            <a:pPr marL="979945" indent="-549469">
              <a:lnSpc>
                <a:spcPct val="152000"/>
              </a:lnSpc>
              <a:spcBef>
                <a:spcPts val="83"/>
              </a:spcBef>
            </a:pP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LIVESTOCK  FEED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object 31"/>
          <p:cNvGrpSpPr>
            <a:grpSpLocks/>
          </p:cNvGrpSpPr>
          <p:nvPr/>
        </p:nvGrpSpPr>
        <p:grpSpPr bwMode="auto">
          <a:xfrm>
            <a:off x="4998310" y="5123780"/>
            <a:ext cx="84005" cy="251989"/>
            <a:chOff x="4533900" y="4648200"/>
            <a:chExt cx="76200" cy="228600"/>
          </a:xfrm>
        </p:grpSpPr>
        <p:sp>
          <p:nvSpPr>
            <p:cNvPr id="22560" name="object 32"/>
            <p:cNvSpPr>
              <a:spLocks/>
            </p:cNvSpPr>
            <p:nvPr/>
          </p:nvSpPr>
          <p:spPr bwMode="auto">
            <a:xfrm>
              <a:off x="4572000" y="4718050"/>
              <a:ext cx="0" cy="158750"/>
            </a:xfrm>
            <a:custGeom>
              <a:avLst/>
              <a:gdLst/>
              <a:ahLst/>
              <a:cxnLst>
                <a:cxn ang="0">
                  <a:pos x="0" y="158750"/>
                </a:cxn>
                <a:cxn ang="0">
                  <a:pos x="0" y="0"/>
                </a:cxn>
              </a:cxnLst>
              <a:rect l="0" t="0" r="r" b="b"/>
              <a:pathLst>
                <a:path h="158750">
                  <a:moveTo>
                    <a:pt x="0" y="158750"/>
                  </a:moveTo>
                  <a:lnTo>
                    <a:pt x="0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61" name="object 33"/>
            <p:cNvSpPr>
              <a:spLocks/>
            </p:cNvSpPr>
            <p:nvPr/>
          </p:nvSpPr>
          <p:spPr bwMode="auto">
            <a:xfrm>
              <a:off x="4533900" y="4648200"/>
              <a:ext cx="76200" cy="7493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74930"/>
                </a:cxn>
                <a:cxn ang="0">
                  <a:pos x="76200" y="74930"/>
                </a:cxn>
                <a:cxn ang="0">
                  <a:pos x="38100" y="0"/>
                </a:cxn>
              </a:cxnLst>
              <a:rect l="0" t="0" r="r" b="b"/>
              <a:pathLst>
                <a:path w="76200" h="74929">
                  <a:moveTo>
                    <a:pt x="38100" y="0"/>
                  </a:moveTo>
                  <a:lnTo>
                    <a:pt x="0" y="74930"/>
                  </a:lnTo>
                  <a:lnTo>
                    <a:pt x="76200" y="7493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13" name="object 34"/>
          <p:cNvGrpSpPr>
            <a:grpSpLocks/>
          </p:cNvGrpSpPr>
          <p:nvPr/>
        </p:nvGrpSpPr>
        <p:grpSpPr bwMode="auto">
          <a:xfrm>
            <a:off x="4998310" y="3443852"/>
            <a:ext cx="84005" cy="251989"/>
            <a:chOff x="4533900" y="3124200"/>
            <a:chExt cx="76200" cy="228600"/>
          </a:xfrm>
        </p:grpSpPr>
        <p:sp>
          <p:nvSpPr>
            <p:cNvPr id="22558" name="object 35"/>
            <p:cNvSpPr>
              <a:spLocks/>
            </p:cNvSpPr>
            <p:nvPr/>
          </p:nvSpPr>
          <p:spPr bwMode="auto">
            <a:xfrm>
              <a:off x="4572000" y="3124200"/>
              <a:ext cx="0" cy="157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7479"/>
                </a:cxn>
              </a:cxnLst>
              <a:rect l="0" t="0" r="r" b="b"/>
              <a:pathLst>
                <a:path h="157479">
                  <a:moveTo>
                    <a:pt x="0" y="0"/>
                  </a:moveTo>
                  <a:lnTo>
                    <a:pt x="0" y="157479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59" name="object 36"/>
            <p:cNvSpPr>
              <a:spLocks/>
            </p:cNvSpPr>
            <p:nvPr/>
          </p:nvSpPr>
          <p:spPr bwMode="auto">
            <a:xfrm>
              <a:off x="4533900" y="3276600"/>
              <a:ext cx="76200" cy="76200"/>
            </a:xfrm>
            <a:custGeom>
              <a:avLst/>
              <a:gdLst/>
              <a:ahLst/>
              <a:cxnLst>
                <a:cxn ang="0">
                  <a:pos x="76200" y="0"/>
                </a:cxn>
                <a:cxn ang="0">
                  <a:pos x="0" y="0"/>
                </a:cxn>
                <a:cxn ang="0">
                  <a:pos x="38100" y="76200"/>
                </a:cxn>
                <a:cxn ang="0">
                  <a:pos x="76200" y="0"/>
                </a:cxn>
              </a:cxnLst>
              <a:rect l="0" t="0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15" name="object 37"/>
          <p:cNvGrpSpPr>
            <a:grpSpLocks/>
          </p:cNvGrpSpPr>
          <p:nvPr/>
        </p:nvGrpSpPr>
        <p:grpSpPr bwMode="auto">
          <a:xfrm>
            <a:off x="6552407" y="3522599"/>
            <a:ext cx="257267" cy="173242"/>
            <a:chOff x="5943600" y="3195954"/>
            <a:chExt cx="233045" cy="156845"/>
          </a:xfrm>
        </p:grpSpPr>
        <p:sp>
          <p:nvSpPr>
            <p:cNvPr id="22556" name="object 38"/>
            <p:cNvSpPr>
              <a:spLocks/>
            </p:cNvSpPr>
            <p:nvPr/>
          </p:nvSpPr>
          <p:spPr bwMode="auto">
            <a:xfrm>
              <a:off x="6002019" y="3200399"/>
              <a:ext cx="170180" cy="113030"/>
            </a:xfrm>
            <a:custGeom>
              <a:avLst/>
              <a:gdLst/>
              <a:ahLst/>
              <a:cxnLst>
                <a:cxn ang="0">
                  <a:pos x="170179" y="0"/>
                </a:cxn>
                <a:cxn ang="0">
                  <a:pos x="0" y="113029"/>
                </a:cxn>
              </a:cxnLst>
              <a:rect l="0" t="0" r="r" b="b"/>
              <a:pathLst>
                <a:path w="170179" h="113029">
                  <a:moveTo>
                    <a:pt x="170179" y="0"/>
                  </a:moveTo>
                  <a:lnTo>
                    <a:pt x="0" y="113029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57" name="object 39"/>
            <p:cNvSpPr>
              <a:spLocks/>
            </p:cNvSpPr>
            <p:nvPr/>
          </p:nvSpPr>
          <p:spPr bwMode="auto">
            <a:xfrm>
              <a:off x="5943600" y="3279139"/>
              <a:ext cx="83820" cy="73660"/>
            </a:xfrm>
            <a:custGeom>
              <a:avLst/>
              <a:gdLst/>
              <a:ahLst/>
              <a:cxnLst>
                <a:cxn ang="0">
                  <a:pos x="41910" y="0"/>
                </a:cxn>
                <a:cxn ang="0">
                  <a:pos x="0" y="73660"/>
                </a:cxn>
                <a:cxn ang="0">
                  <a:pos x="83820" y="63500"/>
                </a:cxn>
                <a:cxn ang="0">
                  <a:pos x="41910" y="0"/>
                </a:cxn>
              </a:cxnLst>
              <a:rect l="0" t="0" r="r" b="b"/>
              <a:pathLst>
                <a:path w="83820" h="73660">
                  <a:moveTo>
                    <a:pt x="41910" y="0"/>
                  </a:moveTo>
                  <a:lnTo>
                    <a:pt x="0" y="73660"/>
                  </a:lnTo>
                  <a:lnTo>
                    <a:pt x="83820" y="6350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16" name="object 40"/>
          <p:cNvGrpSpPr>
            <a:grpSpLocks/>
          </p:cNvGrpSpPr>
          <p:nvPr/>
        </p:nvGrpSpPr>
        <p:grpSpPr bwMode="auto">
          <a:xfrm>
            <a:off x="6552407" y="4619802"/>
            <a:ext cx="509282" cy="257239"/>
            <a:chOff x="5943600" y="4191000"/>
            <a:chExt cx="461645" cy="233045"/>
          </a:xfrm>
        </p:grpSpPr>
        <p:sp>
          <p:nvSpPr>
            <p:cNvPr id="22554" name="object 41"/>
            <p:cNvSpPr>
              <a:spLocks/>
            </p:cNvSpPr>
            <p:nvPr/>
          </p:nvSpPr>
          <p:spPr bwMode="auto">
            <a:xfrm>
              <a:off x="6007100" y="4222750"/>
              <a:ext cx="393700" cy="196850"/>
            </a:xfrm>
            <a:custGeom>
              <a:avLst/>
              <a:gdLst/>
              <a:ahLst/>
              <a:cxnLst>
                <a:cxn ang="0">
                  <a:pos x="393700" y="196850"/>
                </a:cxn>
                <a:cxn ang="0">
                  <a:pos x="0" y="0"/>
                </a:cxn>
              </a:cxnLst>
              <a:rect l="0" t="0" r="r" b="b"/>
              <a:pathLst>
                <a:path w="393700" h="196850">
                  <a:moveTo>
                    <a:pt x="393700" y="196850"/>
                  </a:moveTo>
                  <a:lnTo>
                    <a:pt x="0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55" name="object 42"/>
            <p:cNvSpPr>
              <a:spLocks/>
            </p:cNvSpPr>
            <p:nvPr/>
          </p:nvSpPr>
          <p:spPr bwMode="auto">
            <a:xfrm>
              <a:off x="5943600" y="4191000"/>
              <a:ext cx="85090" cy="67310"/>
            </a:xfrm>
            <a:custGeom>
              <a:avLst/>
              <a:gdLst/>
              <a:ahLst/>
              <a:cxnLst>
                <a:cxn ang="0">
                  <a:pos x="85089" y="0"/>
                </a:cxn>
                <a:cxn ang="0">
                  <a:pos x="0" y="0"/>
                </a:cxn>
                <a:cxn ang="0">
                  <a:pos x="50800" y="67310"/>
                </a:cxn>
                <a:cxn ang="0">
                  <a:pos x="85089" y="0"/>
                </a:cxn>
              </a:cxnLst>
              <a:rect l="0" t="0" r="r" b="b"/>
              <a:pathLst>
                <a:path w="85089" h="67310">
                  <a:moveTo>
                    <a:pt x="85089" y="0"/>
                  </a:moveTo>
                  <a:lnTo>
                    <a:pt x="0" y="0"/>
                  </a:lnTo>
                  <a:lnTo>
                    <a:pt x="50800" y="6731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17" name="object 43"/>
          <p:cNvGrpSpPr>
            <a:grpSpLocks/>
          </p:cNvGrpSpPr>
          <p:nvPr/>
        </p:nvGrpSpPr>
        <p:grpSpPr bwMode="auto">
          <a:xfrm>
            <a:off x="2934932" y="3522600"/>
            <a:ext cx="761297" cy="1438438"/>
            <a:chOff x="2662554" y="3195954"/>
            <a:chExt cx="690245" cy="1304290"/>
          </a:xfrm>
        </p:grpSpPr>
        <p:sp>
          <p:nvSpPr>
            <p:cNvPr id="22550" name="object 44"/>
            <p:cNvSpPr>
              <a:spLocks/>
            </p:cNvSpPr>
            <p:nvPr/>
          </p:nvSpPr>
          <p:spPr bwMode="auto">
            <a:xfrm>
              <a:off x="2666999" y="4220209"/>
              <a:ext cx="621030" cy="275590"/>
            </a:xfrm>
            <a:custGeom>
              <a:avLst/>
              <a:gdLst/>
              <a:ahLst/>
              <a:cxnLst>
                <a:cxn ang="0">
                  <a:pos x="0" y="275589"/>
                </a:cxn>
                <a:cxn ang="0">
                  <a:pos x="621029" y="0"/>
                </a:cxn>
              </a:cxnLst>
              <a:rect l="0" t="0" r="r" b="b"/>
              <a:pathLst>
                <a:path w="621029" h="275589">
                  <a:moveTo>
                    <a:pt x="0" y="275589"/>
                  </a:moveTo>
                  <a:lnTo>
                    <a:pt x="621029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51" name="object 45"/>
            <p:cNvSpPr>
              <a:spLocks/>
            </p:cNvSpPr>
            <p:nvPr/>
          </p:nvSpPr>
          <p:spPr bwMode="auto">
            <a:xfrm>
              <a:off x="3267709" y="4187189"/>
              <a:ext cx="85090" cy="685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750" y="68580"/>
                </a:cxn>
                <a:cxn ang="0">
                  <a:pos x="85089" y="3810"/>
                </a:cxn>
                <a:cxn ang="0">
                  <a:pos x="0" y="0"/>
                </a:cxn>
              </a:cxnLst>
              <a:rect l="0" t="0" r="r" b="b"/>
              <a:pathLst>
                <a:path w="85089" h="68579">
                  <a:moveTo>
                    <a:pt x="0" y="0"/>
                  </a:moveTo>
                  <a:lnTo>
                    <a:pt x="31750" y="68580"/>
                  </a:lnTo>
                  <a:lnTo>
                    <a:pt x="85089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52" name="object 46"/>
            <p:cNvSpPr>
              <a:spLocks/>
            </p:cNvSpPr>
            <p:nvPr/>
          </p:nvSpPr>
          <p:spPr bwMode="auto">
            <a:xfrm>
              <a:off x="2743199" y="3200399"/>
              <a:ext cx="546100" cy="273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6100" y="273050"/>
                </a:cxn>
              </a:cxnLst>
              <a:rect l="0" t="0" r="r" b="b"/>
              <a:pathLst>
                <a:path w="546100" h="273050">
                  <a:moveTo>
                    <a:pt x="0" y="0"/>
                  </a:moveTo>
                  <a:lnTo>
                    <a:pt x="546100" y="27305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2553" name="object 47"/>
            <p:cNvSpPr>
              <a:spLocks/>
            </p:cNvSpPr>
            <p:nvPr/>
          </p:nvSpPr>
          <p:spPr bwMode="auto">
            <a:xfrm>
              <a:off x="3267709" y="3437889"/>
              <a:ext cx="85090" cy="67310"/>
            </a:xfrm>
            <a:custGeom>
              <a:avLst/>
              <a:gdLst/>
              <a:ahLst/>
              <a:cxnLst>
                <a:cxn ang="0">
                  <a:pos x="34289" y="0"/>
                </a:cxn>
                <a:cxn ang="0">
                  <a:pos x="0" y="67310"/>
                </a:cxn>
                <a:cxn ang="0">
                  <a:pos x="85089" y="67310"/>
                </a:cxn>
                <a:cxn ang="0">
                  <a:pos x="34289" y="0"/>
                </a:cxn>
              </a:cxnLst>
              <a:rect l="0" t="0" r="r" b="b"/>
              <a:pathLst>
                <a:path w="85089" h="67310">
                  <a:moveTo>
                    <a:pt x="34289" y="0"/>
                  </a:moveTo>
                  <a:lnTo>
                    <a:pt x="0" y="67310"/>
                  </a:lnTo>
                  <a:lnTo>
                    <a:pt x="85089" y="67310"/>
                  </a:lnTo>
                  <a:lnTo>
                    <a:pt x="34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111" y="794467"/>
            <a:ext cx="7413460" cy="123719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7200" spc="-6" dirty="0">
                <a:latin typeface="Times New Roman"/>
                <a:cs typeface="Times New Roman"/>
              </a:rPr>
              <a:t>What </a:t>
            </a:r>
            <a:r>
              <a:rPr sz="7200" spc="-11" dirty="0">
                <a:latin typeface="Times New Roman"/>
                <a:cs typeface="Times New Roman"/>
              </a:rPr>
              <a:t>is</a:t>
            </a:r>
            <a:r>
              <a:rPr sz="7200" spc="-105" dirty="0">
                <a:latin typeface="Times New Roman"/>
                <a:cs typeface="Times New Roman"/>
              </a:rPr>
              <a:t> </a:t>
            </a:r>
            <a:r>
              <a:rPr sz="7200" spc="-6" dirty="0">
                <a:latin typeface="Times New Roman"/>
                <a:cs typeface="Times New Roman"/>
              </a:rPr>
              <a:t>Nutrition!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4007" y="2724633"/>
            <a:ext cx="6766805" cy="3116523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13999" indent="66496" algn="just">
              <a:lnSpc>
                <a:spcPct val="140000"/>
              </a:lnSpc>
              <a:spcBef>
                <a:spcPts val="110"/>
              </a:spcBef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Nutrition is the science of dealing  with the utilization of food by the  body processes which transforms  food into body tissues and energy.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137" y="542477"/>
            <a:ext cx="6193635" cy="631723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000" spc="-61" dirty="0"/>
              <a:t>FEED</a:t>
            </a:r>
            <a:r>
              <a:rPr sz="4000" spc="270" dirty="0"/>
              <a:t> </a:t>
            </a:r>
            <a:r>
              <a:rPr sz="4000" spc="50" dirty="0"/>
              <a:t>CLASSIFICATIONS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168104" y="3446018"/>
            <a:ext cx="3074940" cy="1629963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517971" indent="-503972" fontAlgn="auto">
              <a:spcBef>
                <a:spcPts val="110"/>
              </a:spcBef>
              <a:spcAft>
                <a:spcPts val="0"/>
              </a:spcAft>
              <a:buFontTx/>
              <a:buAutoNum type="arabicPeriod"/>
              <a:tabLst>
                <a:tab pos="517971" algn="l"/>
              </a:tabLst>
              <a:defRPr/>
            </a:pPr>
            <a:r>
              <a:rPr sz="35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Roughages</a:t>
            </a:r>
            <a:endParaRPr sz="3300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517971" indent="-50397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517971" algn="l"/>
              </a:tabLst>
              <a:defRPr/>
            </a:pPr>
            <a:r>
              <a:rPr sz="3500" b="1" spc="-6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3500" b="1" spc="6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onc</a:t>
            </a:r>
            <a:r>
              <a:rPr sz="3500" b="1" spc="-6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35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nt</a:t>
            </a:r>
            <a:r>
              <a:rPr sz="3500" b="1" spc="6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ra</a:t>
            </a:r>
            <a:r>
              <a:rPr sz="3500" b="1" spc="-1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3500" b="1" spc="6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35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endParaRPr sz="34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517971" indent="-503972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517971" algn="l"/>
              </a:tabLst>
              <a:defRPr/>
            </a:pP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Supplements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6636412" y="2015913"/>
            <a:ext cx="3213199" cy="240964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6720417" y="4619801"/>
            <a:ext cx="3136194" cy="235189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179" y="458480"/>
            <a:ext cx="4419025" cy="832964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5300" spc="237" dirty="0"/>
              <a:t>R</a:t>
            </a:r>
            <a:r>
              <a:rPr sz="5300" spc="-28" dirty="0"/>
              <a:t>O</a:t>
            </a:r>
            <a:r>
              <a:rPr sz="5300" spc="298" dirty="0"/>
              <a:t>U</a:t>
            </a:r>
            <a:r>
              <a:rPr sz="5300" spc="-105" dirty="0"/>
              <a:t>G</a:t>
            </a:r>
            <a:r>
              <a:rPr sz="5300" spc="716" dirty="0"/>
              <a:t>H</a:t>
            </a:r>
            <a:r>
              <a:rPr sz="5300" spc="-149" dirty="0"/>
              <a:t>A</a:t>
            </a:r>
            <a:r>
              <a:rPr sz="5300" spc="-105" dirty="0"/>
              <a:t>G</a:t>
            </a:r>
            <a:r>
              <a:rPr sz="5300" spc="-165" dirty="0"/>
              <a:t>E</a:t>
            </a:r>
            <a:r>
              <a:rPr sz="5300" spc="-871" dirty="0"/>
              <a:t>S</a:t>
            </a:r>
            <a:endParaRPr sz="5300" dirty="0"/>
          </a:p>
        </p:txBody>
      </p:sp>
      <p:sp>
        <p:nvSpPr>
          <p:cNvPr id="3" name="object 3"/>
          <p:cNvSpPr txBox="1"/>
          <p:nvPr/>
        </p:nvSpPr>
        <p:spPr>
          <a:xfrm>
            <a:off x="2376016" y="1466437"/>
            <a:ext cx="4320480" cy="1454564"/>
          </a:xfrm>
          <a:prstGeom prst="rect">
            <a:avLst/>
          </a:prstGeom>
        </p:spPr>
        <p:txBody>
          <a:bodyPr wrap="square" lIns="0" tIns="30797" rIns="0" bIns="0">
            <a:spAutoFit/>
          </a:bodyPr>
          <a:lstStyle/>
          <a:p>
            <a:pPr marL="13999">
              <a:lnSpc>
                <a:spcPts val="3693"/>
              </a:lnSpc>
              <a:spcBef>
                <a:spcPts val="248"/>
              </a:spcBef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 in Fiber and relatively low in digestible  nutrients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2693" y="3487601"/>
            <a:ext cx="3461715" cy="3644272"/>
          </a:xfrm>
          <a:prstGeom prst="rect">
            <a:avLst/>
          </a:prstGeom>
        </p:spPr>
        <p:txBody>
          <a:bodyPr lIns="0" tIns="215588" rIns="0" bIns="0">
            <a:spAutoFit/>
          </a:bodyPr>
          <a:lstStyle/>
          <a:p>
            <a:pPr marL="13999" fontAlgn="auto">
              <a:spcBef>
                <a:spcPts val="1698"/>
              </a:spcBef>
              <a:spcAft>
                <a:spcPts val="0"/>
              </a:spcAft>
              <a:defRPr/>
            </a:pPr>
            <a:r>
              <a:rPr sz="2600" b="1" spc="-6" dirty="0">
                <a:solidFill>
                  <a:srgbClr val="CC0000"/>
                </a:solidFill>
                <a:latin typeface="Times New Roman"/>
                <a:cs typeface="Times New Roman"/>
              </a:rPr>
              <a:t>Examples </a:t>
            </a:r>
            <a:r>
              <a:rPr sz="2600" b="1" dirty="0">
                <a:solidFill>
                  <a:srgbClr val="CC0000"/>
                </a:solidFill>
                <a:latin typeface="Times New Roman"/>
                <a:cs typeface="Times New Roman"/>
              </a:rPr>
              <a:t>of</a:t>
            </a:r>
            <a:r>
              <a:rPr sz="2600" b="1" spc="-5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600" b="1" spc="-6" dirty="0">
                <a:solidFill>
                  <a:srgbClr val="CC0000"/>
                </a:solidFill>
                <a:latin typeface="Times New Roman"/>
                <a:cs typeface="Times New Roman"/>
              </a:rPr>
              <a:t>roughages:</a:t>
            </a:r>
            <a:endParaRPr sz="2600" dirty="0">
              <a:latin typeface="Times New Roman"/>
              <a:cs typeface="Times New Roman"/>
            </a:endParaRPr>
          </a:p>
          <a:p>
            <a:pPr marL="517971" indent="-503972" fontAlgn="auto">
              <a:spcBef>
                <a:spcPts val="1587"/>
              </a:spcBef>
              <a:spcAft>
                <a:spcPts val="0"/>
              </a:spcAft>
              <a:buFontTx/>
              <a:buAutoNum type="arabicPeriod"/>
              <a:tabLst>
                <a:tab pos="517271" algn="l"/>
                <a:tab pos="517971" algn="l"/>
              </a:tabLst>
              <a:defRPr/>
            </a:pP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Alfalfa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517971" indent="-503972" fontAlgn="auto">
              <a:spcBef>
                <a:spcPts val="1587"/>
              </a:spcBef>
              <a:spcAft>
                <a:spcPts val="0"/>
              </a:spcAft>
              <a:buFontTx/>
              <a:buAutoNum type="arabicPeriod"/>
              <a:tabLst>
                <a:tab pos="517271" algn="l"/>
                <a:tab pos="517971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Clover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517971" indent="-503972" fontAlgn="auto">
              <a:spcBef>
                <a:spcPts val="1587"/>
              </a:spcBef>
              <a:spcAft>
                <a:spcPts val="0"/>
              </a:spcAft>
              <a:buFontTx/>
              <a:buAutoNum type="arabicPeriod"/>
              <a:tabLst>
                <a:tab pos="517271" algn="l"/>
                <a:tab pos="517971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Soybean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517971" indent="-503972" fontAlgn="auto">
              <a:spcBef>
                <a:spcPts val="1587"/>
              </a:spcBef>
              <a:spcAft>
                <a:spcPts val="0"/>
              </a:spcAft>
              <a:buFontTx/>
              <a:buAutoNum type="arabicPeriod"/>
              <a:tabLst>
                <a:tab pos="517271" algn="l"/>
                <a:tab pos="517971" algn="l"/>
              </a:tabLst>
              <a:defRPr/>
            </a:pP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Oat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hay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517971" indent="-503972" fontAlgn="auto">
              <a:spcBef>
                <a:spcPts val="1587"/>
              </a:spcBef>
              <a:spcAft>
                <a:spcPts val="0"/>
              </a:spcAft>
              <a:buFontTx/>
              <a:buAutoNum type="arabicPeriod"/>
              <a:tabLst>
                <a:tab pos="517271" algn="l"/>
                <a:tab pos="517971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Corn</a:t>
            </a:r>
            <a:r>
              <a:rPr sz="2600" b="1" spc="-22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Silage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4581" name="object 5"/>
          <p:cNvSpPr>
            <a:spLocks noChangeArrowheads="1"/>
          </p:cNvSpPr>
          <p:nvPr/>
        </p:nvSpPr>
        <p:spPr bwMode="auto">
          <a:xfrm>
            <a:off x="6552406" y="2099910"/>
            <a:ext cx="3214950" cy="241139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582" name="object 6"/>
          <p:cNvSpPr>
            <a:spLocks noChangeArrowheads="1"/>
          </p:cNvSpPr>
          <p:nvPr/>
        </p:nvSpPr>
        <p:spPr bwMode="auto">
          <a:xfrm>
            <a:off x="6552406" y="4787794"/>
            <a:ext cx="3192198" cy="210866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421" y="458480"/>
            <a:ext cx="5554844" cy="832964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5300" spc="-237" dirty="0"/>
              <a:t>C</a:t>
            </a:r>
            <a:r>
              <a:rPr sz="5300" spc="854" dirty="0"/>
              <a:t>o</a:t>
            </a:r>
            <a:r>
              <a:rPr sz="5300" spc="573" dirty="0"/>
              <a:t>n</a:t>
            </a:r>
            <a:r>
              <a:rPr sz="5300" spc="639" dirty="0"/>
              <a:t>c</a:t>
            </a:r>
            <a:r>
              <a:rPr sz="5300" spc="424" dirty="0"/>
              <a:t>e</a:t>
            </a:r>
            <a:r>
              <a:rPr sz="5300" spc="573" dirty="0"/>
              <a:t>n</a:t>
            </a:r>
            <a:r>
              <a:rPr sz="5300" spc="1972" dirty="0"/>
              <a:t>t</a:t>
            </a:r>
            <a:r>
              <a:rPr sz="5300" spc="1990" dirty="0"/>
              <a:t>r</a:t>
            </a:r>
            <a:r>
              <a:rPr sz="5300" spc="739" dirty="0"/>
              <a:t>a</a:t>
            </a:r>
            <a:r>
              <a:rPr sz="5300" spc="1972" dirty="0"/>
              <a:t>t</a:t>
            </a:r>
            <a:r>
              <a:rPr sz="5300" spc="424" dirty="0"/>
              <a:t>e</a:t>
            </a:r>
            <a:r>
              <a:rPr sz="5300" spc="-287" dirty="0"/>
              <a:t>s</a:t>
            </a:r>
            <a:endParaRPr sz="5300" dirty="0"/>
          </a:p>
        </p:txBody>
      </p:sp>
      <p:sp>
        <p:nvSpPr>
          <p:cNvPr id="3" name="object 3"/>
          <p:cNvSpPr txBox="1"/>
          <p:nvPr/>
        </p:nvSpPr>
        <p:spPr>
          <a:xfrm>
            <a:off x="1179574" y="1772674"/>
            <a:ext cx="6067627" cy="536431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785706" indent="-41998">
              <a:spcBef>
                <a:spcPts val="110"/>
              </a:spcBef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low in fiber and high in  digestible nutrients</a:t>
            </a:r>
            <a:endParaRPr lang="en-US" sz="35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85706" indent="-41998">
              <a:spcBef>
                <a:spcPts val="14"/>
              </a:spcBef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785706" indent="-41998"/>
            <a:r>
              <a:rPr lang="en-US" sz="3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Examples of concentrates: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marL="785706" indent="-41998">
              <a:spcBef>
                <a:spcPts val="1475"/>
              </a:spcBef>
              <a:buFontTx/>
              <a:buAutoNum type="arabicPeriod"/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Corn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85706" indent="-41998">
              <a:spcBef>
                <a:spcPts val="1488"/>
              </a:spcBef>
              <a:buFontTx/>
              <a:buAutoNum type="arabicPeriod"/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Cottonseed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85706" indent="-41998">
              <a:spcBef>
                <a:spcPts val="1475"/>
              </a:spcBef>
              <a:buFontTx/>
              <a:buAutoNum type="arabicPeriod"/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Barley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85706" indent="-41998">
              <a:spcBef>
                <a:spcPts val="1475"/>
              </a:spcBef>
              <a:buFontTx/>
              <a:buAutoNum type="arabicPeriod"/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Oats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85706" indent="-41998">
              <a:spcBef>
                <a:spcPts val="1488"/>
              </a:spcBef>
              <a:buFontTx/>
              <a:buAutoNum type="arabicPeriod"/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Sorghum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>
            <a:grpSpLocks/>
          </p:cNvGrpSpPr>
          <p:nvPr/>
        </p:nvGrpSpPr>
        <p:grpSpPr bwMode="auto">
          <a:xfrm>
            <a:off x="6426398" y="2434147"/>
            <a:ext cx="3654227" cy="5125529"/>
            <a:chOff x="5829300" y="2208529"/>
            <a:chExt cx="3314700" cy="4649470"/>
          </a:xfrm>
        </p:grpSpPr>
        <p:sp>
          <p:nvSpPr>
            <p:cNvPr id="25605" name="object 5"/>
            <p:cNvSpPr>
              <a:spLocks noChangeArrowheads="1"/>
            </p:cNvSpPr>
            <p:nvPr/>
          </p:nvSpPr>
          <p:spPr bwMode="auto">
            <a:xfrm>
              <a:off x="6172200" y="2208529"/>
              <a:ext cx="2819400" cy="191008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606" name="object 6"/>
            <p:cNvSpPr>
              <a:spLocks noChangeArrowheads="1"/>
            </p:cNvSpPr>
            <p:nvPr/>
          </p:nvSpPr>
          <p:spPr bwMode="auto">
            <a:xfrm>
              <a:off x="5829300" y="4157979"/>
              <a:ext cx="3314700" cy="270002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60" y="290488"/>
            <a:ext cx="5777109" cy="934460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6000" spc="711" dirty="0"/>
              <a:t>Supplements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2296365" y="1741176"/>
            <a:ext cx="7280451" cy="83471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  <a:buSzPct val="75000"/>
              <a:buFont typeface="Times New Roman" pitchFamily="18" charset="0"/>
              <a:buChar char="•"/>
              <a:tabLst>
                <a:tab pos="162741" algn="l"/>
                <a:tab pos="1637908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Supplements are extras that supply the body with  additional	nutrients.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1292" y="3534848"/>
            <a:ext cx="6251388" cy="1366939"/>
          </a:xfrm>
          <a:prstGeom prst="rect">
            <a:avLst/>
          </a:prstGeom>
        </p:spPr>
        <p:txBody>
          <a:bodyPr lIns="0" tIns="12599" rIns="0" bIns="0">
            <a:spAutoFit/>
          </a:bodyPr>
          <a:lstStyle/>
          <a:p>
            <a:pPr marL="162741" indent="-162741">
              <a:spcBef>
                <a:spcPts val="97"/>
              </a:spcBef>
              <a:buSzPct val="90000"/>
              <a:buFont typeface="Times New Roman" pitchFamily="18" charset="0"/>
              <a:buChar char="•"/>
              <a:tabLst>
                <a:tab pos="162741" algn="l"/>
              </a:tabLst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 of the supplements are minerals salt, copper,  iodine and iron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62741" indent="-162741">
              <a:buFont typeface="Times New Roman" pitchFamily="18" charset="0"/>
              <a:buChar char="•"/>
              <a:tabLst>
                <a:tab pos="162741" algn="l"/>
              </a:tabLst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 A and D are also very important to  ruminant animals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object 5"/>
          <p:cNvSpPr>
            <a:spLocks noChangeArrowheads="1"/>
          </p:cNvSpPr>
          <p:nvPr/>
        </p:nvSpPr>
        <p:spPr bwMode="auto">
          <a:xfrm>
            <a:off x="2184136" y="5458016"/>
            <a:ext cx="1207575" cy="154518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7902" y="6926203"/>
            <a:ext cx="551284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11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alt</a:t>
            </a:r>
          </a:p>
        </p:txBody>
      </p:sp>
      <p:sp>
        <p:nvSpPr>
          <p:cNvPr id="26631" name="object 7"/>
          <p:cNvSpPr>
            <a:spLocks noChangeArrowheads="1"/>
          </p:cNvSpPr>
          <p:nvPr/>
        </p:nvSpPr>
        <p:spPr bwMode="auto">
          <a:xfrm>
            <a:off x="4536282" y="5290023"/>
            <a:ext cx="1069317" cy="162917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781" y="6926203"/>
            <a:ext cx="1015063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spc="-17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opper</a:t>
            </a:r>
          </a:p>
        </p:txBody>
      </p:sp>
      <p:sp>
        <p:nvSpPr>
          <p:cNvPr id="26633" name="object 9"/>
          <p:cNvSpPr>
            <a:spLocks noChangeArrowheads="1"/>
          </p:cNvSpPr>
          <p:nvPr/>
        </p:nvSpPr>
        <p:spPr bwMode="auto">
          <a:xfrm>
            <a:off x="6888427" y="5459766"/>
            <a:ext cx="2184135" cy="14751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3969" y="6926203"/>
            <a:ext cx="588036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dirty="0">
                <a:latin typeface="Times New Roman"/>
                <a:cs typeface="Times New Roman"/>
              </a:rPr>
              <a:t>Ir</a:t>
            </a:r>
            <a:r>
              <a:rPr sz="2600" spc="6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n</a:t>
            </a:r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599" y="405983"/>
            <a:ext cx="4503030" cy="699970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375666" algn="l"/>
              </a:tabLst>
              <a:defRPr/>
            </a:pPr>
            <a:r>
              <a:rPr spc="353" dirty="0"/>
              <a:t>M</a:t>
            </a:r>
            <a:r>
              <a:rPr spc="110" dirty="0"/>
              <a:t>i</a:t>
            </a:r>
            <a:r>
              <a:rPr spc="121" dirty="0"/>
              <a:t>n</a:t>
            </a:r>
            <a:r>
              <a:rPr spc="353" dirty="0"/>
              <a:t>e</a:t>
            </a:r>
            <a:r>
              <a:rPr spc="121" dirty="0"/>
              <a:t>r</a:t>
            </a:r>
            <a:r>
              <a:rPr spc="364" dirty="0"/>
              <a:t>a</a:t>
            </a:r>
            <a:r>
              <a:rPr spc="-248" dirty="0"/>
              <a:t>l</a:t>
            </a:r>
            <a:r>
              <a:rPr dirty="0"/>
              <a:t>	</a:t>
            </a:r>
            <a:r>
              <a:rPr spc="353" dirty="0"/>
              <a:t>M</a:t>
            </a:r>
            <a:r>
              <a:rPr spc="110" dirty="0"/>
              <a:t>i</a:t>
            </a:r>
            <a:r>
              <a:rPr spc="121" dirty="0"/>
              <a:t>xtu</a:t>
            </a:r>
            <a:r>
              <a:rPr spc="105" dirty="0"/>
              <a:t>r</a:t>
            </a:r>
            <a:r>
              <a:rPr dirty="0"/>
              <a:t>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90315" y="1522435"/>
          <a:ext cx="6034373" cy="4934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0124"/>
                <a:gridCol w="2424249"/>
              </a:tblGrid>
              <a:tr h="4409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200" b="0" spc="7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Ingredients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899" marB="0"/>
                </a:tc>
                <a:tc>
                  <a:txBody>
                    <a:bodyPr/>
                    <a:lstStyle/>
                    <a:p>
                      <a:pPr marL="11315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200" b="0" spc="75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Percent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899" marB="0"/>
                </a:tc>
              </a:tr>
              <a:tr h="5067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114" dirty="0">
                          <a:latin typeface="Times New Roman" pitchFamily="18" charset="0"/>
                          <a:cs typeface="Times New Roman" pitchFamily="18" charset="0"/>
                        </a:rPr>
                        <a:t>DCP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  <a:tc>
                  <a:txBody>
                    <a:bodyPr/>
                    <a:lstStyle/>
                    <a:p>
                      <a:pPr marL="1152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04" dirty="0">
                          <a:latin typeface="Times New Roman" pitchFamily="18" charset="0"/>
                          <a:cs typeface="Times New Roman" pitchFamily="18" charset="0"/>
                        </a:rPr>
                        <a:t>63.25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</a:tr>
              <a:tr h="50607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25" dirty="0">
                          <a:latin typeface="Times New Roman" pitchFamily="18" charset="0"/>
                          <a:cs typeface="Times New Roman" pitchFamily="18" charset="0"/>
                        </a:rPr>
                        <a:t>Sodium</a:t>
                      </a:r>
                      <a:r>
                        <a:rPr sz="2200" b="0" spc="-1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0" spc="-210" dirty="0">
                          <a:latin typeface="Times New Roman" pitchFamily="18" charset="0"/>
                          <a:cs typeface="Times New Roman" pitchFamily="18" charset="0"/>
                        </a:rPr>
                        <a:t>Chloride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  <a:tc>
                  <a:txBody>
                    <a:bodyPr/>
                    <a:lstStyle/>
                    <a:p>
                      <a:pPr marL="1152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04" dirty="0">
                          <a:latin typeface="Times New Roman" pitchFamily="18" charset="0"/>
                          <a:cs typeface="Times New Roman" pitchFamily="18" charset="0"/>
                        </a:rPr>
                        <a:t>35.00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</a:tr>
              <a:tr h="50607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200" b="0" spc="-204" dirty="0">
                          <a:latin typeface="Times New Roman" pitchFamily="18" charset="0"/>
                          <a:cs typeface="Times New Roman" pitchFamily="18" charset="0"/>
                        </a:rPr>
                        <a:t>Copper</a:t>
                      </a:r>
                      <a:r>
                        <a:rPr sz="2200" b="0" spc="-1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0" spc="-240" dirty="0">
                          <a:latin typeface="Times New Roman" pitchFamily="18" charset="0"/>
                          <a:cs typeface="Times New Roman" pitchFamily="18" charset="0"/>
                        </a:rPr>
                        <a:t>sulphate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3996" marB="0"/>
                </a:tc>
                <a:tc>
                  <a:txBody>
                    <a:bodyPr/>
                    <a:lstStyle/>
                    <a:p>
                      <a:pPr marL="11525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200" b="0" spc="-204" dirty="0">
                          <a:latin typeface="Times New Roman" pitchFamily="18" charset="0"/>
                          <a:cs typeface="Times New Roman" pitchFamily="18" charset="0"/>
                        </a:rPr>
                        <a:t>00.25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3996" marB="0"/>
                </a:tc>
              </a:tr>
              <a:tr h="5067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10" dirty="0">
                          <a:latin typeface="Times New Roman" pitchFamily="18" charset="0"/>
                          <a:cs typeface="Times New Roman" pitchFamily="18" charset="0"/>
                        </a:rPr>
                        <a:t>Ferrous</a:t>
                      </a:r>
                      <a:r>
                        <a:rPr sz="2200" b="0" spc="-1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0" spc="-240" dirty="0">
                          <a:latin typeface="Times New Roman" pitchFamily="18" charset="0"/>
                          <a:cs typeface="Times New Roman" pitchFamily="18" charset="0"/>
                        </a:rPr>
                        <a:t>sulphate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  <a:tc>
                  <a:txBody>
                    <a:bodyPr/>
                    <a:lstStyle/>
                    <a:p>
                      <a:pPr marL="1152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04" dirty="0">
                          <a:latin typeface="Times New Roman" pitchFamily="18" charset="0"/>
                          <a:cs typeface="Times New Roman" pitchFamily="18" charset="0"/>
                        </a:rPr>
                        <a:t>00.75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</a:tr>
              <a:tr h="5067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25" dirty="0">
                          <a:latin typeface="Times New Roman" pitchFamily="18" charset="0"/>
                          <a:cs typeface="Times New Roman" pitchFamily="18" charset="0"/>
                        </a:rPr>
                        <a:t>Magnese</a:t>
                      </a:r>
                      <a:r>
                        <a:rPr sz="2200" b="0" spc="-1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0" spc="-240" dirty="0">
                          <a:latin typeface="Times New Roman" pitchFamily="18" charset="0"/>
                          <a:cs typeface="Times New Roman" pitchFamily="18" charset="0"/>
                        </a:rPr>
                        <a:t>sulphate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  <a:tc>
                  <a:txBody>
                    <a:bodyPr/>
                    <a:lstStyle/>
                    <a:p>
                      <a:pPr marL="1152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00" dirty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</a:tr>
              <a:tr h="50677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54" dirty="0">
                          <a:latin typeface="Times New Roman" pitchFamily="18" charset="0"/>
                          <a:cs typeface="Times New Roman" pitchFamily="18" charset="0"/>
                        </a:rPr>
                        <a:t>Zinc</a:t>
                      </a:r>
                      <a:r>
                        <a:rPr sz="2200" b="0" spc="-114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0" spc="-240" dirty="0">
                          <a:latin typeface="Times New Roman" pitchFamily="18" charset="0"/>
                          <a:cs typeface="Times New Roman" pitchFamily="18" charset="0"/>
                        </a:rPr>
                        <a:t>sulphate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  <a:tc>
                  <a:txBody>
                    <a:bodyPr/>
                    <a:lstStyle/>
                    <a:p>
                      <a:pPr marL="1152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00" dirty="0"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</a:tr>
              <a:tr h="5067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25" dirty="0">
                          <a:latin typeface="Times New Roman" pitchFamily="18" charset="0"/>
                          <a:cs typeface="Times New Roman" pitchFamily="18" charset="0"/>
                        </a:rPr>
                        <a:t>Cobalt</a:t>
                      </a:r>
                      <a:r>
                        <a:rPr sz="2200" b="0" spc="-1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0" spc="-240" dirty="0">
                          <a:latin typeface="Times New Roman" pitchFamily="18" charset="0"/>
                          <a:cs typeface="Times New Roman" pitchFamily="18" charset="0"/>
                        </a:rPr>
                        <a:t>sulphate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  <a:tc>
                  <a:txBody>
                    <a:bodyPr/>
                    <a:lstStyle/>
                    <a:p>
                      <a:pPr marL="1152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00" dirty="0"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</a:tr>
              <a:tr h="50677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35" dirty="0">
                          <a:latin typeface="Times New Roman" pitchFamily="18" charset="0"/>
                          <a:cs typeface="Times New Roman" pitchFamily="18" charset="0"/>
                        </a:rPr>
                        <a:t>Potassium</a:t>
                      </a:r>
                      <a:r>
                        <a:rPr sz="2200" b="0" spc="-1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200" b="0" spc="-225" dirty="0">
                          <a:latin typeface="Times New Roman" pitchFamily="18" charset="0"/>
                          <a:cs typeface="Times New Roman" pitchFamily="18" charset="0"/>
                        </a:rPr>
                        <a:t>iodide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  <a:tc>
                  <a:txBody>
                    <a:bodyPr/>
                    <a:lstStyle/>
                    <a:p>
                      <a:pPr marL="115252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00" dirty="0"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sz="22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</a:tr>
              <a:tr h="44095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50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  <a:tc>
                  <a:txBody>
                    <a:bodyPr/>
                    <a:lstStyle/>
                    <a:p>
                      <a:pPr marL="115379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200" b="0" spc="-225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4696" marB="0"/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032" y="290488"/>
            <a:ext cx="5640600" cy="631723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307070" algn="l"/>
              </a:tabLst>
              <a:defRPr/>
            </a:pPr>
            <a:r>
              <a:rPr sz="4000" spc="149" dirty="0"/>
              <a:t>Feeding	</a:t>
            </a:r>
            <a:r>
              <a:rPr sz="4000" spc="182" dirty="0"/>
              <a:t>Management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459458" y="1245947"/>
            <a:ext cx="3732982" cy="36398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200" b="1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 </a:t>
            </a:r>
            <a:r>
              <a:rPr sz="22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Art </a:t>
            </a:r>
            <a:r>
              <a:rPr sz="2200" b="1" spc="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that </a:t>
            </a:r>
            <a:r>
              <a:rPr sz="2200" b="1" spc="7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need </a:t>
            </a:r>
            <a:r>
              <a:rPr sz="2200" b="1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sz="2200" b="1" spc="-18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know;</a:t>
            </a:r>
            <a:endParaRPr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2608" y="2134909"/>
            <a:ext cx="199512" cy="29748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8386" y="2089410"/>
            <a:ext cx="7436210" cy="1991152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>
              <a:lnSpc>
                <a:spcPct val="110000"/>
              </a:lnSpc>
              <a:spcBef>
                <a:spcPts val="110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Requirements of the animal according to milk yield  &amp; lactation stages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13999">
              <a:lnSpc>
                <a:spcPct val="131000"/>
              </a:lnSpc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Nutrient composition of available feeds  &amp;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13999">
              <a:lnSpc>
                <a:spcPct val="107000"/>
              </a:lnSpc>
              <a:spcBef>
                <a:spcPts val="551"/>
              </a:spcBef>
            </a:pPr>
            <a:r>
              <a:rPr lang="en-US" sz="2200" b="1" i="1" dirty="0">
                <a:solidFill>
                  <a:schemeClr val="accent6">
                    <a:lumMod val="50000"/>
                  </a:schemeClr>
                </a:solidFill>
              </a:rPr>
              <a:t>How to combine different feeds to match the  animal requirements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2608" y="2943373"/>
            <a:ext cx="199512" cy="29573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2608" y="3821836"/>
            <a:ext cx="199512" cy="29748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4114" y="4139877"/>
            <a:ext cx="1477092" cy="36398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200" b="1" spc="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Should</a:t>
            </a:r>
            <a:r>
              <a:rPr sz="2200" b="1" spc="28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be</a:t>
            </a:r>
            <a:endParaRPr sz="2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2608" y="5508763"/>
            <a:ext cx="199512" cy="117855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  <a:p>
            <a:pPr marL="13999" fontAlgn="auto">
              <a:spcBef>
                <a:spcPts val="1345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  <a:p>
            <a:pPr marL="13999" fontAlgn="auto">
              <a:spcBef>
                <a:spcPts val="1345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7508" y="4643933"/>
            <a:ext cx="2822924" cy="1345692"/>
          </a:xfrm>
          <a:prstGeom prst="rect">
            <a:avLst/>
          </a:prstGeom>
        </p:spPr>
        <p:txBody>
          <a:bodyPr lIns="0" tIns="14699" rIns="0" bIns="0">
            <a:spAutoFit/>
          </a:bodyPr>
          <a:lstStyle/>
          <a:p>
            <a:pPr marL="13999">
              <a:lnSpc>
                <a:spcPct val="131000"/>
              </a:lnSpc>
              <a:spcBef>
                <a:spcPts val="110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Balanced approach  Cost effective  Sustainable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967811" y="0"/>
            <a:ext cx="4063752" cy="7552675"/>
            <a:chOff x="877569" y="0"/>
            <a:chExt cx="3686175" cy="6851650"/>
          </a:xfrm>
        </p:grpSpPr>
        <p:sp>
          <p:nvSpPr>
            <p:cNvPr id="29723" name="object 3"/>
            <p:cNvSpPr>
              <a:spLocks/>
            </p:cNvSpPr>
            <p:nvPr/>
          </p:nvSpPr>
          <p:spPr bwMode="auto">
            <a:xfrm>
              <a:off x="3324859" y="1905000"/>
              <a:ext cx="1224280" cy="1576070"/>
            </a:xfrm>
            <a:custGeom>
              <a:avLst/>
              <a:gdLst/>
              <a:ahLst/>
              <a:cxnLst>
                <a:cxn ang="0">
                  <a:pos x="1224279" y="1576070"/>
                </a:cxn>
                <a:cxn ang="0">
                  <a:pos x="0" y="0"/>
                </a:cxn>
              </a:cxnLst>
              <a:rect l="0" t="0" r="r" b="b"/>
              <a:pathLst>
                <a:path w="1224279" h="1576070">
                  <a:moveTo>
                    <a:pt x="1224279" y="1576070"/>
                  </a:moveTo>
                  <a:lnTo>
                    <a:pt x="0" y="0"/>
                  </a:lnTo>
                </a:path>
              </a:pathLst>
            </a:custGeom>
            <a:noFill/>
            <a:ln w="2839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9724" name="object 4"/>
            <p:cNvSpPr>
              <a:spLocks/>
            </p:cNvSpPr>
            <p:nvPr/>
          </p:nvSpPr>
          <p:spPr bwMode="auto">
            <a:xfrm>
              <a:off x="1516379" y="1173480"/>
              <a:ext cx="2132330" cy="853440"/>
            </a:xfrm>
            <a:custGeom>
              <a:avLst/>
              <a:gdLst/>
              <a:ahLst/>
              <a:cxnLst>
                <a:cxn ang="0">
                  <a:pos x="996568" y="815"/>
                </a:cxn>
                <a:cxn ang="0">
                  <a:pos x="862836" y="7206"/>
                </a:cxn>
                <a:cxn ang="0">
                  <a:pos x="735426" y="19650"/>
                </a:cxn>
                <a:cxn ang="0">
                  <a:pos x="615214" y="37792"/>
                </a:cxn>
                <a:cxn ang="0">
                  <a:pos x="503079" y="61279"/>
                </a:cxn>
                <a:cxn ang="0">
                  <a:pos x="399897" y="89757"/>
                </a:cxn>
                <a:cxn ang="0">
                  <a:pos x="306546" y="122872"/>
                </a:cxn>
                <a:cxn ang="0">
                  <a:pos x="223903" y="160271"/>
                </a:cxn>
                <a:cxn ang="0">
                  <a:pos x="152847" y="201599"/>
                </a:cxn>
                <a:cxn ang="0">
                  <a:pos x="49003" y="294629"/>
                </a:cxn>
                <a:cxn ang="0">
                  <a:pos x="2033" y="399133"/>
                </a:cxn>
                <a:cxn ang="0">
                  <a:pos x="2033" y="454306"/>
                </a:cxn>
                <a:cxn ang="0">
                  <a:pos x="49003" y="558810"/>
                </a:cxn>
                <a:cxn ang="0">
                  <a:pos x="152847" y="651840"/>
                </a:cxn>
                <a:cxn ang="0">
                  <a:pos x="223903" y="693168"/>
                </a:cxn>
                <a:cxn ang="0">
                  <a:pos x="306546" y="730567"/>
                </a:cxn>
                <a:cxn ang="0">
                  <a:pos x="399897" y="763682"/>
                </a:cxn>
                <a:cxn ang="0">
                  <a:pos x="503079" y="792160"/>
                </a:cxn>
                <a:cxn ang="0">
                  <a:pos x="615214" y="815647"/>
                </a:cxn>
                <a:cxn ang="0">
                  <a:pos x="735426" y="833789"/>
                </a:cxn>
                <a:cxn ang="0">
                  <a:pos x="862836" y="846233"/>
                </a:cxn>
                <a:cxn ang="0">
                  <a:pos x="996568" y="852624"/>
                </a:cxn>
                <a:cxn ang="0">
                  <a:pos x="1134632" y="852624"/>
                </a:cxn>
                <a:cxn ang="0">
                  <a:pos x="1268614" y="846233"/>
                </a:cxn>
                <a:cxn ang="0">
                  <a:pos x="1396234" y="833789"/>
                </a:cxn>
                <a:cxn ang="0">
                  <a:pos x="1516619" y="815647"/>
                </a:cxn>
                <a:cxn ang="0">
                  <a:pos x="1628895" y="792160"/>
                </a:cxn>
                <a:cxn ang="0">
                  <a:pos x="1732188" y="763682"/>
                </a:cxn>
                <a:cxn ang="0">
                  <a:pos x="1825625" y="730567"/>
                </a:cxn>
                <a:cxn ang="0">
                  <a:pos x="1908329" y="693168"/>
                </a:cxn>
                <a:cxn ang="0">
                  <a:pos x="1979429" y="651840"/>
                </a:cxn>
                <a:cxn ang="0">
                  <a:pos x="2083317" y="558810"/>
                </a:cxn>
                <a:cxn ang="0">
                  <a:pos x="2130296" y="454306"/>
                </a:cxn>
                <a:cxn ang="0">
                  <a:pos x="2130296" y="399133"/>
                </a:cxn>
                <a:cxn ang="0">
                  <a:pos x="2083317" y="294629"/>
                </a:cxn>
                <a:cxn ang="0">
                  <a:pos x="1979429" y="201599"/>
                </a:cxn>
                <a:cxn ang="0">
                  <a:pos x="1908329" y="160271"/>
                </a:cxn>
                <a:cxn ang="0">
                  <a:pos x="1825625" y="122872"/>
                </a:cxn>
                <a:cxn ang="0">
                  <a:pos x="1732188" y="89757"/>
                </a:cxn>
                <a:cxn ang="0">
                  <a:pos x="1628895" y="61279"/>
                </a:cxn>
                <a:cxn ang="0">
                  <a:pos x="1516619" y="37792"/>
                </a:cxn>
                <a:cxn ang="0">
                  <a:pos x="1396234" y="19650"/>
                </a:cxn>
                <a:cxn ang="0">
                  <a:pos x="1268614" y="7206"/>
                </a:cxn>
                <a:cxn ang="0">
                  <a:pos x="1134632" y="815"/>
                </a:cxn>
              </a:cxnLst>
              <a:rect l="0" t="0" r="r" b="b"/>
              <a:pathLst>
                <a:path w="2132329" h="853439">
                  <a:moveTo>
                    <a:pt x="1065530" y="0"/>
                  </a:moveTo>
                  <a:lnTo>
                    <a:pt x="996568" y="815"/>
                  </a:lnTo>
                  <a:lnTo>
                    <a:pt x="928967" y="3232"/>
                  </a:lnTo>
                  <a:lnTo>
                    <a:pt x="862836" y="7206"/>
                  </a:lnTo>
                  <a:lnTo>
                    <a:pt x="798286" y="12694"/>
                  </a:lnTo>
                  <a:lnTo>
                    <a:pt x="735426" y="19650"/>
                  </a:lnTo>
                  <a:lnTo>
                    <a:pt x="674365" y="28031"/>
                  </a:lnTo>
                  <a:lnTo>
                    <a:pt x="615214" y="37792"/>
                  </a:lnTo>
                  <a:lnTo>
                    <a:pt x="558082" y="48890"/>
                  </a:lnTo>
                  <a:lnTo>
                    <a:pt x="503079" y="61279"/>
                  </a:lnTo>
                  <a:lnTo>
                    <a:pt x="450314" y="74916"/>
                  </a:lnTo>
                  <a:lnTo>
                    <a:pt x="399897" y="89757"/>
                  </a:lnTo>
                  <a:lnTo>
                    <a:pt x="351937" y="105757"/>
                  </a:lnTo>
                  <a:lnTo>
                    <a:pt x="306546" y="122872"/>
                  </a:lnTo>
                  <a:lnTo>
                    <a:pt x="263831" y="141058"/>
                  </a:lnTo>
                  <a:lnTo>
                    <a:pt x="223903" y="160271"/>
                  </a:lnTo>
                  <a:lnTo>
                    <a:pt x="186872" y="180466"/>
                  </a:lnTo>
                  <a:lnTo>
                    <a:pt x="152847" y="201599"/>
                  </a:lnTo>
                  <a:lnTo>
                    <a:pt x="94254" y="246503"/>
                  </a:lnTo>
                  <a:lnTo>
                    <a:pt x="49003" y="294629"/>
                  </a:lnTo>
                  <a:lnTo>
                    <a:pt x="17970" y="345623"/>
                  </a:lnTo>
                  <a:lnTo>
                    <a:pt x="2033" y="399133"/>
                  </a:lnTo>
                  <a:lnTo>
                    <a:pt x="0" y="426720"/>
                  </a:lnTo>
                  <a:lnTo>
                    <a:pt x="2033" y="454306"/>
                  </a:lnTo>
                  <a:lnTo>
                    <a:pt x="17970" y="507816"/>
                  </a:lnTo>
                  <a:lnTo>
                    <a:pt x="49003" y="558810"/>
                  </a:lnTo>
                  <a:lnTo>
                    <a:pt x="94254" y="606936"/>
                  </a:lnTo>
                  <a:lnTo>
                    <a:pt x="152847" y="651840"/>
                  </a:lnTo>
                  <a:lnTo>
                    <a:pt x="186872" y="672973"/>
                  </a:lnTo>
                  <a:lnTo>
                    <a:pt x="223903" y="693168"/>
                  </a:lnTo>
                  <a:lnTo>
                    <a:pt x="263831" y="712381"/>
                  </a:lnTo>
                  <a:lnTo>
                    <a:pt x="306546" y="730567"/>
                  </a:lnTo>
                  <a:lnTo>
                    <a:pt x="351937" y="747682"/>
                  </a:lnTo>
                  <a:lnTo>
                    <a:pt x="399897" y="763682"/>
                  </a:lnTo>
                  <a:lnTo>
                    <a:pt x="450314" y="778523"/>
                  </a:lnTo>
                  <a:lnTo>
                    <a:pt x="503079" y="792160"/>
                  </a:lnTo>
                  <a:lnTo>
                    <a:pt x="558082" y="804549"/>
                  </a:lnTo>
                  <a:lnTo>
                    <a:pt x="615214" y="815647"/>
                  </a:lnTo>
                  <a:lnTo>
                    <a:pt x="674365" y="825408"/>
                  </a:lnTo>
                  <a:lnTo>
                    <a:pt x="735426" y="833789"/>
                  </a:lnTo>
                  <a:lnTo>
                    <a:pt x="798286" y="840745"/>
                  </a:lnTo>
                  <a:lnTo>
                    <a:pt x="862836" y="846233"/>
                  </a:lnTo>
                  <a:lnTo>
                    <a:pt x="928967" y="850207"/>
                  </a:lnTo>
                  <a:lnTo>
                    <a:pt x="996568" y="852624"/>
                  </a:lnTo>
                  <a:lnTo>
                    <a:pt x="1065530" y="853440"/>
                  </a:lnTo>
                  <a:lnTo>
                    <a:pt x="1134632" y="852624"/>
                  </a:lnTo>
                  <a:lnTo>
                    <a:pt x="1202363" y="850207"/>
                  </a:lnTo>
                  <a:lnTo>
                    <a:pt x="1268614" y="846233"/>
                  </a:lnTo>
                  <a:lnTo>
                    <a:pt x="1333273" y="840745"/>
                  </a:lnTo>
                  <a:lnTo>
                    <a:pt x="1396234" y="833789"/>
                  </a:lnTo>
                  <a:lnTo>
                    <a:pt x="1457385" y="825408"/>
                  </a:lnTo>
                  <a:lnTo>
                    <a:pt x="1516619" y="815647"/>
                  </a:lnTo>
                  <a:lnTo>
                    <a:pt x="1573825" y="804549"/>
                  </a:lnTo>
                  <a:lnTo>
                    <a:pt x="1628895" y="792160"/>
                  </a:lnTo>
                  <a:lnTo>
                    <a:pt x="1681719" y="778523"/>
                  </a:lnTo>
                  <a:lnTo>
                    <a:pt x="1732188" y="763682"/>
                  </a:lnTo>
                  <a:lnTo>
                    <a:pt x="1780193" y="747682"/>
                  </a:lnTo>
                  <a:lnTo>
                    <a:pt x="1825625" y="730567"/>
                  </a:lnTo>
                  <a:lnTo>
                    <a:pt x="1868373" y="712381"/>
                  </a:lnTo>
                  <a:lnTo>
                    <a:pt x="1908329" y="693168"/>
                  </a:lnTo>
                  <a:lnTo>
                    <a:pt x="1945385" y="672973"/>
                  </a:lnTo>
                  <a:lnTo>
                    <a:pt x="1979429" y="651840"/>
                  </a:lnTo>
                  <a:lnTo>
                    <a:pt x="2038050" y="606936"/>
                  </a:lnTo>
                  <a:lnTo>
                    <a:pt x="2083317" y="558810"/>
                  </a:lnTo>
                  <a:lnTo>
                    <a:pt x="2114357" y="507816"/>
                  </a:lnTo>
                  <a:lnTo>
                    <a:pt x="2130296" y="454306"/>
                  </a:lnTo>
                  <a:lnTo>
                    <a:pt x="2132330" y="426720"/>
                  </a:lnTo>
                  <a:lnTo>
                    <a:pt x="2130296" y="399133"/>
                  </a:lnTo>
                  <a:lnTo>
                    <a:pt x="2114357" y="345623"/>
                  </a:lnTo>
                  <a:lnTo>
                    <a:pt x="2083317" y="294629"/>
                  </a:lnTo>
                  <a:lnTo>
                    <a:pt x="2038050" y="246503"/>
                  </a:lnTo>
                  <a:lnTo>
                    <a:pt x="1979429" y="201599"/>
                  </a:lnTo>
                  <a:lnTo>
                    <a:pt x="1945385" y="180466"/>
                  </a:lnTo>
                  <a:lnTo>
                    <a:pt x="1908329" y="160271"/>
                  </a:lnTo>
                  <a:lnTo>
                    <a:pt x="1868373" y="141058"/>
                  </a:lnTo>
                  <a:lnTo>
                    <a:pt x="1825625" y="122872"/>
                  </a:lnTo>
                  <a:lnTo>
                    <a:pt x="1780193" y="105757"/>
                  </a:lnTo>
                  <a:lnTo>
                    <a:pt x="1732188" y="89757"/>
                  </a:lnTo>
                  <a:lnTo>
                    <a:pt x="1681719" y="74916"/>
                  </a:lnTo>
                  <a:lnTo>
                    <a:pt x="1628895" y="61279"/>
                  </a:lnTo>
                  <a:lnTo>
                    <a:pt x="1573825" y="48890"/>
                  </a:lnTo>
                  <a:lnTo>
                    <a:pt x="1516619" y="37792"/>
                  </a:lnTo>
                  <a:lnTo>
                    <a:pt x="1457385" y="28031"/>
                  </a:lnTo>
                  <a:lnTo>
                    <a:pt x="1396234" y="19650"/>
                  </a:lnTo>
                  <a:lnTo>
                    <a:pt x="1333273" y="12694"/>
                  </a:lnTo>
                  <a:lnTo>
                    <a:pt x="1268614" y="7206"/>
                  </a:lnTo>
                  <a:lnTo>
                    <a:pt x="1202363" y="3232"/>
                  </a:lnTo>
                  <a:lnTo>
                    <a:pt x="1134632" y="815"/>
                  </a:lnTo>
                  <a:lnTo>
                    <a:pt x="106553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9725" name="object 5"/>
            <p:cNvSpPr>
              <a:spLocks/>
            </p:cNvSpPr>
            <p:nvPr/>
          </p:nvSpPr>
          <p:spPr bwMode="auto">
            <a:xfrm>
              <a:off x="1516379" y="1173480"/>
              <a:ext cx="2132330" cy="853440"/>
            </a:xfrm>
            <a:custGeom>
              <a:avLst/>
              <a:gdLst/>
              <a:ahLst/>
              <a:cxnLst>
                <a:cxn ang="0">
                  <a:pos x="1134632" y="815"/>
                </a:cxn>
                <a:cxn ang="0">
                  <a:pos x="1268614" y="7206"/>
                </a:cxn>
                <a:cxn ang="0">
                  <a:pos x="1396234" y="19650"/>
                </a:cxn>
                <a:cxn ang="0">
                  <a:pos x="1516619" y="37792"/>
                </a:cxn>
                <a:cxn ang="0">
                  <a:pos x="1628895" y="61279"/>
                </a:cxn>
                <a:cxn ang="0">
                  <a:pos x="1732188" y="89757"/>
                </a:cxn>
                <a:cxn ang="0">
                  <a:pos x="1825625" y="122872"/>
                </a:cxn>
                <a:cxn ang="0">
                  <a:pos x="1908329" y="160271"/>
                </a:cxn>
                <a:cxn ang="0">
                  <a:pos x="1979429" y="201599"/>
                </a:cxn>
                <a:cxn ang="0">
                  <a:pos x="2083317" y="294629"/>
                </a:cxn>
                <a:cxn ang="0">
                  <a:pos x="2130296" y="399133"/>
                </a:cxn>
                <a:cxn ang="0">
                  <a:pos x="2130296" y="454306"/>
                </a:cxn>
                <a:cxn ang="0">
                  <a:pos x="2083317" y="558810"/>
                </a:cxn>
                <a:cxn ang="0">
                  <a:pos x="1979429" y="651840"/>
                </a:cxn>
                <a:cxn ang="0">
                  <a:pos x="1908329" y="693168"/>
                </a:cxn>
                <a:cxn ang="0">
                  <a:pos x="1825625" y="730567"/>
                </a:cxn>
                <a:cxn ang="0">
                  <a:pos x="1732188" y="763682"/>
                </a:cxn>
                <a:cxn ang="0">
                  <a:pos x="1628895" y="792160"/>
                </a:cxn>
                <a:cxn ang="0">
                  <a:pos x="1516619" y="815647"/>
                </a:cxn>
                <a:cxn ang="0">
                  <a:pos x="1396234" y="833789"/>
                </a:cxn>
                <a:cxn ang="0">
                  <a:pos x="1268614" y="846233"/>
                </a:cxn>
                <a:cxn ang="0">
                  <a:pos x="1134632" y="852624"/>
                </a:cxn>
                <a:cxn ang="0">
                  <a:pos x="996568" y="852624"/>
                </a:cxn>
                <a:cxn ang="0">
                  <a:pos x="862836" y="846233"/>
                </a:cxn>
                <a:cxn ang="0">
                  <a:pos x="735426" y="833789"/>
                </a:cxn>
                <a:cxn ang="0">
                  <a:pos x="615214" y="815647"/>
                </a:cxn>
                <a:cxn ang="0">
                  <a:pos x="503079" y="792160"/>
                </a:cxn>
                <a:cxn ang="0">
                  <a:pos x="399897" y="763682"/>
                </a:cxn>
                <a:cxn ang="0">
                  <a:pos x="306546" y="730567"/>
                </a:cxn>
                <a:cxn ang="0">
                  <a:pos x="223903" y="693168"/>
                </a:cxn>
                <a:cxn ang="0">
                  <a:pos x="152847" y="651840"/>
                </a:cxn>
                <a:cxn ang="0">
                  <a:pos x="49003" y="558810"/>
                </a:cxn>
                <a:cxn ang="0">
                  <a:pos x="2033" y="454306"/>
                </a:cxn>
                <a:cxn ang="0">
                  <a:pos x="2033" y="399133"/>
                </a:cxn>
                <a:cxn ang="0">
                  <a:pos x="49003" y="294629"/>
                </a:cxn>
                <a:cxn ang="0">
                  <a:pos x="152847" y="201599"/>
                </a:cxn>
                <a:cxn ang="0">
                  <a:pos x="223903" y="160271"/>
                </a:cxn>
                <a:cxn ang="0">
                  <a:pos x="306546" y="122872"/>
                </a:cxn>
                <a:cxn ang="0">
                  <a:pos x="399897" y="89757"/>
                </a:cxn>
                <a:cxn ang="0">
                  <a:pos x="503079" y="61279"/>
                </a:cxn>
                <a:cxn ang="0">
                  <a:pos x="615214" y="37792"/>
                </a:cxn>
                <a:cxn ang="0">
                  <a:pos x="735426" y="19650"/>
                </a:cxn>
                <a:cxn ang="0">
                  <a:pos x="862836" y="7206"/>
                </a:cxn>
                <a:cxn ang="0">
                  <a:pos x="996568" y="815"/>
                </a:cxn>
                <a:cxn ang="0">
                  <a:pos x="0" y="0"/>
                </a:cxn>
                <a:cxn ang="0">
                  <a:pos x="2132330" y="853440"/>
                </a:cxn>
              </a:cxnLst>
              <a:rect l="0" t="0" r="r" b="b"/>
              <a:pathLst>
                <a:path w="2132329" h="853439">
                  <a:moveTo>
                    <a:pt x="1065530" y="0"/>
                  </a:moveTo>
                  <a:lnTo>
                    <a:pt x="1134632" y="815"/>
                  </a:lnTo>
                  <a:lnTo>
                    <a:pt x="1202363" y="3232"/>
                  </a:lnTo>
                  <a:lnTo>
                    <a:pt x="1268614" y="7206"/>
                  </a:lnTo>
                  <a:lnTo>
                    <a:pt x="1333273" y="12694"/>
                  </a:lnTo>
                  <a:lnTo>
                    <a:pt x="1396234" y="19650"/>
                  </a:lnTo>
                  <a:lnTo>
                    <a:pt x="1457385" y="28031"/>
                  </a:lnTo>
                  <a:lnTo>
                    <a:pt x="1516619" y="37792"/>
                  </a:lnTo>
                  <a:lnTo>
                    <a:pt x="1573825" y="48890"/>
                  </a:lnTo>
                  <a:lnTo>
                    <a:pt x="1628895" y="61279"/>
                  </a:lnTo>
                  <a:lnTo>
                    <a:pt x="1681719" y="74916"/>
                  </a:lnTo>
                  <a:lnTo>
                    <a:pt x="1732188" y="89757"/>
                  </a:lnTo>
                  <a:lnTo>
                    <a:pt x="1780193" y="105757"/>
                  </a:lnTo>
                  <a:lnTo>
                    <a:pt x="1825625" y="122872"/>
                  </a:lnTo>
                  <a:lnTo>
                    <a:pt x="1868373" y="141058"/>
                  </a:lnTo>
                  <a:lnTo>
                    <a:pt x="1908329" y="160271"/>
                  </a:lnTo>
                  <a:lnTo>
                    <a:pt x="1945385" y="180466"/>
                  </a:lnTo>
                  <a:lnTo>
                    <a:pt x="1979429" y="201599"/>
                  </a:lnTo>
                  <a:lnTo>
                    <a:pt x="2038050" y="246503"/>
                  </a:lnTo>
                  <a:lnTo>
                    <a:pt x="2083317" y="294629"/>
                  </a:lnTo>
                  <a:lnTo>
                    <a:pt x="2114357" y="345623"/>
                  </a:lnTo>
                  <a:lnTo>
                    <a:pt x="2130296" y="399133"/>
                  </a:lnTo>
                  <a:lnTo>
                    <a:pt x="2132330" y="426720"/>
                  </a:lnTo>
                  <a:lnTo>
                    <a:pt x="2130296" y="454306"/>
                  </a:lnTo>
                  <a:lnTo>
                    <a:pt x="2114357" y="507816"/>
                  </a:lnTo>
                  <a:lnTo>
                    <a:pt x="2083317" y="558810"/>
                  </a:lnTo>
                  <a:lnTo>
                    <a:pt x="2038050" y="606936"/>
                  </a:lnTo>
                  <a:lnTo>
                    <a:pt x="1979429" y="651840"/>
                  </a:lnTo>
                  <a:lnTo>
                    <a:pt x="1945385" y="672973"/>
                  </a:lnTo>
                  <a:lnTo>
                    <a:pt x="1908329" y="693168"/>
                  </a:lnTo>
                  <a:lnTo>
                    <a:pt x="1868373" y="712381"/>
                  </a:lnTo>
                  <a:lnTo>
                    <a:pt x="1825625" y="730567"/>
                  </a:lnTo>
                  <a:lnTo>
                    <a:pt x="1780193" y="747682"/>
                  </a:lnTo>
                  <a:lnTo>
                    <a:pt x="1732188" y="763682"/>
                  </a:lnTo>
                  <a:lnTo>
                    <a:pt x="1681719" y="778523"/>
                  </a:lnTo>
                  <a:lnTo>
                    <a:pt x="1628895" y="792160"/>
                  </a:lnTo>
                  <a:lnTo>
                    <a:pt x="1573825" y="804549"/>
                  </a:lnTo>
                  <a:lnTo>
                    <a:pt x="1516619" y="815647"/>
                  </a:lnTo>
                  <a:lnTo>
                    <a:pt x="1457385" y="825408"/>
                  </a:lnTo>
                  <a:lnTo>
                    <a:pt x="1396234" y="833789"/>
                  </a:lnTo>
                  <a:lnTo>
                    <a:pt x="1333273" y="840745"/>
                  </a:lnTo>
                  <a:lnTo>
                    <a:pt x="1268614" y="846233"/>
                  </a:lnTo>
                  <a:lnTo>
                    <a:pt x="1202363" y="850207"/>
                  </a:lnTo>
                  <a:lnTo>
                    <a:pt x="1134632" y="852624"/>
                  </a:lnTo>
                  <a:lnTo>
                    <a:pt x="1065530" y="853440"/>
                  </a:lnTo>
                  <a:lnTo>
                    <a:pt x="996568" y="852624"/>
                  </a:lnTo>
                  <a:lnTo>
                    <a:pt x="928967" y="850207"/>
                  </a:lnTo>
                  <a:lnTo>
                    <a:pt x="862836" y="846233"/>
                  </a:lnTo>
                  <a:lnTo>
                    <a:pt x="798286" y="840745"/>
                  </a:lnTo>
                  <a:lnTo>
                    <a:pt x="735426" y="833789"/>
                  </a:lnTo>
                  <a:lnTo>
                    <a:pt x="674365" y="825408"/>
                  </a:lnTo>
                  <a:lnTo>
                    <a:pt x="615214" y="815647"/>
                  </a:lnTo>
                  <a:lnTo>
                    <a:pt x="558082" y="804549"/>
                  </a:lnTo>
                  <a:lnTo>
                    <a:pt x="503079" y="792160"/>
                  </a:lnTo>
                  <a:lnTo>
                    <a:pt x="450314" y="778523"/>
                  </a:lnTo>
                  <a:lnTo>
                    <a:pt x="399897" y="763682"/>
                  </a:lnTo>
                  <a:lnTo>
                    <a:pt x="351937" y="747682"/>
                  </a:lnTo>
                  <a:lnTo>
                    <a:pt x="306546" y="730567"/>
                  </a:lnTo>
                  <a:lnTo>
                    <a:pt x="263831" y="712381"/>
                  </a:lnTo>
                  <a:lnTo>
                    <a:pt x="223903" y="693168"/>
                  </a:lnTo>
                  <a:lnTo>
                    <a:pt x="186872" y="672973"/>
                  </a:lnTo>
                  <a:lnTo>
                    <a:pt x="152847" y="651840"/>
                  </a:lnTo>
                  <a:lnTo>
                    <a:pt x="94254" y="606936"/>
                  </a:lnTo>
                  <a:lnTo>
                    <a:pt x="49003" y="558810"/>
                  </a:lnTo>
                  <a:lnTo>
                    <a:pt x="17970" y="507816"/>
                  </a:lnTo>
                  <a:lnTo>
                    <a:pt x="2033" y="454306"/>
                  </a:lnTo>
                  <a:lnTo>
                    <a:pt x="0" y="426720"/>
                  </a:lnTo>
                  <a:lnTo>
                    <a:pt x="2033" y="399133"/>
                  </a:lnTo>
                  <a:lnTo>
                    <a:pt x="17970" y="345623"/>
                  </a:lnTo>
                  <a:lnTo>
                    <a:pt x="49003" y="294629"/>
                  </a:lnTo>
                  <a:lnTo>
                    <a:pt x="94254" y="246503"/>
                  </a:lnTo>
                  <a:lnTo>
                    <a:pt x="152847" y="201599"/>
                  </a:lnTo>
                  <a:lnTo>
                    <a:pt x="186872" y="180466"/>
                  </a:lnTo>
                  <a:lnTo>
                    <a:pt x="223903" y="160271"/>
                  </a:lnTo>
                  <a:lnTo>
                    <a:pt x="263831" y="141058"/>
                  </a:lnTo>
                  <a:lnTo>
                    <a:pt x="306546" y="122872"/>
                  </a:lnTo>
                  <a:lnTo>
                    <a:pt x="351937" y="105757"/>
                  </a:lnTo>
                  <a:lnTo>
                    <a:pt x="399897" y="89757"/>
                  </a:lnTo>
                  <a:lnTo>
                    <a:pt x="450314" y="74916"/>
                  </a:lnTo>
                  <a:lnTo>
                    <a:pt x="503079" y="61279"/>
                  </a:lnTo>
                  <a:lnTo>
                    <a:pt x="558082" y="48890"/>
                  </a:lnTo>
                  <a:lnTo>
                    <a:pt x="615214" y="37792"/>
                  </a:lnTo>
                  <a:lnTo>
                    <a:pt x="674365" y="28031"/>
                  </a:lnTo>
                  <a:lnTo>
                    <a:pt x="735426" y="19650"/>
                  </a:lnTo>
                  <a:lnTo>
                    <a:pt x="798286" y="12694"/>
                  </a:lnTo>
                  <a:lnTo>
                    <a:pt x="862836" y="7206"/>
                  </a:lnTo>
                  <a:lnTo>
                    <a:pt x="928967" y="3232"/>
                  </a:lnTo>
                  <a:lnTo>
                    <a:pt x="996568" y="815"/>
                  </a:lnTo>
                  <a:lnTo>
                    <a:pt x="1065530" y="0"/>
                  </a:lnTo>
                  <a:close/>
                </a:path>
                <a:path w="2132329" h="853439">
                  <a:moveTo>
                    <a:pt x="0" y="0"/>
                  </a:moveTo>
                  <a:lnTo>
                    <a:pt x="0" y="0"/>
                  </a:lnTo>
                </a:path>
                <a:path w="2132329" h="853439">
                  <a:moveTo>
                    <a:pt x="2132330" y="853440"/>
                  </a:moveTo>
                  <a:lnTo>
                    <a:pt x="2132330" y="853440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3579" y="297487"/>
            <a:ext cx="7710978" cy="496979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/>
                <a:cs typeface="Times New Roman"/>
              </a:rPr>
              <a:t>Improvement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6" dirty="0">
                <a:latin typeface="Times New Roman"/>
                <a:cs typeface="Times New Roman"/>
              </a:rPr>
              <a:t>Utilization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11" dirty="0">
                <a:latin typeface="Times New Roman"/>
                <a:cs typeface="Times New Roman"/>
              </a:rPr>
              <a:t>Feed</a:t>
            </a:r>
            <a:r>
              <a:rPr spc="-28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Resources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6883" y="1464688"/>
            <a:ext cx="1419337" cy="89129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285234">
              <a:spcBef>
                <a:spcPts val="110"/>
              </a:spcBef>
            </a:pPr>
            <a:r>
              <a:rPr lang="en-US" sz="1900" dirty="0"/>
              <a:t>Fodder  Management</a:t>
            </a:r>
          </a:p>
        </p:txBody>
      </p:sp>
      <p:grpSp>
        <p:nvGrpSpPr>
          <p:cNvPr id="3" name="object 8"/>
          <p:cNvGrpSpPr>
            <a:grpSpLocks/>
          </p:cNvGrpSpPr>
          <p:nvPr/>
        </p:nvGrpSpPr>
        <p:grpSpPr bwMode="auto">
          <a:xfrm>
            <a:off x="1240828" y="2362398"/>
            <a:ext cx="3529968" cy="1688678"/>
            <a:chOff x="1125537" y="2142807"/>
            <a:chExt cx="3201670" cy="1532890"/>
          </a:xfrm>
        </p:grpSpPr>
        <p:sp>
          <p:nvSpPr>
            <p:cNvPr id="29720" name="object 9"/>
            <p:cNvSpPr>
              <a:spLocks/>
            </p:cNvSpPr>
            <p:nvPr/>
          </p:nvSpPr>
          <p:spPr bwMode="auto">
            <a:xfrm>
              <a:off x="2510789" y="2872740"/>
              <a:ext cx="1802130" cy="788670"/>
            </a:xfrm>
            <a:custGeom>
              <a:avLst/>
              <a:gdLst/>
              <a:ahLst/>
              <a:cxnLst>
                <a:cxn ang="0">
                  <a:pos x="1802130" y="788670"/>
                </a:cxn>
                <a:cxn ang="0">
                  <a:pos x="0" y="0"/>
                </a:cxn>
              </a:cxnLst>
              <a:rect l="0" t="0" r="r" b="b"/>
              <a:pathLst>
                <a:path w="1802129" h="788670">
                  <a:moveTo>
                    <a:pt x="1802130" y="788670"/>
                  </a:moveTo>
                  <a:lnTo>
                    <a:pt x="0" y="0"/>
                  </a:lnTo>
                </a:path>
              </a:pathLst>
            </a:custGeom>
            <a:noFill/>
            <a:ln w="2839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9721" name="object 10"/>
            <p:cNvSpPr>
              <a:spLocks/>
            </p:cNvSpPr>
            <p:nvPr/>
          </p:nvSpPr>
          <p:spPr bwMode="auto">
            <a:xfrm>
              <a:off x="1130300" y="2147570"/>
              <a:ext cx="1827530" cy="975360"/>
            </a:xfrm>
            <a:custGeom>
              <a:avLst/>
              <a:gdLst/>
              <a:ahLst/>
              <a:cxnLst>
                <a:cxn ang="0">
                  <a:pos x="849021" y="1093"/>
                </a:cxn>
                <a:cxn ang="0">
                  <a:pos x="725125" y="9651"/>
                </a:cxn>
                <a:cxn ang="0">
                  <a:pos x="607777" y="26272"/>
                </a:cxn>
                <a:cxn ang="0">
                  <a:pos x="497922" y="50440"/>
                </a:cxn>
                <a:cxn ang="0">
                  <a:pos x="396502" y="81639"/>
                </a:cxn>
                <a:cxn ang="0">
                  <a:pos x="304462" y="119354"/>
                </a:cxn>
                <a:cxn ang="0">
                  <a:pos x="222745" y="163068"/>
                </a:cxn>
                <a:cxn ang="0">
                  <a:pos x="152295" y="212266"/>
                </a:cxn>
                <a:cxn ang="0">
                  <a:pos x="94056" y="266431"/>
                </a:cxn>
                <a:cxn ang="0">
                  <a:pos x="17983" y="387600"/>
                </a:cxn>
                <a:cxn ang="0">
                  <a:pos x="0" y="487679"/>
                </a:cxn>
                <a:cxn ang="0">
                  <a:pos x="17983" y="587759"/>
                </a:cxn>
                <a:cxn ang="0">
                  <a:pos x="94056" y="708928"/>
                </a:cxn>
                <a:cxn ang="0">
                  <a:pos x="152295" y="763093"/>
                </a:cxn>
                <a:cxn ang="0">
                  <a:pos x="222745" y="812291"/>
                </a:cxn>
                <a:cxn ang="0">
                  <a:pos x="304462" y="856005"/>
                </a:cxn>
                <a:cxn ang="0">
                  <a:pos x="396502" y="893720"/>
                </a:cxn>
                <a:cxn ang="0">
                  <a:pos x="497922" y="924919"/>
                </a:cxn>
                <a:cxn ang="0">
                  <a:pos x="607777" y="949087"/>
                </a:cxn>
                <a:cxn ang="0">
                  <a:pos x="725125" y="965708"/>
                </a:cxn>
                <a:cxn ang="0">
                  <a:pos x="849021" y="974266"/>
                </a:cxn>
                <a:cxn ang="0">
                  <a:pos x="977245" y="974266"/>
                </a:cxn>
                <a:cxn ang="0">
                  <a:pos x="1101189" y="965708"/>
                </a:cxn>
                <a:cxn ang="0">
                  <a:pos x="1218624" y="949087"/>
                </a:cxn>
                <a:cxn ang="0">
                  <a:pos x="1328598" y="924919"/>
                </a:cxn>
                <a:cxn ang="0">
                  <a:pos x="1430158" y="893720"/>
                </a:cxn>
                <a:cxn ang="0">
                  <a:pos x="1522352" y="856005"/>
                </a:cxn>
                <a:cxn ang="0">
                  <a:pos x="1604228" y="812291"/>
                </a:cxn>
                <a:cxn ang="0">
                  <a:pos x="1674832" y="763093"/>
                </a:cxn>
                <a:cxn ang="0">
                  <a:pos x="1733212" y="708928"/>
                </a:cxn>
                <a:cxn ang="0">
                  <a:pos x="1809492" y="587759"/>
                </a:cxn>
                <a:cxn ang="0">
                  <a:pos x="1827530" y="487679"/>
                </a:cxn>
                <a:cxn ang="0">
                  <a:pos x="1809492" y="387600"/>
                </a:cxn>
                <a:cxn ang="0">
                  <a:pos x="1733212" y="266431"/>
                </a:cxn>
                <a:cxn ang="0">
                  <a:pos x="1674832" y="212266"/>
                </a:cxn>
                <a:cxn ang="0">
                  <a:pos x="1604228" y="163068"/>
                </a:cxn>
                <a:cxn ang="0">
                  <a:pos x="1522352" y="119354"/>
                </a:cxn>
                <a:cxn ang="0">
                  <a:pos x="1430158" y="81639"/>
                </a:cxn>
                <a:cxn ang="0">
                  <a:pos x="1328598" y="50440"/>
                </a:cxn>
                <a:cxn ang="0">
                  <a:pos x="1218624" y="26272"/>
                </a:cxn>
                <a:cxn ang="0">
                  <a:pos x="1101189" y="9651"/>
                </a:cxn>
                <a:cxn ang="0">
                  <a:pos x="977245" y="1093"/>
                </a:cxn>
              </a:cxnLst>
              <a:rect l="0" t="0" r="r" b="b"/>
              <a:pathLst>
                <a:path w="1827530" h="975360">
                  <a:moveTo>
                    <a:pt x="913130" y="0"/>
                  </a:moveTo>
                  <a:lnTo>
                    <a:pt x="849021" y="1093"/>
                  </a:lnTo>
                  <a:lnTo>
                    <a:pt x="786313" y="4332"/>
                  </a:lnTo>
                  <a:lnTo>
                    <a:pt x="725125" y="9651"/>
                  </a:lnTo>
                  <a:lnTo>
                    <a:pt x="665574" y="16986"/>
                  </a:lnTo>
                  <a:lnTo>
                    <a:pt x="607777" y="26272"/>
                  </a:lnTo>
                  <a:lnTo>
                    <a:pt x="551854" y="37445"/>
                  </a:lnTo>
                  <a:lnTo>
                    <a:pt x="497922" y="50440"/>
                  </a:lnTo>
                  <a:lnTo>
                    <a:pt x="446099" y="65193"/>
                  </a:lnTo>
                  <a:lnTo>
                    <a:pt x="396502" y="81639"/>
                  </a:lnTo>
                  <a:lnTo>
                    <a:pt x="349251" y="99714"/>
                  </a:lnTo>
                  <a:lnTo>
                    <a:pt x="304462" y="119354"/>
                  </a:lnTo>
                  <a:lnTo>
                    <a:pt x="262254" y="140493"/>
                  </a:lnTo>
                  <a:lnTo>
                    <a:pt x="222745" y="163068"/>
                  </a:lnTo>
                  <a:lnTo>
                    <a:pt x="186053" y="187014"/>
                  </a:lnTo>
                  <a:lnTo>
                    <a:pt x="152295" y="212266"/>
                  </a:lnTo>
                  <a:lnTo>
                    <a:pt x="121590" y="238760"/>
                  </a:lnTo>
                  <a:lnTo>
                    <a:pt x="94056" y="266431"/>
                  </a:lnTo>
                  <a:lnTo>
                    <a:pt x="48970" y="325048"/>
                  </a:lnTo>
                  <a:lnTo>
                    <a:pt x="17983" y="387600"/>
                  </a:lnTo>
                  <a:lnTo>
                    <a:pt x="2037" y="453572"/>
                  </a:lnTo>
                  <a:lnTo>
                    <a:pt x="0" y="487679"/>
                  </a:lnTo>
                  <a:lnTo>
                    <a:pt x="2037" y="521787"/>
                  </a:lnTo>
                  <a:lnTo>
                    <a:pt x="17983" y="587759"/>
                  </a:lnTo>
                  <a:lnTo>
                    <a:pt x="48970" y="650311"/>
                  </a:lnTo>
                  <a:lnTo>
                    <a:pt x="94056" y="708928"/>
                  </a:lnTo>
                  <a:lnTo>
                    <a:pt x="121590" y="736599"/>
                  </a:lnTo>
                  <a:lnTo>
                    <a:pt x="152295" y="763093"/>
                  </a:lnTo>
                  <a:lnTo>
                    <a:pt x="186053" y="788345"/>
                  </a:lnTo>
                  <a:lnTo>
                    <a:pt x="222745" y="812291"/>
                  </a:lnTo>
                  <a:lnTo>
                    <a:pt x="262254" y="834866"/>
                  </a:lnTo>
                  <a:lnTo>
                    <a:pt x="304462" y="856005"/>
                  </a:lnTo>
                  <a:lnTo>
                    <a:pt x="349251" y="875645"/>
                  </a:lnTo>
                  <a:lnTo>
                    <a:pt x="396502" y="893720"/>
                  </a:lnTo>
                  <a:lnTo>
                    <a:pt x="446099" y="910166"/>
                  </a:lnTo>
                  <a:lnTo>
                    <a:pt x="497922" y="924919"/>
                  </a:lnTo>
                  <a:lnTo>
                    <a:pt x="551854" y="937914"/>
                  </a:lnTo>
                  <a:lnTo>
                    <a:pt x="607777" y="949087"/>
                  </a:lnTo>
                  <a:lnTo>
                    <a:pt x="665574" y="958373"/>
                  </a:lnTo>
                  <a:lnTo>
                    <a:pt x="725125" y="965708"/>
                  </a:lnTo>
                  <a:lnTo>
                    <a:pt x="786313" y="971027"/>
                  </a:lnTo>
                  <a:lnTo>
                    <a:pt x="849021" y="974266"/>
                  </a:lnTo>
                  <a:lnTo>
                    <a:pt x="913130" y="975359"/>
                  </a:lnTo>
                  <a:lnTo>
                    <a:pt x="977245" y="974266"/>
                  </a:lnTo>
                  <a:lnTo>
                    <a:pt x="1039971" y="971027"/>
                  </a:lnTo>
                  <a:lnTo>
                    <a:pt x="1101189" y="965708"/>
                  </a:lnTo>
                  <a:lnTo>
                    <a:pt x="1160780" y="958373"/>
                  </a:lnTo>
                  <a:lnTo>
                    <a:pt x="1218624" y="949087"/>
                  </a:lnTo>
                  <a:lnTo>
                    <a:pt x="1274603" y="937914"/>
                  </a:lnTo>
                  <a:lnTo>
                    <a:pt x="1328598" y="924919"/>
                  </a:lnTo>
                  <a:lnTo>
                    <a:pt x="1380490" y="910166"/>
                  </a:lnTo>
                  <a:lnTo>
                    <a:pt x="1430158" y="893720"/>
                  </a:lnTo>
                  <a:lnTo>
                    <a:pt x="1477486" y="875645"/>
                  </a:lnTo>
                  <a:lnTo>
                    <a:pt x="1522352" y="856005"/>
                  </a:lnTo>
                  <a:lnTo>
                    <a:pt x="1564640" y="834866"/>
                  </a:lnTo>
                  <a:lnTo>
                    <a:pt x="1604228" y="812291"/>
                  </a:lnTo>
                  <a:lnTo>
                    <a:pt x="1640998" y="788345"/>
                  </a:lnTo>
                  <a:lnTo>
                    <a:pt x="1674832" y="763093"/>
                  </a:lnTo>
                  <a:lnTo>
                    <a:pt x="1705610" y="736599"/>
                  </a:lnTo>
                  <a:lnTo>
                    <a:pt x="1733212" y="708928"/>
                  </a:lnTo>
                  <a:lnTo>
                    <a:pt x="1778416" y="650311"/>
                  </a:lnTo>
                  <a:lnTo>
                    <a:pt x="1809492" y="587759"/>
                  </a:lnTo>
                  <a:lnTo>
                    <a:pt x="1825486" y="521787"/>
                  </a:lnTo>
                  <a:lnTo>
                    <a:pt x="1827530" y="487679"/>
                  </a:lnTo>
                  <a:lnTo>
                    <a:pt x="1825486" y="453572"/>
                  </a:lnTo>
                  <a:lnTo>
                    <a:pt x="1809492" y="387600"/>
                  </a:lnTo>
                  <a:lnTo>
                    <a:pt x="1778416" y="325048"/>
                  </a:lnTo>
                  <a:lnTo>
                    <a:pt x="1733212" y="266431"/>
                  </a:lnTo>
                  <a:lnTo>
                    <a:pt x="1705610" y="238760"/>
                  </a:lnTo>
                  <a:lnTo>
                    <a:pt x="1674832" y="212266"/>
                  </a:lnTo>
                  <a:lnTo>
                    <a:pt x="1640998" y="187014"/>
                  </a:lnTo>
                  <a:lnTo>
                    <a:pt x="1604228" y="163068"/>
                  </a:lnTo>
                  <a:lnTo>
                    <a:pt x="1564640" y="140493"/>
                  </a:lnTo>
                  <a:lnTo>
                    <a:pt x="1522352" y="119354"/>
                  </a:lnTo>
                  <a:lnTo>
                    <a:pt x="1477486" y="99714"/>
                  </a:lnTo>
                  <a:lnTo>
                    <a:pt x="1430158" y="81639"/>
                  </a:lnTo>
                  <a:lnTo>
                    <a:pt x="1380490" y="65193"/>
                  </a:lnTo>
                  <a:lnTo>
                    <a:pt x="1328598" y="50440"/>
                  </a:lnTo>
                  <a:lnTo>
                    <a:pt x="1274603" y="37445"/>
                  </a:lnTo>
                  <a:lnTo>
                    <a:pt x="1218624" y="26272"/>
                  </a:lnTo>
                  <a:lnTo>
                    <a:pt x="1160780" y="16986"/>
                  </a:lnTo>
                  <a:lnTo>
                    <a:pt x="1101189" y="9651"/>
                  </a:lnTo>
                  <a:lnTo>
                    <a:pt x="1039971" y="4332"/>
                  </a:lnTo>
                  <a:lnTo>
                    <a:pt x="977245" y="1093"/>
                  </a:lnTo>
                  <a:lnTo>
                    <a:pt x="91313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9722" name="object 11"/>
            <p:cNvSpPr>
              <a:spLocks/>
            </p:cNvSpPr>
            <p:nvPr/>
          </p:nvSpPr>
          <p:spPr bwMode="auto">
            <a:xfrm>
              <a:off x="1130300" y="2147570"/>
              <a:ext cx="1827530" cy="975360"/>
            </a:xfrm>
            <a:custGeom>
              <a:avLst/>
              <a:gdLst/>
              <a:ahLst/>
              <a:cxnLst>
                <a:cxn ang="0">
                  <a:pos x="977245" y="1093"/>
                </a:cxn>
                <a:cxn ang="0">
                  <a:pos x="1101189" y="9651"/>
                </a:cxn>
                <a:cxn ang="0">
                  <a:pos x="1218624" y="26272"/>
                </a:cxn>
                <a:cxn ang="0">
                  <a:pos x="1328598" y="50440"/>
                </a:cxn>
                <a:cxn ang="0">
                  <a:pos x="1430158" y="81639"/>
                </a:cxn>
                <a:cxn ang="0">
                  <a:pos x="1522352" y="119354"/>
                </a:cxn>
                <a:cxn ang="0">
                  <a:pos x="1604228" y="163068"/>
                </a:cxn>
                <a:cxn ang="0">
                  <a:pos x="1674832" y="212266"/>
                </a:cxn>
                <a:cxn ang="0">
                  <a:pos x="1733212" y="266431"/>
                </a:cxn>
                <a:cxn ang="0">
                  <a:pos x="1809492" y="387600"/>
                </a:cxn>
                <a:cxn ang="0">
                  <a:pos x="1827530" y="487679"/>
                </a:cxn>
                <a:cxn ang="0">
                  <a:pos x="1809492" y="587759"/>
                </a:cxn>
                <a:cxn ang="0">
                  <a:pos x="1733212" y="708928"/>
                </a:cxn>
                <a:cxn ang="0">
                  <a:pos x="1674832" y="763093"/>
                </a:cxn>
                <a:cxn ang="0">
                  <a:pos x="1604228" y="812291"/>
                </a:cxn>
                <a:cxn ang="0">
                  <a:pos x="1522352" y="856005"/>
                </a:cxn>
                <a:cxn ang="0">
                  <a:pos x="1430158" y="893720"/>
                </a:cxn>
                <a:cxn ang="0">
                  <a:pos x="1328598" y="924919"/>
                </a:cxn>
                <a:cxn ang="0">
                  <a:pos x="1218624" y="949087"/>
                </a:cxn>
                <a:cxn ang="0">
                  <a:pos x="1101189" y="965708"/>
                </a:cxn>
                <a:cxn ang="0">
                  <a:pos x="977245" y="974266"/>
                </a:cxn>
                <a:cxn ang="0">
                  <a:pos x="849021" y="974266"/>
                </a:cxn>
                <a:cxn ang="0">
                  <a:pos x="725125" y="965708"/>
                </a:cxn>
                <a:cxn ang="0">
                  <a:pos x="607777" y="949087"/>
                </a:cxn>
                <a:cxn ang="0">
                  <a:pos x="497922" y="924919"/>
                </a:cxn>
                <a:cxn ang="0">
                  <a:pos x="396502" y="893720"/>
                </a:cxn>
                <a:cxn ang="0">
                  <a:pos x="304462" y="856005"/>
                </a:cxn>
                <a:cxn ang="0">
                  <a:pos x="222745" y="812291"/>
                </a:cxn>
                <a:cxn ang="0">
                  <a:pos x="152295" y="763093"/>
                </a:cxn>
                <a:cxn ang="0">
                  <a:pos x="94056" y="708928"/>
                </a:cxn>
                <a:cxn ang="0">
                  <a:pos x="17983" y="587759"/>
                </a:cxn>
                <a:cxn ang="0">
                  <a:pos x="0" y="487679"/>
                </a:cxn>
                <a:cxn ang="0">
                  <a:pos x="17983" y="387600"/>
                </a:cxn>
                <a:cxn ang="0">
                  <a:pos x="94056" y="266431"/>
                </a:cxn>
                <a:cxn ang="0">
                  <a:pos x="152295" y="212266"/>
                </a:cxn>
                <a:cxn ang="0">
                  <a:pos x="222745" y="163068"/>
                </a:cxn>
                <a:cxn ang="0">
                  <a:pos x="304462" y="119354"/>
                </a:cxn>
                <a:cxn ang="0">
                  <a:pos x="396502" y="81639"/>
                </a:cxn>
                <a:cxn ang="0">
                  <a:pos x="497922" y="50440"/>
                </a:cxn>
                <a:cxn ang="0">
                  <a:pos x="607777" y="26272"/>
                </a:cxn>
                <a:cxn ang="0">
                  <a:pos x="725125" y="9651"/>
                </a:cxn>
                <a:cxn ang="0">
                  <a:pos x="849021" y="1093"/>
                </a:cxn>
                <a:cxn ang="0">
                  <a:pos x="0" y="0"/>
                </a:cxn>
                <a:cxn ang="0">
                  <a:pos x="1827530" y="975359"/>
                </a:cxn>
              </a:cxnLst>
              <a:rect l="0" t="0" r="r" b="b"/>
              <a:pathLst>
                <a:path w="1827530" h="975360">
                  <a:moveTo>
                    <a:pt x="913130" y="0"/>
                  </a:moveTo>
                  <a:lnTo>
                    <a:pt x="977245" y="1093"/>
                  </a:lnTo>
                  <a:lnTo>
                    <a:pt x="1039971" y="4332"/>
                  </a:lnTo>
                  <a:lnTo>
                    <a:pt x="1101189" y="9651"/>
                  </a:lnTo>
                  <a:lnTo>
                    <a:pt x="1160780" y="16986"/>
                  </a:lnTo>
                  <a:lnTo>
                    <a:pt x="1218624" y="26272"/>
                  </a:lnTo>
                  <a:lnTo>
                    <a:pt x="1274603" y="37445"/>
                  </a:lnTo>
                  <a:lnTo>
                    <a:pt x="1328598" y="50440"/>
                  </a:lnTo>
                  <a:lnTo>
                    <a:pt x="1380490" y="65193"/>
                  </a:lnTo>
                  <a:lnTo>
                    <a:pt x="1430158" y="81639"/>
                  </a:lnTo>
                  <a:lnTo>
                    <a:pt x="1477486" y="99714"/>
                  </a:lnTo>
                  <a:lnTo>
                    <a:pt x="1522352" y="119354"/>
                  </a:lnTo>
                  <a:lnTo>
                    <a:pt x="1564640" y="140493"/>
                  </a:lnTo>
                  <a:lnTo>
                    <a:pt x="1604228" y="163068"/>
                  </a:lnTo>
                  <a:lnTo>
                    <a:pt x="1640998" y="187014"/>
                  </a:lnTo>
                  <a:lnTo>
                    <a:pt x="1674832" y="212266"/>
                  </a:lnTo>
                  <a:lnTo>
                    <a:pt x="1705610" y="238760"/>
                  </a:lnTo>
                  <a:lnTo>
                    <a:pt x="1733212" y="266431"/>
                  </a:lnTo>
                  <a:lnTo>
                    <a:pt x="1778416" y="325048"/>
                  </a:lnTo>
                  <a:lnTo>
                    <a:pt x="1809492" y="387600"/>
                  </a:lnTo>
                  <a:lnTo>
                    <a:pt x="1825486" y="453572"/>
                  </a:lnTo>
                  <a:lnTo>
                    <a:pt x="1827530" y="487679"/>
                  </a:lnTo>
                  <a:lnTo>
                    <a:pt x="1825486" y="521787"/>
                  </a:lnTo>
                  <a:lnTo>
                    <a:pt x="1809492" y="587759"/>
                  </a:lnTo>
                  <a:lnTo>
                    <a:pt x="1778416" y="650311"/>
                  </a:lnTo>
                  <a:lnTo>
                    <a:pt x="1733212" y="708928"/>
                  </a:lnTo>
                  <a:lnTo>
                    <a:pt x="1705610" y="736599"/>
                  </a:lnTo>
                  <a:lnTo>
                    <a:pt x="1674832" y="763093"/>
                  </a:lnTo>
                  <a:lnTo>
                    <a:pt x="1640998" y="788345"/>
                  </a:lnTo>
                  <a:lnTo>
                    <a:pt x="1604228" y="812291"/>
                  </a:lnTo>
                  <a:lnTo>
                    <a:pt x="1564640" y="834866"/>
                  </a:lnTo>
                  <a:lnTo>
                    <a:pt x="1522352" y="856005"/>
                  </a:lnTo>
                  <a:lnTo>
                    <a:pt x="1477486" y="875645"/>
                  </a:lnTo>
                  <a:lnTo>
                    <a:pt x="1430158" y="893720"/>
                  </a:lnTo>
                  <a:lnTo>
                    <a:pt x="1380490" y="910166"/>
                  </a:lnTo>
                  <a:lnTo>
                    <a:pt x="1328598" y="924919"/>
                  </a:lnTo>
                  <a:lnTo>
                    <a:pt x="1274603" y="937914"/>
                  </a:lnTo>
                  <a:lnTo>
                    <a:pt x="1218624" y="949087"/>
                  </a:lnTo>
                  <a:lnTo>
                    <a:pt x="1160780" y="958373"/>
                  </a:lnTo>
                  <a:lnTo>
                    <a:pt x="1101189" y="965708"/>
                  </a:lnTo>
                  <a:lnTo>
                    <a:pt x="1039971" y="971027"/>
                  </a:lnTo>
                  <a:lnTo>
                    <a:pt x="977245" y="974266"/>
                  </a:lnTo>
                  <a:lnTo>
                    <a:pt x="913130" y="975359"/>
                  </a:lnTo>
                  <a:lnTo>
                    <a:pt x="849021" y="974266"/>
                  </a:lnTo>
                  <a:lnTo>
                    <a:pt x="786313" y="971027"/>
                  </a:lnTo>
                  <a:lnTo>
                    <a:pt x="725125" y="965708"/>
                  </a:lnTo>
                  <a:lnTo>
                    <a:pt x="665574" y="958373"/>
                  </a:lnTo>
                  <a:lnTo>
                    <a:pt x="607777" y="949087"/>
                  </a:lnTo>
                  <a:lnTo>
                    <a:pt x="551854" y="937914"/>
                  </a:lnTo>
                  <a:lnTo>
                    <a:pt x="497922" y="924919"/>
                  </a:lnTo>
                  <a:lnTo>
                    <a:pt x="446099" y="910166"/>
                  </a:lnTo>
                  <a:lnTo>
                    <a:pt x="396502" y="893720"/>
                  </a:lnTo>
                  <a:lnTo>
                    <a:pt x="349251" y="875645"/>
                  </a:lnTo>
                  <a:lnTo>
                    <a:pt x="304462" y="856005"/>
                  </a:lnTo>
                  <a:lnTo>
                    <a:pt x="262254" y="834866"/>
                  </a:lnTo>
                  <a:lnTo>
                    <a:pt x="222745" y="812291"/>
                  </a:lnTo>
                  <a:lnTo>
                    <a:pt x="186053" y="788345"/>
                  </a:lnTo>
                  <a:lnTo>
                    <a:pt x="152295" y="763093"/>
                  </a:lnTo>
                  <a:lnTo>
                    <a:pt x="121590" y="736599"/>
                  </a:lnTo>
                  <a:lnTo>
                    <a:pt x="94056" y="708928"/>
                  </a:lnTo>
                  <a:lnTo>
                    <a:pt x="48970" y="650311"/>
                  </a:lnTo>
                  <a:lnTo>
                    <a:pt x="17983" y="587759"/>
                  </a:lnTo>
                  <a:lnTo>
                    <a:pt x="2037" y="521787"/>
                  </a:lnTo>
                  <a:lnTo>
                    <a:pt x="0" y="487679"/>
                  </a:lnTo>
                  <a:lnTo>
                    <a:pt x="2037" y="453572"/>
                  </a:lnTo>
                  <a:lnTo>
                    <a:pt x="17983" y="387600"/>
                  </a:lnTo>
                  <a:lnTo>
                    <a:pt x="48970" y="325048"/>
                  </a:lnTo>
                  <a:lnTo>
                    <a:pt x="94056" y="266431"/>
                  </a:lnTo>
                  <a:lnTo>
                    <a:pt x="121590" y="238760"/>
                  </a:lnTo>
                  <a:lnTo>
                    <a:pt x="152295" y="212266"/>
                  </a:lnTo>
                  <a:lnTo>
                    <a:pt x="186053" y="187014"/>
                  </a:lnTo>
                  <a:lnTo>
                    <a:pt x="222745" y="163068"/>
                  </a:lnTo>
                  <a:lnTo>
                    <a:pt x="262254" y="140493"/>
                  </a:lnTo>
                  <a:lnTo>
                    <a:pt x="304462" y="119354"/>
                  </a:lnTo>
                  <a:lnTo>
                    <a:pt x="349251" y="99714"/>
                  </a:lnTo>
                  <a:lnTo>
                    <a:pt x="396502" y="81639"/>
                  </a:lnTo>
                  <a:lnTo>
                    <a:pt x="446099" y="65193"/>
                  </a:lnTo>
                  <a:lnTo>
                    <a:pt x="497922" y="50440"/>
                  </a:lnTo>
                  <a:lnTo>
                    <a:pt x="551854" y="37445"/>
                  </a:lnTo>
                  <a:lnTo>
                    <a:pt x="607777" y="26272"/>
                  </a:lnTo>
                  <a:lnTo>
                    <a:pt x="665574" y="16986"/>
                  </a:lnTo>
                  <a:lnTo>
                    <a:pt x="725125" y="9651"/>
                  </a:lnTo>
                  <a:lnTo>
                    <a:pt x="786313" y="4332"/>
                  </a:lnTo>
                  <a:lnTo>
                    <a:pt x="849021" y="1093"/>
                  </a:lnTo>
                  <a:lnTo>
                    <a:pt x="913130" y="0"/>
                  </a:lnTo>
                  <a:close/>
                </a:path>
                <a:path w="1827530" h="975360">
                  <a:moveTo>
                    <a:pt x="0" y="0"/>
                  </a:moveTo>
                  <a:lnTo>
                    <a:pt x="0" y="0"/>
                  </a:lnTo>
                </a:path>
                <a:path w="1827530" h="975360">
                  <a:moveTo>
                    <a:pt x="1827530" y="975359"/>
                  </a:moveTo>
                  <a:lnTo>
                    <a:pt x="1827530" y="975359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50597" y="2462145"/>
            <a:ext cx="1340583" cy="885462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2250" algn="ctr">
              <a:spcBef>
                <a:spcPts val="110"/>
              </a:spcBef>
            </a:pPr>
            <a:r>
              <a:rPr lang="en-US" sz="1900" dirty="0"/>
              <a:t>Diagnosis of  Feed  Problems</a:t>
            </a:r>
          </a:p>
        </p:txBody>
      </p:sp>
      <p:grpSp>
        <p:nvGrpSpPr>
          <p:cNvPr id="4" name="object 13"/>
          <p:cNvGrpSpPr>
            <a:grpSpLocks/>
          </p:cNvGrpSpPr>
          <p:nvPr/>
        </p:nvGrpSpPr>
        <p:grpSpPr bwMode="auto">
          <a:xfrm>
            <a:off x="913557" y="3757090"/>
            <a:ext cx="3918493" cy="1116452"/>
            <a:chOff x="828357" y="3408997"/>
            <a:chExt cx="3554729" cy="1011555"/>
          </a:xfrm>
        </p:grpSpPr>
        <p:sp>
          <p:nvSpPr>
            <p:cNvPr id="29717" name="object 14"/>
            <p:cNvSpPr>
              <a:spLocks/>
            </p:cNvSpPr>
            <p:nvPr/>
          </p:nvSpPr>
          <p:spPr bwMode="auto">
            <a:xfrm>
              <a:off x="2291080" y="3916679"/>
              <a:ext cx="2077720" cy="5080"/>
            </a:xfrm>
            <a:custGeom>
              <a:avLst/>
              <a:gdLst/>
              <a:ahLst/>
              <a:cxnLst>
                <a:cxn ang="0">
                  <a:pos x="2077720" y="0"/>
                </a:cxn>
                <a:cxn ang="0">
                  <a:pos x="0" y="5080"/>
                </a:cxn>
              </a:cxnLst>
              <a:rect l="0" t="0" r="r" b="b"/>
              <a:pathLst>
                <a:path w="2077720" h="5079">
                  <a:moveTo>
                    <a:pt x="2077720" y="0"/>
                  </a:moveTo>
                  <a:lnTo>
                    <a:pt x="0" y="5080"/>
                  </a:lnTo>
                </a:path>
              </a:pathLst>
            </a:custGeom>
            <a:noFill/>
            <a:ln w="28393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9718" name="object 15"/>
            <p:cNvSpPr>
              <a:spLocks/>
            </p:cNvSpPr>
            <p:nvPr/>
          </p:nvSpPr>
          <p:spPr bwMode="auto">
            <a:xfrm>
              <a:off x="833119" y="3413759"/>
              <a:ext cx="1587500" cy="1002030"/>
            </a:xfrm>
            <a:custGeom>
              <a:avLst/>
              <a:gdLst/>
              <a:ahLst/>
              <a:cxnLst>
                <a:cxn ang="0">
                  <a:pos x="732961" y="1331"/>
                </a:cxn>
                <a:cxn ang="0">
                  <a:pos x="615929" y="11731"/>
                </a:cxn>
                <a:cxn ang="0">
                  <a:pos x="505838" y="31878"/>
                </a:cxn>
                <a:cxn ang="0">
                  <a:pos x="403748" y="61090"/>
                </a:cxn>
                <a:cxn ang="0">
                  <a:pos x="310717" y="98686"/>
                </a:cxn>
                <a:cxn ang="0">
                  <a:pos x="227806" y="143986"/>
                </a:cxn>
                <a:cxn ang="0">
                  <a:pos x="156072" y="196307"/>
                </a:cxn>
                <a:cxn ang="0">
                  <a:pos x="96576" y="254969"/>
                </a:cxn>
                <a:cxn ang="0">
                  <a:pos x="50377" y="319289"/>
                </a:cxn>
                <a:cxn ang="0">
                  <a:pos x="8325" y="424891"/>
                </a:cxn>
                <a:cxn ang="0">
                  <a:pos x="2103" y="538741"/>
                </a:cxn>
                <a:cxn ang="0">
                  <a:pos x="50377" y="682154"/>
                </a:cxn>
                <a:cxn ang="0">
                  <a:pos x="96576" y="746658"/>
                </a:cxn>
                <a:cxn ang="0">
                  <a:pos x="156072" y="805460"/>
                </a:cxn>
                <a:cxn ang="0">
                  <a:pos x="227806" y="857884"/>
                </a:cxn>
                <a:cxn ang="0">
                  <a:pos x="310717" y="903256"/>
                </a:cxn>
                <a:cxn ang="0">
                  <a:pos x="403748" y="940898"/>
                </a:cxn>
                <a:cxn ang="0">
                  <a:pos x="505838" y="970136"/>
                </a:cxn>
                <a:cxn ang="0">
                  <a:pos x="615929" y="990295"/>
                </a:cxn>
                <a:cxn ang="0">
                  <a:pos x="732961" y="1000697"/>
                </a:cxn>
                <a:cxn ang="0">
                  <a:pos x="854538" y="1000697"/>
                </a:cxn>
                <a:cxn ang="0">
                  <a:pos x="971570" y="990295"/>
                </a:cxn>
                <a:cxn ang="0">
                  <a:pos x="1081661" y="970136"/>
                </a:cxn>
                <a:cxn ang="0">
                  <a:pos x="1183751" y="940898"/>
                </a:cxn>
                <a:cxn ang="0">
                  <a:pos x="1276782" y="903256"/>
                </a:cxn>
                <a:cxn ang="0">
                  <a:pos x="1359693" y="857884"/>
                </a:cxn>
                <a:cxn ang="0">
                  <a:pos x="1431427" y="805460"/>
                </a:cxn>
                <a:cxn ang="0">
                  <a:pos x="1490923" y="746658"/>
                </a:cxn>
                <a:cxn ang="0">
                  <a:pos x="1537122" y="682154"/>
                </a:cxn>
                <a:cxn ang="0">
                  <a:pos x="1579174" y="576184"/>
                </a:cxn>
                <a:cxn ang="0">
                  <a:pos x="1585396" y="462183"/>
                </a:cxn>
                <a:cxn ang="0">
                  <a:pos x="1537122" y="319289"/>
                </a:cxn>
                <a:cxn ang="0">
                  <a:pos x="1490923" y="254969"/>
                </a:cxn>
                <a:cxn ang="0">
                  <a:pos x="1431427" y="196307"/>
                </a:cxn>
                <a:cxn ang="0">
                  <a:pos x="1359693" y="143986"/>
                </a:cxn>
                <a:cxn ang="0">
                  <a:pos x="1276782" y="98686"/>
                </a:cxn>
                <a:cxn ang="0">
                  <a:pos x="1183751" y="61090"/>
                </a:cxn>
                <a:cxn ang="0">
                  <a:pos x="1081661" y="31878"/>
                </a:cxn>
                <a:cxn ang="0">
                  <a:pos x="971570" y="11731"/>
                </a:cxn>
                <a:cxn ang="0">
                  <a:pos x="854538" y="1331"/>
                </a:cxn>
              </a:cxnLst>
              <a:rect l="0" t="0" r="r" b="b"/>
              <a:pathLst>
                <a:path w="1587500" h="1002029">
                  <a:moveTo>
                    <a:pt x="793750" y="0"/>
                  </a:moveTo>
                  <a:lnTo>
                    <a:pt x="732961" y="1331"/>
                  </a:lnTo>
                  <a:lnTo>
                    <a:pt x="673643" y="5270"/>
                  </a:lnTo>
                  <a:lnTo>
                    <a:pt x="615929" y="11731"/>
                  </a:lnTo>
                  <a:lnTo>
                    <a:pt x="559949" y="20629"/>
                  </a:lnTo>
                  <a:lnTo>
                    <a:pt x="505838" y="31878"/>
                  </a:lnTo>
                  <a:lnTo>
                    <a:pt x="453726" y="45393"/>
                  </a:lnTo>
                  <a:lnTo>
                    <a:pt x="403748" y="61090"/>
                  </a:lnTo>
                  <a:lnTo>
                    <a:pt x="356034" y="78883"/>
                  </a:lnTo>
                  <a:lnTo>
                    <a:pt x="310717" y="98686"/>
                  </a:lnTo>
                  <a:lnTo>
                    <a:pt x="267930" y="120416"/>
                  </a:lnTo>
                  <a:lnTo>
                    <a:pt x="227806" y="143986"/>
                  </a:lnTo>
                  <a:lnTo>
                    <a:pt x="190476" y="169311"/>
                  </a:lnTo>
                  <a:lnTo>
                    <a:pt x="156072" y="196307"/>
                  </a:lnTo>
                  <a:lnTo>
                    <a:pt x="124729" y="224888"/>
                  </a:lnTo>
                  <a:lnTo>
                    <a:pt x="96576" y="254969"/>
                  </a:lnTo>
                  <a:lnTo>
                    <a:pt x="71748" y="286464"/>
                  </a:lnTo>
                  <a:lnTo>
                    <a:pt x="50377" y="319289"/>
                  </a:lnTo>
                  <a:lnTo>
                    <a:pt x="32594" y="353359"/>
                  </a:lnTo>
                  <a:lnTo>
                    <a:pt x="8325" y="424891"/>
                  </a:lnTo>
                  <a:lnTo>
                    <a:pt x="0" y="500379"/>
                  </a:lnTo>
                  <a:lnTo>
                    <a:pt x="2103" y="538741"/>
                  </a:lnTo>
                  <a:lnTo>
                    <a:pt x="18532" y="612623"/>
                  </a:lnTo>
                  <a:lnTo>
                    <a:pt x="50377" y="682154"/>
                  </a:lnTo>
                  <a:lnTo>
                    <a:pt x="71748" y="715076"/>
                  </a:lnTo>
                  <a:lnTo>
                    <a:pt x="96576" y="746658"/>
                  </a:lnTo>
                  <a:lnTo>
                    <a:pt x="124729" y="776814"/>
                  </a:lnTo>
                  <a:lnTo>
                    <a:pt x="156072" y="805460"/>
                  </a:lnTo>
                  <a:lnTo>
                    <a:pt x="190476" y="832512"/>
                  </a:lnTo>
                  <a:lnTo>
                    <a:pt x="227806" y="857884"/>
                  </a:lnTo>
                  <a:lnTo>
                    <a:pt x="267930" y="881494"/>
                  </a:lnTo>
                  <a:lnTo>
                    <a:pt x="310717" y="903256"/>
                  </a:lnTo>
                  <a:lnTo>
                    <a:pt x="356034" y="923085"/>
                  </a:lnTo>
                  <a:lnTo>
                    <a:pt x="403748" y="940898"/>
                  </a:lnTo>
                  <a:lnTo>
                    <a:pt x="453726" y="956610"/>
                  </a:lnTo>
                  <a:lnTo>
                    <a:pt x="505838" y="970136"/>
                  </a:lnTo>
                  <a:lnTo>
                    <a:pt x="559949" y="981393"/>
                  </a:lnTo>
                  <a:lnTo>
                    <a:pt x="615929" y="990295"/>
                  </a:lnTo>
                  <a:lnTo>
                    <a:pt x="673643" y="996758"/>
                  </a:lnTo>
                  <a:lnTo>
                    <a:pt x="732961" y="1000697"/>
                  </a:lnTo>
                  <a:lnTo>
                    <a:pt x="793750" y="1002029"/>
                  </a:lnTo>
                  <a:lnTo>
                    <a:pt x="854538" y="1000697"/>
                  </a:lnTo>
                  <a:lnTo>
                    <a:pt x="913856" y="996758"/>
                  </a:lnTo>
                  <a:lnTo>
                    <a:pt x="971570" y="990295"/>
                  </a:lnTo>
                  <a:lnTo>
                    <a:pt x="1027550" y="981393"/>
                  </a:lnTo>
                  <a:lnTo>
                    <a:pt x="1081661" y="970136"/>
                  </a:lnTo>
                  <a:lnTo>
                    <a:pt x="1133773" y="956610"/>
                  </a:lnTo>
                  <a:lnTo>
                    <a:pt x="1183751" y="940898"/>
                  </a:lnTo>
                  <a:lnTo>
                    <a:pt x="1231465" y="923085"/>
                  </a:lnTo>
                  <a:lnTo>
                    <a:pt x="1276782" y="903256"/>
                  </a:lnTo>
                  <a:lnTo>
                    <a:pt x="1319569" y="881494"/>
                  </a:lnTo>
                  <a:lnTo>
                    <a:pt x="1359693" y="857884"/>
                  </a:lnTo>
                  <a:lnTo>
                    <a:pt x="1397023" y="832512"/>
                  </a:lnTo>
                  <a:lnTo>
                    <a:pt x="1431427" y="805460"/>
                  </a:lnTo>
                  <a:lnTo>
                    <a:pt x="1462770" y="776814"/>
                  </a:lnTo>
                  <a:lnTo>
                    <a:pt x="1490923" y="746658"/>
                  </a:lnTo>
                  <a:lnTo>
                    <a:pt x="1515751" y="715076"/>
                  </a:lnTo>
                  <a:lnTo>
                    <a:pt x="1537122" y="682154"/>
                  </a:lnTo>
                  <a:lnTo>
                    <a:pt x="1554905" y="647974"/>
                  </a:lnTo>
                  <a:lnTo>
                    <a:pt x="1579174" y="576184"/>
                  </a:lnTo>
                  <a:lnTo>
                    <a:pt x="1587500" y="500379"/>
                  </a:lnTo>
                  <a:lnTo>
                    <a:pt x="1585396" y="462183"/>
                  </a:lnTo>
                  <a:lnTo>
                    <a:pt x="1568967" y="388588"/>
                  </a:lnTo>
                  <a:lnTo>
                    <a:pt x="1537122" y="319289"/>
                  </a:lnTo>
                  <a:lnTo>
                    <a:pt x="1515751" y="286464"/>
                  </a:lnTo>
                  <a:lnTo>
                    <a:pt x="1490923" y="254969"/>
                  </a:lnTo>
                  <a:lnTo>
                    <a:pt x="1462770" y="224888"/>
                  </a:lnTo>
                  <a:lnTo>
                    <a:pt x="1431427" y="196307"/>
                  </a:lnTo>
                  <a:lnTo>
                    <a:pt x="1397023" y="169311"/>
                  </a:lnTo>
                  <a:lnTo>
                    <a:pt x="1359693" y="143986"/>
                  </a:lnTo>
                  <a:lnTo>
                    <a:pt x="1319569" y="120416"/>
                  </a:lnTo>
                  <a:lnTo>
                    <a:pt x="1276782" y="98686"/>
                  </a:lnTo>
                  <a:lnTo>
                    <a:pt x="1231465" y="78883"/>
                  </a:lnTo>
                  <a:lnTo>
                    <a:pt x="1183751" y="61090"/>
                  </a:lnTo>
                  <a:lnTo>
                    <a:pt x="1133773" y="45393"/>
                  </a:lnTo>
                  <a:lnTo>
                    <a:pt x="1081661" y="31878"/>
                  </a:lnTo>
                  <a:lnTo>
                    <a:pt x="1027550" y="20629"/>
                  </a:lnTo>
                  <a:lnTo>
                    <a:pt x="971570" y="11731"/>
                  </a:lnTo>
                  <a:lnTo>
                    <a:pt x="913856" y="5270"/>
                  </a:lnTo>
                  <a:lnTo>
                    <a:pt x="854538" y="1331"/>
                  </a:lnTo>
                  <a:lnTo>
                    <a:pt x="79375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29719" name="object 16"/>
            <p:cNvSpPr>
              <a:spLocks/>
            </p:cNvSpPr>
            <p:nvPr/>
          </p:nvSpPr>
          <p:spPr bwMode="auto">
            <a:xfrm>
              <a:off x="833119" y="3413759"/>
              <a:ext cx="1588770" cy="1002030"/>
            </a:xfrm>
            <a:custGeom>
              <a:avLst/>
              <a:gdLst/>
              <a:ahLst/>
              <a:cxnLst>
                <a:cxn ang="0">
                  <a:pos x="854538" y="1331"/>
                </a:cxn>
                <a:cxn ang="0">
                  <a:pos x="971570" y="11731"/>
                </a:cxn>
                <a:cxn ang="0">
                  <a:pos x="1081661" y="31878"/>
                </a:cxn>
                <a:cxn ang="0">
                  <a:pos x="1183751" y="61090"/>
                </a:cxn>
                <a:cxn ang="0">
                  <a:pos x="1276782" y="98686"/>
                </a:cxn>
                <a:cxn ang="0">
                  <a:pos x="1359693" y="143986"/>
                </a:cxn>
                <a:cxn ang="0">
                  <a:pos x="1431427" y="196307"/>
                </a:cxn>
                <a:cxn ang="0">
                  <a:pos x="1490923" y="254969"/>
                </a:cxn>
                <a:cxn ang="0">
                  <a:pos x="1537122" y="319289"/>
                </a:cxn>
                <a:cxn ang="0">
                  <a:pos x="1579174" y="424891"/>
                </a:cxn>
                <a:cxn ang="0">
                  <a:pos x="1585396" y="538741"/>
                </a:cxn>
                <a:cxn ang="0">
                  <a:pos x="1537122" y="682154"/>
                </a:cxn>
                <a:cxn ang="0">
                  <a:pos x="1490923" y="746658"/>
                </a:cxn>
                <a:cxn ang="0">
                  <a:pos x="1431427" y="805460"/>
                </a:cxn>
                <a:cxn ang="0">
                  <a:pos x="1359693" y="857884"/>
                </a:cxn>
                <a:cxn ang="0">
                  <a:pos x="1276782" y="903256"/>
                </a:cxn>
                <a:cxn ang="0">
                  <a:pos x="1183751" y="940898"/>
                </a:cxn>
                <a:cxn ang="0">
                  <a:pos x="1081661" y="970136"/>
                </a:cxn>
                <a:cxn ang="0">
                  <a:pos x="971570" y="990295"/>
                </a:cxn>
                <a:cxn ang="0">
                  <a:pos x="854538" y="1000697"/>
                </a:cxn>
                <a:cxn ang="0">
                  <a:pos x="732961" y="1000697"/>
                </a:cxn>
                <a:cxn ang="0">
                  <a:pos x="615929" y="990295"/>
                </a:cxn>
                <a:cxn ang="0">
                  <a:pos x="505838" y="970136"/>
                </a:cxn>
                <a:cxn ang="0">
                  <a:pos x="403748" y="940898"/>
                </a:cxn>
                <a:cxn ang="0">
                  <a:pos x="310717" y="903256"/>
                </a:cxn>
                <a:cxn ang="0">
                  <a:pos x="227806" y="857884"/>
                </a:cxn>
                <a:cxn ang="0">
                  <a:pos x="156072" y="805460"/>
                </a:cxn>
                <a:cxn ang="0">
                  <a:pos x="96576" y="746658"/>
                </a:cxn>
                <a:cxn ang="0">
                  <a:pos x="50377" y="682154"/>
                </a:cxn>
                <a:cxn ang="0">
                  <a:pos x="8325" y="576184"/>
                </a:cxn>
                <a:cxn ang="0">
                  <a:pos x="2103" y="462183"/>
                </a:cxn>
                <a:cxn ang="0">
                  <a:pos x="50377" y="319289"/>
                </a:cxn>
                <a:cxn ang="0">
                  <a:pos x="96576" y="254969"/>
                </a:cxn>
                <a:cxn ang="0">
                  <a:pos x="156072" y="196307"/>
                </a:cxn>
                <a:cxn ang="0">
                  <a:pos x="227806" y="143986"/>
                </a:cxn>
                <a:cxn ang="0">
                  <a:pos x="310717" y="98686"/>
                </a:cxn>
                <a:cxn ang="0">
                  <a:pos x="403748" y="61090"/>
                </a:cxn>
                <a:cxn ang="0">
                  <a:pos x="505838" y="31878"/>
                </a:cxn>
                <a:cxn ang="0">
                  <a:pos x="615929" y="11731"/>
                </a:cxn>
                <a:cxn ang="0">
                  <a:pos x="732961" y="1331"/>
                </a:cxn>
                <a:cxn ang="0">
                  <a:pos x="0" y="0"/>
                </a:cxn>
                <a:cxn ang="0">
                  <a:pos x="1588770" y="1002029"/>
                </a:cxn>
              </a:cxnLst>
              <a:rect l="0" t="0" r="r" b="b"/>
              <a:pathLst>
                <a:path w="1588770" h="1002029">
                  <a:moveTo>
                    <a:pt x="793750" y="0"/>
                  </a:moveTo>
                  <a:lnTo>
                    <a:pt x="854538" y="1331"/>
                  </a:lnTo>
                  <a:lnTo>
                    <a:pt x="913856" y="5270"/>
                  </a:lnTo>
                  <a:lnTo>
                    <a:pt x="971570" y="11731"/>
                  </a:lnTo>
                  <a:lnTo>
                    <a:pt x="1027550" y="20629"/>
                  </a:lnTo>
                  <a:lnTo>
                    <a:pt x="1081661" y="31878"/>
                  </a:lnTo>
                  <a:lnTo>
                    <a:pt x="1133773" y="45393"/>
                  </a:lnTo>
                  <a:lnTo>
                    <a:pt x="1183751" y="61090"/>
                  </a:lnTo>
                  <a:lnTo>
                    <a:pt x="1231465" y="78883"/>
                  </a:lnTo>
                  <a:lnTo>
                    <a:pt x="1276782" y="98686"/>
                  </a:lnTo>
                  <a:lnTo>
                    <a:pt x="1319569" y="120416"/>
                  </a:lnTo>
                  <a:lnTo>
                    <a:pt x="1359693" y="143986"/>
                  </a:lnTo>
                  <a:lnTo>
                    <a:pt x="1397023" y="169311"/>
                  </a:lnTo>
                  <a:lnTo>
                    <a:pt x="1431427" y="196307"/>
                  </a:lnTo>
                  <a:lnTo>
                    <a:pt x="1462770" y="224888"/>
                  </a:lnTo>
                  <a:lnTo>
                    <a:pt x="1490923" y="254969"/>
                  </a:lnTo>
                  <a:lnTo>
                    <a:pt x="1515751" y="286464"/>
                  </a:lnTo>
                  <a:lnTo>
                    <a:pt x="1537122" y="319289"/>
                  </a:lnTo>
                  <a:lnTo>
                    <a:pt x="1554905" y="353359"/>
                  </a:lnTo>
                  <a:lnTo>
                    <a:pt x="1579174" y="424891"/>
                  </a:lnTo>
                  <a:lnTo>
                    <a:pt x="1587500" y="500379"/>
                  </a:lnTo>
                  <a:lnTo>
                    <a:pt x="1585396" y="538741"/>
                  </a:lnTo>
                  <a:lnTo>
                    <a:pt x="1568967" y="612623"/>
                  </a:lnTo>
                  <a:lnTo>
                    <a:pt x="1537122" y="682154"/>
                  </a:lnTo>
                  <a:lnTo>
                    <a:pt x="1515751" y="715076"/>
                  </a:lnTo>
                  <a:lnTo>
                    <a:pt x="1490923" y="746658"/>
                  </a:lnTo>
                  <a:lnTo>
                    <a:pt x="1462770" y="776814"/>
                  </a:lnTo>
                  <a:lnTo>
                    <a:pt x="1431427" y="805460"/>
                  </a:lnTo>
                  <a:lnTo>
                    <a:pt x="1397023" y="832512"/>
                  </a:lnTo>
                  <a:lnTo>
                    <a:pt x="1359693" y="857884"/>
                  </a:lnTo>
                  <a:lnTo>
                    <a:pt x="1319569" y="881494"/>
                  </a:lnTo>
                  <a:lnTo>
                    <a:pt x="1276782" y="903256"/>
                  </a:lnTo>
                  <a:lnTo>
                    <a:pt x="1231465" y="923085"/>
                  </a:lnTo>
                  <a:lnTo>
                    <a:pt x="1183751" y="940898"/>
                  </a:lnTo>
                  <a:lnTo>
                    <a:pt x="1133773" y="956610"/>
                  </a:lnTo>
                  <a:lnTo>
                    <a:pt x="1081661" y="970136"/>
                  </a:lnTo>
                  <a:lnTo>
                    <a:pt x="1027550" y="981393"/>
                  </a:lnTo>
                  <a:lnTo>
                    <a:pt x="971570" y="990295"/>
                  </a:lnTo>
                  <a:lnTo>
                    <a:pt x="913856" y="996758"/>
                  </a:lnTo>
                  <a:lnTo>
                    <a:pt x="854538" y="1000697"/>
                  </a:lnTo>
                  <a:lnTo>
                    <a:pt x="793750" y="1002029"/>
                  </a:lnTo>
                  <a:lnTo>
                    <a:pt x="732961" y="1000697"/>
                  </a:lnTo>
                  <a:lnTo>
                    <a:pt x="673643" y="996758"/>
                  </a:lnTo>
                  <a:lnTo>
                    <a:pt x="615929" y="990295"/>
                  </a:lnTo>
                  <a:lnTo>
                    <a:pt x="559949" y="981393"/>
                  </a:lnTo>
                  <a:lnTo>
                    <a:pt x="505838" y="970136"/>
                  </a:lnTo>
                  <a:lnTo>
                    <a:pt x="453726" y="956610"/>
                  </a:lnTo>
                  <a:lnTo>
                    <a:pt x="403748" y="940898"/>
                  </a:lnTo>
                  <a:lnTo>
                    <a:pt x="356034" y="923085"/>
                  </a:lnTo>
                  <a:lnTo>
                    <a:pt x="310717" y="903256"/>
                  </a:lnTo>
                  <a:lnTo>
                    <a:pt x="267930" y="881494"/>
                  </a:lnTo>
                  <a:lnTo>
                    <a:pt x="227806" y="857884"/>
                  </a:lnTo>
                  <a:lnTo>
                    <a:pt x="190476" y="832512"/>
                  </a:lnTo>
                  <a:lnTo>
                    <a:pt x="156072" y="805460"/>
                  </a:lnTo>
                  <a:lnTo>
                    <a:pt x="124729" y="776814"/>
                  </a:lnTo>
                  <a:lnTo>
                    <a:pt x="96576" y="746658"/>
                  </a:lnTo>
                  <a:lnTo>
                    <a:pt x="71748" y="715076"/>
                  </a:lnTo>
                  <a:lnTo>
                    <a:pt x="50377" y="682154"/>
                  </a:lnTo>
                  <a:lnTo>
                    <a:pt x="32594" y="647974"/>
                  </a:lnTo>
                  <a:lnTo>
                    <a:pt x="8325" y="576184"/>
                  </a:lnTo>
                  <a:lnTo>
                    <a:pt x="0" y="500379"/>
                  </a:lnTo>
                  <a:lnTo>
                    <a:pt x="2103" y="462183"/>
                  </a:lnTo>
                  <a:lnTo>
                    <a:pt x="18532" y="388588"/>
                  </a:lnTo>
                  <a:lnTo>
                    <a:pt x="50377" y="319289"/>
                  </a:lnTo>
                  <a:lnTo>
                    <a:pt x="71748" y="286464"/>
                  </a:lnTo>
                  <a:lnTo>
                    <a:pt x="96576" y="254969"/>
                  </a:lnTo>
                  <a:lnTo>
                    <a:pt x="124729" y="224888"/>
                  </a:lnTo>
                  <a:lnTo>
                    <a:pt x="156072" y="196307"/>
                  </a:lnTo>
                  <a:lnTo>
                    <a:pt x="190476" y="169311"/>
                  </a:lnTo>
                  <a:lnTo>
                    <a:pt x="227806" y="143986"/>
                  </a:lnTo>
                  <a:lnTo>
                    <a:pt x="267930" y="120416"/>
                  </a:lnTo>
                  <a:lnTo>
                    <a:pt x="310717" y="98686"/>
                  </a:lnTo>
                  <a:lnTo>
                    <a:pt x="356034" y="78883"/>
                  </a:lnTo>
                  <a:lnTo>
                    <a:pt x="403748" y="61090"/>
                  </a:lnTo>
                  <a:lnTo>
                    <a:pt x="453726" y="45393"/>
                  </a:lnTo>
                  <a:lnTo>
                    <a:pt x="505838" y="31878"/>
                  </a:lnTo>
                  <a:lnTo>
                    <a:pt x="559949" y="20629"/>
                  </a:lnTo>
                  <a:lnTo>
                    <a:pt x="615929" y="11731"/>
                  </a:lnTo>
                  <a:lnTo>
                    <a:pt x="673643" y="5270"/>
                  </a:lnTo>
                  <a:lnTo>
                    <a:pt x="732961" y="1331"/>
                  </a:lnTo>
                  <a:lnTo>
                    <a:pt x="793750" y="0"/>
                  </a:lnTo>
                  <a:close/>
                </a:path>
                <a:path w="1588770" h="1002029">
                  <a:moveTo>
                    <a:pt x="0" y="0"/>
                  </a:moveTo>
                  <a:lnTo>
                    <a:pt x="0" y="0"/>
                  </a:lnTo>
                </a:path>
                <a:path w="1588770" h="1002029">
                  <a:moveTo>
                    <a:pt x="1588770" y="1002029"/>
                  </a:moveTo>
                  <a:lnTo>
                    <a:pt x="1588770" y="1002029"/>
                  </a:lnTo>
                </a:path>
              </a:pathLst>
            </a:custGeom>
            <a:noFill/>
            <a:ln w="934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02081" y="4016078"/>
            <a:ext cx="980061" cy="313236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900" spc="-6" dirty="0">
                <a:latin typeface="Arial"/>
                <a:cs typeface="Arial"/>
              </a:rPr>
              <a:t>Nutrients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8316" y="4301315"/>
            <a:ext cx="1501593" cy="314986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1900" spc="-6" dirty="0">
                <a:latin typeface="Arial"/>
                <a:cs typeface="Arial"/>
              </a:rPr>
              <a:t>Requirements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9706" name="object 19"/>
          <p:cNvSpPr>
            <a:spLocks noChangeArrowheads="1"/>
          </p:cNvSpPr>
          <p:nvPr/>
        </p:nvSpPr>
        <p:spPr bwMode="auto">
          <a:xfrm>
            <a:off x="955560" y="1219699"/>
            <a:ext cx="8341017" cy="592349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33827" y="5360020"/>
            <a:ext cx="1356334" cy="89129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391978">
              <a:spcBef>
                <a:spcPts val="110"/>
              </a:spcBef>
            </a:pPr>
            <a:r>
              <a:rPr lang="en-US" sz="1900" dirty="0"/>
              <a:t>Feed  Composition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951372" y="6387226"/>
            <a:ext cx="1289829" cy="89129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325482">
              <a:spcBef>
                <a:spcPts val="110"/>
              </a:spcBef>
            </a:pPr>
            <a:r>
              <a:rPr lang="en-US" sz="1900" dirty="0"/>
              <a:t>Feed  Formulation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64528" y="5923497"/>
            <a:ext cx="1429838" cy="118368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algn="ctr">
              <a:spcBef>
                <a:spcPts val="110"/>
              </a:spcBef>
            </a:pPr>
            <a:r>
              <a:rPr lang="en-US" sz="1900" dirty="0"/>
              <a:t>Feed Testing  &amp; Results  Interpretation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947931" y="6436224"/>
            <a:ext cx="1415838" cy="89129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323732" indent="-309733">
              <a:spcBef>
                <a:spcPts val="110"/>
              </a:spcBef>
            </a:pPr>
            <a:r>
              <a:rPr lang="en-US" sz="1900" dirty="0"/>
              <a:t>Hay or silage  Making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54975" y="5326772"/>
            <a:ext cx="1421088" cy="89129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425227">
              <a:spcBef>
                <a:spcPts val="110"/>
              </a:spcBef>
            </a:pPr>
            <a:r>
              <a:rPr lang="en-US" sz="1900" dirty="0"/>
              <a:t>Feed  Supplements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367957" y="3818336"/>
            <a:ext cx="1422839" cy="118368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391978">
              <a:spcBef>
                <a:spcPts val="110"/>
              </a:spcBef>
            </a:pPr>
            <a:r>
              <a:rPr lang="en-US" sz="1900" dirty="0"/>
              <a:t>Feed  Improvement  Techniques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425711" y="2756132"/>
            <a:ext cx="1421088" cy="89129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230987">
              <a:spcBef>
                <a:spcPts val="110"/>
              </a:spcBef>
            </a:pPr>
            <a:r>
              <a:rPr lang="en-US" sz="1900" dirty="0"/>
              <a:t>Feeding  Management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722168" y="1319444"/>
            <a:ext cx="1793861" cy="885462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algn="ctr">
              <a:spcBef>
                <a:spcPts val="110"/>
              </a:spcBef>
            </a:pPr>
            <a:r>
              <a:rPr lang="en-US" sz="1900" dirty="0"/>
              <a:t>Feed   Contamination &amp;  Poisoning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23299" y="1431439"/>
            <a:ext cx="824302" cy="59847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5750" indent="-1750">
              <a:spcBef>
                <a:spcPts val="110"/>
              </a:spcBef>
            </a:pPr>
            <a:r>
              <a:rPr lang="en-US" sz="1900" dirty="0"/>
              <a:t>Animal  Factors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839051" y="4016078"/>
            <a:ext cx="1062315" cy="89129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indent="153991">
              <a:spcBef>
                <a:spcPts val="110"/>
              </a:spcBef>
            </a:pPr>
            <a:r>
              <a:rPr lang="en-US" sz="1900" dirty="0">
                <a:solidFill>
                  <a:srgbClr val="FF0000"/>
                </a:solidFill>
              </a:rPr>
              <a:t>↑ Feed  Utilization</a:t>
            </a:r>
            <a:endParaRPr lang="en-US" sz="1900" dirty="0"/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850" y="179437"/>
            <a:ext cx="6744918" cy="969458"/>
          </a:xfrm>
        </p:spPr>
        <p:txBody>
          <a:bodyPr tIns="13999"/>
          <a:lstStyle/>
          <a:p>
            <a:pPr marL="13999" indent="97994" eaLnBrk="1" hangingPunct="1">
              <a:spcBef>
                <a:spcPts val="110"/>
              </a:spcBef>
              <a:tabLst>
                <a:tab pos="1044692" algn="l"/>
                <a:tab pos="1128687" algn="l"/>
                <a:tab pos="1660657" algn="l"/>
                <a:tab pos="2693099" algn="l"/>
                <a:tab pos="2770094" algn="l"/>
                <a:tab pos="3918029" algn="l"/>
                <a:tab pos="4700235" algn="l"/>
                <a:tab pos="5480691" algn="l"/>
              </a:tabLst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How	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 over come the dry period feed scarcity problem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3967" y="2052662"/>
            <a:ext cx="7571373" cy="1779241"/>
          </a:xfrm>
          <a:prstGeom prst="rect">
            <a:avLst/>
          </a:prstGeom>
        </p:spPr>
        <p:txBody>
          <a:bodyPr wrap="square" lIns="0" tIns="47597" rIns="0" bIns="0">
            <a:spAutoFit/>
          </a:bodyPr>
          <a:lstStyle/>
          <a:p>
            <a:pPr marL="447975" indent="-377979">
              <a:lnSpc>
                <a:spcPct val="142000"/>
              </a:lnSpc>
              <a:spcBef>
                <a:spcPts val="373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46225" algn="l"/>
                <a:tab pos="447975" algn="l"/>
                <a:tab pos="2232874" algn="l"/>
                <a:tab pos="3352811" algn="l"/>
                <a:tab pos="4598740" algn="l"/>
                <a:tab pos="5134210" algn="l"/>
                <a:tab pos="6308395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Conserve	green	fodder	as	silage	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( maize fodder,  sugar cane tops, oats,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mott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grass etc)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447975" indent="-377979">
              <a:spcBef>
                <a:spcPts val="2246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46225" algn="l"/>
                <a:tab pos="447975" algn="l"/>
                <a:tab pos="2232874" algn="l"/>
                <a:tab pos="3352811" algn="l"/>
                <a:tab pos="4598740" algn="l"/>
                <a:tab pos="5134210" algn="l"/>
                <a:tab pos="6308395" algn="l"/>
              </a:tabLst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Hay making (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</a:rPr>
              <a:t>Berseem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</a:rPr>
              <a:t>lucern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5568" y="4147322"/>
            <a:ext cx="232765" cy="351735"/>
          </a:xfrm>
          <a:prstGeom prst="rect">
            <a:avLst/>
          </a:prstGeom>
        </p:spPr>
        <p:txBody>
          <a:bodyPr lIns="0" tIns="16799" rIns="0" bIns="0">
            <a:spAutoFit/>
          </a:bodyPr>
          <a:lstStyle/>
          <a:p>
            <a:pPr marL="13999" fontAlgn="auto">
              <a:spcBef>
                <a:spcPts val="132"/>
              </a:spcBef>
              <a:spcAft>
                <a:spcPts val="0"/>
              </a:spcAft>
              <a:defRPr/>
            </a:pPr>
            <a:r>
              <a:rPr sz="2100" spc="-485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2100" dirty="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7984" y="3933832"/>
            <a:ext cx="7089586" cy="1140341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13999" indent="120744">
              <a:lnSpc>
                <a:spcPct val="150000"/>
              </a:lnSpc>
              <a:spcBef>
                <a:spcPts val="110"/>
              </a:spcBef>
              <a:tabLst>
                <a:tab pos="902949" algn="l"/>
                <a:tab pos="1277428" algn="l"/>
                <a:tab pos="2183877" algn="l"/>
                <a:tab pos="3982775" algn="l"/>
                <a:tab pos="4443000" algn="l"/>
                <a:tab pos="5508689" algn="l"/>
                <a:tab pos="6110655" algn="l"/>
              </a:tabLst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Adopt urea treatment of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straw for improved  feed value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9992" y="5227026"/>
            <a:ext cx="6643054" cy="1214464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433976" indent="-377979">
              <a:lnSpc>
                <a:spcPct val="150000"/>
              </a:lnSpc>
              <a:spcBef>
                <a:spcPts val="110"/>
              </a:spcBef>
              <a:tabLst>
                <a:tab pos="432226" algn="l"/>
                <a:tab pos="1447169" algn="l"/>
                <a:tab pos="1721903" algn="l"/>
                <a:tab pos="3162072" algn="l"/>
                <a:tab pos="3765787" algn="l"/>
                <a:tab pos="3856782" algn="l"/>
                <a:tab pos="4654737" algn="l"/>
                <a:tab pos="5897167" algn="l"/>
                <a:tab pos="6934859" algn="l"/>
              </a:tabLst>
            </a:pPr>
            <a:r>
              <a:rPr lang="en-US" sz="3100" baseline="12000" dirty="0">
                <a:solidFill>
                  <a:schemeClr val="accent6">
                    <a:lumMod val="50000"/>
                  </a:schemeClr>
                </a:solidFill>
                <a:latin typeface="UnDotum"/>
                <a:ea typeface="UnDotum"/>
                <a:cs typeface="UnDotum"/>
              </a:rPr>
              <a:t>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Offer </a:t>
            </a: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</a:rPr>
              <a:t>multinutrient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feed blocks when poor quality forages are fed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998" y="750719"/>
            <a:ext cx="4520530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260872" algn="l"/>
              </a:tabLst>
              <a:defRPr/>
            </a:pPr>
            <a:r>
              <a:rPr sz="4900" spc="198" dirty="0">
                <a:solidFill>
                  <a:srgbClr val="CC3300"/>
                </a:solidFill>
              </a:rPr>
              <a:t>Silage	</a:t>
            </a:r>
            <a:r>
              <a:rPr sz="4900" spc="154" dirty="0">
                <a:solidFill>
                  <a:srgbClr val="CC3300"/>
                </a:solidFill>
              </a:rPr>
              <a:t>Making</a:t>
            </a:r>
            <a:endParaRPr sz="4900" dirty="0"/>
          </a:p>
        </p:txBody>
      </p:sp>
      <p:sp>
        <p:nvSpPr>
          <p:cNvPr id="31747" name="object 3"/>
          <p:cNvSpPr>
            <a:spLocks noChangeArrowheads="1"/>
          </p:cNvSpPr>
          <p:nvPr/>
        </p:nvSpPr>
        <p:spPr bwMode="auto">
          <a:xfrm>
            <a:off x="5656351" y="2924125"/>
            <a:ext cx="4205511" cy="305536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8" name="object 4"/>
          <p:cNvSpPr>
            <a:spLocks noChangeArrowheads="1"/>
          </p:cNvSpPr>
          <p:nvPr/>
        </p:nvSpPr>
        <p:spPr bwMode="auto">
          <a:xfrm>
            <a:off x="1293331" y="2924125"/>
            <a:ext cx="4205510" cy="305536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914" y="750719"/>
            <a:ext cx="3036438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6" dirty="0">
                <a:latin typeface="Times New Roman"/>
                <a:cs typeface="Times New Roman"/>
              </a:rPr>
              <a:t>U</a:t>
            </a:r>
            <a:r>
              <a:rPr sz="4900" spc="-11" dirty="0">
                <a:latin typeface="Times New Roman"/>
                <a:cs typeface="Times New Roman"/>
              </a:rPr>
              <a:t>t</a:t>
            </a:r>
            <a:r>
              <a:rPr sz="4900" spc="6" dirty="0">
                <a:latin typeface="Times New Roman"/>
                <a:cs typeface="Times New Roman"/>
              </a:rPr>
              <a:t>i</a:t>
            </a:r>
            <a:r>
              <a:rPr sz="4900" spc="-6" dirty="0">
                <a:latin typeface="Times New Roman"/>
                <a:cs typeface="Times New Roman"/>
              </a:rPr>
              <a:t>lizati</a:t>
            </a:r>
            <a:r>
              <a:rPr sz="4900" dirty="0">
                <a:latin typeface="Times New Roman"/>
                <a:cs typeface="Times New Roman"/>
              </a:rPr>
              <a:t>o</a:t>
            </a:r>
            <a:r>
              <a:rPr sz="4900" spc="-6" dirty="0">
                <a:latin typeface="Times New Roman"/>
                <a:cs typeface="Times New Roman"/>
              </a:rPr>
              <a:t>ns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6342" y="2381648"/>
            <a:ext cx="6482402" cy="434096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55997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Nutrients </a:t>
            </a: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are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utilized </a:t>
            </a: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by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the animals</a:t>
            </a:r>
            <a:r>
              <a:rPr sz="2600" b="1" spc="-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for: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30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fontAlgn="auto">
              <a:spcBef>
                <a:spcPts val="61"/>
              </a:spcBef>
              <a:spcAft>
                <a:spcPts val="0"/>
              </a:spcAft>
              <a:defRPr/>
            </a:pP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3976" indent="-377979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3276" algn="l"/>
                <a:tab pos="433976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Maintenance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3976" indent="-377979" fontAlgn="auto">
              <a:spcBef>
                <a:spcPts val="1929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3276" algn="l"/>
                <a:tab pos="433976" algn="l"/>
              </a:tabLst>
              <a:defRPr/>
            </a:pP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Growth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3976" indent="-377979" fontAlgn="auto">
              <a:spcBef>
                <a:spcPts val="1929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3276" algn="l"/>
                <a:tab pos="433976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Production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3976" indent="-377979" fontAlgn="auto">
              <a:spcBef>
                <a:spcPts val="1929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3276" algn="l"/>
                <a:tab pos="433976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Reproduction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3976" indent="-377979" fontAlgn="auto">
              <a:spcBef>
                <a:spcPts val="1917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33276" algn="l"/>
                <a:tab pos="433976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Health</a:t>
            </a: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control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342" y="-36587"/>
            <a:ext cx="7697490" cy="1257300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3139323" algn="l"/>
                <a:tab pos="4624639" algn="l"/>
                <a:tab pos="5426794" algn="l"/>
                <a:tab pos="7174595" algn="l"/>
              </a:tabLst>
              <a:defRPr/>
            </a:pPr>
            <a:r>
              <a:rPr sz="3200" spc="237" dirty="0" smtClean="0"/>
              <a:t>M</a:t>
            </a:r>
            <a:r>
              <a:rPr sz="3200" spc="77" dirty="0" smtClean="0"/>
              <a:t>o</a:t>
            </a:r>
            <a:r>
              <a:rPr sz="3200" spc="72" dirty="0" smtClean="0"/>
              <a:t>l</a:t>
            </a:r>
            <a:r>
              <a:rPr sz="3200" spc="248" dirty="0" smtClean="0"/>
              <a:t>a</a:t>
            </a:r>
            <a:r>
              <a:rPr sz="3200" spc="72" dirty="0" smtClean="0"/>
              <a:t>ss</a:t>
            </a:r>
            <a:r>
              <a:rPr sz="3200" spc="248" dirty="0" smtClean="0"/>
              <a:t>e</a:t>
            </a:r>
            <a:r>
              <a:rPr sz="3200" spc="83" dirty="0" smtClean="0"/>
              <a:t>s</a:t>
            </a:r>
            <a:r>
              <a:rPr sz="3200" spc="243" dirty="0" smtClean="0"/>
              <a:t>-</a:t>
            </a:r>
            <a:r>
              <a:rPr sz="3200" spc="77" dirty="0" smtClean="0"/>
              <a:t>u</a:t>
            </a:r>
            <a:r>
              <a:rPr sz="3200" spc="66" dirty="0" smtClean="0"/>
              <a:t>r</a:t>
            </a:r>
            <a:r>
              <a:rPr sz="3200" spc="248" dirty="0" smtClean="0"/>
              <a:t>e</a:t>
            </a:r>
            <a:r>
              <a:rPr sz="3200" dirty="0" smtClean="0"/>
              <a:t>a</a:t>
            </a:r>
            <a:r>
              <a:rPr lang="en-IN" sz="3200" dirty="0" smtClean="0"/>
              <a:t> </a:t>
            </a:r>
            <a:r>
              <a:rPr sz="3200" spc="61" dirty="0" smtClean="0"/>
              <a:t>B</a:t>
            </a:r>
            <a:r>
              <a:rPr sz="3200" spc="72" dirty="0" smtClean="0"/>
              <a:t>l</a:t>
            </a:r>
            <a:r>
              <a:rPr sz="3200" spc="77" dirty="0" smtClean="0"/>
              <a:t>o</a:t>
            </a:r>
            <a:r>
              <a:rPr sz="3200" spc="83" dirty="0" smtClean="0"/>
              <a:t>c</a:t>
            </a:r>
            <a:r>
              <a:rPr sz="3200" spc="72" dirty="0" smtClean="0"/>
              <a:t>k</a:t>
            </a:r>
            <a:r>
              <a:rPr sz="3200" spc="-176" dirty="0" smtClean="0"/>
              <a:t>s</a:t>
            </a:r>
            <a:r>
              <a:rPr lang="en-IN" sz="3200" dirty="0" smtClean="0"/>
              <a:t> </a:t>
            </a:r>
            <a:r>
              <a:rPr sz="3200" spc="243" dirty="0" smtClean="0"/>
              <a:t>a</a:t>
            </a:r>
            <a:r>
              <a:rPr sz="3200" spc="83" dirty="0" smtClean="0"/>
              <a:t>r</a:t>
            </a:r>
            <a:r>
              <a:rPr sz="3200" dirty="0" smtClean="0"/>
              <a:t>e</a:t>
            </a:r>
            <a:r>
              <a:rPr lang="en-IN" sz="3200" dirty="0" smtClean="0"/>
              <a:t> </a:t>
            </a:r>
            <a:r>
              <a:rPr sz="3200" spc="83" dirty="0" smtClean="0"/>
              <a:t>s</a:t>
            </a:r>
            <a:r>
              <a:rPr sz="3200" spc="77" dirty="0" smtClean="0"/>
              <a:t>u</a:t>
            </a:r>
            <a:r>
              <a:rPr sz="3200" spc="72" dirty="0" smtClean="0"/>
              <a:t>i</a:t>
            </a:r>
            <a:r>
              <a:rPr sz="3200" spc="66" dirty="0" smtClean="0"/>
              <a:t>t</a:t>
            </a:r>
            <a:r>
              <a:rPr sz="3200" spc="248" dirty="0" smtClean="0"/>
              <a:t>a</a:t>
            </a:r>
            <a:r>
              <a:rPr sz="3200" spc="77" dirty="0" smtClean="0"/>
              <a:t>b</a:t>
            </a:r>
            <a:r>
              <a:rPr sz="3200" spc="72" dirty="0" smtClean="0"/>
              <a:t>l</a:t>
            </a:r>
            <a:r>
              <a:rPr sz="3200" dirty="0" smtClean="0"/>
              <a:t>e</a:t>
            </a:r>
            <a:r>
              <a:rPr lang="en-IN" sz="3200" dirty="0" smtClean="0"/>
              <a:t> </a:t>
            </a:r>
            <a:r>
              <a:rPr sz="3200" spc="61" dirty="0" smtClean="0"/>
              <a:t>w</a:t>
            </a:r>
            <a:r>
              <a:rPr sz="3200" spc="77" dirty="0" smtClean="0"/>
              <a:t>i</a:t>
            </a:r>
            <a:r>
              <a:rPr sz="3200" spc="66" dirty="0" smtClean="0"/>
              <a:t>t</a:t>
            </a:r>
            <a:r>
              <a:rPr sz="3200" spc="-171" dirty="0" smtClean="0"/>
              <a:t>h</a:t>
            </a:r>
            <a:endParaRPr sz="3200" spc="-171" dirty="0"/>
          </a:p>
        </p:txBody>
      </p:sp>
      <p:sp>
        <p:nvSpPr>
          <p:cNvPr id="3" name="object 3"/>
          <p:cNvSpPr txBox="1"/>
          <p:nvPr/>
        </p:nvSpPr>
        <p:spPr>
          <a:xfrm>
            <a:off x="2090612" y="1043533"/>
            <a:ext cx="7702228" cy="49872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tabLst>
                <a:tab pos="1065339" algn="l"/>
                <a:tab pos="2563255" algn="l"/>
                <a:tab pos="4234761" algn="l"/>
                <a:tab pos="5657081" algn="l"/>
                <a:tab pos="6437537" algn="l"/>
              </a:tabLst>
              <a:defRPr/>
            </a:pPr>
            <a:r>
              <a:rPr sz="3100" b="1" spc="11" dirty="0">
                <a:solidFill>
                  <a:srgbClr val="0000FF"/>
                </a:solidFill>
                <a:latin typeface="Arial"/>
                <a:cs typeface="Arial"/>
              </a:rPr>
              <a:t>poor	</a:t>
            </a:r>
            <a:r>
              <a:rPr sz="3100" b="1" spc="66" dirty="0">
                <a:solidFill>
                  <a:srgbClr val="0000FF"/>
                </a:solidFill>
                <a:latin typeface="Arial"/>
                <a:cs typeface="Arial"/>
              </a:rPr>
              <a:t>quality	</a:t>
            </a:r>
            <a:r>
              <a:rPr sz="3100" b="1" spc="88" dirty="0">
                <a:solidFill>
                  <a:srgbClr val="0000FF"/>
                </a:solidFill>
                <a:latin typeface="Arial"/>
                <a:cs typeface="Arial"/>
              </a:rPr>
              <a:t>forages	</a:t>
            </a:r>
            <a:r>
              <a:rPr sz="3100" b="1" spc="33" dirty="0">
                <a:solidFill>
                  <a:srgbClr val="0000FF"/>
                </a:solidFill>
                <a:latin typeface="Arial"/>
                <a:cs typeface="Arial"/>
              </a:rPr>
              <a:t>during	</a:t>
            </a:r>
            <a:r>
              <a:rPr sz="3100" b="1" spc="-11" dirty="0">
                <a:solidFill>
                  <a:srgbClr val="0000FF"/>
                </a:solidFill>
                <a:latin typeface="Arial"/>
                <a:cs typeface="Arial"/>
              </a:rPr>
              <a:t>dry	</a:t>
            </a:r>
            <a:r>
              <a:rPr sz="3100" b="1" spc="61" dirty="0">
                <a:solidFill>
                  <a:srgbClr val="0000FF"/>
                </a:solidFill>
                <a:latin typeface="Arial"/>
                <a:cs typeface="Arial"/>
              </a:rPr>
              <a:t>period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34820" name="object 4"/>
          <p:cNvSpPr>
            <a:spLocks noChangeArrowheads="1"/>
          </p:cNvSpPr>
          <p:nvPr/>
        </p:nvSpPr>
        <p:spPr bwMode="auto">
          <a:xfrm>
            <a:off x="1092068" y="1931917"/>
            <a:ext cx="8904552" cy="529177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862" y="306238"/>
            <a:ext cx="7451962" cy="834714"/>
          </a:xfrm>
        </p:spPr>
        <p:txBody>
          <a:bodyPr tIns="13999"/>
          <a:lstStyle/>
          <a:p>
            <a:pPr marL="13999" eaLnBrk="1" hangingPunct="1">
              <a:spcBef>
                <a:spcPts val="110"/>
              </a:spcBef>
              <a:tabLst>
                <a:tab pos="2761344" algn="l"/>
                <a:tab pos="4040523" algn="l"/>
                <a:tab pos="4787730" algn="l"/>
                <a:tab pos="5340699" algn="l"/>
                <a:tab pos="7034603" algn="l"/>
              </a:tabLst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Molasses-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Urea Blocks can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be prepared on farm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object 3"/>
          <p:cNvSpPr>
            <a:spLocks noChangeArrowheads="1"/>
          </p:cNvSpPr>
          <p:nvPr/>
        </p:nvSpPr>
        <p:spPr bwMode="auto">
          <a:xfrm>
            <a:off x="1344083" y="1511935"/>
            <a:ext cx="8484526" cy="592174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64754" y="1"/>
            <a:ext cx="1083317" cy="7556175"/>
            <a:chOff x="58419" y="0"/>
            <a:chExt cx="982980" cy="6854190"/>
          </a:xfrm>
        </p:grpSpPr>
        <p:sp>
          <p:nvSpPr>
            <p:cNvPr id="36895" name="object 3"/>
            <p:cNvSpPr>
              <a:spLocks/>
            </p:cNvSpPr>
            <p:nvPr/>
          </p:nvSpPr>
          <p:spPr bwMode="auto">
            <a:xfrm>
              <a:off x="58419" y="0"/>
              <a:ext cx="982980" cy="68300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2980" y="0"/>
                </a:cxn>
                <a:cxn ang="0">
                  <a:pos x="982980" y="6830060"/>
                </a:cxn>
                <a:cxn ang="0">
                  <a:pos x="0" y="6830060"/>
                </a:cxn>
                <a:cxn ang="0">
                  <a:pos x="0" y="0"/>
                </a:cxn>
              </a:cxnLst>
              <a:rect l="0" t="0" r="r" b="b"/>
              <a:pathLst>
                <a:path w="982980" h="6830059">
                  <a:moveTo>
                    <a:pt x="0" y="0"/>
                  </a:moveTo>
                  <a:lnTo>
                    <a:pt x="982980" y="0"/>
                  </a:lnTo>
                  <a:lnTo>
                    <a:pt x="982980" y="6830060"/>
                  </a:lnTo>
                  <a:lnTo>
                    <a:pt x="0" y="6830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6" name="object 4"/>
            <p:cNvSpPr>
              <a:spLocks/>
            </p:cNvSpPr>
            <p:nvPr/>
          </p:nvSpPr>
          <p:spPr bwMode="auto">
            <a:xfrm>
              <a:off x="278130" y="0"/>
              <a:ext cx="8890" cy="6854190"/>
            </a:xfrm>
            <a:custGeom>
              <a:avLst/>
              <a:gdLst/>
              <a:ahLst/>
              <a:cxnLst>
                <a:cxn ang="0">
                  <a:pos x="8890" y="0"/>
                </a:cxn>
                <a:cxn ang="0">
                  <a:pos x="0" y="0"/>
                </a:cxn>
                <a:cxn ang="0">
                  <a:pos x="0" y="5321300"/>
                </a:cxn>
                <a:cxn ang="0">
                  <a:pos x="0" y="6854190"/>
                </a:cxn>
                <a:cxn ang="0">
                  <a:pos x="8890" y="6854190"/>
                </a:cxn>
                <a:cxn ang="0">
                  <a:pos x="8890" y="5321300"/>
                </a:cxn>
                <a:cxn ang="0">
                  <a:pos x="8890" y="0"/>
                </a:cxn>
              </a:cxnLst>
              <a:rect l="0" t="0" r="r" b="b"/>
              <a:pathLst>
                <a:path w="8889" h="6854190">
                  <a:moveTo>
                    <a:pt x="8890" y="0"/>
                  </a:moveTo>
                  <a:lnTo>
                    <a:pt x="0" y="0"/>
                  </a:lnTo>
                  <a:lnTo>
                    <a:pt x="0" y="5321300"/>
                  </a:lnTo>
                  <a:lnTo>
                    <a:pt x="0" y="6854190"/>
                  </a:lnTo>
                  <a:lnTo>
                    <a:pt x="8890" y="6854190"/>
                  </a:lnTo>
                  <a:lnTo>
                    <a:pt x="8890" y="532130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7" name="object 5"/>
            <p:cNvSpPr>
              <a:spLocks/>
            </p:cNvSpPr>
            <p:nvPr/>
          </p:nvSpPr>
          <p:spPr bwMode="auto">
            <a:xfrm>
              <a:off x="285750" y="0"/>
              <a:ext cx="7620" cy="6854825"/>
            </a:xfrm>
            <a:custGeom>
              <a:avLst/>
              <a:gdLst/>
              <a:ahLst/>
              <a:cxnLst>
                <a:cxn ang="0">
                  <a:pos x="7620" y="5785726"/>
                </a:cxn>
                <a:cxn ang="0">
                  <a:pos x="0" y="5448300"/>
                </a:cxn>
                <a:cxn ang="0">
                  <a:pos x="0" y="6854203"/>
                </a:cxn>
                <a:cxn ang="0">
                  <a:pos x="7620" y="6854203"/>
                </a:cxn>
                <a:cxn ang="0">
                  <a:pos x="7620" y="5785726"/>
                </a:cxn>
                <a:cxn ang="0">
                  <a:pos x="7620" y="0"/>
                </a:cxn>
                <a:cxn ang="0">
                  <a:pos x="0" y="0"/>
                </a:cxn>
                <a:cxn ang="0">
                  <a:pos x="0" y="5448300"/>
                </a:cxn>
                <a:cxn ang="0">
                  <a:pos x="7620" y="4689691"/>
                </a:cxn>
                <a:cxn ang="0">
                  <a:pos x="7620" y="0"/>
                </a:cxn>
              </a:cxnLst>
              <a:rect l="0" t="0" r="r" b="b"/>
              <a:pathLst>
                <a:path w="7620" h="6854825">
                  <a:moveTo>
                    <a:pt x="7620" y="5785726"/>
                  </a:moveTo>
                  <a:lnTo>
                    <a:pt x="0" y="5448300"/>
                  </a:lnTo>
                  <a:lnTo>
                    <a:pt x="0" y="6854203"/>
                  </a:lnTo>
                  <a:lnTo>
                    <a:pt x="7620" y="6854203"/>
                  </a:lnTo>
                  <a:lnTo>
                    <a:pt x="7620" y="5785726"/>
                  </a:lnTo>
                  <a:close/>
                </a:path>
                <a:path w="7620" h="6854825">
                  <a:moveTo>
                    <a:pt x="7620" y="0"/>
                  </a:moveTo>
                  <a:lnTo>
                    <a:pt x="0" y="0"/>
                  </a:lnTo>
                  <a:lnTo>
                    <a:pt x="0" y="5448300"/>
                  </a:lnTo>
                  <a:lnTo>
                    <a:pt x="7620" y="468969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8" name="object 6"/>
            <p:cNvSpPr>
              <a:spLocks/>
            </p:cNvSpPr>
            <p:nvPr/>
          </p:nvSpPr>
          <p:spPr bwMode="auto">
            <a:xfrm>
              <a:off x="293370" y="0"/>
              <a:ext cx="7620" cy="6854825"/>
            </a:xfrm>
            <a:custGeom>
              <a:avLst/>
              <a:gdLst/>
              <a:ahLst/>
              <a:cxnLst>
                <a:cxn ang="0">
                  <a:pos x="7620" y="6123140"/>
                </a:cxn>
                <a:cxn ang="0">
                  <a:pos x="0" y="5785726"/>
                </a:cxn>
                <a:cxn ang="0">
                  <a:pos x="0" y="6854203"/>
                </a:cxn>
                <a:cxn ang="0">
                  <a:pos x="7620" y="6854203"/>
                </a:cxn>
                <a:cxn ang="0">
                  <a:pos x="7620" y="6123140"/>
                </a:cxn>
                <a:cxn ang="0">
                  <a:pos x="7620" y="0"/>
                </a:cxn>
                <a:cxn ang="0">
                  <a:pos x="0" y="0"/>
                </a:cxn>
                <a:cxn ang="0">
                  <a:pos x="0" y="4310380"/>
                </a:cxn>
                <a:cxn ang="0">
                  <a:pos x="0" y="4690110"/>
                </a:cxn>
                <a:cxn ang="0">
                  <a:pos x="1892" y="4690110"/>
                </a:cxn>
                <a:cxn ang="0">
                  <a:pos x="1892" y="4310380"/>
                </a:cxn>
                <a:cxn ang="0">
                  <a:pos x="7620" y="4310380"/>
                </a:cxn>
                <a:cxn ang="0">
                  <a:pos x="7620" y="0"/>
                </a:cxn>
              </a:cxnLst>
              <a:rect l="0" t="0" r="r" b="b"/>
              <a:pathLst>
                <a:path w="7620" h="6854825">
                  <a:moveTo>
                    <a:pt x="7620" y="6123140"/>
                  </a:moveTo>
                  <a:lnTo>
                    <a:pt x="0" y="5785726"/>
                  </a:lnTo>
                  <a:lnTo>
                    <a:pt x="0" y="6854203"/>
                  </a:lnTo>
                  <a:lnTo>
                    <a:pt x="7620" y="6854203"/>
                  </a:lnTo>
                  <a:lnTo>
                    <a:pt x="7620" y="6123140"/>
                  </a:lnTo>
                  <a:close/>
                </a:path>
                <a:path w="7620" h="6854825">
                  <a:moveTo>
                    <a:pt x="7620" y="0"/>
                  </a:moveTo>
                  <a:lnTo>
                    <a:pt x="0" y="0"/>
                  </a:lnTo>
                  <a:lnTo>
                    <a:pt x="0" y="4310380"/>
                  </a:lnTo>
                  <a:lnTo>
                    <a:pt x="0" y="4690110"/>
                  </a:lnTo>
                  <a:lnTo>
                    <a:pt x="1892" y="4690110"/>
                  </a:lnTo>
                  <a:lnTo>
                    <a:pt x="1892" y="4310380"/>
                  </a:lnTo>
                  <a:lnTo>
                    <a:pt x="7620" y="431038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9" name="object 7"/>
            <p:cNvSpPr>
              <a:spLocks/>
            </p:cNvSpPr>
            <p:nvPr/>
          </p:nvSpPr>
          <p:spPr bwMode="auto">
            <a:xfrm>
              <a:off x="299720" y="0"/>
              <a:ext cx="8890" cy="6854825"/>
            </a:xfrm>
            <a:custGeom>
              <a:avLst/>
              <a:gdLst/>
              <a:ahLst/>
              <a:cxnLst>
                <a:cxn ang="0">
                  <a:pos x="8890" y="6460553"/>
                </a:cxn>
                <a:cxn ang="0">
                  <a:pos x="0" y="6066904"/>
                </a:cxn>
                <a:cxn ang="0">
                  <a:pos x="0" y="6854203"/>
                </a:cxn>
                <a:cxn ang="0">
                  <a:pos x="8890" y="6854203"/>
                </a:cxn>
                <a:cxn ang="0">
                  <a:pos x="8890" y="6460553"/>
                </a:cxn>
                <a:cxn ang="0">
                  <a:pos x="8890" y="0"/>
                </a:cxn>
                <a:cxn ang="0">
                  <a:pos x="0" y="0"/>
                </a:cxn>
                <a:cxn ang="0">
                  <a:pos x="0" y="4261167"/>
                </a:cxn>
                <a:cxn ang="0">
                  <a:pos x="8890" y="4088904"/>
                </a:cxn>
                <a:cxn ang="0">
                  <a:pos x="8890" y="0"/>
                </a:cxn>
              </a:cxnLst>
              <a:rect l="0" t="0" r="r" b="b"/>
              <a:pathLst>
                <a:path w="8889" h="6854825">
                  <a:moveTo>
                    <a:pt x="8890" y="6460553"/>
                  </a:moveTo>
                  <a:lnTo>
                    <a:pt x="0" y="6066904"/>
                  </a:lnTo>
                  <a:lnTo>
                    <a:pt x="0" y="6854203"/>
                  </a:lnTo>
                  <a:lnTo>
                    <a:pt x="8890" y="6854203"/>
                  </a:lnTo>
                  <a:lnTo>
                    <a:pt x="8890" y="6460553"/>
                  </a:lnTo>
                  <a:close/>
                </a:path>
                <a:path w="8889" h="6854825">
                  <a:moveTo>
                    <a:pt x="8890" y="0"/>
                  </a:moveTo>
                  <a:lnTo>
                    <a:pt x="0" y="0"/>
                  </a:lnTo>
                  <a:lnTo>
                    <a:pt x="0" y="4261167"/>
                  </a:lnTo>
                  <a:lnTo>
                    <a:pt x="8890" y="40889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0" name="object 8"/>
            <p:cNvSpPr>
              <a:spLocks/>
            </p:cNvSpPr>
            <p:nvPr/>
          </p:nvSpPr>
          <p:spPr bwMode="auto">
            <a:xfrm>
              <a:off x="307340" y="0"/>
              <a:ext cx="7620" cy="6854825"/>
            </a:xfrm>
            <a:custGeom>
              <a:avLst/>
              <a:gdLst/>
              <a:ahLst/>
              <a:cxnLst>
                <a:cxn ang="0">
                  <a:pos x="7620" y="6741731"/>
                </a:cxn>
                <a:cxn ang="0">
                  <a:pos x="0" y="6404305"/>
                </a:cxn>
                <a:cxn ang="0">
                  <a:pos x="0" y="6854203"/>
                </a:cxn>
                <a:cxn ang="0">
                  <a:pos x="7620" y="6854203"/>
                </a:cxn>
                <a:cxn ang="0">
                  <a:pos x="7620" y="6741731"/>
                </a:cxn>
                <a:cxn ang="0">
                  <a:pos x="7620" y="0"/>
                </a:cxn>
                <a:cxn ang="0">
                  <a:pos x="0" y="0"/>
                </a:cxn>
                <a:cxn ang="0">
                  <a:pos x="0" y="4113517"/>
                </a:cxn>
                <a:cxn ang="0">
                  <a:pos x="7620" y="3965867"/>
                </a:cxn>
                <a:cxn ang="0">
                  <a:pos x="7620" y="0"/>
                </a:cxn>
              </a:cxnLst>
              <a:rect l="0" t="0" r="r" b="b"/>
              <a:pathLst>
                <a:path w="7620" h="6854825">
                  <a:moveTo>
                    <a:pt x="7620" y="6741731"/>
                  </a:moveTo>
                  <a:lnTo>
                    <a:pt x="0" y="6404305"/>
                  </a:lnTo>
                  <a:lnTo>
                    <a:pt x="0" y="6854203"/>
                  </a:lnTo>
                  <a:lnTo>
                    <a:pt x="7620" y="6854203"/>
                  </a:lnTo>
                  <a:lnTo>
                    <a:pt x="7620" y="6741731"/>
                  </a:lnTo>
                  <a:close/>
                </a:path>
                <a:path w="7620" h="6854825">
                  <a:moveTo>
                    <a:pt x="7620" y="0"/>
                  </a:moveTo>
                  <a:lnTo>
                    <a:pt x="0" y="0"/>
                  </a:lnTo>
                  <a:lnTo>
                    <a:pt x="0" y="4113517"/>
                  </a:lnTo>
                  <a:lnTo>
                    <a:pt x="7620" y="396586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1" name="object 9"/>
            <p:cNvSpPr>
              <a:spLocks/>
            </p:cNvSpPr>
            <p:nvPr/>
          </p:nvSpPr>
          <p:spPr bwMode="auto">
            <a:xfrm>
              <a:off x="314960" y="0"/>
              <a:ext cx="7620" cy="6854190"/>
            </a:xfrm>
            <a:custGeom>
              <a:avLst/>
              <a:gdLst/>
              <a:ahLst/>
              <a:cxnLst>
                <a:cxn ang="0">
                  <a:pos x="2540" y="6854190"/>
                </a:cxn>
                <a:cxn ang="0">
                  <a:pos x="0" y="6741731"/>
                </a:cxn>
                <a:cxn ang="0">
                  <a:pos x="0" y="6854190"/>
                </a:cxn>
                <a:cxn ang="0">
                  <a:pos x="2540" y="6854190"/>
                </a:cxn>
                <a:cxn ang="0">
                  <a:pos x="7620" y="0"/>
                </a:cxn>
                <a:cxn ang="0">
                  <a:pos x="0" y="0"/>
                </a:cxn>
                <a:cxn ang="0">
                  <a:pos x="0" y="3965867"/>
                </a:cxn>
                <a:cxn ang="0">
                  <a:pos x="7620" y="3818217"/>
                </a:cxn>
                <a:cxn ang="0">
                  <a:pos x="7620" y="0"/>
                </a:cxn>
              </a:cxnLst>
              <a:rect l="0" t="0" r="r" b="b"/>
              <a:pathLst>
                <a:path w="7620" h="6854190">
                  <a:moveTo>
                    <a:pt x="2540" y="6854190"/>
                  </a:moveTo>
                  <a:lnTo>
                    <a:pt x="0" y="6741731"/>
                  </a:lnTo>
                  <a:lnTo>
                    <a:pt x="0" y="6854190"/>
                  </a:lnTo>
                  <a:lnTo>
                    <a:pt x="2540" y="6854190"/>
                  </a:lnTo>
                  <a:close/>
                </a:path>
                <a:path w="7620" h="6854190">
                  <a:moveTo>
                    <a:pt x="7620" y="0"/>
                  </a:moveTo>
                  <a:lnTo>
                    <a:pt x="0" y="0"/>
                  </a:lnTo>
                  <a:lnTo>
                    <a:pt x="0" y="3965867"/>
                  </a:lnTo>
                  <a:lnTo>
                    <a:pt x="7620" y="381821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2" name="object 10"/>
            <p:cNvSpPr>
              <a:spLocks/>
            </p:cNvSpPr>
            <p:nvPr/>
          </p:nvSpPr>
          <p:spPr bwMode="auto">
            <a:xfrm>
              <a:off x="321310" y="0"/>
              <a:ext cx="8890" cy="3843020"/>
            </a:xfrm>
            <a:custGeom>
              <a:avLst/>
              <a:gdLst/>
              <a:ahLst/>
              <a:cxnLst>
                <a:cxn ang="0">
                  <a:pos x="8889" y="0"/>
                </a:cxn>
                <a:cxn ang="0">
                  <a:pos x="0" y="0"/>
                </a:cxn>
                <a:cxn ang="0">
                  <a:pos x="0" y="3842817"/>
                </a:cxn>
                <a:cxn ang="0">
                  <a:pos x="8889" y="3670557"/>
                </a:cxn>
                <a:cxn ang="0">
                  <a:pos x="8889" y="0"/>
                </a:cxn>
              </a:cxnLst>
              <a:rect l="0" t="0" r="r" b="b"/>
              <a:pathLst>
                <a:path w="8889" h="3843020">
                  <a:moveTo>
                    <a:pt x="8889" y="0"/>
                  </a:moveTo>
                  <a:lnTo>
                    <a:pt x="0" y="0"/>
                  </a:lnTo>
                  <a:lnTo>
                    <a:pt x="0" y="3842817"/>
                  </a:lnTo>
                  <a:lnTo>
                    <a:pt x="8889" y="36705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3" name="object 11"/>
            <p:cNvSpPr>
              <a:spLocks/>
            </p:cNvSpPr>
            <p:nvPr/>
          </p:nvSpPr>
          <p:spPr bwMode="auto">
            <a:xfrm>
              <a:off x="328930" y="0"/>
              <a:ext cx="7620" cy="3695700"/>
            </a:xfrm>
            <a:custGeom>
              <a:avLst/>
              <a:gdLst/>
              <a:ahLst/>
              <a:cxnLst>
                <a:cxn ang="0">
                  <a:pos x="7620" y="40640"/>
                </a:cxn>
                <a:cxn ang="0">
                  <a:pos x="5041" y="40640"/>
                </a:cxn>
                <a:cxn ang="0">
                  <a:pos x="5041" y="0"/>
                </a:cxn>
                <a:cxn ang="0">
                  <a:pos x="0" y="0"/>
                </a:cxn>
                <a:cxn ang="0">
                  <a:pos x="0" y="40640"/>
                </a:cxn>
                <a:cxn ang="0">
                  <a:pos x="0" y="3547110"/>
                </a:cxn>
                <a:cxn ang="0">
                  <a:pos x="0" y="3695700"/>
                </a:cxn>
                <a:cxn ang="0">
                  <a:pos x="3797" y="3695700"/>
                </a:cxn>
                <a:cxn ang="0">
                  <a:pos x="3797" y="3547110"/>
                </a:cxn>
                <a:cxn ang="0">
                  <a:pos x="7620" y="3547110"/>
                </a:cxn>
                <a:cxn ang="0">
                  <a:pos x="7620" y="40640"/>
                </a:cxn>
              </a:cxnLst>
              <a:rect l="0" t="0" r="r" b="b"/>
              <a:pathLst>
                <a:path w="7620" h="3695700">
                  <a:moveTo>
                    <a:pt x="7620" y="40640"/>
                  </a:moveTo>
                  <a:lnTo>
                    <a:pt x="5041" y="40640"/>
                  </a:lnTo>
                  <a:lnTo>
                    <a:pt x="5041" y="0"/>
                  </a:lnTo>
                  <a:lnTo>
                    <a:pt x="0" y="0"/>
                  </a:lnTo>
                  <a:lnTo>
                    <a:pt x="0" y="40640"/>
                  </a:lnTo>
                  <a:lnTo>
                    <a:pt x="0" y="3547110"/>
                  </a:lnTo>
                  <a:lnTo>
                    <a:pt x="0" y="3695700"/>
                  </a:lnTo>
                  <a:lnTo>
                    <a:pt x="3797" y="3695700"/>
                  </a:lnTo>
                  <a:lnTo>
                    <a:pt x="3797" y="3547110"/>
                  </a:lnTo>
                  <a:lnTo>
                    <a:pt x="7620" y="3547110"/>
                  </a:lnTo>
                  <a:lnTo>
                    <a:pt x="7620" y="4064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4" name="object 12"/>
            <p:cNvSpPr>
              <a:spLocks/>
            </p:cNvSpPr>
            <p:nvPr/>
          </p:nvSpPr>
          <p:spPr bwMode="auto">
            <a:xfrm>
              <a:off x="815340" y="708659"/>
              <a:ext cx="5080" cy="821690"/>
            </a:xfrm>
            <a:custGeom>
              <a:avLst/>
              <a:gdLst/>
              <a:ahLst/>
              <a:cxnLst>
                <a:cxn ang="0">
                  <a:pos x="5067" y="0"/>
                </a:cxn>
                <a:cxn ang="0">
                  <a:pos x="0" y="0"/>
                </a:cxn>
                <a:cxn ang="0">
                  <a:pos x="0" y="708660"/>
                </a:cxn>
                <a:cxn ang="0">
                  <a:pos x="3810" y="708660"/>
                </a:cxn>
                <a:cxn ang="0">
                  <a:pos x="3810" y="821690"/>
                </a:cxn>
                <a:cxn ang="0">
                  <a:pos x="5067" y="821690"/>
                </a:cxn>
                <a:cxn ang="0">
                  <a:pos x="5067" y="708660"/>
                </a:cxn>
                <a:cxn ang="0">
                  <a:pos x="5067" y="0"/>
                </a:cxn>
              </a:cxnLst>
              <a:rect l="0" t="0" r="r" b="b"/>
              <a:pathLst>
                <a:path w="5080" h="821690">
                  <a:moveTo>
                    <a:pt x="5067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3810" y="708660"/>
                  </a:lnTo>
                  <a:lnTo>
                    <a:pt x="3810" y="821690"/>
                  </a:lnTo>
                  <a:lnTo>
                    <a:pt x="5067" y="821690"/>
                  </a:lnTo>
                  <a:lnTo>
                    <a:pt x="5067" y="708660"/>
                  </a:lnTo>
                  <a:lnTo>
                    <a:pt x="5067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5" name="object 13"/>
            <p:cNvSpPr>
              <a:spLocks/>
            </p:cNvSpPr>
            <p:nvPr/>
          </p:nvSpPr>
          <p:spPr bwMode="auto">
            <a:xfrm>
              <a:off x="820419" y="0"/>
              <a:ext cx="7620" cy="1868170"/>
            </a:xfrm>
            <a:custGeom>
              <a:avLst/>
              <a:gdLst/>
              <a:ahLst/>
              <a:cxnLst>
                <a:cxn ang="0">
                  <a:pos x="7620" y="0"/>
                </a:cxn>
                <a:cxn ang="0">
                  <a:pos x="0" y="0"/>
                </a:cxn>
                <a:cxn ang="0">
                  <a:pos x="0" y="1529903"/>
                </a:cxn>
                <a:cxn ang="0">
                  <a:pos x="7620" y="1867654"/>
                </a:cxn>
                <a:cxn ang="0">
                  <a:pos x="7620" y="0"/>
                </a:cxn>
              </a:cxnLst>
              <a:rect l="0" t="0" r="r" b="b"/>
              <a:pathLst>
                <a:path w="7619" h="1868170">
                  <a:moveTo>
                    <a:pt x="7620" y="0"/>
                  </a:moveTo>
                  <a:lnTo>
                    <a:pt x="0" y="0"/>
                  </a:lnTo>
                  <a:lnTo>
                    <a:pt x="0" y="1529903"/>
                  </a:lnTo>
                  <a:lnTo>
                    <a:pt x="7620" y="186765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6" name="object 14"/>
            <p:cNvSpPr>
              <a:spLocks/>
            </p:cNvSpPr>
            <p:nvPr/>
          </p:nvSpPr>
          <p:spPr bwMode="auto">
            <a:xfrm>
              <a:off x="826769" y="0"/>
              <a:ext cx="8890" cy="2205990"/>
            </a:xfrm>
            <a:custGeom>
              <a:avLst/>
              <a:gdLst/>
              <a:ahLst/>
              <a:cxnLst>
                <a:cxn ang="0">
                  <a:pos x="8890" y="0"/>
                </a:cxn>
                <a:cxn ang="0">
                  <a:pos x="0" y="0"/>
                </a:cxn>
                <a:cxn ang="0">
                  <a:pos x="0" y="1811363"/>
                </a:cxn>
                <a:cxn ang="0">
                  <a:pos x="8890" y="2205406"/>
                </a:cxn>
                <a:cxn ang="0">
                  <a:pos x="8890" y="0"/>
                </a:cxn>
              </a:cxnLst>
              <a:rect l="0" t="0" r="r" b="b"/>
              <a:pathLst>
                <a:path w="8890" h="2205990">
                  <a:moveTo>
                    <a:pt x="8890" y="0"/>
                  </a:moveTo>
                  <a:lnTo>
                    <a:pt x="0" y="0"/>
                  </a:lnTo>
                  <a:lnTo>
                    <a:pt x="0" y="1811363"/>
                  </a:lnTo>
                  <a:lnTo>
                    <a:pt x="8890" y="220540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7" name="object 15"/>
            <p:cNvSpPr>
              <a:spLocks/>
            </p:cNvSpPr>
            <p:nvPr/>
          </p:nvSpPr>
          <p:spPr bwMode="auto">
            <a:xfrm>
              <a:off x="834390" y="0"/>
              <a:ext cx="7620" cy="6851650"/>
            </a:xfrm>
            <a:custGeom>
              <a:avLst/>
              <a:gdLst/>
              <a:ahLst/>
              <a:cxnLst>
                <a:cxn ang="0">
                  <a:pos x="7620" y="6243320"/>
                </a:cxn>
                <a:cxn ang="0">
                  <a:pos x="5715" y="6243320"/>
                </a:cxn>
                <a:cxn ang="0">
                  <a:pos x="5715" y="6334760"/>
                </a:cxn>
                <a:cxn ang="0">
                  <a:pos x="0" y="6334760"/>
                </a:cxn>
                <a:cxn ang="0">
                  <a:pos x="0" y="6851650"/>
                </a:cxn>
                <a:cxn ang="0">
                  <a:pos x="7620" y="6851650"/>
                </a:cxn>
                <a:cxn ang="0">
                  <a:pos x="7620" y="6334760"/>
                </a:cxn>
                <a:cxn ang="0">
                  <a:pos x="7620" y="6243320"/>
                </a:cxn>
                <a:cxn ang="0">
                  <a:pos x="7620" y="0"/>
                </a:cxn>
                <a:cxn ang="0">
                  <a:pos x="0" y="0"/>
                </a:cxn>
                <a:cxn ang="0">
                  <a:pos x="0" y="2149119"/>
                </a:cxn>
                <a:cxn ang="0">
                  <a:pos x="7620" y="2486876"/>
                </a:cxn>
                <a:cxn ang="0">
                  <a:pos x="7620" y="0"/>
                </a:cxn>
              </a:cxnLst>
              <a:rect l="0" t="0" r="r" b="b"/>
              <a:pathLst>
                <a:path w="7619" h="6851650">
                  <a:moveTo>
                    <a:pt x="7620" y="6243320"/>
                  </a:moveTo>
                  <a:lnTo>
                    <a:pt x="5715" y="6243320"/>
                  </a:lnTo>
                  <a:lnTo>
                    <a:pt x="5715" y="6334760"/>
                  </a:lnTo>
                  <a:lnTo>
                    <a:pt x="0" y="6334760"/>
                  </a:lnTo>
                  <a:lnTo>
                    <a:pt x="0" y="6851650"/>
                  </a:lnTo>
                  <a:lnTo>
                    <a:pt x="7620" y="6851650"/>
                  </a:lnTo>
                  <a:lnTo>
                    <a:pt x="7620" y="6334760"/>
                  </a:lnTo>
                  <a:lnTo>
                    <a:pt x="7620" y="6243320"/>
                  </a:lnTo>
                  <a:close/>
                </a:path>
                <a:path w="7619" h="6851650">
                  <a:moveTo>
                    <a:pt x="7620" y="0"/>
                  </a:moveTo>
                  <a:lnTo>
                    <a:pt x="0" y="0"/>
                  </a:lnTo>
                  <a:lnTo>
                    <a:pt x="0" y="2149119"/>
                  </a:lnTo>
                  <a:lnTo>
                    <a:pt x="7620" y="248687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FDFD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8" name="object 16"/>
            <p:cNvSpPr>
              <a:spLocks/>
            </p:cNvSpPr>
            <p:nvPr/>
          </p:nvSpPr>
          <p:spPr bwMode="auto">
            <a:xfrm>
              <a:off x="842010" y="0"/>
              <a:ext cx="7620" cy="6851650"/>
            </a:xfrm>
            <a:custGeom>
              <a:avLst/>
              <a:gdLst/>
              <a:ahLst/>
              <a:cxnLst>
                <a:cxn ang="0">
                  <a:pos x="7620" y="6061329"/>
                </a:cxn>
                <a:cxn ang="0">
                  <a:pos x="0" y="6243625"/>
                </a:cxn>
                <a:cxn ang="0">
                  <a:pos x="0" y="6851650"/>
                </a:cxn>
                <a:cxn ang="0">
                  <a:pos x="7620" y="6851650"/>
                </a:cxn>
                <a:cxn ang="0">
                  <a:pos x="7620" y="6061329"/>
                </a:cxn>
                <a:cxn ang="0">
                  <a:pos x="7620" y="0"/>
                </a:cxn>
                <a:cxn ang="0">
                  <a:pos x="0" y="0"/>
                </a:cxn>
                <a:cxn ang="0">
                  <a:pos x="0" y="2486876"/>
                </a:cxn>
                <a:cxn ang="0">
                  <a:pos x="7620" y="2824619"/>
                </a:cxn>
                <a:cxn ang="0">
                  <a:pos x="7620" y="0"/>
                </a:cxn>
              </a:cxnLst>
              <a:rect l="0" t="0" r="r" b="b"/>
              <a:pathLst>
                <a:path w="7619" h="6851650">
                  <a:moveTo>
                    <a:pt x="7620" y="6061329"/>
                  </a:moveTo>
                  <a:lnTo>
                    <a:pt x="0" y="6243625"/>
                  </a:lnTo>
                  <a:lnTo>
                    <a:pt x="0" y="6851650"/>
                  </a:lnTo>
                  <a:lnTo>
                    <a:pt x="7620" y="6851650"/>
                  </a:lnTo>
                  <a:lnTo>
                    <a:pt x="7620" y="6061329"/>
                  </a:lnTo>
                  <a:close/>
                </a:path>
                <a:path w="7619" h="6851650">
                  <a:moveTo>
                    <a:pt x="7620" y="0"/>
                  </a:moveTo>
                  <a:lnTo>
                    <a:pt x="0" y="0"/>
                  </a:lnTo>
                  <a:lnTo>
                    <a:pt x="0" y="2486876"/>
                  </a:lnTo>
                  <a:lnTo>
                    <a:pt x="7620" y="28246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09" name="object 17"/>
            <p:cNvSpPr>
              <a:spLocks/>
            </p:cNvSpPr>
            <p:nvPr/>
          </p:nvSpPr>
          <p:spPr bwMode="auto">
            <a:xfrm>
              <a:off x="848360" y="0"/>
              <a:ext cx="8890" cy="6851650"/>
            </a:xfrm>
            <a:custGeom>
              <a:avLst/>
              <a:gdLst/>
              <a:ahLst/>
              <a:cxnLst>
                <a:cxn ang="0">
                  <a:pos x="8890" y="5879033"/>
                </a:cxn>
                <a:cxn ang="0">
                  <a:pos x="0" y="6091707"/>
                </a:cxn>
                <a:cxn ang="0">
                  <a:pos x="0" y="6851650"/>
                </a:cxn>
                <a:cxn ang="0">
                  <a:pos x="8890" y="6851650"/>
                </a:cxn>
                <a:cxn ang="0">
                  <a:pos x="8890" y="5879033"/>
                </a:cxn>
                <a:cxn ang="0">
                  <a:pos x="8890" y="0"/>
                </a:cxn>
                <a:cxn ang="0">
                  <a:pos x="0" y="0"/>
                </a:cxn>
                <a:cxn ang="0">
                  <a:pos x="0" y="2768333"/>
                </a:cxn>
                <a:cxn ang="0">
                  <a:pos x="8890" y="3162376"/>
                </a:cxn>
                <a:cxn ang="0">
                  <a:pos x="8890" y="0"/>
                </a:cxn>
              </a:cxnLst>
              <a:rect l="0" t="0" r="r" b="b"/>
              <a:pathLst>
                <a:path w="8890" h="6851650">
                  <a:moveTo>
                    <a:pt x="8890" y="5879033"/>
                  </a:moveTo>
                  <a:lnTo>
                    <a:pt x="0" y="6091707"/>
                  </a:lnTo>
                  <a:lnTo>
                    <a:pt x="0" y="6851650"/>
                  </a:lnTo>
                  <a:lnTo>
                    <a:pt x="8890" y="6851650"/>
                  </a:lnTo>
                  <a:lnTo>
                    <a:pt x="8890" y="5879033"/>
                  </a:lnTo>
                  <a:close/>
                </a:path>
                <a:path w="8890" h="6851650">
                  <a:moveTo>
                    <a:pt x="8890" y="0"/>
                  </a:moveTo>
                  <a:lnTo>
                    <a:pt x="0" y="0"/>
                  </a:lnTo>
                  <a:lnTo>
                    <a:pt x="0" y="2768333"/>
                  </a:lnTo>
                  <a:lnTo>
                    <a:pt x="8890" y="316237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10" name="object 18"/>
            <p:cNvSpPr>
              <a:spLocks/>
            </p:cNvSpPr>
            <p:nvPr/>
          </p:nvSpPr>
          <p:spPr bwMode="auto">
            <a:xfrm>
              <a:off x="855980" y="0"/>
              <a:ext cx="7620" cy="6851650"/>
            </a:xfrm>
            <a:custGeom>
              <a:avLst/>
              <a:gdLst/>
              <a:ahLst/>
              <a:cxnLst>
                <a:cxn ang="0">
                  <a:pos x="7620" y="5727116"/>
                </a:cxn>
                <a:cxn ang="0">
                  <a:pos x="0" y="5909411"/>
                </a:cxn>
                <a:cxn ang="0">
                  <a:pos x="0" y="6851650"/>
                </a:cxn>
                <a:cxn ang="0">
                  <a:pos x="7620" y="6851650"/>
                </a:cxn>
                <a:cxn ang="0">
                  <a:pos x="7620" y="5727116"/>
                </a:cxn>
                <a:cxn ang="0">
                  <a:pos x="7620" y="0"/>
                </a:cxn>
                <a:cxn ang="0">
                  <a:pos x="0" y="0"/>
                </a:cxn>
                <a:cxn ang="0">
                  <a:pos x="0" y="3106077"/>
                </a:cxn>
                <a:cxn ang="0">
                  <a:pos x="7620" y="3443833"/>
                </a:cxn>
                <a:cxn ang="0">
                  <a:pos x="7620" y="0"/>
                </a:cxn>
              </a:cxnLst>
              <a:rect l="0" t="0" r="r" b="b"/>
              <a:pathLst>
                <a:path w="7619" h="6851650">
                  <a:moveTo>
                    <a:pt x="7620" y="5727116"/>
                  </a:moveTo>
                  <a:lnTo>
                    <a:pt x="0" y="5909411"/>
                  </a:lnTo>
                  <a:lnTo>
                    <a:pt x="0" y="6851650"/>
                  </a:lnTo>
                  <a:lnTo>
                    <a:pt x="7620" y="6851650"/>
                  </a:lnTo>
                  <a:lnTo>
                    <a:pt x="7620" y="5727116"/>
                  </a:lnTo>
                  <a:close/>
                </a:path>
                <a:path w="7619" h="6851650">
                  <a:moveTo>
                    <a:pt x="7620" y="0"/>
                  </a:moveTo>
                  <a:lnTo>
                    <a:pt x="0" y="0"/>
                  </a:lnTo>
                  <a:lnTo>
                    <a:pt x="0" y="3106077"/>
                  </a:lnTo>
                  <a:lnTo>
                    <a:pt x="7620" y="344383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11" name="object 19"/>
            <p:cNvSpPr>
              <a:spLocks/>
            </p:cNvSpPr>
            <p:nvPr/>
          </p:nvSpPr>
          <p:spPr bwMode="auto">
            <a:xfrm>
              <a:off x="863600" y="0"/>
              <a:ext cx="7620" cy="6851650"/>
            </a:xfrm>
            <a:custGeom>
              <a:avLst/>
              <a:gdLst/>
              <a:ahLst/>
              <a:cxnLst>
                <a:cxn ang="0">
                  <a:pos x="7620" y="5544832"/>
                </a:cxn>
                <a:cxn ang="0">
                  <a:pos x="0" y="5727116"/>
                </a:cxn>
                <a:cxn ang="0">
                  <a:pos x="0" y="6851650"/>
                </a:cxn>
                <a:cxn ang="0">
                  <a:pos x="7620" y="6851650"/>
                </a:cxn>
                <a:cxn ang="0">
                  <a:pos x="7620" y="5544832"/>
                </a:cxn>
                <a:cxn ang="0">
                  <a:pos x="7620" y="0"/>
                </a:cxn>
                <a:cxn ang="0">
                  <a:pos x="0" y="0"/>
                </a:cxn>
                <a:cxn ang="0">
                  <a:pos x="0" y="3500120"/>
                </a:cxn>
                <a:cxn ang="0">
                  <a:pos x="4445" y="3500120"/>
                </a:cxn>
                <a:cxn ang="0">
                  <a:pos x="4445" y="5544820"/>
                </a:cxn>
                <a:cxn ang="0">
                  <a:pos x="7620" y="5544820"/>
                </a:cxn>
                <a:cxn ang="0">
                  <a:pos x="7620" y="3500120"/>
                </a:cxn>
                <a:cxn ang="0">
                  <a:pos x="7620" y="0"/>
                </a:cxn>
              </a:cxnLst>
              <a:rect l="0" t="0" r="r" b="b"/>
              <a:pathLst>
                <a:path w="7619" h="6851650">
                  <a:moveTo>
                    <a:pt x="7620" y="5544832"/>
                  </a:moveTo>
                  <a:lnTo>
                    <a:pt x="0" y="5727116"/>
                  </a:lnTo>
                  <a:lnTo>
                    <a:pt x="0" y="6851650"/>
                  </a:lnTo>
                  <a:lnTo>
                    <a:pt x="7620" y="6851650"/>
                  </a:lnTo>
                  <a:lnTo>
                    <a:pt x="7620" y="5544832"/>
                  </a:lnTo>
                  <a:close/>
                </a:path>
                <a:path w="7619" h="6851650">
                  <a:moveTo>
                    <a:pt x="7620" y="0"/>
                  </a:moveTo>
                  <a:lnTo>
                    <a:pt x="0" y="0"/>
                  </a:lnTo>
                  <a:lnTo>
                    <a:pt x="0" y="3500120"/>
                  </a:lnTo>
                  <a:lnTo>
                    <a:pt x="4445" y="3500120"/>
                  </a:lnTo>
                  <a:lnTo>
                    <a:pt x="4445" y="5544820"/>
                  </a:lnTo>
                  <a:lnTo>
                    <a:pt x="7620" y="5544820"/>
                  </a:lnTo>
                  <a:lnTo>
                    <a:pt x="7620" y="35001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912" name="object 20"/>
            <p:cNvSpPr>
              <a:spLocks/>
            </p:cNvSpPr>
            <p:nvPr/>
          </p:nvSpPr>
          <p:spPr bwMode="auto">
            <a:xfrm>
              <a:off x="869950" y="0"/>
              <a:ext cx="8890" cy="6851650"/>
            </a:xfrm>
            <a:custGeom>
              <a:avLst/>
              <a:gdLst/>
              <a:ahLst/>
              <a:cxnLst>
                <a:cxn ang="0">
                  <a:pos x="8890" y="0"/>
                </a:cxn>
                <a:cxn ang="0">
                  <a:pos x="0" y="0"/>
                </a:cxn>
                <a:cxn ang="0">
                  <a:pos x="0" y="5135880"/>
                </a:cxn>
                <a:cxn ang="0">
                  <a:pos x="0" y="6851650"/>
                </a:cxn>
                <a:cxn ang="0">
                  <a:pos x="8890" y="6851650"/>
                </a:cxn>
                <a:cxn ang="0">
                  <a:pos x="8890" y="5135880"/>
                </a:cxn>
                <a:cxn ang="0">
                  <a:pos x="8890" y="0"/>
                </a:cxn>
              </a:cxnLst>
              <a:rect l="0" t="0" r="r" b="b"/>
              <a:pathLst>
                <a:path w="8890" h="6851650">
                  <a:moveTo>
                    <a:pt x="8890" y="0"/>
                  </a:moveTo>
                  <a:lnTo>
                    <a:pt x="0" y="0"/>
                  </a:lnTo>
                  <a:lnTo>
                    <a:pt x="0" y="5135880"/>
                  </a:lnTo>
                  <a:lnTo>
                    <a:pt x="0" y="6851650"/>
                  </a:lnTo>
                  <a:lnTo>
                    <a:pt x="8890" y="6851650"/>
                  </a:lnTo>
                  <a:lnTo>
                    <a:pt x="8890" y="51358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</p:grpSp>
      <p:grpSp>
        <p:nvGrpSpPr>
          <p:cNvPr id="3" name="object 21"/>
          <p:cNvGrpSpPr>
            <a:grpSpLocks/>
          </p:cNvGrpSpPr>
          <p:nvPr/>
        </p:nvGrpSpPr>
        <p:grpSpPr bwMode="auto">
          <a:xfrm>
            <a:off x="0" y="0"/>
            <a:ext cx="9996620" cy="7552675"/>
            <a:chOff x="0" y="0"/>
            <a:chExt cx="9067800" cy="6851650"/>
          </a:xfrm>
        </p:grpSpPr>
        <p:sp>
          <p:nvSpPr>
            <p:cNvPr id="36868" name="object 22"/>
            <p:cNvSpPr>
              <a:spLocks/>
            </p:cNvSpPr>
            <p:nvPr/>
          </p:nvSpPr>
          <p:spPr bwMode="auto">
            <a:xfrm>
              <a:off x="87756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69" name="object 23"/>
            <p:cNvSpPr>
              <a:spLocks/>
            </p:cNvSpPr>
            <p:nvPr/>
          </p:nvSpPr>
          <p:spPr bwMode="auto">
            <a:xfrm>
              <a:off x="88518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C8C8C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0" name="object 24"/>
            <p:cNvSpPr>
              <a:spLocks/>
            </p:cNvSpPr>
            <p:nvPr/>
          </p:nvSpPr>
          <p:spPr bwMode="auto">
            <a:xfrm>
              <a:off x="891539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C5C5C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1" name="object 25"/>
            <p:cNvSpPr>
              <a:spLocks/>
            </p:cNvSpPr>
            <p:nvPr/>
          </p:nvSpPr>
          <p:spPr bwMode="auto">
            <a:xfrm>
              <a:off x="89916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2" name="object 26"/>
            <p:cNvSpPr>
              <a:spLocks/>
            </p:cNvSpPr>
            <p:nvPr/>
          </p:nvSpPr>
          <p:spPr bwMode="auto">
            <a:xfrm>
              <a:off x="90678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3" name="object 27"/>
            <p:cNvSpPr>
              <a:spLocks/>
            </p:cNvSpPr>
            <p:nvPr/>
          </p:nvSpPr>
          <p:spPr bwMode="auto">
            <a:xfrm>
              <a:off x="913130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89" y="0"/>
                </a:cxn>
                <a:cxn ang="0">
                  <a:pos x="8889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89" y="0"/>
                  </a:lnTo>
                  <a:lnTo>
                    <a:pt x="888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4" name="object 28"/>
            <p:cNvSpPr>
              <a:spLocks/>
            </p:cNvSpPr>
            <p:nvPr/>
          </p:nvSpPr>
          <p:spPr bwMode="auto">
            <a:xfrm>
              <a:off x="92075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8B8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5" name="object 29"/>
            <p:cNvSpPr>
              <a:spLocks/>
            </p:cNvSpPr>
            <p:nvPr/>
          </p:nvSpPr>
          <p:spPr bwMode="auto">
            <a:xfrm>
              <a:off x="92836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6" name="object 30"/>
            <p:cNvSpPr>
              <a:spLocks/>
            </p:cNvSpPr>
            <p:nvPr/>
          </p:nvSpPr>
          <p:spPr bwMode="auto">
            <a:xfrm>
              <a:off x="934719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7" name="object 31"/>
            <p:cNvSpPr>
              <a:spLocks/>
            </p:cNvSpPr>
            <p:nvPr/>
          </p:nvSpPr>
          <p:spPr bwMode="auto">
            <a:xfrm>
              <a:off x="94233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FAFA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8" name="object 32"/>
            <p:cNvSpPr>
              <a:spLocks/>
            </p:cNvSpPr>
            <p:nvPr/>
          </p:nvSpPr>
          <p:spPr bwMode="auto">
            <a:xfrm>
              <a:off x="94996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79" name="object 33"/>
            <p:cNvSpPr>
              <a:spLocks/>
            </p:cNvSpPr>
            <p:nvPr/>
          </p:nvSpPr>
          <p:spPr bwMode="auto">
            <a:xfrm>
              <a:off x="956310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0" name="object 34"/>
            <p:cNvSpPr>
              <a:spLocks/>
            </p:cNvSpPr>
            <p:nvPr/>
          </p:nvSpPr>
          <p:spPr bwMode="auto">
            <a:xfrm>
              <a:off x="96393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1" name="object 35"/>
            <p:cNvSpPr>
              <a:spLocks/>
            </p:cNvSpPr>
            <p:nvPr/>
          </p:nvSpPr>
          <p:spPr bwMode="auto">
            <a:xfrm>
              <a:off x="97155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A2A2A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2" name="object 36"/>
            <p:cNvSpPr>
              <a:spLocks/>
            </p:cNvSpPr>
            <p:nvPr/>
          </p:nvSpPr>
          <p:spPr bwMode="auto">
            <a:xfrm>
              <a:off x="977900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9F9F9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3" name="object 37"/>
            <p:cNvSpPr>
              <a:spLocks/>
            </p:cNvSpPr>
            <p:nvPr/>
          </p:nvSpPr>
          <p:spPr bwMode="auto">
            <a:xfrm>
              <a:off x="98551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4" name="object 38"/>
            <p:cNvSpPr>
              <a:spLocks/>
            </p:cNvSpPr>
            <p:nvPr/>
          </p:nvSpPr>
          <p:spPr bwMode="auto">
            <a:xfrm>
              <a:off x="99313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5" name="object 39"/>
            <p:cNvSpPr>
              <a:spLocks/>
            </p:cNvSpPr>
            <p:nvPr/>
          </p:nvSpPr>
          <p:spPr bwMode="auto">
            <a:xfrm>
              <a:off x="999489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6" name="object 40"/>
            <p:cNvSpPr>
              <a:spLocks/>
            </p:cNvSpPr>
            <p:nvPr/>
          </p:nvSpPr>
          <p:spPr bwMode="auto">
            <a:xfrm>
              <a:off x="100711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92929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7" name="object 41"/>
            <p:cNvSpPr>
              <a:spLocks/>
            </p:cNvSpPr>
            <p:nvPr/>
          </p:nvSpPr>
          <p:spPr bwMode="auto">
            <a:xfrm>
              <a:off x="101473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8" name="object 42"/>
            <p:cNvSpPr>
              <a:spLocks/>
            </p:cNvSpPr>
            <p:nvPr/>
          </p:nvSpPr>
          <p:spPr bwMode="auto">
            <a:xfrm>
              <a:off x="1021080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89" y="0"/>
                </a:cxn>
                <a:cxn ang="0">
                  <a:pos x="8889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89" y="0"/>
                  </a:lnTo>
                  <a:lnTo>
                    <a:pt x="888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89" name="object 43"/>
            <p:cNvSpPr>
              <a:spLocks/>
            </p:cNvSpPr>
            <p:nvPr/>
          </p:nvSpPr>
          <p:spPr bwMode="auto">
            <a:xfrm>
              <a:off x="1028700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0" name="object 44"/>
            <p:cNvSpPr>
              <a:spLocks/>
            </p:cNvSpPr>
            <p:nvPr/>
          </p:nvSpPr>
          <p:spPr bwMode="auto">
            <a:xfrm>
              <a:off x="103631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20" y="0"/>
                </a:cxn>
                <a:cxn ang="0">
                  <a:pos x="7620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20" y="0"/>
                  </a:lnTo>
                  <a:lnTo>
                    <a:pt x="762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1" name="object 45"/>
            <p:cNvSpPr>
              <a:spLocks/>
            </p:cNvSpPr>
            <p:nvPr/>
          </p:nvSpPr>
          <p:spPr bwMode="auto">
            <a:xfrm>
              <a:off x="1042669" y="0"/>
              <a:ext cx="889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8890" y="0"/>
                </a:cxn>
                <a:cxn ang="0">
                  <a:pos x="8890" y="6851650"/>
                </a:cxn>
                <a:cxn ang="0">
                  <a:pos x="0" y="6851650"/>
                </a:cxn>
              </a:cxnLst>
              <a:rect l="0" t="0" r="r" b="b"/>
              <a:pathLst>
                <a:path w="8890" h="6851650">
                  <a:moveTo>
                    <a:pt x="0" y="6851650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2" name="object 46"/>
            <p:cNvSpPr>
              <a:spLocks/>
            </p:cNvSpPr>
            <p:nvPr/>
          </p:nvSpPr>
          <p:spPr bwMode="auto">
            <a:xfrm>
              <a:off x="1050289" y="0"/>
              <a:ext cx="762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7619" y="0"/>
                </a:cxn>
                <a:cxn ang="0">
                  <a:pos x="7619" y="6851650"/>
                </a:cxn>
                <a:cxn ang="0">
                  <a:pos x="0" y="6851650"/>
                </a:cxn>
              </a:cxnLst>
              <a:rect l="0" t="0" r="r" b="b"/>
              <a:pathLst>
                <a:path w="7619" h="6851650">
                  <a:moveTo>
                    <a:pt x="0" y="6851650"/>
                  </a:moveTo>
                  <a:lnTo>
                    <a:pt x="0" y="0"/>
                  </a:lnTo>
                  <a:lnTo>
                    <a:pt x="7619" y="0"/>
                  </a:lnTo>
                  <a:lnTo>
                    <a:pt x="7619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3" name="object 47"/>
            <p:cNvSpPr>
              <a:spLocks/>
            </p:cNvSpPr>
            <p:nvPr/>
          </p:nvSpPr>
          <p:spPr bwMode="auto">
            <a:xfrm>
              <a:off x="1057910" y="0"/>
              <a:ext cx="5080" cy="6851650"/>
            </a:xfrm>
            <a:custGeom>
              <a:avLst/>
              <a:gdLst/>
              <a:ahLst/>
              <a:cxnLst>
                <a:cxn ang="0">
                  <a:pos x="0" y="6851650"/>
                </a:cxn>
                <a:cxn ang="0">
                  <a:pos x="0" y="0"/>
                </a:cxn>
                <a:cxn ang="0">
                  <a:pos x="5080" y="0"/>
                </a:cxn>
                <a:cxn ang="0">
                  <a:pos x="5080" y="6851650"/>
                </a:cxn>
                <a:cxn ang="0">
                  <a:pos x="0" y="6851650"/>
                </a:cxn>
              </a:cxnLst>
              <a:rect l="0" t="0" r="r" b="b"/>
              <a:pathLst>
                <a:path w="5080" h="6851650">
                  <a:moveTo>
                    <a:pt x="0" y="6851650"/>
                  </a:moveTo>
                  <a:lnTo>
                    <a:pt x="0" y="0"/>
                  </a:lnTo>
                  <a:lnTo>
                    <a:pt x="5080" y="0"/>
                  </a:lnTo>
                  <a:lnTo>
                    <a:pt x="5080" y="6851650"/>
                  </a:lnTo>
                  <a:lnTo>
                    <a:pt x="0" y="6851650"/>
                  </a:lnTo>
                  <a:close/>
                </a:path>
              </a:pathLst>
            </a:custGeom>
            <a:solidFill>
              <a:srgbClr val="7C7C7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IN"/>
            </a:p>
          </p:txBody>
        </p:sp>
        <p:sp>
          <p:nvSpPr>
            <p:cNvPr id="36894" name="object 48"/>
            <p:cNvSpPr>
              <a:spLocks noChangeArrowheads="1"/>
            </p:cNvSpPr>
            <p:nvPr/>
          </p:nvSpPr>
          <p:spPr bwMode="auto">
            <a:xfrm>
              <a:off x="0" y="381000"/>
              <a:ext cx="9067800" cy="605282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124"/>
          <p:cNvSpPr txBox="1">
            <a:spLocks noGrp="1"/>
          </p:cNvSpPr>
          <p:nvPr>
            <p:ph type="title"/>
          </p:nvPr>
        </p:nvSpPr>
        <p:spPr>
          <a:xfrm>
            <a:off x="1511920" y="0"/>
            <a:ext cx="8136904" cy="1187549"/>
          </a:xfrm>
        </p:spPr>
        <p:txBody>
          <a:bodyPr tIns="98694"/>
          <a:lstStyle/>
          <a:p>
            <a:pPr marL="1364923" indent="-1350924" eaLnBrk="1" hangingPunct="1">
              <a:lnSpc>
                <a:spcPts val="5223"/>
              </a:lnSpc>
              <a:spcBef>
                <a:spcPts val="772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Feeding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ruminant animals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different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life stages</a:t>
            </a:r>
          </a:p>
        </p:txBody>
      </p:sp>
      <p:sp>
        <p:nvSpPr>
          <p:cNvPr id="125" name="object 125"/>
          <p:cNvSpPr txBox="1"/>
          <p:nvPr/>
        </p:nvSpPr>
        <p:spPr>
          <a:xfrm>
            <a:off x="2448024" y="2483693"/>
            <a:ext cx="6860804" cy="1458121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tabLst>
                <a:tab pos="987644" algn="l"/>
                <a:tab pos="1896893" algn="l"/>
                <a:tab pos="3877781" algn="l"/>
                <a:tab pos="4337655" algn="l"/>
                <a:tab pos="5141910" algn="l"/>
                <a:tab pos="5601784" algn="l"/>
                <a:tab pos="7341186" algn="l"/>
              </a:tabLst>
              <a:defRPr/>
            </a:pPr>
            <a:r>
              <a:rPr sz="2600" b="1" spc="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Start	</a:t>
            </a:r>
            <a:r>
              <a:rPr sz="2600" b="1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from	</a:t>
            </a:r>
            <a:r>
              <a:rPr sz="2600" b="1" spc="9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Pregnancy	</a:t>
            </a:r>
            <a:r>
              <a:rPr sz="2600" b="1" spc="-33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	</a:t>
            </a:r>
            <a:r>
              <a:rPr sz="2600" b="1" spc="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End	</a:t>
            </a:r>
            <a:r>
              <a:rPr sz="2600" b="1" spc="-39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lang="en-IN" sz="2600" b="1" spc="-39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 </a:t>
            </a:r>
            <a:r>
              <a:rPr sz="2600" b="1" spc="77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Lactation</a:t>
            </a:r>
            <a:r>
              <a:rPr lang="en-IN" sz="2600" b="1" spc="77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77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Period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3999" fontAlgn="auto">
              <a:spcBef>
                <a:spcPts val="1929"/>
              </a:spcBef>
              <a:spcAft>
                <a:spcPts val="0"/>
              </a:spcAft>
              <a:tabLst>
                <a:tab pos="1276028" algn="l"/>
                <a:tab pos="2146779" algn="l"/>
                <a:tab pos="2924435" algn="l"/>
              </a:tabLst>
              <a:defRPr/>
            </a:pPr>
            <a:r>
              <a:rPr sz="2600" b="1" spc="15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(Peak,	</a:t>
            </a:r>
            <a:r>
              <a:rPr sz="2600" b="1" spc="5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mid,	</a:t>
            </a:r>
            <a:r>
              <a:rPr sz="2600" b="1" spc="8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late	lactation)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3968" y="717469"/>
            <a:ext cx="3959148" cy="832964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800" spc="-6" dirty="0">
                <a:latin typeface="Times New Roman"/>
                <a:cs typeface="Times New Roman"/>
              </a:rPr>
              <a:t>Dairy</a:t>
            </a:r>
            <a:r>
              <a:rPr sz="4800" spc="-55" dirty="0">
                <a:latin typeface="Times New Roman"/>
                <a:cs typeface="Times New Roman"/>
              </a:rPr>
              <a:t> </a:t>
            </a:r>
            <a:r>
              <a:rPr sz="4800" spc="-11" dirty="0">
                <a:latin typeface="Times New Roman"/>
                <a:cs typeface="Times New Roman"/>
              </a:rPr>
              <a:t>Nutrition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5910" y="2220655"/>
            <a:ext cx="3876490" cy="4215286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18227" indent="-376229">
              <a:lnSpc>
                <a:spcPct val="150000"/>
              </a:lnSpc>
              <a:spcBef>
                <a:spcPts val="110"/>
              </a:spcBef>
              <a:tabLst>
                <a:tab pos="416476" algn="l"/>
              </a:tabLst>
            </a:pPr>
            <a:r>
              <a:rPr lang="en-US" sz="3100" baseline="12000" dirty="0">
                <a:solidFill>
                  <a:srgbClr val="0099CC"/>
                </a:solidFill>
                <a:latin typeface="UnDotum"/>
                <a:ea typeface="UnDotum"/>
                <a:cs typeface="UnDotum"/>
              </a:rPr>
              <a:t>	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Nutrition is important  in order to be  profitable in the dairy  industry from growth  of the calves through  milk production in  lactating cows.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object 4"/>
          <p:cNvGrpSpPr>
            <a:grpSpLocks/>
          </p:cNvGrpSpPr>
          <p:nvPr/>
        </p:nvGrpSpPr>
        <p:grpSpPr bwMode="auto">
          <a:xfrm>
            <a:off x="5796359" y="1427939"/>
            <a:ext cx="4284266" cy="6131736"/>
            <a:chOff x="5257800" y="1295400"/>
            <a:chExt cx="3886200" cy="5562600"/>
          </a:xfrm>
        </p:grpSpPr>
        <p:sp>
          <p:nvSpPr>
            <p:cNvPr id="38917" name="object 5"/>
            <p:cNvSpPr>
              <a:spLocks noChangeArrowheads="1"/>
            </p:cNvSpPr>
            <p:nvPr/>
          </p:nvSpPr>
          <p:spPr bwMode="auto">
            <a:xfrm>
              <a:off x="5257800" y="1295400"/>
              <a:ext cx="3886200" cy="291465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918" name="object 6"/>
            <p:cNvSpPr>
              <a:spLocks noChangeArrowheads="1"/>
            </p:cNvSpPr>
            <p:nvPr/>
          </p:nvSpPr>
          <p:spPr bwMode="auto">
            <a:xfrm>
              <a:off x="5257800" y="3943350"/>
              <a:ext cx="3886200" cy="291465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061" y="783966"/>
            <a:ext cx="5437587" cy="699970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/>
                <a:cs typeface="Times New Roman"/>
              </a:rPr>
              <a:t>Stages </a:t>
            </a:r>
            <a:r>
              <a:rPr dirty="0">
                <a:latin typeface="Times New Roman"/>
                <a:cs typeface="Times New Roman"/>
              </a:rPr>
              <a:t>of A </a:t>
            </a:r>
            <a:r>
              <a:rPr spc="-6" dirty="0">
                <a:latin typeface="Times New Roman"/>
                <a:cs typeface="Times New Roman"/>
              </a:rPr>
              <a:t>Dairy</a:t>
            </a:r>
            <a:r>
              <a:rPr spc="-72" dirty="0">
                <a:latin typeface="Times New Roman"/>
                <a:cs typeface="Times New Roman"/>
              </a:rPr>
              <a:t> </a:t>
            </a:r>
            <a:r>
              <a:rPr spc="-6" dirty="0">
                <a:latin typeface="Times New Roman"/>
                <a:cs typeface="Times New Roman"/>
              </a:rPr>
              <a:t>Cow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8833" y="2455145"/>
            <a:ext cx="3162446" cy="3733103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32576" indent="-376579" fontAlgn="auto">
              <a:spcBef>
                <a:spcPts val="110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432576" algn="l"/>
              </a:tabLst>
              <a:defRPr/>
            </a:pP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Calf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2576" indent="-376579" fontAlgn="auto">
              <a:spcBef>
                <a:spcPts val="2612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432576" algn="l"/>
              </a:tabLst>
              <a:defRPr/>
            </a:pP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Heifer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2576" indent="-376579" fontAlgn="auto">
              <a:spcBef>
                <a:spcPts val="2623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432576" algn="l"/>
              </a:tabLst>
              <a:defRPr/>
            </a:pP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Dry</a:t>
            </a:r>
            <a:r>
              <a:rPr sz="3100" b="1" spc="-44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Cow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2576" indent="-376579" fontAlgn="auto">
              <a:spcBef>
                <a:spcPts val="2612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432576" algn="l"/>
              </a:tabLst>
              <a:defRPr/>
            </a:pP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Close-up</a:t>
            </a:r>
            <a:r>
              <a:rPr sz="3100" b="1" spc="-10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Cow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32576" indent="-376579" fontAlgn="auto">
              <a:spcBef>
                <a:spcPts val="2623"/>
              </a:spcBef>
              <a:spcAft>
                <a:spcPts val="0"/>
              </a:spcAft>
              <a:buClr>
                <a:srgbClr val="0099CC"/>
              </a:buClr>
              <a:buSzPct val="80357"/>
              <a:buFont typeface="UnDotum"/>
              <a:buChar char=""/>
              <a:tabLst>
                <a:tab pos="432576" algn="l"/>
              </a:tabLst>
              <a:defRPr/>
            </a:pP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Lactating</a:t>
            </a:r>
            <a:r>
              <a:rPr sz="3100" b="1" spc="-10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Cow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9940" name="object 4"/>
          <p:cNvSpPr>
            <a:spLocks noChangeArrowheads="1"/>
          </p:cNvSpPr>
          <p:nvPr/>
        </p:nvSpPr>
        <p:spPr bwMode="auto">
          <a:xfrm>
            <a:off x="4620286" y="2770132"/>
            <a:ext cx="5250326" cy="393908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484" y="750719"/>
            <a:ext cx="4356020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6" dirty="0">
                <a:latin typeface="Times New Roman"/>
                <a:cs typeface="Times New Roman"/>
              </a:rPr>
              <a:t>Digestive</a:t>
            </a:r>
            <a:r>
              <a:rPr sz="4900" spc="-66" dirty="0">
                <a:latin typeface="Times New Roman"/>
                <a:cs typeface="Times New Roman"/>
              </a:rPr>
              <a:t> </a:t>
            </a:r>
            <a:r>
              <a:rPr sz="4900" spc="-6" dirty="0">
                <a:latin typeface="Times New Roman"/>
                <a:cs typeface="Times New Roman"/>
              </a:rPr>
              <a:t>system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1387837" y="1872419"/>
            <a:ext cx="7303202" cy="501178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433" y="1285178"/>
            <a:ext cx="3774983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1296327" algn="l"/>
              </a:tabLst>
              <a:defRPr/>
            </a:pPr>
            <a:r>
              <a:rPr sz="4900" spc="-6" dirty="0">
                <a:latin typeface="Times New Roman"/>
                <a:cs typeface="Times New Roman"/>
              </a:rPr>
              <a:t>Calf	Nutrition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2835" y="2220656"/>
            <a:ext cx="4077753" cy="4771655"/>
          </a:xfrm>
          <a:prstGeom prst="rect">
            <a:avLst/>
          </a:prstGeom>
        </p:spPr>
        <p:txBody>
          <a:bodyPr lIns="0" tIns="13299" rIns="0" bIns="0">
            <a:spAutoFit/>
          </a:bodyPr>
          <a:lstStyle/>
          <a:p>
            <a:pPr marL="419976" indent="-377979">
              <a:lnSpc>
                <a:spcPct val="130000"/>
              </a:lnSpc>
              <a:spcBef>
                <a:spcPts val="11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Calves are born as 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</a:rPr>
              <a:t>monogastric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 animals  (simple stomach)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19976" indent="-377979">
              <a:lnSpc>
                <a:spcPct val="130000"/>
              </a:lnSpc>
              <a:spcBef>
                <a:spcPts val="661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18227" algn="l"/>
                <a:tab pos="419976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So offer feed that  must be easy to digest  (high quality 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</a:rPr>
              <a:t>digestable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 proteins,  energy,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</a:rPr>
              <a:t>vitamines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 and  minerals)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988" name="object 4"/>
          <p:cNvSpPr>
            <a:spLocks noChangeArrowheads="1"/>
          </p:cNvSpPr>
          <p:nvPr/>
        </p:nvSpPr>
        <p:spPr bwMode="auto">
          <a:xfrm>
            <a:off x="6132380" y="4870041"/>
            <a:ext cx="3704980" cy="223115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9" name="object 5"/>
          <p:cNvSpPr>
            <a:spLocks noChangeArrowheads="1"/>
          </p:cNvSpPr>
          <p:nvPr/>
        </p:nvSpPr>
        <p:spPr bwMode="auto">
          <a:xfrm>
            <a:off x="6132380" y="2267903"/>
            <a:ext cx="3696229" cy="214540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57" y="750719"/>
            <a:ext cx="3774983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1296327" algn="l"/>
              </a:tabLst>
              <a:defRPr/>
            </a:pPr>
            <a:r>
              <a:rPr sz="4900" spc="-6" dirty="0">
                <a:latin typeface="Times New Roman"/>
                <a:cs typeface="Times New Roman"/>
              </a:rPr>
              <a:t>Calf	Nutrition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4187" y="1884670"/>
            <a:ext cx="4088253" cy="489239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04228" indent="-377979" algn="just">
              <a:spcBef>
                <a:spcPts val="11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5977" algn="l"/>
              </a:tabLst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Energy is important first  two weeks because can  not digest starch, sugar  or unsaturated fats.</a:t>
            </a:r>
          </a:p>
          <a:p>
            <a:pPr marL="404228" indent="-377979">
              <a:spcBef>
                <a:spcPts val="661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5977" algn="l"/>
              </a:tabLst>
            </a:pP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</a:rPr>
              <a:t>Colostrum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 feed at first  feeding to get higher  amounts of protein,  minerals, 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</a:rPr>
              <a:t>immunoglobulins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</a:rPr>
              <a:t>, and  antibodies.	Lines to  walls of digestive tract to  protect against diseases</a:t>
            </a:r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6302141" y="2271402"/>
            <a:ext cx="2917430" cy="199491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6302141" y="4633801"/>
            <a:ext cx="2917430" cy="199491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1960" y="2054412"/>
            <a:ext cx="4104456" cy="4744787"/>
          </a:xfrm>
          <a:prstGeom prst="rect">
            <a:avLst/>
          </a:prstGeom>
        </p:spPr>
        <p:txBody>
          <a:bodyPr wrap="square" lIns="0" tIns="12599" rIns="0" bIns="0">
            <a:spAutoFit/>
          </a:bodyPr>
          <a:lstStyle/>
          <a:p>
            <a:pPr marL="13999">
              <a:lnSpc>
                <a:spcPct val="150000"/>
              </a:lnSpc>
              <a:spcBef>
                <a:spcPts val="97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obtain and utilize  surplus or unusable feed  stuffs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>
              <a:lnSpc>
                <a:spcPct val="150000"/>
              </a:lnSpc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convert them to  desirable products such as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9">
              <a:lnSpc>
                <a:spcPts val="5553"/>
              </a:lnSpc>
              <a:spcBef>
                <a:spcPts val="483"/>
              </a:spcBef>
              <a:buFont typeface="Times New Roman" pitchFamily="18" charset="0"/>
              <a:buChar char="•"/>
              <a:tabLst>
                <a:tab pos="244986" algn="l"/>
              </a:tabLs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meat, milk, eggs, fiber  and work.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6048375" y="1763924"/>
            <a:ext cx="3528219" cy="470379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8143" y="624724"/>
            <a:ext cx="3108193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6" dirty="0">
                <a:latin typeface="Times New Roman"/>
                <a:cs typeface="Times New Roman"/>
              </a:rPr>
              <a:t>Importance</a:t>
            </a:r>
            <a:endParaRPr sz="4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17" y="750719"/>
            <a:ext cx="3774983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1296327" algn="l"/>
              </a:tabLst>
              <a:defRPr/>
            </a:pPr>
            <a:r>
              <a:rPr sz="4900" spc="-6" dirty="0">
                <a:latin typeface="Times New Roman"/>
                <a:cs typeface="Times New Roman"/>
              </a:rPr>
              <a:t>Calf	Nutrition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3670" y="1763613"/>
            <a:ext cx="3972746" cy="535149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18227" indent="-376229">
              <a:spcBef>
                <a:spcPts val="11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18227" algn="l"/>
              </a:tabLst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Grains (Dry Matter)  stimulate production  of VFAs in rumen  (acetic, </a:t>
            </a:r>
            <a:r>
              <a:rPr lang="en-US" sz="3100" dirty="0" err="1">
                <a:solidFill>
                  <a:schemeClr val="accent6">
                    <a:lumMod val="50000"/>
                  </a:schemeClr>
                </a:solidFill>
              </a:rPr>
              <a:t>propionic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,  butyric)</a:t>
            </a:r>
          </a:p>
          <a:p>
            <a:pPr marL="418227" indent="-376229">
              <a:spcBef>
                <a:spcPts val="758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18227" algn="l"/>
              </a:tabLst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Digestive system  develops from 2</a:t>
            </a:r>
          </a:p>
          <a:p>
            <a:pPr marL="418227" indent="-376229">
              <a:tabLst>
                <a:tab pos="418227" algn="l"/>
              </a:tabLst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weeks until 4-6  months and calf  evolves into  ruminant</a:t>
            </a:r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6216385" y="2015913"/>
            <a:ext cx="3864240" cy="241664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7" name="object 5"/>
          <p:cNvSpPr>
            <a:spLocks noChangeArrowheads="1"/>
          </p:cNvSpPr>
          <p:nvPr/>
        </p:nvSpPr>
        <p:spPr bwMode="auto">
          <a:xfrm>
            <a:off x="6132380" y="4598802"/>
            <a:ext cx="3948245" cy="296087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6971" y="750719"/>
            <a:ext cx="4317517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6" dirty="0">
                <a:latin typeface="Times New Roman"/>
                <a:cs typeface="Times New Roman"/>
              </a:rPr>
              <a:t>Heifer</a:t>
            </a:r>
            <a:r>
              <a:rPr sz="4900" spc="-88" dirty="0">
                <a:latin typeface="Times New Roman"/>
                <a:cs typeface="Times New Roman"/>
              </a:rPr>
              <a:t> </a:t>
            </a:r>
            <a:r>
              <a:rPr sz="4900" spc="-6" dirty="0">
                <a:latin typeface="Times New Roman"/>
                <a:cs typeface="Times New Roman"/>
              </a:rPr>
              <a:t>Nutrition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3579" y="1912669"/>
            <a:ext cx="199512" cy="29573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0947" y="1800674"/>
            <a:ext cx="4429525" cy="498370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>
              <a:lnSpc>
                <a:spcPct val="130000"/>
              </a:lnSpc>
              <a:spcBef>
                <a:spcPts val="110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Nutrition is important at this time  because reproduction depends  on sound, healthy animals.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13999">
              <a:lnSpc>
                <a:spcPct val="130000"/>
              </a:lnSpc>
              <a:spcBef>
                <a:spcPts val="551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If underfed, diseased or have  parasites then puberty is  delayed.	Low energy will lead to  ovarian inactivity.	Low protein  will cause irregular or silent  heats.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13999">
              <a:lnSpc>
                <a:spcPct val="130000"/>
              </a:lnSpc>
              <a:spcBef>
                <a:spcPts val="551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30-40% of adult weight at  breeding age (13-15 months)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3579" y="3293358"/>
            <a:ext cx="199512" cy="29573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3579" y="5982994"/>
            <a:ext cx="199512" cy="29748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45063" name="object 7"/>
          <p:cNvSpPr>
            <a:spLocks noChangeArrowheads="1"/>
          </p:cNvSpPr>
          <p:nvPr/>
        </p:nvSpPr>
        <p:spPr bwMode="auto">
          <a:xfrm>
            <a:off x="6696496" y="2915741"/>
            <a:ext cx="3384129" cy="228153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423" y="783966"/>
            <a:ext cx="3928993" cy="699970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/>
                <a:cs typeface="Times New Roman"/>
              </a:rPr>
              <a:t>Heifer</a:t>
            </a:r>
            <a:r>
              <a:rPr spc="-83" dirty="0">
                <a:latin typeface="Times New Roman"/>
                <a:cs typeface="Times New Roman"/>
              </a:rPr>
              <a:t> </a:t>
            </a:r>
            <a:r>
              <a:rPr spc="-6" dirty="0">
                <a:latin typeface="Times New Roman"/>
                <a:cs typeface="Times New Roman"/>
              </a:rPr>
              <a:t>Nutrition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1959" y="1630930"/>
            <a:ext cx="5462745" cy="5557192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404228" indent="-377979">
              <a:lnSpc>
                <a:spcPct val="120000"/>
              </a:lnSpc>
              <a:spcBef>
                <a:spcPts val="11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Pasture is a good choice of  forage (high energy and less  expensive)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4228" indent="-377979">
              <a:spcBef>
                <a:spcPts val="129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3 lbs concentrate/ day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4228" indent="-377979">
              <a:spcBef>
                <a:spcPts val="1295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12% crude protein, 15% crude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4228" indent="-377979">
              <a:spcBef>
                <a:spcPts val="634"/>
              </a:spcBef>
              <a:tabLst>
                <a:tab pos="404228" algn="l"/>
                <a:tab pos="405977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fiber and .41% Calcium at 6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4228" indent="-377979">
              <a:lnSpc>
                <a:spcPts val="3817"/>
              </a:lnSpc>
              <a:spcBef>
                <a:spcPts val="220"/>
              </a:spcBef>
              <a:tabLst>
                <a:tab pos="404228" algn="l"/>
                <a:tab pos="405977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months, .29% Calcium at 12  months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4228" indent="-377979">
              <a:lnSpc>
                <a:spcPct val="120000"/>
              </a:lnSpc>
              <a:spcBef>
                <a:spcPts val="428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Final 3 months of pregnancy  heifer will need extra nutrients for  developing calf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084" name="object 4"/>
          <p:cNvSpPr>
            <a:spLocks noChangeArrowheads="1"/>
          </p:cNvSpPr>
          <p:nvPr/>
        </p:nvSpPr>
        <p:spPr bwMode="auto">
          <a:xfrm>
            <a:off x="7308453" y="2099910"/>
            <a:ext cx="2535908" cy="403182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1717" y="750719"/>
            <a:ext cx="5022811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1193433" algn="l"/>
              </a:tabLst>
              <a:defRPr/>
            </a:pPr>
            <a:r>
              <a:rPr sz="4900" spc="-6" dirty="0" smtClean="0">
                <a:latin typeface="Times New Roman"/>
                <a:cs typeface="Times New Roman"/>
              </a:rPr>
              <a:t>Dry</a:t>
            </a:r>
            <a:r>
              <a:rPr lang="en-IN" sz="4900" spc="-6" dirty="0" smtClean="0">
                <a:latin typeface="Times New Roman"/>
                <a:cs typeface="Times New Roman"/>
              </a:rPr>
              <a:t> </a:t>
            </a:r>
            <a:r>
              <a:rPr sz="4900" spc="-6" dirty="0" smtClean="0">
                <a:latin typeface="Times New Roman"/>
                <a:cs typeface="Times New Roman"/>
              </a:rPr>
              <a:t>Cow</a:t>
            </a:r>
            <a:r>
              <a:rPr sz="4900" spc="-83" dirty="0" smtClean="0">
                <a:latin typeface="Times New Roman"/>
                <a:cs typeface="Times New Roman"/>
              </a:rPr>
              <a:t> </a:t>
            </a:r>
            <a:r>
              <a:rPr sz="4900" spc="-6" dirty="0">
                <a:latin typeface="Times New Roman"/>
                <a:cs typeface="Times New Roman"/>
              </a:rPr>
              <a:t>Nutrition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5975" y="2502393"/>
            <a:ext cx="7282351" cy="2414793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475973" indent="-377979" fontAlgn="auto">
              <a:spcBef>
                <a:spcPts val="11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75273" algn="l"/>
                <a:tab pos="475973" algn="l"/>
              </a:tabLst>
              <a:defRPr/>
            </a:pP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Low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energy diet (less</a:t>
            </a:r>
            <a:r>
              <a:rPr sz="2600" b="1" spc="22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expensive</a:t>
            </a:r>
            <a:r>
              <a:rPr sz="2600" b="1" spc="-1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)</a:t>
            </a:r>
            <a:endParaRPr sz="2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75973" indent="-377979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75273" algn="l"/>
                <a:tab pos="475973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Pasture often</a:t>
            </a:r>
            <a:r>
              <a:rPr sz="2600" b="1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used</a:t>
            </a:r>
            <a:endParaRPr sz="2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75973" indent="-377979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75273" algn="l"/>
                <a:tab pos="475973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Important for successful lactation </a:t>
            </a: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</a:t>
            </a:r>
            <a:r>
              <a:rPr sz="2600" b="1" spc="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follow</a:t>
            </a:r>
            <a:endParaRPr sz="2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75973" indent="-377979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75273" algn="l"/>
                <a:tab pos="475973" algn="l"/>
              </a:tabLst>
              <a:defRPr/>
            </a:pP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Restore body energy </a:t>
            </a: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and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nutrient</a:t>
            </a:r>
            <a:r>
              <a:rPr sz="2600" b="1" spc="-39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1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reserves</a:t>
            </a:r>
            <a:endParaRPr sz="25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475973" indent="-377979" fontAlgn="auto"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ct val="79166"/>
              <a:buFont typeface="UnDotum"/>
              <a:buChar char=""/>
              <a:tabLst>
                <a:tab pos="475273" algn="l"/>
                <a:tab pos="475973" algn="l"/>
              </a:tabLst>
              <a:defRPr/>
            </a:pPr>
            <a:r>
              <a:rPr sz="2600" b="1" spc="-1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Want </a:t>
            </a: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maintain 3+ </a:t>
            </a:r>
            <a:r>
              <a:rPr sz="2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to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4- body condition</a:t>
            </a:r>
            <a:r>
              <a:rPr sz="2600" b="1" spc="-28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score</a:t>
            </a:r>
            <a:endParaRPr sz="2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5976" y="262489"/>
            <a:ext cx="7704856" cy="1238947"/>
          </a:xfrm>
        </p:spPr>
        <p:txBody>
          <a:bodyPr tIns="13999"/>
          <a:lstStyle/>
          <a:p>
            <a:pPr marL="13999" eaLnBrk="1" hangingPunct="1">
              <a:spcBef>
                <a:spcPts val="11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Feeding in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Pregnancy (Last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 months)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2563" y="1835621"/>
            <a:ext cx="787549" cy="49872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3100" b="1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</a:t>
            </a: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or;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600152" y="1768476"/>
            <a:ext cx="5969298" cy="1867346"/>
          </a:xfrm>
        </p:spPr>
        <p:txBody>
          <a:bodyPr tIns="158191"/>
          <a:lstStyle/>
          <a:p>
            <a:pPr marL="13999" eaLnBrk="1" hangingPunct="1">
              <a:spcBef>
                <a:spcPts val="124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Rapid growing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foetus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3999" eaLnBrk="1" hangingPunct="1">
              <a:lnSpc>
                <a:spcPct val="110000"/>
              </a:lnSpc>
              <a:spcBef>
                <a:spcPts val="772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Develop body reserves for use in  subsequent lactation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7984" y="4067869"/>
            <a:ext cx="983561" cy="49872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3100" b="1" spc="-17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H</a:t>
            </a:r>
            <a:r>
              <a:rPr sz="3100" b="1" spc="-6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o</a:t>
            </a:r>
            <a:r>
              <a:rPr sz="31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w;</a:t>
            </a:r>
            <a:endParaRPr sz="31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0837" y="5258525"/>
            <a:ext cx="267766" cy="1025820"/>
          </a:xfrm>
          <a:prstGeom prst="rect">
            <a:avLst/>
          </a:prstGeom>
        </p:spPr>
        <p:txBody>
          <a:bodyPr lIns="0" tIns="12599" rIns="0" bIns="0">
            <a:spAutoFit/>
          </a:bodyPr>
          <a:lstStyle/>
          <a:p>
            <a:pPr marL="13999" fontAlgn="auto">
              <a:spcBef>
                <a:spcPts val="99"/>
              </a:spcBef>
              <a:spcAft>
                <a:spcPts val="0"/>
              </a:spcAft>
              <a:defRPr/>
            </a:pPr>
            <a:r>
              <a:rPr sz="2500" spc="-601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2500" dirty="0">
              <a:latin typeface="UnDotum"/>
              <a:cs typeface="UnDotum"/>
            </a:endParaRPr>
          </a:p>
          <a:p>
            <a:pPr marL="13999" fontAlgn="auto">
              <a:spcBef>
                <a:spcPts val="1862"/>
              </a:spcBef>
              <a:spcAft>
                <a:spcPts val="0"/>
              </a:spcAft>
              <a:defRPr/>
            </a:pPr>
            <a:r>
              <a:rPr sz="2500" spc="-601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2500" dirty="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4030" y="3995861"/>
            <a:ext cx="6126802" cy="2067951"/>
          </a:xfrm>
          <a:prstGeom prst="rect">
            <a:avLst/>
          </a:prstGeom>
        </p:spPr>
        <p:txBody>
          <a:bodyPr wrap="square" lIns="0" tIns="158191" rIns="0" bIns="0">
            <a:spAutoFit/>
          </a:bodyPr>
          <a:lstStyle/>
          <a:p>
            <a:pPr marL="13999">
              <a:spcBef>
                <a:spcPts val="1240"/>
              </a:spcBef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Give rest if in milk (forced 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drying)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Feed 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concentrate 2 kg/day + good quality  fodder, restrict 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straw</a:t>
            </a:r>
            <a:endParaRPr lang="en-US" sz="3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1174" y="750719"/>
            <a:ext cx="3773234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900" spc="-6" dirty="0">
                <a:latin typeface="Times New Roman"/>
                <a:cs typeface="Times New Roman"/>
              </a:rPr>
              <a:t>Close-up</a:t>
            </a:r>
            <a:r>
              <a:rPr sz="4900" spc="-88" dirty="0">
                <a:latin typeface="Times New Roman"/>
                <a:cs typeface="Times New Roman"/>
              </a:rPr>
              <a:t> </a:t>
            </a:r>
            <a:r>
              <a:rPr sz="4900" spc="-6" dirty="0">
                <a:latin typeface="Times New Roman"/>
                <a:cs typeface="Times New Roman"/>
              </a:rPr>
              <a:t>cows</a:t>
            </a:r>
            <a:endParaRPr sz="4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9207" y="2287780"/>
            <a:ext cx="4921305" cy="4444385"/>
          </a:xfrm>
          <a:prstGeom prst="rect">
            <a:avLst/>
          </a:prstGeom>
        </p:spPr>
        <p:txBody>
          <a:bodyPr lIns="0" tIns="13299" rIns="0" bIns="0">
            <a:spAutoFit/>
          </a:bodyPr>
          <a:lstStyle/>
          <a:p>
            <a:pPr marL="404228" indent="-377979">
              <a:lnSpc>
                <a:spcPct val="130000"/>
              </a:lnSpc>
              <a:spcBef>
                <a:spcPts val="11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05977" algn="l"/>
              </a:tabLst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Move cows and heifers to  close-up pen at 2 weeks  before calving</a:t>
            </a:r>
          </a:p>
          <a:p>
            <a:pPr marL="404228" indent="-377979">
              <a:lnSpc>
                <a:spcPct val="130000"/>
              </a:lnSpc>
              <a:spcBef>
                <a:spcPts val="758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05977" algn="l"/>
              </a:tabLst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High dry matter intake to  gain nutrients for cow and  calf to reduce metabolic  problems</a:t>
            </a:r>
          </a:p>
        </p:txBody>
      </p:sp>
      <p:sp>
        <p:nvSpPr>
          <p:cNvPr id="49156" name="object 4"/>
          <p:cNvSpPr>
            <a:spLocks noChangeArrowheads="1"/>
          </p:cNvSpPr>
          <p:nvPr/>
        </p:nvSpPr>
        <p:spPr bwMode="auto">
          <a:xfrm>
            <a:off x="6804423" y="2843733"/>
            <a:ext cx="2917431" cy="199491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5212" y="414733"/>
            <a:ext cx="3941244" cy="766467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492559" algn="l"/>
              </a:tabLst>
              <a:defRPr/>
            </a:pPr>
            <a:r>
              <a:rPr sz="4900" spc="-6" dirty="0">
                <a:latin typeface="Times New Roman"/>
                <a:cs typeface="Times New Roman"/>
              </a:rPr>
              <a:t>C</a:t>
            </a:r>
            <a:r>
              <a:rPr sz="4900" spc="6" dirty="0">
                <a:latin typeface="Times New Roman"/>
                <a:cs typeface="Times New Roman"/>
              </a:rPr>
              <a:t>l</a:t>
            </a:r>
            <a:r>
              <a:rPr sz="4900" dirty="0">
                <a:latin typeface="Times New Roman"/>
                <a:cs typeface="Times New Roman"/>
              </a:rPr>
              <a:t>os</a:t>
            </a:r>
            <a:r>
              <a:rPr sz="4900" spc="-11" dirty="0">
                <a:latin typeface="Times New Roman"/>
                <a:cs typeface="Times New Roman"/>
              </a:rPr>
              <a:t>e-u</a:t>
            </a:r>
            <a:r>
              <a:rPr sz="4900" dirty="0">
                <a:latin typeface="Times New Roman"/>
                <a:cs typeface="Times New Roman"/>
              </a:rPr>
              <a:t>p	</a:t>
            </a:r>
            <a:r>
              <a:rPr sz="4900" spc="-6" dirty="0">
                <a:latin typeface="Times New Roman"/>
                <a:cs typeface="Times New Roman"/>
              </a:rPr>
              <a:t>C</a:t>
            </a:r>
            <a:r>
              <a:rPr sz="4900" dirty="0">
                <a:latin typeface="Times New Roman"/>
                <a:cs typeface="Times New Roman"/>
              </a:rPr>
              <a:t>o</a:t>
            </a:r>
            <a:r>
              <a:rPr sz="4900" spc="-22" dirty="0">
                <a:latin typeface="Times New Roman"/>
                <a:cs typeface="Times New Roman"/>
              </a:rPr>
              <a:t>w</a:t>
            </a:r>
            <a:r>
              <a:rPr sz="49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3579" y="1508435"/>
            <a:ext cx="199512" cy="117855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  <a:p>
            <a:pPr marL="13999" fontAlgn="auto">
              <a:spcBef>
                <a:spcPts val="1345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  <a:p>
            <a:pPr marL="13999" fontAlgn="auto">
              <a:spcBef>
                <a:spcPts val="1345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5472" y="1259557"/>
            <a:ext cx="3648976" cy="1345692"/>
          </a:xfrm>
          <a:prstGeom prst="rect">
            <a:avLst/>
          </a:prstGeom>
        </p:spPr>
        <p:txBody>
          <a:bodyPr lIns="0" tIns="14699" rIns="0" bIns="0">
            <a:spAutoFit/>
          </a:bodyPr>
          <a:lstStyle/>
          <a:p>
            <a:pPr marL="13999">
              <a:lnSpc>
                <a:spcPct val="131000"/>
              </a:lnSpc>
              <a:spcBef>
                <a:spcPts val="110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Start grain feeding  Increase CP to 15%  Limit added fat 100 gm/d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3579" y="3265360"/>
            <a:ext cx="199512" cy="295738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5194" y="2835275"/>
            <a:ext cx="4739294" cy="2312714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algn="just">
              <a:lnSpc>
                <a:spcPct val="110000"/>
              </a:lnSpc>
              <a:spcBef>
                <a:spcPts val="110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Low energy with adequate levels of  minerals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</a:rPr>
              <a:t>vitamines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 and protein and  watch forage levels (&lt;50% DM)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13999">
              <a:lnSpc>
                <a:spcPct val="110000"/>
              </a:lnSpc>
              <a:spcBef>
                <a:spcPts val="551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Decrease metabolic problems and  maintain condition while not 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lactating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3579" y="4443060"/>
            <a:ext cx="199512" cy="297487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pc="-419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dirty="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3633" y="5147989"/>
            <a:ext cx="4826799" cy="113745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388478" indent="-376229">
              <a:lnSpc>
                <a:spcPct val="110000"/>
              </a:lnSpc>
              <a:spcBef>
                <a:spcPts val="110"/>
              </a:spcBef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Decrease Calcium to begin to use  stored Ca to prepare for lactation  changes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185" name="object 9"/>
          <p:cNvSpPr>
            <a:spLocks noChangeArrowheads="1"/>
          </p:cNvSpPr>
          <p:nvPr/>
        </p:nvSpPr>
        <p:spPr bwMode="auto">
          <a:xfrm>
            <a:off x="6912519" y="2687884"/>
            <a:ext cx="3168105" cy="27481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2000" y="1619597"/>
            <a:ext cx="7488832" cy="5355854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405977" indent="-377979">
              <a:spcBef>
                <a:spcPts val="11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  <a:tab pos="1370173" algn="l"/>
                <a:tab pos="266860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Most	critical	period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5977" indent="-377979">
              <a:spcBef>
                <a:spcPts val="2453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  <a:tab pos="1370173" algn="l"/>
                <a:tab pos="2668600" algn="l"/>
              </a:tabLst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Period of peak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	milk	yield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5977" indent="-377979">
              <a:lnSpc>
                <a:spcPct val="156000"/>
              </a:lnSpc>
              <a:spcBef>
                <a:spcPts val="661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  <a:tab pos="1370173" algn="l"/>
                <a:tab pos="2668600" algn="l"/>
              </a:tabLst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Higher the peak yield more will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be the milk yield throughout lactation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until drying off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5977" indent="-377979">
              <a:spcBef>
                <a:spcPts val="2453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  <a:tab pos="1370173" algn="l"/>
                <a:tab pos="266860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Good	quality	forage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5977" indent="-377979">
              <a:spcBef>
                <a:spcPts val="2453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  <a:tab pos="1370173" algn="l"/>
                <a:tab pos="2668600" algn="l"/>
              </a:tabLst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Maintain healthy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	level	of	fiber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5977" indent="-377979">
              <a:spcBef>
                <a:spcPts val="2453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  <a:tab pos="1370173" algn="l"/>
                <a:tab pos="2668600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Avoid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high starch level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05977" indent="-377979">
              <a:spcBef>
                <a:spcPts val="2453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04228" algn="l"/>
                <a:tab pos="405977" algn="l"/>
                <a:tab pos="1370173" algn="l"/>
                <a:tab pos="2668600" algn="l"/>
              </a:tabLst>
            </a:pPr>
            <a:r>
              <a:rPr lang="en-US" sz="2600" b="1" dirty="0" err="1" smtClean="0">
                <a:solidFill>
                  <a:schemeClr val="accent6">
                    <a:lumMod val="50000"/>
                  </a:schemeClr>
                </a:solidFill>
              </a:rPr>
              <a:t>Undegradeable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 protein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&amp; digestible fiber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9827" y="565227"/>
            <a:ext cx="6464901" cy="633473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4000" spc="-11" dirty="0">
                <a:latin typeface="Times New Roman"/>
                <a:cs typeface="Times New Roman"/>
              </a:rPr>
              <a:t>Early </a:t>
            </a:r>
            <a:r>
              <a:rPr sz="4000" spc="-6" dirty="0">
                <a:latin typeface="Times New Roman"/>
                <a:cs typeface="Times New Roman"/>
              </a:rPr>
              <a:t>lactation (First </a:t>
            </a:r>
            <a:r>
              <a:rPr sz="4000" dirty="0">
                <a:latin typeface="Times New Roman"/>
                <a:cs typeface="Times New Roman"/>
              </a:rPr>
              <a:t>60 </a:t>
            </a:r>
            <a:r>
              <a:rPr sz="4000" spc="-6" dirty="0">
                <a:latin typeface="Times New Roman"/>
                <a:cs typeface="Times New Roman"/>
              </a:rPr>
              <a:t>days)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957" y="783966"/>
            <a:ext cx="3771483" cy="699970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pc="-6" dirty="0">
                <a:latin typeface="Times New Roman"/>
                <a:cs typeface="Times New Roman"/>
              </a:rPr>
              <a:t>Lactating</a:t>
            </a:r>
            <a:r>
              <a:rPr spc="-72" dirty="0">
                <a:latin typeface="Times New Roman"/>
                <a:cs typeface="Times New Roman"/>
              </a:rPr>
              <a:t> </a:t>
            </a:r>
            <a:r>
              <a:rPr spc="-11" dirty="0">
                <a:latin typeface="Times New Roman"/>
                <a:cs typeface="Times New Roman"/>
              </a:rPr>
              <a:t>Cows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1678" y="1884670"/>
            <a:ext cx="4098754" cy="448715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05977" indent="-377979">
              <a:spcBef>
                <a:spcPts val="110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05977" algn="l"/>
              </a:tabLst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Highest energy diet  (most expensive)</a:t>
            </a:r>
          </a:p>
          <a:p>
            <a:pPr marL="405977" indent="-377979">
              <a:spcBef>
                <a:spcPts val="772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05977" algn="l"/>
              </a:tabLst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Supports not only  growth, reproduction  and maintenance but  also production</a:t>
            </a:r>
          </a:p>
          <a:p>
            <a:pPr marL="405977" indent="-377979">
              <a:spcBef>
                <a:spcPts val="758"/>
              </a:spcBef>
              <a:buClr>
                <a:srgbClr val="0099CC"/>
              </a:buClr>
              <a:buSzPct val="80000"/>
              <a:buFont typeface="UnDotum"/>
              <a:buChar char=""/>
              <a:tabLst>
                <a:tab pos="405977" algn="l"/>
              </a:tabLst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Free feed at all times  to increase and  support production</a:t>
            </a:r>
          </a:p>
        </p:txBody>
      </p:sp>
      <p:sp>
        <p:nvSpPr>
          <p:cNvPr id="52228" name="object 4"/>
          <p:cNvSpPr>
            <a:spLocks noChangeArrowheads="1"/>
          </p:cNvSpPr>
          <p:nvPr/>
        </p:nvSpPr>
        <p:spPr bwMode="auto">
          <a:xfrm>
            <a:off x="7200552" y="2460394"/>
            <a:ext cx="2664811" cy="232755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1960" y="372735"/>
            <a:ext cx="7438618" cy="1102453"/>
          </a:xfrm>
        </p:spPr>
        <p:txBody>
          <a:bodyPr tIns="13999"/>
          <a:lstStyle/>
          <a:p>
            <a:pPr marL="13999" eaLnBrk="1" hangingPunct="1">
              <a:spcBef>
                <a:spcPts val="110"/>
              </a:spcBef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Consequences of Feed Restriction in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early lactation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as a traditional 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1960" y="2210156"/>
            <a:ext cx="7897146" cy="3528944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454974" indent="-384978">
              <a:spcBef>
                <a:spcPts val="110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54974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Low peak milk production &amp; total lactation yield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54974" indent="-384978">
              <a:lnSpc>
                <a:spcPct val="160000"/>
              </a:lnSpc>
              <a:spcBef>
                <a:spcPts val="648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54974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Drastic body weight losses in high potential cows  leading to;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  <a:p>
            <a:pPr marL="454974" indent="-384978">
              <a:lnSpc>
                <a:spcPct val="160000"/>
              </a:lnSpc>
              <a:spcBef>
                <a:spcPts val="648"/>
              </a:spcBef>
              <a:buClr>
                <a:srgbClr val="0099CC"/>
              </a:buClr>
              <a:buSzPct val="79000"/>
              <a:buFont typeface="UnDotum"/>
              <a:buChar char=""/>
              <a:tabLst>
                <a:tab pos="454974" algn="l"/>
              </a:tabLst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Metabolic diseases ( milk fever,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</a:rPr>
              <a:t>acetonaemia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</a:rPr>
              <a:t>, red  water disease etc)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7584" y="5697755"/>
            <a:ext cx="232765" cy="349985"/>
          </a:xfrm>
          <a:prstGeom prst="rect">
            <a:avLst/>
          </a:prstGeom>
        </p:spPr>
        <p:txBody>
          <a:bodyPr lIns="0" tIns="16799" rIns="0" bIns="0">
            <a:spAutoFit/>
          </a:bodyPr>
          <a:lstStyle/>
          <a:p>
            <a:pPr marL="13999" fontAlgn="auto">
              <a:spcBef>
                <a:spcPts val="132"/>
              </a:spcBef>
              <a:spcAft>
                <a:spcPts val="0"/>
              </a:spcAft>
              <a:defRPr/>
            </a:pPr>
            <a:r>
              <a:rPr sz="2100" spc="-485" dirty="0">
                <a:solidFill>
                  <a:srgbClr val="0099CC"/>
                </a:solidFill>
                <a:latin typeface="UnDotum"/>
                <a:cs typeface="UnDotum"/>
              </a:rPr>
              <a:t></a:t>
            </a:r>
            <a:endParaRPr sz="2100" dirty="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7113" y="5685507"/>
            <a:ext cx="4335019" cy="430481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 fontAlgn="auto">
              <a:spcBef>
                <a:spcPts val="110"/>
              </a:spcBef>
              <a:spcAft>
                <a:spcPts val="0"/>
              </a:spcAft>
              <a:defRPr/>
            </a:pPr>
            <a:r>
              <a:rPr sz="2600" b="1" spc="-11" dirty="0">
                <a:latin typeface="Arial"/>
                <a:cs typeface="Arial"/>
              </a:rPr>
              <a:t>Delayed </a:t>
            </a:r>
            <a:r>
              <a:rPr sz="2600" b="1" spc="-6" dirty="0">
                <a:latin typeface="Arial"/>
                <a:cs typeface="Arial"/>
              </a:rPr>
              <a:t>estrus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spc="-6" dirty="0">
                <a:latin typeface="Arial"/>
                <a:cs typeface="Arial"/>
              </a:rPr>
              <a:t>resumption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583" y="6415225"/>
            <a:ext cx="3020687" cy="414245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41998" fontAlgn="auto">
              <a:spcBef>
                <a:spcPts val="110"/>
              </a:spcBef>
              <a:spcAft>
                <a:spcPts val="0"/>
              </a:spcAft>
              <a:tabLst>
                <a:tab pos="427676" algn="l"/>
              </a:tabLst>
              <a:defRPr/>
            </a:pPr>
            <a:r>
              <a:rPr sz="3100" spc="-728" baseline="11695" dirty="0">
                <a:solidFill>
                  <a:srgbClr val="0099CC"/>
                </a:solidFill>
                <a:latin typeface="UnDotum"/>
                <a:cs typeface="UnDotum"/>
              </a:rPr>
              <a:t>	</a:t>
            </a:r>
            <a:r>
              <a:rPr sz="2600" b="1" spc="-6" dirty="0">
                <a:latin typeface="Arial"/>
                <a:cs typeface="Arial"/>
              </a:rPr>
              <a:t>Long dry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6" dirty="0">
                <a:latin typeface="Arial"/>
                <a:cs typeface="Arial"/>
              </a:rPr>
              <a:t>period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4584" y="374484"/>
            <a:ext cx="7142192" cy="1035955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2230774" algn="l"/>
                <a:tab pos="2997931" algn="l"/>
                <a:tab pos="3627894" algn="l"/>
              </a:tabLst>
              <a:defRPr/>
            </a:pPr>
            <a:r>
              <a:rPr sz="6600" spc="-6" dirty="0">
                <a:solidFill>
                  <a:srgbClr val="3333FF"/>
                </a:solidFill>
                <a:latin typeface="Times New Roman"/>
                <a:cs typeface="Times New Roman"/>
              </a:rPr>
              <a:t>What	is	</a:t>
            </a:r>
            <a:r>
              <a:rPr sz="6600" dirty="0">
                <a:solidFill>
                  <a:srgbClr val="3333FF"/>
                </a:solidFill>
                <a:latin typeface="Times New Roman"/>
                <a:cs typeface="Times New Roman"/>
              </a:rPr>
              <a:t>a	</a:t>
            </a:r>
            <a:r>
              <a:rPr sz="6600" spc="-6" dirty="0">
                <a:solidFill>
                  <a:srgbClr val="3333FF"/>
                </a:solidFill>
                <a:latin typeface="Times New Roman"/>
                <a:cs typeface="Times New Roman"/>
              </a:rPr>
              <a:t>Nutrient?</a:t>
            </a:r>
            <a:endParaRPr sz="6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5976" y="2145408"/>
            <a:ext cx="7488832" cy="1737684"/>
          </a:xfrm>
          <a:prstGeom prst="rect">
            <a:avLst/>
          </a:prstGeom>
        </p:spPr>
        <p:txBody>
          <a:bodyPr wrap="square"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single class of food or group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foods that aids in the support  of life and makes it possible for  animals to grow or provide energy  for physiological processes.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208" y="3419797"/>
            <a:ext cx="2645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 smtClean="0">
                <a:solidFill>
                  <a:schemeClr val="accent6">
                    <a:lumMod val="50000"/>
                  </a:schemeClr>
                </a:solidFill>
                <a:latin typeface="AR BERKLEY" pitchFamily="2" charset="0"/>
              </a:rPr>
              <a:t>Thank you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4903" y="705221"/>
            <a:ext cx="5491840" cy="834714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5300" spc="-6" dirty="0">
                <a:latin typeface="Times New Roman"/>
                <a:cs typeface="Times New Roman"/>
              </a:rPr>
              <a:t>Digestible</a:t>
            </a:r>
            <a:r>
              <a:rPr sz="5300" spc="-99" dirty="0">
                <a:latin typeface="Times New Roman"/>
                <a:cs typeface="Times New Roman"/>
              </a:rPr>
              <a:t> </a:t>
            </a:r>
            <a:r>
              <a:rPr sz="5300" spc="-6" dirty="0">
                <a:latin typeface="Times New Roman"/>
                <a:cs typeface="Times New Roman"/>
              </a:rPr>
              <a:t>Nutrient</a:t>
            </a:r>
            <a:endParaRPr sz="53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3870" y="1959692"/>
            <a:ext cx="7710978" cy="167612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portion of the nutrient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 broken down (digested)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absorbed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used by the body.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615" y="374484"/>
            <a:ext cx="7394209" cy="832964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5252504" algn="l"/>
              </a:tabLst>
              <a:defRPr/>
            </a:pPr>
            <a:r>
              <a:rPr sz="5300" spc="-6" dirty="0">
                <a:latin typeface="Times New Roman"/>
                <a:cs typeface="Times New Roman"/>
              </a:rPr>
              <a:t>Th</a:t>
            </a:r>
            <a:r>
              <a:rPr sz="5300" dirty="0">
                <a:latin typeface="Times New Roman"/>
                <a:cs typeface="Times New Roman"/>
              </a:rPr>
              <a:t>e</a:t>
            </a:r>
            <a:r>
              <a:rPr sz="5300" spc="6" dirty="0">
                <a:latin typeface="Times New Roman"/>
                <a:cs typeface="Times New Roman"/>
              </a:rPr>
              <a:t> </a:t>
            </a:r>
            <a:r>
              <a:rPr sz="5300" spc="-17" dirty="0">
                <a:latin typeface="Times New Roman"/>
                <a:cs typeface="Times New Roman"/>
              </a:rPr>
              <a:t>S</a:t>
            </a:r>
            <a:r>
              <a:rPr sz="5300" spc="-6" dirty="0">
                <a:latin typeface="Times New Roman"/>
                <a:cs typeface="Times New Roman"/>
              </a:rPr>
              <a:t>i</a:t>
            </a:r>
            <a:r>
              <a:rPr sz="5300" dirty="0">
                <a:latin typeface="Times New Roman"/>
                <a:cs typeface="Times New Roman"/>
              </a:rPr>
              <a:t>x</a:t>
            </a:r>
            <a:r>
              <a:rPr sz="5300" spc="-11" dirty="0">
                <a:latin typeface="Times New Roman"/>
                <a:cs typeface="Times New Roman"/>
              </a:rPr>
              <a:t> </a:t>
            </a:r>
            <a:r>
              <a:rPr sz="5300" spc="-6" dirty="0" smtClean="0">
                <a:latin typeface="Times New Roman"/>
                <a:cs typeface="Times New Roman"/>
              </a:rPr>
              <a:t>N</a:t>
            </a:r>
            <a:r>
              <a:rPr sz="5300" spc="-17" dirty="0" smtClean="0">
                <a:latin typeface="Times New Roman"/>
                <a:cs typeface="Times New Roman"/>
              </a:rPr>
              <a:t>u</a:t>
            </a:r>
            <a:r>
              <a:rPr sz="5300" dirty="0" smtClean="0">
                <a:latin typeface="Times New Roman"/>
                <a:cs typeface="Times New Roman"/>
              </a:rPr>
              <a:t>tri</a:t>
            </a:r>
            <a:r>
              <a:rPr sz="5300" spc="6" dirty="0" smtClean="0">
                <a:latin typeface="Times New Roman"/>
                <a:cs typeface="Times New Roman"/>
              </a:rPr>
              <a:t>e</a:t>
            </a:r>
            <a:r>
              <a:rPr sz="5300" spc="-17" dirty="0" smtClean="0">
                <a:latin typeface="Times New Roman"/>
                <a:cs typeface="Times New Roman"/>
              </a:rPr>
              <a:t>n</a:t>
            </a:r>
            <a:r>
              <a:rPr sz="5300" spc="-6" dirty="0" smtClean="0">
                <a:latin typeface="Times New Roman"/>
                <a:cs typeface="Times New Roman"/>
              </a:rPr>
              <a:t>t</a:t>
            </a:r>
            <a:r>
              <a:rPr sz="5300" dirty="0" smtClean="0">
                <a:latin typeface="Times New Roman"/>
                <a:cs typeface="Times New Roman"/>
              </a:rPr>
              <a:t>s</a:t>
            </a:r>
            <a:r>
              <a:rPr lang="en-IN" sz="5300" dirty="0" smtClean="0">
                <a:latin typeface="Times New Roman"/>
                <a:cs typeface="Times New Roman"/>
              </a:rPr>
              <a:t> </a:t>
            </a:r>
            <a:r>
              <a:rPr sz="5300" spc="-6" dirty="0" smtClean="0">
                <a:latin typeface="Times New Roman"/>
                <a:cs typeface="Times New Roman"/>
              </a:rPr>
              <a:t>N</a:t>
            </a:r>
            <a:r>
              <a:rPr sz="5300" spc="6" dirty="0" smtClean="0">
                <a:latin typeface="Times New Roman"/>
                <a:cs typeface="Times New Roman"/>
              </a:rPr>
              <a:t>e</a:t>
            </a:r>
            <a:r>
              <a:rPr sz="5300" spc="-6" dirty="0" smtClean="0">
                <a:latin typeface="Times New Roman"/>
                <a:cs typeface="Times New Roman"/>
              </a:rPr>
              <a:t>eded</a:t>
            </a:r>
            <a:endParaRPr sz="53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2170" y="1501435"/>
            <a:ext cx="3192198" cy="4838074"/>
          </a:xfrm>
          <a:prstGeom prst="rect">
            <a:avLst/>
          </a:prstGeom>
        </p:spPr>
        <p:txBody>
          <a:bodyPr lIns="0" tIns="282784" rIns="0" bIns="0">
            <a:spAutoFit/>
          </a:bodyPr>
          <a:lstStyle/>
          <a:p>
            <a:pPr marL="284184" indent="-270185" fontAlgn="auto">
              <a:spcBef>
                <a:spcPts val="2227"/>
              </a:spcBef>
              <a:spcAft>
                <a:spcPts val="0"/>
              </a:spcAft>
              <a:buFont typeface="Times New Roman"/>
              <a:buChar char="•"/>
              <a:tabLst>
                <a:tab pos="284184" algn="l"/>
              </a:tabLst>
              <a:defRPr/>
            </a:pP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Protein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84184" indent="-270185" fontAlgn="auto">
              <a:spcBef>
                <a:spcPts val="2116"/>
              </a:spcBef>
              <a:spcAft>
                <a:spcPts val="0"/>
              </a:spcAft>
              <a:buFont typeface="Times New Roman"/>
              <a:buChar char="•"/>
              <a:tabLst>
                <a:tab pos="284184" algn="l"/>
              </a:tabLst>
              <a:defRPr/>
            </a:pPr>
            <a:r>
              <a:rPr sz="3500" b="1" spc="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Ca</a:t>
            </a:r>
            <a:r>
              <a:rPr sz="3500" b="1" spc="-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b</a:t>
            </a:r>
            <a:r>
              <a:rPr sz="3500" b="1" spc="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oh</a:t>
            </a:r>
            <a:r>
              <a:rPr sz="3500" b="1" spc="-1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sz="3500" b="1" spc="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dra</a:t>
            </a: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tes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84184" indent="-270185" fontAlgn="auto">
              <a:spcBef>
                <a:spcPts val="2105"/>
              </a:spcBef>
              <a:spcAft>
                <a:spcPts val="0"/>
              </a:spcAft>
              <a:buFont typeface="Times New Roman"/>
              <a:buChar char="•"/>
              <a:tabLst>
                <a:tab pos="284184" algn="l"/>
              </a:tabLst>
              <a:defRPr/>
            </a:pPr>
            <a:r>
              <a:rPr sz="3500" b="1" spc="-6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Fats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84184" indent="-270185" fontAlgn="auto">
              <a:spcBef>
                <a:spcPts val="2116"/>
              </a:spcBef>
              <a:spcAft>
                <a:spcPts val="0"/>
              </a:spcAft>
              <a:buFont typeface="Times New Roman"/>
              <a:buChar char="•"/>
              <a:tabLst>
                <a:tab pos="284184" algn="l"/>
              </a:tabLst>
              <a:defRPr/>
            </a:pP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Minerals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84184" indent="-270185" fontAlgn="auto">
              <a:spcBef>
                <a:spcPts val="2116"/>
              </a:spcBef>
              <a:spcAft>
                <a:spcPts val="0"/>
              </a:spcAft>
              <a:buFont typeface="Times New Roman"/>
              <a:buChar char="•"/>
              <a:tabLst>
                <a:tab pos="284184" algn="l"/>
              </a:tabLst>
              <a:defRPr/>
            </a:pP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Vitamins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84184" indent="-270185" fontAlgn="auto">
              <a:spcBef>
                <a:spcPts val="2116"/>
              </a:spcBef>
              <a:spcAft>
                <a:spcPts val="0"/>
              </a:spcAft>
              <a:buFont typeface="Times New Roman"/>
              <a:buChar char="•"/>
              <a:tabLst>
                <a:tab pos="284184" algn="l"/>
              </a:tabLst>
              <a:defRPr/>
            </a:pPr>
            <a:r>
              <a:rPr sz="35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Water</a:t>
            </a:r>
            <a:endParaRPr sz="35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992" y="587975"/>
            <a:ext cx="4007594" cy="1035955"/>
          </a:xfrm>
        </p:spPr>
        <p:txBody>
          <a:bodyPr tIns="13999" rtlCol="0"/>
          <a:lstStyle/>
          <a:p>
            <a:pPr marL="13999" algn="l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lang="en-IN" sz="6600" dirty="0" smtClean="0">
                <a:latin typeface="Times New Roman" pitchFamily="18" charset="0"/>
                <a:cs typeface="Times New Roman" pitchFamily="18" charset="0"/>
              </a:rPr>
              <a:t>Protein</a:t>
            </a:r>
            <a:endParaRPr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4360" y="1979637"/>
            <a:ext cx="7616472" cy="3805943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551219" indent="-509222">
              <a:spcBef>
                <a:spcPts val="110"/>
              </a:spcBef>
              <a:buClr>
                <a:srgbClr val="3333FF"/>
              </a:buClr>
              <a:buFont typeface="UnDotum"/>
              <a:buChar char=""/>
              <a:tabLst>
                <a:tab pos="551219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Needed for growth and repair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51219" indent="-509222">
              <a:lnSpc>
                <a:spcPct val="170000"/>
              </a:lnSpc>
              <a:buClr>
                <a:srgbClr val="3333FF"/>
              </a:buClr>
              <a:buFont typeface="UnDotum"/>
              <a:buChar char=""/>
              <a:tabLst>
                <a:tab pos="551219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Helps form muscles, internal organs, skin,  </a:t>
            </a:r>
            <a:r>
              <a:rPr lang="en-US" sz="31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hair,wool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feathers, hoofs and horns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51219" indent="-509222">
              <a:lnSpc>
                <a:spcPts val="6297"/>
              </a:lnSpc>
              <a:spcBef>
                <a:spcPts val="634"/>
              </a:spcBef>
              <a:buClr>
                <a:srgbClr val="3333FF"/>
              </a:buClr>
              <a:buFont typeface="UnDotum"/>
              <a:buChar char=""/>
              <a:tabLst>
                <a:tab pos="551219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Contain carbon, hydrogen, oxygen and  nitrogen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843" y="542477"/>
            <a:ext cx="7759981" cy="699970"/>
          </a:xfrm>
        </p:spPr>
        <p:txBody>
          <a:bodyPr tIns="13999" rtlCol="0"/>
          <a:lstStyle/>
          <a:p>
            <a:pPr marL="13999" eaLnBrk="1" fontAlgn="auto" hangingPunct="1">
              <a:spcBef>
                <a:spcPts val="110"/>
              </a:spcBef>
              <a:spcAft>
                <a:spcPts val="0"/>
              </a:spcAft>
              <a:tabLst>
                <a:tab pos="3585897" algn="l"/>
                <a:tab pos="4605040" algn="l"/>
              </a:tabLst>
              <a:defRPr/>
            </a:pPr>
            <a:r>
              <a:rPr spc="985" dirty="0">
                <a:solidFill>
                  <a:srgbClr val="3333FF"/>
                </a:solidFill>
                <a:latin typeface="Times New Roman"/>
                <a:cs typeface="Times New Roman"/>
              </a:rPr>
              <a:t>Examples	</a:t>
            </a:r>
            <a:r>
              <a:rPr spc="1251" dirty="0">
                <a:solidFill>
                  <a:srgbClr val="3333FF"/>
                </a:solidFill>
                <a:latin typeface="Times New Roman"/>
                <a:cs typeface="Times New Roman"/>
              </a:rPr>
              <a:t>of	</a:t>
            </a:r>
            <a:r>
              <a:rPr spc="1123" dirty="0">
                <a:solidFill>
                  <a:srgbClr val="3333FF"/>
                </a:solidFill>
                <a:latin typeface="Times New Roman"/>
                <a:cs typeface="Times New Roman"/>
              </a:rPr>
              <a:t>Proteins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0485" y="1886419"/>
            <a:ext cx="4846051" cy="436660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517971" indent="-503972">
              <a:lnSpc>
                <a:spcPct val="150000"/>
              </a:lnSpc>
              <a:spcBef>
                <a:spcPts val="110"/>
              </a:spcBef>
              <a:buFontTx/>
              <a:buAutoNum type="arabicPeriod"/>
              <a:tabLst>
                <a:tab pos="517971" algn="l"/>
                <a:tab pos="1900393" algn="l"/>
                <a:tab pos="2960833" algn="l"/>
              </a:tabLst>
            </a:pP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 and Bone  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Meal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7971" indent="-503972">
              <a:spcBef>
                <a:spcPts val="1846"/>
              </a:spcBef>
              <a:buFontTx/>
              <a:buAutoNum type="arabicPeriod"/>
              <a:tabLst>
                <a:tab pos="517971" algn="l"/>
                <a:tab pos="1900393" algn="l"/>
                <a:tab pos="2960833" algn="l"/>
              </a:tabLst>
            </a:pP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 Meal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7971" indent="-503972">
              <a:spcBef>
                <a:spcPts val="1846"/>
              </a:spcBef>
              <a:buFontTx/>
              <a:buAutoNum type="arabicPeriod"/>
              <a:tabLst>
                <a:tab pos="517971" algn="l"/>
                <a:tab pos="1900393" algn="l"/>
                <a:tab pos="2960833" algn="l"/>
              </a:tabLst>
            </a:pP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Soybean Meal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7971" indent="-503972">
              <a:lnSpc>
                <a:spcPts val="5553"/>
              </a:lnSpc>
              <a:spcBef>
                <a:spcPts val="483"/>
              </a:spcBef>
              <a:buFontTx/>
              <a:buAutoNum type="arabicPeriod"/>
              <a:tabLst>
                <a:tab pos="517971" algn="l"/>
                <a:tab pos="1900393" algn="l"/>
                <a:tab pos="2960833" algn="l"/>
              </a:tabLst>
            </a:pP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Cottonseed Meal  </a:t>
            </a:r>
          </a:p>
          <a:p>
            <a:pPr marL="517971" indent="-503972">
              <a:lnSpc>
                <a:spcPts val="5553"/>
              </a:lnSpc>
              <a:spcBef>
                <a:spcPts val="483"/>
              </a:spcBef>
              <a:buFontTx/>
              <a:buAutoNum type="arabicPeriod"/>
              <a:tabLst>
                <a:tab pos="517971" algn="l"/>
                <a:tab pos="1900393" algn="l"/>
                <a:tab pos="2960833" algn="l"/>
              </a:tabLst>
            </a:pP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Dried Skim Milk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7971" indent="-503972">
              <a:spcBef>
                <a:spcPts val="1365"/>
              </a:spcBef>
              <a:tabLst>
                <a:tab pos="517971" algn="l"/>
                <a:tab pos="1900393" algn="l"/>
                <a:tab pos="2960833" algn="l"/>
              </a:tabLst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Amino Acids</a:t>
            </a:r>
            <a:endParaRPr lang="en-US" sz="31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1119</Words>
  <Application>Microsoft Office PowerPoint</Application>
  <PresentationFormat>Custom</PresentationFormat>
  <Paragraphs>272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Livestock &amp; Poultry Management</vt:lpstr>
      <vt:lpstr>What is Nutrition!</vt:lpstr>
      <vt:lpstr>Utilizations</vt:lpstr>
      <vt:lpstr>Importance</vt:lpstr>
      <vt:lpstr>What is a Nutrient?</vt:lpstr>
      <vt:lpstr>Digestible Nutrient</vt:lpstr>
      <vt:lpstr>The Six Nutrients Needed</vt:lpstr>
      <vt:lpstr>Protein</vt:lpstr>
      <vt:lpstr>Examples of Proteins</vt:lpstr>
      <vt:lpstr>Carbohydrates</vt:lpstr>
      <vt:lpstr>Fats</vt:lpstr>
      <vt:lpstr>Minerals</vt:lpstr>
      <vt:lpstr>Major Minerals</vt:lpstr>
      <vt:lpstr>Minor Minerals</vt:lpstr>
      <vt:lpstr>Vitamins</vt:lpstr>
      <vt:lpstr>WATER</vt:lpstr>
      <vt:lpstr>How much do animals drink per day?</vt:lpstr>
      <vt:lpstr>Factors for Control</vt:lpstr>
      <vt:lpstr>Feed Resources</vt:lpstr>
      <vt:lpstr>FEED CLASSIFICATIONS</vt:lpstr>
      <vt:lpstr>ROUGHAGES</vt:lpstr>
      <vt:lpstr>Concentrates</vt:lpstr>
      <vt:lpstr>Supplements</vt:lpstr>
      <vt:lpstr>Mineral Mixture</vt:lpstr>
      <vt:lpstr>Feeding Management</vt:lpstr>
      <vt:lpstr>Improvement in Utilization of Feed Resources</vt:lpstr>
      <vt:lpstr>How  to over come the dry period feed scarcity problem</vt:lpstr>
      <vt:lpstr>Silage Making</vt:lpstr>
      <vt:lpstr>Slide 29</vt:lpstr>
      <vt:lpstr>Slide 30</vt:lpstr>
      <vt:lpstr>Molasses-urea Blocks are suitable with</vt:lpstr>
      <vt:lpstr>Molasses- Urea Blocks can be prepared on farm</vt:lpstr>
      <vt:lpstr>Slide 33</vt:lpstr>
      <vt:lpstr>Feeding ruminant animals at different life stages</vt:lpstr>
      <vt:lpstr>Dairy Nutrition</vt:lpstr>
      <vt:lpstr>Stages of A Dairy Cow</vt:lpstr>
      <vt:lpstr>Digestive system</vt:lpstr>
      <vt:lpstr>Calf Nutrition</vt:lpstr>
      <vt:lpstr>Calf Nutrition</vt:lpstr>
      <vt:lpstr>Calf Nutrition</vt:lpstr>
      <vt:lpstr>Heifer Nutrition</vt:lpstr>
      <vt:lpstr>Heifer Nutrition</vt:lpstr>
      <vt:lpstr>Dry Cow Nutrition</vt:lpstr>
      <vt:lpstr>Feeding in Pregnancy (Last 2 months)</vt:lpstr>
      <vt:lpstr>Close-up cows</vt:lpstr>
      <vt:lpstr>Close-up Cows</vt:lpstr>
      <vt:lpstr>Early lactation (First 60 days)</vt:lpstr>
      <vt:lpstr>Lactating Cows</vt:lpstr>
      <vt:lpstr>Consequences of Feed Restriction in early lactation as a traditional practice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years Perspective Plan  (2018-23)</dc:title>
  <dc:creator>Gouri Sahu</dc:creator>
  <cp:lastModifiedBy>user</cp:lastModifiedBy>
  <cp:revision>20</cp:revision>
  <cp:lastPrinted>1601-01-01T00:00:00Z</cp:lastPrinted>
  <dcterms:created xsi:type="dcterms:W3CDTF">2018-01-17T07:28:50Z</dcterms:created>
  <dcterms:modified xsi:type="dcterms:W3CDTF">2021-03-08T05:27:33Z</dcterms:modified>
</cp:coreProperties>
</file>