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sldIdLst>
    <p:sldId id="272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286" r:id="rId35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86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altLang="en-US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altLang="en-US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FC44E0F-8843-4957-A79B-03C62C9D8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F59A-A1F6-40B3-9259-9A56E8C01F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83B19-C5FD-43E1-8CDB-18B08637E0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5362" cy="5846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5846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6465E-8833-4E7F-BB05-F0DA2814A2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FC1F9-6CDE-4D2D-BAF8-F747257A73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4DE5-BDCB-4C1F-99B6-C59D12558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0F4D-2599-4C3B-839C-E04F340297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47A21-485C-4D39-9C5E-A3A43CED3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6B899-5905-4E15-AE23-63A5E07CF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F0E23-4933-4CA4-87A3-87A19121FE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BFF9E-2145-466F-BE14-F47F06F93B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6E66A-5E6A-48AF-9A99-889CF18595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5263" y="30163"/>
            <a:ext cx="980598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37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7227888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09BC8FEF-5C33-417A-A4D7-AC0F56E87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159296" y="395462"/>
            <a:ext cx="7489528" cy="576063"/>
          </a:xfrm>
        </p:spPr>
        <p:txBody>
          <a:bodyPr/>
          <a:lstStyle/>
          <a:p>
            <a:pPr eaLnBrk="1"/>
            <a:r>
              <a:rPr lang="en-IN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Livestock &amp; Poultry Management</a:t>
            </a:r>
            <a:endParaRPr lang="en-IN" altLang="en-US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727200" y="3203575"/>
            <a:ext cx="7777163" cy="3313113"/>
          </a:xfrm>
        </p:spPr>
        <p:txBody>
          <a:bodyPr/>
          <a:lstStyle/>
          <a:p>
            <a:pPr eaLnBrk="1"/>
            <a:r>
              <a:rPr lang="en-IN" altLang="en-US" dirty="0" smtClean="0"/>
              <a:t>  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51880" y="2771775"/>
            <a:ext cx="815404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N" alt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ASAP2101(2-1-0)</a:t>
            </a:r>
            <a:r>
              <a:rPr lang="en-IN" altLang="en-US" sz="2800" dirty="0" smtClean="0">
                <a:solidFill>
                  <a:schemeClr val="tx1"/>
                </a:solidFill>
              </a:rPr>
              <a:t>     </a:t>
            </a:r>
            <a:endParaRPr lang="en-IN" altLang="en-US" sz="2800" dirty="0">
              <a:solidFill>
                <a:schemeClr val="tx1"/>
              </a:solidFill>
            </a:endParaRPr>
          </a:p>
          <a:p>
            <a:pPr algn="ctr"/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Session: </a:t>
            </a:r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Feed supplements and feed additives</a:t>
            </a:r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515" y="552976"/>
            <a:ext cx="6385096" cy="767167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4900" spc="-6" dirty="0">
                <a:solidFill>
                  <a:srgbClr val="FF33CC"/>
                </a:solidFill>
              </a:rPr>
              <a:t>Ionophore</a:t>
            </a:r>
            <a:r>
              <a:rPr sz="4900" spc="-99" dirty="0">
                <a:solidFill>
                  <a:srgbClr val="FF33CC"/>
                </a:solidFill>
              </a:rPr>
              <a:t> </a:t>
            </a:r>
            <a:r>
              <a:rPr sz="4900" spc="-6" dirty="0">
                <a:solidFill>
                  <a:srgbClr val="FF33CC"/>
                </a:solidFill>
              </a:rPr>
              <a:t>Antibiotics</a:t>
            </a:r>
            <a:endParaRPr sz="4900" dirty="0"/>
          </a:p>
        </p:txBody>
      </p:sp>
      <p:sp>
        <p:nvSpPr>
          <p:cNvPr id="3" name="object 3"/>
          <p:cNvSpPr/>
          <p:nvPr/>
        </p:nvSpPr>
        <p:spPr>
          <a:xfrm>
            <a:off x="604837" y="1937516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2899" y="2526891"/>
            <a:ext cx="218414" cy="218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2899" y="3820434"/>
            <a:ext cx="218414" cy="218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899" y="5517163"/>
            <a:ext cx="218414" cy="2183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1943968" y="1768475"/>
            <a:ext cx="7625482" cy="4887945"/>
          </a:xfrm>
          <a:prstGeom prst="rect">
            <a:avLst/>
          </a:prstGeom>
        </p:spPr>
        <p:txBody>
          <a:bodyPr vert="horz" wrap="square" lIns="0" tIns="123893" rIns="0" bIns="0" rtlCol="0">
            <a:spAutoFit/>
          </a:bodyPr>
          <a:lstStyle/>
          <a:p>
            <a:pPr marL="719559">
              <a:lnSpc>
                <a:spcPct val="100000"/>
              </a:lnSpc>
              <a:spcBef>
                <a:spcPts val="976"/>
              </a:spcBef>
            </a:pPr>
            <a:r>
              <a:rPr sz="2800" b="1" spc="-6" dirty="0">
                <a:solidFill>
                  <a:schemeClr val="tx1"/>
                </a:solidFill>
                <a:latin typeface="Arial"/>
                <a:cs typeface="Arial"/>
              </a:rPr>
              <a:t>Mode </a:t>
            </a:r>
            <a:r>
              <a:rPr sz="2800" b="1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2800" b="1" spc="-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chemeClr val="tx1"/>
                </a:solidFill>
                <a:latin typeface="Arial"/>
                <a:cs typeface="Arial"/>
              </a:rPr>
              <a:t>action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544813" marR="5600">
              <a:lnSpc>
                <a:spcPct val="100000"/>
              </a:lnSpc>
              <a:spcBef>
                <a:spcPts val="650"/>
              </a:spcBef>
            </a:pPr>
            <a:r>
              <a:rPr sz="2400" b="1" spc="-11" dirty="0">
                <a:solidFill>
                  <a:schemeClr val="tx1"/>
                </a:solidFill>
                <a:latin typeface="Arial"/>
                <a:cs typeface="Arial"/>
              </a:rPr>
              <a:t>Increased </a:t>
            </a:r>
            <a:r>
              <a:rPr sz="2400" b="1" spc="-6" dirty="0">
                <a:solidFill>
                  <a:schemeClr val="tx1"/>
                </a:solidFill>
                <a:latin typeface="Arial"/>
                <a:cs typeface="Arial"/>
              </a:rPr>
              <a:t>production </a:t>
            </a:r>
            <a:r>
              <a:rPr sz="2400" b="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400" b="1" spc="-6" dirty="0">
                <a:solidFill>
                  <a:schemeClr val="tx1"/>
                </a:solidFill>
                <a:latin typeface="Arial"/>
                <a:cs typeface="Arial"/>
              </a:rPr>
              <a:t>propionate and  </a:t>
            </a:r>
            <a:r>
              <a:rPr sz="2400" b="1" spc="-11" dirty="0">
                <a:solidFill>
                  <a:schemeClr val="tx1"/>
                </a:solidFill>
                <a:latin typeface="Arial"/>
                <a:cs typeface="Arial"/>
              </a:rPr>
              <a:t>decreased </a:t>
            </a:r>
            <a:r>
              <a:rPr sz="2400" b="1" spc="-6" dirty="0">
                <a:solidFill>
                  <a:schemeClr val="tx1"/>
                </a:solidFill>
                <a:latin typeface="Arial"/>
                <a:cs typeface="Arial"/>
              </a:rPr>
              <a:t>production </a:t>
            </a:r>
            <a:r>
              <a:rPr sz="2400" b="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400" b="1" spc="-6" dirty="0">
                <a:solidFill>
                  <a:schemeClr val="tx1"/>
                </a:solidFill>
                <a:latin typeface="Arial"/>
                <a:cs typeface="Arial"/>
              </a:rPr>
              <a:t>methane resulting </a:t>
            </a:r>
            <a:r>
              <a:rPr sz="2400" b="1" spc="6" dirty="0">
                <a:solidFill>
                  <a:schemeClr val="tx1"/>
                </a:solidFill>
                <a:latin typeface="Arial"/>
                <a:cs typeface="Arial"/>
              </a:rPr>
              <a:t>in  </a:t>
            </a:r>
            <a:r>
              <a:rPr sz="2400" b="1" spc="-11" dirty="0">
                <a:solidFill>
                  <a:schemeClr val="tx1"/>
                </a:solidFill>
                <a:latin typeface="Arial"/>
                <a:cs typeface="Arial"/>
              </a:rPr>
              <a:t>increased </a:t>
            </a:r>
            <a:r>
              <a:rPr sz="2400" b="1" spc="-6" dirty="0">
                <a:solidFill>
                  <a:schemeClr val="tx1"/>
                </a:solidFill>
                <a:latin typeface="Arial"/>
                <a:cs typeface="Arial"/>
              </a:rPr>
              <a:t>efficiency of energy</a:t>
            </a:r>
            <a:r>
              <a:rPr sz="2400" b="1" spc="-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chemeClr val="tx1"/>
                </a:solidFill>
                <a:latin typeface="Arial"/>
                <a:cs typeface="Arial"/>
              </a:rPr>
              <a:t>metabolism.</a:t>
            </a:r>
          </a:p>
          <a:p>
            <a:pPr marL="1544813" marR="375179">
              <a:lnSpc>
                <a:spcPct val="100000"/>
              </a:lnSpc>
              <a:spcBef>
                <a:spcPts val="661"/>
              </a:spcBef>
            </a:pPr>
            <a:r>
              <a:rPr sz="2400" b="1" spc="-11" dirty="0">
                <a:solidFill>
                  <a:schemeClr val="tx1"/>
                </a:solidFill>
                <a:latin typeface="Arial"/>
                <a:cs typeface="Arial"/>
              </a:rPr>
              <a:t>Decreased </a:t>
            </a:r>
            <a:r>
              <a:rPr sz="2400" b="1" spc="-6" dirty="0">
                <a:solidFill>
                  <a:schemeClr val="tx1"/>
                </a:solidFill>
                <a:latin typeface="Arial"/>
                <a:cs typeface="Arial"/>
              </a:rPr>
              <a:t>protein degradation </a:t>
            </a:r>
            <a:r>
              <a:rPr sz="2400" b="1" spc="-11" dirty="0">
                <a:solidFill>
                  <a:schemeClr val="tx1"/>
                </a:solidFill>
                <a:latin typeface="Arial"/>
                <a:cs typeface="Arial"/>
              </a:rPr>
              <a:t>and  </a:t>
            </a:r>
            <a:r>
              <a:rPr sz="2400" b="1" spc="-6" dirty="0">
                <a:solidFill>
                  <a:schemeClr val="tx1"/>
                </a:solidFill>
                <a:latin typeface="Arial"/>
                <a:cs typeface="Arial"/>
              </a:rPr>
              <a:t>deamination of amino acids resulting </a:t>
            </a:r>
            <a:r>
              <a:rPr sz="2400" b="1" dirty="0">
                <a:solidFill>
                  <a:schemeClr val="tx1"/>
                </a:solidFill>
                <a:latin typeface="Arial"/>
                <a:cs typeface="Arial"/>
              </a:rPr>
              <a:t>in the  </a:t>
            </a:r>
            <a:r>
              <a:rPr sz="2400" b="1" spc="-11" dirty="0">
                <a:solidFill>
                  <a:schemeClr val="tx1"/>
                </a:solidFill>
                <a:latin typeface="Arial"/>
                <a:cs typeface="Arial"/>
              </a:rPr>
              <a:t>improvement </a:t>
            </a:r>
            <a:r>
              <a:rPr sz="2400" b="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400" b="1" spc="-6" dirty="0">
                <a:solidFill>
                  <a:schemeClr val="tx1"/>
                </a:solidFill>
                <a:latin typeface="Arial"/>
                <a:cs typeface="Arial"/>
              </a:rPr>
              <a:t>nitrogen metabolism </a:t>
            </a:r>
            <a:r>
              <a:rPr sz="2400" b="1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400" b="1" spc="-6" dirty="0">
                <a:solidFill>
                  <a:schemeClr val="tx1"/>
                </a:solidFill>
                <a:latin typeface="Arial"/>
                <a:cs typeface="Arial"/>
              </a:rPr>
              <a:t>the  rumen</a:t>
            </a:r>
          </a:p>
          <a:p>
            <a:pPr marL="1544813" marR="338781">
              <a:lnSpc>
                <a:spcPct val="100000"/>
              </a:lnSpc>
              <a:spcBef>
                <a:spcPts val="661"/>
              </a:spcBef>
            </a:pPr>
            <a:r>
              <a:rPr sz="2400" b="1" spc="-11" dirty="0">
                <a:solidFill>
                  <a:schemeClr val="tx1"/>
                </a:solidFill>
                <a:latin typeface="Arial"/>
                <a:cs typeface="Arial"/>
              </a:rPr>
              <a:t>Decreased </a:t>
            </a:r>
            <a:r>
              <a:rPr sz="2400" b="1" spc="-6" dirty="0">
                <a:solidFill>
                  <a:schemeClr val="tx1"/>
                </a:solidFill>
                <a:latin typeface="Arial"/>
                <a:cs typeface="Arial"/>
              </a:rPr>
              <a:t>lactic acid production </a:t>
            </a:r>
            <a:r>
              <a:rPr sz="2400" b="1" spc="-11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400" b="1" spc="-6" dirty="0">
                <a:solidFill>
                  <a:schemeClr val="tx1"/>
                </a:solidFill>
                <a:latin typeface="Arial"/>
                <a:cs typeface="Arial"/>
              </a:rPr>
              <a:t>foam  formation </a:t>
            </a:r>
            <a:r>
              <a:rPr sz="2400" b="1" spc="6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400" b="1" spc="-6" dirty="0">
                <a:solidFill>
                  <a:schemeClr val="tx1"/>
                </a:solidFill>
                <a:latin typeface="Arial"/>
                <a:cs typeface="Arial"/>
              </a:rPr>
              <a:t>the rumen leading </a:t>
            </a:r>
            <a:r>
              <a:rPr sz="2400" b="1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400" b="1" spc="-6" dirty="0">
                <a:solidFill>
                  <a:schemeClr val="tx1"/>
                </a:solidFill>
                <a:latin typeface="Arial"/>
                <a:cs typeface="Arial"/>
              </a:rPr>
              <a:t>reduction  of ruminal</a:t>
            </a:r>
            <a:r>
              <a:rPr sz="2400" b="1" spc="2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b="1" spc="-6" dirty="0">
                <a:solidFill>
                  <a:schemeClr val="tx1"/>
                </a:solidFill>
                <a:latin typeface="Arial"/>
                <a:cs typeface="Arial"/>
              </a:rPr>
              <a:t>disorders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536232" y="2484894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6232" y="4181621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6232" y="5475165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6232" y="6364126"/>
            <a:ext cx="289818" cy="2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32000" y="953359"/>
            <a:ext cx="7095378" cy="4548887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3999">
              <a:spcBef>
                <a:spcPts val="772"/>
              </a:spcBef>
            </a:pP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Ionophores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generally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bacteriostatic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 not</a:t>
            </a:r>
            <a:r>
              <a:rPr sz="20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bactericidal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447975">
              <a:spcBef>
                <a:spcPts val="661"/>
              </a:spcBef>
              <a:tabLst>
                <a:tab pos="1131136" algn="l"/>
              </a:tabLst>
            </a:pP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Highly	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effective against gram +ve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 bacteria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but exhibit 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little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or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no activity against gram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negative</a:t>
            </a:r>
            <a:r>
              <a:rPr sz="2000" spc="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bacteria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56469">
              <a:spcBef>
                <a:spcPts val="661"/>
              </a:spcBef>
            </a:pP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Gram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negative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bacteria possess an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outer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membrane 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that contains protein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channels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(porins) with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size 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exclusion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limit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of approximately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600 DA</a:t>
            </a:r>
            <a:r>
              <a:rPr sz="2000" spc="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(Ionophores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/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&gt;600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DA),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600" indent="93795">
              <a:spcBef>
                <a:spcPts val="650"/>
              </a:spcBef>
            </a:pP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Gram +ve bacteria do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not have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an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outer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membrane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and  hence are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much </a:t>
            </a:r>
            <a:r>
              <a:rPr sz="2000" spc="6" dirty="0">
                <a:solidFill>
                  <a:schemeClr val="tx1"/>
                </a:solidFill>
                <a:latin typeface="Arial"/>
                <a:cs typeface="Arial"/>
              </a:rPr>
              <a:t>more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susceptible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the action of  Ionophores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172190" indent="93795">
              <a:spcBef>
                <a:spcPts val="661"/>
              </a:spcBef>
            </a:pP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Ruminal bacteria that produce Lactic acid, butyric acid, 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formic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acid and succinic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 acid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susceptible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and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309383" indent="93795">
              <a:spcBef>
                <a:spcPts val="661"/>
              </a:spcBef>
            </a:pP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Bacteria that produce succinic acid and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propionic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acid  are resistant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ionophore</a:t>
            </a:r>
            <a:r>
              <a:rPr sz="20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antibiotics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1811" y="519378"/>
            <a:ext cx="3234201" cy="83436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5300" spc="-11" dirty="0">
                <a:latin typeface="Arial"/>
                <a:cs typeface="Arial"/>
              </a:rPr>
              <a:t>Limitations</a:t>
            </a:r>
            <a:endParaRPr sz="53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4837" y="1884320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4837" y="2962273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4837" y="4524606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80071" y="1745725"/>
            <a:ext cx="6537611" cy="4769414"/>
          </a:xfrm>
          <a:prstGeom prst="rect">
            <a:avLst/>
          </a:prstGeom>
        </p:spPr>
        <p:txBody>
          <a:bodyPr vert="horz" wrap="square" lIns="0" tIns="75596" rIns="0" bIns="0" rtlCol="0">
            <a:spAutoFit/>
          </a:bodyPr>
          <a:lstStyle/>
          <a:p>
            <a:pPr marL="13999" marR="470373" indent="124593" algn="just">
              <a:lnSpc>
                <a:spcPts val="3803"/>
              </a:lnSpc>
              <a:spcBef>
                <a:spcPts val="595"/>
              </a:spcBef>
            </a:pP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methanogens adapt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ionophores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after 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prolonged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 exposure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1545513" algn="just">
              <a:lnSpc>
                <a:spcPts val="3803"/>
              </a:lnSpc>
              <a:spcBef>
                <a:spcPts val="893"/>
              </a:spcBef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feeding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ionophores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6" dirty="0">
                <a:solidFill>
                  <a:schemeClr val="tx1"/>
                </a:solidFill>
                <a:latin typeface="Arial"/>
                <a:cs typeface="Arial"/>
              </a:rPr>
              <a:t>may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affect the 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absorption and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retention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certain 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minerals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especially</a:t>
            </a: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magnesium</a:t>
            </a:r>
          </a:p>
          <a:p>
            <a:pPr marL="13999" marR="5600" indent="124593">
              <a:lnSpc>
                <a:spcPct val="89900"/>
              </a:lnSpc>
              <a:spcBef>
                <a:spcPts val="821"/>
              </a:spcBef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ionophores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are lipophilic,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inclusion of  </a:t>
            </a: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fat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in the diet </a:t>
            </a:r>
            <a:r>
              <a:rPr sz="2800" spc="6" dirty="0">
                <a:solidFill>
                  <a:schemeClr val="tx1"/>
                </a:solidFill>
                <a:latin typeface="Arial"/>
                <a:cs typeface="Arial"/>
              </a:rPr>
              <a:t>may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alter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ruminal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distribution 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and/or access of ionophores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to 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methanogenic</a:t>
            </a: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microbes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8014" y="552976"/>
            <a:ext cx="3143895" cy="767167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4900" spc="-6" dirty="0"/>
              <a:t>Arsenicals</a:t>
            </a:r>
            <a:endParaRPr sz="4900" dirty="0"/>
          </a:p>
        </p:txBody>
      </p:sp>
      <p:sp>
        <p:nvSpPr>
          <p:cNvPr id="4" name="object 4"/>
          <p:cNvSpPr/>
          <p:nvPr/>
        </p:nvSpPr>
        <p:spPr>
          <a:xfrm>
            <a:off x="604837" y="4069626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4837" y="5013185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837" y="5956744"/>
            <a:ext cx="289818" cy="2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43968" y="1752725"/>
            <a:ext cx="7704856" cy="5528114"/>
          </a:xfrm>
          <a:prstGeom prst="rect">
            <a:avLst/>
          </a:prstGeom>
        </p:spPr>
        <p:txBody>
          <a:bodyPr vert="horz" wrap="square" lIns="0" tIns="60895" rIns="0" bIns="0" rtlCol="0">
            <a:spAutoFit/>
          </a:bodyPr>
          <a:lstStyle/>
          <a:p>
            <a:pPr marL="13999" marR="228887">
              <a:lnSpc>
                <a:spcPct val="90000"/>
              </a:lnSpc>
              <a:spcBef>
                <a:spcPts val="478"/>
              </a:spcBef>
              <a:tabLst>
                <a:tab pos="797255" algn="l"/>
              </a:tabLst>
            </a:pP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Arsenic compounds, namely arsanilic acid, 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sodium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arsanilate and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3 </a:t>
            </a: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-nitro-hydroxyphenyl</a:t>
            </a: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 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arsenic acid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also used as growth inhibitors  for	pathogenic organism and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to restore 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conditions of recovering</a:t>
            </a:r>
            <a:r>
              <a:rPr sz="3100" spc="2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animals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1097">
              <a:lnSpc>
                <a:spcPts val="3329"/>
              </a:lnSpc>
              <a:spcBef>
                <a:spcPts val="821"/>
              </a:spcBef>
            </a:pP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amount </a:t>
            </a:r>
            <a:r>
              <a:rPr sz="31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arsenic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retained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tissues is  very</a:t>
            </a:r>
            <a:r>
              <a:rPr sz="3100" spc="-2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low</a:t>
            </a:r>
          </a:p>
          <a:p>
            <a:pPr marL="13999" marR="5600">
              <a:lnSpc>
                <a:spcPts val="3329"/>
              </a:lnSpc>
              <a:spcBef>
                <a:spcPts val="772"/>
              </a:spcBef>
            </a:pP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It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is desirable to discontinue arsenicals from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the 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diet at least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5 </a:t>
            </a: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days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before</a:t>
            </a:r>
            <a:r>
              <a:rPr sz="3100"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slaughter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>
              <a:spcBef>
                <a:spcPts val="347"/>
              </a:spcBef>
            </a:pP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Arsenicals are added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@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50-70 g/tone of</a:t>
            </a:r>
            <a:r>
              <a:rPr sz="31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feed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5713" y="552976"/>
            <a:ext cx="6421498" cy="767167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4900" spc="-6" dirty="0">
                <a:solidFill>
                  <a:srgbClr val="FF9900"/>
                </a:solidFill>
              </a:rPr>
              <a:t>Buffering</a:t>
            </a:r>
            <a:r>
              <a:rPr sz="4900" spc="-50" dirty="0">
                <a:solidFill>
                  <a:srgbClr val="FF9900"/>
                </a:solidFill>
              </a:rPr>
              <a:t> </a:t>
            </a:r>
            <a:r>
              <a:rPr sz="4900" spc="-11" dirty="0">
                <a:solidFill>
                  <a:srgbClr val="FF9900"/>
                </a:solidFill>
              </a:rPr>
              <a:t>compounds</a:t>
            </a:r>
            <a:endParaRPr sz="4900" dirty="0"/>
          </a:p>
        </p:txBody>
      </p:sp>
      <p:sp>
        <p:nvSpPr>
          <p:cNvPr id="4" name="object 4"/>
          <p:cNvSpPr/>
          <p:nvPr/>
        </p:nvSpPr>
        <p:spPr>
          <a:xfrm>
            <a:off x="604837" y="2659886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4837" y="3886234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837" y="5489164"/>
            <a:ext cx="289818" cy="2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664048" y="1706526"/>
            <a:ext cx="6768752" cy="5375098"/>
          </a:xfrm>
          <a:prstGeom prst="rect">
            <a:avLst/>
          </a:prstGeom>
        </p:spPr>
        <p:txBody>
          <a:bodyPr vert="horz" wrap="square" lIns="0" tIns="108494" rIns="0" bIns="0" rtlCol="0">
            <a:spAutoFit/>
          </a:bodyPr>
          <a:lstStyle/>
          <a:p>
            <a:pPr marL="13999" marR="379379">
              <a:lnSpc>
                <a:spcPct val="79800"/>
              </a:lnSpc>
              <a:spcBef>
                <a:spcPts val="854"/>
              </a:spcBef>
              <a:tabLst>
                <a:tab pos="1473417" algn="l"/>
              </a:tabLst>
            </a:pP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Buffers	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mixtures of weak acids and their  conjugate</a:t>
            </a:r>
            <a:r>
              <a:rPr sz="3100" i="1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bases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402477" indent="109194">
              <a:lnSpc>
                <a:spcPct val="79900"/>
              </a:lnSpc>
              <a:spcBef>
                <a:spcPts val="783"/>
              </a:spcBef>
            </a:pP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When present in aqueous solution, buffers  </a:t>
            </a:r>
            <a:r>
              <a:rPr sz="3100" i="1" dirty="0">
                <a:solidFill>
                  <a:schemeClr val="tx1"/>
                </a:solidFill>
                <a:latin typeface="Arial"/>
                <a:cs typeface="Arial"/>
              </a:rPr>
              <a:t>should </a:t>
            </a: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resist </a:t>
            </a:r>
            <a:r>
              <a:rPr sz="3100" i="1" dirty="0">
                <a:solidFill>
                  <a:schemeClr val="tx1"/>
                </a:solidFill>
                <a:latin typeface="Arial"/>
                <a:cs typeface="Arial"/>
              </a:rPr>
              <a:t>changes in </a:t>
            </a: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pH upon addition of  acid or</a:t>
            </a:r>
            <a:r>
              <a:rPr sz="3100" i="1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i="1" spc="6" dirty="0">
                <a:solidFill>
                  <a:schemeClr val="tx1"/>
                </a:solidFill>
                <a:latin typeface="Arial"/>
                <a:cs typeface="Arial"/>
              </a:rPr>
              <a:t>bas</a:t>
            </a:r>
            <a:r>
              <a:rPr sz="3100" spc="6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600" indent="109194">
              <a:lnSpc>
                <a:spcPct val="80000"/>
              </a:lnSpc>
              <a:spcBef>
                <a:spcPts val="772"/>
              </a:spcBef>
            </a:pP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ruminant nutrition, the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term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buffer is applied  loosely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include </a:t>
            </a: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oxides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or </a:t>
            </a: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hydroxides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that 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neutralize acids present in feed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stuffs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or acids  produced during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ruminal</a:t>
            </a:r>
            <a:r>
              <a:rPr sz="31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fermentation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901549">
              <a:lnSpc>
                <a:spcPts val="2965"/>
              </a:lnSpc>
              <a:spcBef>
                <a:spcPts val="739"/>
              </a:spcBef>
            </a:pP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A more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appropriate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term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is neutralizing or  alkalinizing agents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1332" y="175439"/>
            <a:ext cx="5679452" cy="1522241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4900" spc="-6" dirty="0">
                <a:solidFill>
                  <a:srgbClr val="FF33CC"/>
                </a:solidFill>
                <a:latin typeface="Arial"/>
                <a:cs typeface="Arial"/>
              </a:rPr>
              <a:t>Mechanism of</a:t>
            </a:r>
            <a:r>
              <a:rPr sz="4900" spc="-50" dirty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4900" spc="-6" dirty="0">
                <a:solidFill>
                  <a:srgbClr val="FF33CC"/>
                </a:solidFill>
                <a:latin typeface="Arial"/>
                <a:cs typeface="Arial"/>
              </a:rPr>
              <a:t>action</a:t>
            </a:r>
            <a:endParaRPr sz="49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4837" y="5781751"/>
            <a:ext cx="289818" cy="2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15976" y="1703727"/>
            <a:ext cx="7413607" cy="5864916"/>
          </a:xfrm>
          <a:prstGeom prst="rect">
            <a:avLst/>
          </a:prstGeom>
        </p:spPr>
        <p:txBody>
          <a:bodyPr vert="horz" wrap="square" lIns="0" tIns="110594" rIns="0" bIns="0" rtlCol="0">
            <a:spAutoFit/>
          </a:bodyPr>
          <a:lstStyle/>
          <a:p>
            <a:pPr marL="13999">
              <a:spcBef>
                <a:spcPts val="871"/>
              </a:spcBef>
              <a:tabLst>
                <a:tab pos="6228249" algn="l"/>
              </a:tabLst>
            </a:pP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Buffer modify</a:t>
            </a:r>
            <a:r>
              <a:rPr sz="3100" spc="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ruminal</a:t>
            </a:r>
            <a:r>
              <a:rPr sz="3100"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fermentation	by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90484">
              <a:spcBef>
                <a:spcPts val="761"/>
              </a:spcBef>
            </a:pP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(I) increasing or resisting change in ruminal</a:t>
            </a:r>
            <a:r>
              <a:rPr sz="3100" i="1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pH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727959"/>
            <a:r>
              <a:rPr sz="3100" i="1" spc="-6" dirty="0" smtClean="0">
                <a:solidFill>
                  <a:schemeClr val="tx1"/>
                </a:solidFill>
                <a:latin typeface="Arial"/>
                <a:cs typeface="Arial"/>
              </a:rPr>
              <a:t>and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618765" marR="291884" indent="-327582">
              <a:lnSpc>
                <a:spcPct val="120700"/>
              </a:lnSpc>
              <a:spcBef>
                <a:spcPts val="6"/>
              </a:spcBef>
            </a:pP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(2)Increasing fractional outflow rate through  the </a:t>
            </a:r>
            <a:r>
              <a:rPr sz="3100" i="1" dirty="0">
                <a:solidFill>
                  <a:schemeClr val="tx1"/>
                </a:solidFill>
                <a:latin typeface="Arial"/>
                <a:cs typeface="Arial"/>
              </a:rPr>
              <a:t>reticulo </a:t>
            </a: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omasal orifice </a:t>
            </a:r>
            <a:r>
              <a:rPr sz="3100" i="1" dirty="0">
                <a:solidFill>
                  <a:schemeClr val="tx1"/>
                </a:solidFill>
                <a:latin typeface="Arial"/>
                <a:cs typeface="Arial"/>
              </a:rPr>
              <a:t>( </a:t>
            </a: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ruminal</a:t>
            </a: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 dilution  rate)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600">
              <a:spcBef>
                <a:spcPts val="772"/>
              </a:spcBef>
            </a:pP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increase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fluid dilution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rate is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due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to 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increased osmolarity which increases both </a:t>
            </a: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water 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intake and influx through the ruminal</a:t>
            </a:r>
            <a:r>
              <a:rPr sz="31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wall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74247" y="3085467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247" y="4311815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247" y="5538162"/>
            <a:ext cx="289818" cy="2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4247" y="6387924"/>
            <a:ext cx="289818" cy="2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80071" y="627172"/>
            <a:ext cx="6701421" cy="6424616"/>
          </a:xfrm>
          <a:prstGeom prst="rect">
            <a:avLst/>
          </a:prstGeom>
        </p:spPr>
        <p:txBody>
          <a:bodyPr vert="horz" wrap="square" lIns="0" tIns="108494" rIns="0" bIns="0" rtlCol="0">
            <a:spAutoFit/>
          </a:bodyPr>
          <a:lstStyle/>
          <a:p>
            <a:pPr marL="13999" marR="46197">
              <a:lnSpc>
                <a:spcPct val="79900"/>
              </a:lnSpc>
              <a:spcBef>
                <a:spcPts val="854"/>
              </a:spcBef>
            </a:pP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Buffers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like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sodium bicarbonate and magnesium  oxide are used routinely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dairy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cattle, to  counteract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the depression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in milk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fat synthesis  due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low ruminal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 pH and reduced  acetate/propionate ratio induced by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low  roughage and high grain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diet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22493">
              <a:lnSpc>
                <a:spcPts val="3329"/>
              </a:lnSpc>
              <a:spcBef>
                <a:spcPts val="33"/>
              </a:spcBef>
            </a:pP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Supplements of sodium bicarbonate should</a:t>
            </a:r>
            <a:r>
              <a:rPr sz="24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be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>
              <a:lnSpc>
                <a:spcPts val="2960"/>
              </a:lnSpc>
            </a:pP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0.6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0.8 percent of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total mixed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diet and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1.2 to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>
              <a:lnSpc>
                <a:spcPts val="3334"/>
              </a:lnSpc>
            </a:pP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1.6 percent of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concentrate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mixture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83995" algn="just">
              <a:lnSpc>
                <a:spcPct val="79900"/>
              </a:lnSpc>
              <a:spcBef>
                <a:spcPts val="777"/>
              </a:spcBef>
            </a:pP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magnesium oxide should be added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@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0.2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0.4  per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cent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of total mixed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diet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or 0.4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0.6 percent  of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concentrate</a:t>
            </a:r>
            <a:r>
              <a:rPr sz="2400" spc="-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mixture.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8400">
              <a:lnSpc>
                <a:spcPts val="2965"/>
              </a:lnSpc>
              <a:spcBef>
                <a:spcPts val="733"/>
              </a:spcBef>
              <a:tabLst>
                <a:tab pos="7552574" algn="l"/>
              </a:tabLst>
            </a:pP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Whe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n f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eed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g a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co</a:t>
            </a:r>
            <a:r>
              <a:rPr sz="2400" spc="11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400" spc="11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io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n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f t</a:t>
            </a:r>
            <a:r>
              <a:rPr sz="2400" spc="-17" dirty="0">
                <a:solidFill>
                  <a:schemeClr val="tx1"/>
                </a:solidFill>
                <a:latin typeface="Arial"/>
                <a:cs typeface="Arial"/>
              </a:rPr>
              <a:t>w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, 2 to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3	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pa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ts 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NaHCO3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should be mixed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with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one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part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Mg</a:t>
            </a:r>
            <a:r>
              <a:rPr sz="2400" spc="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O.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90067">
              <a:lnSpc>
                <a:spcPct val="79800"/>
              </a:lnSpc>
              <a:spcBef>
                <a:spcPts val="810"/>
              </a:spcBef>
            </a:pP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Feeding large amounts 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these mineral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salts 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may depress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feed</a:t>
            </a:r>
            <a:r>
              <a:rPr sz="2400" spc="-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intake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6208" y="37798"/>
            <a:ext cx="3411312" cy="699970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pc="-11" dirty="0">
                <a:solidFill>
                  <a:srgbClr val="FFFFFF"/>
                </a:solidFill>
              </a:rPr>
              <a:t>Antioxidants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617438" y="2479294"/>
            <a:ext cx="289817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7438" y="3530648"/>
            <a:ext cx="289817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7438" y="4580604"/>
            <a:ext cx="289817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7438" y="5952544"/>
            <a:ext cx="289817" cy="2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7438" y="7003898"/>
            <a:ext cx="289817" cy="2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52080" y="1359342"/>
            <a:ext cx="6478904" cy="5112176"/>
          </a:xfrm>
          <a:prstGeom prst="rect">
            <a:avLst/>
          </a:prstGeom>
        </p:spPr>
        <p:txBody>
          <a:bodyPr vert="horz" wrap="square" lIns="0" tIns="94495" rIns="0" bIns="0" rtlCol="0">
            <a:spAutoFit/>
          </a:bodyPr>
          <a:lstStyle/>
          <a:p>
            <a:pPr marL="13999" marR="445875" indent="564167">
              <a:lnSpc>
                <a:spcPct val="79900"/>
              </a:lnSpc>
              <a:spcBef>
                <a:spcPts val="744"/>
              </a:spcBef>
            </a:pPr>
            <a:r>
              <a:rPr sz="2000" i="1" spc="-11" dirty="0">
                <a:solidFill>
                  <a:schemeClr val="tx1"/>
                </a:solidFill>
                <a:latin typeface="Arial"/>
                <a:cs typeface="Arial"/>
              </a:rPr>
              <a:t>Antioxidants </a:t>
            </a:r>
            <a:r>
              <a:rPr sz="2000" i="1" spc="-6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2000" i="1" spc="-11" dirty="0">
                <a:solidFill>
                  <a:schemeClr val="tx1"/>
                </a:solidFill>
                <a:latin typeface="Arial"/>
                <a:cs typeface="Arial"/>
              </a:rPr>
              <a:t>chemical compounds </a:t>
            </a:r>
            <a:r>
              <a:rPr sz="2000" i="1" spc="-6" dirty="0">
                <a:solidFill>
                  <a:schemeClr val="tx1"/>
                </a:solidFill>
                <a:latin typeface="Arial"/>
                <a:cs typeface="Arial"/>
              </a:rPr>
              <a:t>which have  the capacity of preventing </a:t>
            </a:r>
            <a:r>
              <a:rPr sz="2000" i="1" spc="-11" dirty="0">
                <a:solidFill>
                  <a:schemeClr val="tx1"/>
                </a:solidFill>
                <a:latin typeface="Arial"/>
                <a:cs typeface="Arial"/>
              </a:rPr>
              <a:t>oxidation </a:t>
            </a:r>
            <a:r>
              <a:rPr sz="2000" i="1" spc="-6" dirty="0">
                <a:solidFill>
                  <a:schemeClr val="tx1"/>
                </a:solidFill>
                <a:latin typeface="Arial"/>
                <a:cs typeface="Arial"/>
              </a:rPr>
              <a:t>of substance by  taking </a:t>
            </a:r>
            <a:r>
              <a:rPr sz="2000" i="1" dirty="0">
                <a:solidFill>
                  <a:schemeClr val="tx1"/>
                </a:solidFill>
                <a:latin typeface="Arial"/>
                <a:cs typeface="Arial"/>
              </a:rPr>
              <a:t>up</a:t>
            </a:r>
            <a:r>
              <a:rPr sz="2000" i="1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i="1" spc="-6" dirty="0">
                <a:solidFill>
                  <a:schemeClr val="tx1"/>
                </a:solidFill>
                <a:latin typeface="Arial"/>
                <a:cs typeface="Arial"/>
              </a:rPr>
              <a:t>oxygen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52969">
              <a:lnSpc>
                <a:spcPct val="79900"/>
              </a:lnSpc>
              <a:spcBef>
                <a:spcPts val="661"/>
              </a:spcBef>
            </a:pP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High fat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vegetable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products (oils/fat), tallow, lard, fish 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meal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poultry by product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meal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more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prone </a:t>
            </a:r>
            <a:r>
              <a:rPr sz="2000" spc="6" dirty="0">
                <a:solidFill>
                  <a:schemeClr val="tx1"/>
                </a:solidFill>
                <a:latin typeface="Arial"/>
                <a:cs typeface="Arial"/>
              </a:rPr>
              <a:t>to 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oxidative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rancidity.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259685">
              <a:lnSpc>
                <a:spcPct val="80000"/>
              </a:lnSpc>
              <a:spcBef>
                <a:spcPts val="656"/>
              </a:spcBef>
            </a:pP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This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imparts off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flavours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 which reduces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voluntary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feed  intake and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bioavailability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amino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acids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fat soluble  vitamins like vitamin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and vitamin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E.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315682">
              <a:lnSpc>
                <a:spcPct val="79900"/>
              </a:lnSpc>
              <a:spcBef>
                <a:spcPts val="661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Commonly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used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antioxidants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are butylated hydroxyl  anisole (BHA), butylated hydroxy toluene (BHT)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and  ethoxyquin.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natural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antioxidants include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vitamin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E, 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vitamin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C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rosemary.</a:t>
            </a:r>
          </a:p>
          <a:p>
            <a:pPr marL="13999" marR="5600" indent="93795">
              <a:lnSpc>
                <a:spcPct val="79900"/>
              </a:lnSpc>
              <a:spcBef>
                <a:spcPts val="661"/>
              </a:spcBef>
            </a:pP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These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added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directly into the mixed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feed,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feed 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ingredients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and vitamin premixes @125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200g/tonne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of  feed.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367479" indent="93795">
              <a:lnSpc>
                <a:spcPts val="2546"/>
              </a:lnSpc>
              <a:spcBef>
                <a:spcPts val="628"/>
              </a:spcBef>
            </a:pP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Synthetic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antioxidants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are comparatively cheaper and 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long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lasting.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2055" y="552976"/>
            <a:ext cx="8304615" cy="767167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4900" spc="-6" dirty="0"/>
              <a:t>Prebiotics</a:t>
            </a:r>
            <a:r>
              <a:rPr sz="4900" spc="-6" dirty="0"/>
              <a:t>/Oligosaccharides</a:t>
            </a:r>
            <a:endParaRPr sz="4900" dirty="0"/>
          </a:p>
        </p:txBody>
      </p:sp>
      <p:sp>
        <p:nvSpPr>
          <p:cNvPr id="3" name="object 3"/>
          <p:cNvSpPr/>
          <p:nvPr/>
        </p:nvSpPr>
        <p:spPr>
          <a:xfrm>
            <a:off x="604837" y="2587090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4837" y="3236661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4837" y="5497564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32000" y="2336498"/>
            <a:ext cx="6718754" cy="4128319"/>
          </a:xfrm>
          <a:prstGeom prst="rect">
            <a:avLst/>
          </a:prstGeom>
        </p:spPr>
        <p:txBody>
          <a:bodyPr vert="horz" wrap="square" lIns="0" tIns="125993" rIns="0" bIns="0" rtlCol="0">
            <a:spAutoFit/>
          </a:bodyPr>
          <a:lstStyle/>
          <a:p>
            <a:pPr marL="385678">
              <a:spcBef>
                <a:spcPts val="992"/>
              </a:spcBef>
            </a:pPr>
            <a:r>
              <a:rPr sz="3500" i="1" dirty="0">
                <a:solidFill>
                  <a:srgbClr val="FF9900"/>
                </a:solidFill>
                <a:latin typeface="Arial"/>
                <a:cs typeface="Arial"/>
              </a:rPr>
              <a:t>Non digestive feed</a:t>
            </a:r>
            <a:r>
              <a:rPr sz="3500" i="1" spc="-28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3500" i="1" spc="-6" dirty="0">
                <a:solidFill>
                  <a:srgbClr val="FF9900"/>
                </a:solidFill>
                <a:latin typeface="Arial"/>
                <a:cs typeface="Arial"/>
              </a:rPr>
              <a:t>ingredients</a:t>
            </a:r>
            <a:endParaRPr sz="3500" dirty="0">
              <a:latin typeface="Arial"/>
              <a:cs typeface="Arial"/>
            </a:endParaRPr>
          </a:p>
          <a:p>
            <a:pPr marL="13999" marR="5600" indent="124593">
              <a:spcBef>
                <a:spcPts val="882"/>
              </a:spcBef>
              <a:tabLst>
                <a:tab pos="2129280" algn="l"/>
                <a:tab pos="4371953" algn="l"/>
              </a:tabLst>
            </a:pPr>
            <a:r>
              <a:rPr sz="3500" i="1" dirty="0">
                <a:solidFill>
                  <a:srgbClr val="FF9900"/>
                </a:solidFill>
                <a:latin typeface="Arial"/>
                <a:cs typeface="Arial"/>
              </a:rPr>
              <a:t>selectively </a:t>
            </a:r>
            <a:r>
              <a:rPr sz="3500" i="1" spc="-6" dirty="0">
                <a:solidFill>
                  <a:srgbClr val="FF9900"/>
                </a:solidFill>
                <a:latin typeface="Arial"/>
                <a:cs typeface="Arial"/>
              </a:rPr>
              <a:t>stimulate	growth </a:t>
            </a:r>
            <a:r>
              <a:rPr sz="3500" i="1" dirty="0">
                <a:solidFill>
                  <a:srgbClr val="FF9900"/>
                </a:solidFill>
                <a:latin typeface="Arial"/>
                <a:cs typeface="Arial"/>
              </a:rPr>
              <a:t>and/or  </a:t>
            </a:r>
            <a:r>
              <a:rPr sz="3500" i="1" spc="-6" dirty="0">
                <a:solidFill>
                  <a:srgbClr val="FF9900"/>
                </a:solidFill>
                <a:latin typeface="Arial"/>
                <a:cs typeface="Arial"/>
              </a:rPr>
              <a:t>activity</a:t>
            </a:r>
            <a:r>
              <a:rPr sz="3500" i="1" spc="11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3500" i="1" dirty="0">
                <a:solidFill>
                  <a:srgbClr val="FF9900"/>
                </a:solidFill>
                <a:latin typeface="Arial"/>
                <a:cs typeface="Arial"/>
              </a:rPr>
              <a:t>of	</a:t>
            </a:r>
            <a:r>
              <a:rPr sz="3500" i="1" spc="-6" dirty="0">
                <a:solidFill>
                  <a:srgbClr val="FF9900"/>
                </a:solidFill>
                <a:latin typeface="Arial"/>
                <a:cs typeface="Arial"/>
              </a:rPr>
              <a:t>limited </a:t>
            </a:r>
            <a:r>
              <a:rPr sz="3500" i="1" dirty="0">
                <a:solidFill>
                  <a:srgbClr val="FF9900"/>
                </a:solidFill>
                <a:latin typeface="Arial"/>
                <a:cs typeface="Arial"/>
              </a:rPr>
              <a:t>number </a:t>
            </a:r>
            <a:r>
              <a:rPr sz="3500" i="1" spc="-6" dirty="0">
                <a:solidFill>
                  <a:srgbClr val="FF9900"/>
                </a:solidFill>
                <a:latin typeface="Arial"/>
                <a:cs typeface="Arial"/>
              </a:rPr>
              <a:t>of bacterial  </a:t>
            </a:r>
            <a:r>
              <a:rPr sz="3500" i="1" dirty="0">
                <a:solidFill>
                  <a:srgbClr val="FF9900"/>
                </a:solidFill>
                <a:latin typeface="Arial"/>
                <a:cs typeface="Arial"/>
              </a:rPr>
              <a:t>species already resident </a:t>
            </a:r>
            <a:r>
              <a:rPr sz="3500" i="1" spc="-6" dirty="0">
                <a:solidFill>
                  <a:srgbClr val="FF9900"/>
                </a:solidFill>
                <a:latin typeface="Arial"/>
                <a:cs typeface="Arial"/>
              </a:rPr>
              <a:t>in the </a:t>
            </a:r>
            <a:r>
              <a:rPr sz="3500" i="1" dirty="0">
                <a:solidFill>
                  <a:srgbClr val="FF9900"/>
                </a:solidFill>
                <a:latin typeface="Arial"/>
                <a:cs typeface="Arial"/>
              </a:rPr>
              <a:t>digestive  </a:t>
            </a:r>
            <a:r>
              <a:rPr sz="3500" i="1" spc="-6" dirty="0">
                <a:solidFill>
                  <a:srgbClr val="FF9900"/>
                </a:solidFill>
                <a:latin typeface="Arial"/>
                <a:cs typeface="Arial"/>
              </a:rPr>
              <a:t>tract</a:t>
            </a:r>
            <a:r>
              <a:rPr sz="3500" i="1" spc="-17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3500" i="1" dirty="0">
                <a:solidFill>
                  <a:srgbClr val="FF9900"/>
                </a:solidFill>
                <a:latin typeface="Arial"/>
                <a:cs typeface="Arial"/>
              </a:rPr>
              <a:t>and</a:t>
            </a:r>
            <a:endParaRPr sz="3500" dirty="0">
              <a:latin typeface="Arial"/>
              <a:cs typeface="Arial"/>
            </a:endParaRPr>
          </a:p>
          <a:p>
            <a:pPr marL="137892">
              <a:spcBef>
                <a:spcPts val="871"/>
              </a:spcBef>
              <a:tabLst>
                <a:tab pos="1233330" algn="l"/>
              </a:tabLst>
            </a:pPr>
            <a:r>
              <a:rPr sz="3500" i="1" dirty="0">
                <a:solidFill>
                  <a:srgbClr val="FF9900"/>
                </a:solidFill>
                <a:latin typeface="Arial"/>
                <a:cs typeface="Arial"/>
              </a:rPr>
              <a:t>thus	</a:t>
            </a:r>
            <a:r>
              <a:rPr sz="3500" i="1" spc="-6" dirty="0">
                <a:solidFill>
                  <a:srgbClr val="FF9900"/>
                </a:solidFill>
                <a:latin typeface="Arial"/>
                <a:cs typeface="Arial"/>
              </a:rPr>
              <a:t>improves </a:t>
            </a:r>
            <a:r>
              <a:rPr sz="3500" i="1" dirty="0">
                <a:solidFill>
                  <a:srgbClr val="FF9900"/>
                </a:solidFill>
                <a:latin typeface="Arial"/>
                <a:cs typeface="Arial"/>
              </a:rPr>
              <a:t>host</a:t>
            </a:r>
            <a:r>
              <a:rPr sz="3500" i="1" spc="-22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3500" i="1" spc="-6" dirty="0">
                <a:solidFill>
                  <a:srgbClr val="FF9900"/>
                </a:solidFill>
                <a:latin typeface="Arial"/>
                <a:cs typeface="Arial"/>
              </a:rPr>
              <a:t>health</a:t>
            </a:r>
            <a:endParaRPr sz="3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0805" y="2172706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805" y="2900675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805" y="3628645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805" y="4678600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0805" y="5729953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36056" y="323386"/>
            <a:ext cx="6192298" cy="4976241"/>
          </a:xfrm>
          <a:prstGeom prst="rect">
            <a:avLst/>
          </a:prstGeom>
        </p:spPr>
        <p:txBody>
          <a:bodyPr vert="horz" wrap="square" lIns="0" tIns="94495" rIns="0" bIns="0" rtlCol="0">
            <a:spAutoFit/>
          </a:bodyPr>
          <a:lstStyle/>
          <a:p>
            <a:pPr marL="13999" marR="398977">
              <a:lnSpc>
                <a:spcPct val="79900"/>
              </a:lnSpc>
              <a:spcBef>
                <a:spcPts val="744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oligosaccharides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are water soluble carbohydrates  consisting of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2 to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10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monomeric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 units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278583">
              <a:lnSpc>
                <a:spcPct val="79900"/>
              </a:lnSpc>
              <a:spcBef>
                <a:spcPts val="661"/>
              </a:spcBef>
            </a:pP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They resist attack by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digestive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enzymes of humans 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animals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therefore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not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metabolized directly by </a:t>
            </a:r>
            <a:r>
              <a:rPr sz="2000" spc="-6" dirty="0" smtClean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host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171490">
              <a:lnSpc>
                <a:spcPct val="79900"/>
              </a:lnSpc>
              <a:spcBef>
                <a:spcPts val="661"/>
              </a:spcBef>
            </a:pP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They reach colon directly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interact with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microbial  </a:t>
            </a:r>
            <a:r>
              <a:rPr sz="2000" spc="-6" dirty="0" smtClean="0">
                <a:solidFill>
                  <a:schemeClr val="tx1"/>
                </a:solidFill>
                <a:latin typeface="Arial"/>
                <a:cs typeface="Arial"/>
              </a:rPr>
              <a:t>flora</a:t>
            </a:r>
            <a:r>
              <a:rPr lang="en-IN" sz="20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 smtClean="0">
                <a:solidFill>
                  <a:schemeClr val="tx1"/>
                </a:solidFill>
                <a:latin typeface="Arial"/>
                <a:cs typeface="Arial"/>
              </a:rPr>
              <a:t>act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as specific growth substrates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alter cell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adhesion  and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immuno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modulation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230987">
              <a:lnSpc>
                <a:spcPct val="79900"/>
              </a:lnSpc>
              <a:spcBef>
                <a:spcPts val="683"/>
              </a:spcBef>
              <a:tabLst>
                <a:tab pos="2698348" algn="l"/>
                <a:tab pos="4320855" algn="l"/>
                <a:tab pos="6858213" algn="l"/>
              </a:tabLst>
            </a:pP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When used in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mixed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amounts in feed (below 1%)  </a:t>
            </a:r>
            <a:r>
              <a:rPr sz="2000" spc="-11" dirty="0" smtClean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2000" spc="-6" dirty="0" smtClean="0">
                <a:solidFill>
                  <a:schemeClr val="tx1"/>
                </a:solidFill>
                <a:latin typeface="Arial"/>
                <a:cs typeface="Arial"/>
              </a:rPr>
              <a:t>li</a:t>
            </a:r>
            <a:r>
              <a:rPr sz="2000" spc="-11" dirty="0" smtClean="0">
                <a:solidFill>
                  <a:schemeClr val="tx1"/>
                </a:solidFill>
                <a:latin typeface="Arial"/>
                <a:cs typeface="Arial"/>
              </a:rPr>
              <a:t>go</a:t>
            </a:r>
            <a:r>
              <a:rPr sz="2000" dirty="0" smtClean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2000" spc="-6" dirty="0" smtClean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000" dirty="0" smtClean="0">
                <a:solidFill>
                  <a:schemeClr val="tx1"/>
                </a:solidFill>
                <a:latin typeface="Arial"/>
                <a:cs typeface="Arial"/>
              </a:rPr>
              <a:t>cc</a:t>
            </a:r>
            <a:r>
              <a:rPr sz="2000" spc="-6" dirty="0" smtClean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sz="2000" dirty="0" smtClean="0">
                <a:solidFill>
                  <a:schemeClr val="tx1"/>
                </a:solidFill>
                <a:latin typeface="Arial"/>
                <a:cs typeface="Arial"/>
              </a:rPr>
              <a:t>ar</a:t>
            </a:r>
            <a:r>
              <a:rPr sz="2000" spc="-6" dirty="0" smtClean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2000" spc="-11" dirty="0" smtClean="0">
                <a:solidFill>
                  <a:schemeClr val="tx1"/>
                </a:solidFill>
                <a:latin typeface="Arial"/>
                <a:cs typeface="Arial"/>
              </a:rPr>
              <a:t>de</a:t>
            </a:r>
            <a:r>
              <a:rPr sz="2000" dirty="0" smtClean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en-IN" sz="20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17" dirty="0" smtClean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2000" dirty="0" smtClean="0">
                <a:solidFill>
                  <a:schemeClr val="tx1"/>
                </a:solidFill>
                <a:latin typeface="Arial"/>
                <a:cs typeface="Arial"/>
              </a:rPr>
              <a:t>ncr</a:t>
            </a:r>
            <a:r>
              <a:rPr sz="2000" spc="-6" dirty="0" smtClean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2000" spc="-11" dirty="0" smtClean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000" dirty="0" smtClean="0">
                <a:solidFill>
                  <a:schemeClr val="tx1"/>
                </a:solidFill>
                <a:latin typeface="Arial"/>
                <a:cs typeface="Arial"/>
              </a:rPr>
              <a:t>ses</a:t>
            </a:r>
            <a:r>
              <a:rPr lang="en-IN" sz="20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chemeClr val="tx1"/>
                </a:solidFill>
                <a:latin typeface="Arial"/>
                <a:cs typeface="Arial"/>
              </a:rPr>
              <a:t>w</a:t>
            </a:r>
            <a:r>
              <a:rPr sz="2000" spc="-11" dirty="0" smtClean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2000" spc="-6" dirty="0" smtClean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2000" spc="-11" dirty="0" smtClean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sz="2000" dirty="0" smtClean="0">
                <a:solidFill>
                  <a:schemeClr val="tx1"/>
                </a:solidFill>
                <a:latin typeface="Arial"/>
                <a:cs typeface="Arial"/>
              </a:rPr>
              <a:t>ht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ga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n </a:t>
            </a:r>
            <a:r>
              <a:rPr sz="2000" spc="-11" dirty="0" smtClean="0">
                <a:solidFill>
                  <a:schemeClr val="tx1"/>
                </a:solidFill>
                <a:latin typeface="Arial"/>
                <a:cs typeface="Arial"/>
              </a:rPr>
              <a:t>an</a:t>
            </a:r>
            <a:r>
              <a:rPr sz="2000" dirty="0" smtClean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en-IN" sz="20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17" dirty="0" smtClean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2000" spc="28" dirty="0" smtClean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2000" spc="-11" dirty="0" smtClean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2000" spc="6" dirty="0" smtClean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2000" spc="-11" dirty="0" smtClean="0">
                <a:solidFill>
                  <a:schemeClr val="tx1"/>
                </a:solidFill>
                <a:latin typeface="Arial"/>
                <a:cs typeface="Arial"/>
              </a:rPr>
              <a:t>ove</a:t>
            </a:r>
            <a:r>
              <a:rPr sz="2000" dirty="0" smtClean="0">
                <a:solidFill>
                  <a:schemeClr val="tx1"/>
                </a:solidFill>
                <a:latin typeface="Arial"/>
                <a:cs typeface="Arial"/>
              </a:rPr>
              <a:t>s </a:t>
            </a:r>
            <a:r>
              <a:rPr sz="2000" spc="-11" dirty="0" smtClean="0">
                <a:solidFill>
                  <a:schemeClr val="tx1"/>
                </a:solidFill>
                <a:latin typeface="Arial"/>
                <a:cs typeface="Arial"/>
              </a:rPr>
              <a:t>health</a:t>
            </a:r>
            <a:r>
              <a:rPr sz="2000" spc="-6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status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396878">
              <a:lnSpc>
                <a:spcPct val="79900"/>
              </a:lnSpc>
              <a:spcBef>
                <a:spcPts val="661"/>
              </a:spcBef>
              <a:tabLst>
                <a:tab pos="2981832" algn="l"/>
              </a:tabLst>
            </a:pP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Effects vary</a:t>
            </a:r>
            <a:r>
              <a:rPr sz="2000" spc="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as</a:t>
            </a:r>
            <a:r>
              <a:rPr sz="20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 smtClean="0">
                <a:solidFill>
                  <a:schemeClr val="tx1"/>
                </a:solidFill>
                <a:latin typeface="Arial"/>
                <a:cs typeface="Arial"/>
              </a:rPr>
              <a:t>per</a:t>
            </a:r>
            <a:r>
              <a:rPr lang="en-IN" sz="2000" spc="-6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 smtClean="0">
                <a:solidFill>
                  <a:schemeClr val="tx1"/>
                </a:solidFill>
                <a:latin typeface="Arial"/>
                <a:cs typeface="Arial"/>
              </a:rPr>
              <a:t>type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oligosaccharide employed,  the class of animal, its age, animal species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and 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management conditions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600">
              <a:lnSpc>
                <a:spcPct val="80000"/>
              </a:lnSpc>
              <a:spcBef>
                <a:spcPts val="656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wide variety of oligosaccharides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(fructo-,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gluco-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and 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glacto-oligosacchrides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)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commercially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available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as feed 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additives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811" y="552465"/>
            <a:ext cx="4289797" cy="76818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4900" spc="-6" dirty="0">
                <a:latin typeface="Arial"/>
                <a:cs typeface="Arial"/>
              </a:rPr>
              <a:t>Introduction</a:t>
            </a:r>
            <a:endParaRPr sz="4900" dirty="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71960" y="2339677"/>
            <a:ext cx="7200800" cy="47525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5976" y="2267669"/>
            <a:ext cx="7225297" cy="4690143"/>
          </a:xfrm>
          <a:prstGeom prst="rect">
            <a:avLst/>
          </a:prstGeom>
        </p:spPr>
        <p:txBody>
          <a:bodyPr vert="horz" wrap="square" lIns="0" tIns="67196" rIns="0" bIns="0" rtlCol="0">
            <a:spAutoFit/>
          </a:bodyPr>
          <a:lstStyle/>
          <a:p>
            <a:pPr marL="41998" marR="33598">
              <a:lnSpc>
                <a:spcPts val="3329"/>
              </a:lnSpc>
              <a:spcBef>
                <a:spcPts val="529"/>
              </a:spcBef>
            </a:pPr>
            <a:r>
              <a:rPr sz="3100" spc="-11" dirty="0">
                <a:latin typeface="Arial"/>
                <a:cs typeface="Arial"/>
              </a:rPr>
              <a:t>The </a:t>
            </a:r>
            <a:r>
              <a:rPr sz="3100" spc="-6" dirty="0">
                <a:latin typeface="Arial"/>
                <a:cs typeface="Arial"/>
              </a:rPr>
              <a:t>production of food by livestock results from  </a:t>
            </a:r>
            <a:r>
              <a:rPr sz="3100" dirty="0">
                <a:latin typeface="Arial"/>
                <a:cs typeface="Arial"/>
              </a:rPr>
              <a:t>combined </a:t>
            </a:r>
            <a:r>
              <a:rPr sz="3100" spc="-6" dirty="0">
                <a:latin typeface="Arial"/>
                <a:cs typeface="Arial"/>
              </a:rPr>
              <a:t>effect of</a:t>
            </a:r>
            <a:endParaRPr sz="3100" dirty="0">
              <a:latin typeface="Arial"/>
              <a:cs typeface="Arial"/>
            </a:endParaRPr>
          </a:p>
          <a:p>
            <a:pPr marL="1427919" indent="-252686">
              <a:spcBef>
                <a:spcPts val="209"/>
              </a:spcBef>
              <a:buFont typeface="UnDotum"/>
              <a:buChar char=""/>
              <a:tabLst>
                <a:tab pos="1427919" algn="l"/>
              </a:tabLst>
            </a:pPr>
            <a:r>
              <a:rPr sz="2000" spc="-11" dirty="0">
                <a:latin typeface="Arial"/>
                <a:cs typeface="Arial"/>
              </a:rPr>
              <a:t>genetic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6" dirty="0">
                <a:latin typeface="Arial"/>
                <a:cs typeface="Arial"/>
              </a:rPr>
              <a:t>capacity</a:t>
            </a:r>
            <a:endParaRPr sz="2000" dirty="0">
              <a:latin typeface="Arial"/>
              <a:cs typeface="Arial"/>
            </a:endParaRPr>
          </a:p>
          <a:p>
            <a:pPr marL="1427919" indent="-252686">
              <a:spcBef>
                <a:spcPts val="252"/>
              </a:spcBef>
              <a:buFont typeface="UnDotum"/>
              <a:buChar char=""/>
              <a:tabLst>
                <a:tab pos="1427919" algn="l"/>
              </a:tabLst>
            </a:pPr>
            <a:r>
              <a:rPr sz="2000" spc="-6" dirty="0">
                <a:latin typeface="Arial"/>
                <a:cs typeface="Arial"/>
              </a:rPr>
              <a:t>feed </a:t>
            </a:r>
            <a:r>
              <a:rPr sz="2000" spc="-11" dirty="0">
                <a:latin typeface="Arial"/>
                <a:cs typeface="Arial"/>
              </a:rPr>
              <a:t>quality</a:t>
            </a:r>
            <a:r>
              <a:rPr sz="2000" spc="-33" dirty="0">
                <a:latin typeface="Arial"/>
                <a:cs typeface="Arial"/>
              </a:rPr>
              <a:t> </a:t>
            </a:r>
            <a:r>
              <a:rPr sz="2000" spc="-11" dirty="0">
                <a:latin typeface="Arial"/>
                <a:cs typeface="Arial"/>
              </a:rPr>
              <a:t>and</a:t>
            </a:r>
            <a:endParaRPr sz="2000" dirty="0">
              <a:latin typeface="Arial"/>
              <a:cs typeface="Arial"/>
            </a:endParaRPr>
          </a:p>
          <a:p>
            <a:pPr marL="1427919" indent="-252686">
              <a:spcBef>
                <a:spcPts val="252"/>
              </a:spcBef>
              <a:buFont typeface="UnDotum"/>
              <a:buChar char=""/>
              <a:tabLst>
                <a:tab pos="1427919" algn="l"/>
              </a:tabLst>
            </a:pPr>
            <a:r>
              <a:rPr sz="2000" spc="-11" dirty="0">
                <a:latin typeface="Arial"/>
                <a:cs typeface="Arial"/>
              </a:rPr>
              <a:t>efficiency of </a:t>
            </a:r>
            <a:r>
              <a:rPr sz="2000" spc="-6" dirty="0">
                <a:latin typeface="Arial"/>
                <a:cs typeface="Arial"/>
              </a:rPr>
              <a:t>feed </a:t>
            </a:r>
            <a:r>
              <a:rPr sz="2000" spc="-11" dirty="0">
                <a:latin typeface="Arial"/>
                <a:cs typeface="Arial"/>
              </a:rPr>
              <a:t>conversion</a:t>
            </a:r>
            <a:endParaRPr sz="2000" dirty="0">
              <a:latin typeface="Arial"/>
              <a:cs typeface="Arial"/>
            </a:endParaRPr>
          </a:p>
          <a:p>
            <a:pPr marL="41998" marR="249186" indent="109194">
              <a:lnSpc>
                <a:spcPts val="3329"/>
              </a:lnSpc>
              <a:spcBef>
                <a:spcPts val="816"/>
              </a:spcBef>
            </a:pPr>
            <a:r>
              <a:rPr sz="3100" spc="-6" dirty="0">
                <a:latin typeface="Arial"/>
                <a:cs typeface="Arial"/>
              </a:rPr>
              <a:t>Production and </a:t>
            </a:r>
            <a:r>
              <a:rPr sz="3100" dirty="0">
                <a:latin typeface="Arial"/>
                <a:cs typeface="Arial"/>
              </a:rPr>
              <a:t>its </a:t>
            </a:r>
            <a:r>
              <a:rPr sz="3100" spc="-6" dirty="0">
                <a:latin typeface="Arial"/>
                <a:cs typeface="Arial"/>
              </a:rPr>
              <a:t>efficiency </a:t>
            </a:r>
            <a:r>
              <a:rPr sz="3100" dirty="0">
                <a:latin typeface="Arial"/>
                <a:cs typeface="Arial"/>
              </a:rPr>
              <a:t>can </a:t>
            </a:r>
            <a:r>
              <a:rPr sz="3100" spc="-6" dirty="0">
                <a:latin typeface="Arial"/>
                <a:cs typeface="Arial"/>
              </a:rPr>
              <a:t>be </a:t>
            </a:r>
            <a:r>
              <a:rPr sz="3100" dirty="0">
                <a:latin typeface="Arial"/>
                <a:cs typeface="Arial"/>
              </a:rPr>
              <a:t>improved  </a:t>
            </a:r>
            <a:r>
              <a:rPr sz="3100" spc="-6" dirty="0">
                <a:latin typeface="Arial"/>
                <a:cs typeface="Arial"/>
              </a:rPr>
              <a:t>by </a:t>
            </a:r>
            <a:r>
              <a:rPr sz="3100" dirty="0">
                <a:latin typeface="Arial"/>
                <a:cs typeface="Arial"/>
              </a:rPr>
              <a:t>minimizing </a:t>
            </a:r>
            <a:r>
              <a:rPr sz="3100" spc="-6" dirty="0">
                <a:latin typeface="Arial"/>
                <a:cs typeface="Arial"/>
              </a:rPr>
              <a:t>costs incurred during digestion  and metabolism</a:t>
            </a:r>
            <a:endParaRPr sz="3100" dirty="0">
              <a:latin typeface="Arial"/>
              <a:cs typeface="Arial"/>
            </a:endParaRPr>
          </a:p>
          <a:p>
            <a:pPr marL="41998" marR="816854" algn="just">
              <a:lnSpc>
                <a:spcPct val="90000"/>
              </a:lnSpc>
              <a:spcBef>
                <a:spcPts val="722"/>
              </a:spcBef>
            </a:pPr>
            <a:r>
              <a:rPr sz="3100" spc="-6" dirty="0">
                <a:latin typeface="Arial"/>
                <a:cs typeface="Arial"/>
              </a:rPr>
              <a:t>There is also urgent need of controlling the  negative </a:t>
            </a:r>
            <a:r>
              <a:rPr sz="3100" dirty="0">
                <a:latin typeface="Arial"/>
                <a:cs typeface="Arial"/>
              </a:rPr>
              <a:t>impacts </a:t>
            </a:r>
            <a:r>
              <a:rPr sz="3100" spc="-6" dirty="0">
                <a:latin typeface="Arial"/>
                <a:cs typeface="Arial"/>
              </a:rPr>
              <a:t>of pollutants </a:t>
            </a:r>
            <a:r>
              <a:rPr sz="3100" dirty="0">
                <a:latin typeface="Arial"/>
                <a:cs typeface="Arial"/>
              </a:rPr>
              <a:t>from </a:t>
            </a:r>
            <a:r>
              <a:rPr sz="3100" spc="-6" dirty="0">
                <a:latin typeface="Arial"/>
                <a:cs typeface="Arial"/>
              </a:rPr>
              <a:t>animal  agriculture</a:t>
            </a:r>
            <a:endParaRPr sz="3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2376" y="552976"/>
            <a:ext cx="4240862" cy="767167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4900" spc="-6" dirty="0">
                <a:solidFill>
                  <a:srgbClr val="FF9900"/>
                </a:solidFill>
                <a:latin typeface="Arial"/>
                <a:cs typeface="Arial"/>
              </a:rPr>
              <a:t>ADVANTAGES</a:t>
            </a:r>
            <a:endParaRPr sz="4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02930" y="1772324"/>
            <a:ext cx="251316" cy="36398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200" spc="-451" dirty="0">
                <a:solidFill>
                  <a:srgbClr val="FFFFFF"/>
                </a:solidFill>
                <a:latin typeface="UnDotum"/>
                <a:cs typeface="UnDotum"/>
              </a:rPr>
              <a:t></a:t>
            </a:r>
            <a:endParaRPr sz="2200" dirty="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02930" y="2514292"/>
            <a:ext cx="251316" cy="36398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200" spc="-451" dirty="0">
                <a:solidFill>
                  <a:srgbClr val="FFFFFF"/>
                </a:solidFill>
                <a:latin typeface="UnDotum"/>
                <a:cs typeface="UnDotum"/>
              </a:rPr>
              <a:t></a:t>
            </a:r>
            <a:endParaRPr sz="2200" dirty="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02930" y="3186263"/>
            <a:ext cx="251316" cy="838868"/>
          </a:xfrm>
          <a:prstGeom prst="rect">
            <a:avLst/>
          </a:prstGeom>
        </p:spPr>
        <p:txBody>
          <a:bodyPr vert="horz" wrap="square" lIns="0" tIns="83995" rIns="0" bIns="0" rtlCol="0">
            <a:spAutoFit/>
          </a:bodyPr>
          <a:lstStyle/>
          <a:p>
            <a:pPr marL="13999">
              <a:spcBef>
                <a:spcPts val="661"/>
              </a:spcBef>
            </a:pPr>
            <a:r>
              <a:rPr sz="2200" spc="-451" dirty="0">
                <a:solidFill>
                  <a:srgbClr val="FFFFFF"/>
                </a:solidFill>
                <a:latin typeface="UnDotum"/>
                <a:cs typeface="UnDotum"/>
              </a:rPr>
              <a:t></a:t>
            </a:r>
            <a:endParaRPr sz="2200" dirty="0">
              <a:latin typeface="UnDotum"/>
              <a:cs typeface="UnDotum"/>
            </a:endParaRPr>
          </a:p>
          <a:p>
            <a:pPr marL="13999">
              <a:spcBef>
                <a:spcPts val="551"/>
              </a:spcBef>
            </a:pPr>
            <a:r>
              <a:rPr sz="2200" spc="-451" dirty="0">
                <a:solidFill>
                  <a:srgbClr val="FFFFFF"/>
                </a:solidFill>
                <a:latin typeface="UnDotum"/>
                <a:cs typeface="UnDotum"/>
              </a:rPr>
              <a:t></a:t>
            </a:r>
            <a:endParaRPr sz="2200" dirty="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2955" y="1800322"/>
            <a:ext cx="6912229" cy="260202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 marR="53897">
              <a:spcBef>
                <a:spcPts val="110"/>
              </a:spcBef>
            </a:pP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Most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are natural products, made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of very simple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sugars, 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without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any antigenic</a:t>
            </a:r>
            <a:r>
              <a:rPr sz="22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capacity</a:t>
            </a:r>
          </a:p>
          <a:p>
            <a:pPr marL="13999" marR="5600">
              <a:spcBef>
                <a:spcPts val="551"/>
              </a:spcBef>
            </a:pP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They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do not present side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effect or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accumulate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animal 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tissues</a:t>
            </a:r>
            <a:endParaRPr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>
              <a:spcBef>
                <a:spcPts val="551"/>
              </a:spcBef>
            </a:pP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They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are resistant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change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in pH or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temperature</a:t>
            </a:r>
            <a:endParaRPr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179190">
              <a:spcBef>
                <a:spcPts val="551"/>
              </a:spcBef>
            </a:pP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They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do not have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viability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problems like probiotics</a:t>
            </a:r>
            <a:r>
              <a:rPr sz="22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and  enzymes.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232000" y="4582003"/>
            <a:ext cx="7254987" cy="709711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88989" marR="5600" indent="-174990">
              <a:lnSpc>
                <a:spcPct val="112999"/>
              </a:lnSpc>
              <a:spcBef>
                <a:spcPts val="110"/>
              </a:spcBef>
            </a:pPr>
            <a:r>
              <a:rPr sz="2000" spc="6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date,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the use of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oligosaccharides has been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limited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due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the difficulty in 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obtaining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clearly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reproducible</a:t>
            </a:r>
            <a:r>
              <a:rPr sz="2000" spc="-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results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7798" y="117594"/>
            <a:ext cx="3694129" cy="699970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pc="-11" dirty="0">
                <a:solidFill>
                  <a:schemeClr val="tx1"/>
                </a:solidFill>
              </a:rPr>
              <a:t>Plant</a:t>
            </a:r>
            <a:r>
              <a:rPr spc="-88" dirty="0">
                <a:solidFill>
                  <a:schemeClr val="tx1"/>
                </a:solidFill>
              </a:rPr>
              <a:t> </a:t>
            </a:r>
            <a:r>
              <a:rPr spc="-6" dirty="0">
                <a:solidFill>
                  <a:schemeClr val="tx1"/>
                </a:solidFill>
              </a:rPr>
              <a:t>extracts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5843" y="2316901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5843" y="3044870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5843" y="3772839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5843" y="4822793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72194" y="1195547"/>
            <a:ext cx="7748638" cy="5884182"/>
          </a:xfrm>
          <a:prstGeom prst="rect">
            <a:avLst/>
          </a:prstGeom>
        </p:spPr>
        <p:txBody>
          <a:bodyPr vert="horz" wrap="square" lIns="0" tIns="94495" rIns="0" bIns="0" rtlCol="0">
            <a:spAutoFit/>
          </a:bodyPr>
          <a:lstStyle/>
          <a:p>
            <a:pPr marL="13999" marR="14699">
              <a:lnSpc>
                <a:spcPct val="79900"/>
              </a:lnSpc>
              <a:spcBef>
                <a:spcPts val="744"/>
              </a:spcBef>
              <a:tabLst>
                <a:tab pos="3413707" algn="l"/>
                <a:tab pos="6859613" algn="l"/>
              </a:tabLst>
            </a:pP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Sarsaponin, 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naturally occurring steroid </a:t>
            </a:r>
            <a:r>
              <a:rPr sz="2600" spc="-11" dirty="0">
                <a:solidFill>
                  <a:schemeClr val="tx1"/>
                </a:solidFill>
                <a:latin typeface="Arial"/>
                <a:cs typeface="Arial"/>
              </a:rPr>
              <a:t>saponin  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2600" spc="-11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ta</a:t>
            </a:r>
            <a:r>
              <a:rPr sz="2600" spc="-17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2600" spc="-11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ed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 i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600"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i="1" dirty="0">
                <a:solidFill>
                  <a:schemeClr val="tx1"/>
                </a:solidFill>
                <a:latin typeface="Arial"/>
                <a:cs typeface="Arial"/>
              </a:rPr>
              <a:t>y</a:t>
            </a:r>
            <a:r>
              <a:rPr sz="2600" i="1" spc="-6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2600" i="1" spc="6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2600" i="1" spc="-11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2600" i="1" dirty="0">
                <a:solidFill>
                  <a:schemeClr val="tx1"/>
                </a:solidFill>
                <a:latin typeface="Arial"/>
                <a:cs typeface="Arial"/>
              </a:rPr>
              <a:t>a sc</a:t>
            </a:r>
            <a:r>
              <a:rPr sz="2600" i="1" spc="-6" dirty="0">
                <a:solidFill>
                  <a:schemeClr val="tx1"/>
                </a:solidFill>
                <a:latin typeface="Arial"/>
                <a:cs typeface="Arial"/>
              </a:rPr>
              <a:t>hi</a:t>
            </a:r>
            <a:r>
              <a:rPr sz="2600" i="1" spc="-11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2600" i="1" spc="-6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2600" i="1" spc="-11" dirty="0">
                <a:solidFill>
                  <a:schemeClr val="tx1"/>
                </a:solidFill>
                <a:latin typeface="Arial"/>
                <a:cs typeface="Arial"/>
              </a:rPr>
              <a:t>ge</a:t>
            </a:r>
            <a:r>
              <a:rPr sz="2600" i="1" spc="6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2600" i="1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600" i="1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spc="-11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2600" spc="-11" dirty="0">
                <a:solidFill>
                  <a:schemeClr val="tx1"/>
                </a:solidFill>
                <a:latin typeface="Arial"/>
                <a:cs typeface="Arial"/>
              </a:rPr>
              <a:t>an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600"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spc="-11" dirty="0">
                <a:solidFill>
                  <a:schemeClr val="tx1"/>
                </a:solidFill>
                <a:latin typeface="Arial"/>
                <a:cs typeface="Arial"/>
              </a:rPr>
              <a:t>ex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tract </a:t>
            </a:r>
            <a:r>
              <a:rPr sz="2600" spc="-6" dirty="0" err="1" smtClean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en-IN" sz="2600" dirty="0" smtClean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en-IN" sz="26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spc="-11" dirty="0" smtClean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600" dirty="0" smtClean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2600" spc="6" dirty="0" smtClean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2600" spc="-17" dirty="0" smtClean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2600" spc="6" dirty="0" smtClean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2600" spc="-17" dirty="0" smtClean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2600" dirty="0" smtClean="0">
                <a:solidFill>
                  <a:schemeClr val="tx1"/>
                </a:solidFill>
                <a:latin typeface="Arial"/>
                <a:cs typeface="Arial"/>
              </a:rPr>
              <a:t>at</a:t>
            </a:r>
            <a:r>
              <a:rPr sz="2600" spc="-11" dirty="0" smtClean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2600" dirty="0" smtClean="0">
                <a:solidFill>
                  <a:schemeClr val="tx1"/>
                </a:solidFill>
                <a:latin typeface="Arial"/>
                <a:cs typeface="Arial"/>
              </a:rPr>
              <a:t>d 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with</a:t>
            </a:r>
            <a:r>
              <a:rPr sz="26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NPN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Arial"/>
                <a:cs typeface="Arial"/>
              </a:rPr>
              <a:t>metabolism</a:t>
            </a:r>
            <a:r>
              <a:rPr lang="en-IN" sz="2600" spc="-6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Arial"/>
                <a:cs typeface="Arial"/>
              </a:rPr>
              <a:t>through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slowing urea</a:t>
            </a:r>
            <a:r>
              <a:rPr sz="2600" spc="-2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hydrolysis</a:t>
            </a:r>
            <a:endParaRPr sz="2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600">
              <a:lnSpc>
                <a:spcPts val="2546"/>
              </a:lnSpc>
              <a:spcBef>
                <a:spcPts val="634"/>
              </a:spcBef>
              <a:tabLst>
                <a:tab pos="2942634" algn="l"/>
              </a:tabLst>
            </a:pPr>
            <a:r>
              <a:rPr sz="2600" spc="-11" dirty="0">
                <a:solidFill>
                  <a:schemeClr val="tx1"/>
                </a:solidFill>
                <a:latin typeface="Arial"/>
                <a:cs typeface="Arial"/>
              </a:rPr>
              <a:t>Beneficial</a:t>
            </a:r>
            <a:r>
              <a:rPr sz="2600"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effect</a:t>
            </a:r>
            <a:r>
              <a:rPr sz="2600" spc="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of	Sarsaponin (66 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mg/kg)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was similar </a:t>
            </a:r>
            <a:r>
              <a:rPr sz="2600" spc="6" dirty="0">
                <a:solidFill>
                  <a:schemeClr val="tx1"/>
                </a:solidFill>
                <a:latin typeface="Arial"/>
                <a:cs typeface="Arial"/>
              </a:rPr>
              <a:t>to 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monensin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 feeding </a:t>
            </a:r>
            <a:r>
              <a:rPr sz="2600" spc="-11" dirty="0">
                <a:solidFill>
                  <a:schemeClr val="tx1"/>
                </a:solidFill>
                <a:latin typeface="Arial"/>
                <a:cs typeface="Arial"/>
              </a:rPr>
              <a:t>but 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at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lower</a:t>
            </a:r>
            <a:r>
              <a:rPr sz="2600" spc="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magnitude</a:t>
            </a:r>
            <a:endParaRPr sz="2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216988">
              <a:lnSpc>
                <a:spcPct val="79900"/>
              </a:lnSpc>
              <a:spcBef>
                <a:spcPts val="678"/>
              </a:spcBef>
            </a:pP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Sarsaponin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 enhanced 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total 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dry matter,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fiber and cell  content digestibility on grass based (80%)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diets.</a:t>
            </a:r>
            <a:endParaRPr sz="2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471073">
              <a:lnSpc>
                <a:spcPct val="79900"/>
              </a:lnSpc>
              <a:spcBef>
                <a:spcPts val="661"/>
              </a:spcBef>
            </a:pP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beneficial effect was attributed 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600" spc="-11" dirty="0">
                <a:solidFill>
                  <a:schemeClr val="tx1"/>
                </a:solidFill>
                <a:latin typeface="Arial"/>
                <a:cs typeface="Arial"/>
              </a:rPr>
              <a:t>inhibition 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of 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selected </a:t>
            </a:r>
            <a:r>
              <a:rPr sz="2600" spc="-11" dirty="0">
                <a:solidFill>
                  <a:schemeClr val="tx1"/>
                </a:solidFill>
                <a:latin typeface="Arial"/>
                <a:cs typeface="Arial"/>
              </a:rPr>
              <a:t>gut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microbes due 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the antimicrobial  compound 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,3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-butanol extractable -5-beta-01</a:t>
            </a:r>
            <a:r>
              <a:rPr sz="26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saponin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pPr marL="13999" marR="317082" indent="93795">
              <a:lnSpc>
                <a:spcPct val="80000"/>
              </a:lnSpc>
              <a:spcBef>
                <a:spcPts val="656"/>
              </a:spcBef>
            </a:pP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crude methanol extract of the 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fruit of </a:t>
            </a:r>
            <a:r>
              <a:rPr sz="2600" i="1" spc="-11" dirty="0">
                <a:solidFill>
                  <a:schemeClr val="tx1"/>
                </a:solidFill>
                <a:latin typeface="Arial"/>
                <a:cs typeface="Arial"/>
              </a:rPr>
              <a:t>Sapindus </a:t>
            </a:r>
            <a:r>
              <a:rPr sz="2600" i="1" spc="-6" dirty="0">
                <a:solidFill>
                  <a:schemeClr val="tx1"/>
                </a:solidFill>
                <a:latin typeface="Arial"/>
                <a:cs typeface="Arial"/>
              </a:rPr>
              <a:t>rarak</a:t>
            </a:r>
            <a:r>
              <a:rPr sz="2600" i="1" spc="-6" dirty="0">
                <a:solidFill>
                  <a:schemeClr val="tx1"/>
                </a:solidFill>
                <a:latin typeface="Arial"/>
                <a:cs typeface="Arial"/>
              </a:rPr>
              <a:t>  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(1 mg/kg) </a:t>
            </a:r>
            <a:r>
              <a:rPr sz="2600" spc="-11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combination with </a:t>
            </a:r>
            <a:r>
              <a:rPr sz="2600" spc="6" dirty="0">
                <a:solidFill>
                  <a:schemeClr val="tx1"/>
                </a:solidFill>
                <a:latin typeface="Arial"/>
                <a:cs typeface="Arial"/>
              </a:rPr>
              <a:t>some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microbial growth  factors were 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most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effective </a:t>
            </a:r>
            <a:r>
              <a:rPr sz="2600" spc="-11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improving </a:t>
            </a:r>
            <a:r>
              <a:rPr sz="2600" dirty="0">
                <a:solidFill>
                  <a:schemeClr val="tx1"/>
                </a:solidFill>
                <a:latin typeface="Arial"/>
                <a:cs typeface="Arial"/>
              </a:rPr>
              <a:t>rumen  </a:t>
            </a:r>
            <a:r>
              <a:rPr sz="2600" spc="-6" dirty="0">
                <a:solidFill>
                  <a:schemeClr val="tx1"/>
                </a:solidFill>
                <a:latin typeface="Arial"/>
                <a:cs typeface="Arial"/>
              </a:rPr>
              <a:t>digestibility of rice</a:t>
            </a:r>
            <a:r>
              <a:rPr sz="2600"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Arial"/>
                <a:cs typeface="Arial"/>
              </a:rPr>
              <a:t>straw.</a:t>
            </a:r>
            <a:endParaRPr sz="26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4196" y="590936"/>
            <a:ext cx="5044468" cy="69124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pc="-6" dirty="0">
                <a:solidFill>
                  <a:schemeClr val="tx1"/>
                </a:solidFill>
              </a:rPr>
              <a:t>Herbal</a:t>
            </a:r>
            <a:r>
              <a:rPr spc="-77" dirty="0">
                <a:solidFill>
                  <a:schemeClr val="tx1"/>
                </a:solidFill>
              </a:rPr>
              <a:t> </a:t>
            </a:r>
            <a:r>
              <a:rPr spc="-11" dirty="0">
                <a:solidFill>
                  <a:schemeClr val="tx1"/>
                </a:solidFill>
              </a:rPr>
              <a:t>products</a:t>
            </a:r>
          </a:p>
        </p:txBody>
      </p:sp>
      <p:sp>
        <p:nvSpPr>
          <p:cNvPr id="4" name="object 4"/>
          <p:cNvSpPr/>
          <p:nvPr/>
        </p:nvSpPr>
        <p:spPr>
          <a:xfrm>
            <a:off x="604837" y="2720084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4837" y="4013628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837" y="6112137"/>
            <a:ext cx="289818" cy="2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4837" y="7002500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20032" y="1356540"/>
            <a:ext cx="6872450" cy="4682080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 marR="46897">
              <a:spcBef>
                <a:spcPts val="110"/>
              </a:spcBef>
            </a:pP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Herb </a:t>
            </a:r>
            <a:r>
              <a:rPr sz="2000" b="1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defined as </a:t>
            </a:r>
            <a:r>
              <a:rPr sz="2000" b="1" dirty="0">
                <a:solidFill>
                  <a:schemeClr val="tx1"/>
                </a:solidFill>
                <a:latin typeface="Arial"/>
                <a:cs typeface="Arial"/>
              </a:rPr>
              <a:t>a flowering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plant </a:t>
            </a:r>
            <a:r>
              <a:rPr sz="2000" b="1" dirty="0">
                <a:solidFill>
                  <a:schemeClr val="tx1"/>
                </a:solidFill>
                <a:latin typeface="Arial"/>
                <a:cs typeface="Arial"/>
              </a:rPr>
              <a:t>whose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stem  </a:t>
            </a:r>
            <a:r>
              <a:rPr sz="2000" b="1" spc="-11" dirty="0">
                <a:solidFill>
                  <a:schemeClr val="tx1"/>
                </a:solidFill>
                <a:latin typeface="Arial"/>
                <a:cs typeface="Arial"/>
              </a:rPr>
              <a:t>above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ground does </a:t>
            </a:r>
            <a:r>
              <a:rPr sz="2000" b="1" spc="-11" dirty="0">
                <a:solidFill>
                  <a:schemeClr val="tx1"/>
                </a:solidFill>
                <a:latin typeface="Arial"/>
                <a:cs typeface="Arial"/>
              </a:rPr>
              <a:t>not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become </a:t>
            </a:r>
            <a:r>
              <a:rPr sz="2000" b="1" dirty="0">
                <a:solidFill>
                  <a:schemeClr val="tx1"/>
                </a:solidFill>
                <a:latin typeface="Arial"/>
                <a:cs typeface="Arial"/>
              </a:rPr>
              <a:t>woody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or persistent  </a:t>
            </a:r>
            <a:r>
              <a:rPr sz="2000" b="1" spc="-11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000" b="1" dirty="0">
                <a:solidFill>
                  <a:schemeClr val="tx1"/>
                </a:solidFill>
                <a:latin typeface="Arial"/>
                <a:cs typeface="Arial"/>
              </a:rPr>
              <a:t>which is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having medicinal</a:t>
            </a:r>
            <a:r>
              <a:rPr sz="2000" b="1" spc="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11" dirty="0">
                <a:solidFill>
                  <a:schemeClr val="tx1"/>
                </a:solidFill>
                <a:latin typeface="Arial"/>
                <a:cs typeface="Arial"/>
              </a:rPr>
              <a:t>value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600">
              <a:spcBef>
                <a:spcPts val="650"/>
              </a:spcBef>
              <a:tabLst>
                <a:tab pos="2830640" algn="l"/>
              </a:tabLst>
            </a:pP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Being component of nature </a:t>
            </a:r>
            <a:r>
              <a:rPr sz="2000" b="1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herbs and their  preparations </a:t>
            </a:r>
            <a:r>
              <a:rPr sz="2000" b="1" spc="-6" dirty="0" smtClean="0">
                <a:solidFill>
                  <a:schemeClr val="tx1"/>
                </a:solidFill>
                <a:latin typeface="Arial"/>
                <a:cs typeface="Arial"/>
              </a:rPr>
              <a:t>are</a:t>
            </a:r>
            <a:r>
              <a:rPr lang="en-IN" sz="2000" b="1" spc="-6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11" dirty="0" smtClean="0">
                <a:solidFill>
                  <a:schemeClr val="tx1"/>
                </a:solidFill>
                <a:latin typeface="Arial"/>
                <a:cs typeface="Arial"/>
              </a:rPr>
              <a:t>considered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safe ,cost effective </a:t>
            </a:r>
            <a:r>
              <a:rPr sz="2000" b="1" spc="-11" dirty="0">
                <a:solidFill>
                  <a:schemeClr val="tx1"/>
                </a:solidFill>
                <a:latin typeface="Arial"/>
                <a:cs typeface="Arial"/>
              </a:rPr>
              <a:t>and  environment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friendly and </a:t>
            </a:r>
            <a:r>
              <a:rPr sz="2000" b="1" spc="6" dirty="0">
                <a:solidFill>
                  <a:schemeClr val="tx1"/>
                </a:solidFill>
                <a:latin typeface="Arial"/>
                <a:cs typeface="Arial"/>
              </a:rPr>
              <a:t>with </a:t>
            </a:r>
            <a:r>
              <a:rPr sz="2000" b="1" dirty="0">
                <a:solidFill>
                  <a:schemeClr val="tx1"/>
                </a:solidFill>
                <a:latin typeface="Arial"/>
                <a:cs typeface="Arial"/>
              </a:rPr>
              <a:t>no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side</a:t>
            </a:r>
            <a:r>
              <a:rPr sz="2000" b="1" spc="-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effects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208588">
              <a:spcBef>
                <a:spcPts val="661"/>
              </a:spcBef>
            </a:pP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Beneficial effect </a:t>
            </a:r>
            <a:r>
              <a:rPr sz="2000" b="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herbs </a:t>
            </a:r>
            <a:r>
              <a:rPr sz="2000" b="1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farm animals may arise  from activation of feed intake and secretion </a:t>
            </a:r>
            <a:r>
              <a:rPr sz="2000" b="1" dirty="0">
                <a:solidFill>
                  <a:schemeClr val="tx1"/>
                </a:solidFill>
                <a:latin typeface="Arial"/>
                <a:cs typeface="Arial"/>
              </a:rPr>
              <a:t>of 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digestive juices ,immune stimulation, antibacterial,  coccidiostatic ,anthelmintic,antiviral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 or anti-  inflammatory</a:t>
            </a:r>
            <a:r>
              <a:rPr sz="2000" b="1" spc="-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activity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825953">
              <a:spcBef>
                <a:spcPts val="661"/>
              </a:spcBef>
            </a:pP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Most </a:t>
            </a:r>
            <a:r>
              <a:rPr sz="2000" b="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these belong </a:t>
            </a:r>
            <a:r>
              <a:rPr sz="2000" b="1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the classes of isoprene  derivatives,flavanoids and</a:t>
            </a:r>
            <a:r>
              <a:rPr sz="2000" b="1" spc="-2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glucosinolates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>
              <a:spcBef>
                <a:spcPts val="661"/>
              </a:spcBef>
            </a:pPr>
            <a:r>
              <a:rPr sz="2000" b="1" spc="-11" dirty="0">
                <a:solidFill>
                  <a:schemeClr val="tx1"/>
                </a:solidFill>
                <a:latin typeface="Arial"/>
                <a:cs typeface="Arial"/>
              </a:rPr>
              <a:t>They act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as either antibiotics or as</a:t>
            </a:r>
            <a:r>
              <a:rPr sz="2000" b="1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antioxidants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7438" y="936561"/>
            <a:ext cx="289817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7438" y="3246460"/>
            <a:ext cx="289817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7438" y="5036983"/>
            <a:ext cx="289817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159992" y="832964"/>
            <a:ext cx="7130983" cy="6215833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Often the desired activity of herb is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not</a:t>
            </a:r>
            <a:r>
              <a:rPr sz="2800" spc="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 smtClean="0">
                <a:solidFill>
                  <a:schemeClr val="tx1"/>
                </a:solidFill>
                <a:latin typeface="Arial"/>
                <a:cs typeface="Arial"/>
              </a:rPr>
              <a:t>constant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915548" indent="109194">
              <a:lnSpc>
                <a:spcPts val="3329"/>
              </a:lnSpc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Conflicting results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may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arise from natural  variability </a:t>
            </a:r>
            <a:r>
              <a:rPr sz="28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herbs and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their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environmental  growth</a:t>
            </a: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conditions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631364" indent="109194">
              <a:lnSpc>
                <a:spcPct val="90000"/>
              </a:lnSpc>
              <a:spcBef>
                <a:spcPts val="716"/>
              </a:spcBef>
            </a:pP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major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thrusts of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commercially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available  formulations are concentrated as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liver  correctives, immuno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modulators, antistress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  agents, antibacterial and growth</a:t>
            </a:r>
            <a:r>
              <a:rPr sz="2800" spc="-2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promoters</a:t>
            </a:r>
          </a:p>
          <a:p>
            <a:pPr marL="13999" marR="424176" indent="109194">
              <a:lnSpc>
                <a:spcPct val="90000"/>
              </a:lnSpc>
              <a:spcBef>
                <a:spcPts val="761"/>
              </a:spcBef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Pioneers in herbal formulations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India  marketing herbal products are M/S.Indian  Herbs,M/s Dabur Ayurvet Ltd.,M/s Himalayan  Drug Co., M/s </a:t>
            </a: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TTK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Pharma</a:t>
            </a:r>
            <a:r>
              <a:rPr sz="2800"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etc.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4798" y="0"/>
            <a:ext cx="3668227" cy="103595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6600" dirty="0"/>
              <a:t>E</a:t>
            </a:r>
            <a:r>
              <a:rPr sz="6600" spc="-6" dirty="0"/>
              <a:t>nz</a:t>
            </a:r>
            <a:r>
              <a:rPr sz="6600" spc="-17" dirty="0"/>
              <a:t>y</a:t>
            </a:r>
            <a:r>
              <a:rPr sz="6600" spc="11" dirty="0"/>
              <a:t>m</a:t>
            </a:r>
            <a:r>
              <a:rPr sz="6600" spc="-11" dirty="0"/>
              <a:t>e</a:t>
            </a:r>
            <a:r>
              <a:rPr sz="6600" dirty="0"/>
              <a:t>s</a:t>
            </a:r>
          </a:p>
        </p:txBody>
      </p:sp>
      <p:sp>
        <p:nvSpPr>
          <p:cNvPr id="4" name="object 4"/>
          <p:cNvSpPr/>
          <p:nvPr/>
        </p:nvSpPr>
        <p:spPr>
          <a:xfrm>
            <a:off x="604837" y="2316901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4837" y="3044870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837" y="3772839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4837" y="4824193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4837" y="5874147"/>
            <a:ext cx="289818" cy="2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231999" y="1282528"/>
            <a:ext cx="7087677" cy="5862638"/>
          </a:xfrm>
          <a:prstGeom prst="rect">
            <a:avLst/>
          </a:prstGeom>
        </p:spPr>
        <p:txBody>
          <a:bodyPr vert="horz" wrap="square" lIns="0" tIns="94495" rIns="0" bIns="0" rtlCol="0">
            <a:spAutoFit/>
          </a:bodyPr>
          <a:lstStyle/>
          <a:p>
            <a:pPr marL="13999" marR="28697" algn="just">
              <a:lnSpc>
                <a:spcPct val="80000"/>
              </a:lnSpc>
              <a:spcBef>
                <a:spcPts val="744"/>
              </a:spcBef>
            </a:pP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fibrolytic enzymes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such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cellulase,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xylanase,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and 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b-gluconase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 increase the nutrient utilization efficiency in  poultry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and non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ruminant</a:t>
            </a:r>
            <a:r>
              <a:rPr sz="2400" spc="2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animals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165891" algn="just">
              <a:lnSpc>
                <a:spcPct val="79900"/>
              </a:lnSpc>
              <a:spcBef>
                <a:spcPts val="661"/>
              </a:spcBef>
            </a:pP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Secondly 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some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enzymes eliminate toxic effects of feed  that 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may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otherwise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hinder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the nutrient</a:t>
            </a:r>
            <a:r>
              <a:rPr sz="2400" spc="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absorption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870751" indent="93795">
              <a:lnSpc>
                <a:spcPct val="79900"/>
              </a:lnSpc>
              <a:spcBef>
                <a:spcPts val="656"/>
              </a:spcBef>
            </a:pP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Where as,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ruminants,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rumen microbes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produce  sufficient quantity of these</a:t>
            </a:r>
            <a:r>
              <a:rPr sz="2400" spc="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enzymes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600">
              <a:lnSpc>
                <a:spcPct val="79900"/>
              </a:lnSpc>
              <a:spcBef>
                <a:spcPts val="661"/>
              </a:spcBef>
            </a:pP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Earlier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it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was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thought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that because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exogenous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enzymes 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are soluble and due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high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proteolytic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 activity in the 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rumen,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they cannot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remain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active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27770" indent="93795" algn="just">
              <a:lnSpc>
                <a:spcPct val="80000"/>
              </a:lnSpc>
              <a:spcBef>
                <a:spcPts val="656"/>
              </a:spcBef>
            </a:pP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Exogenous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polysaccharide degrading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enzymes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are  stable in the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rumen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may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pass 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lower tract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and  hence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can improve the nutrient utilization by</a:t>
            </a:r>
            <a:r>
              <a:rPr sz="2400" spc="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animals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291884" indent="93795">
              <a:lnSpc>
                <a:spcPct val="79900"/>
              </a:lnSpc>
              <a:spcBef>
                <a:spcPts val="661"/>
              </a:spcBef>
            </a:pP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From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number of studies it is apparent that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enzymes 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substantially improve feed digestibility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animal  performance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1157" y="250588"/>
            <a:ext cx="4994110" cy="699970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pc="-11" dirty="0"/>
              <a:t>Methane</a:t>
            </a:r>
            <a:r>
              <a:rPr spc="-61" dirty="0"/>
              <a:t> </a:t>
            </a:r>
            <a:r>
              <a:rPr spc="-11" dirty="0"/>
              <a:t>inhibitors</a:t>
            </a:r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04837" y="3788238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4837" y="5321172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43968" y="1706526"/>
            <a:ext cx="7445714" cy="5580795"/>
          </a:xfrm>
          <a:prstGeom prst="rect">
            <a:avLst/>
          </a:prstGeom>
        </p:spPr>
        <p:txBody>
          <a:bodyPr vert="horz" wrap="square" lIns="0" tIns="108494" rIns="0" bIns="0" rtlCol="0">
            <a:spAutoFit/>
          </a:bodyPr>
          <a:lstStyle/>
          <a:p>
            <a:pPr marL="13999" marR="91695">
              <a:lnSpc>
                <a:spcPct val="79900"/>
              </a:lnSpc>
              <a:spcBef>
                <a:spcPts val="854"/>
              </a:spcBef>
            </a:pP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Methane produced during anaerobic  fermentation in the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rumen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represents an energy  loss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the host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animal </a:t>
            </a:r>
            <a:r>
              <a:rPr sz="3100" spc="6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well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as contributing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to  emissions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of green house gases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the  environment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158191" indent="109194">
              <a:lnSpc>
                <a:spcPct val="80000"/>
              </a:lnSpc>
              <a:spcBef>
                <a:spcPts val="772"/>
              </a:spcBef>
            </a:pP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Several compounds including chlorinated  methane analogues, puromellitic dilmide,  trichloroethyl adipate and bromoethane sulfonic  acid are toxic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methanogens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600">
              <a:lnSpc>
                <a:spcPct val="80000"/>
              </a:lnSpc>
              <a:spcBef>
                <a:spcPts val="225"/>
              </a:spcBef>
            </a:pP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However,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ruminal microbial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populations </a:t>
            </a: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100" i="1" dirty="0">
                <a:solidFill>
                  <a:schemeClr val="tx1"/>
                </a:solidFill>
                <a:latin typeface="Arial"/>
                <a:cs typeface="Arial"/>
              </a:rPr>
              <a:t>vivo 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have been found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adapt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or degrade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many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of  these compounds and favourable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 effects </a:t>
            </a:r>
            <a:r>
              <a:rPr sz="3100" spc="6" dirty="0">
                <a:solidFill>
                  <a:schemeClr val="tx1"/>
                </a:solidFill>
                <a:latin typeface="Arial"/>
                <a:cs typeface="Arial"/>
              </a:rPr>
              <a:t>on 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animal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performance have rarely been</a:t>
            </a:r>
            <a:r>
              <a:rPr sz="31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observed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5618" y="57398"/>
            <a:ext cx="3073891" cy="767167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4900" spc="-6" dirty="0">
                <a:solidFill>
                  <a:schemeClr val="tx1"/>
                </a:solidFill>
              </a:rPr>
              <a:t>H</a:t>
            </a:r>
            <a:r>
              <a:rPr sz="4900" spc="-11" dirty="0">
                <a:solidFill>
                  <a:schemeClr val="tx1"/>
                </a:solidFill>
              </a:rPr>
              <a:t>o</a:t>
            </a:r>
            <a:r>
              <a:rPr sz="4900" dirty="0">
                <a:solidFill>
                  <a:schemeClr val="tx1"/>
                </a:solidFill>
              </a:rPr>
              <a:t>r</a:t>
            </a:r>
            <a:r>
              <a:rPr sz="4900" spc="-6" dirty="0">
                <a:solidFill>
                  <a:schemeClr val="tx1"/>
                </a:solidFill>
              </a:rPr>
              <a:t>mones</a:t>
            </a:r>
            <a:endParaRPr sz="4900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5843" y="1366341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5843" y="1973916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5843" y="2848878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695843" y="3456450"/>
            <a:ext cx="289818" cy="628573"/>
            <a:chOff x="631190" y="3135629"/>
            <a:chExt cx="262890" cy="570230"/>
          </a:xfrm>
        </p:grpSpPr>
        <p:sp>
          <p:nvSpPr>
            <p:cNvPr id="7" name="object 7"/>
            <p:cNvSpPr/>
            <p:nvPr/>
          </p:nvSpPr>
          <p:spPr>
            <a:xfrm>
              <a:off x="631190" y="3135629"/>
              <a:ext cx="262890" cy="2628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31190" y="3442969"/>
              <a:ext cx="262890" cy="2628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695843" y="5347771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5843" y="6224132"/>
            <a:ext cx="289818" cy="2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5843" y="6830306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448023" y="1329943"/>
            <a:ext cx="7003961" cy="5688902"/>
          </a:xfrm>
          <a:prstGeom prst="rect">
            <a:avLst/>
          </a:prstGeom>
        </p:spPr>
        <p:txBody>
          <a:bodyPr vert="horz" wrap="square" lIns="0" tIns="78396" rIns="0" bIns="0" rtlCol="0">
            <a:spAutoFit/>
          </a:bodyPr>
          <a:lstStyle/>
          <a:p>
            <a:pPr marL="13999" marR="142791" indent="153991" algn="just">
              <a:lnSpc>
                <a:spcPts val="2116"/>
              </a:lnSpc>
              <a:spcBef>
                <a:spcPts val="617"/>
              </a:spcBef>
            </a:pP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Hormones are substances produced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by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endocrine glands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that  activate specifically the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target organs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produce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desired</a:t>
            </a:r>
            <a:r>
              <a:rPr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result</a:t>
            </a:r>
          </a:p>
          <a:p>
            <a:pPr marL="13999" marR="76296" algn="just">
              <a:lnSpc>
                <a:spcPct val="79800"/>
              </a:lnSpc>
              <a:spcBef>
                <a:spcPts val="579"/>
              </a:spcBef>
            </a:pP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Synthesized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compounds that produce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same response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those 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from naturally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produced hormones can be used as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feed additive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to 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promote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animal</a:t>
            </a:r>
            <a:r>
              <a:rPr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growth</a:t>
            </a:r>
            <a:endParaRPr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640464">
              <a:lnSpc>
                <a:spcPts val="2116"/>
              </a:lnSpc>
              <a:spcBef>
                <a:spcPts val="529"/>
              </a:spcBef>
            </a:pP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They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are used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order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bring about desirable changes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in the  nature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rate of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metabolism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for efficient</a:t>
            </a:r>
            <a:r>
              <a:rPr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productivity</a:t>
            </a:r>
            <a:endParaRPr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>
              <a:spcBef>
                <a:spcPts val="44"/>
              </a:spcBef>
            </a:pP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They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can be grouped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into anabolic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catabolic</a:t>
            </a:r>
            <a:r>
              <a:rPr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hormones</a:t>
            </a:r>
          </a:p>
          <a:p>
            <a:pPr marL="13999" marR="5600">
              <a:lnSpc>
                <a:spcPct val="80000"/>
              </a:lnSpc>
              <a:spcBef>
                <a:spcPts val="551"/>
              </a:spcBef>
            </a:pP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The anabolics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growth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hormone and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thyroxine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, which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being 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used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increasing animal productivity either through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growth or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egg 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or milk</a:t>
            </a:r>
            <a:r>
              <a:rPr spc="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production</a:t>
            </a:r>
            <a:endParaRPr dirty="0">
              <a:solidFill>
                <a:schemeClr val="tx1"/>
              </a:solidFill>
              <a:latin typeface="Arial"/>
              <a:cs typeface="Arial"/>
            </a:endParaRPr>
          </a:p>
          <a:p>
            <a:pPr marL="630664" marR="1146535" indent="-608966">
              <a:lnSpc>
                <a:spcPts val="2668"/>
              </a:lnSpc>
              <a:spcBef>
                <a:spcPts val="77"/>
              </a:spcBef>
            </a:pP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(e.g.)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bovine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somototropin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increasing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milk production  Iodinated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casein –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increase egg</a:t>
            </a:r>
            <a:r>
              <a:rPr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production</a:t>
            </a:r>
          </a:p>
          <a:p>
            <a:pPr marL="13999" marR="105694" algn="just">
              <a:lnSpc>
                <a:spcPts val="2116"/>
              </a:lnSpc>
              <a:spcBef>
                <a:spcPts val="441"/>
              </a:spcBef>
            </a:pP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catabolics,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estrogen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and glucocarticoids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 ,increase muscle and  bone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formation at the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expense of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fat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deposition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there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by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improving 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body</a:t>
            </a:r>
            <a:r>
              <a:rPr spc="-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finish</a:t>
            </a:r>
            <a:endParaRPr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45497" indent="76996" algn="just">
              <a:lnSpc>
                <a:spcPct val="79600"/>
              </a:lnSpc>
              <a:spcBef>
                <a:spcPts val="584"/>
              </a:spcBef>
            </a:pP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The use of hormones has aroused much public concern due to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the 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residue present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animal</a:t>
            </a:r>
            <a:r>
              <a:rPr spc="-2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products</a:t>
            </a:r>
          </a:p>
          <a:p>
            <a:pPr marL="13999" algn="just">
              <a:spcBef>
                <a:spcPts val="22"/>
              </a:spcBef>
            </a:pP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Several countries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banned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use </a:t>
            </a:r>
            <a:r>
              <a:rPr spc="-6" dirty="0">
                <a:solidFill>
                  <a:schemeClr val="tx1"/>
                </a:solidFill>
                <a:latin typeface="Arial"/>
                <a:cs typeface="Arial"/>
              </a:rPr>
              <a:t>of these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hormonal</a:t>
            </a:r>
            <a:r>
              <a:rPr spc="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chemeClr val="tx1"/>
                </a:solidFill>
                <a:latin typeface="Arial"/>
                <a:cs typeface="Arial"/>
              </a:rPr>
              <a:t>preparations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2000" y="542034"/>
            <a:ext cx="7116379" cy="968243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3100" spc="-6" dirty="0">
                <a:solidFill>
                  <a:schemeClr val="tx1"/>
                </a:solidFill>
              </a:rPr>
              <a:t>Branched chain </a:t>
            </a:r>
            <a:r>
              <a:rPr sz="3100" dirty="0">
                <a:solidFill>
                  <a:schemeClr val="tx1"/>
                </a:solidFill>
              </a:rPr>
              <a:t>fatty </a:t>
            </a:r>
            <a:r>
              <a:rPr sz="3100" spc="-6" dirty="0">
                <a:solidFill>
                  <a:schemeClr val="tx1"/>
                </a:solidFill>
              </a:rPr>
              <a:t>acids and </a:t>
            </a:r>
            <a:r>
              <a:rPr sz="3100" dirty="0">
                <a:solidFill>
                  <a:schemeClr val="tx1"/>
                </a:solidFill>
              </a:rPr>
              <a:t>N </a:t>
            </a:r>
            <a:r>
              <a:rPr sz="3100" spc="-6" dirty="0">
                <a:solidFill>
                  <a:schemeClr val="tx1"/>
                </a:solidFill>
              </a:rPr>
              <a:t>valeric</a:t>
            </a:r>
            <a:r>
              <a:rPr sz="3100" spc="-99" dirty="0">
                <a:solidFill>
                  <a:schemeClr val="tx1"/>
                </a:solidFill>
              </a:rPr>
              <a:t> </a:t>
            </a:r>
            <a:r>
              <a:rPr sz="3100" spc="-6" dirty="0">
                <a:solidFill>
                  <a:schemeClr val="tx1"/>
                </a:solidFill>
              </a:rPr>
              <a:t>acid</a:t>
            </a:r>
            <a:endParaRPr sz="3100" dirty="0">
              <a:solidFill>
                <a:schemeClr val="tx1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4837" y="3246460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4837" y="4296415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837" y="5346370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4837" y="6074338"/>
            <a:ext cx="289818" cy="2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20032" y="2125108"/>
            <a:ext cx="6913752" cy="3455312"/>
          </a:xfrm>
          <a:prstGeom prst="rect">
            <a:avLst/>
          </a:prstGeom>
        </p:spPr>
        <p:txBody>
          <a:bodyPr vert="horz" wrap="square" lIns="0" tIns="94495" rIns="0" bIns="0" rtlCol="0">
            <a:spAutoFit/>
          </a:bodyPr>
          <a:lstStyle/>
          <a:p>
            <a:pPr marL="13999" marR="1012143" indent="93795">
              <a:lnSpc>
                <a:spcPct val="79900"/>
              </a:lnSpc>
              <a:spcBef>
                <a:spcPts val="744"/>
              </a:spcBef>
              <a:tabLst>
                <a:tab pos="4866125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branched chain</a:t>
            </a:r>
            <a:r>
              <a:rPr sz="20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fatty</a:t>
            </a:r>
            <a:r>
              <a:rPr sz="2000" spc="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 smtClean="0">
                <a:solidFill>
                  <a:schemeClr val="tx1"/>
                </a:solidFill>
                <a:latin typeface="Arial"/>
                <a:cs typeface="Arial"/>
              </a:rPr>
              <a:t>acids</a:t>
            </a:r>
            <a:r>
              <a:rPr lang="en-IN" sz="2000" spc="-6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iso butyric,</a:t>
            </a:r>
            <a:r>
              <a:rPr sz="2000" spc="-6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2- 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methyl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butyric and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isovaleric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N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valeric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acids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00189">
              <a:lnSpc>
                <a:spcPts val="2535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20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Isoacids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771356" indent="93795">
              <a:lnSpc>
                <a:spcPct val="80000"/>
              </a:lnSpc>
              <a:spcBef>
                <a:spcPts val="661"/>
              </a:spcBef>
              <a:tabLst>
                <a:tab pos="5127211" algn="l"/>
              </a:tabLst>
            </a:pP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They are absolutely</a:t>
            </a:r>
            <a:r>
              <a:rPr sz="2000" spc="2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required</a:t>
            </a:r>
            <a:r>
              <a:rPr sz="20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 smtClean="0">
                <a:solidFill>
                  <a:schemeClr val="tx1"/>
                </a:solidFill>
                <a:latin typeface="Arial"/>
                <a:cs typeface="Arial"/>
              </a:rPr>
              <a:t>for</a:t>
            </a:r>
            <a:r>
              <a:rPr lang="en-IN" sz="2000" spc="-6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 smtClean="0">
                <a:solidFill>
                  <a:schemeClr val="tx1"/>
                </a:solidFill>
                <a:latin typeface="Arial"/>
                <a:cs typeface="Arial"/>
              </a:rPr>
              <a:t>growth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2000" spc="-6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several 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rumen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bacterial species, particularly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fibrolytic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  organisms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600" indent="93795">
              <a:lnSpc>
                <a:spcPct val="79900"/>
              </a:lnSpc>
              <a:spcBef>
                <a:spcPts val="656"/>
              </a:spcBef>
            </a:pP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Incubation of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mixed rumen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bacteria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isolated plant  cell walls or intact forages with isoacids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 resulted in  increased cell wall digestibility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ammonia</a:t>
            </a:r>
            <a:r>
              <a:rPr sz="2000" spc="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assimilation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604066" indent="93795">
              <a:lnSpc>
                <a:spcPct val="79900"/>
              </a:lnSpc>
              <a:spcBef>
                <a:spcPts val="661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high yielding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cows, supplementation with isoacids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 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seems to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increase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milk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 production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>
              <a:spcBef>
                <a:spcPts val="22"/>
              </a:spcBef>
            </a:pP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However,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the response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was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not</a:t>
            </a:r>
            <a:r>
              <a:rPr sz="2000" spc="2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consistent.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3615" y="250588"/>
            <a:ext cx="3131994" cy="699970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pc="-11" dirty="0">
                <a:solidFill>
                  <a:srgbClr val="FF9999"/>
                </a:solidFill>
              </a:rPr>
              <a:t>Adsorbents</a:t>
            </a:r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95843" y="2479294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5843" y="3651043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5843" y="4460209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5843" y="4906790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04008" y="1236146"/>
            <a:ext cx="7263484" cy="4468977"/>
          </a:xfrm>
          <a:prstGeom prst="rect">
            <a:avLst/>
          </a:prstGeom>
        </p:spPr>
        <p:txBody>
          <a:bodyPr vert="horz" wrap="square" lIns="0" tIns="59497" rIns="0" bIns="0" rtlCol="0">
            <a:spAutoFit/>
          </a:bodyPr>
          <a:lstStyle/>
          <a:p>
            <a:pPr marL="13999" marR="527070">
              <a:lnSpc>
                <a:spcPts val="2855"/>
              </a:lnSpc>
              <a:spcBef>
                <a:spcPts val="468"/>
              </a:spcBef>
            </a:pP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These are compounds that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not absorbed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from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the 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GIT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and,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have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the ability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bind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physically with toxic  substances thus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preventing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their</a:t>
            </a:r>
            <a:r>
              <a:rPr sz="2000" spc="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absorption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350680" indent="93795">
              <a:lnSpc>
                <a:spcPct val="90100"/>
              </a:lnSpc>
              <a:spcBef>
                <a:spcPts val="617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use of adsorbents such as activated charcoal and  silicates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have been extensively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studied, in livestock 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exposed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dietary</a:t>
            </a:r>
            <a:r>
              <a:rPr sz="2000"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aflatoxins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648863" indent="93795">
              <a:lnSpc>
                <a:spcPts val="2866"/>
              </a:lnSpc>
              <a:spcBef>
                <a:spcPts val="683"/>
              </a:spcBef>
            </a:pP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Activated charcoal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usually administered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at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20-120 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mg/kg </a:t>
            </a:r>
            <a:r>
              <a:rPr sz="2000" spc="6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domestic</a:t>
            </a:r>
            <a:r>
              <a:rPr sz="2000" spc="-2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animals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>
              <a:spcBef>
                <a:spcPts val="287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It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is mainly used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reduce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lead and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pesticide</a:t>
            </a:r>
            <a:r>
              <a:rPr sz="2000" spc="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toxicity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600">
              <a:lnSpc>
                <a:spcPts val="2855"/>
              </a:lnSpc>
              <a:spcBef>
                <a:spcPts val="700"/>
              </a:spcBef>
            </a:pP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Several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substances like alumino-silicates,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bentonite, 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silicon, zeolites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etc.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have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been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found beneficial in  ameliorating or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minimizing the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toxic effects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2000"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mycotoxins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984" y="54897"/>
            <a:ext cx="6782265" cy="109135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3500" dirty="0"/>
              <a:t>Chelated</a:t>
            </a:r>
            <a:r>
              <a:rPr sz="3500" dirty="0"/>
              <a:t> </a:t>
            </a:r>
            <a:r>
              <a:rPr sz="3500" spc="-6" dirty="0"/>
              <a:t>minerals/Organic</a:t>
            </a:r>
            <a:r>
              <a:rPr sz="3500" spc="-44" dirty="0"/>
              <a:t> </a:t>
            </a:r>
            <a:r>
              <a:rPr sz="3500" spc="-6" dirty="0"/>
              <a:t>minerals</a:t>
            </a:r>
            <a:endParaRPr sz="3500" dirty="0"/>
          </a:p>
        </p:txBody>
      </p:sp>
      <p:sp>
        <p:nvSpPr>
          <p:cNvPr id="4" name="object 4"/>
          <p:cNvSpPr/>
          <p:nvPr/>
        </p:nvSpPr>
        <p:spPr>
          <a:xfrm>
            <a:off x="604837" y="3036469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4837" y="4262818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837" y="5112581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4837" y="5962342"/>
            <a:ext cx="289818" cy="2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43968" y="1706525"/>
            <a:ext cx="7704856" cy="5068347"/>
          </a:xfrm>
          <a:prstGeom prst="rect">
            <a:avLst/>
          </a:prstGeom>
        </p:spPr>
        <p:txBody>
          <a:bodyPr vert="horz" wrap="square" lIns="0" tIns="108494" rIns="0" bIns="0" rtlCol="0">
            <a:spAutoFit/>
          </a:bodyPr>
          <a:lstStyle/>
          <a:p>
            <a:pPr marL="13999" marR="1109437" algn="just">
              <a:lnSpc>
                <a:spcPct val="79900"/>
              </a:lnSpc>
              <a:spcBef>
                <a:spcPts val="854"/>
              </a:spcBef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Bioavailability of inorganic minerals varies  greatly depending upon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their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solubility and  ionization at the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site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28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absorption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38270">
              <a:lnSpc>
                <a:spcPct val="79900"/>
              </a:lnSpc>
              <a:spcBef>
                <a:spcPts val="777"/>
              </a:spcBef>
            </a:pP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organic or chelated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forms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minerals are 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generally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more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bioavailable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 than their  counterparts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600">
              <a:lnSpc>
                <a:spcPts val="2965"/>
              </a:lnSpc>
              <a:spcBef>
                <a:spcPts val="733"/>
              </a:spcBef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However, scanty </a:t>
            </a: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work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has been done in India on  use of chelated</a:t>
            </a:r>
            <a:r>
              <a:rPr sz="28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minerals</a:t>
            </a:r>
          </a:p>
          <a:p>
            <a:pPr marL="13999" marR="606866" indent="109194">
              <a:lnSpc>
                <a:spcPct val="79800"/>
              </a:lnSpc>
              <a:spcBef>
                <a:spcPts val="810"/>
              </a:spcBef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Moreover,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India majority of animals do not 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receive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even low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cost common</a:t>
            </a:r>
            <a:r>
              <a:rPr sz="2800" spc="-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salt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1827597">
              <a:lnSpc>
                <a:spcPct val="79800"/>
              </a:lnSpc>
              <a:spcBef>
                <a:spcPts val="777"/>
              </a:spcBef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Hence, inorganic or chelated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 mineral  supplementation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beyond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their</a:t>
            </a:r>
            <a:r>
              <a:rPr sz="2800" spc="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reach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933857" y="2015914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33857" y="2865676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3857" y="3716841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33857" y="5318371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43968" y="35421"/>
            <a:ext cx="7972144" cy="6551180"/>
          </a:xfrm>
          <a:prstGeom prst="rect">
            <a:avLst/>
          </a:prstGeom>
        </p:spPr>
        <p:txBody>
          <a:bodyPr vert="horz" wrap="square" lIns="0" tIns="104294" rIns="0" bIns="0" rtlCol="0">
            <a:spAutoFit/>
          </a:bodyPr>
          <a:lstStyle/>
          <a:p>
            <a:pPr marL="13999" marR="134392" indent="109194">
              <a:lnSpc>
                <a:spcPts val="2965"/>
              </a:lnSpc>
              <a:spcBef>
                <a:spcPts val="821"/>
              </a:spcBef>
              <a:tabLst>
                <a:tab pos="2300770" algn="l"/>
              </a:tabLst>
            </a:pP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Feed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additives are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commonly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described as non-  nutrient substances that accelerates </a:t>
            </a: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growth, 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efficiency of	feed utilization, or beneficial for  health, or metabolism of the</a:t>
            </a:r>
            <a:r>
              <a:rPr sz="2800" spc="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animal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600" indent="109194">
              <a:lnSpc>
                <a:spcPts val="2965"/>
              </a:lnSpc>
              <a:spcBef>
                <a:spcPts val="761"/>
              </a:spcBef>
            </a:pP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Range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of additives used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in the animal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production  industry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is very</a:t>
            </a:r>
            <a:r>
              <a:rPr sz="2800" spc="-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broad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161691" indent="109194">
              <a:lnSpc>
                <a:spcPts val="2965"/>
              </a:lnSpc>
              <a:spcBef>
                <a:spcPts val="761"/>
              </a:spcBef>
              <a:tabLst>
                <a:tab pos="1409720" algn="l"/>
                <a:tab pos="1884994" algn="l"/>
              </a:tabLst>
            </a:pP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They</a:t>
            </a:r>
            <a:r>
              <a:rPr sz="2800" spc="-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are	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growth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promoters, disease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preventing  agents	and auxiliary</a:t>
            </a:r>
            <a:r>
              <a:rPr sz="2800" spc="-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substances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726559">
              <a:lnSpc>
                <a:spcPts val="2965"/>
              </a:lnSpc>
              <a:spcBef>
                <a:spcPts val="761"/>
              </a:spcBef>
              <a:tabLst>
                <a:tab pos="1558812" algn="l"/>
                <a:tab pos="2584254" algn="l"/>
                <a:tab pos="7554674" algn="l"/>
              </a:tabLst>
            </a:pPr>
            <a:r>
              <a:rPr sz="2800" spc="-17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houg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h	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no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t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es</a:t>
            </a:r>
            <a:r>
              <a:rPr sz="2800" spc="6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en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ia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28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ro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2800"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e </a:t>
            </a:r>
            <a:r>
              <a:rPr sz="2800" spc="6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an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d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poin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t	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of  nutrition,</a:t>
            </a:r>
            <a:r>
              <a:rPr sz="2800"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they	play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role in improving  palatability, physical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characteristics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and  preventing rancidity of</a:t>
            </a: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feed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116893" algn="just">
              <a:lnSpc>
                <a:spcPct val="79900"/>
              </a:lnSpc>
              <a:spcBef>
                <a:spcPts val="794"/>
              </a:spcBef>
            </a:pP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Feed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additives are used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the diets in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very small 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quantities and beneficial effect of the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most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of the  feed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additive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more in </a:t>
            </a:r>
            <a:r>
              <a:rPr sz="2800" spc="-11" dirty="0">
                <a:solidFill>
                  <a:schemeClr val="tx1"/>
                </a:solidFill>
                <a:latin typeface="Arial"/>
                <a:cs typeface="Arial"/>
              </a:rPr>
              <a:t>young</a:t>
            </a:r>
            <a:r>
              <a:rPr sz="2800" spc="-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animals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04837" y="4262818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4837" y="5112581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43967" y="687371"/>
            <a:ext cx="7468113" cy="6651337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8899">
              <a:spcBef>
                <a:spcPts val="110"/>
              </a:spcBef>
            </a:pPr>
            <a:r>
              <a:rPr sz="3100" b="1" i="1" spc="-11" dirty="0">
                <a:solidFill>
                  <a:srgbClr val="FF0000"/>
                </a:solidFill>
                <a:latin typeface="Arial"/>
                <a:cs typeface="Arial"/>
              </a:rPr>
              <a:t>Pathogen </a:t>
            </a:r>
            <a:r>
              <a:rPr sz="3100" b="1" i="1" spc="-6" dirty="0">
                <a:solidFill>
                  <a:srgbClr val="FF0000"/>
                </a:solidFill>
                <a:latin typeface="Arial"/>
                <a:cs typeface="Arial"/>
              </a:rPr>
              <a:t>inhibitors/chemical</a:t>
            </a:r>
            <a:r>
              <a:rPr sz="3100" b="1" i="1" spc="-1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100" b="1" i="1" spc="-6" dirty="0">
                <a:solidFill>
                  <a:srgbClr val="FF0000"/>
                </a:solidFill>
                <a:latin typeface="Arial"/>
                <a:cs typeface="Arial"/>
              </a:rPr>
              <a:t>preservatives</a:t>
            </a:r>
            <a:endParaRPr sz="3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400" dirty="0">
              <a:latin typeface="Arial"/>
              <a:cs typeface="Arial"/>
            </a:endParaRPr>
          </a:p>
          <a:p>
            <a:pPr marL="13999" marR="5600">
              <a:lnSpc>
                <a:spcPct val="80000"/>
              </a:lnSpc>
            </a:pPr>
            <a:r>
              <a:rPr sz="3100" spc="-6" dirty="0" smtClean="0">
                <a:solidFill>
                  <a:schemeClr val="tx1"/>
                </a:solidFill>
                <a:latin typeface="Arial"/>
                <a:cs typeface="Arial"/>
              </a:rPr>
              <a:t>Various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acids in particular,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propionic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 acid,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formic 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acid and lactic acid can </a:t>
            </a:r>
            <a:r>
              <a:rPr sz="3100" spc="6" dirty="0">
                <a:solidFill>
                  <a:schemeClr val="tx1"/>
                </a:solidFill>
                <a:latin typeface="Arial"/>
                <a:cs typeface="Arial"/>
              </a:rPr>
              <a:t>be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used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either as  preservatives for high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moisture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feed ingredients  or to inhibit the pathogenic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microorganisms 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present in the mixed</a:t>
            </a:r>
            <a:r>
              <a:rPr sz="31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feed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26598">
              <a:lnSpc>
                <a:spcPts val="2965"/>
              </a:lnSpc>
              <a:spcBef>
                <a:spcPts val="739"/>
              </a:spcBef>
            </a:pP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propionic acid products </a:t>
            </a: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were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recommended 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at about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3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kg/tonne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 of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feed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906449" indent="109194">
              <a:lnSpc>
                <a:spcPct val="80000"/>
              </a:lnSpc>
              <a:spcBef>
                <a:spcPts val="799"/>
              </a:spcBef>
              <a:tabLst>
                <a:tab pos="2325269" algn="l"/>
                <a:tab pos="3044128" algn="l"/>
              </a:tabLst>
            </a:pP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Lactic</a:t>
            </a:r>
            <a:r>
              <a:rPr sz="3100"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acid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 may	also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be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used to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control or  prevent diarrohea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 associated with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some 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bacterial infection by lowering the pH which  inhibits</a:t>
            </a:r>
            <a:r>
              <a:rPr sz="31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their	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multiplication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7784" y="183392"/>
            <a:ext cx="4102254" cy="767167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  <a:tabLst>
                <a:tab pos="2512858" algn="l"/>
              </a:tabLst>
            </a:pPr>
            <a:r>
              <a:rPr sz="4900" spc="6" dirty="0"/>
              <a:t>O</a:t>
            </a:r>
            <a:r>
              <a:rPr sz="4900" spc="-6" dirty="0"/>
              <a:t>rga</a:t>
            </a:r>
            <a:r>
              <a:rPr sz="4900" spc="-11" dirty="0"/>
              <a:t>n</a:t>
            </a:r>
            <a:r>
              <a:rPr sz="4900" spc="6" dirty="0"/>
              <a:t>i</a:t>
            </a:r>
            <a:r>
              <a:rPr sz="4900" dirty="0"/>
              <a:t>c	</a:t>
            </a:r>
            <a:r>
              <a:rPr sz="4900" spc="-6" dirty="0"/>
              <a:t>a</a:t>
            </a:r>
            <a:r>
              <a:rPr sz="4900" spc="-11" dirty="0"/>
              <a:t>c</a:t>
            </a:r>
            <a:r>
              <a:rPr sz="4900" spc="6" dirty="0"/>
              <a:t>i</a:t>
            </a:r>
            <a:r>
              <a:rPr sz="4900" spc="-6" dirty="0"/>
              <a:t>ds</a:t>
            </a:r>
            <a:endParaRPr sz="4900" dirty="0"/>
          </a:p>
        </p:txBody>
      </p:sp>
      <p:sp>
        <p:nvSpPr>
          <p:cNvPr id="4" name="object 4"/>
          <p:cNvSpPr/>
          <p:nvPr/>
        </p:nvSpPr>
        <p:spPr>
          <a:xfrm>
            <a:off x="604837" y="3036469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4837" y="3886234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837" y="4735996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4837" y="5585760"/>
            <a:ext cx="289818" cy="2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04007" y="1706526"/>
            <a:ext cx="6690849" cy="5464353"/>
          </a:xfrm>
          <a:prstGeom prst="rect">
            <a:avLst/>
          </a:prstGeom>
        </p:spPr>
        <p:txBody>
          <a:bodyPr vert="horz" wrap="square" lIns="0" tIns="108494" rIns="0" bIns="0" rtlCol="0">
            <a:spAutoFit/>
          </a:bodyPr>
          <a:lstStyle/>
          <a:p>
            <a:pPr marL="13999" marR="5600">
              <a:lnSpc>
                <a:spcPct val="79900"/>
              </a:lnSpc>
              <a:spcBef>
                <a:spcPts val="854"/>
              </a:spcBef>
            </a:pP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Some organic acids specially malic acid </a:t>
            </a:r>
            <a:r>
              <a:rPr sz="3100" i="1" dirty="0">
                <a:solidFill>
                  <a:schemeClr val="tx1"/>
                </a:solidFill>
                <a:latin typeface="Arial"/>
                <a:cs typeface="Arial"/>
              </a:rPr>
              <a:t>and  </a:t>
            </a: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fumaric</a:t>
            </a: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 acid were found </a:t>
            </a:r>
            <a:r>
              <a:rPr sz="3100" i="1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be potent agent for  rumen manipulation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>
              <a:lnSpc>
                <a:spcPts val="3329"/>
              </a:lnSpc>
              <a:spcBef>
                <a:spcPts val="33"/>
              </a:spcBef>
            </a:pP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malate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 stimulates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lactate utilization</a:t>
            </a:r>
            <a:r>
              <a:rPr sz="3100" spc="-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by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>
              <a:lnSpc>
                <a:spcPts val="3329"/>
              </a:lnSpc>
            </a:pP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selenomonas</a:t>
            </a:r>
            <a:r>
              <a:rPr sz="3100" i="1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i="1" spc="-6" dirty="0">
                <a:solidFill>
                  <a:schemeClr val="tx1"/>
                </a:solidFill>
                <a:latin typeface="Arial"/>
                <a:cs typeface="Arial"/>
              </a:rPr>
              <a:t>ruminantium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24499">
              <a:lnSpc>
                <a:spcPct val="79800"/>
              </a:lnSpc>
              <a:spcBef>
                <a:spcPts val="783"/>
              </a:spcBef>
            </a:pP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Malate </a:t>
            </a: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was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more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effective in lactate utilization  than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fumarate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or</a:t>
            </a:r>
            <a:r>
              <a:rPr sz="3100" spc="-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aspartate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433976">
              <a:lnSpc>
                <a:spcPts val="2965"/>
              </a:lnSpc>
              <a:spcBef>
                <a:spcPts val="744"/>
              </a:spcBef>
            </a:pP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Forages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rich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malate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(Lucerne, Bermuda  grass)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may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be used for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rumen</a:t>
            </a:r>
            <a:r>
              <a:rPr sz="3100" spc="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manipulation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288384">
              <a:lnSpc>
                <a:spcPts val="2965"/>
              </a:lnSpc>
              <a:spcBef>
                <a:spcPts val="761"/>
              </a:spcBef>
            </a:pP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Fumarate </a:t>
            </a: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was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also found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be beneficial for  fibre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rich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 diets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0032" y="430765"/>
            <a:ext cx="7049418" cy="999021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2924435" marR="5600" indent="-2910436">
              <a:lnSpc>
                <a:spcPct val="100000"/>
              </a:lnSpc>
              <a:spcBef>
                <a:spcPts val="110"/>
              </a:spcBef>
            </a:pPr>
            <a:r>
              <a:rPr sz="3200" spc="-11" dirty="0"/>
              <a:t>Flavouring </a:t>
            </a:r>
            <a:r>
              <a:rPr sz="3200" spc="-6" dirty="0"/>
              <a:t>agents and </a:t>
            </a:r>
            <a:r>
              <a:rPr sz="3200" spc="-11" dirty="0"/>
              <a:t>pigmentation  </a:t>
            </a:r>
            <a:r>
              <a:rPr sz="3200" i="1" spc="-11" dirty="0"/>
              <a:t>compounds</a:t>
            </a:r>
          </a:p>
        </p:txBody>
      </p:sp>
      <p:sp>
        <p:nvSpPr>
          <p:cNvPr id="3" name="object 3"/>
          <p:cNvSpPr/>
          <p:nvPr/>
        </p:nvSpPr>
        <p:spPr>
          <a:xfrm>
            <a:off x="604837" y="2377099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4837" y="4167622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4837" y="5111181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09604" y="1835621"/>
            <a:ext cx="7223196" cy="5363148"/>
          </a:xfrm>
          <a:prstGeom prst="rect">
            <a:avLst/>
          </a:prstGeom>
        </p:spPr>
        <p:txBody>
          <a:bodyPr vert="horz" wrap="square" lIns="0" tIns="67196" rIns="0" bIns="0" rtlCol="0">
            <a:spAutoFit/>
          </a:bodyPr>
          <a:lstStyle/>
          <a:p>
            <a:pPr marL="13999" marR="508871">
              <a:lnSpc>
                <a:spcPts val="3329"/>
              </a:lnSpc>
              <a:spcBef>
                <a:spcPts val="529"/>
              </a:spcBef>
            </a:pP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Flavouring agents are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used to enhance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the  palatability of feeds especially,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fish meal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and  other vegetable protein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meals in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the diet of  (flavour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 sensitive)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pet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animals</a:t>
            </a:r>
          </a:p>
          <a:p>
            <a:pPr marL="13999" marR="307983" indent="109194">
              <a:lnSpc>
                <a:spcPts val="3340"/>
              </a:lnSpc>
              <a:spcBef>
                <a:spcPts val="766"/>
              </a:spcBef>
              <a:tabLst>
                <a:tab pos="6839314" algn="l"/>
              </a:tabLst>
            </a:pP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ig</a:t>
            </a:r>
            <a:r>
              <a:rPr sz="3100" spc="11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en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3100" spc="11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3100" spc="6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n co</a:t>
            </a:r>
            <a:r>
              <a:rPr sz="3100" spc="11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pound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31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ar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11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sed to	sat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3100" spc="6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fy  consumer</a:t>
            </a: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preference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600">
              <a:lnSpc>
                <a:spcPct val="90000"/>
              </a:lnSpc>
              <a:spcBef>
                <a:spcPts val="705"/>
              </a:spcBef>
            </a:pP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Xanthophylls present in yellow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maize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and  leucerne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meal are used to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produce deep yellow  pigmentation in body and </a:t>
            </a:r>
            <a:r>
              <a:rPr sz="31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100" spc="-6" dirty="0">
                <a:solidFill>
                  <a:schemeClr val="tx1"/>
                </a:solidFill>
                <a:latin typeface="Arial"/>
                <a:cs typeface="Arial"/>
              </a:rPr>
              <a:t>egg</a:t>
            </a:r>
            <a:r>
              <a:rPr sz="3100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100" spc="-11" dirty="0">
                <a:solidFill>
                  <a:schemeClr val="tx1"/>
                </a:solidFill>
                <a:latin typeface="Arial"/>
                <a:cs typeface="Arial"/>
              </a:rPr>
              <a:t>yolk</a:t>
            </a:r>
            <a:endParaRPr sz="31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5986" y="552976"/>
            <a:ext cx="4063752" cy="767167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4900" spc="-6" dirty="0">
                <a:solidFill>
                  <a:srgbClr val="FFFF99"/>
                </a:solidFill>
              </a:rPr>
              <a:t>Pellet</a:t>
            </a:r>
            <a:r>
              <a:rPr sz="4900" spc="-83" dirty="0">
                <a:solidFill>
                  <a:srgbClr val="FFFF99"/>
                </a:solidFill>
              </a:rPr>
              <a:t> </a:t>
            </a:r>
            <a:r>
              <a:rPr sz="4900" spc="-6" dirty="0">
                <a:solidFill>
                  <a:srgbClr val="FFFF99"/>
                </a:solidFill>
              </a:rPr>
              <a:t>binders</a:t>
            </a:r>
            <a:endParaRPr sz="4900" dirty="0"/>
          </a:p>
        </p:txBody>
      </p:sp>
      <p:sp>
        <p:nvSpPr>
          <p:cNvPr id="3" name="object 3"/>
          <p:cNvSpPr/>
          <p:nvPr/>
        </p:nvSpPr>
        <p:spPr>
          <a:xfrm>
            <a:off x="604837" y="2587090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2304008" y="1768475"/>
            <a:ext cx="7265442" cy="4011485"/>
          </a:xfrm>
          <a:prstGeom prst="rect">
            <a:avLst/>
          </a:prstGeom>
        </p:spPr>
        <p:txBody>
          <a:bodyPr vert="horz" wrap="square" lIns="0" tIns="772289" rIns="0" bIns="0" rtlCol="0">
            <a:spAutoFit/>
          </a:bodyPr>
          <a:lstStyle/>
          <a:p>
            <a:pPr marL="369579" marR="5600" indent="249186">
              <a:lnSpc>
                <a:spcPct val="100000"/>
              </a:lnSpc>
              <a:spcBef>
                <a:spcPts val="110"/>
              </a:spcBef>
            </a:pPr>
            <a:r>
              <a:rPr sz="3500" spc="-6" dirty="0"/>
              <a:t>In pelleting industries </a:t>
            </a:r>
            <a:r>
              <a:rPr sz="3500" dirty="0"/>
              <a:t>binders </a:t>
            </a:r>
            <a:r>
              <a:rPr sz="3500" spc="-6" dirty="0"/>
              <a:t>like  bentonite, lignin </a:t>
            </a:r>
            <a:r>
              <a:rPr sz="3500" dirty="0"/>
              <a:t>sulfonate, hemicellulose,  molasses and guar </a:t>
            </a:r>
            <a:r>
              <a:rPr sz="3500" spc="6" dirty="0"/>
              <a:t>meal </a:t>
            </a:r>
            <a:r>
              <a:rPr sz="3500" dirty="0"/>
              <a:t>are used </a:t>
            </a:r>
            <a:r>
              <a:rPr sz="3500" spc="-6" dirty="0"/>
              <a:t>for  </a:t>
            </a:r>
            <a:r>
              <a:rPr sz="3500" dirty="0"/>
              <a:t>increasing </a:t>
            </a:r>
            <a:r>
              <a:rPr sz="3500" spc="-6" dirty="0"/>
              <a:t>the </a:t>
            </a:r>
            <a:r>
              <a:rPr sz="3500" spc="-11" dirty="0"/>
              <a:t>texture </a:t>
            </a:r>
            <a:r>
              <a:rPr sz="3500" dirty="0"/>
              <a:t>and firmness of  </a:t>
            </a:r>
            <a:r>
              <a:rPr sz="3500" spc="-6" dirty="0"/>
              <a:t>pelleted</a:t>
            </a:r>
            <a:r>
              <a:rPr sz="3500" spc="-6" dirty="0"/>
              <a:t> feeding stuff</a:t>
            </a:r>
            <a:endParaRPr sz="35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4208" y="3419797"/>
            <a:ext cx="26452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400" dirty="0" smtClean="0">
                <a:solidFill>
                  <a:schemeClr val="accent6">
                    <a:lumMod val="50000"/>
                  </a:schemeClr>
                </a:solidFill>
                <a:latin typeface="AR BERKLEY" pitchFamily="2" charset="0"/>
              </a:rPr>
              <a:t>Thank you</a:t>
            </a:r>
            <a:endParaRPr lang="en-IN" dirty="0">
              <a:solidFill>
                <a:schemeClr val="accent6">
                  <a:lumMod val="50000"/>
                </a:schemeClr>
              </a:solidFill>
              <a:latin typeface="AR BERKLEY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>
            <a:off x="287784" y="179437"/>
            <a:ext cx="9505056" cy="7128792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10224" y="937960"/>
            <a:ext cx="1605900" cy="24496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1500" b="1" dirty="0">
                <a:solidFill>
                  <a:srgbClr val="44C883"/>
                </a:solidFill>
                <a:latin typeface="Times New Roman"/>
                <a:cs typeface="Times New Roman"/>
              </a:rPr>
              <a:t>Growth</a:t>
            </a:r>
            <a:r>
              <a:rPr sz="1500" b="1" spc="-61" dirty="0">
                <a:solidFill>
                  <a:srgbClr val="44C883"/>
                </a:solidFill>
                <a:latin typeface="Times New Roman"/>
                <a:cs typeface="Times New Roman"/>
              </a:rPr>
              <a:t> </a:t>
            </a:r>
            <a:r>
              <a:rPr sz="1500" b="1" spc="-6" dirty="0">
                <a:solidFill>
                  <a:srgbClr val="44C883"/>
                </a:solidFill>
                <a:latin typeface="Times New Roman"/>
                <a:cs typeface="Times New Roman"/>
              </a:rPr>
              <a:t>promoters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2964" y="937960"/>
            <a:ext cx="1653503" cy="472770"/>
          </a:xfrm>
          <a:prstGeom prst="rect">
            <a:avLst/>
          </a:prstGeom>
        </p:spPr>
        <p:txBody>
          <a:bodyPr vert="horz" wrap="square" lIns="0" tIns="36398" rIns="0" bIns="0" rtlCol="0">
            <a:spAutoFit/>
          </a:bodyPr>
          <a:lstStyle/>
          <a:p>
            <a:pPr marL="391978" marR="5600" indent="-377979">
              <a:lnSpc>
                <a:spcPts val="1709"/>
              </a:lnSpc>
              <a:spcBef>
                <a:spcPts val="287"/>
              </a:spcBef>
            </a:pPr>
            <a:r>
              <a:rPr sz="1500" b="1" dirty="0">
                <a:solidFill>
                  <a:srgbClr val="44C883"/>
                </a:solidFill>
                <a:latin typeface="Times New Roman"/>
                <a:cs typeface="Times New Roman"/>
              </a:rPr>
              <a:t>Disease </a:t>
            </a:r>
            <a:r>
              <a:rPr sz="1500" b="1" spc="-6" dirty="0">
                <a:solidFill>
                  <a:srgbClr val="44C883"/>
                </a:solidFill>
                <a:latin typeface="Times New Roman"/>
                <a:cs typeface="Times New Roman"/>
              </a:rPr>
              <a:t>preventing  </a:t>
            </a:r>
            <a:r>
              <a:rPr sz="1500" b="1" dirty="0">
                <a:solidFill>
                  <a:srgbClr val="44C883"/>
                </a:solidFill>
                <a:latin typeface="Times New Roman"/>
                <a:cs typeface="Times New Roman"/>
              </a:rPr>
              <a:t>agents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90078" y="937960"/>
            <a:ext cx="4155458" cy="472770"/>
          </a:xfrm>
          <a:prstGeom prst="rect">
            <a:avLst/>
          </a:prstGeom>
        </p:spPr>
        <p:txBody>
          <a:bodyPr vert="horz" wrap="square" lIns="0" tIns="36398" rIns="0" bIns="0" rtlCol="0">
            <a:spAutoFit/>
          </a:bodyPr>
          <a:lstStyle/>
          <a:p>
            <a:pPr marL="13999" marR="5600">
              <a:lnSpc>
                <a:spcPts val="1709"/>
              </a:lnSpc>
              <a:spcBef>
                <a:spcPts val="287"/>
              </a:spcBef>
              <a:tabLst>
                <a:tab pos="2393165" algn="l"/>
              </a:tabLst>
            </a:pPr>
            <a:r>
              <a:rPr sz="1500" b="1" spc="-6" dirty="0">
                <a:solidFill>
                  <a:srgbClr val="44C883"/>
                </a:solidFill>
                <a:latin typeface="Times New Roman"/>
                <a:cs typeface="Times New Roman"/>
              </a:rPr>
              <a:t>Supplements/	</a:t>
            </a:r>
            <a:r>
              <a:rPr sz="1500" b="1" dirty="0">
                <a:solidFill>
                  <a:srgbClr val="44C883"/>
                </a:solidFill>
                <a:latin typeface="Times New Roman"/>
                <a:cs typeface="Times New Roman"/>
              </a:rPr>
              <a:t>Auxiliary</a:t>
            </a:r>
            <a:r>
              <a:rPr sz="1500" b="1" spc="-72" dirty="0">
                <a:solidFill>
                  <a:srgbClr val="44C883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44C883"/>
                </a:solidFill>
                <a:latin typeface="Times New Roman"/>
                <a:cs typeface="Times New Roman"/>
              </a:rPr>
              <a:t>substances  </a:t>
            </a:r>
            <a:r>
              <a:rPr sz="1500" b="1" spc="-6" dirty="0">
                <a:solidFill>
                  <a:srgbClr val="44C883"/>
                </a:solidFill>
                <a:latin typeface="Times New Roman"/>
                <a:cs typeface="Times New Roman"/>
              </a:rPr>
              <a:t>Vitamins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222" y="1850721"/>
            <a:ext cx="1196374" cy="475801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ts val="1779"/>
              </a:lnSpc>
              <a:spcBef>
                <a:spcPts val="110"/>
              </a:spcBef>
            </a:pPr>
            <a:r>
              <a:rPr sz="1500" dirty="0">
                <a:solidFill>
                  <a:srgbClr val="FF9900"/>
                </a:solidFill>
                <a:latin typeface="Times New Roman"/>
                <a:cs typeface="Times New Roman"/>
              </a:rPr>
              <a:t>I</a:t>
            </a:r>
            <a:r>
              <a:rPr sz="1500" b="1" dirty="0">
                <a:solidFill>
                  <a:srgbClr val="FF9900"/>
                </a:solidFill>
                <a:latin typeface="Times New Roman"/>
                <a:cs typeface="Times New Roman"/>
              </a:rPr>
              <a:t>.</a:t>
            </a:r>
            <a:r>
              <a:rPr sz="1500" b="1" spc="-17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1500" b="1" spc="-6" dirty="0">
                <a:solidFill>
                  <a:srgbClr val="FF9900"/>
                </a:solidFill>
                <a:latin typeface="Times New Roman"/>
                <a:cs typeface="Times New Roman"/>
              </a:rPr>
              <a:t>Chemical</a:t>
            </a:r>
            <a:endParaRPr sz="1500" dirty="0">
              <a:latin typeface="Times New Roman"/>
              <a:cs typeface="Times New Roman"/>
            </a:endParaRPr>
          </a:p>
          <a:p>
            <a:pPr marL="13999">
              <a:lnSpc>
                <a:spcPts val="1779"/>
              </a:lnSpc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(1)</a:t>
            </a:r>
            <a:r>
              <a:rPr sz="1500" spc="-6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Ionophores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1222" y="2528291"/>
            <a:ext cx="1187974" cy="24496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(2)</a:t>
            </a:r>
            <a:r>
              <a:rPr sz="1500" spc="-3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Antibiotics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62964" y="1747125"/>
            <a:ext cx="1559697" cy="1016423"/>
          </a:xfrm>
          <a:prstGeom prst="rect">
            <a:avLst/>
          </a:prstGeom>
        </p:spPr>
        <p:txBody>
          <a:bodyPr vert="horz" wrap="square" lIns="0" tIns="117593" rIns="0" bIns="0" rtlCol="0">
            <a:spAutoFit/>
          </a:bodyPr>
          <a:lstStyle/>
          <a:p>
            <a:pPr marL="210688" indent="-197389">
              <a:spcBef>
                <a:spcPts val="926"/>
              </a:spcBef>
              <a:buAutoNum type="arabicPeriod"/>
              <a:tabLst>
                <a:tab pos="211388" algn="l"/>
              </a:tabLst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Antibiotics</a:t>
            </a:r>
            <a:endParaRPr sz="1500" dirty="0">
              <a:latin typeface="Times New Roman"/>
              <a:cs typeface="Times New Roman"/>
            </a:endParaRPr>
          </a:p>
          <a:p>
            <a:pPr marL="210688" indent="-197389">
              <a:spcBef>
                <a:spcPts val="816"/>
              </a:spcBef>
              <a:buAutoNum type="arabicPeriod"/>
              <a:tabLst>
                <a:tab pos="211388" algn="l"/>
              </a:tabLst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Coccidiostats</a:t>
            </a:r>
            <a:endParaRPr sz="1500" dirty="0">
              <a:latin typeface="Times New Roman"/>
              <a:cs typeface="Times New Roman"/>
            </a:endParaRPr>
          </a:p>
          <a:p>
            <a:pPr marL="210688" indent="-197389">
              <a:spcBef>
                <a:spcPts val="816"/>
              </a:spcBef>
              <a:buAutoNum type="arabicPeriod"/>
              <a:tabLst>
                <a:tab pos="211388" algn="l"/>
              </a:tabLst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Mould</a:t>
            </a:r>
            <a:r>
              <a:rPr sz="1500" spc="-4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inhibitors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90079" y="1747125"/>
            <a:ext cx="1990223" cy="1011332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 marR="5600">
              <a:lnSpc>
                <a:spcPct val="144000"/>
              </a:lnSpc>
              <a:spcBef>
                <a:spcPts val="110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1.Organic trace </a:t>
            </a:r>
            <a:r>
              <a:rPr sz="1500" spc="-6" dirty="0">
                <a:solidFill>
                  <a:srgbClr val="FFFFFF"/>
                </a:solidFill>
                <a:latin typeface="Times New Roman"/>
                <a:cs typeface="Times New Roman"/>
              </a:rPr>
              <a:t>elements 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2.Synthetic vitamins  3.Synthetic </a:t>
            </a:r>
            <a:r>
              <a:rPr sz="1500" spc="-6" dirty="0">
                <a:solidFill>
                  <a:srgbClr val="FFFFFF"/>
                </a:solidFill>
                <a:latin typeface="Times New Roman"/>
                <a:cs typeface="Times New Roman"/>
              </a:rPr>
              <a:t>amino</a:t>
            </a:r>
            <a:r>
              <a:rPr sz="1500" spc="-4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acids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1222" y="3102266"/>
            <a:ext cx="1140371" cy="24496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(3)</a:t>
            </a:r>
            <a:r>
              <a:rPr sz="1500" spc="-6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Arsenicals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0079" y="3102266"/>
            <a:ext cx="1316782" cy="24496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4.Non protein</a:t>
            </a:r>
            <a:r>
              <a:rPr sz="15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70226" y="1747125"/>
            <a:ext cx="2724569" cy="1591452"/>
          </a:xfrm>
          <a:prstGeom prst="rect">
            <a:avLst/>
          </a:prstGeom>
        </p:spPr>
        <p:txBody>
          <a:bodyPr vert="horz" wrap="square" lIns="0" tIns="117593" rIns="0" bIns="0" rtlCol="0">
            <a:spAutoFit/>
          </a:bodyPr>
          <a:lstStyle/>
          <a:p>
            <a:pPr marL="162391" indent="-149092">
              <a:spcBef>
                <a:spcPts val="926"/>
              </a:spcBef>
              <a:buSzPct val="92857"/>
              <a:buAutoNum type="arabicPeriod"/>
              <a:tabLst>
                <a:tab pos="163091" algn="l"/>
              </a:tabLst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Plant extract/herbal</a:t>
            </a:r>
            <a:r>
              <a:rPr sz="1500" spc="-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products</a:t>
            </a:r>
            <a:endParaRPr sz="1500" dirty="0">
              <a:latin typeface="Times New Roman"/>
              <a:cs typeface="Times New Roman"/>
            </a:endParaRPr>
          </a:p>
          <a:p>
            <a:pPr marL="13999" marR="5600">
              <a:lnSpc>
                <a:spcPct val="144000"/>
              </a:lnSpc>
              <a:buSzPct val="92857"/>
              <a:buAutoNum type="arabicPeriod"/>
              <a:tabLst>
                <a:tab pos="209988" algn="l"/>
              </a:tabLst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Antioxidants  (3)Flavouringagents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/pigmentation</a:t>
            </a:r>
            <a:endParaRPr sz="1500" dirty="0">
              <a:latin typeface="Times New Roman"/>
              <a:cs typeface="Times New Roman"/>
            </a:endParaRPr>
          </a:p>
          <a:p>
            <a:pPr marL="391978">
              <a:lnSpc>
                <a:spcPts val="1709"/>
              </a:lnSpc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compounds</a:t>
            </a:r>
            <a:endParaRPr sz="1500" dirty="0">
              <a:latin typeface="Times New Roman"/>
              <a:cs typeface="Times New Roman"/>
            </a:endParaRPr>
          </a:p>
          <a:p>
            <a:pPr marL="13999">
              <a:spcBef>
                <a:spcPts val="958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(4)</a:t>
            </a:r>
            <a:r>
              <a:rPr sz="1500" spc="-1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6" dirty="0">
                <a:solidFill>
                  <a:srgbClr val="FFFFFF"/>
                </a:solidFill>
                <a:latin typeface="Times New Roman"/>
                <a:cs typeface="Times New Roman"/>
              </a:rPr>
              <a:t>Emulsifiers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1222" y="3571246"/>
            <a:ext cx="1511394" cy="24496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(4)Prebiotics/oligo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90079" y="3571246"/>
            <a:ext cx="1848815" cy="24496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5.Branched chain</a:t>
            </a:r>
            <a:r>
              <a:rPr sz="1500" spc="-7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6" dirty="0">
                <a:solidFill>
                  <a:srgbClr val="FFFFFF"/>
                </a:solidFill>
                <a:latin typeface="Times New Roman"/>
                <a:cs typeface="Times New Roman"/>
              </a:rPr>
              <a:t>VFA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70226" y="3571246"/>
            <a:ext cx="2343745" cy="24496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1500" spc="-6" dirty="0">
                <a:solidFill>
                  <a:srgbClr val="FFFFFF"/>
                </a:solidFill>
                <a:latin typeface="Times New Roman"/>
                <a:cs typeface="Times New Roman"/>
              </a:rPr>
              <a:t>(5)Hormones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1500" i="1" spc="-6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1500" spc="-6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 agonists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1221" y="4005228"/>
            <a:ext cx="1867716" cy="61686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879150">
              <a:spcBef>
                <a:spcPts val="110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-s</a:t>
            </a:r>
            <a:r>
              <a:rPr sz="1500" spc="6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500" spc="-6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500" spc="6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1500" spc="6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ri</a:t>
            </a:r>
            <a:r>
              <a:rPr sz="1500" spc="6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500" spc="-6" dirty="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endParaRPr sz="1500" dirty="0">
              <a:latin typeface="Times New Roman"/>
              <a:cs typeface="Times New Roman"/>
            </a:endParaRPr>
          </a:p>
          <a:p>
            <a:pPr marL="13999">
              <a:spcBef>
                <a:spcPts val="1102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(5)</a:t>
            </a:r>
            <a:r>
              <a:rPr sz="1500" spc="-6" dirty="0">
                <a:solidFill>
                  <a:srgbClr val="FFFFFF"/>
                </a:solidFill>
                <a:latin typeface="Times New Roman"/>
                <a:cs typeface="Times New Roman"/>
              </a:rPr>
              <a:t> Buffers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70227" y="4380410"/>
            <a:ext cx="1357384" cy="24496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(6)</a:t>
            </a:r>
            <a:r>
              <a:rPr sz="1500" spc="-88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Preservatives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1221" y="4852191"/>
            <a:ext cx="1787911" cy="24496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(6)Defaunating</a:t>
            </a:r>
            <a:r>
              <a:rPr sz="1500" spc="-3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agents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70226" y="4852191"/>
            <a:ext cx="1386786" cy="24496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(7) Pellet</a:t>
            </a:r>
            <a:r>
              <a:rPr sz="1500" spc="-7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binders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70226" y="5358968"/>
            <a:ext cx="1158572" cy="24496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(8)Adsorbents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1222" y="5358968"/>
            <a:ext cx="1403587" cy="1050558"/>
          </a:xfrm>
          <a:prstGeom prst="rect">
            <a:avLst/>
          </a:prstGeom>
        </p:spPr>
        <p:txBody>
          <a:bodyPr vert="horz" wrap="square" lIns="0" tIns="37098" rIns="0" bIns="0" rtlCol="0">
            <a:spAutoFit/>
          </a:bodyPr>
          <a:lstStyle/>
          <a:p>
            <a:pPr marL="209288" marR="5600" indent="-195989">
              <a:lnSpc>
                <a:spcPts val="1698"/>
              </a:lnSpc>
              <a:spcBef>
                <a:spcPts val="292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(7)Organic</a:t>
            </a:r>
            <a:r>
              <a:rPr sz="1500" spc="-7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acids/  </a:t>
            </a:r>
            <a:r>
              <a:rPr sz="1500" spc="-6" dirty="0">
                <a:solidFill>
                  <a:srgbClr val="FFFFFF"/>
                </a:solidFill>
                <a:latin typeface="Times New Roman"/>
                <a:cs typeface="Times New Roman"/>
              </a:rPr>
              <a:t>Feed</a:t>
            </a:r>
            <a:r>
              <a:rPr sz="1500" spc="-6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acidifiers</a:t>
            </a:r>
            <a:endParaRPr sz="1500" dirty="0">
              <a:latin typeface="Times New Roman"/>
              <a:cs typeface="Times New Roman"/>
            </a:endParaRPr>
          </a:p>
          <a:p>
            <a:pPr marL="13999">
              <a:lnSpc>
                <a:spcPts val="1779"/>
              </a:lnSpc>
              <a:spcBef>
                <a:spcPts val="931"/>
              </a:spcBef>
            </a:pPr>
            <a:r>
              <a:rPr sz="1500" dirty="0">
                <a:solidFill>
                  <a:srgbClr val="FF9900"/>
                </a:solidFill>
                <a:latin typeface="Times New Roman"/>
                <a:cs typeface="Times New Roman"/>
              </a:rPr>
              <a:t>II</a:t>
            </a:r>
            <a:r>
              <a:rPr sz="1500" b="1" dirty="0">
                <a:solidFill>
                  <a:srgbClr val="FF9900"/>
                </a:solidFill>
                <a:latin typeface="Times New Roman"/>
                <a:cs typeface="Times New Roman"/>
              </a:rPr>
              <a:t>.</a:t>
            </a:r>
            <a:r>
              <a:rPr sz="1500" b="1" spc="-77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FF9900"/>
                </a:solidFill>
                <a:latin typeface="Times New Roman"/>
                <a:cs typeface="Times New Roman"/>
              </a:rPr>
              <a:t>Biological</a:t>
            </a:r>
            <a:endParaRPr sz="1500" dirty="0">
              <a:latin typeface="Times New Roman"/>
              <a:cs typeface="Times New Roman"/>
            </a:endParaRPr>
          </a:p>
          <a:p>
            <a:pPr marL="13999">
              <a:lnSpc>
                <a:spcPts val="1779"/>
              </a:lnSpc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(1)</a:t>
            </a:r>
            <a:r>
              <a:rPr sz="1500" spc="-88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Probiotics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70226" y="5931545"/>
            <a:ext cx="1755009" cy="24496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(9)Methane</a:t>
            </a:r>
            <a:r>
              <a:rPr sz="15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inhibitors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1221" y="6870903"/>
            <a:ext cx="1022063" cy="24496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(2)</a:t>
            </a:r>
            <a:r>
              <a:rPr sz="1500" spc="-6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11" dirty="0">
                <a:solidFill>
                  <a:srgbClr val="FFFFFF"/>
                </a:solidFill>
                <a:latin typeface="Times New Roman"/>
                <a:cs typeface="Times New Roman"/>
              </a:rPr>
              <a:t>Enzymes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1783711" y="214189"/>
            <a:ext cx="6371795" cy="498379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3100" spc="-6" dirty="0">
                <a:solidFill>
                  <a:srgbClr val="FF0066"/>
                </a:solidFill>
                <a:latin typeface="Arial"/>
                <a:cs typeface="Arial"/>
              </a:rPr>
              <a:t>Broad classification of feed</a:t>
            </a:r>
            <a:r>
              <a:rPr sz="3100" spc="39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100" spc="-6" dirty="0">
                <a:solidFill>
                  <a:srgbClr val="FF0066"/>
                </a:solidFill>
                <a:latin typeface="Arial"/>
                <a:cs typeface="Arial"/>
              </a:rPr>
              <a:t>additives</a:t>
            </a:r>
            <a:endParaRPr sz="3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22" y="250588"/>
            <a:ext cx="2914981" cy="699970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pc="-11" dirty="0"/>
              <a:t>Antibiotics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604837" y="1937516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943968" y="1768475"/>
            <a:ext cx="7625482" cy="2818383"/>
          </a:xfrm>
          <a:prstGeom prst="rect">
            <a:avLst/>
          </a:prstGeom>
        </p:spPr>
        <p:txBody>
          <a:bodyPr vert="horz" wrap="square" lIns="0" tIns="124126" rIns="0" bIns="0" rtlCol="0">
            <a:spAutoFit/>
          </a:bodyPr>
          <a:lstStyle/>
          <a:p>
            <a:pPr marL="369579" marR="5600">
              <a:lnSpc>
                <a:spcPct val="99900"/>
              </a:lnSpc>
              <a:spcBef>
                <a:spcPts val="110"/>
              </a:spcBef>
            </a:pPr>
            <a:r>
              <a:rPr sz="3500" i="1" spc="-6" dirty="0">
                <a:solidFill>
                  <a:schemeClr val="tx1"/>
                </a:solidFill>
                <a:latin typeface="Arial"/>
                <a:cs typeface="Arial"/>
              </a:rPr>
              <a:t>Antibiotic is </a:t>
            </a:r>
            <a:r>
              <a:rPr sz="3500" i="1" dirty="0">
                <a:solidFill>
                  <a:schemeClr val="tx1"/>
                </a:solidFill>
                <a:latin typeface="Arial"/>
                <a:cs typeface="Arial"/>
              </a:rPr>
              <a:t>a product of </a:t>
            </a:r>
            <a:r>
              <a:rPr sz="3500" i="1" spc="-6" dirty="0">
                <a:solidFill>
                  <a:schemeClr val="tx1"/>
                </a:solidFill>
                <a:latin typeface="Arial"/>
                <a:cs typeface="Arial"/>
              </a:rPr>
              <a:t>microbial origin  </a:t>
            </a:r>
            <a:r>
              <a:rPr sz="3500" i="1" dirty="0">
                <a:solidFill>
                  <a:schemeClr val="tx1"/>
                </a:solidFill>
                <a:latin typeface="Arial"/>
                <a:cs typeface="Arial"/>
              </a:rPr>
              <a:t>capable of </a:t>
            </a:r>
            <a:r>
              <a:rPr sz="3500" i="1" spc="-6" dirty="0">
                <a:solidFill>
                  <a:schemeClr val="tx1"/>
                </a:solidFill>
                <a:latin typeface="Arial"/>
                <a:cs typeface="Arial"/>
              </a:rPr>
              <a:t>controlling the multiplication </a:t>
            </a:r>
            <a:r>
              <a:rPr sz="3500" i="1" dirty="0">
                <a:solidFill>
                  <a:schemeClr val="tx1"/>
                </a:solidFill>
                <a:latin typeface="Arial"/>
                <a:cs typeface="Arial"/>
              </a:rPr>
              <a:t>of  another microorganism </a:t>
            </a:r>
            <a:r>
              <a:rPr sz="3500" i="1" spc="-6" dirty="0">
                <a:solidFill>
                  <a:schemeClr val="tx1"/>
                </a:solidFill>
                <a:latin typeface="Arial"/>
                <a:cs typeface="Arial"/>
              </a:rPr>
              <a:t>either </a:t>
            </a:r>
            <a:r>
              <a:rPr sz="3500" i="1" dirty="0">
                <a:solidFill>
                  <a:schemeClr val="tx1"/>
                </a:solidFill>
                <a:latin typeface="Arial"/>
                <a:cs typeface="Arial"/>
              </a:rPr>
              <a:t>through  </a:t>
            </a:r>
            <a:r>
              <a:rPr sz="3500" i="1" spc="-6" dirty="0">
                <a:solidFill>
                  <a:schemeClr val="tx1"/>
                </a:solidFill>
                <a:latin typeface="Arial"/>
                <a:cs typeface="Arial"/>
              </a:rPr>
              <a:t>killing </a:t>
            </a:r>
            <a:r>
              <a:rPr sz="3500" i="1" dirty="0">
                <a:solidFill>
                  <a:schemeClr val="tx1"/>
                </a:solidFill>
                <a:latin typeface="Arial"/>
                <a:cs typeface="Arial"/>
              </a:rPr>
              <a:t>or </a:t>
            </a:r>
            <a:r>
              <a:rPr sz="3500" i="1" spc="-6" dirty="0">
                <a:solidFill>
                  <a:schemeClr val="tx1"/>
                </a:solidFill>
                <a:latin typeface="Arial"/>
                <a:cs typeface="Arial"/>
              </a:rPr>
              <a:t>inhibiting </a:t>
            </a:r>
            <a:r>
              <a:rPr sz="3500" i="1" dirty="0">
                <a:solidFill>
                  <a:schemeClr val="tx1"/>
                </a:solidFill>
                <a:latin typeface="Arial"/>
                <a:cs typeface="Arial"/>
              </a:rPr>
              <a:t>further</a:t>
            </a:r>
            <a:r>
              <a:rPr sz="3500" i="1" spc="-2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i="1" spc="-6" dirty="0">
                <a:solidFill>
                  <a:schemeClr val="tx1"/>
                </a:solidFill>
                <a:latin typeface="Arial"/>
                <a:cs typeface="Arial"/>
              </a:rPr>
              <a:t>multiplication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983" y="552465"/>
            <a:ext cx="7416825" cy="76818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4900" spc="-6" dirty="0"/>
              <a:t>Non-Ionophore</a:t>
            </a:r>
            <a:r>
              <a:rPr sz="4900" spc="-94" dirty="0"/>
              <a:t> </a:t>
            </a:r>
            <a:r>
              <a:rPr sz="4900" spc="-6" dirty="0"/>
              <a:t>Antibiotics</a:t>
            </a:r>
            <a:endParaRPr sz="4900" dirty="0"/>
          </a:p>
        </p:txBody>
      </p:sp>
      <p:sp>
        <p:nvSpPr>
          <p:cNvPr id="4" name="object 4"/>
          <p:cNvSpPr txBox="1"/>
          <p:nvPr/>
        </p:nvSpPr>
        <p:spPr>
          <a:xfrm>
            <a:off x="590837" y="2115309"/>
            <a:ext cx="228914" cy="330386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000" spc="-408" dirty="0">
                <a:solidFill>
                  <a:srgbClr val="85D0EB"/>
                </a:solidFill>
                <a:latin typeface="UnDotum"/>
                <a:cs typeface="UnDotum"/>
              </a:rPr>
              <a:t></a:t>
            </a:r>
            <a:endParaRPr sz="2000" dirty="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0837" y="2722883"/>
            <a:ext cx="228914" cy="330386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000" spc="-408" dirty="0">
                <a:solidFill>
                  <a:srgbClr val="85D0EB"/>
                </a:solidFill>
                <a:latin typeface="UnDotum"/>
                <a:cs typeface="UnDotum"/>
              </a:rPr>
              <a:t></a:t>
            </a:r>
            <a:endParaRPr sz="2000" dirty="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0837" y="3722439"/>
            <a:ext cx="228914" cy="330386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000" spc="-408" dirty="0">
                <a:solidFill>
                  <a:srgbClr val="85D0EB"/>
                </a:solidFill>
                <a:latin typeface="UnDotum"/>
                <a:cs typeface="UnDotum"/>
              </a:rPr>
              <a:t></a:t>
            </a:r>
            <a:endParaRPr sz="2000" dirty="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0837" y="4704358"/>
            <a:ext cx="209313" cy="641239"/>
          </a:xfrm>
          <a:prstGeom prst="rect">
            <a:avLst/>
          </a:prstGeom>
        </p:spPr>
        <p:txBody>
          <a:bodyPr vert="horz" wrap="square" lIns="0" tIns="48297" rIns="0" bIns="0" rtlCol="0">
            <a:spAutoFit/>
          </a:bodyPr>
          <a:lstStyle/>
          <a:p>
            <a:pPr marL="13999">
              <a:spcBef>
                <a:spcPts val="380"/>
              </a:spcBef>
            </a:pPr>
            <a:r>
              <a:rPr spc="-342" dirty="0">
                <a:solidFill>
                  <a:srgbClr val="85D0EB"/>
                </a:solidFill>
                <a:latin typeface="UnDotum"/>
                <a:cs typeface="UnDotum"/>
              </a:rPr>
              <a:t></a:t>
            </a:r>
            <a:endParaRPr dirty="0">
              <a:latin typeface="UnDotum"/>
              <a:cs typeface="UnDotum"/>
            </a:endParaRPr>
          </a:p>
          <a:p>
            <a:pPr marL="13999">
              <a:spcBef>
                <a:spcPts val="276"/>
              </a:spcBef>
            </a:pPr>
            <a:r>
              <a:rPr spc="-342" dirty="0">
                <a:solidFill>
                  <a:srgbClr val="85D0EB"/>
                </a:solidFill>
                <a:latin typeface="UnDotum"/>
                <a:cs typeface="UnDotum"/>
              </a:rPr>
              <a:t></a:t>
            </a:r>
            <a:endParaRPr dirty="0">
              <a:latin typeface="UnDotum"/>
              <a:cs typeface="UnDot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04008" y="1719126"/>
            <a:ext cx="7121375" cy="437276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600" b="1" spc="-6" dirty="0">
                <a:solidFill>
                  <a:schemeClr val="tx1"/>
                </a:solidFill>
                <a:latin typeface="Arial"/>
                <a:cs typeface="Arial"/>
              </a:rPr>
              <a:t>Metabolic effect</a:t>
            </a:r>
            <a:endParaRPr sz="2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600">
              <a:lnSpc>
                <a:spcPts val="2116"/>
              </a:lnSpc>
              <a:spcBef>
                <a:spcPts val="529"/>
              </a:spcBef>
              <a:tabLst>
                <a:tab pos="4942421" algn="l"/>
              </a:tabLst>
            </a:pP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thinning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gut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wall</a:t>
            </a:r>
            <a:r>
              <a:rPr sz="2200" spc="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associated</a:t>
            </a:r>
            <a:r>
              <a:rPr sz="2200"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11" dirty="0">
                <a:solidFill>
                  <a:schemeClr val="tx1"/>
                </a:solidFill>
                <a:latin typeface="Arial"/>
                <a:cs typeface="Arial"/>
              </a:rPr>
              <a:t>with	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changes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ultra</a:t>
            </a:r>
            <a:r>
              <a:rPr sz="2200" spc="-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structure  and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enzyme activities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epithelial</a:t>
            </a:r>
            <a:r>
              <a:rPr sz="2200" spc="-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cells</a:t>
            </a:r>
          </a:p>
          <a:p>
            <a:pPr marL="13999" marR="466173">
              <a:lnSpc>
                <a:spcPct val="80000"/>
              </a:lnSpc>
              <a:spcBef>
                <a:spcPts val="561"/>
              </a:spcBef>
            </a:pP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Hence, enhances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nutrient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absorption and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lower the metabolic 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energy</a:t>
            </a:r>
            <a:r>
              <a:rPr sz="2200" spc="-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cost</a:t>
            </a:r>
          </a:p>
          <a:p>
            <a:pPr marL="13999">
              <a:lnSpc>
                <a:spcPts val="3131"/>
              </a:lnSpc>
              <a:spcBef>
                <a:spcPts val="22"/>
              </a:spcBef>
            </a:pPr>
            <a:r>
              <a:rPr sz="2600" b="1" spc="-6" dirty="0">
                <a:solidFill>
                  <a:schemeClr val="tx1"/>
                </a:solidFill>
                <a:latin typeface="Arial"/>
                <a:cs typeface="Arial"/>
              </a:rPr>
              <a:t>Nutrient sparing</a:t>
            </a:r>
            <a:r>
              <a:rPr sz="26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b="1" spc="-6" dirty="0">
                <a:solidFill>
                  <a:schemeClr val="tx1"/>
                </a:solidFill>
                <a:latin typeface="Arial"/>
                <a:cs typeface="Arial"/>
              </a:rPr>
              <a:t>effect</a:t>
            </a:r>
            <a:endParaRPr sz="2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1167534">
              <a:lnSpc>
                <a:spcPct val="80000"/>
              </a:lnSpc>
              <a:spcBef>
                <a:spcPts val="485"/>
              </a:spcBef>
              <a:tabLst>
                <a:tab pos="1975289" algn="l"/>
              </a:tabLst>
            </a:pP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2200"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antibiotics	alter the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bacterial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population resulting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in  conservation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2200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nutrients</a:t>
            </a:r>
            <a:endParaRPr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>
              <a:spcBef>
                <a:spcPts val="22"/>
              </a:spcBef>
            </a:pPr>
            <a:r>
              <a:rPr sz="2600" b="1" spc="-6" dirty="0">
                <a:solidFill>
                  <a:schemeClr val="tx1"/>
                </a:solidFill>
                <a:latin typeface="Arial"/>
                <a:cs typeface="Arial"/>
              </a:rPr>
              <a:t>Control </a:t>
            </a:r>
            <a:r>
              <a:rPr sz="2600" b="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600" b="1" spc="-6" dirty="0">
                <a:solidFill>
                  <a:schemeClr val="tx1"/>
                </a:solidFill>
                <a:latin typeface="Arial"/>
                <a:cs typeface="Arial"/>
              </a:rPr>
              <a:t>sub clinical</a:t>
            </a:r>
            <a:r>
              <a:rPr sz="2600" b="1" spc="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b="1" spc="-11" dirty="0">
                <a:solidFill>
                  <a:schemeClr val="tx1"/>
                </a:solidFill>
                <a:latin typeface="Arial"/>
                <a:cs typeface="Arial"/>
              </a:rPr>
              <a:t>disease</a:t>
            </a:r>
            <a:endParaRPr sz="2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1635108">
              <a:lnSpc>
                <a:spcPts val="2403"/>
              </a:lnSpc>
              <a:spcBef>
                <a:spcPts val="72"/>
              </a:spcBef>
            </a:pP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Disease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free animals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do not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respond to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antibiotic feeding  </a:t>
            </a:r>
            <a:r>
              <a:rPr sz="2000" spc="-17" dirty="0">
                <a:solidFill>
                  <a:schemeClr val="tx1"/>
                </a:solidFill>
                <a:latin typeface="Arial"/>
                <a:cs typeface="Arial"/>
              </a:rPr>
              <a:t>Growth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promotion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partly attributable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000" spc="-11" dirty="0">
                <a:solidFill>
                  <a:schemeClr val="tx1"/>
                </a:solidFill>
                <a:latin typeface="Arial"/>
                <a:cs typeface="Arial"/>
              </a:rPr>
              <a:t>disease</a:t>
            </a:r>
            <a:r>
              <a:rPr sz="2000" spc="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chemeClr val="tx1"/>
                </a:solidFill>
                <a:latin typeface="Arial"/>
                <a:cs typeface="Arial"/>
              </a:rPr>
              <a:t>prevention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>
              <a:lnSpc>
                <a:spcPts val="3114"/>
              </a:lnSpc>
            </a:pPr>
            <a:r>
              <a:rPr sz="2600" b="1" spc="-6" dirty="0">
                <a:solidFill>
                  <a:schemeClr val="tx1"/>
                </a:solidFill>
                <a:latin typeface="Arial"/>
                <a:cs typeface="Arial"/>
              </a:rPr>
              <a:t>Modification of ruminal</a:t>
            </a:r>
            <a:r>
              <a:rPr sz="2600" b="1" spc="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b="1" spc="-6" dirty="0">
                <a:solidFill>
                  <a:schemeClr val="tx1"/>
                </a:solidFill>
                <a:latin typeface="Arial"/>
                <a:cs typeface="Arial"/>
              </a:rPr>
              <a:t>fermentation</a:t>
            </a:r>
            <a:endParaRPr sz="2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0837" y="5734154"/>
            <a:ext cx="269517" cy="391283"/>
          </a:xfrm>
          <a:prstGeom prst="rect">
            <a:avLst/>
          </a:prstGeom>
        </p:spPr>
        <p:txBody>
          <a:bodyPr vert="horz" wrap="square" lIns="0" tIns="15399" rIns="0" bIns="0" rtlCol="0">
            <a:spAutoFit/>
          </a:bodyPr>
          <a:lstStyle/>
          <a:p>
            <a:pPr marL="13999">
              <a:spcBef>
                <a:spcPts val="121"/>
              </a:spcBef>
            </a:pPr>
            <a:r>
              <a:rPr sz="2400" spc="-474" dirty="0">
                <a:solidFill>
                  <a:srgbClr val="85D0EB"/>
                </a:solidFill>
                <a:latin typeface="UnDotum"/>
                <a:cs typeface="UnDotum"/>
              </a:rPr>
              <a:t></a:t>
            </a:r>
            <a:endParaRPr sz="2400" dirty="0">
              <a:latin typeface="UnDotum"/>
              <a:cs typeface="UnDot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12688" y="6080149"/>
            <a:ext cx="7285352" cy="36398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antibiotics alter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rumen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microbial population to</a:t>
            </a:r>
            <a:r>
              <a:rPr sz="22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improve</a:t>
            </a:r>
            <a:endParaRPr sz="2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11920" y="6512197"/>
            <a:ext cx="2908680" cy="36398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fermentation</a:t>
            </a:r>
            <a:r>
              <a:rPr sz="2200" spc="-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6" dirty="0">
                <a:solidFill>
                  <a:schemeClr val="tx1"/>
                </a:solidFill>
                <a:latin typeface="Arial"/>
                <a:cs typeface="Arial"/>
              </a:rPr>
              <a:t>efficiency.</a:t>
            </a:r>
            <a:endParaRPr sz="2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59792" y="251445"/>
            <a:ext cx="9361040" cy="730823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833" y="306586"/>
            <a:ext cx="9221672" cy="36398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2200" dirty="0">
                <a:solidFill>
                  <a:srgbClr val="FF9900"/>
                </a:solidFill>
              </a:rPr>
              <a:t>Non </a:t>
            </a:r>
            <a:r>
              <a:rPr sz="2200" spc="-6" dirty="0">
                <a:solidFill>
                  <a:srgbClr val="FF9900"/>
                </a:solidFill>
              </a:rPr>
              <a:t>ionophore</a:t>
            </a:r>
            <a:r>
              <a:rPr sz="2200" spc="-6" dirty="0">
                <a:solidFill>
                  <a:srgbClr val="FF9900"/>
                </a:solidFill>
              </a:rPr>
              <a:t> antibiotics used alone </a:t>
            </a:r>
            <a:r>
              <a:rPr sz="2200" dirty="0">
                <a:solidFill>
                  <a:srgbClr val="FF9900"/>
                </a:solidFill>
              </a:rPr>
              <a:t>or </a:t>
            </a:r>
            <a:r>
              <a:rPr sz="2200" spc="-6" dirty="0">
                <a:solidFill>
                  <a:srgbClr val="FF9900"/>
                </a:solidFill>
              </a:rPr>
              <a:t>in combination in</a:t>
            </a:r>
            <a:r>
              <a:rPr sz="2200" spc="50" dirty="0">
                <a:solidFill>
                  <a:srgbClr val="FF9900"/>
                </a:solidFill>
              </a:rPr>
              <a:t> </a:t>
            </a:r>
            <a:r>
              <a:rPr sz="2200" spc="-6" dirty="0">
                <a:solidFill>
                  <a:srgbClr val="FF9900"/>
                </a:solidFill>
              </a:rPr>
              <a:t>ruminants</a:t>
            </a:r>
            <a:endParaRPr sz="22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21426" y="973797"/>
          <a:ext cx="9545792" cy="5596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1216"/>
                <a:gridCol w="1797711"/>
                <a:gridCol w="1841814"/>
                <a:gridCol w="1492493"/>
                <a:gridCol w="2542558"/>
              </a:tblGrid>
              <a:tr h="796101">
                <a:tc>
                  <a:txBody>
                    <a:bodyPr/>
                    <a:lstStyle/>
                    <a:p>
                      <a:pPr marL="307975">
                        <a:lnSpc>
                          <a:spcPts val="1964"/>
                        </a:lnSpc>
                      </a:pPr>
                      <a:r>
                        <a:rPr sz="20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Antibiotics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0350" marR="283845" indent="322580">
                        <a:lnSpc>
                          <a:spcPts val="2000"/>
                        </a:lnSpc>
                        <a:spcBef>
                          <a:spcPts val="5"/>
                        </a:spcBef>
                      </a:pPr>
                      <a:r>
                        <a:rPr sz="20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Beef  </a:t>
                      </a:r>
                      <a:r>
                        <a:rPr sz="2000" b="1" spc="-1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b="1" spc="-1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uc</a:t>
                      </a:r>
                      <a:r>
                        <a:rPr sz="2000" b="1" spc="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00" marB="0"/>
                </a:tc>
                <a:tc>
                  <a:txBody>
                    <a:bodyPr/>
                    <a:lstStyle/>
                    <a:p>
                      <a:pPr marR="158750" algn="ctr">
                        <a:lnSpc>
                          <a:spcPts val="1964"/>
                        </a:lnSpc>
                      </a:pPr>
                      <a:r>
                        <a:rPr sz="20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Dairy </a:t>
                      </a:r>
                      <a:r>
                        <a:rPr sz="2000" b="1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cows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ts val="1964"/>
                        </a:lnSpc>
                      </a:pPr>
                      <a:r>
                        <a:rPr sz="20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Calves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2250" algn="ctr">
                        <a:lnSpc>
                          <a:spcPts val="1964"/>
                        </a:lnSpc>
                      </a:pPr>
                      <a:r>
                        <a:rPr sz="20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Sheep/goat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1457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95"/>
                        </a:spcBef>
                      </a:pPr>
                      <a:r>
                        <a:rPr sz="2000" spc="-5" dirty="0">
                          <a:solidFill>
                            <a:srgbClr val="FF33CC"/>
                          </a:solidFill>
                          <a:latin typeface="Times New Roman"/>
                          <a:cs typeface="Times New Roman"/>
                        </a:rPr>
                        <a:t>Avoparcin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09291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1495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F,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09291" marB="0"/>
                </a:tc>
                <a:tc>
                  <a:txBody>
                    <a:bodyPr/>
                    <a:lstStyle/>
                    <a:p>
                      <a:pPr marR="158115" algn="ctr">
                        <a:lnSpc>
                          <a:spcPct val="100000"/>
                        </a:lnSpc>
                        <a:spcBef>
                          <a:spcPts val="1495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F,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09291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0000"/>
                        </a:lnSpc>
                        <a:spcBef>
                          <a:spcPts val="1495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09291" marB="0"/>
                </a:tc>
                <a:tc>
                  <a:txBody>
                    <a:bodyPr/>
                    <a:lstStyle/>
                    <a:p>
                      <a:pPr marR="219710" algn="ctr">
                        <a:lnSpc>
                          <a:spcPct val="100000"/>
                        </a:lnSpc>
                        <a:spcBef>
                          <a:spcPts val="1495"/>
                        </a:spcBef>
                      </a:pP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F,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09291" marB="0"/>
                </a:tc>
              </a:tr>
              <a:tr h="4752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2000" dirty="0">
                          <a:solidFill>
                            <a:srgbClr val="FF33CC"/>
                          </a:solidFill>
                          <a:latin typeface="Times New Roman"/>
                          <a:cs typeface="Times New Roman"/>
                        </a:rPr>
                        <a:t>Bacitracin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0697" marB="0"/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0697" marB="0"/>
                </a:tc>
                <a:tc>
                  <a:txBody>
                    <a:bodyPr/>
                    <a:lstStyle/>
                    <a:p>
                      <a:pPr marR="1593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0697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0697" marB="0"/>
                </a:tc>
                <a:tc>
                  <a:txBody>
                    <a:bodyPr/>
                    <a:lstStyle/>
                    <a:p>
                      <a:pPr marR="220979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0697" marB="0"/>
                </a:tc>
              </a:tr>
              <a:tr h="47667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dirty="0">
                          <a:solidFill>
                            <a:srgbClr val="FF33CC"/>
                          </a:solidFill>
                          <a:latin typeface="Times New Roman"/>
                          <a:cs typeface="Times New Roman"/>
                        </a:rPr>
                        <a:t>Zinc</a:t>
                      </a:r>
                      <a:r>
                        <a:rPr sz="2000" spc="-10" dirty="0">
                          <a:solidFill>
                            <a:srgbClr val="FF33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solidFill>
                            <a:srgbClr val="FF33CC"/>
                          </a:solidFill>
                          <a:latin typeface="Times New Roman"/>
                          <a:cs typeface="Times New Roman"/>
                        </a:rPr>
                        <a:t>Bacitracin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997" marB="0"/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F, G,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997" marB="0"/>
                </a:tc>
                <a:tc>
                  <a:txBody>
                    <a:bodyPr/>
                    <a:lstStyle/>
                    <a:p>
                      <a:pPr marR="15938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M,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997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997" marB="0"/>
                </a:tc>
                <a:tc>
                  <a:txBody>
                    <a:bodyPr/>
                    <a:lstStyle/>
                    <a:p>
                      <a:pPr marR="220979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997" marB="0"/>
                </a:tc>
              </a:tr>
              <a:tr h="4773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2000" dirty="0">
                          <a:solidFill>
                            <a:srgbClr val="FF33CC"/>
                          </a:solidFill>
                          <a:latin typeface="Times New Roman"/>
                          <a:cs typeface="Times New Roman"/>
                        </a:rPr>
                        <a:t>Chlorletracyclin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2097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F, G, L,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2097" marB="0"/>
                </a:tc>
                <a:tc>
                  <a:txBody>
                    <a:bodyPr/>
                    <a:lstStyle/>
                    <a:p>
                      <a:pPr marR="156845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2097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F, G,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2097" marB="0"/>
                </a:tc>
                <a:tc>
                  <a:txBody>
                    <a:bodyPr/>
                    <a:lstStyle/>
                    <a:p>
                      <a:pPr marR="219710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F,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G,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2097" marB="0"/>
                </a:tc>
              </a:tr>
              <a:tr h="47527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2000" spc="-5" dirty="0">
                          <a:solidFill>
                            <a:srgbClr val="FF33CC"/>
                          </a:solidFill>
                          <a:latin typeface="Times New Roman"/>
                          <a:cs typeface="Times New Roman"/>
                        </a:rPr>
                        <a:t>Flavomycin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0697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F,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0697" marB="0"/>
                </a:tc>
                <a:tc>
                  <a:txBody>
                    <a:bodyPr/>
                    <a:lstStyle/>
                    <a:p>
                      <a:pPr marR="1593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0697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0697" marB="0"/>
                </a:tc>
                <a:tc>
                  <a:txBody>
                    <a:bodyPr/>
                    <a:lstStyle/>
                    <a:p>
                      <a:pPr marR="220979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0697" marB="0"/>
                </a:tc>
              </a:tr>
              <a:tr h="4759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spc="-5" dirty="0">
                          <a:solidFill>
                            <a:srgbClr val="FF33CC"/>
                          </a:solidFill>
                          <a:latin typeface="Times New Roman"/>
                          <a:cs typeface="Times New Roman"/>
                        </a:rPr>
                        <a:t>Neomycin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997" marB="0"/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997" marB="0"/>
                </a:tc>
                <a:tc>
                  <a:txBody>
                    <a:bodyPr/>
                    <a:lstStyle/>
                    <a:p>
                      <a:pPr marR="15938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997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997" marB="0"/>
                </a:tc>
                <a:tc>
                  <a:txBody>
                    <a:bodyPr/>
                    <a:lstStyle/>
                    <a:p>
                      <a:pPr marR="220979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997" marB="0"/>
                </a:tc>
              </a:tr>
              <a:tr h="4759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2000" dirty="0">
                          <a:solidFill>
                            <a:srgbClr val="FF33CC"/>
                          </a:solidFill>
                          <a:latin typeface="Times New Roman"/>
                          <a:cs typeface="Times New Roman"/>
                        </a:rPr>
                        <a:t>Oxytetracyclin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1396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B, 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F,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G,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L, 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1396" marB="0"/>
                </a:tc>
                <a:tc>
                  <a:txBody>
                    <a:bodyPr/>
                    <a:lstStyle/>
                    <a:p>
                      <a:pPr marR="15875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B,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1396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F, G,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1396" marB="0"/>
                </a:tc>
                <a:tc>
                  <a:txBody>
                    <a:bodyPr/>
                    <a:lstStyle/>
                    <a:p>
                      <a:pPr marR="21971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F,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G,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1396" marB="0"/>
                </a:tc>
              </a:tr>
              <a:tr h="4766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spc="-5" dirty="0">
                          <a:solidFill>
                            <a:srgbClr val="FF33CC"/>
                          </a:solidFill>
                          <a:latin typeface="Times New Roman"/>
                          <a:cs typeface="Times New Roman"/>
                        </a:rPr>
                        <a:t>Spiramycin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997" marB="0"/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997" marB="0"/>
                </a:tc>
                <a:tc>
                  <a:txBody>
                    <a:bodyPr/>
                    <a:lstStyle/>
                    <a:p>
                      <a:pPr marR="15938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997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997" marB="0"/>
                </a:tc>
                <a:tc>
                  <a:txBody>
                    <a:bodyPr/>
                    <a:lstStyle/>
                    <a:p>
                      <a:pPr marR="220979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997" marB="0"/>
                </a:tc>
              </a:tr>
              <a:tr h="57303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2000" spc="-5" dirty="0">
                          <a:solidFill>
                            <a:srgbClr val="FF33CC"/>
                          </a:solidFill>
                          <a:latin typeface="Times New Roman"/>
                          <a:cs typeface="Times New Roman"/>
                        </a:rPr>
                        <a:t>Tylosin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2097" marB="0"/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2097" marB="0"/>
                </a:tc>
                <a:tc>
                  <a:txBody>
                    <a:bodyPr/>
                    <a:lstStyle/>
                    <a:p>
                      <a:pPr marR="159385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2097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2097" marB="0"/>
                </a:tc>
                <a:tc>
                  <a:txBody>
                    <a:bodyPr/>
                    <a:lstStyle/>
                    <a:p>
                      <a:pPr marR="220979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2097" marB="0">
                    <a:lnB w="90589">
                      <a:solidFill>
                        <a:srgbClr val="000096"/>
                      </a:solidFill>
                      <a:prstDash val="solid"/>
                    </a:lnB>
                  </a:tcPr>
                </a:tc>
              </a:tr>
              <a:tr h="279058">
                <a:tc>
                  <a:txBody>
                    <a:bodyPr/>
                    <a:lstStyle/>
                    <a:p>
                      <a:pPr marL="31750">
                        <a:lnSpc>
                          <a:spcPts val="1895"/>
                        </a:lnSpc>
                      </a:pPr>
                      <a:r>
                        <a:rPr sz="2000" spc="-5" dirty="0">
                          <a:solidFill>
                            <a:srgbClr val="FF33CC"/>
                          </a:solidFill>
                          <a:latin typeface="Times New Roman"/>
                          <a:cs typeface="Times New Roman"/>
                        </a:rPr>
                        <a:t>Virginiamycin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1895"/>
                        </a:lnSpc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F,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6845" algn="ctr">
                        <a:lnSpc>
                          <a:spcPts val="1895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ts val="1895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979" algn="ctr">
                        <a:lnSpc>
                          <a:spcPts val="1739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0589">
                      <a:solidFill>
                        <a:srgbClr val="000096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58297" y="6869505"/>
            <a:ext cx="6546106" cy="629689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688061" marR="5600" indent="-674762">
              <a:spcBef>
                <a:spcPts val="110"/>
              </a:spcBef>
              <a:tabLst>
                <a:tab pos="3552999" algn="l"/>
              </a:tabLst>
            </a:pPr>
            <a:r>
              <a:rPr sz="2000" spc="-11" dirty="0">
                <a:solidFill>
                  <a:srgbClr val="FF9966"/>
                </a:solidFill>
                <a:latin typeface="Arial"/>
                <a:cs typeface="Arial"/>
              </a:rPr>
              <a:t>B-Bloat prevention </a:t>
            </a:r>
            <a:r>
              <a:rPr sz="2000" dirty="0">
                <a:solidFill>
                  <a:srgbClr val="FF9966"/>
                </a:solidFill>
                <a:latin typeface="Arial"/>
                <a:cs typeface="Arial"/>
              </a:rPr>
              <a:t>F- </a:t>
            </a:r>
            <a:r>
              <a:rPr sz="2000" spc="-6" dirty="0">
                <a:solidFill>
                  <a:srgbClr val="FF9966"/>
                </a:solidFill>
                <a:latin typeface="Arial"/>
                <a:cs typeface="Arial"/>
              </a:rPr>
              <a:t>Feed efficiency G- </a:t>
            </a:r>
            <a:r>
              <a:rPr sz="2000" spc="-11" dirty="0">
                <a:solidFill>
                  <a:srgbClr val="FF9966"/>
                </a:solidFill>
                <a:latin typeface="Arial"/>
                <a:cs typeface="Arial"/>
              </a:rPr>
              <a:t>Growth</a:t>
            </a:r>
            <a:r>
              <a:rPr sz="2000" spc="-265" dirty="0">
                <a:solidFill>
                  <a:srgbClr val="FF9966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rgbClr val="FF9966"/>
                </a:solidFill>
                <a:latin typeface="Arial"/>
                <a:cs typeface="Arial"/>
              </a:rPr>
              <a:t>promotion  </a:t>
            </a:r>
            <a:r>
              <a:rPr sz="2000" spc="-11" dirty="0">
                <a:solidFill>
                  <a:srgbClr val="FF9966"/>
                </a:solidFill>
                <a:latin typeface="Arial"/>
                <a:cs typeface="Arial"/>
              </a:rPr>
              <a:t>L- Liver</a:t>
            </a:r>
            <a:r>
              <a:rPr sz="2000" spc="39" dirty="0">
                <a:solidFill>
                  <a:srgbClr val="FF9966"/>
                </a:solidFill>
                <a:latin typeface="Arial"/>
                <a:cs typeface="Arial"/>
              </a:rPr>
              <a:t> </a:t>
            </a:r>
            <a:r>
              <a:rPr sz="2000" spc="-11" dirty="0">
                <a:solidFill>
                  <a:srgbClr val="FF9966"/>
                </a:solidFill>
                <a:latin typeface="Arial"/>
                <a:cs typeface="Arial"/>
              </a:rPr>
              <a:t>abscess</a:t>
            </a:r>
            <a:r>
              <a:rPr sz="2000" spc="6" dirty="0">
                <a:solidFill>
                  <a:srgbClr val="FF9966"/>
                </a:solidFill>
                <a:latin typeface="Arial"/>
                <a:cs typeface="Arial"/>
              </a:rPr>
              <a:t> </a:t>
            </a:r>
            <a:r>
              <a:rPr sz="2000" spc="-6" dirty="0">
                <a:solidFill>
                  <a:srgbClr val="FF9966"/>
                </a:solidFill>
                <a:latin typeface="Arial"/>
                <a:cs typeface="Arial"/>
              </a:rPr>
              <a:t>control	</a:t>
            </a:r>
            <a:r>
              <a:rPr sz="2000" spc="-11" dirty="0">
                <a:solidFill>
                  <a:srgbClr val="FF9966"/>
                </a:solidFill>
                <a:latin typeface="Arial"/>
                <a:cs typeface="Arial"/>
              </a:rPr>
              <a:t>M-</a:t>
            </a:r>
            <a:r>
              <a:rPr sz="2000" spc="-6" dirty="0">
                <a:solidFill>
                  <a:srgbClr val="FF9966"/>
                </a:solidFill>
                <a:latin typeface="Arial"/>
                <a:cs typeface="Arial"/>
              </a:rPr>
              <a:t> </a:t>
            </a:r>
            <a:r>
              <a:rPr sz="2000" spc="-11" dirty="0">
                <a:solidFill>
                  <a:srgbClr val="FF9966"/>
                </a:solidFill>
                <a:latin typeface="Arial"/>
                <a:cs typeface="Arial"/>
              </a:rPr>
              <a:t>Medicinal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-1" y="179437"/>
            <a:ext cx="10080625" cy="738023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221" y="172192"/>
            <a:ext cx="9134166" cy="36398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2200" dirty="0"/>
              <a:t>Effect of </a:t>
            </a:r>
            <a:r>
              <a:rPr sz="2200" spc="-6" dirty="0"/>
              <a:t>antimicrobial </a:t>
            </a:r>
            <a:r>
              <a:rPr sz="2200" dirty="0"/>
              <a:t>feed </a:t>
            </a:r>
            <a:r>
              <a:rPr sz="2200" spc="-6" dirty="0"/>
              <a:t>additives on ruminal</a:t>
            </a:r>
            <a:r>
              <a:rPr sz="2200" spc="-6" dirty="0"/>
              <a:t> metabolic</a:t>
            </a:r>
            <a:r>
              <a:rPr sz="2200" dirty="0"/>
              <a:t> reactions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404" y="815355"/>
          <a:ext cx="9944816" cy="5536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5119"/>
                <a:gridCol w="1162772"/>
                <a:gridCol w="921257"/>
                <a:gridCol w="836552"/>
                <a:gridCol w="1057766"/>
                <a:gridCol w="1382586"/>
                <a:gridCol w="1470790"/>
                <a:gridCol w="1187974"/>
              </a:tblGrid>
              <a:tr h="826919">
                <a:tc>
                  <a:txBody>
                    <a:bodyPr/>
                    <a:lstStyle/>
                    <a:p>
                      <a:pPr marL="236220">
                        <a:lnSpc>
                          <a:spcPts val="1745"/>
                        </a:lnSpc>
                      </a:pPr>
                      <a:r>
                        <a:rPr sz="18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Feed</a:t>
                      </a:r>
                      <a:r>
                        <a:rPr sz="1800" b="1" spc="-20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additives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675"/>
                        </a:lnSpc>
                      </a:pPr>
                      <a:r>
                        <a:rPr sz="18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Fibre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3189" marR="144145" algn="ctr">
                        <a:lnSpc>
                          <a:spcPts val="177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degradat  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735" algn="ctr">
                        <a:lnSpc>
                          <a:spcPts val="1745"/>
                        </a:lnSpc>
                      </a:pPr>
                      <a:r>
                        <a:rPr sz="1800" b="1" spc="-10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VFA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795" indent="16510">
                        <a:lnSpc>
                          <a:spcPts val="1675"/>
                        </a:lnSpc>
                      </a:pPr>
                      <a:r>
                        <a:rPr sz="18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Lactate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46075" marR="124460" indent="-208279">
                        <a:lnSpc>
                          <a:spcPts val="177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product  </a:t>
                      </a:r>
                      <a:r>
                        <a:rPr sz="1800" b="1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marR="153670" indent="96520">
                        <a:lnSpc>
                          <a:spcPts val="1780"/>
                        </a:lnSpc>
                      </a:pPr>
                      <a:r>
                        <a:rPr sz="18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Methane  pr</a:t>
                      </a:r>
                      <a:r>
                        <a:rPr sz="1800" b="1" spc="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b="1" spc="-10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ucti</a:t>
                      </a:r>
                      <a:r>
                        <a:rPr sz="1800" b="1" spc="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b="1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290" marR="115570" indent="127000">
                        <a:lnSpc>
                          <a:spcPts val="1780"/>
                        </a:lnSpc>
                      </a:pPr>
                      <a:r>
                        <a:rPr sz="1800" b="1" spc="-10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Amino-N  </a:t>
                      </a:r>
                      <a:r>
                        <a:rPr sz="18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b="1" spc="-10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b="1" spc="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8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radat</a:t>
                      </a:r>
                      <a:r>
                        <a:rPr sz="1800" b="1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 indent="35560">
                        <a:lnSpc>
                          <a:spcPts val="1675"/>
                        </a:lnSpc>
                      </a:pPr>
                      <a:r>
                        <a:rPr sz="1800" b="1" spc="-10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Ammonia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49580" marR="24130" indent="-326390">
                        <a:lnSpc>
                          <a:spcPts val="177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con</a:t>
                      </a:r>
                      <a:r>
                        <a:rPr sz="1800" b="1" spc="-1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b="1" spc="-5" dirty="0">
                          <a:solidFill>
                            <a:srgbClr val="66FF66"/>
                          </a:solidFill>
                          <a:latin typeface="Times New Roman"/>
                          <a:cs typeface="Times New Roman"/>
                        </a:rPr>
                        <a:t>entrat  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477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Total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53898" marB="0"/>
                </a:tc>
                <a:tc>
                  <a:txBody>
                    <a:bodyPr/>
                    <a:lstStyle/>
                    <a:p>
                      <a:pPr marL="200025" marR="130175" indent="31750">
                        <a:lnSpc>
                          <a:spcPts val="1989"/>
                        </a:lnSpc>
                        <a:spcBef>
                          <a:spcPts val="595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A/P 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rat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29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469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000" spc="-5" dirty="0">
                          <a:solidFill>
                            <a:srgbClr val="FF9900"/>
                          </a:solidFill>
                          <a:latin typeface="Times New Roman"/>
                          <a:cs typeface="Times New Roman"/>
                        </a:rPr>
                        <a:t>Avoparcin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0497" marB="0"/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79097" marB="0"/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79097" marB="0"/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81896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81896" marB="0"/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81896" marB="0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81896" marB="0"/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81896" marB="0"/>
                </a:tc>
              </a:tr>
              <a:tr h="43982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000" spc="-5" dirty="0">
                          <a:solidFill>
                            <a:srgbClr val="FF9900"/>
                          </a:solidFill>
                          <a:latin typeface="Times New Roman"/>
                          <a:cs typeface="Times New Roman"/>
                        </a:rPr>
                        <a:t>Bacitracin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697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098" marB="0"/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098" marB="0"/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4299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098" marB="0"/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098" marB="0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098" marB="0"/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098" marB="0"/>
                </a:tc>
              </a:tr>
              <a:tr h="44003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spc="-5" dirty="0">
                          <a:solidFill>
                            <a:srgbClr val="FF9900"/>
                          </a:solidFill>
                          <a:latin typeface="Times New Roman"/>
                          <a:cs typeface="Times New Roman"/>
                        </a:rPr>
                        <a:t>Chlortetracycline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398" marB="0"/>
                </a:tc>
              </a:tr>
              <a:tr h="43879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spc="-5" dirty="0">
                          <a:solidFill>
                            <a:srgbClr val="FF9900"/>
                          </a:solidFill>
                          <a:latin typeface="Times New Roman"/>
                          <a:cs typeface="Times New Roman"/>
                        </a:rPr>
                        <a:t>Flavomycin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R="2286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</a:tr>
              <a:tr h="43912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000" spc="-5" dirty="0">
                          <a:solidFill>
                            <a:srgbClr val="FF9900"/>
                          </a:solidFill>
                          <a:latin typeface="Times New Roman"/>
                          <a:cs typeface="Times New Roman"/>
                        </a:rPr>
                        <a:t>Neomycin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098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4299" marB="0"/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4299" marB="0"/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4299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4299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4299" marB="0"/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4299" marB="0"/>
                </a:tc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4299" marB="0"/>
                </a:tc>
              </a:tr>
              <a:tr h="4403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000" dirty="0">
                          <a:solidFill>
                            <a:srgbClr val="FF9900"/>
                          </a:solidFill>
                          <a:latin typeface="Times New Roman"/>
                          <a:cs typeface="Times New Roman"/>
                        </a:rPr>
                        <a:t>Oxytetracycline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098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098" marB="0"/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098" marB="0"/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4299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4299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4299" marB="0"/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4299" marB="0"/>
                </a:tc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4299" marB="0"/>
                </a:tc>
              </a:tr>
              <a:tr h="4395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spc="-5" dirty="0">
                          <a:solidFill>
                            <a:srgbClr val="FF9900"/>
                          </a:solidFill>
                          <a:latin typeface="Times New Roman"/>
                          <a:cs typeface="Times New Roman"/>
                        </a:rPr>
                        <a:t>Spiramycin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</a:tr>
              <a:tr h="43958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spc="-5" dirty="0">
                          <a:solidFill>
                            <a:srgbClr val="FF9900"/>
                          </a:solidFill>
                          <a:latin typeface="Times New Roman"/>
                          <a:cs typeface="Times New Roman"/>
                        </a:rPr>
                        <a:t>Tylosin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</a:tr>
              <a:tr h="40007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spc="-5" dirty="0">
                          <a:solidFill>
                            <a:srgbClr val="FF9900"/>
                          </a:solidFill>
                          <a:latin typeface="Times New Roman"/>
                          <a:cs typeface="Times New Roman"/>
                        </a:rPr>
                        <a:t>Virginiamycin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398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599" marB="0"/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398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5404" y="6753308"/>
            <a:ext cx="9271375" cy="330386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000" spc="-6" dirty="0">
                <a:solidFill>
                  <a:srgbClr val="FF9966"/>
                </a:solidFill>
                <a:latin typeface="Arial"/>
                <a:cs typeface="Arial"/>
              </a:rPr>
              <a:t>D, </a:t>
            </a:r>
            <a:r>
              <a:rPr sz="2000" spc="-11" dirty="0">
                <a:solidFill>
                  <a:srgbClr val="FF9966"/>
                </a:solidFill>
                <a:latin typeface="Arial"/>
                <a:cs typeface="Arial"/>
              </a:rPr>
              <a:t>decrease; </a:t>
            </a:r>
            <a:r>
              <a:rPr sz="2000" dirty="0">
                <a:solidFill>
                  <a:srgbClr val="FF9966"/>
                </a:solidFill>
                <a:latin typeface="Arial"/>
                <a:cs typeface="Arial"/>
              </a:rPr>
              <a:t>I, </a:t>
            </a:r>
            <a:r>
              <a:rPr sz="2000" spc="-11" dirty="0">
                <a:solidFill>
                  <a:srgbClr val="FF9966"/>
                </a:solidFill>
                <a:latin typeface="Arial"/>
                <a:cs typeface="Arial"/>
              </a:rPr>
              <a:t>increase; </a:t>
            </a:r>
            <a:r>
              <a:rPr sz="2000" spc="-6" dirty="0">
                <a:solidFill>
                  <a:srgbClr val="FF9966"/>
                </a:solidFill>
                <a:latin typeface="Arial"/>
                <a:cs typeface="Arial"/>
              </a:rPr>
              <a:t>0, </a:t>
            </a:r>
            <a:r>
              <a:rPr sz="2000" spc="-11" dirty="0">
                <a:solidFill>
                  <a:srgbClr val="FF9966"/>
                </a:solidFill>
                <a:latin typeface="Arial"/>
                <a:cs typeface="Arial"/>
              </a:rPr>
              <a:t>no </a:t>
            </a:r>
            <a:r>
              <a:rPr sz="2000" spc="-6" dirty="0">
                <a:solidFill>
                  <a:srgbClr val="FF9966"/>
                </a:solidFill>
                <a:latin typeface="Arial"/>
                <a:cs typeface="Arial"/>
              </a:rPr>
              <a:t>effect; ND </a:t>
            </a:r>
            <a:r>
              <a:rPr sz="2000" spc="-11" dirty="0">
                <a:solidFill>
                  <a:srgbClr val="FF9966"/>
                </a:solidFill>
                <a:latin typeface="Arial"/>
                <a:cs typeface="Arial"/>
              </a:rPr>
              <a:t>not determiDed</a:t>
            </a:r>
            <a:r>
              <a:rPr sz="2000" spc="-11" dirty="0">
                <a:solidFill>
                  <a:srgbClr val="FF9966"/>
                </a:solidFill>
                <a:latin typeface="Arial"/>
                <a:cs typeface="Arial"/>
              </a:rPr>
              <a:t>; </a:t>
            </a:r>
            <a:r>
              <a:rPr sz="2000" spc="-6" dirty="0">
                <a:solidFill>
                  <a:srgbClr val="FF9966"/>
                </a:solidFill>
                <a:latin typeface="Arial"/>
                <a:cs typeface="Arial"/>
              </a:rPr>
              <a:t>A, </a:t>
            </a:r>
            <a:r>
              <a:rPr sz="2000" spc="-11" dirty="0">
                <a:solidFill>
                  <a:srgbClr val="FF9966"/>
                </a:solidFill>
                <a:latin typeface="Arial"/>
                <a:cs typeface="Arial"/>
              </a:rPr>
              <a:t>acetate; </a:t>
            </a:r>
            <a:r>
              <a:rPr sz="2000" spc="-6" dirty="0">
                <a:solidFill>
                  <a:srgbClr val="FF9966"/>
                </a:solidFill>
                <a:latin typeface="Arial"/>
                <a:cs typeface="Arial"/>
              </a:rPr>
              <a:t>P,</a:t>
            </a:r>
            <a:r>
              <a:rPr sz="2000" spc="265" dirty="0">
                <a:solidFill>
                  <a:srgbClr val="FF9966"/>
                </a:solidFill>
                <a:latin typeface="Arial"/>
                <a:cs typeface="Arial"/>
              </a:rPr>
              <a:t> </a:t>
            </a:r>
            <a:r>
              <a:rPr sz="2000" spc="-11" dirty="0">
                <a:solidFill>
                  <a:srgbClr val="FF9966"/>
                </a:solidFill>
                <a:latin typeface="Arial"/>
                <a:cs typeface="Arial"/>
              </a:rPr>
              <a:t>propionate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515" y="552976"/>
            <a:ext cx="6385096" cy="767167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4900" spc="-6" dirty="0">
                <a:solidFill>
                  <a:srgbClr val="FF9900"/>
                </a:solidFill>
              </a:rPr>
              <a:t>Ionophore</a:t>
            </a:r>
            <a:r>
              <a:rPr sz="4900" spc="-99" dirty="0">
                <a:solidFill>
                  <a:srgbClr val="FF9900"/>
                </a:solidFill>
              </a:rPr>
              <a:t> </a:t>
            </a:r>
            <a:r>
              <a:rPr sz="4900" spc="-6" dirty="0">
                <a:solidFill>
                  <a:srgbClr val="FF9900"/>
                </a:solidFill>
              </a:rPr>
              <a:t>Antibiotics</a:t>
            </a:r>
            <a:endParaRPr sz="4900" dirty="0"/>
          </a:p>
        </p:txBody>
      </p:sp>
      <p:sp>
        <p:nvSpPr>
          <p:cNvPr id="3" name="object 3"/>
          <p:cNvSpPr/>
          <p:nvPr/>
        </p:nvSpPr>
        <p:spPr>
          <a:xfrm>
            <a:off x="604837" y="1884320"/>
            <a:ext cx="289818" cy="289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4837" y="3929631"/>
            <a:ext cx="289818" cy="2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15976" y="1745725"/>
            <a:ext cx="7335202" cy="4615957"/>
          </a:xfrm>
          <a:prstGeom prst="rect">
            <a:avLst/>
          </a:prstGeom>
        </p:spPr>
        <p:txBody>
          <a:bodyPr vert="horz" wrap="square" lIns="0" tIns="67895" rIns="0" bIns="0" rtlCol="0">
            <a:spAutoFit/>
          </a:bodyPr>
          <a:lstStyle/>
          <a:p>
            <a:pPr marL="13999" marR="5600" indent="124593">
              <a:lnSpc>
                <a:spcPct val="89900"/>
              </a:lnSpc>
              <a:spcBef>
                <a:spcPts val="534"/>
              </a:spcBef>
            </a:pP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compounds possessing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the ability to form  lipid soluble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complexes </a:t>
            </a:r>
            <a:r>
              <a:rPr sz="3200" spc="-11" dirty="0">
                <a:solidFill>
                  <a:schemeClr val="tx1"/>
                </a:solidFill>
                <a:latin typeface="Arial"/>
                <a:cs typeface="Arial"/>
              </a:rPr>
              <a:t>with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cat ions and  mediate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their transport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across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lipid  barriers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87495">
              <a:lnSpc>
                <a:spcPct val="89900"/>
              </a:lnSpc>
              <a:spcBef>
                <a:spcPts val="882"/>
              </a:spcBef>
            </a:pP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carboxylic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ionophores-form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electrically 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neutral complexes </a:t>
            </a:r>
            <a:r>
              <a:rPr sz="3200" spc="-11" dirty="0">
                <a:solidFill>
                  <a:schemeClr val="tx1"/>
                </a:solidFill>
                <a:latin typeface="Arial"/>
                <a:cs typeface="Arial"/>
              </a:rPr>
              <a:t>with </a:t>
            </a:r>
            <a:r>
              <a:rPr sz="3200" spc="6" dirty="0">
                <a:solidFill>
                  <a:schemeClr val="tx1"/>
                </a:solidFill>
                <a:latin typeface="Arial"/>
                <a:cs typeface="Arial"/>
              </a:rPr>
              <a:t>mono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or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divalent 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cat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ions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catalyse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 electrically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silent  exchanges of cat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ions for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protons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or other 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cat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ions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across a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variety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biological  </a:t>
            </a:r>
            <a:r>
              <a:rPr sz="3200" spc="6" dirty="0">
                <a:solidFill>
                  <a:schemeClr val="tx1"/>
                </a:solidFill>
                <a:latin typeface="Arial"/>
                <a:cs typeface="Arial"/>
              </a:rPr>
              <a:t>membranes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2099</Words>
  <Application>Microsoft Office PowerPoint</Application>
  <PresentationFormat>Custom</PresentationFormat>
  <Paragraphs>356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Livestock &amp; Poultry Management</vt:lpstr>
      <vt:lpstr>Introduction</vt:lpstr>
      <vt:lpstr>Slide 3</vt:lpstr>
      <vt:lpstr>Broad classification of feed additives</vt:lpstr>
      <vt:lpstr>Antibiotics</vt:lpstr>
      <vt:lpstr>Non-Ionophore Antibiotics</vt:lpstr>
      <vt:lpstr>Non ionophore antibiotics used alone or in combination in ruminants</vt:lpstr>
      <vt:lpstr>Effect of antimicrobial feed additives on ruminal metabolic reactions</vt:lpstr>
      <vt:lpstr>Ionophore Antibiotics</vt:lpstr>
      <vt:lpstr>Ionophore Antibiotics</vt:lpstr>
      <vt:lpstr>Slide 11</vt:lpstr>
      <vt:lpstr>Limitations</vt:lpstr>
      <vt:lpstr>Arsenicals</vt:lpstr>
      <vt:lpstr>Buffering compounds</vt:lpstr>
      <vt:lpstr>Mechanism of action</vt:lpstr>
      <vt:lpstr>Slide 16</vt:lpstr>
      <vt:lpstr>Antioxidants</vt:lpstr>
      <vt:lpstr>Prebiotics/Oligosaccharides</vt:lpstr>
      <vt:lpstr>Slide 19</vt:lpstr>
      <vt:lpstr>ADVANTAGES</vt:lpstr>
      <vt:lpstr>Plant extracts</vt:lpstr>
      <vt:lpstr>Herbal products</vt:lpstr>
      <vt:lpstr>Slide 23</vt:lpstr>
      <vt:lpstr>Enzymes</vt:lpstr>
      <vt:lpstr>Methane inhibitors</vt:lpstr>
      <vt:lpstr>Hormones</vt:lpstr>
      <vt:lpstr>Branched chain fatty acids and N valeric acid</vt:lpstr>
      <vt:lpstr>Adsorbents</vt:lpstr>
      <vt:lpstr>Chelated minerals/Organic minerals</vt:lpstr>
      <vt:lpstr>Slide 30</vt:lpstr>
      <vt:lpstr>Organic acids</vt:lpstr>
      <vt:lpstr>Flavouring agents and pigmentation  compounds</vt:lpstr>
      <vt:lpstr>Pellet binders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Gouri Sahu</dc:creator>
  <cp:lastModifiedBy>user</cp:lastModifiedBy>
  <cp:revision>19</cp:revision>
  <cp:lastPrinted>1601-01-01T00:00:00Z</cp:lastPrinted>
  <dcterms:created xsi:type="dcterms:W3CDTF">2018-01-17T07:28:50Z</dcterms:created>
  <dcterms:modified xsi:type="dcterms:W3CDTF">2021-03-08T06:31:28Z</dcterms:modified>
</cp:coreProperties>
</file>