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27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286" r:id="rId4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FC44E0F-8843-4957-A79B-03C62C9D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F59A-A1F6-40B3-9259-9A56E8C01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3B19-C5FD-43E1-8CDB-18B08637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465E-8833-4E7F-BB05-F0DA2814A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C1F9-6CDE-4D2D-BAF8-F747257A7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4DE5-BDCB-4C1F-99B6-C59D12558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0F4D-2599-4C3B-839C-E04F3402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7A21-485C-4D39-9C5E-A3A43CED3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B899-5905-4E15-AE23-63A5E07CF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0E23-4933-4CA4-87A3-87A19121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FF9E-2145-466F-BE14-F47F06F9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66A-5E6A-48AF-9A99-889CF1859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BC8FEF-5C33-417A-A4D7-AC0F56E87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59296" y="395462"/>
            <a:ext cx="7489528" cy="576063"/>
          </a:xfrm>
        </p:spPr>
        <p:txBody>
          <a:bodyPr/>
          <a:lstStyle/>
          <a:p>
            <a:pPr eaLnBrk="1"/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&amp; Poultry Management</a:t>
            </a:r>
            <a:endParaRPr lang="en-IN" alt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dirty="0" smtClean="0"/>
              <a:t>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1880" y="2771775"/>
            <a:ext cx="81540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ASAP2101(2-1-0)</a:t>
            </a:r>
            <a:r>
              <a:rPr lang="en-IN" altLang="en-US" sz="2800" dirty="0" smtClean="0">
                <a:solidFill>
                  <a:schemeClr val="tx1"/>
                </a:solidFill>
              </a:rPr>
              <a:t>     </a:t>
            </a:r>
            <a:endParaRPr lang="en-IN" altLang="en-US" sz="2800" dirty="0">
              <a:solidFill>
                <a:schemeClr val="tx1"/>
              </a:solidFill>
            </a:endParaRP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 (including vaccination schedule)  of important diseases of livestock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137" y="38312"/>
            <a:ext cx="225484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FF0066"/>
                </a:solidFill>
                <a:latin typeface="Times New Roman"/>
                <a:cs typeface="Times New Roman"/>
              </a:rPr>
              <a:t>Anthrax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5977" y="788022"/>
            <a:ext cx="7980362" cy="5868086"/>
          </a:xfrm>
          <a:prstGeom prst="rect">
            <a:avLst/>
          </a:prstGeom>
        </p:spPr>
        <p:txBody>
          <a:bodyPr vert="horz" wrap="square" lIns="0" tIns="93795" rIns="0" bIns="0" rtlCol="0">
            <a:spAutoFit/>
          </a:bodyPr>
          <a:lstStyle/>
          <a:p>
            <a:pPr marL="391978" indent="-377979">
              <a:spcBef>
                <a:spcPts val="739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Causative agent: </a:t>
            </a:r>
            <a:r>
              <a:rPr sz="2000" i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Bacillus</a:t>
            </a:r>
            <a:r>
              <a:rPr sz="2000" i="1" spc="-8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anthracis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639"/>
              </a:spcBef>
              <a:buFont typeface="Arial"/>
              <a:buChar char="•"/>
              <a:tabLst>
                <a:tab pos="391278" algn="l"/>
                <a:tab pos="391978" algn="l"/>
                <a:tab pos="3676193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Mode</a:t>
            </a:r>
            <a:r>
              <a:rPr sz="2000" spc="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6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000" spc="-3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/>
                <a:cs typeface="Times New Roman"/>
              </a:rPr>
              <a:t>Transmission:	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By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ingestion, 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from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soil</a:t>
            </a:r>
            <a:r>
              <a:rPr spc="1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when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6480">
              <a:spcBef>
                <a:spcPts val="524"/>
              </a:spcBef>
            </a:pP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grazing or in contaminated food/wound</a:t>
            </a:r>
            <a:r>
              <a:rPr spc="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infection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617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000" spc="-6" dirty="0">
                <a:solidFill>
                  <a:schemeClr val="tx1"/>
                </a:solidFill>
                <a:latin typeface="Times New Roman"/>
                <a:cs typeface="Times New Roman"/>
              </a:rPr>
              <a:t>Host: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All Species (Cattle, sheep and goats are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most</a:t>
            </a:r>
            <a:r>
              <a:rPr spc="4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susceptible)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000" spc="-6" dirty="0">
                <a:solidFill>
                  <a:schemeClr val="tx1"/>
                </a:solidFill>
                <a:latin typeface="Times New Roman"/>
                <a:cs typeface="Times New Roman"/>
              </a:rPr>
              <a:t>Symptoms: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524"/>
              </a:spcBef>
              <a:buFont typeface="Wingdings"/>
              <a:buChar char=""/>
              <a:tabLst>
                <a:tab pos="391278" algn="l"/>
                <a:tab pos="391978" algn="l"/>
                <a:tab pos="764357" algn="l"/>
                <a:tab pos="1812898" algn="l"/>
                <a:tab pos="3212119" algn="l"/>
                <a:tab pos="3936578" algn="l"/>
                <a:tab pos="4780030" algn="l"/>
                <a:tab pos="5608084" algn="l"/>
                <a:tab pos="5892267" algn="l"/>
                <a:tab pos="6633526" algn="l"/>
                <a:tab pos="7269789" algn="l"/>
                <a:tab pos="8140541" algn="l"/>
                <a:tab pos="9380171" algn="l"/>
              </a:tabLst>
            </a:pP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In	pera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ute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ep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tice</a:t>
            </a:r>
            <a:r>
              <a:rPr spc="-44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ia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de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oc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urs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r>
              <a:rPr spc="-28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hours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aft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ani</a:t>
            </a:r>
            <a:r>
              <a:rPr spc="-39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al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coll</a:t>
            </a:r>
            <a:r>
              <a:rPr spc="-28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ing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/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convulsions, sudden death in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animals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that appeared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normal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pc="9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common.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marR="5600" indent="-377979">
              <a:spcBef>
                <a:spcPts val="506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In acute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septicemia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death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occurs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within 48 to 96 hours clinical signs include 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fever, 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anorexia, ruminal stasis, hematuria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 and blood tinged</a:t>
            </a:r>
            <a:r>
              <a:rPr spc="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diarrhea.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502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Pregnant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animals 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may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abort and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milk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production often abruptly</a:t>
            </a:r>
            <a:r>
              <a:rPr spc="17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decreases.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506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pc="-28" dirty="0">
                <a:solidFill>
                  <a:schemeClr val="tx1"/>
                </a:solidFill>
                <a:latin typeface="Times New Roman"/>
                <a:cs typeface="Times New Roman"/>
              </a:rPr>
              <a:t>Terminal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signs include severe depression, respiratory distress and</a:t>
            </a:r>
            <a:r>
              <a:rPr spc="13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convulsions.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502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Oozing of tarry coloured unclotted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 blood from all the orifices of the 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animals</a:t>
            </a:r>
            <a:r>
              <a:rPr spc="13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body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 indent="-377979">
              <a:spcBef>
                <a:spcPts val="612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Prevention and</a:t>
            </a:r>
            <a:r>
              <a:rPr sz="2000" spc="-3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Control:</a:t>
            </a:r>
          </a:p>
          <a:p>
            <a:pPr marL="347880">
              <a:spcBef>
                <a:spcPts val="524"/>
              </a:spcBef>
              <a:tabLst>
                <a:tab pos="802855" algn="l"/>
                <a:tab pos="1581211" algn="l"/>
                <a:tab pos="3266016" algn="l"/>
                <a:tab pos="3825984" algn="l"/>
                <a:tab pos="4955020" algn="l"/>
                <a:tab pos="5277702" algn="l"/>
                <a:tab pos="6601327" algn="l"/>
                <a:tab pos="6954108" algn="l"/>
                <a:tab pos="8449923" algn="l"/>
              </a:tabLst>
            </a:pPr>
            <a:r>
              <a:rPr spc="-28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tive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pc="-17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unization.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pc="-44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ganism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ceptible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penicil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in-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tetra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line</a:t>
            </a:r>
            <a:r>
              <a:rPr spc="-22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1978"/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erythromycin and</a:t>
            </a:r>
            <a:r>
              <a:rPr spc="-1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chloramphenicol</a:t>
            </a:r>
            <a:r>
              <a:rPr spc="-6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627709"/>
            <a:ext cx="1727944" cy="1656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206" y="38312"/>
            <a:ext cx="2151932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FF0066"/>
                </a:solidFill>
                <a:latin typeface="Times New Roman"/>
                <a:cs typeface="Times New Roman"/>
              </a:rPr>
              <a:t>Mastitis</a:t>
            </a:r>
          </a:p>
        </p:txBody>
      </p:sp>
      <p:sp>
        <p:nvSpPr>
          <p:cNvPr id="3" name="object 3"/>
          <p:cNvSpPr/>
          <p:nvPr/>
        </p:nvSpPr>
        <p:spPr>
          <a:xfrm>
            <a:off x="3977506" y="575795"/>
            <a:ext cx="2123931" cy="58797"/>
          </a:xfrm>
          <a:custGeom>
            <a:avLst/>
            <a:gdLst/>
            <a:ahLst/>
            <a:cxnLst/>
            <a:rect l="l" t="t" r="r" b="b"/>
            <a:pathLst>
              <a:path w="1926589" h="53340">
                <a:moveTo>
                  <a:pt x="1926336" y="0"/>
                </a:moveTo>
                <a:lnTo>
                  <a:pt x="0" y="0"/>
                </a:lnTo>
                <a:lnTo>
                  <a:pt x="0" y="53339"/>
                </a:lnTo>
                <a:lnTo>
                  <a:pt x="1926336" y="53339"/>
                </a:lnTo>
                <a:lnTo>
                  <a:pt x="1926336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359792" y="827509"/>
            <a:ext cx="9720833" cy="67321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8" y="539477"/>
            <a:ext cx="9905614" cy="6919869"/>
          </a:xfrm>
          <a:prstGeom prst="rect">
            <a:avLst/>
          </a:prstGeom>
        </p:spPr>
        <p:txBody>
          <a:bodyPr vert="horz" wrap="square" lIns="0" tIns="42698" rIns="0" bIns="0" rtlCol="0">
            <a:spAutoFit/>
          </a:bodyPr>
          <a:lstStyle/>
          <a:p>
            <a:pPr marL="391978" marR="5600" indent="-377979" algn="just">
              <a:lnSpc>
                <a:spcPct val="90000"/>
              </a:lnSpc>
              <a:spcBef>
                <a:spcPts val="336"/>
              </a:spcBef>
              <a:buFont typeface="Arial"/>
              <a:buChar char="•"/>
              <a:tabLst>
                <a:tab pos="391978" algn="l"/>
              </a:tabLst>
            </a:pPr>
            <a:r>
              <a:rPr sz="1900" b="1" u="heavy" spc="-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Introduction</a:t>
            </a:r>
            <a:r>
              <a:rPr sz="1900" spc="-6" dirty="0">
                <a:latin typeface="Times New Roman"/>
                <a:cs typeface="Times New Roman"/>
              </a:rPr>
              <a:t>: Mastitis is an inflammation </a:t>
            </a:r>
            <a:r>
              <a:rPr sz="1900" dirty="0">
                <a:latin typeface="Times New Roman"/>
                <a:cs typeface="Times New Roman"/>
              </a:rPr>
              <a:t>of the </a:t>
            </a:r>
            <a:r>
              <a:rPr sz="1900" spc="-6" dirty="0">
                <a:latin typeface="Times New Roman"/>
                <a:cs typeface="Times New Roman"/>
              </a:rPr>
              <a:t>mammary gland. In which </a:t>
            </a:r>
            <a:r>
              <a:rPr sz="1900" dirty="0">
                <a:latin typeface="Times New Roman"/>
                <a:cs typeface="Times New Roman"/>
              </a:rPr>
              <a:t>the </a:t>
            </a:r>
            <a:r>
              <a:rPr sz="1900" spc="-11" dirty="0">
                <a:latin typeface="Times New Roman"/>
                <a:cs typeface="Times New Roman"/>
              </a:rPr>
              <a:t>milk </a:t>
            </a:r>
            <a:r>
              <a:rPr sz="1900" spc="-6" dirty="0">
                <a:latin typeface="Times New Roman"/>
                <a:cs typeface="Times New Roman"/>
              </a:rPr>
              <a:t>undergo  physical, chemical and microbiological changes </a:t>
            </a:r>
            <a:r>
              <a:rPr sz="1900" dirty="0">
                <a:latin typeface="Times New Roman"/>
                <a:cs typeface="Times New Roman"/>
              </a:rPr>
              <a:t>where as </a:t>
            </a:r>
            <a:r>
              <a:rPr sz="1900" spc="-6" dirty="0">
                <a:latin typeface="Times New Roman"/>
                <a:cs typeface="Times New Roman"/>
              </a:rPr>
              <a:t>mammary glandular tissue under go  </a:t>
            </a:r>
            <a:r>
              <a:rPr sz="1900" dirty="0">
                <a:latin typeface="Times New Roman"/>
                <a:cs typeface="Times New Roman"/>
              </a:rPr>
              <a:t>physical </a:t>
            </a:r>
            <a:r>
              <a:rPr sz="1900" spc="-6" dirty="0">
                <a:latin typeface="Times New Roman"/>
                <a:cs typeface="Times New Roman"/>
              </a:rPr>
              <a:t>and pathological changes. In which infected </a:t>
            </a:r>
            <a:r>
              <a:rPr sz="1900" spc="-11" dirty="0">
                <a:latin typeface="Times New Roman"/>
                <a:cs typeface="Times New Roman"/>
              </a:rPr>
              <a:t>milk </a:t>
            </a:r>
            <a:r>
              <a:rPr sz="1900" spc="-17" dirty="0">
                <a:latin typeface="Times New Roman"/>
                <a:cs typeface="Times New Roman"/>
              </a:rPr>
              <a:t>colour</a:t>
            </a:r>
            <a:r>
              <a:rPr sz="1900" spc="-17" dirty="0">
                <a:latin typeface="Times New Roman"/>
                <a:cs typeface="Times New Roman"/>
              </a:rPr>
              <a:t>, </a:t>
            </a:r>
            <a:r>
              <a:rPr sz="1900" spc="-6" dirty="0">
                <a:latin typeface="Times New Roman"/>
                <a:cs typeface="Times New Roman"/>
              </a:rPr>
              <a:t>consistency change and contains  </a:t>
            </a:r>
            <a:r>
              <a:rPr sz="1900" dirty="0">
                <a:latin typeface="Times New Roman"/>
                <a:cs typeface="Times New Roman"/>
              </a:rPr>
              <a:t>more amount of</a:t>
            </a:r>
            <a:r>
              <a:rPr sz="1900" spc="-28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leucocytes.</a:t>
            </a:r>
            <a:endParaRPr sz="1900" dirty="0">
              <a:latin typeface="Times New Roman"/>
              <a:cs typeface="Times New Roman"/>
            </a:endParaRPr>
          </a:p>
          <a:p>
            <a:pPr marL="391978" indent="-377979" algn="just">
              <a:spcBef>
                <a:spcPts val="225"/>
              </a:spcBef>
              <a:buFont typeface="Arial"/>
              <a:buChar char="•"/>
              <a:tabLst>
                <a:tab pos="391978" algn="l"/>
              </a:tabLst>
            </a:pPr>
            <a:r>
              <a:rPr sz="1900" b="1" u="heavy" spc="-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Clinical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Signs:</a:t>
            </a:r>
            <a:endParaRPr sz="1900" dirty="0">
              <a:latin typeface="Times New Roman"/>
              <a:cs typeface="Times New Roman"/>
            </a:endParaRPr>
          </a:p>
          <a:p>
            <a:pPr marL="391978" marR="7000" indent="-377979" algn="just">
              <a:lnSpc>
                <a:spcPts val="2027"/>
              </a:lnSpc>
              <a:spcBef>
                <a:spcPts val="478"/>
              </a:spcBef>
              <a:buFont typeface="Wingdings"/>
              <a:buChar char=""/>
              <a:tabLst>
                <a:tab pos="391978" algn="l"/>
              </a:tabLst>
            </a:pPr>
            <a:r>
              <a:rPr sz="1900" dirty="0">
                <a:latin typeface="Times New Roman"/>
                <a:cs typeface="Times New Roman"/>
              </a:rPr>
              <a:t>Per </a:t>
            </a:r>
            <a:r>
              <a:rPr sz="1900" spc="-6" dirty="0">
                <a:latin typeface="Times New Roman"/>
                <a:cs typeface="Times New Roman"/>
              </a:rPr>
              <a:t>acute form: Pyrexia, anorexia, respiratory distress, swollen, hot </a:t>
            </a:r>
            <a:r>
              <a:rPr sz="1900" spc="-11" dirty="0">
                <a:latin typeface="Times New Roman"/>
                <a:cs typeface="Times New Roman"/>
              </a:rPr>
              <a:t>and </a:t>
            </a:r>
            <a:r>
              <a:rPr sz="1900" spc="-6" dirty="0">
                <a:latin typeface="Times New Roman"/>
                <a:cs typeface="Times New Roman"/>
              </a:rPr>
              <a:t>painful </a:t>
            </a:r>
            <a:r>
              <a:rPr sz="1900" spc="-22" dirty="0">
                <a:latin typeface="Times New Roman"/>
                <a:cs typeface="Times New Roman"/>
              </a:rPr>
              <a:t>udder. </a:t>
            </a:r>
            <a:r>
              <a:rPr sz="1900" dirty="0">
                <a:latin typeface="Times New Roman"/>
                <a:cs typeface="Times New Roman"/>
              </a:rPr>
              <a:t>Cessation of  </a:t>
            </a:r>
            <a:r>
              <a:rPr sz="1900" spc="-11" dirty="0">
                <a:latin typeface="Times New Roman"/>
                <a:cs typeface="Times New Roman"/>
              </a:rPr>
              <a:t>milk </a:t>
            </a:r>
            <a:r>
              <a:rPr sz="1900" spc="-6" dirty="0">
                <a:latin typeface="Times New Roman"/>
                <a:cs typeface="Times New Roman"/>
              </a:rPr>
              <a:t>production. </a:t>
            </a:r>
            <a:r>
              <a:rPr sz="1900" dirty="0">
                <a:latin typeface="Times New Roman"/>
                <a:cs typeface="Times New Roman"/>
              </a:rPr>
              <a:t>Exudate</a:t>
            </a:r>
            <a:r>
              <a:rPr sz="1900" dirty="0">
                <a:latin typeface="Times New Roman"/>
                <a:cs typeface="Times New Roman"/>
              </a:rPr>
              <a:t> are </a:t>
            </a:r>
            <a:r>
              <a:rPr sz="1900" spc="-6" dirty="0">
                <a:latin typeface="Times New Roman"/>
                <a:cs typeface="Times New Roman"/>
              </a:rPr>
              <a:t>often blood</a:t>
            </a:r>
            <a:r>
              <a:rPr sz="1900" spc="-39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stained.</a:t>
            </a:r>
            <a:endParaRPr sz="1900" dirty="0">
              <a:latin typeface="Times New Roman"/>
              <a:cs typeface="Times New Roman"/>
            </a:endParaRPr>
          </a:p>
          <a:p>
            <a:pPr marL="391978" indent="-377979" algn="just">
              <a:lnSpc>
                <a:spcPts val="2137"/>
              </a:lnSpc>
              <a:spcBef>
                <a:spcPts val="187"/>
              </a:spcBef>
              <a:buFont typeface="Wingdings"/>
              <a:buChar char=""/>
              <a:tabLst>
                <a:tab pos="391978" algn="l"/>
              </a:tabLst>
            </a:pPr>
            <a:r>
              <a:rPr sz="1900" spc="-6" dirty="0">
                <a:latin typeface="Times New Roman"/>
                <a:cs typeface="Times New Roman"/>
              </a:rPr>
              <a:t>Acute</a:t>
            </a:r>
            <a:r>
              <a:rPr sz="1900" spc="22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form:</a:t>
            </a:r>
            <a:r>
              <a:rPr sz="1900" spc="33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Swollen</a:t>
            </a:r>
            <a:r>
              <a:rPr sz="1900" spc="33" dirty="0">
                <a:latin typeface="Times New Roman"/>
                <a:cs typeface="Times New Roman"/>
              </a:rPr>
              <a:t> </a:t>
            </a:r>
            <a:r>
              <a:rPr sz="1900" spc="-17" dirty="0">
                <a:latin typeface="Times New Roman"/>
                <a:cs typeface="Times New Roman"/>
              </a:rPr>
              <a:t>udder,</a:t>
            </a:r>
            <a:r>
              <a:rPr sz="1900" spc="22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changes</a:t>
            </a:r>
            <a:r>
              <a:rPr sz="1900" spc="33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in</a:t>
            </a:r>
            <a:r>
              <a:rPr sz="1900" spc="39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quality</a:t>
            </a:r>
            <a:r>
              <a:rPr sz="1900" spc="3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22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milk.</a:t>
            </a:r>
            <a:r>
              <a:rPr sz="1900" spc="28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Milk</a:t>
            </a:r>
            <a:r>
              <a:rPr sz="1900" spc="44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become</a:t>
            </a:r>
            <a:r>
              <a:rPr sz="1900" spc="11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curd</a:t>
            </a:r>
            <a:r>
              <a:rPr sz="1900" spc="39" dirty="0">
                <a:latin typeface="Times New Roman"/>
                <a:cs typeface="Times New Roman"/>
              </a:rPr>
              <a:t> </a:t>
            </a:r>
            <a:r>
              <a:rPr sz="1900" spc="-11" dirty="0">
                <a:latin typeface="Times New Roman"/>
                <a:cs typeface="Times New Roman"/>
              </a:rPr>
              <a:t>like,</a:t>
            </a:r>
            <a:r>
              <a:rPr sz="1900" spc="33" dirty="0">
                <a:latin typeface="Times New Roman"/>
                <a:cs typeface="Times New Roman"/>
              </a:rPr>
              <a:t> </a:t>
            </a:r>
            <a:r>
              <a:rPr sz="1900" spc="-22" dirty="0">
                <a:latin typeface="Times New Roman"/>
                <a:cs typeface="Times New Roman"/>
              </a:rPr>
              <a:t>yellow,</a:t>
            </a:r>
            <a:r>
              <a:rPr sz="1900" spc="28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brown</a:t>
            </a:r>
            <a:r>
              <a:rPr sz="1900" spc="22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fluid</a:t>
            </a:r>
            <a:endParaRPr sz="1900" dirty="0">
              <a:latin typeface="Times New Roman"/>
              <a:cs typeface="Times New Roman"/>
            </a:endParaRPr>
          </a:p>
          <a:p>
            <a:pPr marL="391978" algn="just">
              <a:lnSpc>
                <a:spcPts val="2137"/>
              </a:lnSpc>
            </a:pPr>
            <a:r>
              <a:rPr sz="1900" spc="-6" dirty="0">
                <a:latin typeface="Times New Roman"/>
                <a:cs typeface="Times New Roman"/>
              </a:rPr>
              <a:t>with flakes and</a:t>
            </a:r>
            <a:r>
              <a:rPr sz="1900" spc="-17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clots.</a:t>
            </a:r>
            <a:endParaRPr sz="1900" dirty="0">
              <a:latin typeface="Times New Roman"/>
              <a:cs typeface="Times New Roman"/>
            </a:endParaRPr>
          </a:p>
          <a:p>
            <a:pPr marL="391978" indent="-377979" algn="just">
              <a:spcBef>
                <a:spcPts val="225"/>
              </a:spcBef>
              <a:buFont typeface="Wingdings"/>
              <a:buChar char=""/>
              <a:tabLst>
                <a:tab pos="391978" algn="l"/>
              </a:tabLst>
            </a:pPr>
            <a:r>
              <a:rPr sz="1900" dirty="0">
                <a:latin typeface="Times New Roman"/>
                <a:cs typeface="Times New Roman"/>
              </a:rPr>
              <a:t>Subacute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form: </a:t>
            </a:r>
            <a:r>
              <a:rPr sz="1900" dirty="0">
                <a:latin typeface="Times New Roman"/>
                <a:cs typeface="Times New Roman"/>
              </a:rPr>
              <a:t>No </a:t>
            </a:r>
            <a:r>
              <a:rPr sz="1900" spc="-6" dirty="0">
                <a:latin typeface="Times New Roman"/>
                <a:cs typeface="Times New Roman"/>
              </a:rPr>
              <a:t>changes in </a:t>
            </a:r>
            <a:r>
              <a:rPr sz="1900" dirty="0">
                <a:latin typeface="Times New Roman"/>
                <a:cs typeface="Times New Roman"/>
              </a:rPr>
              <a:t>the udder</a:t>
            </a:r>
            <a:r>
              <a:rPr sz="1900" spc="-66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tissue.</a:t>
            </a:r>
            <a:endParaRPr sz="1900" dirty="0">
              <a:latin typeface="Times New Roman"/>
              <a:cs typeface="Times New Roman"/>
            </a:endParaRPr>
          </a:p>
          <a:p>
            <a:pPr marL="391978" marR="5600" indent="-377979" algn="just">
              <a:lnSpc>
                <a:spcPts val="2027"/>
              </a:lnSpc>
              <a:spcBef>
                <a:spcPts val="474"/>
              </a:spcBef>
              <a:buFont typeface="Wingdings"/>
              <a:buChar char=""/>
              <a:tabLst>
                <a:tab pos="391978" algn="l"/>
              </a:tabLst>
            </a:pPr>
            <a:r>
              <a:rPr sz="1900" dirty="0">
                <a:latin typeface="Times New Roman"/>
                <a:cs typeface="Times New Roman"/>
              </a:rPr>
              <a:t>Chronic </a:t>
            </a:r>
            <a:r>
              <a:rPr sz="1900" spc="-6" dirty="0">
                <a:latin typeface="Times New Roman"/>
                <a:cs typeface="Times New Roman"/>
              </a:rPr>
              <a:t>form: Udder is haemorrhagic, and fibrotic. Swollen and palpable supra mammary  </a:t>
            </a:r>
            <a:r>
              <a:rPr sz="1900" dirty="0">
                <a:latin typeface="Times New Roman"/>
                <a:cs typeface="Times New Roman"/>
              </a:rPr>
              <a:t>lymphnode,. </a:t>
            </a:r>
            <a:r>
              <a:rPr sz="1900" spc="-6" dirty="0">
                <a:latin typeface="Times New Roman"/>
                <a:cs typeface="Times New Roman"/>
              </a:rPr>
              <a:t>Udder is thick, firm, </a:t>
            </a:r>
            <a:r>
              <a:rPr sz="1900" dirty="0">
                <a:latin typeface="Times New Roman"/>
                <a:cs typeface="Times New Roman"/>
              </a:rPr>
              <a:t>nodular </a:t>
            </a:r>
            <a:r>
              <a:rPr sz="1900" spc="-6" dirty="0">
                <a:latin typeface="Times New Roman"/>
                <a:cs typeface="Times New Roman"/>
              </a:rPr>
              <a:t>and atrophic, yellowish </a:t>
            </a:r>
            <a:r>
              <a:rPr sz="1900" dirty="0">
                <a:latin typeface="Times New Roman"/>
                <a:cs typeface="Times New Roman"/>
              </a:rPr>
              <a:t>or </a:t>
            </a:r>
            <a:r>
              <a:rPr sz="1900" spc="-6" dirty="0">
                <a:latin typeface="Times New Roman"/>
                <a:cs typeface="Times New Roman"/>
              </a:rPr>
              <a:t>white fluid with clots and  flakes.</a:t>
            </a:r>
            <a:endParaRPr sz="1900" dirty="0">
              <a:latin typeface="Times New Roman"/>
              <a:cs typeface="Times New Roman"/>
            </a:endParaRPr>
          </a:p>
          <a:p>
            <a:pPr marL="391978" marR="8400" indent="-377979" algn="just">
              <a:lnSpc>
                <a:spcPct val="90100"/>
              </a:lnSpc>
              <a:spcBef>
                <a:spcPts val="408"/>
              </a:spcBef>
            </a:pPr>
            <a:r>
              <a:rPr sz="1900" spc="2717" dirty="0">
                <a:latin typeface="Wingdings"/>
                <a:cs typeface="Wingdings"/>
              </a:rPr>
              <a:t></a:t>
            </a:r>
            <a:r>
              <a:rPr sz="1900" spc="2717" dirty="0">
                <a:latin typeface="Times New Roman"/>
                <a:cs typeface="Times New Roman"/>
              </a:rPr>
              <a:t> </a:t>
            </a:r>
            <a:r>
              <a:rPr sz="1900" b="1" u="heavy" spc="-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</a:t>
            </a:r>
            <a:r>
              <a:rPr sz="1900" b="1" spc="-22" dirty="0">
                <a:latin typeface="Times New Roman"/>
                <a:cs typeface="Times New Roman"/>
              </a:rPr>
              <a:t>: </a:t>
            </a:r>
            <a:r>
              <a:rPr sz="1900" spc="-6" dirty="0">
                <a:latin typeface="Times New Roman"/>
                <a:cs typeface="Times New Roman"/>
              </a:rPr>
              <a:t>Stripping out the milk </a:t>
            </a:r>
            <a:r>
              <a:rPr sz="1900" dirty="0">
                <a:latin typeface="Times New Roman"/>
                <a:cs typeface="Times New Roman"/>
              </a:rPr>
              <a:t>from </a:t>
            </a:r>
            <a:r>
              <a:rPr sz="1900" spc="-6" dirty="0">
                <a:latin typeface="Times New Roman"/>
                <a:cs typeface="Times New Roman"/>
              </a:rPr>
              <a:t>the infected quarters. Cleaning </a:t>
            </a:r>
            <a:r>
              <a:rPr sz="1900" dirty="0">
                <a:latin typeface="Times New Roman"/>
                <a:cs typeface="Times New Roman"/>
              </a:rPr>
              <a:t>of </a:t>
            </a:r>
            <a:r>
              <a:rPr sz="1900" spc="-6" dirty="0">
                <a:latin typeface="Times New Roman"/>
                <a:cs typeface="Times New Roman"/>
              </a:rPr>
              <a:t>infected quarters  </a:t>
            </a:r>
            <a:r>
              <a:rPr sz="1900" spc="-612" dirty="0">
                <a:latin typeface="Times New Roman"/>
                <a:cs typeface="Times New Roman"/>
              </a:rPr>
              <a:t>with</a:t>
            </a:r>
            <a:r>
              <a:rPr sz="1900" spc="6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normal </a:t>
            </a:r>
            <a:r>
              <a:rPr sz="1900" spc="-6" dirty="0">
                <a:latin typeface="Times New Roman"/>
                <a:cs typeface="Times New Roman"/>
              </a:rPr>
              <a:t>saline and distilled </a:t>
            </a:r>
            <a:r>
              <a:rPr sz="1900" spc="-22" dirty="0">
                <a:latin typeface="Times New Roman"/>
                <a:cs typeface="Times New Roman"/>
              </a:rPr>
              <a:t>water. </a:t>
            </a:r>
            <a:r>
              <a:rPr sz="1900" spc="-6" dirty="0">
                <a:latin typeface="Times New Roman"/>
                <a:cs typeface="Times New Roman"/>
              </a:rPr>
              <a:t>Infusion </a:t>
            </a:r>
            <a:r>
              <a:rPr sz="1900" dirty="0">
                <a:latin typeface="Times New Roman"/>
                <a:cs typeface="Times New Roman"/>
              </a:rPr>
              <a:t>of </a:t>
            </a:r>
            <a:r>
              <a:rPr sz="1900" spc="-6" dirty="0">
                <a:latin typeface="Times New Roman"/>
                <a:cs typeface="Times New Roman"/>
              </a:rPr>
              <a:t>antibiotic therapies immediately after </a:t>
            </a:r>
            <a:r>
              <a:rPr sz="1900" dirty="0">
                <a:latin typeface="Times New Roman"/>
                <a:cs typeface="Times New Roman"/>
              </a:rPr>
              <a:t>the  </a:t>
            </a:r>
            <a:r>
              <a:rPr sz="1900" spc="-6" dirty="0">
                <a:latin typeface="Times New Roman"/>
                <a:cs typeface="Times New Roman"/>
              </a:rPr>
              <a:t>infection. </a:t>
            </a:r>
            <a:r>
              <a:rPr sz="1900" dirty="0">
                <a:latin typeface="Times New Roman"/>
                <a:cs typeface="Times New Roman"/>
              </a:rPr>
              <a:t>Continuous use </a:t>
            </a:r>
            <a:r>
              <a:rPr sz="1900" spc="-6" dirty="0">
                <a:latin typeface="Times New Roman"/>
                <a:cs typeface="Times New Roman"/>
              </a:rPr>
              <a:t>antibiotics as </a:t>
            </a:r>
            <a:r>
              <a:rPr sz="1900" dirty="0">
                <a:latin typeface="Times New Roman"/>
                <a:cs typeface="Times New Roman"/>
              </a:rPr>
              <a:t>per the</a:t>
            </a:r>
            <a:r>
              <a:rPr sz="1900" spc="-11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antibiogram</a:t>
            </a:r>
            <a:r>
              <a:rPr sz="1900" spc="-6" dirty="0">
                <a:latin typeface="Times New Roman"/>
                <a:cs typeface="Times New Roman"/>
              </a:rPr>
              <a:t>.</a:t>
            </a:r>
            <a:endParaRPr sz="1900" dirty="0">
              <a:latin typeface="Times New Roman"/>
              <a:cs typeface="Times New Roman"/>
            </a:endParaRPr>
          </a:p>
          <a:p>
            <a:pPr marL="13999" algn="just">
              <a:spcBef>
                <a:spcPts val="225"/>
              </a:spcBef>
            </a:pPr>
            <a:r>
              <a:rPr sz="1900" spc="2706" dirty="0">
                <a:latin typeface="Wingdings"/>
                <a:cs typeface="Wingdings"/>
              </a:rPr>
              <a:t></a:t>
            </a:r>
            <a:r>
              <a:rPr sz="1900" spc="827" dirty="0">
                <a:latin typeface="Times New Roman"/>
                <a:cs typeface="Times New Roman"/>
              </a:rPr>
              <a:t> </a:t>
            </a:r>
            <a:r>
              <a:rPr sz="1900" b="1" u="heavy" spc="-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Control:</a:t>
            </a:r>
            <a:endParaRPr sz="19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25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1900" dirty="0">
                <a:latin typeface="Times New Roman"/>
                <a:cs typeface="Times New Roman"/>
              </a:rPr>
              <a:t>Hygenic</a:t>
            </a:r>
            <a:r>
              <a:rPr sz="1900" dirty="0">
                <a:latin typeface="Times New Roman"/>
                <a:cs typeface="Times New Roman"/>
              </a:rPr>
              <a:t> measures are</a:t>
            </a:r>
            <a:r>
              <a:rPr sz="1900" spc="-77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important.</a:t>
            </a:r>
            <a:endParaRPr sz="19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20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1900" spc="-6" dirty="0">
                <a:latin typeface="Times New Roman"/>
                <a:cs typeface="Times New Roman"/>
              </a:rPr>
              <a:t>Animals </a:t>
            </a:r>
            <a:r>
              <a:rPr sz="1900" dirty="0">
                <a:latin typeface="Times New Roman"/>
                <a:cs typeface="Times New Roman"/>
              </a:rPr>
              <a:t>diagnosed </a:t>
            </a:r>
            <a:r>
              <a:rPr sz="1900" spc="-6" dirty="0">
                <a:latin typeface="Times New Roman"/>
                <a:cs typeface="Times New Roman"/>
              </a:rPr>
              <a:t>positive </a:t>
            </a:r>
            <a:r>
              <a:rPr sz="1900" dirty="0">
                <a:latin typeface="Times New Roman"/>
                <a:cs typeface="Times New Roman"/>
              </a:rPr>
              <a:t>should be </a:t>
            </a:r>
            <a:r>
              <a:rPr sz="1900" spc="-6" dirty="0">
                <a:latin typeface="Times New Roman"/>
                <a:cs typeface="Times New Roman"/>
              </a:rPr>
              <a:t>milked at</a:t>
            </a:r>
            <a:r>
              <a:rPr sz="1900" spc="-11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last.</a:t>
            </a:r>
            <a:endParaRPr sz="19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25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1900" spc="-6" dirty="0">
                <a:latin typeface="Times New Roman"/>
                <a:cs typeface="Times New Roman"/>
              </a:rPr>
              <a:t>Milkers</a:t>
            </a:r>
            <a:r>
              <a:rPr sz="1900" spc="-6" dirty="0">
                <a:latin typeface="Times New Roman"/>
                <a:cs typeface="Times New Roman"/>
              </a:rPr>
              <a:t> should </a:t>
            </a:r>
            <a:r>
              <a:rPr sz="1900" dirty="0">
                <a:latin typeface="Times New Roman"/>
                <a:cs typeface="Times New Roman"/>
              </a:rPr>
              <a:t>wash </a:t>
            </a:r>
            <a:r>
              <a:rPr sz="1900" spc="-6" dirty="0">
                <a:latin typeface="Times New Roman"/>
                <a:cs typeface="Times New Roman"/>
              </a:rPr>
              <a:t>their hands before milking and should </a:t>
            </a:r>
            <a:r>
              <a:rPr sz="1900" dirty="0">
                <a:latin typeface="Times New Roman"/>
                <a:cs typeface="Times New Roman"/>
              </a:rPr>
              <a:t>use well washed </a:t>
            </a:r>
            <a:r>
              <a:rPr sz="1900" spc="-6" dirty="0">
                <a:latin typeface="Times New Roman"/>
                <a:cs typeface="Times New Roman"/>
              </a:rPr>
              <a:t>white</a:t>
            </a:r>
            <a:r>
              <a:rPr sz="1900" spc="6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overalls.</a:t>
            </a:r>
            <a:endParaRPr sz="19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25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1900" dirty="0">
                <a:latin typeface="Times New Roman"/>
                <a:cs typeface="Times New Roman"/>
              </a:rPr>
              <a:t>A </a:t>
            </a:r>
            <a:r>
              <a:rPr sz="1900" spc="-6" dirty="0">
                <a:latin typeface="Times New Roman"/>
                <a:cs typeface="Times New Roman"/>
              </a:rPr>
              <a:t>separate clean cloth </a:t>
            </a:r>
            <a:r>
              <a:rPr sz="1900" dirty="0">
                <a:latin typeface="Times New Roman"/>
                <a:cs typeface="Times New Roman"/>
              </a:rPr>
              <a:t>for </a:t>
            </a:r>
            <a:r>
              <a:rPr sz="1900" spc="-6" dirty="0">
                <a:latin typeface="Times New Roman"/>
                <a:cs typeface="Times New Roman"/>
              </a:rPr>
              <a:t>each cow is </a:t>
            </a:r>
            <a:r>
              <a:rPr sz="1900" dirty="0">
                <a:latin typeface="Times New Roman"/>
                <a:cs typeface="Times New Roman"/>
              </a:rPr>
              <a:t>used for washing the udder </a:t>
            </a:r>
            <a:r>
              <a:rPr sz="1900" spc="-6" dirty="0">
                <a:latin typeface="Times New Roman"/>
                <a:cs typeface="Times New Roman"/>
              </a:rPr>
              <a:t>with </a:t>
            </a:r>
            <a:r>
              <a:rPr sz="1900" dirty="0">
                <a:latin typeface="Times New Roman"/>
                <a:cs typeface="Times New Roman"/>
              </a:rPr>
              <a:t>a</a:t>
            </a:r>
            <a:r>
              <a:rPr sz="1900" spc="-204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disinfectant.</a:t>
            </a:r>
            <a:endParaRPr sz="1900" dirty="0">
              <a:latin typeface="Times New Roman"/>
              <a:cs typeface="Times New Roman"/>
            </a:endParaRPr>
          </a:p>
          <a:p>
            <a:pPr marL="391978" marR="5600" indent="-377979">
              <a:lnSpc>
                <a:spcPts val="2027"/>
              </a:lnSpc>
              <a:spcBef>
                <a:spcPts val="478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1900" dirty="0">
                <a:latin typeface="Times New Roman"/>
                <a:cs typeface="Times New Roman"/>
              </a:rPr>
              <a:t>The </a:t>
            </a:r>
            <a:r>
              <a:rPr sz="1900" spc="-6" dirty="0">
                <a:latin typeface="Times New Roman"/>
                <a:cs typeface="Times New Roman"/>
              </a:rPr>
              <a:t>first </a:t>
            </a:r>
            <a:r>
              <a:rPr sz="1900" dirty="0">
                <a:latin typeface="Times New Roman"/>
                <a:cs typeface="Times New Roman"/>
              </a:rPr>
              <a:t>stream </a:t>
            </a:r>
            <a:r>
              <a:rPr sz="1900" spc="-11" dirty="0">
                <a:latin typeface="Times New Roman"/>
                <a:cs typeface="Times New Roman"/>
              </a:rPr>
              <a:t>of milk </a:t>
            </a:r>
            <a:r>
              <a:rPr sz="1900" spc="-6" dirty="0">
                <a:latin typeface="Times New Roman"/>
                <a:cs typeface="Times New Roman"/>
              </a:rPr>
              <a:t>from each quarter </a:t>
            </a:r>
            <a:r>
              <a:rPr sz="1900" dirty="0">
                <a:latin typeface="Times New Roman"/>
                <a:cs typeface="Times New Roman"/>
              </a:rPr>
              <a:t>should </a:t>
            </a:r>
            <a:r>
              <a:rPr sz="1900" spc="-6" dirty="0">
                <a:latin typeface="Times New Roman"/>
                <a:cs typeface="Times New Roman"/>
              </a:rPr>
              <a:t>not </a:t>
            </a:r>
            <a:r>
              <a:rPr sz="1900" dirty="0">
                <a:latin typeface="Times New Roman"/>
                <a:cs typeface="Times New Roman"/>
              </a:rPr>
              <a:t>be </a:t>
            </a:r>
            <a:r>
              <a:rPr sz="1900" spc="-6" dirty="0">
                <a:latin typeface="Times New Roman"/>
                <a:cs typeface="Times New Roman"/>
              </a:rPr>
              <a:t>allowed to </a:t>
            </a:r>
            <a:r>
              <a:rPr sz="1900" spc="-11" dirty="0">
                <a:latin typeface="Times New Roman"/>
                <a:cs typeface="Times New Roman"/>
              </a:rPr>
              <a:t>drop on </a:t>
            </a:r>
            <a:r>
              <a:rPr sz="1900" spc="-6" dirty="0">
                <a:latin typeface="Times New Roman"/>
                <a:cs typeface="Times New Roman"/>
              </a:rPr>
              <a:t>floor but collected in </a:t>
            </a:r>
            <a:r>
              <a:rPr sz="1900" dirty="0">
                <a:latin typeface="Times New Roman"/>
                <a:cs typeface="Times New Roman"/>
              </a:rPr>
              <a:t>a  </a:t>
            </a:r>
            <a:r>
              <a:rPr sz="1900" spc="-6" dirty="0">
                <a:latin typeface="Times New Roman"/>
                <a:cs typeface="Times New Roman"/>
              </a:rPr>
              <a:t>separate </a:t>
            </a:r>
            <a:r>
              <a:rPr sz="1900" spc="-17" dirty="0">
                <a:latin typeface="Times New Roman"/>
                <a:cs typeface="Times New Roman"/>
              </a:rPr>
              <a:t>container. </a:t>
            </a:r>
            <a:r>
              <a:rPr sz="1900" spc="-6" dirty="0">
                <a:latin typeface="Times New Roman"/>
                <a:cs typeface="Times New Roman"/>
              </a:rPr>
              <a:t>Milkers</a:t>
            </a:r>
            <a:r>
              <a:rPr sz="1900" spc="-6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should not wet </a:t>
            </a:r>
            <a:r>
              <a:rPr sz="1900" spc="-6" dirty="0">
                <a:latin typeface="Times New Roman"/>
                <a:cs typeface="Times New Roman"/>
              </a:rPr>
              <a:t>their </a:t>
            </a:r>
            <a:r>
              <a:rPr sz="1900" dirty="0">
                <a:latin typeface="Times New Roman"/>
                <a:cs typeface="Times New Roman"/>
              </a:rPr>
              <a:t>hands </a:t>
            </a:r>
            <a:r>
              <a:rPr sz="1900" spc="-6" dirty="0">
                <a:latin typeface="Times New Roman"/>
                <a:cs typeface="Times New Roman"/>
              </a:rPr>
              <a:t>with first </a:t>
            </a:r>
            <a:r>
              <a:rPr sz="1900" dirty="0">
                <a:latin typeface="Times New Roman"/>
                <a:cs typeface="Times New Roman"/>
              </a:rPr>
              <a:t>stream of</a:t>
            </a:r>
            <a:r>
              <a:rPr sz="1900" spc="-17" dirty="0">
                <a:latin typeface="Times New Roman"/>
                <a:cs typeface="Times New Roman"/>
              </a:rPr>
              <a:t> </a:t>
            </a:r>
            <a:r>
              <a:rPr sz="1900" spc="-6" dirty="0">
                <a:latin typeface="Times New Roman"/>
                <a:cs typeface="Times New Roman"/>
              </a:rPr>
              <a:t>milk.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" y="0"/>
            <a:ext cx="10075584" cy="7559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" y="0"/>
            <a:ext cx="10075584" cy="7559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" y="0"/>
            <a:ext cx="10075584" cy="7559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9792" y="611485"/>
            <a:ext cx="9433048" cy="694819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245" y="38312"/>
            <a:ext cx="838582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FF0066"/>
                </a:solidFill>
                <a:latin typeface="Times New Roman"/>
                <a:cs typeface="Times New Roman"/>
              </a:rPr>
              <a:t>Foot and Mouth Disease</a:t>
            </a:r>
            <a:r>
              <a:rPr spc="-77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66"/>
                </a:solidFill>
                <a:latin typeface="Times New Roman"/>
                <a:cs typeface="Times New Roman"/>
              </a:rPr>
              <a:t>(FMD)</a:t>
            </a:r>
          </a:p>
        </p:txBody>
      </p:sp>
      <p:sp>
        <p:nvSpPr>
          <p:cNvPr id="3" name="object 3"/>
          <p:cNvSpPr/>
          <p:nvPr/>
        </p:nvSpPr>
        <p:spPr>
          <a:xfrm>
            <a:off x="864272" y="575795"/>
            <a:ext cx="8350118" cy="58797"/>
          </a:xfrm>
          <a:custGeom>
            <a:avLst/>
            <a:gdLst/>
            <a:ahLst/>
            <a:cxnLst/>
            <a:rect l="l" t="t" r="r" b="b"/>
            <a:pathLst>
              <a:path w="7574280" h="53340">
                <a:moveTo>
                  <a:pt x="7574280" y="0"/>
                </a:moveTo>
                <a:lnTo>
                  <a:pt x="0" y="0"/>
                </a:lnTo>
                <a:lnTo>
                  <a:pt x="0" y="53339"/>
                </a:lnTo>
                <a:lnTo>
                  <a:pt x="7574280" y="53339"/>
                </a:lnTo>
                <a:lnTo>
                  <a:pt x="757428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66" y="788556"/>
            <a:ext cx="9868512" cy="6703617"/>
          </a:xfrm>
          <a:prstGeom prst="rect">
            <a:avLst/>
          </a:prstGeom>
        </p:spPr>
        <p:txBody>
          <a:bodyPr vert="horz" wrap="square" lIns="0" tIns="54597" rIns="0" bIns="0" rtlCol="0">
            <a:spAutoFit/>
          </a:bodyPr>
          <a:lstStyle/>
          <a:p>
            <a:pPr marL="391978" indent="-378679">
              <a:spcBef>
                <a:spcPts val="430"/>
              </a:spcBef>
              <a:buFont typeface="Arial"/>
              <a:buChar char="•"/>
              <a:tabLst>
                <a:tab pos="391978" algn="l"/>
                <a:tab pos="392678" algn="l"/>
              </a:tabLst>
            </a:pPr>
            <a:r>
              <a:rPr sz="2600" dirty="0">
                <a:latin typeface="Times New Roman"/>
                <a:cs typeface="Times New Roman"/>
              </a:rPr>
              <a:t>Causative agent: Picorna</a:t>
            </a:r>
            <a:r>
              <a:rPr sz="2600" spc="-126" dirty="0">
                <a:latin typeface="Times New Roman"/>
                <a:cs typeface="Times New Roman"/>
              </a:rPr>
              <a:t> </a:t>
            </a:r>
            <a:r>
              <a:rPr sz="2600" spc="-33" dirty="0">
                <a:latin typeface="Times New Roman"/>
                <a:cs typeface="Times New Roman"/>
              </a:rPr>
              <a:t>Virus</a:t>
            </a:r>
            <a:endParaRPr sz="2600" dirty="0">
              <a:latin typeface="Times New Roman"/>
              <a:cs typeface="Times New Roman"/>
            </a:endParaRPr>
          </a:p>
          <a:p>
            <a:pPr marL="391978" marR="3003531" indent="-391978">
              <a:lnSpc>
                <a:spcPct val="108600"/>
              </a:lnSpc>
              <a:spcBef>
                <a:spcPts val="50"/>
              </a:spcBef>
              <a:buFont typeface="Arial"/>
              <a:buChar char="•"/>
              <a:tabLst>
                <a:tab pos="391978" algn="l"/>
                <a:tab pos="392678" algn="l"/>
                <a:tab pos="3676193" algn="l"/>
              </a:tabLst>
            </a:pPr>
            <a:r>
              <a:rPr sz="2600" dirty="0">
                <a:latin typeface="Times New Roman"/>
                <a:cs typeface="Times New Roman"/>
              </a:rPr>
              <a:t>Mode</a:t>
            </a:r>
            <a:r>
              <a:rPr sz="2600" spc="1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39" dirty="0">
                <a:latin typeface="Times New Roman"/>
                <a:cs typeface="Times New Roman"/>
              </a:rPr>
              <a:t> </a:t>
            </a:r>
            <a:r>
              <a:rPr sz="2600" spc="-11" dirty="0">
                <a:latin typeface="Times New Roman"/>
                <a:cs typeface="Times New Roman"/>
              </a:rPr>
              <a:t>Transmission:	</a:t>
            </a:r>
            <a:r>
              <a:rPr sz="2100" spc="-6" dirty="0">
                <a:latin typeface="Times New Roman"/>
                <a:cs typeface="Times New Roman"/>
              </a:rPr>
              <a:t>By direct contact i.e.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spc="-6" dirty="0">
                <a:latin typeface="Times New Roman"/>
                <a:cs typeface="Times New Roman"/>
              </a:rPr>
              <a:t>Through  </a:t>
            </a:r>
            <a:r>
              <a:rPr sz="2100" spc="-17" dirty="0">
                <a:latin typeface="Times New Roman"/>
                <a:cs typeface="Times New Roman"/>
              </a:rPr>
              <a:t>water, </a:t>
            </a:r>
            <a:r>
              <a:rPr sz="2100" spc="-11" dirty="0">
                <a:latin typeface="Times New Roman"/>
                <a:cs typeface="Times New Roman"/>
              </a:rPr>
              <a:t>manure, </a:t>
            </a:r>
            <a:r>
              <a:rPr sz="2100" spc="-6" dirty="0">
                <a:latin typeface="Times New Roman"/>
                <a:cs typeface="Times New Roman"/>
              </a:rPr>
              <a:t>pastureBy direct contact i.e.</a:t>
            </a:r>
            <a:r>
              <a:rPr sz="2100" spc="22" dirty="0">
                <a:latin typeface="Times New Roman"/>
                <a:cs typeface="Times New Roman"/>
              </a:rPr>
              <a:t> </a:t>
            </a:r>
            <a:r>
              <a:rPr sz="2100" spc="-6" dirty="0">
                <a:latin typeface="Times New Roman"/>
                <a:cs typeface="Times New Roman"/>
              </a:rPr>
              <a:t>Through</a:t>
            </a:r>
            <a:endParaRPr sz="2100" dirty="0">
              <a:latin typeface="Times New Roman"/>
              <a:cs typeface="Times New Roman"/>
            </a:endParaRPr>
          </a:p>
          <a:p>
            <a:pPr marL="412277">
              <a:spcBef>
                <a:spcPts val="252"/>
              </a:spcBef>
            </a:pPr>
            <a:r>
              <a:rPr sz="2100" spc="-17" dirty="0">
                <a:latin typeface="Times New Roman"/>
                <a:cs typeface="Times New Roman"/>
              </a:rPr>
              <a:t>water, </a:t>
            </a:r>
            <a:r>
              <a:rPr sz="2100" spc="-11" dirty="0">
                <a:latin typeface="Times New Roman"/>
                <a:cs typeface="Times New Roman"/>
              </a:rPr>
              <a:t>manure, </a:t>
            </a:r>
            <a:r>
              <a:rPr sz="2100" spc="-6" dirty="0">
                <a:latin typeface="Times New Roman"/>
                <a:cs typeface="Times New Roman"/>
              </a:rPr>
              <a:t>pasture and cattle</a:t>
            </a:r>
            <a:r>
              <a:rPr sz="2100" spc="44" dirty="0">
                <a:latin typeface="Times New Roman"/>
                <a:cs typeface="Times New Roman"/>
              </a:rPr>
              <a:t> </a:t>
            </a:r>
            <a:r>
              <a:rPr sz="2100" spc="-6" dirty="0">
                <a:latin typeface="Times New Roman"/>
                <a:cs typeface="Times New Roman"/>
              </a:rPr>
              <a:t>attendant</a:t>
            </a:r>
            <a:endParaRPr sz="2100" dirty="0">
              <a:latin typeface="Times New Roman"/>
              <a:cs typeface="Times New Roman"/>
            </a:endParaRPr>
          </a:p>
          <a:p>
            <a:pPr marL="391978" indent="-378679">
              <a:spcBef>
                <a:spcPts val="292"/>
              </a:spcBef>
              <a:buFont typeface="Arial"/>
              <a:buChar char="•"/>
              <a:tabLst>
                <a:tab pos="391978" algn="l"/>
                <a:tab pos="392678" algn="l"/>
              </a:tabLst>
            </a:pPr>
            <a:r>
              <a:rPr sz="2600" spc="-6" dirty="0">
                <a:latin typeface="Times New Roman"/>
                <a:cs typeface="Times New Roman"/>
              </a:rPr>
              <a:t>Host: </a:t>
            </a:r>
            <a:r>
              <a:rPr sz="2100" spc="-6" dirty="0">
                <a:latin typeface="Times New Roman"/>
                <a:cs typeface="Times New Roman"/>
              </a:rPr>
              <a:t>In cloven-hoofed </a:t>
            </a:r>
            <a:r>
              <a:rPr sz="2100" spc="-11" dirty="0">
                <a:latin typeface="Times New Roman"/>
                <a:cs typeface="Times New Roman"/>
              </a:rPr>
              <a:t>animals </a:t>
            </a:r>
            <a:r>
              <a:rPr sz="2100" spc="-6" dirty="0">
                <a:latin typeface="Times New Roman"/>
                <a:cs typeface="Times New Roman"/>
              </a:rPr>
              <a:t>(cattle, pigs, sheep, goats, and water</a:t>
            </a:r>
            <a:r>
              <a:rPr sz="2100" spc="121" dirty="0">
                <a:latin typeface="Times New Roman"/>
                <a:cs typeface="Times New Roman"/>
              </a:rPr>
              <a:t> </a:t>
            </a:r>
            <a:r>
              <a:rPr sz="2100" spc="-11" dirty="0">
                <a:latin typeface="Times New Roman"/>
                <a:cs typeface="Times New Roman"/>
              </a:rPr>
              <a:t>buffalo)</a:t>
            </a:r>
            <a:endParaRPr sz="2100" dirty="0">
              <a:latin typeface="Times New Roman"/>
              <a:cs typeface="Times New Roman"/>
            </a:endParaRPr>
          </a:p>
          <a:p>
            <a:pPr marL="391978" indent="-378679">
              <a:spcBef>
                <a:spcPts val="320"/>
              </a:spcBef>
              <a:buFont typeface="Arial"/>
              <a:buChar char="•"/>
              <a:tabLst>
                <a:tab pos="391978" algn="l"/>
                <a:tab pos="392678" algn="l"/>
              </a:tabLst>
            </a:pPr>
            <a:r>
              <a:rPr sz="2600" spc="-6" dirty="0">
                <a:latin typeface="Times New Roman"/>
                <a:cs typeface="Times New Roman"/>
              </a:rPr>
              <a:t>Symptoms:</a:t>
            </a:r>
            <a:endParaRPr sz="2600" dirty="0">
              <a:latin typeface="Times New Roman"/>
              <a:cs typeface="Times New Roman"/>
            </a:endParaRPr>
          </a:p>
          <a:p>
            <a:pPr marL="391978" marR="5600" indent="-378679" algn="just">
              <a:lnSpc>
                <a:spcPct val="90000"/>
              </a:lnSpc>
              <a:spcBef>
                <a:spcPts val="524"/>
              </a:spcBef>
              <a:buFont typeface="Wingdings"/>
              <a:buChar char=""/>
              <a:tabLst>
                <a:tab pos="392678" algn="l"/>
              </a:tabLst>
            </a:pPr>
            <a:r>
              <a:rPr sz="2100" spc="-6" dirty="0">
                <a:latin typeface="Times New Roman"/>
                <a:cs typeface="Times New Roman"/>
              </a:rPr>
              <a:t>The formation of vesicles (fluid-filled blisters) and erosions in the </a:t>
            </a:r>
            <a:r>
              <a:rPr sz="2100" spc="-11" dirty="0">
                <a:latin typeface="Times New Roman"/>
                <a:cs typeface="Times New Roman"/>
              </a:rPr>
              <a:t>mouth, </a:t>
            </a:r>
            <a:r>
              <a:rPr sz="2100" spc="-6" dirty="0">
                <a:latin typeface="Times New Roman"/>
                <a:cs typeface="Times New Roman"/>
              </a:rPr>
              <a:t>nose, teats and  feet. Initial </a:t>
            </a:r>
            <a:r>
              <a:rPr sz="2100" spc="-11" dirty="0">
                <a:latin typeface="Times New Roman"/>
                <a:cs typeface="Times New Roman"/>
              </a:rPr>
              <a:t>signs </a:t>
            </a:r>
            <a:r>
              <a:rPr sz="2100" spc="-6" dirty="0">
                <a:latin typeface="Times New Roman"/>
                <a:cs typeface="Times New Roman"/>
              </a:rPr>
              <a:t>are pyrexia (39.4-40.6ºC), dullness, anorexia, and fall in </a:t>
            </a:r>
            <a:r>
              <a:rPr sz="2100" spc="-11" dirty="0">
                <a:latin typeface="Times New Roman"/>
                <a:cs typeface="Times New Roman"/>
              </a:rPr>
              <a:t>milk  </a:t>
            </a:r>
            <a:r>
              <a:rPr sz="2100" spc="-6" dirty="0">
                <a:latin typeface="Times New Roman"/>
                <a:cs typeface="Times New Roman"/>
              </a:rPr>
              <a:t>production. </a:t>
            </a:r>
            <a:r>
              <a:rPr sz="2100" spc="-11" dirty="0">
                <a:latin typeface="Times New Roman"/>
                <a:cs typeface="Times New Roman"/>
              </a:rPr>
              <a:t>These </a:t>
            </a:r>
            <a:r>
              <a:rPr sz="2100" spc="-6" dirty="0">
                <a:latin typeface="Times New Roman"/>
                <a:cs typeface="Times New Roman"/>
              </a:rPr>
              <a:t>signs are followed by excessive salivation; drooling, </a:t>
            </a:r>
            <a:r>
              <a:rPr sz="2100" spc="-11" dirty="0">
                <a:latin typeface="Times New Roman"/>
                <a:cs typeface="Times New Roman"/>
              </a:rPr>
              <a:t>serous </a:t>
            </a:r>
            <a:r>
              <a:rPr sz="2100" spc="-6" dirty="0">
                <a:latin typeface="Times New Roman"/>
                <a:cs typeface="Times New Roman"/>
              </a:rPr>
              <a:t>nasal  </a:t>
            </a:r>
            <a:r>
              <a:rPr sz="2100" spc="-11" dirty="0">
                <a:latin typeface="Times New Roman"/>
                <a:cs typeface="Times New Roman"/>
              </a:rPr>
              <a:t>discharge; </a:t>
            </a:r>
            <a:r>
              <a:rPr sz="2100" spc="-6" dirty="0">
                <a:latin typeface="Times New Roman"/>
                <a:cs typeface="Times New Roman"/>
              </a:rPr>
              <a:t>shaking, kicking of </a:t>
            </a:r>
            <a:r>
              <a:rPr sz="2100" spc="-11" dirty="0">
                <a:latin typeface="Times New Roman"/>
                <a:cs typeface="Times New Roman"/>
              </a:rPr>
              <a:t>the </a:t>
            </a:r>
            <a:r>
              <a:rPr sz="2100" spc="-6" dirty="0">
                <a:latin typeface="Times New Roman"/>
                <a:cs typeface="Times New Roman"/>
              </a:rPr>
              <a:t>feet or </a:t>
            </a:r>
            <a:r>
              <a:rPr sz="2100" spc="-11" dirty="0">
                <a:latin typeface="Times New Roman"/>
                <a:cs typeface="Times New Roman"/>
              </a:rPr>
              <a:t>lameness; </a:t>
            </a:r>
            <a:r>
              <a:rPr sz="2100" spc="-6" dirty="0">
                <a:latin typeface="Times New Roman"/>
                <a:cs typeface="Times New Roman"/>
              </a:rPr>
              <a:t>and vesicle (blister) formation in the  tongue, dental pad, </a:t>
            </a:r>
            <a:r>
              <a:rPr sz="2100" spc="-11" dirty="0">
                <a:latin typeface="Times New Roman"/>
                <a:cs typeface="Times New Roman"/>
              </a:rPr>
              <a:t>gums, </a:t>
            </a:r>
            <a:r>
              <a:rPr sz="2100" spc="-6" dirty="0">
                <a:latin typeface="Times New Roman"/>
                <a:cs typeface="Times New Roman"/>
              </a:rPr>
              <a:t>soft palate, nostrils, muzzle, interdigital </a:t>
            </a:r>
            <a:r>
              <a:rPr sz="2100" spc="-11" dirty="0">
                <a:latin typeface="Times New Roman"/>
                <a:cs typeface="Times New Roman"/>
              </a:rPr>
              <a:t>space, </a:t>
            </a:r>
            <a:r>
              <a:rPr sz="2100" spc="-6" dirty="0">
                <a:latin typeface="Times New Roman"/>
                <a:cs typeface="Times New Roman"/>
              </a:rPr>
              <a:t>coronary band,  and teats. </a:t>
            </a:r>
            <a:r>
              <a:rPr sz="2100" spc="-6" dirty="0">
                <a:latin typeface="Times New Roman"/>
                <a:cs typeface="Times New Roman"/>
              </a:rPr>
              <a:t>Pregnant cows </a:t>
            </a:r>
            <a:r>
              <a:rPr sz="2100" spc="-17" dirty="0">
                <a:latin typeface="Times New Roman"/>
                <a:cs typeface="Times New Roman"/>
              </a:rPr>
              <a:t>may </a:t>
            </a:r>
            <a:r>
              <a:rPr sz="2100" spc="-6" dirty="0">
                <a:latin typeface="Times New Roman"/>
                <a:cs typeface="Times New Roman"/>
              </a:rPr>
              <a:t>abort, and young calves </a:t>
            </a:r>
            <a:r>
              <a:rPr sz="2100" spc="-17" dirty="0">
                <a:latin typeface="Times New Roman"/>
                <a:cs typeface="Times New Roman"/>
              </a:rPr>
              <a:t>may </a:t>
            </a:r>
            <a:r>
              <a:rPr sz="2100" spc="-11" dirty="0">
                <a:latin typeface="Times New Roman"/>
                <a:cs typeface="Times New Roman"/>
              </a:rPr>
              <a:t>die </a:t>
            </a:r>
            <a:r>
              <a:rPr sz="2100" spc="-6" dirty="0">
                <a:latin typeface="Times New Roman"/>
                <a:cs typeface="Times New Roman"/>
              </a:rPr>
              <a:t>without </a:t>
            </a:r>
            <a:r>
              <a:rPr sz="2100" spc="-11" dirty="0">
                <a:latin typeface="Times New Roman"/>
                <a:cs typeface="Times New Roman"/>
              </a:rPr>
              <a:t>developing </a:t>
            </a:r>
            <a:r>
              <a:rPr sz="2100" spc="-6" dirty="0">
                <a:latin typeface="Times New Roman"/>
                <a:cs typeface="Times New Roman"/>
              </a:rPr>
              <a:t>any  vesicle</a:t>
            </a:r>
            <a:endParaRPr sz="2100" dirty="0">
              <a:latin typeface="Times New Roman"/>
              <a:cs typeface="Times New Roman"/>
            </a:endParaRPr>
          </a:p>
          <a:p>
            <a:pPr marL="391978" marR="7000" indent="-378679" algn="just">
              <a:lnSpc>
                <a:spcPts val="2260"/>
              </a:lnSpc>
              <a:spcBef>
                <a:spcPts val="540"/>
              </a:spcBef>
              <a:buFont typeface="Wingdings"/>
              <a:buChar char=""/>
              <a:tabLst>
                <a:tab pos="392678" algn="l"/>
              </a:tabLst>
            </a:pPr>
            <a:r>
              <a:rPr sz="2100" spc="-6" dirty="0">
                <a:latin typeface="Times New Roman"/>
                <a:cs typeface="Times New Roman"/>
              </a:rPr>
              <a:t>The course of an FMD infection is 2 to 3 </a:t>
            </a:r>
            <a:r>
              <a:rPr sz="2100" spc="-11" dirty="0">
                <a:latin typeface="Times New Roman"/>
                <a:cs typeface="Times New Roman"/>
              </a:rPr>
              <a:t>weeks. </a:t>
            </a:r>
            <a:r>
              <a:rPr sz="2100" spc="-6" dirty="0">
                <a:latin typeface="Times New Roman"/>
                <a:cs typeface="Times New Roman"/>
              </a:rPr>
              <a:t>Secondary infection </a:t>
            </a:r>
            <a:r>
              <a:rPr sz="2100" spc="-11" dirty="0">
                <a:latin typeface="Times New Roman"/>
                <a:cs typeface="Times New Roman"/>
              </a:rPr>
              <a:t>may delay  </a:t>
            </a:r>
            <a:r>
              <a:rPr sz="2100" spc="-17" dirty="0">
                <a:latin typeface="Times New Roman"/>
                <a:cs typeface="Times New Roman"/>
              </a:rPr>
              <a:t>recovery.</a:t>
            </a:r>
            <a:endParaRPr sz="2100" dirty="0">
              <a:latin typeface="Times New Roman"/>
              <a:cs typeface="Times New Roman"/>
            </a:endParaRPr>
          </a:p>
          <a:p>
            <a:pPr marL="391978" indent="-378679" algn="just">
              <a:spcBef>
                <a:spcPts val="220"/>
              </a:spcBef>
              <a:buFont typeface="Wingdings"/>
              <a:buChar char=""/>
              <a:tabLst>
                <a:tab pos="392678" algn="l"/>
              </a:tabLst>
            </a:pPr>
            <a:r>
              <a:rPr sz="2100" spc="-6" dirty="0">
                <a:latin typeface="Times New Roman"/>
                <a:cs typeface="Times New Roman"/>
              </a:rPr>
              <a:t>Presence of ropy</a:t>
            </a:r>
            <a:r>
              <a:rPr sz="2100" spc="17" dirty="0">
                <a:latin typeface="Times New Roman"/>
                <a:cs typeface="Times New Roman"/>
              </a:rPr>
              <a:t> </a:t>
            </a:r>
            <a:r>
              <a:rPr sz="2100" spc="-6" dirty="0">
                <a:latin typeface="Times New Roman"/>
                <a:cs typeface="Times New Roman"/>
              </a:rPr>
              <a:t>saliva</a:t>
            </a:r>
            <a:endParaRPr sz="2100" dirty="0">
              <a:latin typeface="Times New Roman"/>
              <a:cs typeface="Times New Roman"/>
            </a:endParaRPr>
          </a:p>
          <a:p>
            <a:pPr marL="391978" indent="-378679">
              <a:spcBef>
                <a:spcPts val="298"/>
              </a:spcBef>
              <a:buFont typeface="Arial"/>
              <a:buChar char="•"/>
              <a:tabLst>
                <a:tab pos="391978" algn="l"/>
                <a:tab pos="392678" algn="l"/>
              </a:tabLst>
            </a:pPr>
            <a:r>
              <a:rPr sz="2600" dirty="0">
                <a:latin typeface="Times New Roman"/>
                <a:cs typeface="Times New Roman"/>
              </a:rPr>
              <a:t>Prevention &amp;</a:t>
            </a:r>
            <a:r>
              <a:rPr sz="2600" spc="-3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Control:</a:t>
            </a:r>
          </a:p>
          <a:p>
            <a:pPr marL="391978" marR="5600" indent="-48997">
              <a:lnSpc>
                <a:spcPts val="2260"/>
              </a:lnSpc>
              <a:spcBef>
                <a:spcPts val="561"/>
              </a:spcBef>
            </a:pPr>
            <a:r>
              <a:rPr sz="2100" spc="-6" dirty="0">
                <a:latin typeface="Times New Roman"/>
                <a:cs typeface="Times New Roman"/>
              </a:rPr>
              <a:t>Thorough disinfection of shed, utensils, clothes of </a:t>
            </a:r>
            <a:r>
              <a:rPr sz="2100" spc="-17" dirty="0">
                <a:latin typeface="Times New Roman"/>
                <a:cs typeface="Times New Roman"/>
              </a:rPr>
              <a:t>attendants.Vaccination</a:t>
            </a:r>
            <a:r>
              <a:rPr sz="2100" spc="-17" dirty="0">
                <a:latin typeface="Times New Roman"/>
                <a:cs typeface="Times New Roman"/>
              </a:rPr>
              <a:t> </a:t>
            </a:r>
            <a:r>
              <a:rPr sz="2100" spc="-6" dirty="0">
                <a:latin typeface="Times New Roman"/>
                <a:cs typeface="Times New Roman"/>
              </a:rPr>
              <a:t>– polyvalent –  once – 4 </a:t>
            </a:r>
            <a:r>
              <a:rPr sz="2100" spc="-11" dirty="0">
                <a:latin typeface="Times New Roman"/>
                <a:cs typeface="Times New Roman"/>
              </a:rPr>
              <a:t>months </a:t>
            </a:r>
            <a:r>
              <a:rPr sz="2100" spc="-6" dirty="0">
                <a:latin typeface="Times New Roman"/>
                <a:cs typeface="Times New Roman"/>
              </a:rPr>
              <a:t>or varies with </a:t>
            </a:r>
            <a:r>
              <a:rPr sz="2100" dirty="0">
                <a:latin typeface="Times New Roman"/>
                <a:cs typeface="Times New Roman"/>
              </a:rPr>
              <a:t>type </a:t>
            </a:r>
            <a:r>
              <a:rPr sz="2100" spc="-6" dirty="0">
                <a:latin typeface="Times New Roman"/>
                <a:cs typeface="Times New Roman"/>
              </a:rPr>
              <a:t>of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spc="-6" dirty="0">
                <a:latin typeface="Times New Roman"/>
                <a:cs typeface="Times New Roman"/>
              </a:rPr>
              <a:t>vaccine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3091" y="685410"/>
            <a:ext cx="2817534" cy="150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87784" y="755501"/>
            <a:ext cx="9505056" cy="63367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5577" y="38312"/>
            <a:ext cx="1809612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FF0066"/>
                </a:solidFill>
                <a:latin typeface="Times New Roman"/>
                <a:cs typeface="Times New Roman"/>
              </a:rPr>
              <a:t>Rabies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858" y="800625"/>
            <a:ext cx="9414184" cy="5818428"/>
          </a:xfrm>
          <a:prstGeom prst="rect">
            <a:avLst/>
          </a:prstGeom>
        </p:spPr>
        <p:txBody>
          <a:bodyPr vert="horz" wrap="square" lIns="0" tIns="49697" rIns="0" bIns="0" rtlCol="0">
            <a:spAutoFit/>
          </a:bodyPr>
          <a:lstStyle/>
          <a:p>
            <a:pPr marL="391978" indent="-377979">
              <a:spcBef>
                <a:spcPts val="391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3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Causative agent:-</a:t>
            </a:r>
            <a:r>
              <a:rPr sz="2300" b="1" spc="-33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Rhabdovirus</a:t>
            </a:r>
            <a:endParaRPr sz="23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80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300" b="1" u="heavy" spc="-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Initial Signs</a:t>
            </a:r>
            <a:r>
              <a:rPr sz="2300" b="1" spc="-6" dirty="0">
                <a:latin typeface="Times New Roman"/>
                <a:cs typeface="Times New Roman"/>
              </a:rPr>
              <a:t>:</a:t>
            </a:r>
            <a:r>
              <a:rPr sz="2300" spc="-6" dirty="0">
                <a:latin typeface="Times New Roman"/>
                <a:cs typeface="Times New Roman"/>
              </a:rPr>
              <a:t>-</a:t>
            </a:r>
            <a:endParaRPr sz="23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76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dirty="0">
                <a:latin typeface="Times New Roman"/>
                <a:cs typeface="Times New Roman"/>
              </a:rPr>
              <a:t>pain at the bite site, a general feeling of illness</a:t>
            </a:r>
          </a:p>
          <a:p>
            <a:pPr marL="391978" indent="-377979">
              <a:spcBef>
                <a:spcPts val="280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spc="-17" dirty="0">
                <a:latin typeface="Times New Roman"/>
                <a:cs typeface="Times New Roman"/>
              </a:rPr>
              <a:t>fever, </a:t>
            </a:r>
            <a:r>
              <a:rPr sz="2300" dirty="0">
                <a:latin typeface="Times New Roman"/>
                <a:cs typeface="Times New Roman"/>
              </a:rPr>
              <a:t>headache, </a:t>
            </a:r>
            <a:r>
              <a:rPr sz="2300" spc="-6" dirty="0">
                <a:latin typeface="Times New Roman"/>
                <a:cs typeface="Times New Roman"/>
              </a:rPr>
              <a:t>muscle</a:t>
            </a:r>
            <a:r>
              <a:rPr sz="2300" spc="22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aches</a:t>
            </a:r>
          </a:p>
          <a:p>
            <a:pPr marL="391978" indent="-377979">
              <a:spcBef>
                <a:spcPts val="276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dirty="0">
                <a:latin typeface="Times New Roman"/>
                <a:cs typeface="Times New Roman"/>
              </a:rPr>
              <a:t>poor appetite, nausea, and vomitin</a:t>
            </a:r>
            <a:r>
              <a:rPr sz="2300" dirty="0">
                <a:latin typeface="Times New Roman"/>
                <a:cs typeface="Times New Roman"/>
              </a:rPr>
              <a:t>, </a:t>
            </a:r>
            <a:r>
              <a:rPr sz="2300" spc="-6" dirty="0">
                <a:latin typeface="Times New Roman"/>
                <a:cs typeface="Times New Roman"/>
              </a:rPr>
              <a:t>sore</a:t>
            </a:r>
            <a:r>
              <a:rPr sz="2300" spc="-17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throat</a:t>
            </a:r>
          </a:p>
          <a:p>
            <a:pPr marL="391978" indent="-377979">
              <a:spcBef>
                <a:spcPts val="276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dirty="0">
                <a:latin typeface="Times New Roman"/>
                <a:cs typeface="Times New Roman"/>
              </a:rPr>
              <a:t>depression</a:t>
            </a:r>
          </a:p>
          <a:p>
            <a:pPr marL="391978" indent="-377979">
              <a:spcBef>
                <a:spcPts val="280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3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</a:t>
            </a:r>
            <a:r>
              <a:rPr sz="23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Symptoms</a:t>
            </a:r>
            <a:r>
              <a:rPr sz="2300" dirty="0">
                <a:latin typeface="Times New Roman"/>
                <a:cs typeface="Times New Roman"/>
              </a:rPr>
              <a:t>:-</a:t>
            </a:r>
          </a:p>
          <a:p>
            <a:pPr marL="391978" indent="-377979">
              <a:spcBef>
                <a:spcPts val="276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spc="-17" dirty="0">
                <a:latin typeface="Times New Roman"/>
                <a:cs typeface="Times New Roman"/>
              </a:rPr>
              <a:t>anxiety, </a:t>
            </a:r>
            <a:r>
              <a:rPr sz="2300" dirty="0">
                <a:latin typeface="Times New Roman"/>
                <a:cs typeface="Times New Roman"/>
              </a:rPr>
              <a:t>confusion, excessive </a:t>
            </a:r>
            <a:r>
              <a:rPr sz="2300" spc="-6" dirty="0">
                <a:latin typeface="Times New Roman"/>
                <a:cs typeface="Times New Roman"/>
              </a:rPr>
              <a:t>saliva</a:t>
            </a:r>
            <a:r>
              <a:rPr sz="2300" spc="-28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production</a:t>
            </a:r>
          </a:p>
          <a:p>
            <a:pPr marL="391978" indent="-377979">
              <a:spcBef>
                <a:spcPts val="280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dirty="0">
                <a:latin typeface="Times New Roman"/>
                <a:cs typeface="Times New Roman"/>
              </a:rPr>
              <a:t>hallucinations, high level of</a:t>
            </a:r>
            <a:r>
              <a:rPr sz="2300" spc="-61" dirty="0">
                <a:latin typeface="Times New Roman"/>
                <a:cs typeface="Times New Roman"/>
              </a:rPr>
              <a:t> </a:t>
            </a:r>
            <a:r>
              <a:rPr sz="2300" spc="-6" dirty="0">
                <a:latin typeface="Times New Roman"/>
                <a:cs typeface="Times New Roman"/>
              </a:rPr>
              <a:t>excitement</a:t>
            </a:r>
            <a:endParaRPr sz="23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76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spc="-6" dirty="0">
                <a:latin typeface="Times New Roman"/>
                <a:cs typeface="Times New Roman"/>
              </a:rPr>
              <a:t>insomnia, </a:t>
            </a:r>
            <a:r>
              <a:rPr sz="2300" dirty="0">
                <a:latin typeface="Times New Roman"/>
                <a:cs typeface="Times New Roman"/>
              </a:rPr>
              <a:t>restlessness</a:t>
            </a:r>
          </a:p>
          <a:p>
            <a:pPr marL="391978" marR="5600" indent="-377979">
              <a:lnSpc>
                <a:spcPts val="2502"/>
              </a:lnSpc>
              <a:spcBef>
                <a:spcPts val="595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dirty="0">
                <a:latin typeface="Times New Roman"/>
                <a:cs typeface="Times New Roman"/>
              </a:rPr>
              <a:t>paralysis of lower legs, </a:t>
            </a:r>
            <a:r>
              <a:rPr sz="2300" spc="-6" dirty="0">
                <a:latin typeface="Times New Roman"/>
                <a:cs typeface="Times New Roman"/>
              </a:rPr>
              <a:t>problems </a:t>
            </a:r>
            <a:r>
              <a:rPr sz="2300" dirty="0">
                <a:latin typeface="Times New Roman"/>
                <a:cs typeface="Times New Roman"/>
              </a:rPr>
              <a:t>swallowing due to painful throat and voice  box</a:t>
            </a:r>
            <a:r>
              <a:rPr sz="2300" spc="-22" dirty="0">
                <a:latin typeface="Times New Roman"/>
                <a:cs typeface="Times New Roman"/>
              </a:rPr>
              <a:t> </a:t>
            </a:r>
            <a:r>
              <a:rPr sz="2300" spc="-6" dirty="0">
                <a:latin typeface="Times New Roman"/>
                <a:cs typeface="Times New Roman"/>
              </a:rPr>
              <a:t>spasms</a:t>
            </a:r>
            <a:endParaRPr sz="23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237"/>
              </a:spcBef>
              <a:buFont typeface="Wingdings"/>
              <a:buChar char=""/>
              <a:tabLst>
                <a:tab pos="391278" algn="l"/>
                <a:tab pos="391978" algn="l"/>
              </a:tabLst>
            </a:pPr>
            <a:r>
              <a:rPr sz="2300" dirty="0">
                <a:latin typeface="Times New Roman"/>
                <a:cs typeface="Times New Roman"/>
              </a:rPr>
              <a:t>hydrophobia </a:t>
            </a:r>
            <a:r>
              <a:rPr sz="2300" spc="-6" dirty="0">
                <a:latin typeface="Times New Roman"/>
                <a:cs typeface="Times New Roman"/>
              </a:rPr>
              <a:t>(fear </a:t>
            </a:r>
            <a:r>
              <a:rPr sz="2300" dirty="0">
                <a:latin typeface="Times New Roman"/>
                <a:cs typeface="Times New Roman"/>
              </a:rPr>
              <a:t>at the sight of water despite an intense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thirst)</a:t>
            </a:r>
          </a:p>
          <a:p>
            <a:pPr marL="13999">
              <a:spcBef>
                <a:spcPts val="280"/>
              </a:spcBef>
            </a:pPr>
            <a:r>
              <a:rPr sz="2300" spc="3334" dirty="0">
                <a:latin typeface="Wingdings"/>
                <a:cs typeface="Wingdings"/>
              </a:rPr>
              <a:t></a:t>
            </a:r>
            <a:r>
              <a:rPr sz="2300" spc="280" dirty="0">
                <a:latin typeface="Times New Roman"/>
                <a:cs typeface="Times New Roman"/>
              </a:rPr>
              <a:t> </a:t>
            </a:r>
            <a:r>
              <a:rPr sz="2300" b="1" u="heavy" spc="-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Prevention </a:t>
            </a:r>
            <a:r>
              <a:rPr sz="23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sz="2300" b="1" u="heavy" spc="-2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Treatment:</a:t>
            </a:r>
            <a:endParaRPr sz="2300" dirty="0">
              <a:latin typeface="Times New Roman"/>
              <a:cs typeface="Times New Roman"/>
            </a:endParaRPr>
          </a:p>
          <a:p>
            <a:pPr marL="391978">
              <a:spcBef>
                <a:spcPts val="276"/>
              </a:spcBef>
            </a:pPr>
            <a:r>
              <a:rPr sz="2300" dirty="0">
                <a:latin typeface="Times New Roman"/>
                <a:cs typeface="Times New Roman"/>
              </a:rPr>
              <a:t>By vaccination </a:t>
            </a:r>
            <a:r>
              <a:rPr sz="2300" spc="-6" dirty="0">
                <a:latin typeface="Times New Roman"/>
                <a:cs typeface="Times New Roman"/>
              </a:rPr>
              <a:t>(Pre </a:t>
            </a:r>
            <a:r>
              <a:rPr sz="2300" dirty="0">
                <a:latin typeface="Times New Roman"/>
                <a:cs typeface="Times New Roman"/>
              </a:rPr>
              <a:t>or Post</a:t>
            </a:r>
            <a:r>
              <a:rPr sz="2300" spc="-17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bite)</a:t>
            </a:r>
          </a:p>
        </p:txBody>
      </p:sp>
      <p:sp>
        <p:nvSpPr>
          <p:cNvPr id="5" name="object 5"/>
          <p:cNvSpPr/>
          <p:nvPr/>
        </p:nvSpPr>
        <p:spPr>
          <a:xfrm>
            <a:off x="5915646" y="604774"/>
            <a:ext cx="4164978" cy="3171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16"/>
            <a:ext cx="10052063" cy="7544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41" y="0"/>
            <a:ext cx="10075725" cy="7559675"/>
            <a:chOff x="4572" y="0"/>
            <a:chExt cx="9139555" cy="6858000"/>
          </a:xfrm>
        </p:grpSpPr>
        <p:sp>
          <p:nvSpPr>
            <p:cNvPr id="3" name="object 3"/>
            <p:cNvSpPr/>
            <p:nvPr/>
          </p:nvSpPr>
          <p:spPr>
            <a:xfrm>
              <a:off x="4572" y="0"/>
              <a:ext cx="9139427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9475" y="3656076"/>
              <a:ext cx="4727448" cy="2974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0" y="304800"/>
              <a:ext cx="3809999" cy="2299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87784" y="971525"/>
            <a:ext cx="9792841" cy="59046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5121" y="38312"/>
            <a:ext cx="3589821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FF0066"/>
                </a:solidFill>
                <a:latin typeface="Times New Roman"/>
                <a:cs typeface="Times New Roman"/>
              </a:rPr>
              <a:t>PPR in</a:t>
            </a:r>
            <a:r>
              <a:rPr spc="-10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66"/>
                </a:solidFill>
                <a:latin typeface="Times New Roman"/>
                <a:cs typeface="Times New Roman"/>
              </a:rPr>
              <a:t>Goats</a:t>
            </a:r>
          </a:p>
        </p:txBody>
      </p:sp>
      <p:sp>
        <p:nvSpPr>
          <p:cNvPr id="3" name="object 3"/>
          <p:cNvSpPr/>
          <p:nvPr/>
        </p:nvSpPr>
        <p:spPr>
          <a:xfrm>
            <a:off x="3258421" y="575795"/>
            <a:ext cx="3561821" cy="58797"/>
          </a:xfrm>
          <a:custGeom>
            <a:avLst/>
            <a:gdLst/>
            <a:ahLst/>
            <a:cxnLst/>
            <a:rect l="l" t="t" r="r" b="b"/>
            <a:pathLst>
              <a:path w="3230879" h="53340">
                <a:moveTo>
                  <a:pt x="3230880" y="0"/>
                </a:moveTo>
                <a:lnTo>
                  <a:pt x="0" y="0"/>
                </a:lnTo>
                <a:lnTo>
                  <a:pt x="0" y="53339"/>
                </a:lnTo>
                <a:lnTo>
                  <a:pt x="3230880" y="53339"/>
                </a:lnTo>
                <a:lnTo>
                  <a:pt x="323088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127" y="947335"/>
            <a:ext cx="9529691" cy="4757526"/>
          </a:xfrm>
          <a:prstGeom prst="rect">
            <a:avLst/>
          </a:prstGeom>
        </p:spPr>
        <p:txBody>
          <a:bodyPr vert="horz" wrap="square" lIns="0" tIns="93795" rIns="0" bIns="0" rtlCol="0">
            <a:spAutoFit/>
          </a:bodyPr>
          <a:lstStyle/>
          <a:p>
            <a:pPr marL="391978" indent="-377979">
              <a:spcBef>
                <a:spcPts val="739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Causative agent:</a:t>
            </a:r>
            <a:r>
              <a:rPr sz="2600" dirty="0">
                <a:latin typeface="Times New Roman"/>
                <a:cs typeface="Times New Roman"/>
              </a:rPr>
              <a:t> Morbilli virus of </a:t>
            </a:r>
            <a:r>
              <a:rPr sz="2600" spc="-6" dirty="0">
                <a:latin typeface="Times New Roman"/>
                <a:cs typeface="Times New Roman"/>
              </a:rPr>
              <a:t>family</a:t>
            </a:r>
            <a:r>
              <a:rPr sz="2600" spc="-88" dirty="0">
                <a:latin typeface="Times New Roman"/>
                <a:cs typeface="Times New Roman"/>
              </a:rPr>
              <a:t> </a:t>
            </a:r>
            <a:r>
              <a:rPr sz="2600" spc="-6" dirty="0">
                <a:latin typeface="Times New Roman"/>
                <a:cs typeface="Times New Roman"/>
              </a:rPr>
              <a:t>Paramyxovirus</a:t>
            </a:r>
            <a:endParaRPr sz="26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639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600" u="heavy" spc="-1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Transmission:</a:t>
            </a:r>
            <a:r>
              <a:rPr sz="2600" spc="-1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 direct contact i.e. </a:t>
            </a:r>
            <a:r>
              <a:rPr sz="2600" dirty="0">
                <a:latin typeface="Times New Roman"/>
                <a:cs typeface="Times New Roman"/>
              </a:rPr>
              <a:t>Through </a:t>
            </a:r>
            <a:r>
              <a:rPr sz="2600" spc="-17" dirty="0">
                <a:latin typeface="Times New Roman"/>
                <a:cs typeface="Times New Roman"/>
              </a:rPr>
              <a:t>water, </a:t>
            </a:r>
            <a:r>
              <a:rPr sz="2600" spc="-6" dirty="0">
                <a:latin typeface="Times New Roman"/>
                <a:cs typeface="Times New Roman"/>
              </a:rPr>
              <a:t>manure,</a:t>
            </a:r>
            <a:r>
              <a:rPr sz="2600" spc="-17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pasture</a:t>
            </a:r>
          </a:p>
          <a:p>
            <a:pPr marL="391978" indent="-377979">
              <a:spcBef>
                <a:spcPts val="634"/>
              </a:spcBef>
              <a:buFont typeface="Arial"/>
              <a:buChar char="•"/>
              <a:tabLst>
                <a:tab pos="391278" algn="l"/>
                <a:tab pos="391978" algn="l"/>
              </a:tabLst>
            </a:pPr>
            <a:r>
              <a:rPr sz="2600" u="heavy" spc="-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Symptoms:</a:t>
            </a:r>
            <a:endParaRPr sz="26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634"/>
              </a:spcBef>
              <a:buFont typeface="Wingdings"/>
              <a:buChar char=""/>
              <a:tabLst>
                <a:tab pos="391978" algn="l"/>
              </a:tabLst>
            </a:pPr>
            <a:r>
              <a:rPr sz="2600" dirty="0">
                <a:latin typeface="Times New Roman"/>
                <a:cs typeface="Times New Roman"/>
              </a:rPr>
              <a:t>Fever</a:t>
            </a:r>
          </a:p>
          <a:p>
            <a:pPr marL="391978" indent="-377979">
              <a:spcBef>
                <a:spcPts val="639"/>
              </a:spcBef>
              <a:buFont typeface="Wingdings"/>
              <a:buChar char=""/>
              <a:tabLst>
                <a:tab pos="391978" algn="l"/>
              </a:tabLst>
            </a:pPr>
            <a:r>
              <a:rPr sz="2600" dirty="0">
                <a:latin typeface="Times New Roman"/>
                <a:cs typeface="Times New Roman"/>
              </a:rPr>
              <a:t>Occular</a:t>
            </a:r>
            <a:r>
              <a:rPr sz="2600" dirty="0">
                <a:latin typeface="Times New Roman"/>
                <a:cs typeface="Times New Roman"/>
              </a:rPr>
              <a:t> and nasal </a:t>
            </a:r>
            <a:r>
              <a:rPr sz="2600" spc="-6" dirty="0">
                <a:latin typeface="Times New Roman"/>
                <a:cs typeface="Times New Roman"/>
              </a:rPr>
              <a:t>mucous</a:t>
            </a:r>
            <a:r>
              <a:rPr sz="2600" spc="-39" dirty="0">
                <a:latin typeface="Times New Roman"/>
                <a:cs typeface="Times New Roman"/>
              </a:rPr>
              <a:t> </a:t>
            </a:r>
            <a:r>
              <a:rPr sz="2600" spc="-6" dirty="0">
                <a:latin typeface="Times New Roman"/>
                <a:cs typeface="Times New Roman"/>
              </a:rPr>
              <a:t>discharge,</a:t>
            </a:r>
            <a:endParaRPr sz="26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634"/>
              </a:spcBef>
              <a:buFont typeface="Wingdings"/>
              <a:buChar char=""/>
              <a:tabLst>
                <a:tab pos="391978" algn="l"/>
              </a:tabLst>
            </a:pPr>
            <a:r>
              <a:rPr sz="2600" dirty="0">
                <a:latin typeface="Times New Roman"/>
                <a:cs typeface="Times New Roman"/>
              </a:rPr>
              <a:t>Mouth</a:t>
            </a:r>
            <a:r>
              <a:rPr sz="2600" spc="-17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lesion</a:t>
            </a:r>
          </a:p>
          <a:p>
            <a:pPr marL="391978" indent="-377979">
              <a:spcBef>
                <a:spcPts val="639"/>
              </a:spcBef>
              <a:buFont typeface="Wingdings"/>
              <a:buChar char=""/>
              <a:tabLst>
                <a:tab pos="391978" algn="l"/>
              </a:tabLst>
            </a:pPr>
            <a:r>
              <a:rPr sz="2600" dirty="0">
                <a:latin typeface="Times New Roman"/>
                <a:cs typeface="Times New Roman"/>
              </a:rPr>
              <a:t>Respiratory</a:t>
            </a:r>
            <a:r>
              <a:rPr sz="2600" spc="-3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distress</a:t>
            </a:r>
          </a:p>
          <a:p>
            <a:pPr marL="13999">
              <a:spcBef>
                <a:spcPts val="634"/>
              </a:spcBef>
            </a:pPr>
            <a:r>
              <a:rPr sz="2600" spc="3807" dirty="0">
                <a:latin typeface="Wingdings"/>
                <a:cs typeface="Wingdings"/>
              </a:rPr>
              <a:t>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Prevention:</a:t>
            </a:r>
            <a:endParaRPr sz="2600" dirty="0">
              <a:latin typeface="Times New Roman"/>
              <a:cs typeface="Times New Roman"/>
            </a:endParaRPr>
          </a:p>
          <a:p>
            <a:pPr marL="391978" indent="-377979">
              <a:spcBef>
                <a:spcPts val="634"/>
              </a:spcBef>
              <a:buFont typeface="Wingdings"/>
              <a:buChar char=""/>
              <a:tabLst>
                <a:tab pos="391978" algn="l"/>
              </a:tabLst>
            </a:pPr>
            <a:r>
              <a:rPr sz="2600" spc="-44" dirty="0">
                <a:latin typeface="Times New Roman"/>
                <a:cs typeface="Times New Roman"/>
              </a:rPr>
              <a:t>Yearly</a:t>
            </a:r>
            <a:r>
              <a:rPr sz="2600" spc="-17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vaccination.</a:t>
            </a:r>
          </a:p>
          <a:p>
            <a:pPr marL="391978" indent="-377979">
              <a:spcBef>
                <a:spcPts val="639"/>
              </a:spcBef>
              <a:buFont typeface="Wingdings"/>
              <a:buChar char=""/>
              <a:tabLst>
                <a:tab pos="391978" algn="l"/>
              </a:tabLst>
            </a:pPr>
            <a:r>
              <a:rPr sz="2600" dirty="0">
                <a:latin typeface="Times New Roman"/>
                <a:cs typeface="Times New Roman"/>
              </a:rPr>
              <a:t>Separation of infected one from healthy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6" dirty="0">
                <a:latin typeface="Times New Roman"/>
                <a:cs typeface="Times New Roman"/>
              </a:rPr>
              <a:t>animals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4516" y="2032712"/>
            <a:ext cx="3056108" cy="2301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6194" y="5528640"/>
            <a:ext cx="3042669" cy="2031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652" y="985591"/>
            <a:ext cx="7365156" cy="69195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pc="331" dirty="0">
                <a:solidFill>
                  <a:srgbClr val="00AFEF"/>
                </a:solidFill>
              </a:rPr>
              <a:t>NON </a:t>
            </a:r>
            <a:r>
              <a:rPr spc="-165" dirty="0">
                <a:solidFill>
                  <a:srgbClr val="00AFEF"/>
                </a:solidFill>
              </a:rPr>
              <a:t>INFECTION</a:t>
            </a:r>
            <a:r>
              <a:rPr spc="-451" dirty="0">
                <a:solidFill>
                  <a:srgbClr val="00AFEF"/>
                </a:solidFill>
              </a:rPr>
              <a:t> </a:t>
            </a:r>
            <a:r>
              <a:rPr spc="-380" dirty="0">
                <a:solidFill>
                  <a:srgbClr val="00AFEF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3413" y="2267669"/>
            <a:ext cx="5787259" cy="324649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414377" indent="-401077">
              <a:spcBef>
                <a:spcPts val="116"/>
              </a:spcBef>
              <a:buSzPct val="96875"/>
              <a:buFont typeface="Wingdings"/>
              <a:buChar char=""/>
              <a:tabLst>
                <a:tab pos="415077" algn="l"/>
              </a:tabLst>
            </a:pP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Faulty nutrition</a:t>
            </a:r>
            <a:r>
              <a:rPr sz="3500" spc="-28" dirty="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403052"/>
                </a:solidFill>
                <a:latin typeface="Arial"/>
                <a:cs typeface="Arial"/>
              </a:rPr>
              <a:t>.</a:t>
            </a:r>
            <a:endParaRPr sz="3500" dirty="0">
              <a:latin typeface="Arial"/>
              <a:cs typeface="Arial"/>
            </a:endParaRPr>
          </a:p>
          <a:p>
            <a:pPr marL="884050"/>
            <a:r>
              <a:rPr sz="3500" dirty="0">
                <a:solidFill>
                  <a:srgbClr val="403052"/>
                </a:solidFill>
                <a:latin typeface="Arial"/>
                <a:cs typeface="Arial"/>
              </a:rPr>
              <a:t>&gt;Ration is </a:t>
            </a: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not</a:t>
            </a:r>
            <a:r>
              <a:rPr sz="3500" spc="-77" dirty="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balanced</a:t>
            </a:r>
            <a:endParaRPr sz="3500" dirty="0">
              <a:latin typeface="Arial"/>
              <a:cs typeface="Arial"/>
            </a:endParaRPr>
          </a:p>
          <a:p>
            <a:pPr marL="414377" indent="-401077">
              <a:buSzPct val="96875"/>
              <a:buFont typeface="Wingdings"/>
              <a:buChar char=""/>
              <a:tabLst>
                <a:tab pos="415077" algn="l"/>
              </a:tabLst>
            </a:pP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Metabolic </a:t>
            </a:r>
            <a:r>
              <a:rPr sz="3500" spc="-28" dirty="0">
                <a:solidFill>
                  <a:srgbClr val="403052"/>
                </a:solidFill>
                <a:latin typeface="Arial"/>
                <a:cs typeface="Arial"/>
              </a:rPr>
              <a:t>disorder.</a:t>
            </a:r>
            <a:endParaRPr sz="3500" dirty="0">
              <a:latin typeface="Arial"/>
              <a:cs typeface="Arial"/>
            </a:endParaRPr>
          </a:p>
          <a:p>
            <a:pPr marL="884050"/>
            <a:r>
              <a:rPr sz="3500" dirty="0">
                <a:solidFill>
                  <a:srgbClr val="403052"/>
                </a:solidFill>
                <a:latin typeface="Arial"/>
                <a:cs typeface="Arial"/>
              </a:rPr>
              <a:t>&gt;Not </a:t>
            </a: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adequate</a:t>
            </a:r>
            <a:r>
              <a:rPr sz="3500" spc="-83" dirty="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digested.</a:t>
            </a:r>
            <a:endParaRPr sz="3500" dirty="0">
              <a:latin typeface="Arial"/>
              <a:cs typeface="Arial"/>
            </a:endParaRPr>
          </a:p>
          <a:p>
            <a:pPr marL="414377" indent="-401077">
              <a:buSzPct val="96875"/>
              <a:buFont typeface="Wingdings"/>
              <a:buChar char=""/>
              <a:tabLst>
                <a:tab pos="415077" algn="l"/>
              </a:tabLst>
            </a:pPr>
            <a:r>
              <a:rPr sz="3500" spc="-22" dirty="0">
                <a:solidFill>
                  <a:srgbClr val="403052"/>
                </a:solidFill>
                <a:latin typeface="Arial"/>
                <a:cs typeface="Arial"/>
              </a:rPr>
              <a:t>Trauma</a:t>
            </a:r>
            <a:endParaRPr sz="3500" dirty="0">
              <a:latin typeface="Arial"/>
              <a:cs typeface="Arial"/>
            </a:endParaRPr>
          </a:p>
          <a:p>
            <a:pPr marL="884050"/>
            <a:r>
              <a:rPr sz="3500" spc="-17" dirty="0">
                <a:solidFill>
                  <a:srgbClr val="403052"/>
                </a:solidFill>
                <a:latin typeface="Arial"/>
                <a:cs typeface="Arial"/>
              </a:rPr>
              <a:t>&gt;Wound </a:t>
            </a: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and</a:t>
            </a:r>
            <a:r>
              <a:rPr sz="3500" spc="-11" dirty="0">
                <a:solidFill>
                  <a:srgbClr val="403052"/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rgbClr val="403052"/>
                </a:solidFill>
                <a:latin typeface="Arial"/>
                <a:cs typeface="Arial"/>
              </a:rPr>
              <a:t>injuries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9736" y="179437"/>
            <a:ext cx="7615072" cy="56627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z="3500" spc="-110" dirty="0">
                <a:solidFill>
                  <a:srgbClr val="FF0000"/>
                </a:solidFill>
                <a:latin typeface="Arial Black"/>
                <a:cs typeface="Arial Black"/>
              </a:rPr>
              <a:t>FAULTY </a:t>
            </a:r>
            <a:r>
              <a:rPr sz="3500" spc="-6" dirty="0">
                <a:solidFill>
                  <a:srgbClr val="FF0000"/>
                </a:solidFill>
                <a:latin typeface="Arial Black"/>
                <a:cs typeface="Arial Black"/>
              </a:rPr>
              <a:t>NUTRITION</a:t>
            </a:r>
            <a:r>
              <a:rPr sz="3500" spc="39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500" dirty="0">
                <a:solidFill>
                  <a:srgbClr val="FF0000"/>
                </a:solidFill>
                <a:latin typeface="Arial Black"/>
                <a:cs typeface="Arial Black"/>
              </a:rPr>
              <a:t>:EXAMPLE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9595" y="755501"/>
            <a:ext cx="7651237" cy="6487800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237287" indent="-223987">
              <a:spcBef>
                <a:spcPts val="711"/>
              </a:spcBef>
              <a:buSzPct val="95000"/>
              <a:buFont typeface="Wingdings"/>
              <a:buChar char=""/>
              <a:tabLst>
                <a:tab pos="237987" algn="l"/>
              </a:tabLst>
            </a:pPr>
            <a:r>
              <a:rPr sz="2200" spc="-11" dirty="0">
                <a:solidFill>
                  <a:srgbClr val="0F243E"/>
                </a:solidFill>
                <a:latin typeface="Arial Black"/>
                <a:cs typeface="Arial Black"/>
              </a:rPr>
              <a:t>Bloat</a:t>
            </a:r>
            <a:endParaRPr sz="2200" dirty="0">
              <a:latin typeface="Arial Black"/>
              <a:cs typeface="Arial Black"/>
            </a:endParaRPr>
          </a:p>
          <a:p>
            <a:pPr marL="321282">
              <a:spcBef>
                <a:spcPts val="612"/>
              </a:spcBef>
            </a:pP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Rapid fermentation (breakdown of carbohydrate by enzyme</a:t>
            </a:r>
            <a:r>
              <a:rPr sz="2200" spc="-2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to</a:t>
            </a:r>
            <a:endParaRPr sz="2200" dirty="0">
              <a:latin typeface="Arial"/>
              <a:cs typeface="Arial"/>
            </a:endParaRPr>
          </a:p>
          <a:p>
            <a:pPr marL="13999"/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much gas</a:t>
            </a:r>
            <a:r>
              <a:rPr sz="2200" spc="-5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).</a:t>
            </a:r>
            <a:endParaRPr sz="2200" dirty="0">
              <a:latin typeface="Arial"/>
              <a:cs typeface="Arial"/>
            </a:endParaRPr>
          </a:p>
          <a:p>
            <a:pPr marL="237287" indent="-223987">
              <a:spcBef>
                <a:spcPts val="463"/>
              </a:spcBef>
              <a:buSzPct val="95000"/>
              <a:buFont typeface="Wingdings"/>
              <a:buChar char=""/>
              <a:tabLst>
                <a:tab pos="237987" algn="l"/>
              </a:tabLst>
            </a:pPr>
            <a:r>
              <a:rPr sz="2200" spc="-11" dirty="0">
                <a:solidFill>
                  <a:srgbClr val="0F243E"/>
                </a:solidFill>
                <a:latin typeface="Arial Black"/>
                <a:cs typeface="Arial Black"/>
              </a:rPr>
              <a:t>Bovine </a:t>
            </a:r>
            <a:r>
              <a:rPr sz="2200" spc="11" dirty="0">
                <a:solidFill>
                  <a:srgbClr val="0F243E"/>
                </a:solidFill>
                <a:latin typeface="Arial Black"/>
                <a:cs typeface="Arial Black"/>
              </a:rPr>
              <a:t>pulmonary </a:t>
            </a:r>
            <a:r>
              <a:rPr sz="2200" dirty="0">
                <a:solidFill>
                  <a:srgbClr val="0F243E"/>
                </a:solidFill>
                <a:latin typeface="Arial Black"/>
                <a:cs typeface="Arial Black"/>
              </a:rPr>
              <a:t>emphysema</a:t>
            </a:r>
            <a:r>
              <a:rPr sz="2200" spc="-4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398977">
              <a:spcBef>
                <a:spcPts val="595"/>
              </a:spcBef>
            </a:pP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Feedlot problem </a:t>
            </a:r>
            <a:r>
              <a:rPr sz="2200" spc="-6" dirty="0">
                <a:solidFill>
                  <a:srgbClr val="0F243E"/>
                </a:solidFill>
                <a:latin typeface="Arial"/>
                <a:cs typeface="Arial"/>
              </a:rPr>
              <a:t>,panting,coughing,difficult</a:t>
            </a:r>
            <a:r>
              <a:rPr sz="2200" spc="-6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breathing</a:t>
            </a:r>
            <a:r>
              <a:rPr sz="2200" spc="-10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237287" indent="-223987">
              <a:spcBef>
                <a:spcPts val="451"/>
              </a:spcBef>
              <a:buSzPct val="95000"/>
              <a:buFont typeface="Wingdings"/>
              <a:buChar char=""/>
              <a:tabLst>
                <a:tab pos="237987" algn="l"/>
              </a:tabLst>
            </a:pPr>
            <a:r>
              <a:rPr sz="2200" spc="-11" dirty="0">
                <a:solidFill>
                  <a:srgbClr val="0F243E"/>
                </a:solidFill>
                <a:latin typeface="Arial Black"/>
                <a:cs typeface="Arial Black"/>
              </a:rPr>
              <a:t>Fescue</a:t>
            </a:r>
            <a:r>
              <a:rPr sz="2200" spc="11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2200" spc="-11" dirty="0">
                <a:solidFill>
                  <a:srgbClr val="0F243E"/>
                </a:solidFill>
                <a:latin typeface="Arial Black"/>
                <a:cs typeface="Arial Black"/>
              </a:rPr>
              <a:t>foot</a:t>
            </a:r>
            <a:endParaRPr sz="2200" dirty="0">
              <a:latin typeface="Arial Black"/>
              <a:cs typeface="Arial Black"/>
            </a:endParaRPr>
          </a:p>
          <a:p>
            <a:pPr marL="13999" marR="686661" indent="229586">
              <a:spcBef>
                <a:spcPts val="612"/>
              </a:spcBef>
            </a:pP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Pasture problem,cattle grazing in a fescue pasture </a:t>
            </a:r>
            <a:r>
              <a:rPr sz="2200" spc="-6" dirty="0">
                <a:solidFill>
                  <a:srgbClr val="0F243E"/>
                </a:solidFill>
                <a:latin typeface="Arial"/>
                <a:cs typeface="Arial"/>
              </a:rPr>
              <a:t>,the</a:t>
            </a:r>
            <a:r>
              <a:rPr sz="2200" spc="-193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animal  shifting from one hind to </a:t>
            </a:r>
            <a:r>
              <a:rPr sz="2200" spc="-11" dirty="0">
                <a:solidFill>
                  <a:srgbClr val="0F243E"/>
                </a:solidFill>
                <a:latin typeface="Arial"/>
                <a:cs typeface="Arial"/>
              </a:rPr>
              <a:t>other,sometime</a:t>
            </a:r>
            <a:r>
              <a:rPr sz="2200" spc="-11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with one in </a:t>
            </a:r>
            <a:r>
              <a:rPr sz="2200" spc="-6" dirty="0">
                <a:solidFill>
                  <a:srgbClr val="0F243E"/>
                </a:solidFill>
                <a:latin typeface="Arial"/>
                <a:cs typeface="Arial"/>
              </a:rPr>
              <a:t>the</a:t>
            </a:r>
            <a:r>
              <a:rPr sz="2200" spc="-1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spc="-28" dirty="0">
                <a:solidFill>
                  <a:srgbClr val="0F243E"/>
                </a:solidFill>
                <a:latin typeface="Arial"/>
                <a:cs typeface="Arial"/>
              </a:rPr>
              <a:t>air.</a:t>
            </a:r>
            <a:endParaRPr sz="2200" dirty="0">
              <a:latin typeface="Arial"/>
              <a:cs typeface="Arial"/>
            </a:endParaRPr>
          </a:p>
          <a:p>
            <a:pPr marL="237287" indent="-223987">
              <a:spcBef>
                <a:spcPts val="463"/>
              </a:spcBef>
              <a:buSzPct val="95000"/>
              <a:buFont typeface="Wingdings"/>
              <a:buChar char=""/>
              <a:tabLst>
                <a:tab pos="237987" algn="l"/>
              </a:tabLst>
            </a:pPr>
            <a:r>
              <a:rPr sz="2200" spc="-6" dirty="0">
                <a:solidFill>
                  <a:srgbClr val="0F243E"/>
                </a:solidFill>
                <a:latin typeface="Arial Black"/>
                <a:cs typeface="Arial Black"/>
              </a:rPr>
              <a:t>Enterotoxemia</a:t>
            </a:r>
            <a:r>
              <a:rPr sz="2200" spc="-6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2200" spc="-17" dirty="0">
                <a:solidFill>
                  <a:srgbClr val="0F243E"/>
                </a:solidFill>
                <a:latin typeface="Arial Black"/>
                <a:cs typeface="Arial Black"/>
              </a:rPr>
              <a:t>(overeating</a:t>
            </a:r>
            <a:r>
              <a:rPr sz="2200" spc="11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0F243E"/>
                </a:solidFill>
                <a:latin typeface="Arial Black"/>
                <a:cs typeface="Arial Black"/>
              </a:rPr>
              <a:t>disease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306583">
              <a:spcBef>
                <a:spcPts val="595"/>
              </a:spcBef>
            </a:pPr>
            <a:r>
              <a:rPr sz="2200" spc="-11" dirty="0">
                <a:solidFill>
                  <a:srgbClr val="0F243E"/>
                </a:solidFill>
                <a:latin typeface="Arial"/>
                <a:cs typeface="Arial"/>
              </a:rPr>
              <a:t>Affect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cattle /sheep on high concentration rations.animal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 may die</a:t>
            </a:r>
            <a:r>
              <a:rPr sz="2200" spc="-171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in</a:t>
            </a:r>
            <a:endParaRPr sz="2200" dirty="0">
              <a:latin typeface="Arial"/>
              <a:cs typeface="Arial"/>
            </a:endParaRPr>
          </a:p>
          <a:p>
            <a:pPr marL="13999"/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1 or 24 hours</a:t>
            </a:r>
            <a:r>
              <a:rPr sz="2200" spc="-149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237287" indent="-223987">
              <a:spcBef>
                <a:spcPts val="451"/>
              </a:spcBef>
              <a:buSzPct val="95000"/>
              <a:buFont typeface="Wingdings"/>
              <a:buChar char=""/>
              <a:tabLst>
                <a:tab pos="237987" algn="l"/>
              </a:tabLst>
            </a:pPr>
            <a:r>
              <a:rPr sz="2200" dirty="0">
                <a:solidFill>
                  <a:srgbClr val="0F243E"/>
                </a:solidFill>
                <a:latin typeface="Arial Black"/>
                <a:cs typeface="Arial Black"/>
              </a:rPr>
              <a:t>Founder:</a:t>
            </a:r>
            <a:endParaRPr sz="2200" dirty="0">
              <a:latin typeface="Arial Black"/>
              <a:cs typeface="Arial Black"/>
            </a:endParaRPr>
          </a:p>
          <a:p>
            <a:pPr marL="13999" marR="293283" indent="307283">
              <a:spcBef>
                <a:spcPts val="606"/>
              </a:spcBef>
            </a:pP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Footlot problem :swelling of tissue thar=ts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 attaches to hoof of</a:t>
            </a:r>
            <a:r>
              <a:rPr sz="2200" spc="-248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F243E"/>
                </a:solidFill>
                <a:latin typeface="Arial"/>
                <a:cs typeface="Arial"/>
              </a:rPr>
              <a:t>the  feet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106" y="251445"/>
            <a:ext cx="8369718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33" dirty="0">
                <a:solidFill>
                  <a:srgbClr val="FF0000"/>
                </a:solidFill>
                <a:latin typeface="Arial"/>
                <a:cs typeface="Arial"/>
              </a:rPr>
              <a:t>METABOLIC </a:t>
            </a:r>
            <a:r>
              <a:rPr sz="4000" dirty="0">
                <a:solidFill>
                  <a:srgbClr val="FF0000"/>
                </a:solidFill>
                <a:latin typeface="Arial"/>
                <a:cs typeface="Arial"/>
              </a:rPr>
              <a:t>DISORDER</a:t>
            </a:r>
            <a:r>
              <a:rPr sz="4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0000"/>
                </a:solidFill>
                <a:latin typeface="Arial"/>
                <a:cs typeface="Arial"/>
              </a:rPr>
              <a:t>;EXAMPLE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5975" y="922956"/>
            <a:ext cx="7381407" cy="6241257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391978" indent="-377979">
              <a:spcBef>
                <a:spcPts val="468"/>
              </a:spcBef>
              <a:buFont typeface="Wingdings"/>
              <a:buChar char=""/>
              <a:tabLst>
                <a:tab pos="391978" algn="l"/>
              </a:tabLst>
            </a:pPr>
            <a:r>
              <a:rPr sz="3000" b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Grass</a:t>
            </a:r>
            <a:r>
              <a:rPr sz="3000" b="1" spc="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978" marR="233086" indent="-35697">
              <a:lnSpc>
                <a:spcPts val="3219"/>
              </a:lnSpc>
              <a:spcBef>
                <a:spcPts val="761"/>
              </a:spcBef>
            </a:pP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often </a:t>
            </a:r>
            <a:r>
              <a:rPr sz="3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affects cows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3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lactating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,it is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caused 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lack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magnesium</a:t>
            </a:r>
            <a:r>
              <a:rPr sz="30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91978" indent="-377979">
              <a:spcBef>
                <a:spcPts val="303"/>
              </a:spcBef>
              <a:buFont typeface="Wingdings"/>
              <a:buChar char=""/>
              <a:tabLst>
                <a:tab pos="391978" algn="l"/>
              </a:tabLst>
            </a:pPr>
            <a:r>
              <a:rPr sz="3000" b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r>
              <a:rPr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disease: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280">
              <a:spcBef>
                <a:spcPts val="358"/>
              </a:spcBef>
            </a:pP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swallows metal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objects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ruminant</a:t>
            </a:r>
            <a:r>
              <a:rPr sz="3000" spc="-7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stomach.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978" indent="-377979">
              <a:spcBef>
                <a:spcPts val="358"/>
              </a:spcBef>
              <a:buFont typeface="Wingdings"/>
              <a:buChar char=""/>
              <a:tabLst>
                <a:tab pos="391978" algn="l"/>
              </a:tabLst>
            </a:pPr>
            <a:r>
              <a:rPr sz="3000" b="1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Nitrate </a:t>
            </a:r>
            <a:r>
              <a:rPr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poisoning</a:t>
            </a:r>
            <a:r>
              <a:rPr sz="3000" b="1" spc="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91978" marR="5600" indent="-35697">
              <a:lnSpc>
                <a:spcPts val="3219"/>
              </a:lnSpc>
              <a:spcBef>
                <a:spcPts val="761"/>
              </a:spcBef>
              <a:tabLst>
                <a:tab pos="6872212" algn="l"/>
              </a:tabLst>
            </a:pP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Caused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 eating or</a:t>
            </a:r>
            <a:r>
              <a:rPr sz="3000" spc="4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drinking</a:t>
            </a:r>
            <a:r>
              <a:rPr sz="3000" spc="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	</a:t>
            </a:r>
            <a:r>
              <a:rPr sz="3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sz="3000" spc="-8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sz="3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too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much </a:t>
            </a:r>
            <a:r>
              <a:rPr sz="3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nitrogen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it</a:t>
            </a:r>
            <a:r>
              <a:rPr sz="3000" spc="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91978" indent="-377979">
              <a:spcBef>
                <a:spcPts val="303"/>
              </a:spcBef>
              <a:buFont typeface="Wingdings"/>
              <a:buChar char=""/>
              <a:tabLst>
                <a:tab pos="391978" algn="l"/>
              </a:tabLst>
            </a:pPr>
            <a:r>
              <a:rPr sz="3000" b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Poisonous</a:t>
            </a:r>
            <a:r>
              <a:rPr sz="3000" b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280">
              <a:spcBef>
                <a:spcPts val="364"/>
              </a:spcBef>
            </a:pP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eating poisonous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sz="30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graze </a:t>
            </a:r>
            <a:r>
              <a:rPr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 </a:t>
            </a:r>
            <a:r>
              <a:rPr sz="3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setting</a:t>
            </a:r>
            <a:r>
              <a:rPr sz="3000" spc="-7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3446" y="179437"/>
            <a:ext cx="5323130" cy="498379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z="3100" spc="-6" dirty="0">
                <a:latin typeface="Times New Roman"/>
                <a:cs typeface="Times New Roman"/>
              </a:rPr>
              <a:t>A. </a:t>
            </a:r>
            <a:r>
              <a:rPr sz="3100" dirty="0">
                <a:latin typeface="Times New Roman"/>
                <a:cs typeface="Times New Roman"/>
              </a:rPr>
              <a:t>Signs of good </a:t>
            </a:r>
            <a:r>
              <a:rPr sz="3100" spc="-6" dirty="0">
                <a:latin typeface="Times New Roman"/>
                <a:cs typeface="Times New Roman"/>
              </a:rPr>
              <a:t>health</a:t>
            </a:r>
            <a:r>
              <a:rPr sz="3100" spc="-33" dirty="0">
                <a:latin typeface="Times New Roman"/>
                <a:cs typeface="Times New Roman"/>
              </a:rPr>
              <a:t> </a:t>
            </a:r>
            <a:r>
              <a:rPr sz="3100" spc="-6" dirty="0">
                <a:latin typeface="Times New Roman"/>
                <a:cs typeface="Times New Roman"/>
              </a:rPr>
              <a:t>include: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2000" y="831284"/>
            <a:ext cx="7762520" cy="657638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49980" indent="-335981">
              <a:spcBef>
                <a:spcPts val="110"/>
              </a:spcBef>
              <a:buAutoNum type="arabicPeriod"/>
              <a:tabLst>
                <a:tab pos="34998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Contented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animals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look free from all</a:t>
            </a:r>
            <a:r>
              <a:rPr sz="2400" spc="-6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2" dirty="0">
                <a:solidFill>
                  <a:schemeClr val="tx1"/>
                </a:solidFill>
                <a:latin typeface="Times New Roman"/>
                <a:cs typeface="Times New Roman"/>
              </a:rPr>
              <a:t>anxiety.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66685" marR="332481" indent="-266685">
              <a:buSzPct val="95833"/>
              <a:buAutoNum type="arabicPeriod"/>
              <a:tabLst>
                <a:tab pos="266685" algn="l"/>
              </a:tabLst>
            </a:pPr>
            <a:r>
              <a:rPr sz="2400" spc="-11" dirty="0">
                <a:solidFill>
                  <a:schemeClr val="tx1"/>
                </a:solidFill>
                <a:latin typeface="Times New Roman"/>
                <a:cs typeface="Times New Roman"/>
              </a:rPr>
              <a:t>Some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animals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have specific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signs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to look for and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others will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take</a:t>
            </a:r>
            <a:r>
              <a:rPr sz="2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  trained eye to</a:t>
            </a:r>
            <a:r>
              <a:rPr sz="2400" spc="-7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recognize.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Sheep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will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stay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quiet and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cattle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will chew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their</a:t>
            </a:r>
            <a:r>
              <a:rPr sz="24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cud.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9173" marR="5600" indent="-459173">
              <a:lnSpc>
                <a:spcPct val="150000"/>
              </a:lnSpc>
              <a:tabLst>
                <a:tab pos="459173" algn="l"/>
              </a:tabLst>
            </a:pP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3.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Body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temperature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, respiration, and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pulse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rate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should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be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monitored 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because unusual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highs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lows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can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be</a:t>
            </a:r>
            <a:r>
              <a:rPr lang="en-IN" sz="2400" spc="-5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symptoms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11577" marR="7700" indent="-411577">
              <a:lnSpc>
                <a:spcPct val="150000"/>
              </a:lnSpc>
              <a:buAutoNum type="arabicPeriod" startAt="3"/>
              <a:tabLst>
                <a:tab pos="411577" algn="l"/>
                <a:tab pos="412277" algn="l"/>
                <a:tab pos="1826196" algn="l"/>
                <a:tab pos="2439362" algn="l"/>
                <a:tab pos="2901336" algn="l"/>
                <a:tab pos="3961776" algn="l"/>
                <a:tab pos="4444049" algn="l"/>
                <a:tab pos="5801973" algn="l"/>
                <a:tab pos="6152653" algn="l"/>
                <a:tab pos="6616727" algn="l"/>
                <a:tab pos="7677167" algn="l"/>
                <a:tab pos="8548618" algn="l"/>
                <a:tab pos="9014091" algn="l"/>
              </a:tabLst>
            </a:pP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Alert</a:t>
            </a:r>
            <a:r>
              <a:rPr sz="24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ess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can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j</a:t>
            </a:r>
            <a:r>
              <a:rPr sz="2400" spc="6" dirty="0" smtClean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4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ged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</a:t>
            </a:r>
            <a:r>
              <a:rPr sz="24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cking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6" dirty="0" smtClean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ani</a:t>
            </a:r>
            <a:r>
              <a:rPr sz="2400" spc="-17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7" dirty="0" smtClean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erks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ars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you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draw </a:t>
            </a:r>
            <a:r>
              <a:rPr sz="2400" spc="-28" dirty="0">
                <a:solidFill>
                  <a:schemeClr val="tx1"/>
                </a:solidFill>
                <a:latin typeface="Times New Roman"/>
                <a:cs typeface="Times New Roman"/>
              </a:rPr>
              <a:t>near.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81" indent="-329681">
              <a:spcBef>
                <a:spcPts val="1587"/>
              </a:spcBef>
              <a:buAutoNum type="arabicPeriod" startAt="3"/>
              <a:tabLst>
                <a:tab pos="343681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 skin and coat of </a:t>
            </a:r>
            <a:r>
              <a:rPr sz="2400" spc="-11" dirty="0">
                <a:solidFill>
                  <a:schemeClr val="tx1"/>
                </a:solidFill>
                <a:latin typeface="Times New Roman"/>
                <a:cs typeface="Times New Roman"/>
              </a:rPr>
              <a:t>most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animals should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 oily and elastic</a:t>
            </a:r>
            <a:r>
              <a:rPr sz="2400" spc="-8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like.</a:t>
            </a:r>
          </a:p>
          <a:p>
            <a:pPr marL="13999" marR="6300">
              <a:lnSpc>
                <a:spcPct val="102499"/>
              </a:lnSpc>
              <a:spcBef>
                <a:spcPts val="898"/>
              </a:spcBef>
              <a:buSzPct val="71428"/>
              <a:buAutoNum type="arabicPeriod" startAt="3"/>
              <a:tabLst>
                <a:tab pos="363979" algn="l"/>
              </a:tabLst>
            </a:pP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One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 the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easiest things to notice is when </a:t>
            </a:r>
            <a:r>
              <a:rPr sz="2400" spc="-11" dirty="0">
                <a:solidFill>
                  <a:schemeClr val="tx1"/>
                </a:solidFill>
                <a:latin typeface="Times New Roman"/>
                <a:cs typeface="Times New Roman"/>
              </a:rPr>
              <a:t>an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animal goes  </a:t>
            </a:r>
            <a:r>
              <a:rPr sz="2400" spc="-17" dirty="0">
                <a:solidFill>
                  <a:schemeClr val="tx1"/>
                </a:solidFill>
                <a:latin typeface="Times New Roman"/>
                <a:cs typeface="Times New Roman"/>
              </a:rPr>
              <a:t>off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feed.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All</a:t>
            </a:r>
            <a:r>
              <a:rPr lang="en-IN"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7" dirty="0" smtClean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lthy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spc="-17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als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7" dirty="0" smtClean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hould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11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agg</a:t>
            </a:r>
            <a:r>
              <a:rPr sz="2400" spc="6" dirty="0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essiv</a:t>
            </a:r>
            <a:r>
              <a:rPr sz="2400" spc="-17" dirty="0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ly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when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fed</a:t>
            </a:r>
            <a:r>
              <a:rPr lang="en-IN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ruminants</a:t>
            </a:r>
            <a:r>
              <a:rPr lang="en-IN" sz="2400" spc="-6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should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be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seen chewing their</a:t>
            </a:r>
            <a:r>
              <a:rPr sz="2400" spc="-77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Times New Roman"/>
                <a:cs typeface="Times New Roman"/>
              </a:rPr>
              <a:t>cud.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10" y="118048"/>
            <a:ext cx="5972070" cy="69195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6"/>
              </a:spcBef>
            </a:pPr>
            <a:r>
              <a:rPr spc="-44" dirty="0">
                <a:latin typeface="Carlito"/>
                <a:cs typeface="Carlito"/>
              </a:rPr>
              <a:t>METABOLIC </a:t>
            </a:r>
            <a:r>
              <a:rPr spc="-6" dirty="0">
                <a:latin typeface="Carlito"/>
                <a:cs typeface="Carlito"/>
              </a:rPr>
              <a:t>DISORDER</a:t>
            </a:r>
            <a:r>
              <a:rPr spc="-11" dirty="0">
                <a:latin typeface="Carlito"/>
                <a:cs typeface="Carlito"/>
              </a:rPr>
              <a:t>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999" y="943840"/>
            <a:ext cx="6756557" cy="322783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indent="-377979">
              <a:lnSpc>
                <a:spcPts val="3549"/>
              </a:lnSpc>
              <a:spcBef>
                <a:spcPts val="110"/>
              </a:spcBef>
              <a:buFont typeface="Wingdings"/>
              <a:buChar char=""/>
              <a:tabLst>
                <a:tab pos="391978" algn="l"/>
              </a:tabLst>
            </a:pP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Rumentitis (liver abcess</a:t>
            </a:r>
            <a:r>
              <a:rPr sz="2400" spc="-3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complex)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978" marR="5600" indent="50397">
              <a:lnSpc>
                <a:spcPct val="80000"/>
              </a:lnSpc>
              <a:spcBef>
                <a:spcPts val="694"/>
              </a:spcBef>
            </a:pP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Cattle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rations </a:t>
            </a:r>
            <a:r>
              <a:rPr sz="2400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.the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soil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manure 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levels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prevalence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1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thus 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3468" indent="-550168">
              <a:buFont typeface="Wingdings"/>
              <a:buChar char=""/>
              <a:tabLst>
                <a:tab pos="563468" algn="l"/>
                <a:tab pos="564167" algn="l"/>
              </a:tabLst>
            </a:pP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(selenium difficiency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978" marR="685961" indent="-35697">
              <a:lnSpc>
                <a:spcPct val="80000"/>
              </a:lnSpc>
              <a:spcBef>
                <a:spcPts val="716"/>
              </a:spcBef>
            </a:pP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soil is lacking in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selenum</a:t>
            </a:r>
            <a:r>
              <a:rPr sz="24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0885"/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turns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sz="2400" spc="-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sz="24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white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</a:p>
        </p:txBody>
      </p:sp>
      <p:sp>
        <p:nvSpPr>
          <p:cNvPr id="4" name="object 4"/>
          <p:cNvSpPr/>
          <p:nvPr/>
        </p:nvSpPr>
        <p:spPr>
          <a:xfrm>
            <a:off x="6216385" y="4643318"/>
            <a:ext cx="3864240" cy="291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2000" y="0"/>
            <a:ext cx="3813400" cy="2029365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459173" indent="-445175">
              <a:spcBef>
                <a:spcPts val="105"/>
              </a:spcBef>
              <a:buSzPct val="97500"/>
              <a:buFont typeface="Wingdings"/>
              <a:buChar char=""/>
              <a:tabLst>
                <a:tab pos="459173" algn="l"/>
              </a:tabLst>
            </a:pPr>
            <a:r>
              <a:rPr sz="4400" spc="-6" dirty="0">
                <a:solidFill>
                  <a:schemeClr val="tx1"/>
                </a:solidFill>
                <a:latin typeface="Carlito"/>
                <a:cs typeface="Carlito"/>
              </a:rPr>
              <a:t>EXAMPLE</a:t>
            </a:r>
            <a:r>
              <a:rPr sz="4400" spc="-72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4400" spc="-6" dirty="0">
                <a:solidFill>
                  <a:schemeClr val="tx1"/>
                </a:solidFill>
                <a:latin typeface="Carlito"/>
                <a:cs typeface="Carlito"/>
              </a:rPr>
              <a:t>:</a:t>
            </a:r>
            <a:endParaRPr sz="4400" dirty="0">
              <a:solidFill>
                <a:schemeClr val="tx1"/>
              </a:solidFill>
              <a:latin typeface="Carlito"/>
              <a:cs typeface="Carlito"/>
            </a:endParaRPr>
          </a:p>
          <a:p>
            <a:pPr>
              <a:spcBef>
                <a:spcPts val="44"/>
              </a:spcBef>
            </a:pPr>
            <a:endParaRPr sz="43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/>
            <a:r>
              <a:rPr sz="4400" spc="-17" dirty="0">
                <a:solidFill>
                  <a:schemeClr val="tx1"/>
                </a:solidFill>
                <a:latin typeface="Carlito"/>
                <a:cs typeface="Carlito"/>
              </a:rPr>
              <a:t>::fescue</a:t>
            </a:r>
            <a:r>
              <a:rPr sz="4400" spc="-39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4400" spc="-6" dirty="0">
                <a:solidFill>
                  <a:schemeClr val="tx1"/>
                </a:solidFill>
                <a:latin typeface="Carlito"/>
                <a:cs typeface="Carlito"/>
              </a:rPr>
              <a:t>legs</a:t>
            </a:r>
            <a:endParaRPr sz="4400"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6376" y="2987749"/>
            <a:ext cx="4138309" cy="186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0337" y="412981"/>
            <a:ext cx="2697967" cy="2706474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459173" indent="-445175">
              <a:spcBef>
                <a:spcPts val="105"/>
              </a:spcBef>
              <a:buSzPct val="97500"/>
              <a:buFont typeface="Wingdings"/>
              <a:buChar char=""/>
              <a:tabLst>
                <a:tab pos="459173" algn="l"/>
              </a:tabLst>
            </a:pPr>
            <a:r>
              <a:rPr sz="4400" spc="-11" dirty="0">
                <a:solidFill>
                  <a:schemeClr val="tx1"/>
                </a:solidFill>
                <a:latin typeface="Carlito"/>
                <a:cs typeface="Carlito"/>
              </a:rPr>
              <a:t>E</a:t>
            </a:r>
            <a:r>
              <a:rPr sz="4400" spc="-83" dirty="0">
                <a:solidFill>
                  <a:schemeClr val="tx1"/>
                </a:solidFill>
                <a:latin typeface="Carlito"/>
                <a:cs typeface="Carlito"/>
              </a:rPr>
              <a:t>x</a:t>
            </a:r>
            <a:r>
              <a:rPr sz="4400" spc="-6" dirty="0">
                <a:solidFill>
                  <a:schemeClr val="tx1"/>
                </a:solidFill>
                <a:latin typeface="Carlito"/>
                <a:cs typeface="Carlito"/>
              </a:rPr>
              <a:t>am</a:t>
            </a:r>
            <a:r>
              <a:rPr sz="4400" spc="6" dirty="0">
                <a:solidFill>
                  <a:schemeClr val="tx1"/>
                </a:solidFill>
                <a:latin typeface="Carlito"/>
                <a:cs typeface="Carlito"/>
              </a:rPr>
              <a:t>p</a:t>
            </a:r>
            <a:r>
              <a:rPr sz="4400" spc="-6" dirty="0">
                <a:solidFill>
                  <a:schemeClr val="tx1"/>
                </a:solidFill>
                <a:latin typeface="Carlito"/>
                <a:cs typeface="Carlito"/>
              </a:rPr>
              <a:t>le::</a:t>
            </a:r>
            <a:endParaRPr sz="4400" dirty="0">
              <a:solidFill>
                <a:schemeClr val="tx1"/>
              </a:solidFill>
              <a:latin typeface="Carlito"/>
              <a:cs typeface="Carlito"/>
            </a:endParaRPr>
          </a:p>
          <a:p>
            <a:pPr>
              <a:spcBef>
                <a:spcPts val="44"/>
              </a:spcBef>
            </a:pPr>
            <a:endParaRPr sz="43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2"/>
            <a:r>
              <a:rPr sz="4400" spc="-17" dirty="0">
                <a:solidFill>
                  <a:schemeClr val="tx1"/>
                </a:solidFill>
                <a:latin typeface="Carlito"/>
                <a:cs typeface="Carlito"/>
              </a:rPr>
              <a:t>trauma</a:t>
            </a:r>
            <a:endParaRPr sz="4400"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6308" y="1511935"/>
            <a:ext cx="4348108" cy="579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238" y="584299"/>
            <a:ext cx="9066212" cy="69195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4699">
              <a:lnSpc>
                <a:spcPct val="100000"/>
              </a:lnSpc>
              <a:spcBef>
                <a:spcPts val="116"/>
              </a:spcBef>
            </a:pPr>
            <a:r>
              <a:rPr spc="-187" dirty="0"/>
              <a:t>PREVENTION</a:t>
            </a:r>
            <a:r>
              <a:rPr spc="-154" dirty="0"/>
              <a:t> </a:t>
            </a:r>
            <a:r>
              <a:rPr spc="-347"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842" y="2067710"/>
            <a:ext cx="8497127" cy="441604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spcBef>
                <a:spcPts val="116"/>
              </a:spcBef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General Measures for Prevention of Contagious</a:t>
            </a:r>
            <a:r>
              <a:rPr sz="2200" spc="-176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Diseases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Identification of isolation of infected,-rd in contact</a:t>
            </a:r>
            <a:r>
              <a:rPr sz="2200" spc="-198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animal.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spc="-11" dirty="0">
                <a:solidFill>
                  <a:srgbClr val="666666"/>
                </a:solidFill>
                <a:latin typeface="Arial"/>
                <a:cs typeface="Arial"/>
              </a:rPr>
              <a:t>Treatment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of'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affected</a:t>
            </a:r>
            <a:r>
              <a:rPr sz="2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animals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Slaughter of animals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suffering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from incurable</a:t>
            </a:r>
            <a:r>
              <a:rPr sz="22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diseases.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Disposal of Deal animals either burning or deep</a:t>
            </a:r>
            <a:r>
              <a:rPr sz="2200" spc="-17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burial.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Destroy contaminant folder by</a:t>
            </a:r>
            <a:r>
              <a:rPr sz="2200" spc="-132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burning.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Proper disposal of contaminated</a:t>
            </a:r>
            <a:r>
              <a:rPr sz="2200" spc="-132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spc="-22" dirty="0">
                <a:solidFill>
                  <a:srgbClr val="666666"/>
                </a:solidFill>
                <a:latin typeface="Arial"/>
                <a:cs typeface="Arial"/>
              </a:rPr>
              <a:t>water.</a:t>
            </a:r>
            <a:endParaRPr sz="2200" dirty="0">
              <a:latin typeface="Arial"/>
              <a:cs typeface="Arial"/>
            </a:endParaRPr>
          </a:p>
          <a:p>
            <a:pPr marL="517971" marR="1107336">
              <a:spcBef>
                <a:spcPts val="6"/>
              </a:spcBef>
              <a:buSzPct val="95000"/>
              <a:buChar char="•"/>
              <a:tabLst>
                <a:tab pos="617365" algn="l"/>
              </a:tabLst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Regular cleaning and disinfection of cattle shed and</a:t>
            </a:r>
            <a:r>
              <a:rPr sz="2200" spc="-20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its  premises.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Don’t allow animals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from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affected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to clean</a:t>
            </a:r>
            <a:r>
              <a:rPr sz="2200" spc="-126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area.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Restrict the movement of animals from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effected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to clean</a:t>
            </a:r>
            <a:r>
              <a:rPr sz="2200" spc="-252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area.</a:t>
            </a:r>
            <a:endParaRPr sz="2200" dirty="0">
              <a:latin typeface="Arial"/>
              <a:cs typeface="Arial"/>
            </a:endParaRPr>
          </a:p>
          <a:p>
            <a:pPr marL="616665" indent="-99394">
              <a:buSzPct val="95000"/>
              <a:buChar char="•"/>
              <a:tabLst>
                <a:tab pos="617365" algn="l"/>
              </a:tabLst>
            </a:pP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Don’t allow animals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drink water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from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ponds,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rivers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etc.</a:t>
            </a:r>
            <a:r>
              <a:rPr sz="22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spc="-6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endParaRPr sz="2200" dirty="0">
              <a:latin typeface="Arial"/>
              <a:cs typeface="Arial"/>
            </a:endParaRPr>
          </a:p>
          <a:p>
            <a:pPr marL="517971"/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out break of</a:t>
            </a:r>
            <a:r>
              <a:rPr sz="2200" spc="-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66666"/>
                </a:solidFill>
                <a:latin typeface="Arial"/>
                <a:cs typeface="Arial"/>
              </a:rPr>
              <a:t>disease.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2040" y="499722"/>
            <a:ext cx="6820742" cy="481545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2291" indent="-118993">
              <a:spcBef>
                <a:spcPts val="110"/>
              </a:spcBef>
              <a:buSzPct val="95833"/>
              <a:buChar char="•"/>
              <a:tabLst>
                <a:tab pos="132992" algn="l"/>
              </a:tabLst>
            </a:pP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Close animal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markets, cattle 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shows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etc.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during</a:t>
            </a:r>
            <a:r>
              <a:rPr sz="2600" spc="4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outbreak</a:t>
            </a:r>
          </a:p>
          <a:p>
            <a:pPr marL="13999">
              <a:spcBef>
                <a:spcPts val="6"/>
              </a:spcBef>
            </a:pP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 disease.</a:t>
            </a:r>
            <a:endParaRPr sz="2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999" marR="994644">
              <a:buSzPct val="95833"/>
              <a:buChar char="•"/>
              <a:tabLst>
                <a:tab pos="132992" algn="l"/>
              </a:tabLst>
            </a:pP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Regular spraying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insecticide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to control 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external  parasites.</a:t>
            </a:r>
            <a:endParaRPr sz="2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2291" indent="-118993">
              <a:buSzPct val="95833"/>
              <a:buChar char="•"/>
              <a:tabLst>
                <a:tab pos="132992" algn="l"/>
              </a:tabLst>
            </a:pP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Regular de-worming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control internal</a:t>
            </a:r>
            <a:r>
              <a:rPr sz="2600" spc="8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parasites.</a:t>
            </a:r>
            <a:endParaRPr sz="2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2291" indent="-118993">
              <a:buSzPct val="95833"/>
              <a:buChar char="•"/>
              <a:tabLst>
                <a:tab pos="132992" algn="l"/>
              </a:tabLst>
            </a:pPr>
            <a:r>
              <a:rPr sz="2600" spc="-11" dirty="0">
                <a:solidFill>
                  <a:schemeClr val="tx1"/>
                </a:solidFill>
                <a:latin typeface="Arial"/>
                <a:cs typeface="Arial"/>
              </a:rPr>
              <a:t>Avoid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stress associated 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with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along</a:t>
            </a:r>
            <a:r>
              <a:rPr sz="2600" spc="4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distance</a:t>
            </a:r>
          </a:p>
          <a:p>
            <a:pPr marL="13999"/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transportation, </a:t>
            </a: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inclement weather and under</a:t>
            </a:r>
            <a:r>
              <a:rPr sz="2600" spc="8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nutrition</a:t>
            </a:r>
          </a:p>
          <a:p>
            <a:pPr marL="132291" indent="-118993">
              <a:buSzPct val="95833"/>
              <a:buChar char="•"/>
              <a:tabLst>
                <a:tab pos="132992" algn="l"/>
              </a:tabLst>
            </a:pPr>
            <a:r>
              <a:rPr sz="2600" spc="-6" dirty="0">
                <a:solidFill>
                  <a:schemeClr val="tx1"/>
                </a:solidFill>
                <a:latin typeface="Arial"/>
                <a:cs typeface="Arial"/>
              </a:rPr>
              <a:t>Provide adequate ventilation and sufficient</a:t>
            </a:r>
            <a:r>
              <a:rPr sz="2600" spc="116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tx1"/>
                </a:solidFill>
                <a:latin typeface="Arial"/>
                <a:cs typeface="Arial"/>
              </a:rPr>
              <a:t>space.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87784" y="611485"/>
            <a:ext cx="9433048" cy="63367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470" y="584754"/>
            <a:ext cx="7146743" cy="63277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4000" spc="-61" dirty="0">
                <a:solidFill>
                  <a:srgbClr val="FF0000"/>
                </a:solidFill>
                <a:latin typeface="Arial Black"/>
                <a:cs typeface="Arial Black"/>
              </a:rPr>
              <a:t>VACCINATION</a:t>
            </a:r>
            <a:r>
              <a:rPr sz="4000" spc="-66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4000" spc="-6" dirty="0">
                <a:solidFill>
                  <a:srgbClr val="FF0000"/>
                </a:solidFill>
                <a:latin typeface="Arial Black"/>
                <a:cs typeface="Arial Black"/>
              </a:rPr>
              <a:t>SCHEDULE</a:t>
            </a:r>
            <a:endParaRPr sz="4000" dirty="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9029" y="2054903"/>
          <a:ext cx="8583932" cy="2369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6795"/>
                <a:gridCol w="1981823"/>
                <a:gridCol w="2568459"/>
                <a:gridCol w="2506855"/>
              </a:tblGrid>
              <a:tr h="488492">
                <a:tc>
                  <a:txBody>
                    <a:bodyPr/>
                    <a:lstStyle/>
                    <a:p>
                      <a:pPr marL="359410">
                        <a:lnSpc>
                          <a:spcPts val="1989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Disease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8375">
                        <a:lnSpc>
                          <a:spcPts val="1989"/>
                        </a:lnSpc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Age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3155">
                        <a:lnSpc>
                          <a:spcPts val="1989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Interval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0">
                        <a:lnSpc>
                          <a:spcPts val="1989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Month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961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FMD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3rd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month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Every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six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month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Jan-Feb,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June-July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</a:tr>
              <a:tr h="69615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BG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6th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Month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year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Aug-Sep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</a:tr>
              <a:tr h="488855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  <a:spcBef>
                          <a:spcPts val="131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HS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208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6th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Month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ts val="208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Every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Year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ts val="2080"/>
                        </a:lnSpc>
                        <a:spcBef>
                          <a:spcPts val="131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Sep-Oct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3392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90031" y="5149399"/>
            <a:ext cx="895356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6" dirty="0">
                <a:latin typeface="Arial"/>
                <a:cs typeface="Arial"/>
              </a:rPr>
              <a:t>A</a:t>
            </a:r>
            <a:r>
              <a:rPr sz="2000" spc="-17" dirty="0">
                <a:latin typeface="Arial"/>
                <a:cs typeface="Arial"/>
              </a:rPr>
              <a:t>n</a:t>
            </a:r>
            <a:r>
              <a:rPr sz="2000" spc="-6" dirty="0">
                <a:latin typeface="Arial"/>
                <a:cs typeface="Arial"/>
              </a:rPr>
              <a:t>thr</a:t>
            </a:r>
            <a:r>
              <a:rPr sz="2000" spc="-17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2014" y="5149399"/>
            <a:ext cx="1147371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6" dirty="0">
                <a:latin typeface="Arial"/>
                <a:cs typeface="Arial"/>
              </a:rPr>
              <a:t>6th</a:t>
            </a:r>
            <a:r>
              <a:rPr sz="2000" spc="-77" dirty="0">
                <a:latin typeface="Arial"/>
                <a:cs typeface="Arial"/>
              </a:rPr>
              <a:t> </a:t>
            </a:r>
            <a:r>
              <a:rPr sz="2000" spc="-6" dirty="0">
                <a:latin typeface="Arial"/>
                <a:cs typeface="Arial"/>
              </a:rPr>
              <a:t>Month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8734" y="4930423"/>
            <a:ext cx="2273041" cy="726220"/>
          </a:xfrm>
          <a:prstGeom prst="rect">
            <a:avLst/>
          </a:prstGeom>
        </p:spPr>
        <p:txBody>
          <a:bodyPr vert="horz" wrap="square" lIns="0" tIns="58797" rIns="0" bIns="0" rtlCol="0">
            <a:spAutoFit/>
          </a:bodyPr>
          <a:lstStyle/>
          <a:p>
            <a:pPr marL="13999">
              <a:spcBef>
                <a:spcPts val="463"/>
              </a:spcBef>
            </a:pPr>
            <a:r>
              <a:rPr sz="2000" spc="-6" dirty="0">
                <a:latin typeface="Arial"/>
                <a:cs typeface="Arial"/>
              </a:rPr>
              <a:t>Every</a:t>
            </a:r>
            <a:r>
              <a:rPr sz="2000" spc="-44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Year</a:t>
            </a:r>
            <a:endParaRPr sz="2000" dirty="0">
              <a:latin typeface="Arial"/>
              <a:cs typeface="Arial"/>
            </a:endParaRPr>
          </a:p>
          <a:p>
            <a:pPr marL="13999">
              <a:spcBef>
                <a:spcPts val="358"/>
              </a:spcBef>
            </a:pPr>
            <a:r>
              <a:rPr sz="2000" dirty="0">
                <a:latin typeface="Arial"/>
                <a:cs typeface="Arial"/>
              </a:rPr>
              <a:t>( </a:t>
            </a:r>
            <a:r>
              <a:rPr sz="2000" spc="-11" dirty="0">
                <a:latin typeface="Arial"/>
                <a:cs typeface="Arial"/>
              </a:rPr>
              <a:t>Affected </a:t>
            </a:r>
            <a:r>
              <a:rPr sz="2000" spc="-6" dirty="0">
                <a:latin typeface="Arial"/>
                <a:cs typeface="Arial"/>
              </a:rPr>
              <a:t>area</a:t>
            </a:r>
            <a:r>
              <a:rPr sz="2000" spc="-149" dirty="0">
                <a:latin typeface="Arial"/>
                <a:cs typeface="Arial"/>
              </a:rPr>
              <a:t> </a:t>
            </a:r>
            <a:r>
              <a:rPr sz="2000" spc="-11" dirty="0">
                <a:latin typeface="Arial"/>
                <a:cs typeface="Arial"/>
              </a:rPr>
              <a:t>only)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4345" y="5149399"/>
            <a:ext cx="1232076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6" dirty="0">
                <a:latin typeface="Arial"/>
                <a:cs typeface="Arial"/>
              </a:rPr>
              <a:t>April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8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0030" y="6193669"/>
            <a:ext cx="1243277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6" dirty="0">
                <a:latin typeface="Arial"/>
                <a:cs typeface="Arial"/>
              </a:rPr>
              <a:t>Bruc</a:t>
            </a:r>
            <a:r>
              <a:rPr sz="2000" spc="-17" dirty="0">
                <a:latin typeface="Arial"/>
                <a:cs typeface="Arial"/>
              </a:rPr>
              <a:t>e</a:t>
            </a:r>
            <a:r>
              <a:rPr sz="2000" spc="-6" dirty="0">
                <a:latin typeface="Arial"/>
                <a:cs typeface="Arial"/>
              </a:rPr>
              <a:t>l</a:t>
            </a:r>
            <a:r>
              <a:rPr sz="2000" spc="-17" dirty="0">
                <a:latin typeface="Arial"/>
                <a:cs typeface="Arial"/>
              </a:rPr>
              <a:t>l</a:t>
            </a:r>
            <a:r>
              <a:rPr sz="2000" spc="-6" dirty="0">
                <a:latin typeface="Arial"/>
                <a:cs typeface="Arial"/>
              </a:rPr>
              <a:t>os</a:t>
            </a:r>
            <a:r>
              <a:rPr sz="2000" spc="-17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62014" y="5974271"/>
            <a:ext cx="1652802" cy="72202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lnSpc>
                <a:spcPct val="114999"/>
              </a:lnSpc>
              <a:spcBef>
                <a:spcPts val="110"/>
              </a:spcBef>
            </a:pPr>
            <a:r>
              <a:rPr sz="2000" spc="-6" dirty="0">
                <a:latin typeface="Arial"/>
                <a:cs typeface="Arial"/>
              </a:rPr>
              <a:t>4-8th month</a:t>
            </a:r>
            <a:r>
              <a:rPr sz="2000" spc="-66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spc="-6" dirty="0">
                <a:latin typeface="Arial"/>
                <a:cs typeface="Arial"/>
              </a:rPr>
              <a:t>Heifer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8733" y="6193669"/>
            <a:ext cx="196012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dirty="0">
                <a:latin typeface="Arial"/>
                <a:cs typeface="Arial"/>
              </a:rPr>
              <a:t>--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64345" y="6193669"/>
            <a:ext cx="1175373" cy="3303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6" dirty="0">
                <a:latin typeface="Arial"/>
                <a:cs typeface="Arial"/>
              </a:rPr>
              <a:t>Mar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82" dirty="0">
                <a:latin typeface="Arial"/>
                <a:cs typeface="Arial"/>
              </a:rPr>
              <a:t> </a:t>
            </a:r>
            <a:r>
              <a:rPr sz="2000" spc="-6" dirty="0">
                <a:latin typeface="Arial"/>
                <a:cs typeface="Arial"/>
              </a:rPr>
              <a:t>April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04" y="16240"/>
            <a:ext cx="1178873" cy="15263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900" b="1" spc="-6" dirty="0">
                <a:latin typeface="Arial"/>
                <a:cs typeface="Arial"/>
              </a:rPr>
              <a:t>Vaccination</a:t>
            </a:r>
            <a:r>
              <a:rPr sz="900" b="1" spc="-2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schedule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992" y="0"/>
            <a:ext cx="2158234" cy="81435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z="2600" spc="-22" dirty="0">
                <a:solidFill>
                  <a:srgbClr val="FF0000"/>
                </a:solidFill>
                <a:latin typeface="Carlito"/>
                <a:cs typeface="Carlito"/>
              </a:rPr>
              <a:t>Avian</a:t>
            </a:r>
            <a:r>
              <a:rPr sz="2600" spc="-77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600" spc="-11" dirty="0">
                <a:solidFill>
                  <a:srgbClr val="FF0000"/>
                </a:solidFill>
                <a:latin typeface="Carlito"/>
                <a:cs typeface="Carlito"/>
              </a:rPr>
              <a:t>influenza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6887" y="757368"/>
            <a:ext cx="6919929" cy="338499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 marR="249886">
              <a:spcBef>
                <a:spcPts val="116"/>
              </a:spcBef>
              <a:buSzPct val="95000"/>
              <a:buFont typeface="Carlito"/>
              <a:buChar char="•"/>
              <a:tabLst>
                <a:tab pos="154691" algn="l"/>
              </a:tabLst>
            </a:pP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Avian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Influenza (AI) is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viral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infection affecting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wild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and 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domestic</a:t>
            </a:r>
            <a:r>
              <a:rPr sz="2200" b="1" spc="-39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birds.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>
              <a:spcBef>
                <a:spcPts val="17"/>
              </a:spcBef>
              <a:buFont typeface="Carlito"/>
              <a:buChar char="•"/>
            </a:pPr>
            <a:endParaRPr sz="21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 marR="5600">
              <a:buSzPct val="95000"/>
              <a:buFont typeface="Carlito"/>
              <a:buChar char="•"/>
              <a:tabLst>
                <a:tab pos="154691" algn="l"/>
              </a:tabLst>
            </a:pP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Many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species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of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birds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are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susceptible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to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AI including 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chickens,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turkeys,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guinea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fowl,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and other domestic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birds, as 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well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as a some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wild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avian</a:t>
            </a:r>
            <a:r>
              <a:rPr sz="2200" b="1" spc="-50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species.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 marR="250585">
              <a:spcBef>
                <a:spcPts val="6"/>
              </a:spcBef>
            </a:pP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AI is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caused by viruses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that are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members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of the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family  Orthomyxoviridae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,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and the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genus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Influenza virus,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Type</a:t>
            </a:r>
            <a:r>
              <a:rPr sz="2200" b="1" spc="-94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A.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6385" y="4787794"/>
            <a:ext cx="2656245" cy="2331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053" y="4703798"/>
            <a:ext cx="4115835" cy="244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0080625" cy="702019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804" y="17920"/>
            <a:ext cx="9767006" cy="613632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200" b="1" spc="-6" dirty="0">
                <a:latin typeface="Carlito"/>
                <a:cs typeface="Carlito"/>
              </a:rPr>
              <a:t>C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linical</a:t>
            </a:r>
            <a:r>
              <a:rPr sz="2200" b="1" spc="-33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Signs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53991" indent="-140692">
              <a:buSzPct val="95000"/>
              <a:buFont typeface="Carlito"/>
              <a:buChar char="•"/>
              <a:tabLst>
                <a:tab pos="154691" algn="l"/>
              </a:tabLst>
            </a:pP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The severity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of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clinical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signs depends on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factors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such</a:t>
            </a:r>
            <a:r>
              <a:rPr sz="2200" b="1" spc="-44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as: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>
              <a:spcBef>
                <a:spcPts val="6"/>
              </a:spcBef>
            </a:pPr>
            <a:r>
              <a:rPr sz="2200" spc="-6" dirty="0">
                <a:solidFill>
                  <a:schemeClr val="tx1"/>
                </a:solidFill>
                <a:latin typeface="Carlito"/>
                <a:cs typeface="Carlito"/>
              </a:rPr>
              <a:t>•age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/>
            <a:r>
              <a:rPr sz="2200" spc="-6" dirty="0">
                <a:solidFill>
                  <a:schemeClr val="tx1"/>
                </a:solidFill>
                <a:latin typeface="Carlito"/>
                <a:cs typeface="Carlito"/>
              </a:rPr>
              <a:t>•species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/>
            <a:r>
              <a:rPr sz="2200" spc="-11" dirty="0">
                <a:solidFill>
                  <a:schemeClr val="tx1"/>
                </a:solidFill>
                <a:latin typeface="Carlito"/>
                <a:cs typeface="Carlito"/>
              </a:rPr>
              <a:t>•concurrent</a:t>
            </a:r>
            <a:r>
              <a:rPr sz="2200" spc="-17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spc="-6" dirty="0">
                <a:solidFill>
                  <a:schemeClr val="tx1"/>
                </a:solidFill>
                <a:latin typeface="Carlito"/>
                <a:cs typeface="Carlito"/>
              </a:rPr>
              <a:t>infections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/>
            <a:r>
              <a:rPr sz="2200" spc="-17" dirty="0">
                <a:solidFill>
                  <a:schemeClr val="tx1"/>
                </a:solidFill>
                <a:latin typeface="Carlito"/>
                <a:cs typeface="Carlito"/>
              </a:rPr>
              <a:t>•environment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/>
            <a:r>
              <a:rPr sz="2200" spc="-6" dirty="0">
                <a:solidFill>
                  <a:schemeClr val="tx1"/>
                </a:solidFill>
                <a:latin typeface="Carlito"/>
                <a:cs typeface="Carlito"/>
              </a:rPr>
              <a:t>•the pathogenicity</a:t>
            </a:r>
            <a:r>
              <a:rPr sz="2200" spc="-6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dirty="0">
                <a:solidFill>
                  <a:schemeClr val="tx1"/>
                </a:solidFill>
                <a:latin typeface="Carlito"/>
                <a:cs typeface="Carlito"/>
              </a:rPr>
              <a:t>of the</a:t>
            </a:r>
            <a:r>
              <a:rPr sz="2200" spc="-44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spc="-6" dirty="0">
                <a:solidFill>
                  <a:schemeClr val="tx1"/>
                </a:solidFill>
                <a:latin typeface="Carlito"/>
                <a:cs typeface="Carlito"/>
              </a:rPr>
              <a:t>virus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>
              <a:spcBef>
                <a:spcPts val="61"/>
              </a:spcBef>
            </a:pPr>
            <a:endParaRPr sz="21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/>
            <a:r>
              <a:rPr sz="2600" spc="-11" dirty="0">
                <a:solidFill>
                  <a:schemeClr val="tx1"/>
                </a:solidFill>
                <a:latin typeface="Carlito"/>
                <a:cs typeface="Carlito"/>
              </a:rPr>
              <a:t>Symptoms:</a:t>
            </a:r>
            <a:endParaRPr sz="26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 marR="5600">
              <a:spcBef>
                <a:spcPts val="33"/>
              </a:spcBef>
              <a:buSzPct val="95000"/>
              <a:buFont typeface="Carlito"/>
              <a:buChar char="•"/>
              <a:tabLst>
                <a:tab pos="154691" algn="l"/>
              </a:tabLst>
            </a:pP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In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domestic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poultry,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clinical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signs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reflect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abnormalities in the </a:t>
            </a:r>
            <a:r>
              <a:rPr sz="2200" b="1" spc="-28" dirty="0">
                <a:solidFill>
                  <a:schemeClr val="tx1"/>
                </a:solidFill>
                <a:latin typeface="Carlito"/>
                <a:cs typeface="Carlito"/>
              </a:rPr>
              <a:t>respiratory,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digestive, 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urinary,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and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reproductive</a:t>
            </a:r>
            <a:r>
              <a:rPr sz="2200" b="1" spc="-22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organs.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53991" indent="-140692">
              <a:buSzPct val="95000"/>
              <a:buFont typeface="Carlito"/>
              <a:buChar char="•"/>
              <a:tabLst>
                <a:tab pos="154691" algn="l"/>
              </a:tabLst>
            </a:pP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Generalized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signs include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decreased </a:t>
            </a:r>
            <a:r>
              <a:rPr sz="2200" b="1" spc="-22" dirty="0">
                <a:solidFill>
                  <a:schemeClr val="tx1"/>
                </a:solidFill>
                <a:latin typeface="Carlito"/>
                <a:cs typeface="Carlito"/>
              </a:rPr>
              <a:t>activity,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ruffled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feathers,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decreased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feed</a:t>
            </a:r>
            <a:r>
              <a:rPr sz="2200" b="1" spc="50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and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/>
            <a:r>
              <a:rPr sz="2200" b="1" spc="-22" dirty="0">
                <a:solidFill>
                  <a:schemeClr val="tx1"/>
                </a:solidFill>
                <a:latin typeface="Carlito"/>
                <a:cs typeface="Carlito"/>
              </a:rPr>
              <a:t>water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consumed occasionally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greenish</a:t>
            </a:r>
            <a:r>
              <a:rPr sz="2200" b="1" spc="-50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diarrhea.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3999" marR="383578">
              <a:buSzPct val="95000"/>
              <a:buFont typeface="Carlito"/>
              <a:buChar char="•"/>
              <a:tabLst>
                <a:tab pos="154691" algn="l"/>
              </a:tabLst>
            </a:pP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Respiratory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manifestations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include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mild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to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severe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coughing,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sneezing, </a:t>
            </a:r>
            <a:r>
              <a:rPr sz="2200" b="1" spc="-17" dirty="0">
                <a:solidFill>
                  <a:schemeClr val="tx1"/>
                </a:solidFill>
                <a:latin typeface="Carlito"/>
                <a:cs typeface="Carlito"/>
              </a:rPr>
              <a:t>excessive 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lacrimation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, accumulation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of liquids in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eyelids,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and nasal</a:t>
            </a:r>
            <a:r>
              <a:rPr sz="2200" b="1" spc="-121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discharge.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  <a:p>
            <a:pPr marL="153991" indent="-140692">
              <a:buSzPct val="95000"/>
              <a:buFont typeface="Carlito"/>
              <a:buChar char="•"/>
              <a:tabLst>
                <a:tab pos="154691" algn="l"/>
              </a:tabLst>
            </a:pP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decrease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in egg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production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are </a:t>
            </a:r>
            <a:r>
              <a:rPr sz="2200" b="1" spc="-6" dirty="0">
                <a:solidFill>
                  <a:schemeClr val="tx1"/>
                </a:solidFill>
                <a:latin typeface="Carlito"/>
                <a:cs typeface="Carlito"/>
              </a:rPr>
              <a:t>observed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in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laying </a:t>
            </a:r>
            <a:r>
              <a:rPr sz="2200" b="1" dirty="0">
                <a:solidFill>
                  <a:schemeClr val="tx1"/>
                </a:solidFill>
                <a:latin typeface="Carlito"/>
                <a:cs typeface="Carlito"/>
              </a:rPr>
              <a:t>hens and</a:t>
            </a:r>
            <a:r>
              <a:rPr sz="2200" b="1" spc="-22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z="2200" b="1" spc="-11" dirty="0">
                <a:solidFill>
                  <a:schemeClr val="tx1"/>
                </a:solidFill>
                <a:latin typeface="Carlito"/>
                <a:cs typeface="Carlito"/>
              </a:rPr>
              <a:t>breeders.</a:t>
            </a:r>
            <a:endParaRPr sz="2200"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8427" y="5422806"/>
            <a:ext cx="3192198" cy="2136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2433" y="335985"/>
            <a:ext cx="2415989" cy="2519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864848" cy="687618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4816" y="266213"/>
            <a:ext cx="9417684" cy="59850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600" b="1" spc="-17" dirty="0">
                <a:latin typeface="Carlito"/>
                <a:cs typeface="Carlito"/>
              </a:rPr>
              <a:t>Prevention </a:t>
            </a:r>
            <a:r>
              <a:rPr sz="2600" b="1" spc="-6" dirty="0">
                <a:latin typeface="Carlito"/>
                <a:cs typeface="Carlito"/>
              </a:rPr>
              <a:t>and</a:t>
            </a:r>
            <a:r>
              <a:rPr sz="2600" b="1" spc="11" dirty="0">
                <a:latin typeface="Carlito"/>
                <a:cs typeface="Carlito"/>
              </a:rPr>
              <a:t> </a:t>
            </a:r>
            <a:r>
              <a:rPr sz="2600" b="1" spc="-11" dirty="0">
                <a:latin typeface="Carlito"/>
                <a:cs typeface="Carlito"/>
              </a:rPr>
              <a:t>Control</a:t>
            </a:r>
            <a:endParaRPr sz="2600" dirty="0">
              <a:latin typeface="Carlito"/>
              <a:cs typeface="Carlito"/>
            </a:endParaRPr>
          </a:p>
          <a:p>
            <a:pPr marL="13999">
              <a:spcBef>
                <a:spcPts val="6"/>
              </a:spcBef>
            </a:pPr>
            <a:r>
              <a:rPr sz="2600" b="1" spc="-6" dirty="0">
                <a:latin typeface="Carlito"/>
                <a:cs typeface="Carlito"/>
              </a:rPr>
              <a:t>The </a:t>
            </a:r>
            <a:r>
              <a:rPr sz="2600" b="1" spc="-11" dirty="0">
                <a:latin typeface="Carlito"/>
                <a:cs typeface="Carlito"/>
              </a:rPr>
              <a:t>recommended </a:t>
            </a:r>
            <a:r>
              <a:rPr sz="2600" b="1" spc="-22" dirty="0">
                <a:latin typeface="Carlito"/>
                <a:cs typeface="Carlito"/>
              </a:rPr>
              <a:t>strategy </a:t>
            </a:r>
            <a:r>
              <a:rPr sz="2600" b="1" spc="-17" dirty="0">
                <a:latin typeface="Carlito"/>
                <a:cs typeface="Carlito"/>
              </a:rPr>
              <a:t>for </a:t>
            </a:r>
            <a:r>
              <a:rPr sz="2600" b="1" spc="-11" dirty="0">
                <a:latin typeface="Carlito"/>
                <a:cs typeface="Carlito"/>
              </a:rPr>
              <a:t>controlling </a:t>
            </a:r>
            <a:r>
              <a:rPr sz="2600" b="1" dirty="0">
                <a:latin typeface="Carlito"/>
                <a:cs typeface="Carlito"/>
              </a:rPr>
              <a:t>AI is</a:t>
            </a:r>
            <a:r>
              <a:rPr sz="2600" b="1" spc="-6" dirty="0">
                <a:latin typeface="Carlito"/>
                <a:cs typeface="Carlito"/>
              </a:rPr>
              <a:t> </a:t>
            </a:r>
            <a:r>
              <a:rPr sz="2600" b="1" spc="-11" dirty="0">
                <a:latin typeface="Carlito"/>
                <a:cs typeface="Carlito"/>
              </a:rPr>
              <a:t>eradication.</a:t>
            </a:r>
            <a:endParaRPr sz="2600" dirty="0">
              <a:latin typeface="Carlito"/>
              <a:cs typeface="Carlito"/>
            </a:endParaRPr>
          </a:p>
          <a:p>
            <a:pPr marL="13999"/>
            <a:r>
              <a:rPr sz="2600" spc="-6" dirty="0">
                <a:latin typeface="Carlito"/>
                <a:cs typeface="Carlito"/>
              </a:rPr>
              <a:t>•This </a:t>
            </a:r>
            <a:r>
              <a:rPr sz="2600" spc="-11" dirty="0">
                <a:latin typeface="Carlito"/>
                <a:cs typeface="Carlito"/>
              </a:rPr>
              <a:t>requires </a:t>
            </a:r>
            <a:r>
              <a:rPr sz="2600" spc="-22" dirty="0">
                <a:latin typeface="Carlito"/>
                <a:cs typeface="Carlito"/>
              </a:rPr>
              <a:t>different </a:t>
            </a:r>
            <a:r>
              <a:rPr sz="2600" spc="-11" dirty="0">
                <a:latin typeface="Carlito"/>
                <a:cs typeface="Carlito"/>
              </a:rPr>
              <a:t>components</a:t>
            </a:r>
            <a:r>
              <a:rPr sz="2600" spc="39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including:</a:t>
            </a:r>
          </a:p>
          <a:p>
            <a:pPr>
              <a:spcBef>
                <a:spcPts val="11"/>
              </a:spcBef>
            </a:pPr>
            <a:endParaRPr sz="2600" dirty="0">
              <a:latin typeface="Carlito"/>
              <a:cs typeface="Carlito"/>
            </a:endParaRPr>
          </a:p>
          <a:p>
            <a:pPr marL="359780" indent="-346480">
              <a:buAutoNum type="arabicParenR"/>
              <a:tabLst>
                <a:tab pos="360480" algn="l"/>
              </a:tabLst>
            </a:pPr>
            <a:r>
              <a:rPr sz="2600" spc="-6" dirty="0">
                <a:latin typeface="Carlito"/>
                <a:cs typeface="Carlito"/>
              </a:rPr>
              <a:t>biosecurity</a:t>
            </a:r>
            <a:r>
              <a:rPr sz="2600" spc="-6" dirty="0">
                <a:latin typeface="Carlito"/>
                <a:cs typeface="Carlito"/>
              </a:rPr>
              <a:t> </a:t>
            </a:r>
            <a:r>
              <a:rPr sz="2600" spc="-11" dirty="0">
                <a:latin typeface="Carlito"/>
                <a:cs typeface="Carlito"/>
              </a:rPr>
              <a:t>practices</a:t>
            </a:r>
            <a:endParaRPr sz="2600" dirty="0">
              <a:latin typeface="Carlito"/>
              <a:cs typeface="Carlito"/>
            </a:endParaRPr>
          </a:p>
          <a:p>
            <a:pPr marL="13999" marR="5600"/>
            <a:r>
              <a:rPr sz="2600" spc="-11" dirty="0">
                <a:latin typeface="Carlito"/>
                <a:cs typeface="Carlito"/>
              </a:rPr>
              <a:t>•controlling </a:t>
            </a:r>
            <a:r>
              <a:rPr sz="2600" spc="-6" dirty="0">
                <a:latin typeface="Carlito"/>
                <a:cs typeface="Carlito"/>
              </a:rPr>
              <a:t>human </a:t>
            </a:r>
            <a:r>
              <a:rPr sz="2600" spc="-17" dirty="0">
                <a:latin typeface="Carlito"/>
                <a:cs typeface="Carlito"/>
              </a:rPr>
              <a:t>traffic, </a:t>
            </a:r>
            <a:r>
              <a:rPr sz="2600" spc="-11" dirty="0">
                <a:latin typeface="Carlito"/>
                <a:cs typeface="Carlito"/>
              </a:rPr>
              <a:t>quarantining birds </a:t>
            </a:r>
            <a:r>
              <a:rPr sz="2600" spc="-28" dirty="0">
                <a:latin typeface="Carlito"/>
                <a:cs typeface="Carlito"/>
              </a:rPr>
              <a:t>before </a:t>
            </a:r>
            <a:r>
              <a:rPr sz="2600" spc="-11" dirty="0">
                <a:latin typeface="Carlito"/>
                <a:cs typeface="Carlito"/>
              </a:rPr>
              <a:t>introduction,  proper </a:t>
            </a:r>
            <a:r>
              <a:rPr sz="2600" dirty="0">
                <a:latin typeface="Carlito"/>
                <a:cs typeface="Carlito"/>
              </a:rPr>
              <a:t>cleaning and </a:t>
            </a:r>
            <a:r>
              <a:rPr sz="2600" spc="-11" dirty="0">
                <a:latin typeface="Carlito"/>
                <a:cs typeface="Carlito"/>
              </a:rPr>
              <a:t>disinfection </a:t>
            </a:r>
            <a:r>
              <a:rPr sz="2600" spc="-6" dirty="0">
                <a:latin typeface="Carlito"/>
                <a:cs typeface="Carlito"/>
              </a:rPr>
              <a:t>of facilities, </a:t>
            </a:r>
            <a:r>
              <a:rPr sz="2600" spc="-17" dirty="0">
                <a:latin typeface="Carlito"/>
                <a:cs typeface="Carlito"/>
              </a:rPr>
              <a:t>keeping </a:t>
            </a:r>
            <a:r>
              <a:rPr sz="2600" spc="-11" dirty="0">
                <a:latin typeface="Carlito"/>
                <a:cs typeface="Carlito"/>
              </a:rPr>
              <a:t>healthy </a:t>
            </a:r>
            <a:r>
              <a:rPr sz="2600" spc="-17" dirty="0">
                <a:latin typeface="Carlito"/>
                <a:cs typeface="Carlito"/>
              </a:rPr>
              <a:t>birds  </a:t>
            </a:r>
            <a:r>
              <a:rPr sz="2600" spc="-28" dirty="0">
                <a:latin typeface="Carlito"/>
                <a:cs typeface="Carlito"/>
              </a:rPr>
              <a:t>away </a:t>
            </a:r>
            <a:r>
              <a:rPr sz="2600" spc="-17" dirty="0">
                <a:latin typeface="Carlito"/>
                <a:cs typeface="Carlito"/>
              </a:rPr>
              <a:t>from contact </a:t>
            </a:r>
            <a:r>
              <a:rPr sz="2600" dirty="0">
                <a:latin typeface="Carlito"/>
                <a:cs typeface="Carlito"/>
              </a:rPr>
              <a:t>with </a:t>
            </a:r>
            <a:r>
              <a:rPr sz="2600" spc="-6" dirty="0">
                <a:latin typeface="Carlito"/>
                <a:cs typeface="Carlito"/>
              </a:rPr>
              <a:t>sick </a:t>
            </a:r>
            <a:r>
              <a:rPr sz="2600" spc="-11" dirty="0">
                <a:latin typeface="Carlito"/>
                <a:cs typeface="Carlito"/>
              </a:rPr>
              <a:t>birds </a:t>
            </a:r>
            <a:r>
              <a:rPr sz="2600" dirty="0">
                <a:latin typeface="Carlito"/>
                <a:cs typeface="Carlito"/>
              </a:rPr>
              <a:t>and wild </a:t>
            </a:r>
            <a:r>
              <a:rPr sz="2600" spc="-11" dirty="0">
                <a:latin typeface="Carlito"/>
                <a:cs typeface="Carlito"/>
              </a:rPr>
              <a:t>birds,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6" dirty="0">
                <a:latin typeface="Carlito"/>
                <a:cs typeface="Carlito"/>
              </a:rPr>
              <a:t>incubating </a:t>
            </a:r>
            <a:r>
              <a:rPr sz="2600" spc="6" dirty="0">
                <a:latin typeface="Carlito"/>
                <a:cs typeface="Carlito"/>
              </a:rPr>
              <a:t>eggs  </a:t>
            </a:r>
            <a:r>
              <a:rPr sz="2600" spc="-6" dirty="0">
                <a:latin typeface="Carlito"/>
                <a:cs typeface="Carlito"/>
              </a:rPr>
              <a:t>only </a:t>
            </a:r>
            <a:r>
              <a:rPr sz="2600" spc="-17" dirty="0">
                <a:latin typeface="Carlito"/>
                <a:cs typeface="Carlito"/>
              </a:rPr>
              <a:t>from </a:t>
            </a:r>
            <a:r>
              <a:rPr sz="2600" dirty="0">
                <a:latin typeface="Carlito"/>
                <a:cs typeface="Carlito"/>
              </a:rPr>
              <a:t>clean</a:t>
            </a:r>
            <a:r>
              <a:rPr sz="2600" spc="-28" dirty="0">
                <a:latin typeface="Carlito"/>
                <a:cs typeface="Carlito"/>
              </a:rPr>
              <a:t> </a:t>
            </a:r>
            <a:r>
              <a:rPr sz="2600" spc="-11" dirty="0">
                <a:latin typeface="Carlito"/>
                <a:cs typeface="Carlito"/>
              </a:rPr>
              <a:t>flocks</a:t>
            </a:r>
            <a:endParaRPr sz="2600" dirty="0">
              <a:latin typeface="Carlito"/>
              <a:cs typeface="Carlito"/>
            </a:endParaRPr>
          </a:p>
          <a:p>
            <a:pPr>
              <a:spcBef>
                <a:spcPts val="17"/>
              </a:spcBef>
            </a:pPr>
            <a:endParaRPr sz="2600" dirty="0">
              <a:latin typeface="Carlito"/>
              <a:cs typeface="Carlito"/>
            </a:endParaRPr>
          </a:p>
          <a:p>
            <a:pPr marL="359780" indent="-346480">
              <a:buAutoNum type="arabicParenR" startAt="2"/>
              <a:tabLst>
                <a:tab pos="360480" algn="l"/>
              </a:tabLst>
            </a:pPr>
            <a:r>
              <a:rPr sz="2600" spc="-6" dirty="0">
                <a:latin typeface="Carlito"/>
                <a:cs typeface="Carlito"/>
              </a:rPr>
              <a:t>increasing </a:t>
            </a:r>
            <a:r>
              <a:rPr sz="2600" spc="-17" dirty="0">
                <a:latin typeface="Carlito"/>
                <a:cs typeface="Carlito"/>
              </a:rPr>
              <a:t>host </a:t>
            </a:r>
            <a:r>
              <a:rPr sz="2600" spc="-11" dirty="0">
                <a:latin typeface="Carlito"/>
                <a:cs typeface="Carlito"/>
              </a:rPr>
              <a:t>resistance through</a:t>
            </a:r>
            <a:r>
              <a:rPr sz="2600" spc="-22" dirty="0">
                <a:latin typeface="Carlito"/>
                <a:cs typeface="Carlito"/>
              </a:rPr>
              <a:t> </a:t>
            </a:r>
            <a:r>
              <a:rPr sz="2600" spc="-11" dirty="0">
                <a:latin typeface="Carlito"/>
                <a:cs typeface="Carlito"/>
              </a:rPr>
              <a:t>vaccination</a:t>
            </a:r>
            <a:endParaRPr sz="2600" dirty="0">
              <a:latin typeface="Carlito"/>
              <a:cs typeface="Carlito"/>
            </a:endParaRPr>
          </a:p>
          <a:p>
            <a:pPr marL="13999" marR="187589"/>
            <a:r>
              <a:rPr sz="2600" spc="-11" dirty="0">
                <a:latin typeface="Carlito"/>
                <a:cs typeface="Carlito"/>
              </a:rPr>
              <a:t>•Inactivated </a:t>
            </a:r>
            <a:r>
              <a:rPr sz="2600" spc="-6" dirty="0">
                <a:latin typeface="Carlito"/>
                <a:cs typeface="Carlito"/>
              </a:rPr>
              <a:t>vaccines </a:t>
            </a:r>
            <a:r>
              <a:rPr sz="2600" spc="-22" dirty="0">
                <a:latin typeface="Carlito"/>
                <a:cs typeface="Carlito"/>
              </a:rPr>
              <a:t>have </a:t>
            </a:r>
            <a:r>
              <a:rPr sz="2600" spc="-6" dirty="0">
                <a:latin typeface="Carlito"/>
                <a:cs typeface="Carlito"/>
              </a:rPr>
              <a:t>been </a:t>
            </a:r>
            <a:r>
              <a:rPr sz="2600" spc="-11" dirty="0">
                <a:latin typeface="Carlito"/>
                <a:cs typeface="Carlito"/>
              </a:rPr>
              <a:t>shown </a:t>
            </a:r>
            <a:r>
              <a:rPr sz="2600" spc="-17" dirty="0">
                <a:latin typeface="Carlito"/>
                <a:cs typeface="Carlito"/>
              </a:rPr>
              <a:t>to </a:t>
            </a:r>
            <a:r>
              <a:rPr sz="2600" spc="-6" dirty="0">
                <a:latin typeface="Carlito"/>
                <a:cs typeface="Carlito"/>
              </a:rPr>
              <a:t>be </a:t>
            </a:r>
            <a:r>
              <a:rPr sz="2600" spc="-17" dirty="0">
                <a:latin typeface="Carlito"/>
                <a:cs typeface="Carlito"/>
              </a:rPr>
              <a:t>effective </a:t>
            </a:r>
            <a:r>
              <a:rPr sz="2600" spc="-6" dirty="0">
                <a:latin typeface="Carlito"/>
                <a:cs typeface="Carlito"/>
              </a:rPr>
              <a:t>but </a:t>
            </a:r>
            <a:r>
              <a:rPr sz="2600" spc="-17" dirty="0">
                <a:latin typeface="Carlito"/>
                <a:cs typeface="Carlito"/>
              </a:rPr>
              <a:t>are </a:t>
            </a:r>
            <a:r>
              <a:rPr sz="2600" spc="-11" dirty="0">
                <a:latin typeface="Carlito"/>
                <a:cs typeface="Carlito"/>
              </a:rPr>
              <a:t>fairly  expensive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10080625" cy="723622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805" y="14558"/>
            <a:ext cx="9883913" cy="675444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600" b="1" spc="-11" dirty="0">
                <a:latin typeface="Carlito"/>
                <a:cs typeface="Carlito"/>
              </a:rPr>
              <a:t>Infectious</a:t>
            </a:r>
            <a:r>
              <a:rPr sz="2600" b="1" spc="-6" dirty="0">
                <a:latin typeface="Carlito"/>
                <a:cs typeface="Carlito"/>
              </a:rPr>
              <a:t> bronchitis(IB)</a:t>
            </a:r>
            <a:endParaRPr sz="2600" dirty="0">
              <a:latin typeface="Carlito"/>
              <a:cs typeface="Carlito"/>
            </a:endParaRPr>
          </a:p>
          <a:p>
            <a:pPr>
              <a:spcBef>
                <a:spcPts val="11"/>
              </a:spcBef>
            </a:pPr>
            <a:endParaRPr sz="2600" dirty="0">
              <a:latin typeface="Carlito"/>
              <a:cs typeface="Carlito"/>
            </a:endParaRPr>
          </a:p>
          <a:p>
            <a:pPr marL="13999"/>
            <a:r>
              <a:rPr sz="2600" dirty="0">
                <a:latin typeface="Carlito"/>
                <a:cs typeface="Carlito"/>
              </a:rPr>
              <a:t>•Cause</a:t>
            </a:r>
          </a:p>
          <a:p>
            <a:pPr marL="13999" marR="47597"/>
            <a:r>
              <a:rPr sz="2600" spc="-6" dirty="0">
                <a:latin typeface="Carlito"/>
                <a:cs typeface="Carlito"/>
              </a:rPr>
              <a:t>•Corona-virus </a:t>
            </a:r>
            <a:r>
              <a:rPr sz="2600" dirty="0">
                <a:latin typeface="Carlito"/>
                <a:cs typeface="Carlito"/>
              </a:rPr>
              <a:t>is the </a:t>
            </a:r>
            <a:r>
              <a:rPr sz="2600" spc="-6" dirty="0">
                <a:latin typeface="Carlito"/>
                <a:cs typeface="Carlito"/>
              </a:rPr>
              <a:t>causal </a:t>
            </a:r>
            <a:r>
              <a:rPr sz="2600" spc="-11" dirty="0">
                <a:latin typeface="Carlito"/>
                <a:cs typeface="Carlito"/>
              </a:rPr>
              <a:t>agent. </a:t>
            </a:r>
            <a:r>
              <a:rPr sz="2600" spc="-17" dirty="0">
                <a:latin typeface="Carlito"/>
                <a:cs typeface="Carlito"/>
              </a:rPr>
              <a:t>Several </a:t>
            </a:r>
            <a:r>
              <a:rPr sz="2600" spc="-22" dirty="0">
                <a:latin typeface="Carlito"/>
                <a:cs typeface="Carlito"/>
              </a:rPr>
              <a:t>different </a:t>
            </a:r>
            <a:r>
              <a:rPr sz="2600" spc="-6" dirty="0">
                <a:latin typeface="Carlito"/>
                <a:cs typeface="Carlito"/>
              </a:rPr>
              <a:t>genotypes </a:t>
            </a:r>
            <a:r>
              <a:rPr sz="2600" spc="-11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IB </a:t>
            </a:r>
            <a:r>
              <a:rPr sz="2600" spc="-6" dirty="0">
                <a:latin typeface="Carlito"/>
                <a:cs typeface="Carlito"/>
              </a:rPr>
              <a:t>virus  </a:t>
            </a:r>
            <a:r>
              <a:rPr sz="2600" spc="-17" dirty="0">
                <a:latin typeface="Carlito"/>
                <a:cs typeface="Carlito"/>
              </a:rPr>
              <a:t>are </a:t>
            </a:r>
            <a:r>
              <a:rPr sz="2600" spc="-6" dirty="0">
                <a:latin typeface="Carlito"/>
                <a:cs typeface="Carlito"/>
              </a:rPr>
              <a:t>known </a:t>
            </a:r>
            <a:r>
              <a:rPr sz="2600" spc="-17" dirty="0">
                <a:latin typeface="Carlito"/>
                <a:cs typeface="Carlito"/>
              </a:rPr>
              <a:t>to</a:t>
            </a:r>
            <a:r>
              <a:rPr sz="2600" spc="-11" dirty="0">
                <a:latin typeface="Carlito"/>
                <a:cs typeface="Carlito"/>
              </a:rPr>
              <a:t> </a:t>
            </a:r>
            <a:r>
              <a:rPr sz="2600" spc="-17" dirty="0">
                <a:latin typeface="Carlito"/>
                <a:cs typeface="Carlito"/>
              </a:rPr>
              <a:t>exist.</a:t>
            </a:r>
            <a:endParaRPr sz="2600" dirty="0">
              <a:latin typeface="Carlito"/>
              <a:cs typeface="Carlito"/>
            </a:endParaRPr>
          </a:p>
          <a:p>
            <a:pPr marL="13999"/>
            <a:r>
              <a:rPr sz="2600" spc="-22" dirty="0">
                <a:latin typeface="Carlito"/>
                <a:cs typeface="Carlito"/>
              </a:rPr>
              <a:t>•Transmission</a:t>
            </a:r>
            <a:endParaRPr sz="2600" dirty="0">
              <a:latin typeface="Carlito"/>
              <a:cs typeface="Carlito"/>
            </a:endParaRPr>
          </a:p>
          <a:p>
            <a:pPr marL="13999" marR="323382">
              <a:spcBef>
                <a:spcPts val="6"/>
              </a:spcBef>
            </a:pPr>
            <a:r>
              <a:rPr sz="2600" spc="-6" dirty="0">
                <a:latin typeface="Carlito"/>
                <a:cs typeface="Carlito"/>
              </a:rPr>
              <a:t>•The </a:t>
            </a:r>
            <a:r>
              <a:rPr sz="2600" dirty="0">
                <a:latin typeface="Carlito"/>
                <a:cs typeface="Carlito"/>
              </a:rPr>
              <a:t>virus is </a:t>
            </a:r>
            <a:r>
              <a:rPr sz="2600" spc="-17" dirty="0">
                <a:latin typeface="Carlito"/>
                <a:cs typeface="Carlito"/>
              </a:rPr>
              <a:t>transmitted from bird to bird </a:t>
            </a:r>
            <a:r>
              <a:rPr sz="2600" spc="-11" dirty="0">
                <a:latin typeface="Carlito"/>
                <a:cs typeface="Carlito"/>
              </a:rPr>
              <a:t>through </a:t>
            </a:r>
            <a:r>
              <a:rPr sz="2600" dirty="0">
                <a:latin typeface="Carlito"/>
                <a:cs typeface="Carlito"/>
              </a:rPr>
              <a:t>the airborne </a:t>
            </a:r>
            <a:r>
              <a:rPr sz="2600" spc="-17" dirty="0">
                <a:latin typeface="Carlito"/>
                <a:cs typeface="Carlito"/>
              </a:rPr>
              <a:t>route.  </a:t>
            </a:r>
            <a:r>
              <a:rPr sz="2600" spc="-6" dirty="0">
                <a:latin typeface="Carlito"/>
                <a:cs typeface="Carlito"/>
              </a:rPr>
              <a:t>The </a:t>
            </a:r>
            <a:r>
              <a:rPr sz="2600" dirty="0">
                <a:latin typeface="Carlito"/>
                <a:cs typeface="Carlito"/>
              </a:rPr>
              <a:t>virus </a:t>
            </a:r>
            <a:r>
              <a:rPr sz="2600" spc="-11" dirty="0">
                <a:latin typeface="Carlito"/>
                <a:cs typeface="Carlito"/>
              </a:rPr>
              <a:t>can </a:t>
            </a:r>
            <a:r>
              <a:rPr sz="2600" dirty="0">
                <a:latin typeface="Carlito"/>
                <a:cs typeface="Carlito"/>
              </a:rPr>
              <a:t>also </a:t>
            </a:r>
            <a:r>
              <a:rPr sz="2600" spc="-6" dirty="0">
                <a:latin typeface="Carlito"/>
                <a:cs typeface="Carlito"/>
              </a:rPr>
              <a:t>be </a:t>
            </a:r>
            <a:r>
              <a:rPr sz="2600" spc="-11" dirty="0">
                <a:latin typeface="Carlito"/>
                <a:cs typeface="Carlito"/>
              </a:rPr>
              <a:t>transmitted </a:t>
            </a:r>
            <a:r>
              <a:rPr sz="2600" dirty="0">
                <a:latin typeface="Carlito"/>
                <a:cs typeface="Carlito"/>
              </a:rPr>
              <a:t>via the air </a:t>
            </a:r>
            <a:r>
              <a:rPr sz="2600" spc="-11" dirty="0">
                <a:latin typeface="Carlito"/>
                <a:cs typeface="Carlito"/>
              </a:rPr>
              <a:t>between chicken </a:t>
            </a:r>
            <a:r>
              <a:rPr sz="2600" spc="-6" dirty="0">
                <a:latin typeface="Carlito"/>
                <a:cs typeface="Carlito"/>
              </a:rPr>
              <a:t>houses 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1" dirty="0">
                <a:latin typeface="Carlito"/>
                <a:cs typeface="Carlito"/>
              </a:rPr>
              <a:t>even </a:t>
            </a:r>
            <a:r>
              <a:rPr sz="2600" spc="-17" dirty="0">
                <a:latin typeface="Carlito"/>
                <a:cs typeface="Carlito"/>
              </a:rPr>
              <a:t>from farm </a:t>
            </a:r>
            <a:r>
              <a:rPr sz="2600" spc="-11" dirty="0">
                <a:latin typeface="Carlito"/>
                <a:cs typeface="Carlito"/>
              </a:rPr>
              <a:t>to farm.</a:t>
            </a:r>
            <a:endParaRPr sz="2600" dirty="0">
              <a:latin typeface="Carlito"/>
              <a:cs typeface="Carlito"/>
            </a:endParaRPr>
          </a:p>
          <a:p>
            <a:pPr marL="13999"/>
            <a:r>
              <a:rPr sz="2600" spc="-6" dirty="0">
                <a:latin typeface="Carlito"/>
                <a:cs typeface="Carlito"/>
              </a:rPr>
              <a:t>•Species</a:t>
            </a:r>
            <a:r>
              <a:rPr sz="2600" spc="-22" dirty="0">
                <a:latin typeface="Carlito"/>
                <a:cs typeface="Carlito"/>
              </a:rPr>
              <a:t> </a:t>
            </a:r>
            <a:r>
              <a:rPr sz="2600" spc="-17" dirty="0">
                <a:latin typeface="Carlito"/>
                <a:cs typeface="Carlito"/>
              </a:rPr>
              <a:t>affected</a:t>
            </a:r>
            <a:endParaRPr sz="2600" dirty="0">
              <a:latin typeface="Carlito"/>
              <a:cs typeface="Carlito"/>
            </a:endParaRPr>
          </a:p>
          <a:p>
            <a:pPr marL="13999"/>
            <a:r>
              <a:rPr sz="2600" spc="-6" dirty="0">
                <a:latin typeface="Carlito"/>
                <a:cs typeface="Carlito"/>
              </a:rPr>
              <a:t>•Only </a:t>
            </a:r>
            <a:r>
              <a:rPr sz="2600" spc="-11" dirty="0">
                <a:latin typeface="Carlito"/>
                <a:cs typeface="Carlito"/>
              </a:rPr>
              <a:t>chickens </a:t>
            </a:r>
            <a:r>
              <a:rPr sz="2600" spc="-17" dirty="0">
                <a:latin typeface="Carlito"/>
                <a:cs typeface="Carlito"/>
              </a:rPr>
              <a:t>are </a:t>
            </a:r>
            <a:r>
              <a:rPr sz="2600" spc="-6" dirty="0">
                <a:latin typeface="Carlito"/>
                <a:cs typeface="Carlito"/>
              </a:rPr>
              <a:t>susceptible </a:t>
            </a:r>
            <a:r>
              <a:rPr sz="2600" spc="-17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IB</a:t>
            </a:r>
            <a:r>
              <a:rPr sz="2600" spc="-28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virus.</a:t>
            </a:r>
          </a:p>
          <a:p>
            <a:pPr marL="13999"/>
            <a:r>
              <a:rPr sz="2600" spc="-6" dirty="0">
                <a:latin typeface="Carlito"/>
                <a:cs typeface="Carlito"/>
              </a:rPr>
              <a:t>•Clinical</a:t>
            </a:r>
            <a:r>
              <a:rPr sz="2600" spc="-33" dirty="0">
                <a:latin typeface="Carlito"/>
                <a:cs typeface="Carlito"/>
              </a:rPr>
              <a:t> </a:t>
            </a:r>
            <a:r>
              <a:rPr sz="2600" spc="-6" dirty="0">
                <a:latin typeface="Carlito"/>
                <a:cs typeface="Carlito"/>
              </a:rPr>
              <a:t>signs</a:t>
            </a:r>
            <a:endParaRPr sz="2600" dirty="0">
              <a:latin typeface="Carlito"/>
              <a:cs typeface="Carlito"/>
            </a:endParaRPr>
          </a:p>
          <a:p>
            <a:pPr marL="13999" marR="1024742"/>
            <a:r>
              <a:rPr sz="2600" spc="-6" dirty="0">
                <a:latin typeface="Carlito"/>
                <a:cs typeface="Carlito"/>
              </a:rPr>
              <a:t>•In </a:t>
            </a:r>
            <a:r>
              <a:rPr sz="2600" spc="-11" dirty="0">
                <a:latin typeface="Carlito"/>
                <a:cs typeface="Carlito"/>
              </a:rPr>
              <a:t>young </a:t>
            </a:r>
            <a:r>
              <a:rPr sz="2600" spc="-6" dirty="0">
                <a:latin typeface="Carlito"/>
                <a:cs typeface="Carlito"/>
              </a:rPr>
              <a:t>chicks </a:t>
            </a:r>
            <a:r>
              <a:rPr sz="2600" dirty="0">
                <a:latin typeface="Carlito"/>
                <a:cs typeface="Carlito"/>
              </a:rPr>
              <a:t>IB virus </a:t>
            </a:r>
            <a:r>
              <a:rPr sz="2600" spc="-11" dirty="0">
                <a:latin typeface="Carlito"/>
                <a:cs typeface="Carlito"/>
              </a:rPr>
              <a:t>infection </a:t>
            </a:r>
            <a:r>
              <a:rPr sz="2600" spc="-6" dirty="0">
                <a:latin typeface="Carlito"/>
                <a:cs typeface="Carlito"/>
              </a:rPr>
              <a:t>causes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1" dirty="0">
                <a:latin typeface="Carlito"/>
                <a:cs typeface="Carlito"/>
              </a:rPr>
              <a:t>cheesy </a:t>
            </a:r>
            <a:r>
              <a:rPr sz="2600" spc="-22" dirty="0">
                <a:latin typeface="Carlito"/>
                <a:cs typeface="Carlito"/>
              </a:rPr>
              <a:t>exudate</a:t>
            </a:r>
            <a:r>
              <a:rPr sz="2600" spc="-22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in the  </a:t>
            </a:r>
            <a:r>
              <a:rPr sz="2600" spc="-11" dirty="0">
                <a:latin typeface="Carlito"/>
                <a:cs typeface="Carlito"/>
              </a:rPr>
              <a:t>bifurcation </a:t>
            </a:r>
            <a:r>
              <a:rPr sz="2600" spc="-6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11" dirty="0">
                <a:latin typeface="Carlito"/>
                <a:cs typeface="Carlito"/>
              </a:rPr>
              <a:t> bronchi</a:t>
            </a:r>
            <a:endParaRPr sz="2600" dirty="0">
              <a:latin typeface="Carlito"/>
              <a:cs typeface="Carlito"/>
            </a:endParaRPr>
          </a:p>
          <a:p>
            <a:pPr marL="13999">
              <a:spcBef>
                <a:spcPts val="6"/>
              </a:spcBef>
            </a:pPr>
            <a:r>
              <a:rPr sz="2600" spc="-6" dirty="0">
                <a:latin typeface="Carlito"/>
                <a:cs typeface="Carlito"/>
              </a:rPr>
              <a:t>•In older </a:t>
            </a:r>
            <a:r>
              <a:rPr sz="2600" spc="-17" dirty="0">
                <a:latin typeface="Carlito"/>
                <a:cs typeface="Carlito"/>
              </a:rPr>
              <a:t>birds </a:t>
            </a:r>
            <a:r>
              <a:rPr sz="2600" spc="-6" dirty="0">
                <a:latin typeface="Carlito"/>
                <a:cs typeface="Carlito"/>
              </a:rPr>
              <a:t>IB does not cause</a:t>
            </a:r>
            <a:r>
              <a:rPr sz="2600" spc="-22" dirty="0">
                <a:latin typeface="Carlito"/>
                <a:cs typeface="Carlito"/>
              </a:rPr>
              <a:t> mortality.</a:t>
            </a:r>
            <a:endParaRPr sz="2600" dirty="0">
              <a:latin typeface="Carlito"/>
              <a:cs typeface="Carlito"/>
            </a:endParaRPr>
          </a:p>
          <a:p>
            <a:pPr marL="13999" marR="5600"/>
            <a:r>
              <a:rPr sz="2600" dirty="0">
                <a:latin typeface="Carlito"/>
                <a:cs typeface="Carlito"/>
              </a:rPr>
              <a:t>•Egg </a:t>
            </a:r>
            <a:r>
              <a:rPr sz="2600" spc="-11" dirty="0">
                <a:latin typeface="Carlito"/>
                <a:cs typeface="Carlito"/>
              </a:rPr>
              <a:t>productionwill</a:t>
            </a:r>
            <a:r>
              <a:rPr sz="2600" spc="-11" dirty="0">
                <a:latin typeface="Carlito"/>
                <a:cs typeface="Carlito"/>
              </a:rPr>
              <a:t> </a:t>
            </a:r>
            <a:r>
              <a:rPr sz="2600" spc="-6" dirty="0">
                <a:latin typeface="Carlito"/>
                <a:cs typeface="Carlito"/>
              </a:rPr>
              <a:t>decrease </a:t>
            </a:r>
            <a:r>
              <a:rPr sz="2600" spc="-22" dirty="0">
                <a:latin typeface="Carlito"/>
                <a:cs typeface="Carlito"/>
              </a:rPr>
              <a:t>dramatically, </a:t>
            </a:r>
            <a:r>
              <a:rPr sz="2600" spc="-17" dirty="0">
                <a:latin typeface="Carlito"/>
                <a:cs typeface="Carlito"/>
              </a:rPr>
              <a:t>deformed </a:t>
            </a:r>
            <a:r>
              <a:rPr sz="2600" spc="6" dirty="0">
                <a:latin typeface="Carlito"/>
                <a:cs typeface="Carlito"/>
              </a:rPr>
              <a:t>eggs </a:t>
            </a:r>
            <a:r>
              <a:rPr sz="2600" dirty="0">
                <a:latin typeface="Carlito"/>
                <a:cs typeface="Carlito"/>
              </a:rPr>
              <a:t>with wrinkled  </a:t>
            </a:r>
            <a:r>
              <a:rPr sz="2600" spc="-6" dirty="0">
                <a:latin typeface="Carlito"/>
                <a:cs typeface="Carlito"/>
              </a:rPr>
              <a:t>shells </a:t>
            </a:r>
            <a:r>
              <a:rPr sz="2600" dirty="0">
                <a:latin typeface="Carlito"/>
                <a:cs typeface="Carlito"/>
              </a:rPr>
              <a:t>will </a:t>
            </a:r>
            <a:r>
              <a:rPr sz="2600" spc="-11" dirty="0">
                <a:latin typeface="Carlito"/>
                <a:cs typeface="Carlito"/>
              </a:rPr>
              <a:t>often </a:t>
            </a:r>
            <a:r>
              <a:rPr sz="2600" spc="-6" dirty="0">
                <a:latin typeface="Carlito"/>
                <a:cs typeface="Carlito"/>
              </a:rPr>
              <a:t>be</a:t>
            </a:r>
            <a:r>
              <a:rPr sz="2600" spc="-17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laid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007" y="272336"/>
            <a:ext cx="6731453" cy="136764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-6" dirty="0">
                <a:latin typeface="Times New Roman"/>
                <a:cs typeface="Times New Roman"/>
              </a:rPr>
              <a:t>General </a:t>
            </a:r>
            <a:r>
              <a:rPr dirty="0">
                <a:latin typeface="Times New Roman"/>
                <a:cs typeface="Times New Roman"/>
              </a:rPr>
              <a:t>symptoms specific </a:t>
            </a:r>
            <a:r>
              <a:rPr spc="-6" dirty="0">
                <a:latin typeface="Times New Roman"/>
                <a:cs typeface="Times New Roman"/>
              </a:rPr>
              <a:t>to</a:t>
            </a:r>
            <a:r>
              <a:rPr spc="-44" dirty="0">
                <a:latin typeface="Times New Roman"/>
                <a:cs typeface="Times New Roman"/>
              </a:rPr>
              <a:t> </a:t>
            </a:r>
            <a:r>
              <a:rPr spc="-6" dirty="0">
                <a:latin typeface="Times New Roman"/>
                <a:cs typeface="Times New Roman"/>
              </a:rPr>
              <a:t>disease: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8448" y="1954821"/>
            <a:ext cx="6522304" cy="2875751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98278" indent="-384978">
              <a:spcBef>
                <a:spcPts val="105"/>
              </a:spcBef>
              <a:buAutoNum type="arabicPeriod"/>
              <a:tabLst>
                <a:tab pos="398977" algn="l"/>
              </a:tabLst>
            </a:pP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Animal </a:t>
            </a:r>
            <a:r>
              <a:rPr sz="3100" i="1" dirty="0">
                <a:solidFill>
                  <a:srgbClr val="001F5F"/>
                </a:solidFill>
                <a:latin typeface="Times New Roman"/>
                <a:cs typeface="Times New Roman"/>
              </a:rPr>
              <a:t>losing</a:t>
            </a:r>
            <a:r>
              <a:rPr sz="3100" i="1" spc="-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fetus</a:t>
            </a:r>
            <a:endParaRPr sz="3100" dirty="0">
              <a:latin typeface="Times New Roman"/>
              <a:cs typeface="Times New Roman"/>
            </a:endParaRPr>
          </a:p>
          <a:p>
            <a:pPr marL="405277" indent="-391978">
              <a:spcBef>
                <a:spcPts val="6"/>
              </a:spcBef>
              <a:buAutoNum type="arabicPeriod"/>
              <a:tabLst>
                <a:tab pos="405977" algn="l"/>
              </a:tabLst>
            </a:pP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Shaking</a:t>
            </a:r>
            <a:endParaRPr sz="3100" dirty="0">
              <a:latin typeface="Times New Roman"/>
              <a:cs typeface="Times New Roman"/>
            </a:endParaRPr>
          </a:p>
          <a:p>
            <a:pPr marL="405277" indent="-391978">
              <a:buAutoNum type="arabicPeriod"/>
              <a:tabLst>
                <a:tab pos="405977" algn="l"/>
              </a:tabLst>
            </a:pP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Coughing</a:t>
            </a:r>
            <a:endParaRPr sz="3100" dirty="0">
              <a:latin typeface="Times New Roman"/>
              <a:cs typeface="Times New Roman"/>
            </a:endParaRPr>
          </a:p>
          <a:p>
            <a:pPr marL="405277" indent="-391978">
              <a:buAutoNum type="arabicPeriod"/>
              <a:tabLst>
                <a:tab pos="405977" algn="l"/>
              </a:tabLst>
            </a:pP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Poor </a:t>
            </a:r>
            <a:r>
              <a:rPr sz="3100" i="1" spc="-22" dirty="0">
                <a:solidFill>
                  <a:srgbClr val="001F5F"/>
                </a:solidFill>
                <a:latin typeface="Times New Roman"/>
                <a:cs typeface="Times New Roman"/>
              </a:rPr>
              <a:t>growth </a:t>
            </a: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or </a:t>
            </a:r>
            <a:r>
              <a:rPr sz="3100" i="1" spc="-22" dirty="0">
                <a:solidFill>
                  <a:srgbClr val="001F5F"/>
                </a:solidFill>
                <a:latin typeface="Times New Roman"/>
                <a:cs typeface="Times New Roman"/>
              </a:rPr>
              <a:t>decrease </a:t>
            </a: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3100" i="1" spc="3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00" i="1" spc="-17" dirty="0">
                <a:solidFill>
                  <a:srgbClr val="001F5F"/>
                </a:solidFill>
                <a:latin typeface="Times New Roman"/>
                <a:cs typeface="Times New Roman"/>
              </a:rPr>
              <a:t>production</a:t>
            </a:r>
            <a:endParaRPr sz="3100" dirty="0">
              <a:latin typeface="Times New Roman"/>
              <a:cs typeface="Times New Roman"/>
            </a:endParaRPr>
          </a:p>
          <a:p>
            <a:pPr marL="405277" indent="-391978">
              <a:buAutoNum type="arabicPeriod"/>
              <a:tabLst>
                <a:tab pos="405977" algn="l"/>
              </a:tabLst>
            </a:pP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Rough</a:t>
            </a:r>
            <a:r>
              <a:rPr sz="3100" i="1" spc="-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coat</a:t>
            </a:r>
            <a:endParaRPr sz="3100" dirty="0">
              <a:latin typeface="Times New Roman"/>
              <a:cs typeface="Times New Roman"/>
            </a:endParaRPr>
          </a:p>
          <a:p>
            <a:pPr marL="405277" indent="-391978">
              <a:buAutoNum type="arabicPeriod"/>
              <a:tabLst>
                <a:tab pos="405977" algn="l"/>
              </a:tabLst>
            </a:pP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Loss of</a:t>
            </a:r>
            <a:r>
              <a:rPr sz="3100" i="1" spc="-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00" i="1" spc="-6" dirty="0">
                <a:solidFill>
                  <a:srgbClr val="001F5F"/>
                </a:solidFill>
                <a:latin typeface="Times New Roman"/>
                <a:cs typeface="Times New Roman"/>
              </a:rPr>
              <a:t>appetite</a:t>
            </a:r>
            <a:endParaRPr sz="3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87784" y="755501"/>
            <a:ext cx="9217024" cy="680417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04031" y="1007957"/>
            <a:ext cx="4410273" cy="3307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0365" y="335986"/>
            <a:ext cx="2626002" cy="2625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6411" y="3359856"/>
            <a:ext cx="2992266" cy="224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4842" y="5122520"/>
            <a:ext cx="5486940" cy="226090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600" spc="-28" dirty="0">
                <a:latin typeface="Carlito"/>
                <a:cs typeface="Carlito"/>
              </a:rPr>
              <a:t>•Treatment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11" dirty="0">
                <a:latin typeface="Carlito"/>
                <a:cs typeface="Carlito"/>
              </a:rPr>
              <a:t> </a:t>
            </a:r>
            <a:r>
              <a:rPr sz="2600" spc="-17" dirty="0">
                <a:latin typeface="Carlito"/>
                <a:cs typeface="Carlito"/>
              </a:rPr>
              <a:t>control</a:t>
            </a:r>
            <a:endParaRPr sz="2600" dirty="0">
              <a:latin typeface="Carlito"/>
              <a:cs typeface="Carlito"/>
            </a:endParaRPr>
          </a:p>
          <a:p>
            <a:pPr marL="13999">
              <a:spcBef>
                <a:spcPts val="39"/>
              </a:spcBef>
            </a:pPr>
            <a:r>
              <a:rPr sz="2000" spc="-11" dirty="0">
                <a:latin typeface="Carlito"/>
                <a:cs typeface="Carlito"/>
              </a:rPr>
              <a:t>•There </a:t>
            </a:r>
            <a:r>
              <a:rPr sz="2000" spc="-6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no </a:t>
            </a:r>
            <a:r>
              <a:rPr sz="2000" spc="-11" dirty="0">
                <a:latin typeface="Carlito"/>
                <a:cs typeface="Carlito"/>
              </a:rPr>
              <a:t>treatment </a:t>
            </a:r>
            <a:r>
              <a:rPr sz="2000" spc="-17" dirty="0">
                <a:latin typeface="Carlito"/>
                <a:cs typeface="Carlito"/>
              </a:rPr>
              <a:t>for </a:t>
            </a:r>
            <a:r>
              <a:rPr sz="2000" spc="-11" dirty="0">
                <a:latin typeface="Carlito"/>
                <a:cs typeface="Carlito"/>
              </a:rPr>
              <a:t>infectious</a:t>
            </a:r>
            <a:r>
              <a:rPr sz="2000" spc="61" dirty="0">
                <a:latin typeface="Carlito"/>
                <a:cs typeface="Carlito"/>
              </a:rPr>
              <a:t> </a:t>
            </a:r>
            <a:r>
              <a:rPr sz="2000" spc="-11" dirty="0">
                <a:latin typeface="Carlito"/>
                <a:cs typeface="Carlito"/>
              </a:rPr>
              <a:t>bronchitis.</a:t>
            </a:r>
            <a:endParaRPr sz="2000" dirty="0">
              <a:latin typeface="Carlito"/>
              <a:cs typeface="Carlito"/>
            </a:endParaRPr>
          </a:p>
          <a:p>
            <a:pPr marL="13999" marR="5600"/>
            <a:r>
              <a:rPr sz="2000" spc="-6" dirty="0">
                <a:latin typeface="Carlito"/>
                <a:cs typeface="Carlito"/>
              </a:rPr>
              <a:t>•Secondary </a:t>
            </a:r>
            <a:r>
              <a:rPr sz="2000" spc="-11" dirty="0">
                <a:latin typeface="Carlito"/>
                <a:cs typeface="Carlito"/>
              </a:rPr>
              <a:t>bacterial infections </a:t>
            </a:r>
            <a:r>
              <a:rPr sz="2000" spc="-17" dirty="0">
                <a:latin typeface="Carlito"/>
                <a:cs typeface="Carlito"/>
              </a:rPr>
              <a:t>may </a:t>
            </a:r>
            <a:r>
              <a:rPr sz="2000" spc="-6" dirty="0">
                <a:latin typeface="Carlito"/>
                <a:cs typeface="Carlito"/>
              </a:rPr>
              <a:t>be </a:t>
            </a:r>
            <a:r>
              <a:rPr sz="2000" spc="-11" dirty="0">
                <a:latin typeface="Carlito"/>
                <a:cs typeface="Carlito"/>
              </a:rPr>
              <a:t>prevented </a:t>
            </a:r>
            <a:r>
              <a:rPr sz="2000" spc="-55" dirty="0">
                <a:latin typeface="Carlito"/>
                <a:cs typeface="Carlito"/>
              </a:rPr>
              <a:t>by,  </a:t>
            </a:r>
            <a:r>
              <a:rPr sz="2000" spc="-6" dirty="0">
                <a:latin typeface="Carlito"/>
                <a:cs typeface="Carlito"/>
              </a:rPr>
              <a:t>or </a:t>
            </a:r>
            <a:r>
              <a:rPr sz="2000" spc="-17" dirty="0">
                <a:latin typeface="Carlito"/>
                <a:cs typeface="Carlito"/>
              </a:rPr>
              <a:t>treated </a:t>
            </a:r>
            <a:r>
              <a:rPr sz="2000" spc="-6" dirty="0">
                <a:latin typeface="Carlito"/>
                <a:cs typeface="Carlito"/>
              </a:rPr>
              <a:t>with</a:t>
            </a:r>
            <a:r>
              <a:rPr sz="2000" spc="39" dirty="0">
                <a:latin typeface="Carlito"/>
                <a:cs typeface="Carlito"/>
              </a:rPr>
              <a:t> </a:t>
            </a:r>
            <a:r>
              <a:rPr sz="2000" spc="-11" dirty="0">
                <a:latin typeface="Carlito"/>
                <a:cs typeface="Carlito"/>
              </a:rPr>
              <a:t>antibiotics.</a:t>
            </a:r>
            <a:endParaRPr sz="2000" dirty="0">
              <a:latin typeface="Carlito"/>
              <a:cs typeface="Carlito"/>
            </a:endParaRPr>
          </a:p>
          <a:p>
            <a:pPr marL="13999" marR="508871"/>
            <a:r>
              <a:rPr sz="2000" spc="-11" dirty="0">
                <a:latin typeface="Carlito"/>
                <a:cs typeface="Carlito"/>
              </a:rPr>
              <a:t>•Prevention </a:t>
            </a:r>
            <a:r>
              <a:rPr sz="2000" spc="-6" dirty="0">
                <a:latin typeface="Carlito"/>
                <a:cs typeface="Carlito"/>
              </a:rPr>
              <a:t>by </a:t>
            </a:r>
            <a:r>
              <a:rPr sz="2000" spc="-11" dirty="0">
                <a:latin typeface="Carlito"/>
                <a:cs typeface="Carlito"/>
              </a:rPr>
              <a:t>vaccinationis</a:t>
            </a:r>
            <a:r>
              <a:rPr sz="2000" spc="-11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1" dirty="0">
                <a:latin typeface="Carlito"/>
                <a:cs typeface="Carlito"/>
              </a:rPr>
              <a:t>best </a:t>
            </a:r>
            <a:r>
              <a:rPr sz="2000" spc="-6" dirty="0">
                <a:latin typeface="Carlito"/>
                <a:cs typeface="Carlito"/>
              </a:rPr>
              <a:t>method </a:t>
            </a:r>
            <a:r>
              <a:rPr sz="2000" spc="-11" dirty="0">
                <a:latin typeface="Carlito"/>
                <a:cs typeface="Carlito"/>
              </a:rPr>
              <a:t>to  </a:t>
            </a:r>
            <a:r>
              <a:rPr sz="2000" spc="-17" dirty="0">
                <a:latin typeface="Carlito"/>
                <a:cs typeface="Carlito"/>
              </a:rPr>
              <a:t>control</a:t>
            </a:r>
            <a:r>
              <a:rPr sz="2000" spc="-6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5421"/>
            <a:ext cx="10080625" cy="799288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4816" y="518816"/>
            <a:ext cx="9681600" cy="706221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600" b="1" i="1" spc="-6" dirty="0">
                <a:latin typeface="Carlito"/>
                <a:cs typeface="Carlito"/>
              </a:rPr>
              <a:t>C</a:t>
            </a:r>
            <a:r>
              <a:rPr sz="2400" b="1" i="1" spc="-6" dirty="0">
                <a:latin typeface="Carlito"/>
                <a:cs typeface="Carlito"/>
              </a:rPr>
              <a:t>hronic </a:t>
            </a:r>
            <a:r>
              <a:rPr sz="2400" b="1" i="1" spc="-11" dirty="0">
                <a:latin typeface="Carlito"/>
                <a:cs typeface="Carlito"/>
              </a:rPr>
              <a:t>respiratory</a:t>
            </a:r>
            <a:r>
              <a:rPr sz="2400" b="1" i="1" spc="17" dirty="0">
                <a:latin typeface="Carlito"/>
                <a:cs typeface="Carlito"/>
              </a:rPr>
              <a:t> </a:t>
            </a:r>
            <a:r>
              <a:rPr sz="2400" b="1" i="1" spc="-6" dirty="0">
                <a:latin typeface="Carlito"/>
                <a:cs typeface="Carlito"/>
              </a:rPr>
              <a:t>Disease(CRD)</a:t>
            </a:r>
            <a:endParaRPr sz="2400" dirty="0">
              <a:latin typeface="Carlito"/>
              <a:cs typeface="Carlito"/>
            </a:endParaRPr>
          </a:p>
          <a:p>
            <a:pPr>
              <a:spcBef>
                <a:spcPts val="11"/>
              </a:spcBef>
            </a:pPr>
            <a:endParaRPr sz="2400" dirty="0">
              <a:latin typeface="Carlito"/>
              <a:cs typeface="Carlito"/>
            </a:endParaRPr>
          </a:p>
          <a:p>
            <a:pPr marL="13999"/>
            <a:r>
              <a:rPr sz="2400" dirty="0">
                <a:latin typeface="Carlito"/>
                <a:cs typeface="Carlito"/>
              </a:rPr>
              <a:t>•Cause</a:t>
            </a:r>
          </a:p>
          <a:p>
            <a:pPr marL="13999"/>
            <a:r>
              <a:rPr sz="2400" spc="-6" dirty="0">
                <a:latin typeface="Carlito"/>
                <a:cs typeface="Carlito"/>
              </a:rPr>
              <a:t>•The underlying cause of </a:t>
            </a:r>
            <a:r>
              <a:rPr sz="2400" dirty="0">
                <a:latin typeface="Carlito"/>
                <a:cs typeface="Carlito"/>
              </a:rPr>
              <a:t>CRD is </a:t>
            </a:r>
            <a:r>
              <a:rPr sz="2400" spc="-11" dirty="0">
                <a:latin typeface="Carlito"/>
                <a:cs typeface="Carlito"/>
              </a:rPr>
              <a:t>Mycoplasma </a:t>
            </a:r>
            <a:r>
              <a:rPr sz="2400" spc="-6" dirty="0">
                <a:latin typeface="Carlito"/>
                <a:cs typeface="Carlito"/>
              </a:rPr>
              <a:t>gallisepticum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(Mg).</a:t>
            </a:r>
            <a:endParaRPr sz="2400" dirty="0">
              <a:latin typeface="Carlito"/>
              <a:cs typeface="Carlito"/>
            </a:endParaRPr>
          </a:p>
          <a:p>
            <a:pPr marL="13999"/>
            <a:r>
              <a:rPr sz="2400" spc="-11" dirty="0">
                <a:latin typeface="Carlito"/>
                <a:cs typeface="Carlito"/>
              </a:rPr>
              <a:t>•TheconditionisfrequentlytriggeredbyrespiratoryvirusessuchasNDandI</a:t>
            </a:r>
            <a:endParaRPr sz="2400" dirty="0">
              <a:latin typeface="Carlito"/>
              <a:cs typeface="Carlito"/>
            </a:endParaRPr>
          </a:p>
          <a:p>
            <a:pPr marL="13999">
              <a:spcBef>
                <a:spcPts val="6"/>
              </a:spcBef>
            </a:pPr>
            <a:r>
              <a:rPr sz="2400" spc="-11" dirty="0">
                <a:latin typeface="Carlito"/>
                <a:cs typeface="Carlito"/>
              </a:rPr>
              <a:t>Bandsubsequentlycomplicatedbybacterialinvasion</a:t>
            </a:r>
            <a:r>
              <a:rPr sz="2400" spc="-11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13999" marR="1571411"/>
            <a:r>
              <a:rPr sz="2400" spc="-6" dirty="0">
                <a:latin typeface="Carlito"/>
                <a:cs typeface="Carlito"/>
              </a:rPr>
              <a:t>•The </a:t>
            </a:r>
            <a:r>
              <a:rPr sz="2400" dirty="0">
                <a:latin typeface="Carlito"/>
                <a:cs typeface="Carlito"/>
              </a:rPr>
              <a:t>main </a:t>
            </a:r>
            <a:r>
              <a:rPr sz="2400" spc="-11" dirty="0">
                <a:latin typeface="Carlito"/>
                <a:cs typeface="Carlito"/>
              </a:rPr>
              <a:t>agents </a:t>
            </a:r>
            <a:r>
              <a:rPr sz="2400" spc="-17" dirty="0">
                <a:latin typeface="Carlito"/>
                <a:cs typeface="Carlito"/>
              </a:rPr>
              <a:t>involved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spc="-11" dirty="0">
                <a:latin typeface="Carlito"/>
                <a:cs typeface="Carlito"/>
              </a:rPr>
              <a:t>infection </a:t>
            </a:r>
            <a:r>
              <a:rPr sz="2400" spc="-17" dirty="0">
                <a:latin typeface="Carlito"/>
                <a:cs typeface="Carlito"/>
              </a:rPr>
              <a:t>are </a:t>
            </a:r>
            <a:r>
              <a:rPr sz="2400" spc="-11" dirty="0">
                <a:latin typeface="Carlito"/>
                <a:cs typeface="Carlito"/>
              </a:rPr>
              <a:t>Mycoplasma  </a:t>
            </a:r>
            <a:r>
              <a:rPr sz="2400" spc="-6" dirty="0">
                <a:latin typeface="Carlito"/>
                <a:cs typeface="Carlito"/>
              </a:rPr>
              <a:t>gallisepticum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6" dirty="0">
                <a:latin typeface="Carlito"/>
                <a:cs typeface="Carlito"/>
              </a:rPr>
              <a:t>E.</a:t>
            </a:r>
            <a:r>
              <a:rPr sz="2400" spc="-28" dirty="0">
                <a:latin typeface="Carlito"/>
                <a:cs typeface="Carlito"/>
              </a:rPr>
              <a:t> </a:t>
            </a:r>
            <a:r>
              <a:rPr sz="2400" spc="-11" dirty="0">
                <a:latin typeface="Carlito"/>
                <a:cs typeface="Carlito"/>
              </a:rPr>
              <a:t>coli.</a:t>
            </a:r>
            <a:endParaRPr sz="2400" dirty="0">
              <a:latin typeface="Carlito"/>
              <a:cs typeface="Carlito"/>
            </a:endParaRPr>
          </a:p>
          <a:p>
            <a:pPr marL="13999" marR="27298" algn="just"/>
            <a:r>
              <a:rPr sz="2400" spc="-11" dirty="0">
                <a:latin typeface="Carlito"/>
                <a:cs typeface="Carlito"/>
              </a:rPr>
              <a:t>•Stresscausedbymovingthebirds,bydebeakingorotheroperationsorothe  runfavorableconditionse.g.coldorbadventilation,makethebirdsmoresus  </a:t>
            </a:r>
            <a:r>
              <a:rPr sz="2400" spc="-6" dirty="0">
                <a:latin typeface="Carlito"/>
                <a:cs typeface="Carlito"/>
              </a:rPr>
              <a:t>ceptible</a:t>
            </a:r>
            <a:r>
              <a:rPr sz="2400" spc="-6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13999"/>
            <a:r>
              <a:rPr sz="2400" spc="-22" dirty="0">
                <a:latin typeface="Carlito"/>
                <a:cs typeface="Carlito"/>
              </a:rPr>
              <a:t>•Transmission</a:t>
            </a:r>
            <a:endParaRPr sz="2400" dirty="0">
              <a:latin typeface="Carlito"/>
              <a:cs typeface="Carlito"/>
            </a:endParaRPr>
          </a:p>
          <a:p>
            <a:pPr marL="13999"/>
            <a:r>
              <a:rPr sz="2400" spc="-11" dirty="0">
                <a:latin typeface="Carlito"/>
                <a:cs typeface="Carlito"/>
              </a:rPr>
              <a:t>•ThemainproblemisthatparentbirdsinfectedwithMycoplasmagalliseptic</a:t>
            </a:r>
            <a:endParaRPr sz="2400" dirty="0">
              <a:latin typeface="Carlito"/>
              <a:cs typeface="Carlito"/>
            </a:endParaRPr>
          </a:p>
          <a:p>
            <a:pPr marL="13999">
              <a:spcBef>
                <a:spcPts val="6"/>
              </a:spcBef>
            </a:pPr>
            <a:r>
              <a:rPr sz="2400" spc="-17" dirty="0">
                <a:latin typeface="Carlito"/>
                <a:cs typeface="Carlito"/>
              </a:rPr>
              <a:t>umcantransmittheorganismthroughtheeggtotheiroffspring</a:t>
            </a:r>
            <a:r>
              <a:rPr sz="2400" spc="-17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181990" indent="-168690">
              <a:buSzPct val="95833"/>
              <a:buChar char="•"/>
              <a:tabLst>
                <a:tab pos="182690" algn="l"/>
              </a:tabLst>
            </a:pPr>
            <a:r>
              <a:rPr sz="2400" spc="-11" dirty="0">
                <a:latin typeface="Carlito"/>
                <a:cs typeface="Carlito"/>
              </a:rPr>
              <a:t>Inaddition,infectioncanoccurbycontactorbyairbornedustordroplets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3285" y="85162"/>
            <a:ext cx="2238955" cy="81435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53991" indent="-140692">
              <a:spcBef>
                <a:spcPts val="110"/>
              </a:spcBef>
              <a:buClr>
                <a:srgbClr val="000000"/>
              </a:buClr>
              <a:buSzPct val="79166"/>
              <a:buChar char="•"/>
              <a:tabLst>
                <a:tab pos="154691" algn="l"/>
              </a:tabLst>
            </a:pPr>
            <a:r>
              <a:rPr sz="2600" spc="-6" dirty="0">
                <a:solidFill>
                  <a:srgbClr val="FF0000"/>
                </a:solidFill>
                <a:latin typeface="Carlito"/>
                <a:cs typeface="Carlito"/>
              </a:rPr>
              <a:t>Clinical</a:t>
            </a:r>
            <a:r>
              <a:rPr sz="2600" spc="-121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600" spc="-6" dirty="0">
                <a:solidFill>
                  <a:srgbClr val="FF0000"/>
                </a:solidFill>
                <a:latin typeface="Carlito"/>
                <a:cs typeface="Carlito"/>
              </a:rPr>
              <a:t>signs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992" y="1115541"/>
            <a:ext cx="6964372" cy="626270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spcBef>
                <a:spcPts val="116"/>
              </a:spcBef>
            </a:pPr>
            <a:r>
              <a:rPr sz="2200" spc="-33" dirty="0">
                <a:latin typeface="Carlito"/>
                <a:cs typeface="Carlito"/>
              </a:rPr>
              <a:t>•</a:t>
            </a:r>
            <a:r>
              <a:rPr sz="2000" spc="-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Young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chickens (broiler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chicks or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layer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pullets) will show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sz="2000" spc="18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distress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•The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birds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frequently show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lack of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appetite, decreased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weight gain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marL="13999"/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feed conversion</a:t>
            </a:r>
            <a:r>
              <a:rPr sz="2000" spc="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ratios.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5600"/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•In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adult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birds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symptoms are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sneezing, coughingand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signs of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congestion.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•In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laying birds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drop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productionbetween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20-30 %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sz="2000" spc="-6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occur.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•CRD does not normally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 an alarming number of</a:t>
            </a:r>
            <a:r>
              <a:rPr sz="2000" spc="-8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deaths</a:t>
            </a:r>
            <a:r>
              <a:rPr sz="2000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4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•Treatment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629264">
              <a:spcBef>
                <a:spcPts val="33"/>
              </a:spcBef>
            </a:pPr>
            <a:r>
              <a:rPr sz="20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•Treatment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Mg-infected chickens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turkeys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suitable antibiotics or  chemotherapeutics has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been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found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of economic</a:t>
            </a:r>
            <a:r>
              <a:rPr sz="2000" spc="-33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value.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•control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medicationor vaccinationand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eradication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Mg</a:t>
            </a:r>
            <a:r>
              <a:rPr sz="2000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infections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95195"/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•Fertile </a:t>
            </a:r>
            <a:r>
              <a:rPr sz="20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eggs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infected birds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treated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antibiotics such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tylosin 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eliminate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Mycoplasma gallisepticum</a:t>
            </a:r>
            <a:r>
              <a:rPr sz="2000" spc="7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organisms.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434675"/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•Methods used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injection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fertile </a:t>
            </a:r>
            <a:r>
              <a:rPr sz="20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eggs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000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dipping.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serum 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breeder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chickens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antibodies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become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routine to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 </a:t>
            </a:r>
            <a:r>
              <a:rPr sz="20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flocks </a:t>
            </a:r>
            <a:r>
              <a:rPr sz="20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Mg</a:t>
            </a:r>
            <a:r>
              <a:rPr sz="20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792" y="2843733"/>
            <a:ext cx="1655934" cy="1403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2000" y="14558"/>
            <a:ext cx="7287189" cy="518478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ESCHERICHIA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r>
              <a:rPr sz="2400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INFECTIONS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8690">
              <a:buSzPct val="95833"/>
              <a:buFont typeface="Carlito"/>
              <a:buChar char="•"/>
              <a:tabLst>
                <a:tab pos="182690" algn="l"/>
              </a:tabLst>
            </a:pP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Escherichia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infections are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widely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distributed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among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poultry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marL="13999"/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ages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categories.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342981">
              <a:buSzPct val="95833"/>
              <a:buFont typeface="Carlito"/>
              <a:buChar char="•"/>
              <a:tabLst>
                <a:tab pos="182690" algn="l"/>
              </a:tabLst>
            </a:pP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primarily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related </a:t>
            </a:r>
            <a:r>
              <a:rPr sz="2400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poor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hygienic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conditions neglected  technological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requirements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respiratory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immuno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suppressive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diseases.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8690">
              <a:spcBef>
                <a:spcPts val="6"/>
              </a:spcBef>
              <a:buSzPct val="95833"/>
              <a:buFont typeface="Carlito"/>
              <a:buChar char="•"/>
              <a:tabLst>
                <a:tab pos="182690" algn="l"/>
              </a:tabLst>
            </a:pP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sequel of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navel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infections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diffuse peritonitis</a:t>
            </a:r>
            <a:r>
              <a:rPr sz="2400" spc="-3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8690">
              <a:buSzPct val="95833"/>
              <a:buChar char="•"/>
              <a:tabLst>
                <a:tab pos="182690" algn="l"/>
              </a:tabLst>
            </a:pP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Omphalitis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(navel</a:t>
            </a:r>
            <a:r>
              <a:rPr sz="2400" spc="-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infection)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•It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characterized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reddening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tissue oedema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9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marL="13999"/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umbilical region</a:t>
            </a:r>
            <a:r>
              <a:rPr sz="2400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999" marR="591467"/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delayed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absorption of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yolk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sac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prerequisite </a:t>
            </a:r>
            <a:r>
              <a:rPr sz="2400" spc="-2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400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 infections </a:t>
            </a: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peritonitis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6385" y="5123780"/>
            <a:ext cx="3864240" cy="221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992" y="353569"/>
            <a:ext cx="7344816" cy="509315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53991" indent="-140692">
              <a:spcBef>
                <a:spcPts val="116"/>
              </a:spcBef>
              <a:buSzPct val="95000"/>
              <a:buChar char="•"/>
              <a:tabLst>
                <a:tab pos="154691" algn="l"/>
              </a:tabLst>
            </a:pP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Salpingitis (inflammation </a:t>
            </a:r>
            <a:r>
              <a:rPr sz="2200" i="1" spc="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oviduct). Salpingites due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sz="2200" i="1" spc="-7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endParaRPr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/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infections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could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also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observed in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growing</a:t>
            </a:r>
            <a:r>
              <a:rPr sz="2200" i="1" spc="-11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birds.</a:t>
            </a:r>
            <a:endParaRPr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395478"/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•The oviduct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dilated,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thinned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wall and filled with caseous  </a:t>
            </a:r>
            <a:r>
              <a:rPr sz="22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exudate</a:t>
            </a:r>
            <a:r>
              <a:rPr sz="22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along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length</a:t>
            </a:r>
            <a:r>
              <a:rPr sz="2200" i="1" spc="-7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3991" indent="-140692">
              <a:buSzPct val="95000"/>
              <a:buChar char="•"/>
              <a:tabLst>
                <a:tab pos="154691" algn="l"/>
              </a:tabLst>
            </a:pP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Salpingites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among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commonest causes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death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200" i="1" spc="-1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endParaRPr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>
              <a:spcBef>
                <a:spcPts val="6"/>
              </a:spcBef>
            </a:pP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hens.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penetrates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cloa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via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ascendant</a:t>
            </a:r>
            <a:r>
              <a:rPr sz="2200" i="1" spc="-9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route.</a:t>
            </a:r>
            <a:endParaRPr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5600"/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•Egg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yolk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peritonitis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 layer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hen consequently </a:t>
            </a:r>
            <a:r>
              <a:rPr sz="22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salpingitis. The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chickens could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hatched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latent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infection, 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E.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present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ovaries and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oviduct.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these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instances, 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could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turn </a:t>
            </a:r>
            <a:r>
              <a:rPr sz="22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overt infection under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influence  of some stress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200" i="1" spc="-4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6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lesions</a:t>
            </a:r>
            <a:endParaRPr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 marR="779756" algn="just">
              <a:buSzPct val="95000"/>
              <a:buChar char="•"/>
              <a:tabLst>
                <a:tab pos="154691" algn="l"/>
              </a:tabLst>
            </a:pP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Panophthalmitis (inflammation of all tissues of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eyeball).  </a:t>
            </a:r>
            <a:r>
              <a:rPr sz="22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Generally,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develops secondary </a:t>
            </a:r>
            <a:r>
              <a:rPr sz="22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septicaemia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sz="22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unilateral</a:t>
            </a:r>
            <a:endParaRPr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784" y="3851846"/>
            <a:ext cx="1152128" cy="122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785" y="2267670"/>
            <a:ext cx="1224136" cy="122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0031" y="670011"/>
            <a:ext cx="7398883" cy="336890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600" i="1" dirty="0">
                <a:latin typeface="Carlito"/>
                <a:cs typeface="Carlito"/>
              </a:rPr>
              <a:t>•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sz="24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septicaemia of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origin. In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such cases,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 </a:t>
            </a:r>
            <a:r>
              <a:rPr sz="24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mucosa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damaged by infectious and non-infections agents (ND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viruses  including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vaccinal strains, </a:t>
            </a:r>
            <a:r>
              <a:rPr sz="24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IB, </a:t>
            </a:r>
            <a:r>
              <a:rPr sz="24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mycoplasmae,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ammonia levels)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entrance door of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sz="2400" i="1" spc="-1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coli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infection. </a:t>
            </a:r>
            <a:r>
              <a:rPr sz="24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lesions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principally 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observed in the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tract (trachea,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lungs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air sacs), but some  </a:t>
            </a:r>
            <a:r>
              <a:rPr sz="24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adjacent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serous </a:t>
            </a:r>
            <a:r>
              <a:rPr sz="24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coats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(pericardium, peritoneum) are also </a:t>
            </a:r>
            <a:r>
              <a:rPr sz="2400" i="1" spc="-1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affected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thus, the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typical serofibrinous polyserositis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i="1" spc="4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6333" y="4199819"/>
            <a:ext cx="2940182" cy="3023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4109" y="4199819"/>
            <a:ext cx="2794013" cy="298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08" y="3419797"/>
            <a:ext cx="2645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6">
                    <a:lumMod val="50000"/>
                  </a:schemeClr>
                </a:solidFill>
                <a:latin typeface="AR BERKLEY" pitchFamily="2" charset="0"/>
              </a:rPr>
              <a:t>Thank you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9792" y="395461"/>
            <a:ext cx="9145016" cy="626469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967" y="359173"/>
            <a:ext cx="7533166" cy="109135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780943" marR="5600" indent="-2767644">
              <a:lnSpc>
                <a:spcPct val="100000"/>
              </a:lnSpc>
              <a:spcBef>
                <a:spcPts val="110"/>
              </a:spcBef>
            </a:pPr>
            <a:r>
              <a:rPr sz="3500" dirty="0">
                <a:solidFill>
                  <a:srgbClr val="FF0000"/>
                </a:solidFill>
                <a:latin typeface="Arial Black"/>
                <a:cs typeface="Arial Black"/>
              </a:rPr>
              <a:t>NORMAL CLINICAL </a:t>
            </a:r>
            <a:r>
              <a:rPr sz="3500" spc="-50" dirty="0">
                <a:solidFill>
                  <a:srgbClr val="FF0000"/>
                </a:solidFill>
                <a:latin typeface="Arial Black"/>
                <a:cs typeface="Arial Black"/>
              </a:rPr>
              <a:t>VALUES</a:t>
            </a:r>
            <a:r>
              <a:rPr sz="3500" spc="-149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500" spc="-6" dirty="0">
                <a:solidFill>
                  <a:srgbClr val="FF0000"/>
                </a:solidFill>
                <a:latin typeface="Arial Black"/>
                <a:cs typeface="Arial Black"/>
              </a:rPr>
              <a:t>IN  </a:t>
            </a:r>
            <a:r>
              <a:rPr sz="3500" dirty="0">
                <a:solidFill>
                  <a:srgbClr val="FF0000"/>
                </a:solidFill>
                <a:latin typeface="Arial Black"/>
                <a:cs typeface="Arial Black"/>
              </a:rPr>
              <a:t>ANIMAL</a:t>
            </a:r>
            <a:endParaRPr sz="3500" dirty="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5024" y="1848529"/>
          <a:ext cx="9153765" cy="4656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932"/>
                <a:gridCol w="1562496"/>
                <a:gridCol w="2600661"/>
                <a:gridCol w="2845676"/>
              </a:tblGrid>
              <a:tr h="1471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600" b="1" spc="-5" dirty="0">
                          <a:latin typeface="Arial"/>
                          <a:cs typeface="Arial"/>
                        </a:rPr>
                        <a:t>Species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655"/>
                        </a:lnSpc>
                      </a:pPr>
                      <a:r>
                        <a:rPr sz="2600" b="1" spc="-50" dirty="0">
                          <a:latin typeface="Arial"/>
                          <a:cs typeface="Arial"/>
                        </a:rPr>
                        <a:t>Temp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600" b="1" spc="-5" dirty="0">
                          <a:latin typeface="Arial"/>
                          <a:cs typeface="Arial"/>
                        </a:rPr>
                        <a:t>ture1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ts val="2655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Pulse</a:t>
                      </a:r>
                      <a:r>
                        <a:rPr sz="2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" dirty="0">
                          <a:latin typeface="Arial"/>
                          <a:cs typeface="Arial"/>
                        </a:rPr>
                        <a:t>rate,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5886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6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6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latin typeface="Arial"/>
                          <a:cs typeface="Arial"/>
                        </a:rPr>
                        <a:t>minute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2655"/>
                        </a:lnSpc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Respiration</a:t>
                      </a:r>
                      <a:r>
                        <a:rPr sz="2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" dirty="0">
                          <a:latin typeface="Arial"/>
                          <a:cs typeface="Arial"/>
                        </a:rPr>
                        <a:t>rate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6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dirty="0">
                          <a:latin typeface="Arial"/>
                          <a:cs typeface="Arial"/>
                        </a:rPr>
                        <a:t>minute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475852">
                <a:tc>
                  <a:txBody>
                    <a:bodyPr/>
                    <a:lstStyle/>
                    <a:p>
                      <a:pPr marL="31750" marR="30480">
                        <a:lnSpc>
                          <a:spcPct val="130000"/>
                        </a:lnSpc>
                        <a:spcBef>
                          <a:spcPts val="1995"/>
                        </a:spcBef>
                      </a:pPr>
                      <a:r>
                        <a:rPr sz="26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Cattle&amp;  </a:t>
                      </a:r>
                      <a:r>
                        <a:rPr sz="2600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buffalo</a:t>
                      </a:r>
                      <a:r>
                        <a:rPr sz="2600" spc="-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Sheep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7928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26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101.6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5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588645">
                        <a:lnSpc>
                          <a:spcPct val="100000"/>
                        </a:lnSpc>
                      </a:pPr>
                      <a:r>
                        <a:rPr sz="26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42 </a:t>
                      </a:r>
                      <a:r>
                        <a:rPr sz="26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600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5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26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16 </a:t>
                      </a:r>
                      <a:r>
                        <a:rPr sz="26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6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5600" marB="0"/>
                </a:tc>
              </a:tr>
              <a:tr h="1188515">
                <a:tc>
                  <a:txBody>
                    <a:bodyPr/>
                    <a:lstStyle/>
                    <a:p>
                      <a:pPr marL="31750">
                        <a:lnSpc>
                          <a:spcPts val="2685"/>
                        </a:lnSpc>
                        <a:tabLst>
                          <a:tab pos="1231265" algn="l"/>
                        </a:tabLst>
                      </a:pPr>
                      <a:r>
                        <a:rPr sz="26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&amp; Goat	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.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Poultry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6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102.6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1995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6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70 </a:t>
                      </a:r>
                      <a:r>
                        <a:rPr sz="26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600" spc="-1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1995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6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18 </a:t>
                      </a:r>
                      <a:r>
                        <a:rPr sz="26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6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1995" marB="0"/>
                </a:tc>
              </a:tr>
              <a:tr h="520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2810"/>
                        </a:lnSpc>
                        <a:spcBef>
                          <a:spcPts val="81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107.0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3395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ts val="2810"/>
                        </a:lnSpc>
                        <a:spcBef>
                          <a:spcPts val="81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130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160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3395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2810"/>
                        </a:lnSpc>
                        <a:spcBef>
                          <a:spcPts val="810"/>
                        </a:spcBef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15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30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13395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6804" y="177512"/>
            <a:ext cx="2014725" cy="25965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800" spc="-6" dirty="0">
                <a:solidFill>
                  <a:srgbClr val="666666"/>
                </a:solidFill>
                <a:latin typeface="Verdana"/>
                <a:cs typeface="Verdana"/>
              </a:rPr>
              <a:t>Table: Normal </a:t>
            </a:r>
            <a:r>
              <a:rPr sz="800" spc="-11" dirty="0">
                <a:solidFill>
                  <a:srgbClr val="666666"/>
                </a:solidFill>
                <a:latin typeface="Verdana"/>
                <a:cs typeface="Verdana"/>
              </a:rPr>
              <a:t>clinical </a:t>
            </a:r>
            <a:r>
              <a:rPr sz="800" spc="-6" dirty="0">
                <a:solidFill>
                  <a:srgbClr val="666666"/>
                </a:solidFill>
                <a:latin typeface="Verdana"/>
                <a:cs typeface="Verdana"/>
              </a:rPr>
              <a:t>values </a:t>
            </a:r>
            <a:r>
              <a:rPr sz="800" spc="-11" dirty="0">
                <a:solidFill>
                  <a:srgbClr val="666666"/>
                </a:solidFill>
                <a:latin typeface="Verdana"/>
                <a:cs typeface="Verdana"/>
              </a:rPr>
              <a:t>in</a:t>
            </a:r>
            <a:r>
              <a:rPr sz="800" spc="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800" spc="-11" dirty="0">
                <a:solidFill>
                  <a:srgbClr val="666666"/>
                </a:solidFill>
                <a:latin typeface="Verdana"/>
                <a:cs typeface="Verdana"/>
              </a:rPr>
              <a:t>animals:</a:t>
            </a:r>
            <a:endParaRPr sz="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575816" y="1187549"/>
            <a:ext cx="8712968" cy="612068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511" y="286987"/>
            <a:ext cx="5969970" cy="69997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05"/>
              </a:spcBef>
            </a:pPr>
            <a:r>
              <a:rPr spc="-11" dirty="0">
                <a:solidFill>
                  <a:srgbClr val="FF0000"/>
                </a:solidFill>
                <a:latin typeface="Arial Black"/>
                <a:cs typeface="Arial Black"/>
              </a:rPr>
              <a:t>TYPE OF DISEASE</a:t>
            </a:r>
            <a:r>
              <a:rPr spc="6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pc="-6" dirty="0">
                <a:solidFill>
                  <a:srgbClr val="FF0000"/>
                </a:solidFill>
                <a:latin typeface="Arial Black"/>
                <a:cs typeface="Arial Black"/>
              </a:rPr>
              <a:t>: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848" y="1023804"/>
            <a:ext cx="6081277" cy="1152722"/>
          </a:xfrm>
          <a:prstGeom prst="rect">
            <a:avLst/>
          </a:prstGeom>
        </p:spPr>
        <p:txBody>
          <a:bodyPr vert="horz" wrap="square" lIns="0" tIns="107794" rIns="0" bIns="0" rtlCol="0">
            <a:spAutoFit/>
          </a:bodyPr>
          <a:lstStyle/>
          <a:p>
            <a:pPr marL="325482" indent="-312182">
              <a:spcBef>
                <a:spcPts val="849"/>
              </a:spcBef>
              <a:buSzPct val="96428"/>
              <a:buFont typeface="Wingdings"/>
              <a:buChar char=""/>
              <a:tabLst>
                <a:tab pos="326182" algn="l"/>
              </a:tabLst>
            </a:pPr>
            <a:r>
              <a:rPr sz="3100" spc="-6" dirty="0">
                <a:latin typeface="Arial"/>
                <a:cs typeface="Arial"/>
              </a:rPr>
              <a:t>INFECTIONOUS</a:t>
            </a:r>
            <a:r>
              <a:rPr sz="3100" spc="28" dirty="0">
                <a:latin typeface="Arial"/>
                <a:cs typeface="Arial"/>
              </a:rPr>
              <a:t> </a:t>
            </a:r>
            <a:r>
              <a:rPr sz="3100" spc="-11" dirty="0">
                <a:latin typeface="Arial"/>
                <a:cs typeface="Arial"/>
              </a:rPr>
              <a:t>DISEASE</a:t>
            </a:r>
            <a:endParaRPr sz="3100" dirty="0">
              <a:latin typeface="Arial"/>
              <a:cs typeface="Arial"/>
            </a:endParaRPr>
          </a:p>
          <a:p>
            <a:pPr marL="325482" indent="-312182">
              <a:spcBef>
                <a:spcPts val="744"/>
              </a:spcBef>
              <a:buSzPct val="96428"/>
              <a:buFont typeface="Wingdings"/>
              <a:buChar char=""/>
              <a:tabLst>
                <a:tab pos="326182" algn="l"/>
              </a:tabLst>
            </a:pPr>
            <a:r>
              <a:rPr sz="3100" spc="-6" dirty="0">
                <a:latin typeface="Arial"/>
                <a:cs typeface="Arial"/>
              </a:rPr>
              <a:t>NON INFECTIONOUS</a:t>
            </a:r>
            <a:r>
              <a:rPr sz="3100" spc="-28" dirty="0">
                <a:latin typeface="Arial"/>
                <a:cs typeface="Arial"/>
              </a:rPr>
              <a:t> </a:t>
            </a:r>
            <a:r>
              <a:rPr sz="3100" spc="-11" dirty="0">
                <a:latin typeface="Arial"/>
                <a:cs typeface="Arial"/>
              </a:rPr>
              <a:t>DISEASE</a:t>
            </a:r>
            <a:endParaRPr sz="31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63097" y="2877715"/>
            <a:ext cx="5866364" cy="1433538"/>
            <a:chOff x="1871408" y="2610611"/>
            <a:chExt cx="5321300" cy="1300480"/>
          </a:xfrm>
        </p:grpSpPr>
        <p:sp>
          <p:nvSpPr>
            <p:cNvPr id="5" name="object 5"/>
            <p:cNvSpPr/>
            <p:nvPr/>
          </p:nvSpPr>
          <p:spPr>
            <a:xfrm>
              <a:off x="4648961" y="3661409"/>
              <a:ext cx="2531110" cy="236220"/>
            </a:xfrm>
            <a:custGeom>
              <a:avLst/>
              <a:gdLst/>
              <a:ahLst/>
              <a:cxnLst/>
              <a:rect l="l" t="t" r="r" b="b"/>
              <a:pathLst>
                <a:path w="2531109" h="236220">
                  <a:moveTo>
                    <a:pt x="1193291" y="0"/>
                  </a:moveTo>
                  <a:lnTo>
                    <a:pt x="1193291" y="175259"/>
                  </a:lnTo>
                  <a:lnTo>
                    <a:pt x="2530602" y="175259"/>
                  </a:lnTo>
                  <a:lnTo>
                    <a:pt x="2530602" y="236092"/>
                  </a:lnTo>
                </a:path>
                <a:path w="2531109" h="236220">
                  <a:moveTo>
                    <a:pt x="1193291" y="0"/>
                  </a:moveTo>
                  <a:lnTo>
                    <a:pt x="1193291" y="130175"/>
                  </a:lnTo>
                  <a:lnTo>
                    <a:pt x="1336421" y="130175"/>
                  </a:lnTo>
                  <a:lnTo>
                    <a:pt x="1336421" y="191007"/>
                  </a:lnTo>
                </a:path>
                <a:path w="2531109" h="236220">
                  <a:moveTo>
                    <a:pt x="1193038" y="0"/>
                  </a:moveTo>
                  <a:lnTo>
                    <a:pt x="1193038" y="130175"/>
                  </a:lnTo>
                  <a:lnTo>
                    <a:pt x="0" y="130175"/>
                  </a:lnTo>
                  <a:lnTo>
                    <a:pt x="0" y="191007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39745" y="3053333"/>
              <a:ext cx="3302635" cy="191135"/>
            </a:xfrm>
            <a:custGeom>
              <a:avLst/>
              <a:gdLst/>
              <a:ahLst/>
              <a:cxnLst/>
              <a:rect l="l" t="t" r="r" b="b"/>
              <a:pathLst>
                <a:path w="3302635" h="191135">
                  <a:moveTo>
                    <a:pt x="1734312" y="0"/>
                  </a:moveTo>
                  <a:lnTo>
                    <a:pt x="1734312" y="130175"/>
                  </a:lnTo>
                  <a:lnTo>
                    <a:pt x="3302127" y="130175"/>
                  </a:lnTo>
                  <a:lnTo>
                    <a:pt x="3302127" y="191007"/>
                  </a:lnTo>
                </a:path>
                <a:path w="3302635" h="191135">
                  <a:moveTo>
                    <a:pt x="1734566" y="0"/>
                  </a:moveTo>
                  <a:lnTo>
                    <a:pt x="1734566" y="130175"/>
                  </a:lnTo>
                  <a:lnTo>
                    <a:pt x="0" y="130175"/>
                  </a:lnTo>
                  <a:lnTo>
                    <a:pt x="0" y="191007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4635" y="2610611"/>
              <a:ext cx="1417319" cy="505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1983" y="2705099"/>
              <a:ext cx="1329055" cy="417830"/>
            </a:xfrm>
            <a:custGeom>
              <a:avLst/>
              <a:gdLst/>
              <a:ahLst/>
              <a:cxnLst/>
              <a:rect l="l" t="t" r="r" b="b"/>
              <a:pathLst>
                <a:path w="1329054" h="417830">
                  <a:moveTo>
                    <a:pt x="1287144" y="0"/>
                  </a:moveTo>
                  <a:lnTo>
                    <a:pt x="41782" y="0"/>
                  </a:lnTo>
                  <a:lnTo>
                    <a:pt x="25503" y="3278"/>
                  </a:lnTo>
                  <a:lnTo>
                    <a:pt x="12223" y="12223"/>
                  </a:lnTo>
                  <a:lnTo>
                    <a:pt x="3278" y="25503"/>
                  </a:lnTo>
                  <a:lnTo>
                    <a:pt x="0" y="41783"/>
                  </a:lnTo>
                  <a:lnTo>
                    <a:pt x="0" y="375792"/>
                  </a:lnTo>
                  <a:lnTo>
                    <a:pt x="3278" y="392072"/>
                  </a:lnTo>
                  <a:lnTo>
                    <a:pt x="12223" y="405352"/>
                  </a:lnTo>
                  <a:lnTo>
                    <a:pt x="25503" y="414297"/>
                  </a:lnTo>
                  <a:lnTo>
                    <a:pt x="41782" y="417575"/>
                  </a:lnTo>
                  <a:lnTo>
                    <a:pt x="1287144" y="417575"/>
                  </a:lnTo>
                  <a:lnTo>
                    <a:pt x="1303424" y="414297"/>
                  </a:lnTo>
                  <a:lnTo>
                    <a:pt x="1316704" y="405352"/>
                  </a:lnTo>
                  <a:lnTo>
                    <a:pt x="1325649" y="392072"/>
                  </a:lnTo>
                  <a:lnTo>
                    <a:pt x="1328927" y="375792"/>
                  </a:lnTo>
                  <a:lnTo>
                    <a:pt x="1328927" y="41783"/>
                  </a:lnTo>
                  <a:lnTo>
                    <a:pt x="1325649" y="25503"/>
                  </a:lnTo>
                  <a:lnTo>
                    <a:pt x="1316704" y="12223"/>
                  </a:lnTo>
                  <a:lnTo>
                    <a:pt x="1303424" y="3278"/>
                  </a:lnTo>
                  <a:lnTo>
                    <a:pt x="12871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81983" y="2705099"/>
              <a:ext cx="1329055" cy="417830"/>
            </a:xfrm>
            <a:custGeom>
              <a:avLst/>
              <a:gdLst/>
              <a:ahLst/>
              <a:cxnLst/>
              <a:rect l="l" t="t" r="r" b="b"/>
              <a:pathLst>
                <a:path w="1329054" h="417830">
                  <a:moveTo>
                    <a:pt x="0" y="41783"/>
                  </a:moveTo>
                  <a:lnTo>
                    <a:pt x="3278" y="25503"/>
                  </a:lnTo>
                  <a:lnTo>
                    <a:pt x="12223" y="12223"/>
                  </a:lnTo>
                  <a:lnTo>
                    <a:pt x="25503" y="3278"/>
                  </a:lnTo>
                  <a:lnTo>
                    <a:pt x="41782" y="0"/>
                  </a:lnTo>
                  <a:lnTo>
                    <a:pt x="1287144" y="0"/>
                  </a:lnTo>
                  <a:lnTo>
                    <a:pt x="1303424" y="3278"/>
                  </a:lnTo>
                  <a:lnTo>
                    <a:pt x="1316704" y="12223"/>
                  </a:lnTo>
                  <a:lnTo>
                    <a:pt x="1325649" y="25503"/>
                  </a:lnTo>
                  <a:lnTo>
                    <a:pt x="1328927" y="41783"/>
                  </a:lnTo>
                  <a:lnTo>
                    <a:pt x="1328927" y="375792"/>
                  </a:lnTo>
                  <a:lnTo>
                    <a:pt x="1325649" y="392072"/>
                  </a:lnTo>
                  <a:lnTo>
                    <a:pt x="1316704" y="405352"/>
                  </a:lnTo>
                  <a:lnTo>
                    <a:pt x="1303424" y="414297"/>
                  </a:lnTo>
                  <a:lnTo>
                    <a:pt x="1287144" y="417575"/>
                  </a:lnTo>
                  <a:lnTo>
                    <a:pt x="41782" y="417575"/>
                  </a:lnTo>
                  <a:lnTo>
                    <a:pt x="25503" y="414297"/>
                  </a:lnTo>
                  <a:lnTo>
                    <a:pt x="12223" y="405352"/>
                  </a:lnTo>
                  <a:lnTo>
                    <a:pt x="3278" y="392072"/>
                  </a:lnTo>
                  <a:lnTo>
                    <a:pt x="0" y="375792"/>
                  </a:lnTo>
                  <a:lnTo>
                    <a:pt x="0" y="41783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4425" y="3661409"/>
              <a:ext cx="1392555" cy="191135"/>
            </a:xfrm>
            <a:custGeom>
              <a:avLst/>
              <a:gdLst/>
              <a:ahLst/>
              <a:cxnLst/>
              <a:rect l="l" t="t" r="r" b="b"/>
              <a:pathLst>
                <a:path w="1392554" h="191135">
                  <a:moveTo>
                    <a:pt x="655319" y="0"/>
                  </a:moveTo>
                  <a:lnTo>
                    <a:pt x="655319" y="130175"/>
                  </a:lnTo>
                  <a:lnTo>
                    <a:pt x="1392047" y="130175"/>
                  </a:lnTo>
                  <a:lnTo>
                    <a:pt x="1392047" y="191007"/>
                  </a:lnTo>
                </a:path>
                <a:path w="1392554" h="191135">
                  <a:moveTo>
                    <a:pt x="654938" y="0"/>
                  </a:moveTo>
                  <a:lnTo>
                    <a:pt x="654938" y="130175"/>
                  </a:lnTo>
                  <a:lnTo>
                    <a:pt x="0" y="130175"/>
                  </a:lnTo>
                  <a:lnTo>
                    <a:pt x="0" y="191007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59098" y="2809599"/>
            <a:ext cx="1745310" cy="610198"/>
          </a:xfrm>
          <a:prstGeom prst="rect">
            <a:avLst/>
          </a:prstGeom>
        </p:spPr>
        <p:txBody>
          <a:bodyPr vert="horz" wrap="square" lIns="0" tIns="45497" rIns="0" bIns="0" rtlCol="0">
            <a:spAutoFit/>
          </a:bodyPr>
          <a:lstStyle/>
          <a:p>
            <a:pPr marL="13999" marR="5600" indent="16799">
              <a:lnSpc>
                <a:spcPts val="2172"/>
              </a:lnSpc>
              <a:spcBef>
                <a:spcPts val="358"/>
              </a:spcBef>
            </a:pPr>
            <a:r>
              <a:rPr sz="2000" b="1" spc="-6" dirty="0">
                <a:solidFill>
                  <a:srgbClr val="FF0000"/>
                </a:solidFill>
                <a:latin typeface="Carlito"/>
                <a:cs typeface="Carlito"/>
              </a:rPr>
              <a:t>DISEASE OF  </a:t>
            </a:r>
            <a:r>
              <a:rPr sz="2000" b="1" spc="-11" dirty="0">
                <a:solidFill>
                  <a:srgbClr val="FF0000"/>
                </a:solidFill>
                <a:latin typeface="Carlito"/>
                <a:cs typeface="Carlito"/>
              </a:rPr>
              <a:t>L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IV</a:t>
            </a:r>
            <a:r>
              <a:rPr sz="2000" b="1" spc="-17" dirty="0">
                <a:solidFill>
                  <a:srgbClr val="FF0000"/>
                </a:solidFill>
                <a:latin typeface="Carlito"/>
                <a:cs typeface="Carlito"/>
              </a:rPr>
              <a:t>ES</a:t>
            </a:r>
            <a:r>
              <a:rPr sz="2000" b="1" spc="-61" dirty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sz="2000" b="1" spc="-6" dirty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sz="2000" b="1" spc="-11" dirty="0">
                <a:solidFill>
                  <a:srgbClr val="FF0000"/>
                </a:solidFill>
                <a:latin typeface="Carlito"/>
                <a:cs typeface="Carlito"/>
              </a:rPr>
              <a:t>C</a:t>
            </a:r>
            <a:r>
              <a:rPr sz="2000" b="1" spc="-17" dirty="0">
                <a:solidFill>
                  <a:srgbClr val="FF0000"/>
                </a:solidFill>
                <a:latin typeface="Carlito"/>
                <a:cs typeface="Carlito"/>
              </a:rPr>
              <a:t>K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21367" y="3548007"/>
            <a:ext cx="2793173" cy="569776"/>
            <a:chOff x="1289303" y="3218688"/>
            <a:chExt cx="2533650" cy="516890"/>
          </a:xfrm>
        </p:grpSpPr>
        <p:sp>
          <p:nvSpPr>
            <p:cNvPr id="13" name="object 13"/>
            <p:cNvSpPr/>
            <p:nvPr/>
          </p:nvSpPr>
          <p:spPr>
            <a:xfrm>
              <a:off x="1289303" y="3218688"/>
              <a:ext cx="2499360" cy="505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6651" y="3313176"/>
              <a:ext cx="2411095" cy="417830"/>
            </a:xfrm>
            <a:custGeom>
              <a:avLst/>
              <a:gdLst/>
              <a:ahLst/>
              <a:cxnLst/>
              <a:rect l="l" t="t" r="r" b="b"/>
              <a:pathLst>
                <a:path w="2411095" h="417829">
                  <a:moveTo>
                    <a:pt x="2369185" y="0"/>
                  </a:moveTo>
                  <a:lnTo>
                    <a:pt x="41782" y="0"/>
                  </a:lnTo>
                  <a:lnTo>
                    <a:pt x="25503" y="3278"/>
                  </a:lnTo>
                  <a:lnTo>
                    <a:pt x="12223" y="12223"/>
                  </a:lnTo>
                  <a:lnTo>
                    <a:pt x="3278" y="25503"/>
                  </a:lnTo>
                  <a:lnTo>
                    <a:pt x="0" y="41783"/>
                  </a:lnTo>
                  <a:lnTo>
                    <a:pt x="0" y="375793"/>
                  </a:lnTo>
                  <a:lnTo>
                    <a:pt x="3278" y="392072"/>
                  </a:lnTo>
                  <a:lnTo>
                    <a:pt x="12223" y="405352"/>
                  </a:lnTo>
                  <a:lnTo>
                    <a:pt x="25503" y="414297"/>
                  </a:lnTo>
                  <a:lnTo>
                    <a:pt x="41782" y="417575"/>
                  </a:lnTo>
                  <a:lnTo>
                    <a:pt x="2369185" y="417575"/>
                  </a:lnTo>
                  <a:lnTo>
                    <a:pt x="2385464" y="414297"/>
                  </a:lnTo>
                  <a:lnTo>
                    <a:pt x="2398744" y="405352"/>
                  </a:lnTo>
                  <a:lnTo>
                    <a:pt x="2407689" y="392072"/>
                  </a:lnTo>
                  <a:lnTo>
                    <a:pt x="2410968" y="375793"/>
                  </a:lnTo>
                  <a:lnTo>
                    <a:pt x="2410968" y="41783"/>
                  </a:lnTo>
                  <a:lnTo>
                    <a:pt x="2407689" y="25503"/>
                  </a:lnTo>
                  <a:lnTo>
                    <a:pt x="2398744" y="12223"/>
                  </a:lnTo>
                  <a:lnTo>
                    <a:pt x="2385464" y="3278"/>
                  </a:lnTo>
                  <a:lnTo>
                    <a:pt x="23691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6651" y="3313176"/>
              <a:ext cx="2411095" cy="417830"/>
            </a:xfrm>
            <a:custGeom>
              <a:avLst/>
              <a:gdLst/>
              <a:ahLst/>
              <a:cxnLst/>
              <a:rect l="l" t="t" r="r" b="b"/>
              <a:pathLst>
                <a:path w="2411095" h="417829">
                  <a:moveTo>
                    <a:pt x="0" y="41783"/>
                  </a:moveTo>
                  <a:lnTo>
                    <a:pt x="3278" y="25503"/>
                  </a:lnTo>
                  <a:lnTo>
                    <a:pt x="12223" y="12223"/>
                  </a:lnTo>
                  <a:lnTo>
                    <a:pt x="25503" y="3278"/>
                  </a:lnTo>
                  <a:lnTo>
                    <a:pt x="41782" y="0"/>
                  </a:lnTo>
                  <a:lnTo>
                    <a:pt x="2369185" y="0"/>
                  </a:lnTo>
                  <a:lnTo>
                    <a:pt x="2385464" y="3278"/>
                  </a:lnTo>
                  <a:lnTo>
                    <a:pt x="2398744" y="12223"/>
                  </a:lnTo>
                  <a:lnTo>
                    <a:pt x="2407689" y="25503"/>
                  </a:lnTo>
                  <a:lnTo>
                    <a:pt x="2410968" y="41783"/>
                  </a:lnTo>
                  <a:lnTo>
                    <a:pt x="2410968" y="375793"/>
                  </a:lnTo>
                  <a:lnTo>
                    <a:pt x="2407689" y="392072"/>
                  </a:lnTo>
                  <a:lnTo>
                    <a:pt x="2398744" y="405352"/>
                  </a:lnTo>
                  <a:lnTo>
                    <a:pt x="2385464" y="414297"/>
                  </a:lnTo>
                  <a:lnTo>
                    <a:pt x="2369185" y="417575"/>
                  </a:lnTo>
                  <a:lnTo>
                    <a:pt x="41782" y="417575"/>
                  </a:lnTo>
                  <a:lnTo>
                    <a:pt x="25503" y="414297"/>
                  </a:lnTo>
                  <a:lnTo>
                    <a:pt x="12223" y="405352"/>
                  </a:lnTo>
                  <a:lnTo>
                    <a:pt x="3278" y="392072"/>
                  </a:lnTo>
                  <a:lnTo>
                    <a:pt x="0" y="375793"/>
                  </a:lnTo>
                  <a:lnTo>
                    <a:pt x="0" y="41783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21305" y="3708721"/>
            <a:ext cx="1714406" cy="56742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pc="-6" dirty="0">
                <a:solidFill>
                  <a:srgbClr val="00AF50"/>
                </a:solidFill>
                <a:latin typeface="Arial"/>
                <a:cs typeface="Arial"/>
              </a:rPr>
              <a:t>INFECTI</a:t>
            </a:r>
            <a:r>
              <a:rPr spc="-17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pc="-6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pc="-17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pc="-6" dirty="0">
                <a:solidFill>
                  <a:srgbClr val="00AF50"/>
                </a:solidFill>
                <a:latin typeface="Arial"/>
                <a:cs typeface="Arial"/>
              </a:rPr>
              <a:t>US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97040" y="4219978"/>
            <a:ext cx="1598199" cy="568376"/>
            <a:chOff x="1176527" y="3828288"/>
            <a:chExt cx="1449705" cy="515620"/>
          </a:xfrm>
        </p:grpSpPr>
        <p:sp>
          <p:nvSpPr>
            <p:cNvPr id="18" name="object 18"/>
            <p:cNvSpPr/>
            <p:nvPr/>
          </p:nvSpPr>
          <p:spPr>
            <a:xfrm>
              <a:off x="1176527" y="3828288"/>
              <a:ext cx="1415796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3875" y="3921252"/>
              <a:ext cx="1327785" cy="417830"/>
            </a:xfrm>
            <a:custGeom>
              <a:avLst/>
              <a:gdLst/>
              <a:ahLst/>
              <a:cxnLst/>
              <a:rect l="l" t="t" r="r" b="b"/>
              <a:pathLst>
                <a:path w="1327785" h="417829">
                  <a:moveTo>
                    <a:pt x="1285621" y="0"/>
                  </a:moveTo>
                  <a:lnTo>
                    <a:pt x="41783" y="0"/>
                  </a:lnTo>
                  <a:lnTo>
                    <a:pt x="25503" y="3278"/>
                  </a:lnTo>
                  <a:lnTo>
                    <a:pt x="12223" y="12223"/>
                  </a:lnTo>
                  <a:lnTo>
                    <a:pt x="3278" y="25503"/>
                  </a:lnTo>
                  <a:lnTo>
                    <a:pt x="0" y="41783"/>
                  </a:lnTo>
                  <a:lnTo>
                    <a:pt x="0" y="375793"/>
                  </a:lnTo>
                  <a:lnTo>
                    <a:pt x="3278" y="392072"/>
                  </a:lnTo>
                  <a:lnTo>
                    <a:pt x="12223" y="405352"/>
                  </a:lnTo>
                  <a:lnTo>
                    <a:pt x="25503" y="414297"/>
                  </a:lnTo>
                  <a:lnTo>
                    <a:pt x="41783" y="417575"/>
                  </a:lnTo>
                  <a:lnTo>
                    <a:pt x="1285621" y="417575"/>
                  </a:lnTo>
                  <a:lnTo>
                    <a:pt x="1301900" y="414297"/>
                  </a:lnTo>
                  <a:lnTo>
                    <a:pt x="1315180" y="405352"/>
                  </a:lnTo>
                  <a:lnTo>
                    <a:pt x="1324125" y="392072"/>
                  </a:lnTo>
                  <a:lnTo>
                    <a:pt x="1327404" y="375793"/>
                  </a:lnTo>
                  <a:lnTo>
                    <a:pt x="1327404" y="41783"/>
                  </a:lnTo>
                  <a:lnTo>
                    <a:pt x="1324125" y="25503"/>
                  </a:lnTo>
                  <a:lnTo>
                    <a:pt x="1315180" y="12223"/>
                  </a:lnTo>
                  <a:lnTo>
                    <a:pt x="1301900" y="3278"/>
                  </a:lnTo>
                  <a:lnTo>
                    <a:pt x="128562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3875" y="3921252"/>
              <a:ext cx="1327785" cy="417830"/>
            </a:xfrm>
            <a:custGeom>
              <a:avLst/>
              <a:gdLst/>
              <a:ahLst/>
              <a:cxnLst/>
              <a:rect l="l" t="t" r="r" b="b"/>
              <a:pathLst>
                <a:path w="1327785" h="417829">
                  <a:moveTo>
                    <a:pt x="0" y="41783"/>
                  </a:moveTo>
                  <a:lnTo>
                    <a:pt x="3278" y="25503"/>
                  </a:lnTo>
                  <a:lnTo>
                    <a:pt x="12223" y="12223"/>
                  </a:lnTo>
                  <a:lnTo>
                    <a:pt x="25503" y="3278"/>
                  </a:lnTo>
                  <a:lnTo>
                    <a:pt x="41783" y="0"/>
                  </a:lnTo>
                  <a:lnTo>
                    <a:pt x="1285621" y="0"/>
                  </a:lnTo>
                  <a:lnTo>
                    <a:pt x="1301900" y="3278"/>
                  </a:lnTo>
                  <a:lnTo>
                    <a:pt x="1315180" y="12223"/>
                  </a:lnTo>
                  <a:lnTo>
                    <a:pt x="1324125" y="25503"/>
                  </a:lnTo>
                  <a:lnTo>
                    <a:pt x="1327404" y="41783"/>
                  </a:lnTo>
                  <a:lnTo>
                    <a:pt x="1327404" y="375793"/>
                  </a:lnTo>
                  <a:lnTo>
                    <a:pt x="1324125" y="392072"/>
                  </a:lnTo>
                  <a:lnTo>
                    <a:pt x="1315180" y="405352"/>
                  </a:lnTo>
                  <a:lnTo>
                    <a:pt x="1301900" y="414297"/>
                  </a:lnTo>
                  <a:lnTo>
                    <a:pt x="1285621" y="417575"/>
                  </a:lnTo>
                  <a:lnTo>
                    <a:pt x="41783" y="417575"/>
                  </a:lnTo>
                  <a:lnTo>
                    <a:pt x="25503" y="414297"/>
                  </a:lnTo>
                  <a:lnTo>
                    <a:pt x="12223" y="405352"/>
                  </a:lnTo>
                  <a:lnTo>
                    <a:pt x="3278" y="392072"/>
                  </a:lnTo>
                  <a:lnTo>
                    <a:pt x="0" y="375793"/>
                  </a:lnTo>
                  <a:lnTo>
                    <a:pt x="0" y="41783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83928" y="4139877"/>
            <a:ext cx="1224136" cy="529014"/>
          </a:xfrm>
          <a:prstGeom prst="rect">
            <a:avLst/>
          </a:prstGeom>
        </p:spPr>
        <p:txBody>
          <a:bodyPr vert="horz" wrap="square" lIns="0" tIns="41298" rIns="0" bIns="0" rtlCol="0">
            <a:spAutoFit/>
          </a:bodyPr>
          <a:lstStyle/>
          <a:p>
            <a:pPr marL="13999" marR="5600" indent="109194">
              <a:lnSpc>
                <a:spcPts val="1929"/>
              </a:lnSpc>
              <a:spcBef>
                <a:spcPts val="325"/>
              </a:spcBef>
            </a:pPr>
            <a:r>
              <a:rPr spc="-6" dirty="0">
                <a:latin typeface="Carlito"/>
                <a:cs typeface="Carlito"/>
              </a:rPr>
              <a:t>VIRAL </a:t>
            </a:r>
            <a:r>
              <a:rPr spc="-6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spc="-11" dirty="0">
                <a:solidFill>
                  <a:schemeClr val="tx1"/>
                </a:solidFill>
                <a:latin typeface="Carlito"/>
                <a:cs typeface="Carlito"/>
              </a:rPr>
              <a:t>D</a:t>
            </a:r>
            <a:r>
              <a:rPr dirty="0">
                <a:solidFill>
                  <a:schemeClr val="tx1"/>
                </a:solidFill>
                <a:latin typeface="Carlito"/>
                <a:cs typeface="Carlito"/>
              </a:rPr>
              <a:t>I</a:t>
            </a:r>
            <a:r>
              <a:rPr spc="-11" dirty="0">
                <a:solidFill>
                  <a:schemeClr val="tx1"/>
                </a:solidFill>
                <a:latin typeface="Carlito"/>
                <a:cs typeface="Carlito"/>
              </a:rPr>
              <a:t>S</a:t>
            </a:r>
            <a:r>
              <a:rPr spc="-22" dirty="0">
                <a:solidFill>
                  <a:schemeClr val="tx1"/>
                </a:solidFill>
                <a:latin typeface="Carlito"/>
                <a:cs typeface="Carlito"/>
              </a:rPr>
              <a:t>E</a:t>
            </a:r>
            <a:r>
              <a:rPr spc="-6" dirty="0">
                <a:solidFill>
                  <a:schemeClr val="tx1"/>
                </a:solidFill>
                <a:latin typeface="Carlito"/>
                <a:cs typeface="Carlito"/>
              </a:rPr>
              <a:t>ASE</a:t>
            </a:r>
            <a:endParaRPr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21700" y="4219978"/>
            <a:ext cx="1416888" cy="1685528"/>
            <a:chOff x="2650235" y="3828288"/>
            <a:chExt cx="1285240" cy="1529080"/>
          </a:xfrm>
        </p:grpSpPr>
        <p:sp>
          <p:nvSpPr>
            <p:cNvPr id="23" name="object 23"/>
            <p:cNvSpPr/>
            <p:nvPr/>
          </p:nvSpPr>
          <p:spPr>
            <a:xfrm>
              <a:off x="2650235" y="3828288"/>
              <a:ext cx="1251203" cy="15194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66059" y="3921252"/>
              <a:ext cx="1164590" cy="1431290"/>
            </a:xfrm>
            <a:custGeom>
              <a:avLst/>
              <a:gdLst/>
              <a:ahLst/>
              <a:cxnLst/>
              <a:rect l="l" t="t" r="r" b="b"/>
              <a:pathLst>
                <a:path w="1164589" h="1431289">
                  <a:moveTo>
                    <a:pt x="1047876" y="0"/>
                  </a:moveTo>
                  <a:lnTo>
                    <a:pt x="116458" y="0"/>
                  </a:lnTo>
                  <a:lnTo>
                    <a:pt x="71098" y="9142"/>
                  </a:lnTo>
                  <a:lnTo>
                    <a:pt x="34083" y="34083"/>
                  </a:lnTo>
                  <a:lnTo>
                    <a:pt x="9142" y="71098"/>
                  </a:lnTo>
                  <a:lnTo>
                    <a:pt x="0" y="116459"/>
                  </a:lnTo>
                  <a:lnTo>
                    <a:pt x="0" y="1314577"/>
                  </a:lnTo>
                  <a:lnTo>
                    <a:pt x="9142" y="1359937"/>
                  </a:lnTo>
                  <a:lnTo>
                    <a:pt x="34083" y="1396952"/>
                  </a:lnTo>
                  <a:lnTo>
                    <a:pt x="71098" y="1421893"/>
                  </a:lnTo>
                  <a:lnTo>
                    <a:pt x="116458" y="1431036"/>
                  </a:lnTo>
                  <a:lnTo>
                    <a:pt x="1047876" y="1431036"/>
                  </a:lnTo>
                  <a:lnTo>
                    <a:pt x="1093237" y="1421893"/>
                  </a:lnTo>
                  <a:lnTo>
                    <a:pt x="1130252" y="1396952"/>
                  </a:lnTo>
                  <a:lnTo>
                    <a:pt x="1155193" y="1359937"/>
                  </a:lnTo>
                  <a:lnTo>
                    <a:pt x="1164336" y="1314577"/>
                  </a:lnTo>
                  <a:lnTo>
                    <a:pt x="1164336" y="116459"/>
                  </a:lnTo>
                  <a:lnTo>
                    <a:pt x="1155193" y="71098"/>
                  </a:lnTo>
                  <a:lnTo>
                    <a:pt x="1130252" y="34083"/>
                  </a:lnTo>
                  <a:lnTo>
                    <a:pt x="1093237" y="9142"/>
                  </a:lnTo>
                  <a:lnTo>
                    <a:pt x="104787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66059" y="3921252"/>
              <a:ext cx="1164590" cy="1431290"/>
            </a:xfrm>
            <a:custGeom>
              <a:avLst/>
              <a:gdLst/>
              <a:ahLst/>
              <a:cxnLst/>
              <a:rect l="l" t="t" r="r" b="b"/>
              <a:pathLst>
                <a:path w="1164589" h="1431289">
                  <a:moveTo>
                    <a:pt x="0" y="116459"/>
                  </a:moveTo>
                  <a:lnTo>
                    <a:pt x="9142" y="71098"/>
                  </a:lnTo>
                  <a:lnTo>
                    <a:pt x="34083" y="34083"/>
                  </a:lnTo>
                  <a:lnTo>
                    <a:pt x="71098" y="9142"/>
                  </a:lnTo>
                  <a:lnTo>
                    <a:pt x="116458" y="0"/>
                  </a:lnTo>
                  <a:lnTo>
                    <a:pt x="1047876" y="0"/>
                  </a:lnTo>
                  <a:lnTo>
                    <a:pt x="1093237" y="9142"/>
                  </a:lnTo>
                  <a:lnTo>
                    <a:pt x="1130252" y="34083"/>
                  </a:lnTo>
                  <a:lnTo>
                    <a:pt x="1155193" y="71098"/>
                  </a:lnTo>
                  <a:lnTo>
                    <a:pt x="1164336" y="116459"/>
                  </a:lnTo>
                  <a:lnTo>
                    <a:pt x="1164336" y="1314577"/>
                  </a:lnTo>
                  <a:lnTo>
                    <a:pt x="1155193" y="1359937"/>
                  </a:lnTo>
                  <a:lnTo>
                    <a:pt x="1130252" y="1396952"/>
                  </a:lnTo>
                  <a:lnTo>
                    <a:pt x="1093237" y="1421893"/>
                  </a:lnTo>
                  <a:lnTo>
                    <a:pt x="1047876" y="1431036"/>
                  </a:lnTo>
                  <a:lnTo>
                    <a:pt x="116458" y="1431036"/>
                  </a:lnTo>
                  <a:lnTo>
                    <a:pt x="71098" y="1421893"/>
                  </a:lnTo>
                  <a:lnTo>
                    <a:pt x="34083" y="1396952"/>
                  </a:lnTo>
                  <a:lnTo>
                    <a:pt x="9142" y="1359937"/>
                  </a:lnTo>
                  <a:lnTo>
                    <a:pt x="0" y="1314577"/>
                  </a:lnTo>
                  <a:lnTo>
                    <a:pt x="0" y="116459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24088" y="4815513"/>
            <a:ext cx="1175193" cy="529014"/>
          </a:xfrm>
          <a:prstGeom prst="rect">
            <a:avLst/>
          </a:prstGeom>
        </p:spPr>
        <p:txBody>
          <a:bodyPr vert="horz" wrap="square" lIns="0" tIns="41298" rIns="0" bIns="0" rtlCol="0">
            <a:spAutoFit/>
          </a:bodyPr>
          <a:lstStyle/>
          <a:p>
            <a:pPr marL="134392" marR="5600" indent="-121093">
              <a:lnSpc>
                <a:spcPts val="1929"/>
              </a:lnSpc>
              <a:spcBef>
                <a:spcPts val="325"/>
              </a:spcBef>
            </a:pPr>
            <a:r>
              <a:rPr spc="-28" dirty="0">
                <a:solidFill>
                  <a:schemeClr val="tx1"/>
                </a:solidFill>
                <a:latin typeface="Carlito"/>
                <a:cs typeface="Carlito"/>
              </a:rPr>
              <a:t>B</a:t>
            </a:r>
            <a:r>
              <a:rPr spc="-22" dirty="0">
                <a:solidFill>
                  <a:schemeClr val="tx1"/>
                </a:solidFill>
                <a:latin typeface="Carlito"/>
                <a:cs typeface="Carlito"/>
              </a:rPr>
              <a:t>A</a:t>
            </a:r>
            <a:r>
              <a:rPr spc="6" dirty="0">
                <a:solidFill>
                  <a:schemeClr val="tx1"/>
                </a:solidFill>
                <a:latin typeface="Carlito"/>
                <a:cs typeface="Carlito"/>
              </a:rPr>
              <a:t>C</a:t>
            </a:r>
            <a:r>
              <a:rPr spc="-11" dirty="0">
                <a:solidFill>
                  <a:schemeClr val="tx1"/>
                </a:solidFill>
                <a:latin typeface="Carlito"/>
                <a:cs typeface="Carlito"/>
              </a:rPr>
              <a:t>TER</a:t>
            </a:r>
            <a:r>
              <a:rPr spc="-6" dirty="0">
                <a:solidFill>
                  <a:schemeClr val="tx1"/>
                </a:solidFill>
                <a:latin typeface="Carlito"/>
                <a:cs typeface="Carlito"/>
              </a:rPr>
              <a:t>IAL  DISEASE</a:t>
            </a:r>
            <a:endParaRPr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879023" y="3548007"/>
            <a:ext cx="3159296" cy="569776"/>
            <a:chOff x="4425696" y="3218688"/>
            <a:chExt cx="2865755" cy="516890"/>
          </a:xfrm>
        </p:grpSpPr>
        <p:sp>
          <p:nvSpPr>
            <p:cNvPr id="28" name="object 28"/>
            <p:cNvSpPr/>
            <p:nvPr/>
          </p:nvSpPr>
          <p:spPr>
            <a:xfrm>
              <a:off x="4425696" y="3218688"/>
              <a:ext cx="2831592" cy="5059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43044" y="3313176"/>
              <a:ext cx="2743200" cy="417830"/>
            </a:xfrm>
            <a:custGeom>
              <a:avLst/>
              <a:gdLst/>
              <a:ahLst/>
              <a:cxnLst/>
              <a:rect l="l" t="t" r="r" b="b"/>
              <a:pathLst>
                <a:path w="2743200" h="417829">
                  <a:moveTo>
                    <a:pt x="2701416" y="0"/>
                  </a:moveTo>
                  <a:lnTo>
                    <a:pt x="41782" y="0"/>
                  </a:lnTo>
                  <a:lnTo>
                    <a:pt x="25503" y="3278"/>
                  </a:lnTo>
                  <a:lnTo>
                    <a:pt x="12223" y="12223"/>
                  </a:lnTo>
                  <a:lnTo>
                    <a:pt x="3278" y="25503"/>
                  </a:lnTo>
                  <a:lnTo>
                    <a:pt x="0" y="41783"/>
                  </a:lnTo>
                  <a:lnTo>
                    <a:pt x="0" y="375793"/>
                  </a:lnTo>
                  <a:lnTo>
                    <a:pt x="3278" y="392072"/>
                  </a:lnTo>
                  <a:lnTo>
                    <a:pt x="12223" y="405352"/>
                  </a:lnTo>
                  <a:lnTo>
                    <a:pt x="25503" y="414297"/>
                  </a:lnTo>
                  <a:lnTo>
                    <a:pt x="41782" y="417575"/>
                  </a:lnTo>
                  <a:lnTo>
                    <a:pt x="2701416" y="417575"/>
                  </a:lnTo>
                  <a:lnTo>
                    <a:pt x="2717696" y="414297"/>
                  </a:lnTo>
                  <a:lnTo>
                    <a:pt x="2730976" y="405352"/>
                  </a:lnTo>
                  <a:lnTo>
                    <a:pt x="2739921" y="392072"/>
                  </a:lnTo>
                  <a:lnTo>
                    <a:pt x="2743200" y="375793"/>
                  </a:lnTo>
                  <a:lnTo>
                    <a:pt x="2743200" y="41783"/>
                  </a:lnTo>
                  <a:lnTo>
                    <a:pt x="2739921" y="25503"/>
                  </a:lnTo>
                  <a:lnTo>
                    <a:pt x="2730976" y="12223"/>
                  </a:lnTo>
                  <a:lnTo>
                    <a:pt x="2717696" y="3278"/>
                  </a:lnTo>
                  <a:lnTo>
                    <a:pt x="27014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43044" y="3313176"/>
              <a:ext cx="2743200" cy="417830"/>
            </a:xfrm>
            <a:custGeom>
              <a:avLst/>
              <a:gdLst/>
              <a:ahLst/>
              <a:cxnLst/>
              <a:rect l="l" t="t" r="r" b="b"/>
              <a:pathLst>
                <a:path w="2743200" h="417829">
                  <a:moveTo>
                    <a:pt x="0" y="41783"/>
                  </a:moveTo>
                  <a:lnTo>
                    <a:pt x="3278" y="25503"/>
                  </a:lnTo>
                  <a:lnTo>
                    <a:pt x="12223" y="12223"/>
                  </a:lnTo>
                  <a:lnTo>
                    <a:pt x="25503" y="3278"/>
                  </a:lnTo>
                  <a:lnTo>
                    <a:pt x="41782" y="0"/>
                  </a:lnTo>
                  <a:lnTo>
                    <a:pt x="2701416" y="0"/>
                  </a:lnTo>
                  <a:lnTo>
                    <a:pt x="2717696" y="3278"/>
                  </a:lnTo>
                  <a:lnTo>
                    <a:pt x="2730976" y="12223"/>
                  </a:lnTo>
                  <a:lnTo>
                    <a:pt x="2739921" y="25503"/>
                  </a:lnTo>
                  <a:lnTo>
                    <a:pt x="2743200" y="41783"/>
                  </a:lnTo>
                  <a:lnTo>
                    <a:pt x="2743200" y="375793"/>
                  </a:lnTo>
                  <a:lnTo>
                    <a:pt x="2739921" y="392072"/>
                  </a:lnTo>
                  <a:lnTo>
                    <a:pt x="2730976" y="405352"/>
                  </a:lnTo>
                  <a:lnTo>
                    <a:pt x="2717696" y="414297"/>
                  </a:lnTo>
                  <a:lnTo>
                    <a:pt x="2701416" y="417575"/>
                  </a:lnTo>
                  <a:lnTo>
                    <a:pt x="41782" y="417575"/>
                  </a:lnTo>
                  <a:lnTo>
                    <a:pt x="25503" y="414297"/>
                  </a:lnTo>
                  <a:lnTo>
                    <a:pt x="12223" y="405352"/>
                  </a:lnTo>
                  <a:lnTo>
                    <a:pt x="3278" y="392072"/>
                  </a:lnTo>
                  <a:lnTo>
                    <a:pt x="0" y="375793"/>
                  </a:lnTo>
                  <a:lnTo>
                    <a:pt x="0" y="41783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20168" y="3708721"/>
            <a:ext cx="3001086" cy="29678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75879">
              <a:spcBef>
                <a:spcPts val="105"/>
              </a:spcBef>
            </a:pPr>
            <a:r>
              <a:rPr spc="-11" dirty="0">
                <a:solidFill>
                  <a:srgbClr val="00AF50"/>
                </a:solidFill>
                <a:latin typeface="Arial"/>
                <a:cs typeface="Arial"/>
              </a:rPr>
              <a:t>NON</a:t>
            </a:r>
            <a:r>
              <a:rPr spc="-6" dirty="0">
                <a:solidFill>
                  <a:srgbClr val="00AF50"/>
                </a:solidFill>
                <a:latin typeface="Arial"/>
                <a:cs typeface="Arial"/>
              </a:rPr>
              <a:t> INFECTIONOUS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364911" y="4219979"/>
            <a:ext cx="1556196" cy="1378241"/>
            <a:chOff x="3959352" y="3828288"/>
            <a:chExt cx="1411605" cy="1250315"/>
          </a:xfrm>
        </p:grpSpPr>
        <p:sp>
          <p:nvSpPr>
            <p:cNvPr id="33" name="object 33"/>
            <p:cNvSpPr/>
            <p:nvPr/>
          </p:nvSpPr>
          <p:spPr>
            <a:xfrm>
              <a:off x="3959352" y="3828288"/>
              <a:ext cx="1377696" cy="1239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76700" y="3921252"/>
              <a:ext cx="1289685" cy="1152525"/>
            </a:xfrm>
            <a:custGeom>
              <a:avLst/>
              <a:gdLst/>
              <a:ahLst/>
              <a:cxnLst/>
              <a:rect l="l" t="t" r="r" b="b"/>
              <a:pathLst>
                <a:path w="1289685" h="1152525">
                  <a:moveTo>
                    <a:pt x="1174114" y="0"/>
                  </a:moveTo>
                  <a:lnTo>
                    <a:pt x="115188" y="0"/>
                  </a:lnTo>
                  <a:lnTo>
                    <a:pt x="70348" y="9050"/>
                  </a:lnTo>
                  <a:lnTo>
                    <a:pt x="33734" y="33734"/>
                  </a:lnTo>
                  <a:lnTo>
                    <a:pt x="9050" y="70348"/>
                  </a:lnTo>
                  <a:lnTo>
                    <a:pt x="0" y="115189"/>
                  </a:lnTo>
                  <a:lnTo>
                    <a:pt x="0" y="1036955"/>
                  </a:lnTo>
                  <a:lnTo>
                    <a:pt x="9050" y="1081795"/>
                  </a:lnTo>
                  <a:lnTo>
                    <a:pt x="33734" y="1118409"/>
                  </a:lnTo>
                  <a:lnTo>
                    <a:pt x="70348" y="1143093"/>
                  </a:lnTo>
                  <a:lnTo>
                    <a:pt x="115188" y="1152144"/>
                  </a:lnTo>
                  <a:lnTo>
                    <a:pt x="1174114" y="1152144"/>
                  </a:lnTo>
                  <a:lnTo>
                    <a:pt x="1218955" y="1143093"/>
                  </a:lnTo>
                  <a:lnTo>
                    <a:pt x="1255569" y="1118409"/>
                  </a:lnTo>
                  <a:lnTo>
                    <a:pt x="1280253" y="1081795"/>
                  </a:lnTo>
                  <a:lnTo>
                    <a:pt x="1289303" y="1036955"/>
                  </a:lnTo>
                  <a:lnTo>
                    <a:pt x="1289303" y="115189"/>
                  </a:lnTo>
                  <a:lnTo>
                    <a:pt x="1280253" y="70348"/>
                  </a:lnTo>
                  <a:lnTo>
                    <a:pt x="1255569" y="33734"/>
                  </a:lnTo>
                  <a:lnTo>
                    <a:pt x="1218955" y="9050"/>
                  </a:lnTo>
                  <a:lnTo>
                    <a:pt x="11741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76700" y="3921252"/>
              <a:ext cx="1289685" cy="1152525"/>
            </a:xfrm>
            <a:custGeom>
              <a:avLst/>
              <a:gdLst/>
              <a:ahLst/>
              <a:cxnLst/>
              <a:rect l="l" t="t" r="r" b="b"/>
              <a:pathLst>
                <a:path w="1289685" h="1152525">
                  <a:moveTo>
                    <a:pt x="0" y="115189"/>
                  </a:moveTo>
                  <a:lnTo>
                    <a:pt x="9050" y="70348"/>
                  </a:lnTo>
                  <a:lnTo>
                    <a:pt x="33734" y="33734"/>
                  </a:lnTo>
                  <a:lnTo>
                    <a:pt x="70348" y="9050"/>
                  </a:lnTo>
                  <a:lnTo>
                    <a:pt x="115188" y="0"/>
                  </a:lnTo>
                  <a:lnTo>
                    <a:pt x="1174114" y="0"/>
                  </a:lnTo>
                  <a:lnTo>
                    <a:pt x="1218955" y="9050"/>
                  </a:lnTo>
                  <a:lnTo>
                    <a:pt x="1255569" y="33734"/>
                  </a:lnTo>
                  <a:lnTo>
                    <a:pt x="1280253" y="70348"/>
                  </a:lnTo>
                  <a:lnTo>
                    <a:pt x="1289303" y="115189"/>
                  </a:lnTo>
                  <a:lnTo>
                    <a:pt x="1289303" y="1036955"/>
                  </a:lnTo>
                  <a:lnTo>
                    <a:pt x="1280253" y="1081795"/>
                  </a:lnTo>
                  <a:lnTo>
                    <a:pt x="1255569" y="1118409"/>
                  </a:lnTo>
                  <a:lnTo>
                    <a:pt x="1218955" y="1143093"/>
                  </a:lnTo>
                  <a:lnTo>
                    <a:pt x="1174114" y="1152144"/>
                  </a:lnTo>
                  <a:lnTo>
                    <a:pt x="115188" y="1152144"/>
                  </a:lnTo>
                  <a:lnTo>
                    <a:pt x="70348" y="1143093"/>
                  </a:lnTo>
                  <a:lnTo>
                    <a:pt x="33734" y="1118409"/>
                  </a:lnTo>
                  <a:lnTo>
                    <a:pt x="9050" y="1081795"/>
                  </a:lnTo>
                  <a:lnTo>
                    <a:pt x="0" y="1036955"/>
                  </a:lnTo>
                  <a:lnTo>
                    <a:pt x="0" y="115189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36257" y="4666979"/>
            <a:ext cx="1161538" cy="512553"/>
          </a:xfrm>
          <a:prstGeom prst="rect">
            <a:avLst/>
          </a:prstGeom>
        </p:spPr>
        <p:txBody>
          <a:bodyPr vert="horz" wrap="square" lIns="0" tIns="50396" rIns="0" bIns="0" rtlCol="0">
            <a:spAutoFit/>
          </a:bodyPr>
          <a:lstStyle/>
          <a:p>
            <a:pPr marL="89595" marR="5600" indent="-75596">
              <a:lnSpc>
                <a:spcPts val="1841"/>
              </a:lnSpc>
              <a:spcBef>
                <a:spcPts val="396"/>
              </a:spcBef>
            </a:pPr>
            <a:r>
              <a:rPr spc="-6" dirty="0">
                <a:solidFill>
                  <a:schemeClr val="tx1"/>
                </a:solidFill>
                <a:latin typeface="Arial"/>
                <a:cs typeface="Arial"/>
              </a:rPr>
              <a:t>Metabolic  disorder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947568" y="4219979"/>
            <a:ext cx="1337783" cy="2036912"/>
            <a:chOff x="5394959" y="3828288"/>
            <a:chExt cx="1213485" cy="1847850"/>
          </a:xfrm>
        </p:grpSpPr>
        <p:sp>
          <p:nvSpPr>
            <p:cNvPr id="38" name="object 38"/>
            <p:cNvSpPr/>
            <p:nvPr/>
          </p:nvSpPr>
          <p:spPr>
            <a:xfrm>
              <a:off x="5394959" y="3828288"/>
              <a:ext cx="1179576" cy="18364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2307" y="3921252"/>
              <a:ext cx="1091565" cy="1750060"/>
            </a:xfrm>
            <a:custGeom>
              <a:avLst/>
              <a:gdLst/>
              <a:ahLst/>
              <a:cxnLst/>
              <a:rect l="l" t="t" r="r" b="b"/>
              <a:pathLst>
                <a:path w="1091565" h="1750060">
                  <a:moveTo>
                    <a:pt x="982090" y="0"/>
                  </a:moveTo>
                  <a:lnTo>
                    <a:pt x="109092" y="0"/>
                  </a:lnTo>
                  <a:lnTo>
                    <a:pt x="66651" y="8580"/>
                  </a:lnTo>
                  <a:lnTo>
                    <a:pt x="31972" y="31972"/>
                  </a:lnTo>
                  <a:lnTo>
                    <a:pt x="8580" y="66651"/>
                  </a:lnTo>
                  <a:lnTo>
                    <a:pt x="0" y="109093"/>
                  </a:lnTo>
                  <a:lnTo>
                    <a:pt x="0" y="1640459"/>
                  </a:lnTo>
                  <a:lnTo>
                    <a:pt x="8580" y="1682916"/>
                  </a:lnTo>
                  <a:lnTo>
                    <a:pt x="31972" y="1717594"/>
                  </a:lnTo>
                  <a:lnTo>
                    <a:pt x="66651" y="1740976"/>
                  </a:lnTo>
                  <a:lnTo>
                    <a:pt x="109092" y="1749552"/>
                  </a:lnTo>
                  <a:lnTo>
                    <a:pt x="982090" y="1749552"/>
                  </a:lnTo>
                  <a:lnTo>
                    <a:pt x="1024532" y="1740976"/>
                  </a:lnTo>
                  <a:lnTo>
                    <a:pt x="1059211" y="1717594"/>
                  </a:lnTo>
                  <a:lnTo>
                    <a:pt x="1082603" y="1682916"/>
                  </a:lnTo>
                  <a:lnTo>
                    <a:pt x="1091184" y="1640459"/>
                  </a:lnTo>
                  <a:lnTo>
                    <a:pt x="1091184" y="109093"/>
                  </a:lnTo>
                  <a:lnTo>
                    <a:pt x="1082603" y="66651"/>
                  </a:lnTo>
                  <a:lnTo>
                    <a:pt x="1059211" y="31972"/>
                  </a:lnTo>
                  <a:lnTo>
                    <a:pt x="1024532" y="8580"/>
                  </a:lnTo>
                  <a:lnTo>
                    <a:pt x="98209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2307" y="3921252"/>
              <a:ext cx="1091565" cy="1750060"/>
            </a:xfrm>
            <a:custGeom>
              <a:avLst/>
              <a:gdLst/>
              <a:ahLst/>
              <a:cxnLst/>
              <a:rect l="l" t="t" r="r" b="b"/>
              <a:pathLst>
                <a:path w="1091565" h="1750060">
                  <a:moveTo>
                    <a:pt x="0" y="109093"/>
                  </a:moveTo>
                  <a:lnTo>
                    <a:pt x="8580" y="66651"/>
                  </a:lnTo>
                  <a:lnTo>
                    <a:pt x="31972" y="31972"/>
                  </a:lnTo>
                  <a:lnTo>
                    <a:pt x="66651" y="8580"/>
                  </a:lnTo>
                  <a:lnTo>
                    <a:pt x="109092" y="0"/>
                  </a:lnTo>
                  <a:lnTo>
                    <a:pt x="982090" y="0"/>
                  </a:lnTo>
                  <a:lnTo>
                    <a:pt x="1024532" y="8580"/>
                  </a:lnTo>
                  <a:lnTo>
                    <a:pt x="1059211" y="31972"/>
                  </a:lnTo>
                  <a:lnTo>
                    <a:pt x="1082603" y="66651"/>
                  </a:lnTo>
                  <a:lnTo>
                    <a:pt x="1091184" y="109093"/>
                  </a:lnTo>
                  <a:lnTo>
                    <a:pt x="1091184" y="1640459"/>
                  </a:lnTo>
                  <a:lnTo>
                    <a:pt x="1082603" y="1682916"/>
                  </a:lnTo>
                  <a:lnTo>
                    <a:pt x="1059211" y="1717594"/>
                  </a:lnTo>
                  <a:lnTo>
                    <a:pt x="1024532" y="1740976"/>
                  </a:lnTo>
                  <a:lnTo>
                    <a:pt x="982090" y="1749552"/>
                  </a:lnTo>
                  <a:lnTo>
                    <a:pt x="109092" y="1749552"/>
                  </a:lnTo>
                  <a:lnTo>
                    <a:pt x="66651" y="1740976"/>
                  </a:lnTo>
                  <a:lnTo>
                    <a:pt x="31972" y="1717594"/>
                  </a:lnTo>
                  <a:lnTo>
                    <a:pt x="8580" y="1682916"/>
                  </a:lnTo>
                  <a:lnTo>
                    <a:pt x="0" y="1640459"/>
                  </a:lnTo>
                  <a:lnTo>
                    <a:pt x="0" y="109093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120432" y="4995826"/>
            <a:ext cx="970447" cy="512553"/>
          </a:xfrm>
          <a:prstGeom prst="rect">
            <a:avLst/>
          </a:prstGeom>
        </p:spPr>
        <p:txBody>
          <a:bodyPr vert="horz" wrap="square" lIns="0" tIns="50396" rIns="0" bIns="0" rtlCol="0">
            <a:spAutoFit/>
          </a:bodyPr>
          <a:lstStyle/>
          <a:p>
            <a:pPr marL="13999" marR="5600" indent="93795">
              <a:lnSpc>
                <a:spcPts val="1841"/>
              </a:lnSpc>
              <a:spcBef>
                <a:spcPts val="396"/>
              </a:spcBef>
            </a:pPr>
            <a:r>
              <a:rPr spc="-6" dirty="0">
                <a:solidFill>
                  <a:schemeClr val="tx1"/>
                </a:solidFill>
                <a:latin typeface="Arial"/>
                <a:cs typeface="Arial"/>
              </a:rPr>
              <a:t>Faulty  nutrit</a:t>
            </a:r>
            <a:r>
              <a:rPr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pc="-6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311812" y="4268697"/>
            <a:ext cx="1240477" cy="994657"/>
            <a:chOff x="6632447" y="3872484"/>
            <a:chExt cx="1125220" cy="902335"/>
          </a:xfrm>
        </p:grpSpPr>
        <p:sp>
          <p:nvSpPr>
            <p:cNvPr id="43" name="object 43"/>
            <p:cNvSpPr/>
            <p:nvPr/>
          </p:nvSpPr>
          <p:spPr>
            <a:xfrm>
              <a:off x="6632447" y="3872484"/>
              <a:ext cx="1092707" cy="8930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49795" y="3966972"/>
              <a:ext cx="1003300" cy="803275"/>
            </a:xfrm>
            <a:custGeom>
              <a:avLst/>
              <a:gdLst/>
              <a:ahLst/>
              <a:cxnLst/>
              <a:rect l="l" t="t" r="r" b="b"/>
              <a:pathLst>
                <a:path w="1003300" h="803275">
                  <a:moveTo>
                    <a:pt x="922527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722883"/>
                  </a:lnTo>
                  <a:lnTo>
                    <a:pt x="6308" y="754124"/>
                  </a:lnTo>
                  <a:lnTo>
                    <a:pt x="23510" y="779637"/>
                  </a:lnTo>
                  <a:lnTo>
                    <a:pt x="49023" y="796839"/>
                  </a:lnTo>
                  <a:lnTo>
                    <a:pt x="80263" y="803147"/>
                  </a:lnTo>
                  <a:lnTo>
                    <a:pt x="922527" y="803147"/>
                  </a:lnTo>
                  <a:lnTo>
                    <a:pt x="953768" y="796839"/>
                  </a:lnTo>
                  <a:lnTo>
                    <a:pt x="979281" y="779637"/>
                  </a:lnTo>
                  <a:lnTo>
                    <a:pt x="996483" y="754124"/>
                  </a:lnTo>
                  <a:lnTo>
                    <a:pt x="1002792" y="722883"/>
                  </a:lnTo>
                  <a:lnTo>
                    <a:pt x="1002792" y="80263"/>
                  </a:lnTo>
                  <a:lnTo>
                    <a:pt x="996483" y="49023"/>
                  </a:lnTo>
                  <a:lnTo>
                    <a:pt x="979281" y="23510"/>
                  </a:lnTo>
                  <a:lnTo>
                    <a:pt x="953768" y="6308"/>
                  </a:lnTo>
                  <a:lnTo>
                    <a:pt x="9225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49795" y="3966972"/>
              <a:ext cx="1003300" cy="803275"/>
            </a:xfrm>
            <a:custGeom>
              <a:avLst/>
              <a:gdLst/>
              <a:ahLst/>
              <a:cxnLst/>
              <a:rect l="l" t="t" r="r" b="b"/>
              <a:pathLst>
                <a:path w="1003300" h="803275">
                  <a:moveTo>
                    <a:pt x="0" y="80263"/>
                  </a:moveTo>
                  <a:lnTo>
                    <a:pt x="6308" y="49023"/>
                  </a:lnTo>
                  <a:lnTo>
                    <a:pt x="23510" y="23510"/>
                  </a:lnTo>
                  <a:lnTo>
                    <a:pt x="49023" y="6308"/>
                  </a:lnTo>
                  <a:lnTo>
                    <a:pt x="80263" y="0"/>
                  </a:lnTo>
                  <a:lnTo>
                    <a:pt x="922527" y="0"/>
                  </a:lnTo>
                  <a:lnTo>
                    <a:pt x="953768" y="6308"/>
                  </a:lnTo>
                  <a:lnTo>
                    <a:pt x="979281" y="23510"/>
                  </a:lnTo>
                  <a:lnTo>
                    <a:pt x="996483" y="49023"/>
                  </a:lnTo>
                  <a:lnTo>
                    <a:pt x="1002792" y="80263"/>
                  </a:lnTo>
                  <a:lnTo>
                    <a:pt x="1002792" y="722883"/>
                  </a:lnTo>
                  <a:lnTo>
                    <a:pt x="996483" y="754124"/>
                  </a:lnTo>
                  <a:lnTo>
                    <a:pt x="979281" y="779637"/>
                  </a:lnTo>
                  <a:lnTo>
                    <a:pt x="953768" y="796839"/>
                  </a:lnTo>
                  <a:lnTo>
                    <a:pt x="922527" y="803147"/>
                  </a:lnTo>
                  <a:lnTo>
                    <a:pt x="80263" y="803147"/>
                  </a:lnTo>
                  <a:lnTo>
                    <a:pt x="49023" y="796839"/>
                  </a:lnTo>
                  <a:lnTo>
                    <a:pt x="23510" y="779637"/>
                  </a:lnTo>
                  <a:lnTo>
                    <a:pt x="6308" y="754124"/>
                  </a:lnTo>
                  <a:lnTo>
                    <a:pt x="0" y="722883"/>
                  </a:lnTo>
                  <a:lnTo>
                    <a:pt x="0" y="80263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600932" y="4647800"/>
            <a:ext cx="788949" cy="29678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pc="-77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pc="-6" dirty="0">
                <a:solidFill>
                  <a:schemeClr val="tx1"/>
                </a:solidFill>
                <a:latin typeface="Arial"/>
                <a:cs typeface="Arial"/>
              </a:rPr>
              <a:t>rauma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2001</Words>
  <Application>Microsoft Office PowerPoint</Application>
  <PresentationFormat>Custom</PresentationFormat>
  <Paragraphs>299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Livestock &amp; Poultry Management</vt:lpstr>
      <vt:lpstr>Slide 2</vt:lpstr>
      <vt:lpstr>A. Signs of good health include:</vt:lpstr>
      <vt:lpstr>General symptoms specific to disease:</vt:lpstr>
      <vt:lpstr>NORMAL CLINICAL VALUES IN  ANIMAL</vt:lpstr>
      <vt:lpstr>Slide 6</vt:lpstr>
      <vt:lpstr>TYPE OF DISEASE :</vt:lpstr>
      <vt:lpstr>Slide 8</vt:lpstr>
      <vt:lpstr>Slide 9</vt:lpstr>
      <vt:lpstr>Anthrax</vt:lpstr>
      <vt:lpstr>Slide 11</vt:lpstr>
      <vt:lpstr>Slide 12</vt:lpstr>
      <vt:lpstr>Mastitis</vt:lpstr>
      <vt:lpstr>Slide 14</vt:lpstr>
      <vt:lpstr>Slide 15</vt:lpstr>
      <vt:lpstr>Slide 16</vt:lpstr>
      <vt:lpstr>Slide 17</vt:lpstr>
      <vt:lpstr>Slide 18</vt:lpstr>
      <vt:lpstr>Slide 19</vt:lpstr>
      <vt:lpstr>Foot and Mouth Disease (FMD)</vt:lpstr>
      <vt:lpstr>Rabies</vt:lpstr>
      <vt:lpstr>Slide 22</vt:lpstr>
      <vt:lpstr>Slide 23</vt:lpstr>
      <vt:lpstr>Slide 24</vt:lpstr>
      <vt:lpstr>Slide 25</vt:lpstr>
      <vt:lpstr>PPR in Goats</vt:lpstr>
      <vt:lpstr>NON INFECTION DISEASE</vt:lpstr>
      <vt:lpstr>FAULTY NUTRITION :EXAMPLE</vt:lpstr>
      <vt:lpstr>METABOLIC DISORDER ;EXAMPLE</vt:lpstr>
      <vt:lpstr>METABOLIC DISORDER :</vt:lpstr>
      <vt:lpstr>Slide 31</vt:lpstr>
      <vt:lpstr>Slide 32</vt:lpstr>
      <vt:lpstr>PREVENTION MEASURES</vt:lpstr>
      <vt:lpstr>Slide 34</vt:lpstr>
      <vt:lpstr>VACCINATION SCHEDULE</vt:lpstr>
      <vt:lpstr>Avian influenza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18</cp:revision>
  <cp:lastPrinted>1601-01-01T00:00:00Z</cp:lastPrinted>
  <dcterms:created xsi:type="dcterms:W3CDTF">2018-01-17T07:28:50Z</dcterms:created>
  <dcterms:modified xsi:type="dcterms:W3CDTF">2021-03-08T09:55:13Z</dcterms:modified>
</cp:coreProperties>
</file>