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0"/>
  </p:notesMasterIdLst>
  <p:sldIdLst>
    <p:sldId id="27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63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286" r:id="rId7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FC44E0F-8843-4957-A79B-03C62C9D8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F59A-A1F6-40B3-9259-9A56E8C01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3B19-C5FD-43E1-8CDB-18B08637E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465E-8833-4E7F-BB05-F0DA2814A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4452276" cy="2409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763924"/>
            <a:ext cx="4452276" cy="2409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031" y="4341565"/>
            <a:ext cx="4452276" cy="2411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318" y="4341565"/>
            <a:ext cx="4452276" cy="2411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4F5CD-DD0A-45FE-B6EB-901551A0D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C1F9-6CDE-4D2D-BAF8-F747257A7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4DE5-BDCB-4C1F-99B6-C59D12558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0F4D-2599-4C3B-839C-E04F34029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7A21-485C-4D39-9C5E-A3A43CED3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B899-5905-4E15-AE23-63A5E07CF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0E23-4933-4CA4-87A3-87A19121F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FF9E-2145-466F-BE14-F47F06F93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E66A-5E6A-48AF-9A99-889CF1859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9BC8FEF-5C33-417A-A4D7-AC0F56E87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59296" y="395462"/>
            <a:ext cx="7489528" cy="576063"/>
          </a:xfrm>
        </p:spPr>
        <p:txBody>
          <a:bodyPr/>
          <a:lstStyle/>
          <a:p>
            <a:pPr eaLnBrk="1"/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 &amp; Poultry Management</a:t>
            </a:r>
            <a:endParaRPr lang="en-IN" alt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27200" y="3203575"/>
            <a:ext cx="7777163" cy="3313113"/>
          </a:xfrm>
        </p:spPr>
        <p:txBody>
          <a:bodyPr/>
          <a:lstStyle/>
          <a:p>
            <a:pPr eaLnBrk="1"/>
            <a:r>
              <a:rPr lang="en-IN" altLang="en-US" smtClean="0"/>
              <a:t>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1880" y="2771775"/>
            <a:ext cx="81540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ASAP2101(2-1-0)</a:t>
            </a:r>
            <a:r>
              <a:rPr lang="en-IN" altLang="en-US" sz="2800" dirty="0" smtClean="0">
                <a:solidFill>
                  <a:schemeClr val="tx1"/>
                </a:solidFill>
              </a:rPr>
              <a:t>     </a:t>
            </a:r>
            <a:endParaRPr lang="en-IN" altLang="en-US" sz="2800" dirty="0">
              <a:solidFill>
                <a:schemeClr val="tx1"/>
              </a:solidFill>
            </a:endParaRPr>
          </a:p>
          <a:p>
            <a:pPr algn="ctr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Session: 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 of sheep, goat and swine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992" y="395461"/>
            <a:ext cx="7457905" cy="687171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26598" indent="-377979">
              <a:spcBef>
                <a:spcPts val="105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Slats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shall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70 to 100mm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wide, 25 to 30mm thick  and laid with 25mm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spaces.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Individual lambing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pens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 be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1.5m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depending on the weight of  the ewe and number of lambs</a:t>
            </a:r>
            <a:r>
              <a:rPr sz="3100" spc="6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expected.</a:t>
            </a:r>
          </a:p>
          <a:p>
            <a:pPr marL="391978" marR="5600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trough of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0.3 to 0.4m deep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front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back and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have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0.5 to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0.6m high front wall facing the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alley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 Areas of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high rainfall it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may be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desirable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 keep the animals off the</a:t>
            </a:r>
            <a:r>
              <a:rPr sz="3100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ground.</a:t>
            </a:r>
          </a:p>
          <a:p>
            <a:pPr marL="391978" marR="88895" indent="-377979" algn="just">
              <a:spcBef>
                <a:spcPts val="744"/>
              </a:spcBef>
              <a:buChar char="•"/>
              <a:tabLst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Stilted houses with a slatted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floor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which is raised 1  to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1.5m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above the ground to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facilitate cleaning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 the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collection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dung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urine.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4342" y="1046679"/>
            <a:ext cx="6230386" cy="500011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7979">
              <a:spcBef>
                <a:spcPts val="110"/>
              </a:spcBef>
              <a:buChar char="•"/>
              <a:tabLst>
                <a:tab pos="391978" algn="l"/>
              </a:tabLst>
            </a:pP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Milking can be facilitated  </a:t>
            </a:r>
            <a:r>
              <a:rPr sz="3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by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providing </a:t>
            </a:r>
            <a:r>
              <a:rPr sz="3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platform  along the </a:t>
            </a:r>
            <a:r>
              <a:rPr sz="3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feeding fence 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where the animals </a:t>
            </a:r>
            <a:r>
              <a:rPr sz="3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can  stand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while being milked  from behind. </a:t>
            </a:r>
            <a:r>
              <a:rPr sz="3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Such a  platform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 </a:t>
            </a:r>
            <a:r>
              <a:rPr sz="3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0.8m  </a:t>
            </a:r>
            <a:r>
              <a:rPr sz="3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deep and elevated 0.35</a:t>
            </a:r>
            <a:r>
              <a:rPr sz="36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 0.5m above the </a:t>
            </a:r>
            <a:r>
              <a:rPr sz="3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floor 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where the milker</a:t>
            </a:r>
            <a:r>
              <a:rPr sz="3600" spc="-9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stands.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032" y="307776"/>
            <a:ext cx="3384376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Arial"/>
                <a:cs typeface="Arial"/>
              </a:rPr>
              <a:t>FENCING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7983" y="1224386"/>
            <a:ext cx="7406705" cy="5074726"/>
          </a:xfrm>
          <a:prstGeom prst="rect">
            <a:avLst/>
          </a:prstGeom>
        </p:spPr>
        <p:txBody>
          <a:bodyPr vert="horz" wrap="square" lIns="0" tIns="1400" rIns="0" bIns="0" rtlCol="0">
            <a:spAutoFit/>
          </a:bodyPr>
          <a:lstStyle/>
          <a:p>
            <a:pPr marL="391978" marR="1287927" indent="-377979">
              <a:lnSpc>
                <a:spcPct val="102400"/>
              </a:lnSpc>
              <a:spcBef>
                <a:spcPts val="11"/>
              </a:spcBef>
              <a:buSzPct val="125000"/>
              <a:buFont typeface="Arial"/>
              <a:buChar char="•"/>
              <a:tabLst>
                <a:tab pos="545969" algn="l"/>
                <a:tab pos="546668" algn="l"/>
              </a:tabLst>
            </a:pPr>
            <a:r>
              <a:rPr dirty="0"/>
              <a:t>	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Woven wire,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called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'wire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net'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</a:t>
            </a:r>
            <a:r>
              <a:rPr sz="2800" spc="-1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some  areas,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represents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most common  conventional goat</a:t>
            </a:r>
            <a:r>
              <a:rPr sz="2800" spc="-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fence.</a:t>
            </a:r>
          </a:p>
          <a:p>
            <a:pPr marL="391978" marR="5600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Posts can be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either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wood or steel are set  usually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one rod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apart,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frequently closer,</a:t>
            </a:r>
            <a:r>
              <a:rPr sz="2800" spc="-12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with  care taken that a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post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set at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all abrupt  changes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grade. Relatively flat terrain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best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a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tight</a:t>
            </a:r>
            <a:r>
              <a:rPr sz="2800" spc="-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installation.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Barbed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wire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fencing for</a:t>
            </a:r>
            <a:r>
              <a:rPr sz="2800" spc="-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102194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Electrical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fencing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holds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promise.</a:t>
            </a:r>
            <a:r>
              <a:rPr sz="2800" spc="-12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  is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fairly new, but expanding</a:t>
            </a:r>
            <a:r>
              <a:rPr sz="2800" spc="-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rapidly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6056" y="307776"/>
            <a:ext cx="2880320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Arial"/>
                <a:cs typeface="Arial"/>
              </a:rPr>
              <a:t>FEEDING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9992" y="1204313"/>
            <a:ext cx="7416824" cy="612933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indent="-377979">
              <a:spcBef>
                <a:spcPts val="116"/>
              </a:spcBef>
              <a:buChar char="•"/>
              <a:tabLst>
                <a:tab pos="391278" algn="l"/>
                <a:tab pos="391978" algn="l"/>
              </a:tabLst>
            </a:pP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</a:t>
            </a:r>
            <a:r>
              <a:rPr sz="32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require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355580"/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energy, protein,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vitamins,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minerals,</a:t>
            </a:r>
            <a:r>
              <a:rPr sz="3200" spc="-7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fiber  (bulk) and</a:t>
            </a:r>
            <a:r>
              <a:rPr sz="32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water.</a:t>
            </a:r>
          </a:p>
          <a:p>
            <a:pPr marL="391978" marR="5600" indent="-377979">
              <a:spcBef>
                <a:spcPts val="849"/>
              </a:spcBef>
              <a:buFont typeface="Arial"/>
              <a:buChar char="•"/>
              <a:tabLst>
                <a:tab pos="514471" algn="l"/>
                <a:tab pos="515170" algn="l"/>
              </a:tabLst>
            </a:pPr>
            <a:r>
              <a:rPr sz="1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 (calories)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most limiting  nutrient, protein </a:t>
            </a:r>
            <a:r>
              <a:rPr sz="32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most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expensive.  Deficiencies, excesses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imbalances</a:t>
            </a:r>
            <a:r>
              <a:rPr sz="3200" spc="-16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vitamins and minerals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lead to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various  health</a:t>
            </a:r>
            <a:r>
              <a:rPr sz="3200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problems.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1448218" indent="-377979">
              <a:spcBef>
                <a:spcPts val="849"/>
              </a:spcBef>
              <a:buChar char="•"/>
              <a:tabLst>
                <a:tab pos="391278" algn="l"/>
                <a:tab pos="391978" algn="l"/>
                <a:tab pos="1656807" algn="l"/>
              </a:tabLst>
            </a:pP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Fiber	maintain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healthy rumen  environment and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prevent</a:t>
            </a:r>
            <a:r>
              <a:rPr sz="3200" spc="-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digestive 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disturbances.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8064" y="1259557"/>
            <a:ext cx="6173683" cy="2169278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indent="-377979" algn="just">
              <a:spcBef>
                <a:spcPts val="116"/>
              </a:spcBef>
              <a:buChar char="•"/>
              <a:tabLst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 a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general rule</a:t>
            </a:r>
            <a:r>
              <a:rPr sz="3500" spc="-6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</a:p>
          <a:p>
            <a:pPr marL="391978" marR="5600" algn="just"/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thumb, goats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will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consume</a:t>
            </a:r>
            <a:r>
              <a:rPr sz="3500" spc="-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at  least 3% of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their body weight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 a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dry matter basis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</a:t>
            </a:r>
            <a:r>
              <a:rPr sz="3500" spc="-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1960" y="0"/>
            <a:ext cx="7041739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>
                <a:latin typeface="Arial"/>
                <a:cs typeface="Arial"/>
              </a:rPr>
              <a:t>REQUIRMENTS……</a:t>
            </a:r>
            <a:endParaRPr sz="40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36056" y="899517"/>
          <a:ext cx="5559045" cy="1342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113"/>
                <a:gridCol w="1855815"/>
                <a:gridCol w="1883117"/>
              </a:tblGrid>
              <a:tr h="429589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2655"/>
                        </a:lnSpc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Animal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2655"/>
                        </a:lnSpc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Protein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655"/>
                        </a:lnSpc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Energy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83819">
                <a:tc>
                  <a:txBody>
                    <a:bodyPr/>
                    <a:lstStyle/>
                    <a:p>
                      <a:pPr marL="374650" indent="-342900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Bucks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11%</a:t>
                      </a:r>
                      <a:r>
                        <a:rPr sz="2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CP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60%</a:t>
                      </a:r>
                      <a:r>
                        <a:rPr sz="2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TDN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</a:tr>
              <a:tr h="429589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2810"/>
                        </a:lnSpc>
                        <a:spcBef>
                          <a:spcPts val="160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Dry</a:t>
                      </a:r>
                      <a:r>
                        <a:rPr sz="2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doe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281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10%</a:t>
                      </a:r>
                      <a:r>
                        <a:rPr sz="2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CP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81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55%</a:t>
                      </a:r>
                      <a:r>
                        <a:rPr sz="2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TDN</a:t>
                      </a:r>
                    </a:p>
                  </a:txBody>
                  <a:tcPr marL="0" marR="0" marT="22399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52742" y="3222961"/>
            <a:ext cx="2516656" cy="41424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Late</a:t>
            </a:r>
            <a:r>
              <a:rPr sz="2600" spc="-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gestation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7209" y="3222961"/>
            <a:ext cx="1260078" cy="41424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11%</a:t>
            </a:r>
            <a:r>
              <a:rPr sz="2600" spc="-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93754" y="3222961"/>
            <a:ext cx="1482692" cy="41424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60%</a:t>
            </a:r>
            <a:r>
              <a:rPr sz="2600" spc="-9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TDN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31740" y="3752941"/>
          <a:ext cx="7573068" cy="1827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9347"/>
                <a:gridCol w="1692005"/>
                <a:gridCol w="1881716"/>
              </a:tblGrid>
              <a:tr h="429589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2655"/>
                        </a:lnSpc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Lactation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(avg.</a:t>
                      </a:r>
                      <a:r>
                        <a:rPr sz="2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milk)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2655"/>
                        </a:lnSpc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11%</a:t>
                      </a:r>
                      <a:r>
                        <a:rPr sz="2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CP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55"/>
                        </a:lnSpc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60%</a:t>
                      </a:r>
                      <a:r>
                        <a:rPr sz="2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TDN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83807">
                <a:tc>
                  <a:txBody>
                    <a:bodyPr/>
                    <a:lstStyle/>
                    <a:p>
                      <a:pPr marL="374650" indent="-342900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Lactation (high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milk)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14%</a:t>
                      </a:r>
                      <a:r>
                        <a:rPr sz="2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CP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65%</a:t>
                      </a:r>
                      <a:r>
                        <a:rPr sz="2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TDN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</a:tr>
              <a:tr h="484147">
                <a:tc>
                  <a:txBody>
                    <a:bodyPr/>
                    <a:lstStyle/>
                    <a:p>
                      <a:pPr marL="374650" indent="-342900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Kid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(30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lbs,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&gt;.4</a:t>
                      </a:r>
                      <a:r>
                        <a:rPr sz="2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lbs/day)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14%</a:t>
                      </a:r>
                      <a:r>
                        <a:rPr sz="2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CP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68%</a:t>
                      </a:r>
                      <a:r>
                        <a:rPr sz="2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TDN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</a:tr>
              <a:tr h="429553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2810"/>
                        </a:lnSpc>
                        <a:spcBef>
                          <a:spcPts val="160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Yearlings (60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lbs.)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281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12%</a:t>
                      </a:r>
                      <a:r>
                        <a:rPr sz="2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CP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10"/>
                        </a:lnSpc>
                        <a:spcBef>
                          <a:spcPts val="1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65%</a:t>
                      </a:r>
                      <a:r>
                        <a:rPr sz="2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TDN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2399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983" y="1115193"/>
            <a:ext cx="7506811" cy="5390673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marR="199489" indent="-377979">
              <a:spcBef>
                <a:spcPts val="116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are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natural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browsers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have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unique ability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select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plants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when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they</a:t>
            </a:r>
            <a:r>
              <a:rPr sz="2800" spc="-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are  at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their most nutritious</a:t>
            </a:r>
            <a:r>
              <a:rPr sz="28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state.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</a:t>
            </a:r>
          </a:p>
          <a:p>
            <a:pPr marL="391978" marR="5600" indent="-377979">
              <a:spcBef>
                <a:spcPts val="843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browse are usually the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primary  and most economical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source of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nutrients for  meat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goats. Pasture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tends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be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high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 and protein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when it </a:t>
            </a:r>
            <a:r>
              <a:rPr sz="28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a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vegetative  state.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high moisture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content, and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</a:t>
            </a:r>
            <a:r>
              <a:rPr sz="2800" spc="-15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difficult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a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high-producing doe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fast- 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growing kid to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eat enough grass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meet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its 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nutrient</a:t>
            </a:r>
            <a:r>
              <a:rPr sz="28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requirements.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4934" y="257533"/>
            <a:ext cx="1519794" cy="69997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pc="-6" dirty="0">
                <a:latin typeface="Arial"/>
                <a:cs typeface="Arial"/>
              </a:rPr>
              <a:t>FE</a:t>
            </a:r>
            <a:r>
              <a:rPr spc="-22" dirty="0">
                <a:latin typeface="Arial"/>
                <a:cs typeface="Arial"/>
              </a:rPr>
              <a:t>E</a:t>
            </a:r>
            <a:r>
              <a:rPr spc="-6" dirty="0"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3628" y="1120231"/>
            <a:ext cx="6329092" cy="361512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7979">
              <a:spcBef>
                <a:spcPts val="110"/>
              </a:spcBef>
              <a:buFont typeface="Arial"/>
              <a:buChar char="•"/>
              <a:tabLst>
                <a:tab pos="482273" algn="l"/>
                <a:tab pos="482973" algn="l"/>
              </a:tabLst>
            </a:pPr>
            <a:r>
              <a:rPr dirty="0"/>
              <a:t>	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 plants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mature,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palatability  and digestibility decline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important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 rotate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keep plants in a  vegetative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state</a:t>
            </a:r>
            <a:r>
              <a:rPr sz="2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39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605466" indent="-377979"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During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early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part of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grazing  season, browse (woody plants, and  brush) and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forbs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(weeds) tend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 higher in protein and energy than  ordinary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370" y="48158"/>
            <a:ext cx="1064766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>
                <a:latin typeface="Arial"/>
                <a:cs typeface="Arial"/>
              </a:rPr>
              <a:t>HAY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0444" y="1120231"/>
            <a:ext cx="6326292" cy="541561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48769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primary source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nutrients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 during the winter or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non-grazing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season.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moderate source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 and</a:t>
            </a:r>
            <a:r>
              <a:rPr sz="2600" spc="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goats. Legume hays</a:t>
            </a:r>
            <a:r>
              <a:rPr sz="26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–</a:t>
            </a:r>
          </a:p>
          <a:p>
            <a:pPr marL="391978" marR="357680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alfalfa, clover, lespedeza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–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tend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 higher in protein, vitamins and  minerals, especially</a:t>
            </a:r>
            <a:r>
              <a:rPr sz="2600" spc="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calcium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energy, as well as protein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content  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hay depends upon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maturity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6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forage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curing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storage is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also necessary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to</a:t>
            </a:r>
          </a:p>
          <a:p>
            <a:pPr marL="391978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maintain nutritional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quality.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987" y="48158"/>
            <a:ext cx="1430189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>
                <a:latin typeface="Arial"/>
                <a:cs typeface="Arial"/>
              </a:rPr>
              <a:t>Sil</a:t>
            </a:r>
            <a:r>
              <a:rPr sz="4000" dirty="0">
                <a:latin typeface="Arial"/>
                <a:cs typeface="Arial"/>
              </a:rPr>
              <a:t>a</a:t>
            </a:r>
            <a:r>
              <a:rPr sz="4000" spc="-6" dirty="0">
                <a:latin typeface="Arial"/>
                <a:cs typeface="Arial"/>
              </a:rPr>
              <a:t>ge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9268" y="1120231"/>
            <a:ext cx="6323492" cy="416911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488572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Made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forage or grain crops has  been successfully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fed 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Moldy silage can cause listeriosis or  "circling disease"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goats. As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with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fresh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forage, the high-producing goat cannot  consume enough "wet" silage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meet  its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nutritional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needs.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Silage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typically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fed on</a:t>
            </a:r>
            <a:r>
              <a:rPr sz="2600" spc="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211388"/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farms,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due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need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storage</a:t>
            </a:r>
            <a:r>
              <a:rPr sz="2600" spc="-7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 automated feeding</a:t>
            </a:r>
            <a:r>
              <a:rPr sz="26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equipment.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1614" y="183862"/>
            <a:ext cx="6287090" cy="56813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lang="en-IN" sz="3600" dirty="0" smtClean="0">
                <a:latin typeface="Arial"/>
                <a:cs typeface="Arial"/>
              </a:rPr>
              <a:t>Goat care</a:t>
            </a:r>
            <a:r>
              <a:rPr lang="en-IN" sz="3600" spc="-110" dirty="0" smtClean="0">
                <a:latin typeface="Arial"/>
                <a:cs typeface="Arial"/>
              </a:rPr>
              <a:t> </a:t>
            </a:r>
            <a:r>
              <a:rPr lang="en-IN" sz="3600" dirty="0" smtClean="0">
                <a:latin typeface="Arial"/>
                <a:cs typeface="Arial"/>
              </a:rPr>
              <a:t>and management</a:t>
            </a:r>
            <a:endParaRPr lang="en-IN"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4008" y="1494683"/>
            <a:ext cx="7344816" cy="30919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49886" algn="just">
              <a:lnSpc>
                <a:spcPts val="3990"/>
              </a:lnSpc>
            </a:pPr>
            <a:r>
              <a:rPr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Goat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 and</a:t>
            </a:r>
            <a:r>
              <a:rPr sz="3200" spc="76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6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IN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depend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the animal's  </a:t>
            </a:r>
            <a:r>
              <a:rPr sz="3200" spc="-1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age,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health, nutrition </a:t>
            </a:r>
            <a:r>
              <a:rPr sz="3200" spc="-1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pregnancy status, </a:t>
            </a:r>
            <a:r>
              <a:rPr sz="3200" spc="-1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well </a:t>
            </a:r>
            <a:r>
              <a:rPr sz="3200" spc="-1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 needs, the  environment, and facilities. 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young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kid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sz="3200" spc="-1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needs for 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basic care very </a:t>
            </a:r>
            <a:r>
              <a:rPr sz="3200" spc="-1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 the </a:t>
            </a:r>
            <a:r>
              <a:rPr sz="3200" spc="-3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older,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mature</a:t>
            </a:r>
            <a:r>
              <a:rPr sz="3200" spc="-33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goat.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5976" y="1120231"/>
            <a:ext cx="7565519" cy="533867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442375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There are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two types of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concentrate feeds: carbonaceous  and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proteinaceous.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232387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Carbonaceous concentrates or "energy" feeds include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cereal grains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– corn,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barley, wheat,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oats,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milo, and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rye – 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various by products feeds, such as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fat,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soybean hulls  and wheat middlings.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not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necessary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process grains 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unless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they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are less than six weeks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400" spc="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age.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problems with cereal grains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that they are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high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phosphorus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content,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but low in calcium. Feeding a diet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that 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high in phosphorus and low in calcium can cause urinary  calculi (kidney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stones) </a:t>
            </a:r>
            <a:r>
              <a:rPr sz="24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wethers and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bucks.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Inadequate  calcium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can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lead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fever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pregnant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lactating</a:t>
            </a:r>
            <a:r>
              <a:rPr sz="2400" spc="10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does.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2233" y="196644"/>
            <a:ext cx="6078479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>
                <a:latin typeface="Arial"/>
                <a:cs typeface="Arial"/>
              </a:rPr>
              <a:t>Concentrates</a:t>
            </a:r>
            <a:r>
              <a:rPr spc="-72" dirty="0">
                <a:latin typeface="Arial"/>
                <a:cs typeface="Arial"/>
              </a:rPr>
              <a:t> </a:t>
            </a:r>
            <a:r>
              <a:rPr spc="-6" dirty="0">
                <a:latin typeface="Arial"/>
                <a:cs typeface="Arial"/>
              </a:rPr>
              <a:t>(grain)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3968" y="0"/>
            <a:ext cx="7833827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Arial"/>
                <a:cs typeface="Arial"/>
              </a:rPr>
              <a:t>Proteinaceous</a:t>
            </a:r>
            <a:r>
              <a:rPr sz="4000" spc="-77" dirty="0">
                <a:latin typeface="Arial"/>
                <a:cs typeface="Arial"/>
              </a:rPr>
              <a:t> </a:t>
            </a:r>
            <a:r>
              <a:rPr sz="4000" spc="-6" dirty="0">
                <a:latin typeface="Arial"/>
                <a:cs typeface="Arial"/>
              </a:rPr>
              <a:t>concentrates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5976" y="611485"/>
            <a:ext cx="7625722" cy="6781948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435375" indent="-377979">
              <a:spcBef>
                <a:spcPts val="105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"protein supplements"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may be of animal or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plant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origin and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include soybean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meal, cottonseed  meal, and fish meal.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Ruminant-derived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meat and  bone meal may not be fed to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goats..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quantity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more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important than protein</a:t>
            </a:r>
            <a:r>
              <a:rPr sz="3100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quality</a:t>
            </a:r>
          </a:p>
          <a:p>
            <a:pPr marL="391978" marR="5600">
              <a:spcBef>
                <a:spcPts val="6"/>
              </a:spcBef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(amino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acid content)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ruminant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livestock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since the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microorganisms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the rumen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manufacture their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own body</a:t>
            </a:r>
            <a:r>
              <a:rPr sz="31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protein.</a:t>
            </a:r>
          </a:p>
          <a:p>
            <a:pPr marL="391978" marR="305883" indent="-377979">
              <a:spcBef>
                <a:spcPts val="739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do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not store excess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protein; it is burned as  energy or eliminated (as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nitrogen)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by the</a:t>
            </a:r>
            <a:r>
              <a:rPr sz="3100" spc="8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kidneys.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2040" y="0"/>
            <a:ext cx="7081158" cy="673905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Vitamins and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minerals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643964" marR="605466" indent="-377979">
              <a:buFont typeface="Arial"/>
              <a:buChar char="•"/>
              <a:tabLst>
                <a:tab pos="766457" algn="l"/>
                <a:tab pos="767157" algn="l"/>
              </a:tabLst>
            </a:pPr>
            <a:r>
              <a:rPr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most important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are salt, calcium,</a:t>
            </a:r>
            <a:r>
              <a:rPr sz="3500" spc="-12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 phosphorus.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ratio 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calcium to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phosphorus should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kept around</a:t>
            </a:r>
            <a:r>
              <a:rPr sz="3500" spc="-12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2:1</a:t>
            </a:r>
            <a:r>
              <a:rPr sz="35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5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643964" marR="5600" indent="-377979">
              <a:buChar char="•"/>
              <a:tabLst>
                <a:tab pos="643264" algn="l"/>
                <a:tab pos="643964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Vitamins are need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small amounts.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require vitamins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A, D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E,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whereas vitamin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all the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vitamins are manufactured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 the</a:t>
            </a:r>
            <a:r>
              <a:rPr sz="35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rumen.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5582" y="179437"/>
            <a:ext cx="7181194" cy="722194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marR="398977" indent="-377979">
              <a:spcBef>
                <a:spcPts val="116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Coccidiostats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antibiotics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can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also</a:t>
            </a:r>
            <a:r>
              <a:rPr sz="3500" spc="-1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added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the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mineral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mix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r>
              <a:rPr sz="3500" spc="-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supplement.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</a:t>
            </a:r>
          </a:p>
          <a:p>
            <a:pPr marL="391978" marR="5600" indent="-377979">
              <a:spcBef>
                <a:spcPts val="843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 have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libitum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access to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clean,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fresh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at all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times.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mature  goat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will consume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between </a:t>
            </a:r>
            <a:r>
              <a:rPr sz="35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¾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1 </a:t>
            </a:r>
            <a:r>
              <a:rPr sz="35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½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gallons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 per day. Inadequate</a:t>
            </a:r>
            <a:r>
              <a:rPr sz="3500" spc="-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  intake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can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cause various health problems.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addition water and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intake are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positively</a:t>
            </a:r>
            <a:r>
              <a:rPr sz="35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correlated.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15976" y="124268"/>
            <a:ext cx="7282700" cy="7019351"/>
          </a:xfrm>
          <a:prstGeom prst="rect">
            <a:avLst/>
          </a:prstGeom>
        </p:spPr>
        <p:txBody>
          <a:bodyPr vert="horz" wrap="square" lIns="0" tIns="240786" rIns="0" bIns="0" rtlCol="0">
            <a:spAutoFit/>
          </a:bodyPr>
          <a:lstStyle/>
          <a:p>
            <a:pPr marL="13999">
              <a:spcBef>
                <a:spcPts val="1896"/>
              </a:spcBef>
            </a:pP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Newborn Kids and</a:t>
            </a:r>
            <a:r>
              <a:rPr lang="en-IN" sz="2400" b="1" spc="-16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Colostrum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Management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643964" marR="5600" indent="-377979">
              <a:spcBef>
                <a:spcPts val="1786"/>
              </a:spcBef>
              <a:buChar char="•"/>
              <a:tabLst>
                <a:tab pos="643264" algn="l"/>
                <a:tab pos="643964" algn="l"/>
              </a:tabLst>
            </a:pP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depend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immunoglobulins 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absorbed from colostrum for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protection 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infectious agents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their</a:t>
            </a:r>
            <a:r>
              <a:rPr sz="3200" spc="-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environment.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643964" marR="427676" indent="-377979">
              <a:spcBef>
                <a:spcPts val="849"/>
              </a:spcBef>
              <a:buChar char="•"/>
              <a:tabLst>
                <a:tab pos="643264" algn="l"/>
                <a:tab pos="643964" algn="l"/>
              </a:tabLst>
            </a:pP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If kids are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not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suckling on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their 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dams,colostrum to be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provided within</a:t>
            </a:r>
            <a:r>
              <a:rPr sz="3200" spc="-13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first 24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hours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3200" spc="-9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birth</a:t>
            </a:r>
          </a:p>
          <a:p>
            <a:pPr marL="643964" marR="81895" indent="-377979">
              <a:spcBef>
                <a:spcPts val="849"/>
              </a:spcBef>
              <a:buChar char="•"/>
              <a:tabLst>
                <a:tab pos="643264" algn="l"/>
                <a:tab pos="643964" algn="l"/>
              </a:tabLst>
            </a:pP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fed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minimum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4  ounces,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but preferably 12-2ounces,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3200" spc="-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high  quality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colostrum by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bottle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esophageal  tube within the </a:t>
            </a:r>
            <a:r>
              <a:rPr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first few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hours after</a:t>
            </a:r>
            <a:r>
              <a:rPr sz="3200" spc="-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birth.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6016" y="1115193"/>
            <a:ext cx="7142475" cy="4862323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indent="-377979">
              <a:spcBef>
                <a:spcPts val="116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replacer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 contain</a:t>
            </a:r>
            <a:r>
              <a:rPr sz="3500" spc="-9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endParaRPr sz="5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minimum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20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percent crude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 and</a:t>
            </a:r>
            <a:r>
              <a:rPr sz="3500" spc="-14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20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percent fat on a dry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matter basis.</a:t>
            </a:r>
            <a:r>
              <a:rPr sz="3500" spc="-12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Acid</a:t>
            </a:r>
            <a:endParaRPr sz="5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423476" indent="-377979" algn="just">
              <a:buChar char="•"/>
              <a:tabLst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detergent fiber should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a maximum of 1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percent.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replacer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</a:t>
            </a:r>
            <a:r>
              <a:rPr sz="3500" spc="-11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dissolve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readily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 and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stay in</a:t>
            </a:r>
            <a:r>
              <a:rPr sz="3500" spc="-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solution.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555" y="48158"/>
            <a:ext cx="3302805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/>
              <a:t>Growing</a:t>
            </a:r>
            <a:r>
              <a:rPr sz="4000" spc="-66" dirty="0"/>
              <a:t> </a:t>
            </a:r>
            <a:r>
              <a:rPr sz="4000" spc="-6" dirty="0"/>
              <a:t>Kids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448024" y="1118552"/>
            <a:ext cx="6655340" cy="526101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5600" indent="-377979">
              <a:spcBef>
                <a:spcPts val="105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 should be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started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solid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foods early to be  ready for weaning beginning about 8 weeks of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age</a:t>
            </a:r>
            <a:r>
              <a:rPr sz="31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4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1839496" indent="-377979"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 starter should be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palatable,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easily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digested,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high in</a:t>
            </a:r>
            <a:r>
              <a:rPr sz="3100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digestible</a:t>
            </a:r>
            <a:r>
              <a:rPr sz="31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4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681762" indent="-377979">
              <a:spcBef>
                <a:spcPts val="6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protein.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Rations should allow for bodyweight  gains between 0.3 to 0.5 pounds</a:t>
            </a:r>
            <a:r>
              <a:rPr sz="3100" spc="1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</a:t>
            </a:r>
          </a:p>
          <a:p>
            <a:pPr marL="391978"/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day,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depending upon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</a:t>
            </a:r>
            <a:r>
              <a:rPr sz="31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2000" y="179437"/>
            <a:ext cx="7201084" cy="697430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746858" indent="-377979">
              <a:spcBef>
                <a:spcPts val="105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starter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contain 16-18percent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crude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protein.</a:t>
            </a:r>
          </a:p>
          <a:p>
            <a:pPr marL="391978" marR="1598710" indent="-377979">
              <a:spcBef>
                <a:spcPts val="739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Cottonseed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contains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component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called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gossypol,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which is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toxic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sz="31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kids.</a:t>
            </a:r>
          </a:p>
          <a:p>
            <a:pPr marL="391978" marR="5600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Good quality alfalfa hay or high quality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isthe best forage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choice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should be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soft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stemmed and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palatable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with a crude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at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least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20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percent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a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totaldigestible nutrient  content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(TDN) of at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least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54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percent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 a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dry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matter</a:t>
            </a:r>
            <a:r>
              <a:rPr sz="31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basis.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750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 may be weaned as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early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</a:t>
            </a:r>
            <a:r>
              <a:rPr sz="3100" spc="8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possible.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008" y="107429"/>
            <a:ext cx="7129076" cy="6781948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365379" indent="-377979">
              <a:spcBef>
                <a:spcPts val="105"/>
              </a:spcBef>
              <a:buFont typeface="Arial"/>
              <a:buChar char="•"/>
              <a:tabLst>
                <a:tab pos="391278" algn="l"/>
                <a:tab pos="391978" algn="l"/>
                <a:tab pos="6932409" algn="l"/>
              </a:tabLst>
            </a:pP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Dry Does, Fiber Goats,</a:t>
            </a:r>
            <a:r>
              <a:rPr sz="3100" b="1" spc="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3100" b="1" spc="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Bucks	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At the</a:t>
            </a:r>
            <a:r>
              <a:rPr sz="3100" spc="-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end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lactation,</a:t>
            </a:r>
            <a:r>
              <a:rPr sz="31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does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8400" indent="-377979">
              <a:spcBef>
                <a:spcPts val="739"/>
              </a:spcBef>
              <a:buChar char="•"/>
              <a:tabLst>
                <a:tab pos="391278" algn="l"/>
                <a:tab pos="391978" algn="l"/>
                <a:tab pos="6939408" algn="l"/>
                <a:tab pos="7985849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fed an all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forage diet,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which</a:t>
            </a:r>
            <a:r>
              <a:rPr sz="3100" spc="12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will</a:t>
            </a:r>
            <a:r>
              <a:rPr sz="3100" spc="7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providethe</a:t>
            </a:r>
            <a:r>
              <a:rPr sz="3100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necessary nutrients </a:t>
            </a:r>
            <a:r>
              <a:rPr sz="31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3100" spc="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maintenance</a:t>
            </a:r>
            <a:r>
              <a:rPr lang="en-IN" sz="31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fetal</a:t>
            </a:r>
            <a:r>
              <a:rPr sz="3100" spc="-5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growth.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>
              <a:spcBef>
                <a:spcPts val="6"/>
              </a:spcBef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 compared to the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ration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the</a:t>
            </a:r>
            <a:r>
              <a:rPr sz="3100" spc="7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milking</a:t>
            </a:r>
            <a:r>
              <a:rPr lang="en-IN" sz="3100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reduction in both nutrient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quality and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quantity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will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help stop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production.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3100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adult</a:t>
            </a:r>
          </a:p>
          <a:p>
            <a:pPr marL="391978" marR="618765">
              <a:tabLst>
                <a:tab pos="3990475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dairy,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meat,</a:t>
            </a:r>
            <a:r>
              <a:rPr sz="31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r>
              <a:rPr sz="3100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fiber	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maintaining body  condition and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health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are the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primary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goals of a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feeding</a:t>
            </a:r>
            <a:r>
              <a:rPr sz="31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program.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008" y="307654"/>
            <a:ext cx="7265442" cy="124524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/>
              <a:t>Non-Lactating </a:t>
            </a:r>
            <a:r>
              <a:rPr sz="4000" dirty="0"/>
              <a:t>Does and</a:t>
            </a:r>
            <a:r>
              <a:rPr sz="4000" spc="-132" dirty="0"/>
              <a:t> </a:t>
            </a:r>
            <a:r>
              <a:rPr sz="4000" dirty="0"/>
              <a:t>Growing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7983" y="1403573"/>
            <a:ext cx="7560841" cy="5532590"/>
          </a:xfrm>
          <a:prstGeom prst="rect">
            <a:avLst/>
          </a:prstGeom>
        </p:spPr>
        <p:txBody>
          <a:bodyPr vert="horz" wrap="square" lIns="0" tIns="297483" rIns="0" bIns="0" rtlCol="0">
            <a:spAutoFit/>
          </a:bodyPr>
          <a:lstStyle/>
          <a:p>
            <a:pPr marL="13999">
              <a:spcBef>
                <a:spcPts val="2342"/>
              </a:spcBef>
            </a:pP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Yearling</a:t>
            </a:r>
            <a:r>
              <a:rPr sz="3500" b="1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643964" marR="5600" indent="-377979">
              <a:spcBef>
                <a:spcPts val="1807"/>
              </a:spcBef>
              <a:buChar char="•"/>
              <a:tabLst>
                <a:tab pos="643264" algn="l"/>
                <a:tab pos="643964" algn="l"/>
              </a:tabLst>
            </a:pP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Between breeding and kidding,</a:t>
            </a:r>
            <a:r>
              <a:rPr sz="29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does  should be on a high forage diet, as  long as</a:t>
            </a:r>
            <a:r>
              <a:rPr sz="29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their</a:t>
            </a:r>
            <a:r>
              <a:rPr lang="en-IN" sz="29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</a:t>
            </a: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, energy, mineral, and other  nutrient levels are met for </a:t>
            </a:r>
            <a:r>
              <a:rPr sz="29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their</a:t>
            </a:r>
            <a:r>
              <a:rPr sz="2900" spc="-6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age  and growth</a:t>
            </a:r>
            <a:r>
              <a:rPr sz="29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requirements</a:t>
            </a:r>
            <a:r>
              <a:rPr sz="29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4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643964" marR="211388" indent="-377979">
              <a:buChar char="•"/>
              <a:tabLst>
                <a:tab pos="643264" algn="l"/>
                <a:tab pos="643964" algn="l"/>
              </a:tabLst>
            </a:pP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few weeks prior to kidding, the  does can be gradually</a:t>
            </a:r>
            <a:r>
              <a:rPr sz="2900" spc="-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reintroduced  to grain</a:t>
            </a:r>
            <a:r>
              <a:rPr sz="29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feeding</a:t>
            </a:r>
            <a:endParaRPr sz="4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643964" marR="110594" indent="-377979">
              <a:buChar char="•"/>
              <a:tabLst>
                <a:tab pos="643264" algn="l"/>
                <a:tab pos="643964" algn="l"/>
              </a:tabLst>
            </a:pPr>
            <a:r>
              <a:rPr sz="29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total intake of calcium  phosphorous, and potassium</a:t>
            </a:r>
            <a:r>
              <a:rPr sz="2900" spc="-6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during  this time is</a:t>
            </a:r>
            <a:r>
              <a:rPr sz="29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critical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4152" y="1115192"/>
            <a:ext cx="6192584" cy="537528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marR="5600" indent="-377979">
              <a:spcBef>
                <a:spcPts val="116"/>
              </a:spcBef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are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bred and</a:t>
            </a:r>
            <a:r>
              <a:rPr sz="3500" spc="-13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maintained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</a:t>
            </a:r>
          </a:p>
          <a:p>
            <a:pPr marL="391978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</a:t>
            </a:r>
          </a:p>
          <a:p>
            <a:pPr marL="391978" marR="545969" indent="-377979">
              <a:spcBef>
                <a:spcPts val="843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 products,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meat,</a:t>
            </a:r>
            <a:r>
              <a:rPr sz="3500" spc="-8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brush  control,</a:t>
            </a:r>
            <a:r>
              <a:rPr sz="3500" spc="-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mohair,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1888493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cashmere, skins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 leather,</a:t>
            </a:r>
            <a:r>
              <a:rPr sz="3500" spc="-6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commercial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antibody production,</a:t>
            </a:r>
            <a:r>
              <a:rPr sz="3500" spc="-6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packing</a:t>
            </a:r>
          </a:p>
          <a:p>
            <a:pPr marL="391978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companionship.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9865" y="1120231"/>
            <a:ext cx="5204823" cy="121446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7979" algn="just">
              <a:spcBef>
                <a:spcPts val="110"/>
              </a:spcBef>
              <a:buChar char="•"/>
              <a:tabLst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Excessive mineral quantities will  predispose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metabolic  disorders, such as milk</a:t>
            </a:r>
            <a:r>
              <a:rPr sz="2600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fever.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8971" y="3378474"/>
            <a:ext cx="6273789" cy="121446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Metabolic disorders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may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lead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other  health problems such as retained  placenta, dystocia,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prolapsed</a:t>
            </a:r>
            <a:r>
              <a:rPr sz="2600" spc="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uterus.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6472" y="1120231"/>
            <a:ext cx="6256288" cy="249173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indent="-377979">
              <a:spcBef>
                <a:spcPts val="110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Kidding and</a:t>
            </a:r>
            <a:r>
              <a:rPr sz="2600" b="1" spc="-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Lactation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Rapid changes in diet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kidding should  be</a:t>
            </a:r>
            <a:r>
              <a:rPr sz="26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avoided.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If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fed a total</a:t>
            </a:r>
            <a:r>
              <a:rPr sz="2600" spc="-8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mixed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28697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ration, feeding long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stem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hay with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will  help stimulate feed</a:t>
            </a:r>
            <a:r>
              <a:rPr sz="26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intake.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183" y="48158"/>
            <a:ext cx="5429537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Breeding</a:t>
            </a:r>
            <a:r>
              <a:rPr sz="4000" spc="-88" dirty="0"/>
              <a:t> </a:t>
            </a:r>
            <a:r>
              <a:rPr sz="4000" spc="-6" dirty="0"/>
              <a:t>Management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159991" y="1039595"/>
            <a:ext cx="6691357" cy="6312504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Seasonal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breeders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Flushing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(3-4 wks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prior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introduction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bucks–BCS:5  and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6)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Pecking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order ( 2 to 3</a:t>
            </a:r>
            <a:r>
              <a:rPr sz="2600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weeks)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  <a:tab pos="2817341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 over</a:t>
            </a:r>
            <a:r>
              <a:rPr sz="26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fed	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bucks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Deworming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Trimming hooves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Vaccinations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81895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Breed a female goat as soon as she is 7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months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old, regardless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size and</a:t>
            </a:r>
            <a:r>
              <a:rPr sz="2600" spc="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weight.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at 70 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75%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mature</a:t>
            </a:r>
            <a:r>
              <a:rPr sz="26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weight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before breeding.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645" y="48158"/>
            <a:ext cx="3526819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/>
              <a:t>Pregnant</a:t>
            </a:r>
            <a:r>
              <a:rPr sz="4000" spc="-66" dirty="0"/>
              <a:t> </a:t>
            </a:r>
            <a:r>
              <a:rPr sz="4000" spc="-6" dirty="0"/>
              <a:t>does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05942" y="1039595"/>
            <a:ext cx="6350794" cy="3419405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Body condition score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7 or</a:t>
            </a:r>
            <a:r>
              <a:rPr sz="26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below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Does should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dewormed during  the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first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20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60 days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pregnancy  because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stress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associated with  handling and deworming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may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abort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91978" marR="1112237" indent="-377979">
              <a:spcBef>
                <a:spcPts val="639"/>
              </a:spcBef>
              <a:buChar char="•"/>
              <a:tabLst>
                <a:tab pos="391278" algn="l"/>
                <a:tab pos="391978" algn="l"/>
                <a:tab pos="2202776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Dewormed	2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 weeks prior</a:t>
            </a:r>
            <a:r>
              <a:rPr sz="2600" spc="-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kidding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at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kidding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3698" y="48158"/>
            <a:ext cx="5122918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/>
              <a:t>Kidding</a:t>
            </a:r>
            <a:r>
              <a:rPr sz="4000" spc="-33" dirty="0"/>
              <a:t> </a:t>
            </a:r>
            <a:r>
              <a:rPr sz="4000" spc="-6" dirty="0"/>
              <a:t>Management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10143" y="1120231"/>
            <a:ext cx="6346593" cy="549255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869351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Supplement your does with a  concentrate or hay, feed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 at</a:t>
            </a:r>
            <a:r>
              <a:rPr sz="26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night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303083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Well drained floor and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put 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pack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clean,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dry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straw.</a:t>
            </a:r>
          </a:p>
          <a:p>
            <a:pPr marL="391978" marR="5600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kidding box (paper towels, a roll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one  or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two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towels, 7%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tincture 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iodine, a  dipping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cup,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lubricating gel, a small box 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jewelry,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flashlight,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aspirator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child, scissors,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OB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loop and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local 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vet's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phone number.)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Cleaning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</a:t>
            </a:r>
            <a:r>
              <a:rPr sz="2600" spc="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Trim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navel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about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inches</a:t>
            </a:r>
            <a:r>
              <a:rPr sz="26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dip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 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7% iodine.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5747" y="48158"/>
            <a:ext cx="6270989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/>
              <a:t>Nutrition of Newborn</a:t>
            </a:r>
            <a:r>
              <a:rPr sz="4000" spc="-28" dirty="0"/>
              <a:t> </a:t>
            </a:r>
            <a:r>
              <a:rPr sz="4000" dirty="0"/>
              <a:t>Kids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9992" y="827509"/>
            <a:ext cx="4896544" cy="336890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279284" indent="-377979">
              <a:spcBef>
                <a:spcPts val="110"/>
              </a:spcBef>
              <a:buChar char="•"/>
              <a:tabLst>
                <a:tab pos="391278" algn="l"/>
                <a:tab pos="391978" algn="l"/>
                <a:tab pos="3472504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Colostrums</a:t>
            </a:r>
            <a:r>
              <a:rPr sz="26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feeding	within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first</a:t>
            </a:r>
            <a:r>
              <a:rPr sz="2600" spc="-8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½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hour -hour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after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birth.</a:t>
            </a: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Make a "creep" area 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Dis-bud kids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at 1 to 2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weeks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600" spc="-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age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depending on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horn</a:t>
            </a:r>
            <a:r>
              <a:rPr sz="26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growth.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41597" y="1102397"/>
            <a:ext cx="8686839" cy="5118880"/>
            <a:chOff x="1126236" y="1000074"/>
            <a:chExt cx="7879715" cy="4643755"/>
          </a:xfrm>
        </p:grpSpPr>
        <p:sp>
          <p:nvSpPr>
            <p:cNvPr id="5" name="object 5"/>
            <p:cNvSpPr/>
            <p:nvPr/>
          </p:nvSpPr>
          <p:spPr>
            <a:xfrm>
              <a:off x="6500876" y="1000074"/>
              <a:ext cx="2505075" cy="4643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2144" y="3887723"/>
              <a:ext cx="4910328" cy="1046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6236" y="3883152"/>
              <a:ext cx="4762500" cy="12512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4412" y="3929087"/>
              <a:ext cx="4786630" cy="923925"/>
            </a:xfrm>
            <a:custGeom>
              <a:avLst/>
              <a:gdLst/>
              <a:ahLst/>
              <a:cxnLst/>
              <a:rect l="l" t="t" r="r" b="b"/>
              <a:pathLst>
                <a:path w="4786630" h="923925">
                  <a:moveTo>
                    <a:pt x="4786376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4786376" y="923328"/>
                  </a:lnTo>
                  <a:lnTo>
                    <a:pt x="4786376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8805" y="4331093"/>
            <a:ext cx="5276927" cy="98322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61597" rIns="0" bIns="0" rtlCol="0">
            <a:spAutoFit/>
          </a:bodyPr>
          <a:lstStyle/>
          <a:p>
            <a:pPr marL="100794" marR="450075" algn="just">
              <a:lnSpc>
                <a:spcPct val="94800"/>
              </a:lnSpc>
              <a:spcBef>
                <a:spcPts val="485"/>
              </a:spcBef>
            </a:pPr>
            <a:r>
              <a:rPr sz="2100" b="1" i="1" spc="39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100" b="1" i="1" spc="-11" dirty="0">
                <a:solidFill>
                  <a:srgbClr val="FFFFFF"/>
                </a:solidFill>
                <a:latin typeface="Times New Roman"/>
                <a:cs typeface="Times New Roman"/>
              </a:rPr>
              <a:t>doe </a:t>
            </a:r>
            <a:r>
              <a:rPr sz="2100" b="1" i="1" spc="-88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100" b="1" i="1" spc="28" dirty="0">
                <a:solidFill>
                  <a:srgbClr val="FFFFFF"/>
                </a:solidFill>
                <a:latin typeface="Times New Roman"/>
                <a:cs typeface="Times New Roman"/>
              </a:rPr>
              <a:t>her </a:t>
            </a:r>
            <a:r>
              <a:rPr sz="2100" b="1" i="1" spc="66" dirty="0">
                <a:solidFill>
                  <a:srgbClr val="FFFFFF"/>
                </a:solidFill>
                <a:latin typeface="Times New Roman"/>
                <a:cs typeface="Times New Roman"/>
              </a:rPr>
              <a:t>twin </a:t>
            </a:r>
            <a:r>
              <a:rPr sz="2100" b="1" i="1" spc="126" dirty="0">
                <a:solidFill>
                  <a:srgbClr val="FFFFFF"/>
                </a:solidFill>
                <a:latin typeface="Times New Roman"/>
                <a:cs typeface="Times New Roman"/>
              </a:rPr>
              <a:t>kids </a:t>
            </a:r>
            <a:r>
              <a:rPr sz="2100" b="1" i="1" spc="-22" dirty="0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sz="2100" b="1" i="1" spc="-116" dirty="0">
                <a:solidFill>
                  <a:srgbClr val="FFFFFF"/>
                </a:solidFill>
                <a:latin typeface="Times New Roman"/>
                <a:cs typeface="Times New Roman"/>
              </a:rPr>
              <a:t>moved  </a:t>
            </a:r>
            <a:r>
              <a:rPr sz="2100" b="1" i="1" spc="176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100" b="1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100" b="1" i="1" spc="66" dirty="0">
                <a:solidFill>
                  <a:srgbClr val="FFFFFF"/>
                </a:solidFill>
                <a:latin typeface="Times New Roman"/>
                <a:cs typeface="Times New Roman"/>
              </a:rPr>
              <a:t>small </a:t>
            </a:r>
            <a:r>
              <a:rPr sz="2100" b="1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pen </a:t>
            </a:r>
            <a:r>
              <a:rPr sz="2100" b="1" i="1" spc="176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100" b="1" i="1" spc="66" dirty="0">
                <a:solidFill>
                  <a:srgbClr val="FFFFFF"/>
                </a:solidFill>
                <a:latin typeface="Times New Roman"/>
                <a:cs typeface="Times New Roman"/>
              </a:rPr>
              <a:t>allow </a:t>
            </a:r>
            <a:r>
              <a:rPr sz="2100" b="1" i="1" spc="-83" dirty="0">
                <a:solidFill>
                  <a:srgbClr val="FFFFFF"/>
                </a:solidFill>
                <a:latin typeface="Times New Roman"/>
                <a:cs typeface="Times New Roman"/>
              </a:rPr>
              <a:t>them </a:t>
            </a:r>
            <a:r>
              <a:rPr sz="2100" b="1" i="1" spc="176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100" b="1" i="1" spc="28" dirty="0">
                <a:solidFill>
                  <a:srgbClr val="FFFFFF"/>
                </a:solidFill>
                <a:latin typeface="Times New Roman"/>
                <a:cs typeface="Times New Roman"/>
              </a:rPr>
              <a:t>bond.  </a:t>
            </a:r>
            <a:r>
              <a:rPr sz="2100" b="1" i="1" spc="-126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100" b="1" i="1" spc="-11" dirty="0">
                <a:solidFill>
                  <a:srgbClr val="FFFFFF"/>
                </a:solidFill>
                <a:latin typeface="Times New Roman"/>
                <a:cs typeface="Times New Roman"/>
              </a:rPr>
              <a:t>doe </a:t>
            </a:r>
            <a:r>
              <a:rPr sz="2100" b="1" i="1" spc="28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2100" b="1" i="1" spc="215" dirty="0">
                <a:solidFill>
                  <a:srgbClr val="FFFFFF"/>
                </a:solidFill>
                <a:latin typeface="Times New Roman"/>
                <a:cs typeface="Times New Roman"/>
              </a:rPr>
              <a:t>lick </a:t>
            </a:r>
            <a:r>
              <a:rPr sz="2100" b="1" i="1" spc="-22" dirty="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sz="21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kid </a:t>
            </a:r>
            <a:r>
              <a:rPr sz="2100" b="1" i="1" spc="182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00" b="1" i="1" spc="2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i="1" spc="66" dirty="0">
                <a:solidFill>
                  <a:srgbClr val="FFFFFF"/>
                </a:solidFill>
                <a:latin typeface="Times New Roman"/>
                <a:cs typeface="Times New Roman"/>
              </a:rPr>
              <a:t>clean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5847" y="5270585"/>
            <a:ext cx="1938419" cy="347185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2100" b="1" i="1" spc="-88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100" b="1" i="1" spc="66" dirty="0">
                <a:solidFill>
                  <a:srgbClr val="FFFFFF"/>
                </a:solidFill>
                <a:latin typeface="Times New Roman"/>
                <a:cs typeface="Times New Roman"/>
              </a:rPr>
              <a:t>dry </a:t>
            </a:r>
            <a:r>
              <a:rPr sz="2100" b="1" i="1" spc="413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100" b="1" i="1" spc="3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i="1" spc="252" dirty="0">
                <a:solidFill>
                  <a:srgbClr val="FFFFFF"/>
                </a:solidFill>
                <a:latin typeface="Times New Roman"/>
                <a:cs typeface="Times New Roman"/>
              </a:rPr>
              <a:t>off.</a:t>
            </a:r>
            <a:endParaRPr sz="21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60807" y="4608042"/>
            <a:ext cx="663641" cy="442381"/>
            <a:chOff x="5951220" y="4180332"/>
            <a:chExt cx="601980" cy="401320"/>
          </a:xfrm>
        </p:grpSpPr>
        <p:sp>
          <p:nvSpPr>
            <p:cNvPr id="12" name="object 12"/>
            <p:cNvSpPr/>
            <p:nvPr/>
          </p:nvSpPr>
          <p:spPr>
            <a:xfrm>
              <a:off x="5951220" y="4180332"/>
              <a:ext cx="601979" cy="4008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0750" y="4214876"/>
              <a:ext cx="500125" cy="285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00750" y="4214876"/>
              <a:ext cx="500380" cy="285750"/>
            </a:xfrm>
            <a:custGeom>
              <a:avLst/>
              <a:gdLst/>
              <a:ahLst/>
              <a:cxnLst/>
              <a:rect l="l" t="t" r="r" b="b"/>
              <a:pathLst>
                <a:path w="500379" h="285750">
                  <a:moveTo>
                    <a:pt x="0" y="71374"/>
                  </a:moveTo>
                  <a:lnTo>
                    <a:pt x="357250" y="71374"/>
                  </a:lnTo>
                  <a:lnTo>
                    <a:pt x="357250" y="0"/>
                  </a:lnTo>
                  <a:lnTo>
                    <a:pt x="500125" y="142875"/>
                  </a:lnTo>
                  <a:lnTo>
                    <a:pt x="357250" y="285750"/>
                  </a:lnTo>
                  <a:lnTo>
                    <a:pt x="357250" y="214249"/>
                  </a:lnTo>
                  <a:lnTo>
                    <a:pt x="0" y="214249"/>
                  </a:lnTo>
                  <a:lnTo>
                    <a:pt x="0" y="71374"/>
                  </a:lnTo>
                  <a:close/>
                </a:path>
              </a:pathLst>
            </a:custGeom>
            <a:ln w="12700">
              <a:solidFill>
                <a:srgbClr val="2D2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044" y="111605"/>
            <a:ext cx="7867788" cy="506578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3200" dirty="0"/>
              <a:t>BODY CONDITION SCORING</a:t>
            </a:r>
            <a:r>
              <a:rPr sz="3200" spc="-138" dirty="0"/>
              <a:t> </a:t>
            </a:r>
            <a:r>
              <a:rPr sz="3200" dirty="0"/>
              <a:t>CHART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016" y="937960"/>
          <a:ext cx="9829309" cy="6485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3552"/>
                <a:gridCol w="1422488"/>
                <a:gridCol w="7563269"/>
              </a:tblGrid>
              <a:tr h="72054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Extremely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thin.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8797" marB="0"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Extremely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thin and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weak,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near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death.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3491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0548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213995">
                        <a:lnSpc>
                          <a:spcPct val="114999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ely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thin.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899" marB="0"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Extremely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thin but not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weak.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4191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068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thin.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238760">
                        <a:lnSpc>
                          <a:spcPct val="114999"/>
                        </a:lnSpc>
                        <a:spcBef>
                          <a:spcPts val="13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All ribs visible. Spinous processes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prominent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and very sharp. No fat cover  felt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some muscle</a:t>
                      </a:r>
                      <a:r>
                        <a:rPr sz="18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wasting.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899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0548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10030" marR="520065" indent="-1337945">
                        <a:lnSpc>
                          <a:spcPct val="114999"/>
                        </a:lnSpc>
                        <a:spcBef>
                          <a:spcPts val="135"/>
                        </a:spcBef>
                        <a:tabLst>
                          <a:tab pos="1510030" algn="l"/>
                        </a:tabLst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Slightly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thin.	Most ribs visible. Spinous processes sharp. Individual processes can be  easily felt. Slight fat cover can be felt over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eye</a:t>
                      </a:r>
                      <a:r>
                        <a:rPr sz="18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muscle.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899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1442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Moderate.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Spinous processes felt but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smooth. Some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fat cover felt over eye</a:t>
                      </a:r>
                      <a:r>
                        <a:rPr sz="1800" b="1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muscle.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9656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Good.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314325">
                        <a:lnSpc>
                          <a:spcPct val="114999"/>
                        </a:lnSpc>
                        <a:spcBef>
                          <a:spcPts val="14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Smooth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look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ribs not very visible. Spinous processes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smooth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round.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Individual processes very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smooth,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felt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considerable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pressure.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Significant fat cover felt over eye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muscle.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599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0688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Fat.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497" marB="0"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182880">
                        <a:lnSpc>
                          <a:spcPct val="114999"/>
                        </a:lnSpc>
                        <a:spcBef>
                          <a:spcPts val="1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Ribs not visible, spinous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felt under firm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pressure.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Considerable fat  felt over eye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muscle.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599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052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1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Obese.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197" marB="0"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316865">
                        <a:lnSpc>
                          <a:spcPct val="114999"/>
                        </a:lnSpc>
                        <a:spcBef>
                          <a:spcPts val="14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Animal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is very fat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spinous processes difficult to feel. Ribs can not be  felt.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Animal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has blocky obese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appearance.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599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0583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BCS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197" marB="0">
                    <a:lnL w="12700">
                      <a:solidFill>
                        <a:srgbClr val="AAE1C9"/>
                      </a:solidFill>
                      <a:prstDash val="solid"/>
                    </a:lnL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Extremely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obese.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197" marB="0"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Similar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to an eight but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more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exaggerated.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Animal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has deep patchy fat</a:t>
                      </a:r>
                      <a:r>
                        <a:rPr sz="1800" b="1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over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entire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body.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197" marB="0">
                    <a:lnR w="12700">
                      <a:solidFill>
                        <a:srgbClr val="AAE1C9"/>
                      </a:solidFill>
                      <a:prstDash val="solid"/>
                    </a:lnR>
                    <a:lnT w="12700">
                      <a:solidFill>
                        <a:srgbClr val="AAE1C9"/>
                      </a:solidFill>
                      <a:prstDash val="solid"/>
                    </a:lnT>
                    <a:lnB w="12700">
                      <a:solidFill>
                        <a:srgbClr val="AAE1C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125" y="48158"/>
            <a:ext cx="4258363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/>
              <a:t>Recom</a:t>
            </a:r>
            <a:r>
              <a:rPr sz="4000" spc="6" dirty="0"/>
              <a:t>m</a:t>
            </a:r>
            <a:r>
              <a:rPr sz="4000" spc="-6" dirty="0"/>
              <a:t>endation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564625" y="1524086"/>
            <a:ext cx="5860063" cy="2982782"/>
          </a:xfrm>
          <a:prstGeom prst="rect">
            <a:avLst/>
          </a:prstGeom>
        </p:spPr>
        <p:txBody>
          <a:bodyPr vert="horz" wrap="square" lIns="0" tIns="81195" rIns="0" bIns="0" rtlCol="0">
            <a:spAutoFit/>
          </a:bodyPr>
          <a:lstStyle/>
          <a:p>
            <a:pPr marL="329681" indent="-316382">
              <a:spcBef>
                <a:spcPts val="639"/>
              </a:spcBef>
              <a:buChar char="–"/>
              <a:tabLst>
                <a:tab pos="329681" algn="l"/>
                <a:tab pos="330381" algn="l"/>
                <a:tab pos="2752245" algn="l"/>
              </a:tabLst>
            </a:pP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End</a:t>
            </a:r>
            <a:r>
              <a:rPr sz="2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pregnancy	5 to</a:t>
            </a:r>
            <a:r>
              <a:rPr sz="22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6</a:t>
            </a:r>
          </a:p>
          <a:p>
            <a:pPr marL="329681" indent="-316382">
              <a:spcBef>
                <a:spcPts val="529"/>
              </a:spcBef>
              <a:buChar char="–"/>
              <a:tabLst>
                <a:tab pos="329681" algn="l"/>
                <a:tab pos="330381" algn="l"/>
                <a:tab pos="3528501" algn="l"/>
              </a:tabLst>
            </a:pPr>
            <a:r>
              <a:rPr sz="2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Start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breeding</a:t>
            </a:r>
            <a:r>
              <a:rPr sz="22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season	5 </a:t>
            </a:r>
            <a:r>
              <a:rPr sz="2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sz="2200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6</a:t>
            </a:r>
          </a:p>
          <a:p>
            <a:pPr marL="329681" indent="-316382">
              <a:spcBef>
                <a:spcPts val="529"/>
              </a:spcBef>
              <a:buChar char="–"/>
              <a:tabLst>
                <a:tab pos="329681" algn="l"/>
                <a:tab pos="330381" algn="l"/>
              </a:tabLst>
            </a:pP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Animals should never have a body</a:t>
            </a:r>
            <a:r>
              <a:rPr sz="2200" spc="-16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condition</a:t>
            </a:r>
          </a:p>
          <a:p>
            <a:pPr marL="329681"/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score of 1 </a:t>
            </a:r>
            <a:r>
              <a:rPr sz="22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sz="2200" spc="-10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29681" marR="5600" indent="-316382">
              <a:spcBef>
                <a:spcPts val="529"/>
              </a:spcBef>
              <a:buChar char="–"/>
              <a:tabLst>
                <a:tab pos="329681" algn="l"/>
                <a:tab pos="330381" algn="l"/>
              </a:tabLst>
            </a:pP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Pregnant does should not have a body  condition score of 7 or above toward the</a:t>
            </a:r>
            <a:r>
              <a:rPr sz="2200" spc="-22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end  of pregnancy because of the risk of  pregnancy</a:t>
            </a:r>
            <a:r>
              <a:rPr sz="2200" spc="-6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toxemia.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451" y="204949"/>
            <a:ext cx="9638758" cy="735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37" y="236240"/>
            <a:ext cx="9529411" cy="7323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9237" y="229170"/>
          <a:ext cx="9530390" cy="732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806"/>
                <a:gridCol w="2287041"/>
                <a:gridCol w="5527543"/>
              </a:tblGrid>
              <a:tr h="5655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Reproductive Aspects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Summary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622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0882">
                <a:tc gridSpan="3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FEMALE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1022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Age of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puberty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7-10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months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881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Breeding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weight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60-75% of adult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weight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022">
                <a:tc gridSpan="3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Estrous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cycle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0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Length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18-22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Duration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12-36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hours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7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Signs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Tail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wagging, mounting,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bleating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022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Ovulation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 to 36 hrs from onset of standing</a:t>
                      </a:r>
                      <a:r>
                        <a:rPr sz="1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heat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881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Gestation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length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146-155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021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Breeding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season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August-January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881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Seasonal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anestrous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February-July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022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Buck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effect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estrous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Positive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881">
                <a:tc gridSpan="3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1022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Age of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puberty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4-8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months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952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Breeding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1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8-10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months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1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0952"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Breeding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season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1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year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1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6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5415" y="48158"/>
            <a:ext cx="2016825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i="1" spc="-6" dirty="0">
                <a:latin typeface="Arial"/>
                <a:cs typeface="Arial"/>
              </a:rPr>
              <a:t>HEALTH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6258" y="1120231"/>
            <a:ext cx="6232486" cy="6154278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431876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improve the herd's productivity  through general husbandry, nutrition  management, parasite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control, vaccination, and</a:t>
            </a:r>
            <a:r>
              <a:rPr sz="2600" spc="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environmental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management.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Careful recordkeeping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Appropriate rations and provide</a:t>
            </a:r>
            <a:r>
              <a:rPr sz="2600" spc="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shelter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Hooves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must be trimmed</a:t>
            </a:r>
            <a:r>
              <a:rPr sz="26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regularly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433276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ammonium chloride along with  grain prevent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formation of</a:t>
            </a:r>
            <a:r>
              <a:rPr sz="26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calculi.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constant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source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fresh</a:t>
            </a:r>
            <a:r>
              <a:rPr sz="26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474573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Test for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brucellosis and tuberculosis  annually.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Develop a herd health</a:t>
            </a:r>
            <a:r>
              <a:rPr sz="2600" spc="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program.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0317" y="1115192"/>
            <a:ext cx="5852363" cy="5662542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marR="5600" indent="-377979">
              <a:spcBef>
                <a:spcPts val="116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Worldwide, there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more  460 million goats</a:t>
            </a:r>
            <a:r>
              <a:rPr sz="35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producing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4.5</a:t>
            </a:r>
            <a:r>
              <a:rPr sz="35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million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183390">
              <a:spcBef>
                <a:spcPts val="849"/>
              </a:spcBef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tons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1.2</a:t>
            </a:r>
            <a:r>
              <a:rPr sz="3500" spc="-1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million  tons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35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meat.</a:t>
            </a:r>
          </a:p>
          <a:p>
            <a:pPr marL="391978" marR="83995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 browsers,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utilize  land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too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rough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terrain</a:t>
            </a:r>
            <a:r>
              <a:rPr sz="3500" spc="-13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sheep and</a:t>
            </a:r>
            <a:r>
              <a:rPr sz="35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cattle.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303783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 is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digested</a:t>
            </a:r>
            <a:r>
              <a:rPr sz="3500" spc="-11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than  cow</a:t>
            </a:r>
            <a:r>
              <a:rPr sz="35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984" y="251445"/>
            <a:ext cx="7379011" cy="6620281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Weaned</a:t>
            </a:r>
            <a:r>
              <a:rPr sz="2400" b="1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Examined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intestinal parasites one month after</a:t>
            </a:r>
            <a:r>
              <a:rPr sz="2400" spc="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weaning.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Polled kids -rechecked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any genital</a:t>
            </a:r>
            <a:r>
              <a:rPr sz="2400" spc="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abnormalities.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Feet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must </a:t>
            </a:r>
            <a:r>
              <a:rPr sz="24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trimmed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before kids are turned</a:t>
            </a:r>
            <a:r>
              <a:rPr sz="24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out.</a:t>
            </a:r>
          </a:p>
          <a:p>
            <a:pPr marL="391978" marR="968045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Examine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polioencephalomalacia,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any kid with  neurologic signs,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such as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blindness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r>
              <a:rPr sz="2400" spc="1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opisthotonos.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Bucks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Vaccines and parasite</a:t>
            </a:r>
            <a:r>
              <a:rPr sz="24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treatments</a:t>
            </a: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Bucks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must </a:t>
            </a:r>
            <a:r>
              <a:rPr sz="24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given plenty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4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exercise.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Feet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must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trimmed at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least four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times</a:t>
            </a:r>
            <a:r>
              <a:rPr sz="2400" spc="-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yearly.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415077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Before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breeding season, bucks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must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have adequate  body condition and should be examined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genital  abnormalities.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1069" y="80477"/>
            <a:ext cx="7083739" cy="56813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  <a:tabLst>
                <a:tab pos="1663806" algn="l"/>
              </a:tabLst>
            </a:pPr>
            <a:r>
              <a:rPr sz="3600" spc="-6" dirty="0" smtClean="0"/>
              <a:t>Signs</a:t>
            </a:r>
            <a:r>
              <a:rPr lang="en-IN" sz="3600" spc="-6" dirty="0" smtClean="0"/>
              <a:t> </a:t>
            </a:r>
            <a:r>
              <a:rPr sz="3600" dirty="0" smtClean="0"/>
              <a:t>and </a:t>
            </a:r>
            <a:r>
              <a:rPr sz="3600" dirty="0"/>
              <a:t>control of</a:t>
            </a:r>
            <a:r>
              <a:rPr sz="3600" spc="-88" dirty="0"/>
              <a:t> </a:t>
            </a:r>
            <a:r>
              <a:rPr sz="3600" spc="-6" dirty="0"/>
              <a:t>Disease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304007" y="813926"/>
            <a:ext cx="7333573" cy="452492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553668" indent="-377979">
              <a:spcBef>
                <a:spcPts val="105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Separate sick animals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herd and provide 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appropriate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treatments.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71395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Remove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dead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animals immediately and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compost or 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burn the</a:t>
            </a:r>
            <a:r>
              <a:rPr sz="24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carcass.</a:t>
            </a:r>
          </a:p>
          <a:p>
            <a:pPr marL="391978" marR="5600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Examine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aborted goats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submit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veterinarian 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necropsy if</a:t>
            </a:r>
            <a:r>
              <a:rPr sz="24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needed.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67196" indent="-377979">
              <a:spcBef>
                <a:spcPts val="7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Trim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feet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regular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basis to minimize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risk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footrot 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other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foot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deformities.</a:t>
            </a:r>
          </a:p>
          <a:p>
            <a:pPr marL="391978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Adopt mastitis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control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measures.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132291" indent="-377979">
              <a:spcBef>
                <a:spcPts val="739"/>
              </a:spcBef>
              <a:buChar char="•"/>
              <a:tabLst>
                <a:tab pos="391278" algn="l"/>
                <a:tab pos="391978" algn="l"/>
                <a:tab pos="4339755" algn="l"/>
                <a:tab pos="5209806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 handling of goats in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case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zoonotic disease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 suspected,</a:t>
            </a:r>
            <a:r>
              <a:rPr sz="24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especially</a:t>
            </a:r>
            <a:r>
              <a:rPr lang="en-IN" sz="2400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Orf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,	</a:t>
            </a:r>
            <a:r>
              <a:rPr lang="en-IN" sz="2400" i="1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2400" i="1" spc="-6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oxoplasmosis</a:t>
            </a:r>
            <a:r>
              <a:rPr sz="2400" i="1" spc="1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5935" y="1118551"/>
            <a:ext cx="7749847" cy="6063803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507471" indent="-377979">
              <a:spcBef>
                <a:spcPts val="105"/>
              </a:spcBef>
              <a:buFont typeface="Arial"/>
              <a:buChar char="•"/>
              <a:tabLst>
                <a:tab pos="499072" algn="l"/>
                <a:tab pos="499772" algn="l"/>
              </a:tabLst>
            </a:pPr>
            <a:r>
              <a:rPr sz="1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adequate colostrum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kids in the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first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82  hours of</a:t>
            </a:r>
            <a:r>
              <a:rPr sz="28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birth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739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Disinfect the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navel at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birth with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tincture of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Iodine</a:t>
            </a:r>
            <a:r>
              <a:rPr sz="28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466874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Administer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preventative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medicine to 2 week old  kids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900149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Vaccinate does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during dry period for passing 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maximum maternal antibodies to the</a:t>
            </a:r>
            <a:r>
              <a:rPr sz="2800" spc="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kids.</a:t>
            </a:r>
          </a:p>
          <a:p>
            <a:pPr marL="391978" marR="73496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Pastures are the major source of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internal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parasite 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infestation.</a:t>
            </a:r>
          </a:p>
          <a:p>
            <a:pPr marL="391978" marR="5600" indent="-377979">
              <a:spcBef>
                <a:spcPts val="739"/>
              </a:spcBef>
              <a:buChar char="•"/>
              <a:tabLst>
                <a:tab pos="391278" algn="l"/>
                <a:tab pos="391978" algn="l"/>
              </a:tabLst>
            </a:pP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Closed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confining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barns or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overcrowding </a:t>
            </a:r>
            <a:r>
              <a:rPr sz="28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main 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reason.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084" y="49700"/>
            <a:ext cx="6897724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i="1" spc="-6" dirty="0">
                <a:latin typeface="Arial"/>
                <a:cs typeface="Arial"/>
              </a:rPr>
              <a:t>Pereventive</a:t>
            </a:r>
            <a:r>
              <a:rPr sz="4000" i="1" spc="-66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measures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4008" y="813925"/>
            <a:ext cx="7244892" cy="6189394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 clean, dry and draught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free</a:t>
            </a:r>
            <a:r>
              <a:rPr sz="2400" spc="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environment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 drainage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the</a:t>
            </a:r>
            <a:r>
              <a:rPr sz="24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yard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Control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rats,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mice and</a:t>
            </a:r>
            <a:r>
              <a:rPr sz="24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insects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fresh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clean</a:t>
            </a:r>
            <a:r>
              <a:rPr sz="24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Clean waterers</a:t>
            </a:r>
            <a:r>
              <a:rPr sz="24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weekly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during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summer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 overcrowding ,minimize transport</a:t>
            </a:r>
            <a:r>
              <a:rPr sz="2400" spc="16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handling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stress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 ventilation in</a:t>
            </a:r>
            <a:r>
              <a:rPr sz="2400" spc="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barns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Keep record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all</a:t>
            </a:r>
            <a:r>
              <a:rPr sz="24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treatments</a:t>
            </a: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Record mortalities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Follow withdrawal</a:t>
            </a:r>
            <a:r>
              <a:rPr sz="2400" spc="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times</a:t>
            </a: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Cull goats with frequent</a:t>
            </a:r>
            <a:r>
              <a:rPr sz="24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treatments</a:t>
            </a: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Record vaccinations and</a:t>
            </a:r>
            <a:r>
              <a:rPr sz="2400" spc="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dewormings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Record breeding and kidding</a:t>
            </a:r>
            <a:r>
              <a:rPr sz="2400" spc="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data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740" y="48158"/>
            <a:ext cx="7167044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/>
              <a:t>General Deworming</a:t>
            </a:r>
            <a:r>
              <a:rPr sz="4000" spc="-17" dirty="0"/>
              <a:t> </a:t>
            </a:r>
            <a:r>
              <a:rPr sz="4000" spc="-6" dirty="0"/>
              <a:t>Schedule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361469" y="1118551"/>
            <a:ext cx="7215347" cy="4099163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74896" indent="-377979">
              <a:spcBef>
                <a:spcPts val="105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Before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turning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onto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new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spring  pasture.</a:t>
            </a:r>
          </a:p>
          <a:p>
            <a:pPr marL="391978" marR="860951" indent="-377979">
              <a:spcBef>
                <a:spcPts val="739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Several weeks after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turning onto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pasture.</a:t>
            </a:r>
          </a:p>
          <a:p>
            <a:pPr marL="391978" marR="1689705" indent="-377979">
              <a:spcBef>
                <a:spcPts val="744"/>
              </a:spcBef>
              <a:buFont typeface="Arial"/>
              <a:buChar char="•"/>
              <a:tabLst>
                <a:tab pos="499072" algn="l"/>
                <a:tab pos="499772" algn="l"/>
              </a:tabLst>
            </a:pPr>
            <a:r>
              <a:rPr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Early winter (broad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spectrum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medication)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744"/>
              </a:spcBef>
              <a:buFont typeface="Arial"/>
              <a:buChar char="•"/>
              <a:tabLst>
                <a:tab pos="499072" algn="l"/>
                <a:tab pos="499772" algn="l"/>
              </a:tabLst>
            </a:pPr>
            <a:r>
              <a:rPr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Another deworming may be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necessary  during long</a:t>
            </a:r>
            <a:r>
              <a:rPr sz="31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winters.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510" y="122728"/>
            <a:ext cx="6100178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Detection </a:t>
            </a:r>
            <a:r>
              <a:rPr sz="4000" spc="-6" dirty="0"/>
              <a:t>and</a:t>
            </a:r>
            <a:r>
              <a:rPr sz="4000" spc="-83" dirty="0"/>
              <a:t> </a:t>
            </a:r>
            <a:r>
              <a:rPr sz="4000" spc="-6" dirty="0"/>
              <a:t>Monitoring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087984" y="1050039"/>
            <a:ext cx="7434313" cy="600366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marR="1684805" indent="-377979">
              <a:spcBef>
                <a:spcPts val="116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Regular fecal examinations and</a:t>
            </a:r>
            <a:r>
              <a:rPr sz="24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veterinarian  consultation</a:t>
            </a:r>
          </a:p>
          <a:p>
            <a:pPr marL="391978" marR="61597" indent="-377979">
              <a:spcBef>
                <a:spcPts val="68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Fecal material attached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hind end, no weight  gains or gains at levels less than expected ,pale gums  and conjunctiva are clear signs of parasitic</a:t>
            </a:r>
            <a:r>
              <a:rPr sz="2400" spc="-7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infestation.</a:t>
            </a:r>
          </a:p>
          <a:p>
            <a:pPr marL="391978" marR="111294" indent="-377979">
              <a:spcBef>
                <a:spcPts val="689"/>
              </a:spcBef>
              <a:buFont typeface="Arial"/>
              <a:buChar char="•"/>
              <a:tabLst>
                <a:tab pos="490671" algn="l"/>
                <a:tab pos="491372" algn="l"/>
              </a:tabLst>
            </a:pPr>
            <a:r>
              <a:rPr sz="1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Eye membrane colour matching with FAMACHA</a:t>
            </a:r>
            <a:r>
              <a:rPr sz="2400" spc="-7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card  for diagnosing</a:t>
            </a:r>
            <a:r>
              <a:rPr sz="2400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anemia</a:t>
            </a:r>
          </a:p>
          <a:p>
            <a:pPr marL="391978" marR="817554" indent="-377979">
              <a:spcBef>
                <a:spcPts val="68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Examine withers and brisket/shoulder area to</a:t>
            </a:r>
            <a:r>
              <a:rPr sz="2400" spc="-7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find  biting and sucking lice</a:t>
            </a:r>
            <a:r>
              <a:rPr sz="24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respectively.</a:t>
            </a:r>
          </a:p>
          <a:p>
            <a:pPr marL="391978" marR="5600" indent="-377979">
              <a:spcBef>
                <a:spcPts val="68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Papules, pustules, wheals and ulcer formation</a:t>
            </a:r>
            <a:r>
              <a:rPr sz="24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indicate  tick</a:t>
            </a:r>
            <a:r>
              <a:rPr sz="2400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presence.</a:t>
            </a:r>
          </a:p>
          <a:p>
            <a:pPr marL="391978" marR="429076" indent="-377979" algn="just">
              <a:spcBef>
                <a:spcPts val="689"/>
              </a:spcBef>
              <a:buFont typeface="Arial"/>
              <a:buChar char="•"/>
              <a:tabLst>
                <a:tab pos="491372" algn="l"/>
              </a:tabLst>
            </a:pPr>
            <a:r>
              <a:rPr sz="1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Pruritic nodules on the head, and dermatitis around  eyes, ears, neck, thorax, inner thighs and udder are  signs of mange</a:t>
            </a:r>
            <a:r>
              <a:rPr sz="2400" spc="-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(scabies).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60" y="145202"/>
            <a:ext cx="7489764" cy="506578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3200" b="0" i="1" dirty="0">
                <a:latin typeface="Arial"/>
                <a:cs typeface="Arial"/>
              </a:rPr>
              <a:t>Castration </a:t>
            </a:r>
            <a:r>
              <a:rPr sz="3200" i="1" spc="-6" dirty="0">
                <a:latin typeface="Arial"/>
                <a:cs typeface="Arial"/>
              </a:rPr>
              <a:t>and</a:t>
            </a:r>
            <a:r>
              <a:rPr sz="3200" i="1" spc="-77" dirty="0">
                <a:latin typeface="Arial"/>
                <a:cs typeface="Arial"/>
              </a:rPr>
              <a:t> </a:t>
            </a:r>
            <a:r>
              <a:rPr sz="3200" i="1" spc="-6" dirty="0">
                <a:latin typeface="Arial"/>
                <a:cs typeface="Arial"/>
              </a:rPr>
              <a:t>Disbudding/Dehorning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3737" y="1120231"/>
            <a:ext cx="6046975" cy="333812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454974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strong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flavour 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meat,</a:t>
            </a:r>
            <a:r>
              <a:rPr sz="2600" spc="-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 odors,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282784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Control aggressive behavior 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male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 injuries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herdmates,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the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owner, and, Kids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polled parents  are likely polled and do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require  Disbudding.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054" y="48158"/>
            <a:ext cx="2550258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i="1" spc="-6" dirty="0">
                <a:latin typeface="Arial"/>
                <a:cs typeface="Arial"/>
              </a:rPr>
              <a:t>vaccin</a:t>
            </a:r>
            <a:r>
              <a:rPr sz="4000" i="1" dirty="0">
                <a:latin typeface="Arial"/>
                <a:cs typeface="Arial"/>
              </a:rPr>
              <a:t>a</a:t>
            </a:r>
            <a:r>
              <a:rPr sz="4000" i="1" spc="-6" dirty="0">
                <a:latin typeface="Arial"/>
                <a:cs typeface="Arial"/>
              </a:rPr>
              <a:t>tion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4048" y="1039595"/>
            <a:ext cx="6616428" cy="4871084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prevention</a:t>
            </a:r>
            <a:r>
              <a:rPr sz="20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only.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 vaccines approved 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2000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goats.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4"/>
              </a:spcBef>
              <a:buChar char="•"/>
              <a:tabLst>
                <a:tab pos="391278" algn="l"/>
                <a:tab pos="391978" algn="l"/>
                <a:tab pos="7731763" algn="l"/>
              </a:tabLst>
            </a:pP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vaccines approved 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sheep and</a:t>
            </a:r>
            <a:r>
              <a:rPr sz="2000" spc="10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cattle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can	be</a:t>
            </a:r>
            <a:r>
              <a:rPr sz="2000" spc="-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used  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off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label with 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veterinary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prescription.</a:t>
            </a:r>
          </a:p>
          <a:p>
            <a:pPr marL="391978" indent="-377979">
              <a:spcBef>
                <a:spcPts val="915"/>
              </a:spcBef>
              <a:buFont typeface="Arial"/>
              <a:buChar char="•"/>
              <a:tabLst>
                <a:tab pos="391978" algn="l"/>
              </a:tabLst>
            </a:pPr>
            <a:r>
              <a:rPr sz="32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Vaccines </a:t>
            </a:r>
            <a:r>
              <a:rPr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2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Common</a:t>
            </a:r>
            <a:r>
              <a:rPr sz="3200" b="1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Use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78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0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Caseous D-T: </a:t>
            </a:r>
            <a:r>
              <a:rPr sz="20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overeating</a:t>
            </a:r>
            <a:r>
              <a:rPr sz="20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Vaccines </a:t>
            </a:r>
            <a:r>
              <a:rPr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20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Common</a:t>
            </a:r>
            <a:r>
              <a:rPr sz="2000" b="1" spc="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Use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0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Caseous D-T: </a:t>
            </a:r>
            <a:r>
              <a:rPr sz="20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overeating disease</a:t>
            </a:r>
            <a:r>
              <a:rPr sz="2000" i="1" spc="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(type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0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D), lumps/abscesses (Caseous</a:t>
            </a:r>
            <a:r>
              <a:rPr sz="2000" i="1" spc="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Lymphadenitis)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tetanus.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359780" indent="-377979">
              <a:spcBef>
                <a:spcPts val="63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Vision </a:t>
            </a:r>
            <a:r>
              <a:rPr sz="20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CD-T: </a:t>
            </a:r>
            <a:r>
              <a:rPr sz="20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overeating disease/enterotoxaemia </a:t>
            </a:r>
            <a:r>
              <a:rPr sz="20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(type  </a:t>
            </a:r>
            <a:r>
              <a:rPr sz="20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C&amp;D) </a:t>
            </a:r>
            <a:r>
              <a:rPr sz="20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20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tetanus.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7944" y="892461"/>
            <a:ext cx="7838457" cy="5804673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Case-Bac</a:t>
            </a:r>
            <a:r>
              <a:rPr sz="2400" b="1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: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Caseous lymphadinitis(CLA or abscesses</a:t>
            </a:r>
            <a:r>
              <a:rPr sz="2400" i="1" spc="16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).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30798" indent="-377979">
              <a:spcBef>
                <a:spcPts val="63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Tasvax 7 or Vision 7 (7 </a:t>
            </a:r>
            <a:r>
              <a:rPr sz="2400" b="1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way </a:t>
            </a:r>
            <a:r>
              <a:rPr sz="24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vaccine):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overeating disease  and/or enterotoxaemia</a:t>
            </a:r>
            <a:r>
              <a:rPr sz="2400" i="1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(type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666362" indent="-377979">
              <a:spcBef>
                <a:spcPts val="639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 </a:t>
            </a:r>
            <a:r>
              <a:rPr sz="24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&amp;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D), tetanus, black leg, malignant </a:t>
            </a:r>
            <a:r>
              <a:rPr sz="2400" i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edema,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infectious  necrotic hepatitis</a:t>
            </a:r>
            <a:r>
              <a:rPr sz="2400" i="1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(black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disease) </a:t>
            </a:r>
            <a:r>
              <a:rPr sz="24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2400" i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lamb</a:t>
            </a:r>
            <a:r>
              <a:rPr sz="2400" i="1" spc="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dysentery.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980645" indent="-377979">
              <a:spcBef>
                <a:spcPts val="639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Covexin 8 or Tasvax 8 (8 </a:t>
            </a:r>
            <a:r>
              <a:rPr sz="2400" b="1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way </a:t>
            </a:r>
            <a:r>
              <a:rPr sz="24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vaccine):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overeating  disease or enterotoxaemia </a:t>
            </a:r>
            <a:r>
              <a:rPr sz="24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(type</a:t>
            </a:r>
            <a:r>
              <a:rPr sz="2400" i="1" spc="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1002342" indent="-377979">
              <a:spcBef>
                <a:spcPts val="63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&amp;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D), tetanus, black leg, malignant </a:t>
            </a:r>
            <a:r>
              <a:rPr sz="2400" i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edema,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infectious  necrotic hepatitis (black</a:t>
            </a:r>
            <a:r>
              <a:rPr sz="2400" i="1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disease),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400" i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lamb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dysentery,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baciliary</a:t>
            </a:r>
            <a:r>
              <a:rPr sz="2400" i="1" spc="9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haemoglobinuria.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important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keep epinephrine or antihistamine on hand  as some adverse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reactions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024" y="1039594"/>
            <a:ext cx="6742846" cy="5127565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may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occur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after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giving vaccine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Vaccination Schedule </a:t>
            </a: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600" b="1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Enterotoxaemia</a:t>
            </a:r>
            <a:r>
              <a:rPr sz="2600" b="1" i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b="1" i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Tetanus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Breeding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mature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does: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4-6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weeks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before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kidding,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annually.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Kids: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breeding does were vaccinated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4-6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weeks before  kidding then kids should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get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their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first shot at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8 weeks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age.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,first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shot by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weeks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age ,booster shot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weeks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after first shot ,2nd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booster 6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months after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their 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first</a:t>
            </a:r>
            <a:r>
              <a:rPr sz="26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0628" y="1115193"/>
            <a:ext cx="6322092" cy="604213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indent="-377979">
              <a:spcBef>
                <a:spcPts val="116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valued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35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</a:t>
            </a:r>
          </a:p>
          <a:p>
            <a:pPr marL="391978" marR="424176"/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elderly,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sick,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infants, and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those with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allergic</a:t>
            </a:r>
            <a:r>
              <a:rPr sz="3500" spc="-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reactions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cow</a:t>
            </a:r>
            <a:r>
              <a:rPr sz="3500" spc="-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Many goats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multiple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uses, milk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home  consumption and offspring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 meat, or, in the case of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fiber  goats, brush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control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3500" spc="-11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meat  production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addition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mohair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r>
              <a:rPr sz="35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cashmere.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935" y="118715"/>
            <a:ext cx="8009897" cy="49837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z="3100" spc="-6" dirty="0"/>
              <a:t>Vaccination schedule for sheep and</a:t>
            </a:r>
            <a:r>
              <a:rPr sz="3100" spc="105" dirty="0"/>
              <a:t> </a:t>
            </a:r>
            <a:r>
              <a:rPr sz="3100" dirty="0"/>
              <a:t>goats-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646770"/>
            <a:ext cx="10080625" cy="6912903"/>
            <a:chOff x="0" y="586738"/>
            <a:chExt cx="9144000" cy="6271260"/>
          </a:xfrm>
        </p:grpSpPr>
        <p:sp>
          <p:nvSpPr>
            <p:cNvPr id="4" name="object 4"/>
            <p:cNvSpPr/>
            <p:nvPr/>
          </p:nvSpPr>
          <p:spPr>
            <a:xfrm>
              <a:off x="0" y="586738"/>
              <a:ext cx="9144000" cy="627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16318"/>
              <a:ext cx="9144000" cy="62416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-3498" y="679390"/>
          <a:ext cx="10079225" cy="6880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832"/>
                <a:gridCol w="2305243"/>
                <a:gridCol w="4011949"/>
                <a:gridCol w="3248201"/>
              </a:tblGrid>
              <a:tr h="264686">
                <a:tc>
                  <a:txBody>
                    <a:bodyPr/>
                    <a:lstStyle/>
                    <a:p>
                      <a:pPr marL="38735">
                        <a:lnSpc>
                          <a:spcPts val="1760"/>
                        </a:lnSpc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Sr.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735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Name of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735"/>
                        </a:lnSpc>
                        <a:spcBef>
                          <a:spcPts val="5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Table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239292">
                <a:tc>
                  <a:txBody>
                    <a:bodyPr/>
                    <a:lstStyle/>
                    <a:p>
                      <a:pPr marL="38735">
                        <a:lnSpc>
                          <a:spcPts val="161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DEC5"/>
                      </a:solidFill>
                      <a:prstDash val="solid"/>
                    </a:lnL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309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Primary vaccination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Regular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Vaccination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618212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Anthrax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6 month for kid or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lamb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Once Annually(In Affected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area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only)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61821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Haemorrhagic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Septicemia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(H.S.)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6 month for kid or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lamb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Once AnnuallyBefore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monsoon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1238526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Enterotoxaemia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4 month for kid or lamb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(If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2545" marR="361950">
                        <a:lnSpc>
                          <a:spcPct val="11499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dam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vaccinated) At the age of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7" baseline="26455" dirty="0">
                          <a:latin typeface="Arial"/>
                          <a:cs typeface="Arial"/>
                        </a:rPr>
                        <a:t>st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week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for kid or lamb (If dam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not  vaccinated)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Before monsoon (Preferably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180" marR="151765">
                        <a:lnSpc>
                          <a:spcPct val="114999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May)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Booster vaccination after  15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days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 first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vaccination.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61821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Black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Quarter(B.Q)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6 month for kid or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lamb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Once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Annually(Before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monsoon)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61821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P.P.R.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3 month for kid or lamb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&amp;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above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Once in three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Foot &amp;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mouth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4 month for kid or lamb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&amp;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Twice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 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year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(September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&amp;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</a:tr>
              <a:tr h="308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disease(F.M.D.)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above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March)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618199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Sheep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3 month &amp; above for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lamb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Once Annually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(December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month)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61929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Goat Pox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(Vaccine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not available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3 month &amp; above for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Once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Annually(December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month)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</a:tr>
              <a:tr h="308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Maharashtra)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B w="12700">
                      <a:solidFill>
                        <a:srgbClr val="A4DEC5"/>
                      </a:solidFill>
                      <a:prstDash val="solid"/>
                    </a:lnB>
                  </a:tcPr>
                </a:tc>
              </a:tr>
              <a:tr h="192085">
                <a:tc>
                  <a:txBody>
                    <a:bodyPr/>
                    <a:lstStyle/>
                    <a:p>
                      <a:pPr marL="38735">
                        <a:lnSpc>
                          <a:spcPts val="1205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9.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635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205"/>
                        </a:lnSpc>
                        <a:spcBef>
                          <a:spcPts val="6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C.C.P.P.(Vaccine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205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 the age of 3 month &amp; above for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1270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205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Once Annually(January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month)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100" marB="0">
                    <a:lnL w="12700">
                      <a:solidFill>
                        <a:srgbClr val="A4DEC5"/>
                      </a:solidFill>
                      <a:prstDash val="solid"/>
                    </a:lnL>
                    <a:lnR w="6350">
                      <a:solidFill>
                        <a:srgbClr val="A4DEC5"/>
                      </a:solidFill>
                      <a:prstDash val="solid"/>
                    </a:lnR>
                    <a:lnT w="12700">
                      <a:solidFill>
                        <a:srgbClr val="A4DEC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0980" y="49700"/>
            <a:ext cx="8337884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Arial"/>
                <a:cs typeface="Arial"/>
              </a:rPr>
              <a:t>Cleaning of </a:t>
            </a:r>
            <a:r>
              <a:rPr sz="4000" spc="-6" dirty="0">
                <a:latin typeface="Arial"/>
                <a:cs typeface="Arial"/>
              </a:rPr>
              <a:t>a goat</a:t>
            </a:r>
            <a:r>
              <a:rPr sz="4000" spc="-110" dirty="0">
                <a:latin typeface="Arial"/>
                <a:cs typeface="Arial"/>
              </a:rPr>
              <a:t> </a:t>
            </a:r>
            <a:r>
              <a:rPr sz="4000" spc="-6" dirty="0">
                <a:latin typeface="Arial"/>
                <a:cs typeface="Arial"/>
              </a:rPr>
              <a:t>barn.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3045" y="1118551"/>
            <a:ext cx="6313691" cy="4306912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5600" indent="-377979">
              <a:spcBef>
                <a:spcPts val="105"/>
              </a:spcBef>
              <a:buChar char="•"/>
              <a:tabLst>
                <a:tab pos="391278" algn="l"/>
                <a:tab pos="391978" algn="l"/>
                <a:tab pos="233086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walks and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yard cleared of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manure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debris on a daily  basis. The walks and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grass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are  washed with a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mixture of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Listerine  mouthwash, Dawn dish soap, and  ammonia.	The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Listerine kills  bacteria,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Dawn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dish soap controls  insects,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the ammonia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fertilizes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</a:t>
            </a:r>
            <a:r>
              <a:rPr sz="3100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yard.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937" y="1039595"/>
            <a:ext cx="6175783" cy="4219624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Char char="•"/>
              <a:tabLst>
                <a:tab pos="391278" algn="l"/>
                <a:tab pos="391978" algn="l"/>
                <a:tab pos="874951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1)	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remove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all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straw from the</a:t>
            </a:r>
            <a:r>
              <a:rPr sz="2600" spc="-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floors,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79096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2)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Wash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barn floor and rubber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beds with a mixture of Listerine 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mouthwash and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Dawn dish soap.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9"/>
              </a:spcBef>
              <a:buChar char="•"/>
              <a:tabLst>
                <a:tab pos="391278" algn="l"/>
                <a:tab pos="391978" algn="l"/>
                <a:tab pos="2461061" algn="l"/>
                <a:tab pos="5340699" algn="l"/>
                <a:tab pos="5599684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3)</a:t>
            </a:r>
            <a:r>
              <a:rPr sz="26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After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barn</a:t>
            </a:r>
            <a:r>
              <a:rPr sz="26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complete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2600" spc="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dry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add  clean</a:t>
            </a:r>
            <a:r>
              <a:rPr sz="26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straw.	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replace clean barn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mats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use a large base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600" spc="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straw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	barn  because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straw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will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protect the joints of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goats and pulls urine away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them where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they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lay.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807" y="48158"/>
            <a:ext cx="2407449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>
                <a:latin typeface="Arial"/>
                <a:cs typeface="Arial"/>
              </a:rPr>
              <a:t>Baby</a:t>
            </a:r>
            <a:r>
              <a:rPr sz="4000" spc="-83" dirty="0">
                <a:latin typeface="Arial"/>
                <a:cs typeface="Arial"/>
              </a:rPr>
              <a:t> </a:t>
            </a:r>
            <a:r>
              <a:rPr sz="4000" spc="-6" dirty="0">
                <a:latin typeface="Arial"/>
                <a:cs typeface="Arial"/>
              </a:rPr>
              <a:t>Care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7984" y="1130730"/>
            <a:ext cx="7345015" cy="456922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8679" algn="just">
              <a:spcBef>
                <a:spcPts val="110"/>
              </a:spcBef>
              <a:buChar char="•"/>
              <a:tabLst>
                <a:tab pos="3926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general rule in feeding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colostrum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give 5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percent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body weight (or 6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-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8 ounces) within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first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6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hours of  birth</a:t>
            </a:r>
          </a:p>
          <a:p>
            <a:pPr marL="482973" indent="-469672" algn="just">
              <a:spcBef>
                <a:spcPts val="634"/>
              </a:spcBef>
              <a:buChar char="•"/>
              <a:tabLst>
                <a:tab pos="483672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(as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much of this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 possible within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first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hour) and</a:t>
            </a:r>
            <a:r>
              <a:rPr sz="2600" spc="12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24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algn="just"/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-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30 ounces within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first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24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hours.</a:t>
            </a:r>
          </a:p>
          <a:p>
            <a:pPr marL="391978" marR="193189" indent="-378679">
              <a:spcBef>
                <a:spcPts val="639"/>
              </a:spcBef>
              <a:buChar char="•"/>
              <a:tabLst>
                <a:tab pos="391978" algn="l"/>
                <a:tab pos="3926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mother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continue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produce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colostrum for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about 18 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hours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after delivery,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but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beyond 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12-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15 hours,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gut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newborn has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pretty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well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lost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its ability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absorb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beneficial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contents of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colostrum.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2160" y="1120231"/>
            <a:ext cx="6318592" cy="241479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1343924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you are unable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obtain any  colostrum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the mother,</a:t>
            </a:r>
            <a:r>
              <a:rPr sz="2600" spc="-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</a:t>
            </a:r>
          </a:p>
          <a:p>
            <a:pPr marL="391978" marR="5600"/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freezer,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neighbor's cow or any other  source,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you can buy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powdered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 bolus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form)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colostrum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better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stores.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631" y="48158"/>
            <a:ext cx="4030849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>
                <a:latin typeface="Arial"/>
                <a:cs typeface="Arial"/>
              </a:rPr>
              <a:t>IDENTIFICATION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2731" y="1120231"/>
            <a:ext cx="6137981" cy="249173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7979">
              <a:spcBef>
                <a:spcPts val="110"/>
              </a:spcBef>
              <a:buChar char="•"/>
              <a:tabLst>
                <a:tab pos="391278" algn="l"/>
                <a:tab pos="391978" algn="l"/>
                <a:tab pos="1977388" algn="l"/>
                <a:tab pos="3338812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Tattooing	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This</a:t>
            </a:r>
            <a:r>
              <a:rPr sz="26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	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preferred  method of permanent identificationThe  small sized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tattoo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plier works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best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  goats, especially goat</a:t>
            </a:r>
            <a:r>
              <a:rPr sz="26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kids.</a:t>
            </a:r>
          </a:p>
          <a:p>
            <a:pPr marL="391978" marR="431176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numbers will grow bigger along  with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kid’s ear as it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grows.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7847" y="1039595"/>
            <a:ext cx="6268889" cy="3419405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391978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Eartagging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397578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Try 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 using metal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tags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</a:t>
            </a:r>
            <a:r>
              <a:rPr sz="26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they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infect</a:t>
            </a:r>
            <a:r>
              <a:rPr sz="26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easily.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avoid using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tags that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must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applied  along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edge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ears as goats like 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bite each other’s ears and in  grabbing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these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tags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may rip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goat’s  ear.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457" y="48158"/>
            <a:ext cx="2240839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>
                <a:latin typeface="Arial"/>
                <a:cs typeface="Arial"/>
              </a:rPr>
              <a:t>marketing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8154" y="1120231"/>
            <a:ext cx="6290590" cy="333812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price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chevon/mutton has risen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Rs 60 per kg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Rs 130-160 per kg over  a</a:t>
            </a:r>
            <a:r>
              <a:rPr sz="26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decade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huge expected increase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the</a:t>
            </a:r>
            <a:r>
              <a:rPr sz="26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demand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/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meat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developing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countries.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492072" indent="-377979">
              <a:spcBef>
                <a:spcPts val="634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slowly moving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extensive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intensive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system of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management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 commercial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production.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645" y="1120231"/>
            <a:ext cx="6175083" cy="289184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7979">
              <a:spcBef>
                <a:spcPts val="110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commercial goat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farmers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can earn  best profit by producing and marketing  pure breed goats and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festive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sale  during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Eid.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356280" indent="-377979">
              <a:spcBef>
                <a:spcPts val="639"/>
              </a:spcBef>
              <a:buChar char="•"/>
              <a:tabLst>
                <a:tab pos="391278" algn="l"/>
                <a:tab pos="391978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Small size modern slaughter houses  need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established near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production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centres.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8344" y="1120231"/>
            <a:ext cx="6328392" cy="3661288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marR="5600" indent="-377979">
              <a:spcBef>
                <a:spcPts val="110"/>
              </a:spcBef>
              <a:buChar char="•"/>
              <a:tabLst>
                <a:tab pos="391278" algn="l"/>
                <a:tab pos="391978" algn="l"/>
                <a:tab pos="1586110" algn="l"/>
                <a:tab pos="2666850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Dashara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fest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honoring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goddess  Durga.	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	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generally slaughtered 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7th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the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10th day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the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holiday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after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which families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meet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together and celebrate with curried goat  while receiving family</a:t>
            </a:r>
            <a:r>
              <a:rPr sz="2600" spc="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blessings.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326182" indent="-377979" algn="just">
              <a:spcBef>
                <a:spcPts val="634"/>
              </a:spcBef>
              <a:buFont typeface="Arial"/>
              <a:buChar char="•"/>
              <a:tabLst>
                <a:tab pos="482973" algn="l"/>
              </a:tabLst>
            </a:pPr>
            <a:r>
              <a:rPr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Female goats not acceptable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this 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holiday. Relatively tender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male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  are generally</a:t>
            </a:r>
            <a:r>
              <a:rPr sz="2600" spc="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used.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5667" y="48158"/>
            <a:ext cx="3974845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" dirty="0"/>
              <a:t>GOAT</a:t>
            </a:r>
            <a:r>
              <a:rPr sz="4000" spc="-66" dirty="0"/>
              <a:t> </a:t>
            </a:r>
            <a:r>
              <a:rPr sz="4000" spc="-6" dirty="0"/>
              <a:t>HOUSING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784656" y="1008348"/>
            <a:ext cx="6000072" cy="6411177"/>
          </a:xfrm>
          <a:prstGeom prst="rect">
            <a:avLst/>
          </a:prstGeom>
        </p:spPr>
        <p:txBody>
          <a:bodyPr vert="horz" wrap="square" lIns="0" tIns="121093" rIns="0" bIns="0" rtlCol="0">
            <a:spAutoFit/>
          </a:bodyPr>
          <a:lstStyle/>
          <a:p>
            <a:pPr marL="391978" indent="-377979">
              <a:spcBef>
                <a:spcPts val="953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provided with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simple</a:t>
            </a:r>
            <a:r>
              <a:rPr sz="3500" spc="-13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shelter</a:t>
            </a:r>
          </a:p>
          <a:p>
            <a:pPr marL="391978" marR="56697" indent="-377979">
              <a:spcBef>
                <a:spcPts val="849"/>
              </a:spcBef>
              <a:buFont typeface="Arial"/>
              <a:buChar char="•"/>
              <a:tabLst>
                <a:tab pos="514471" algn="l"/>
                <a:tab pos="515170" algn="l"/>
              </a:tabLst>
            </a:pPr>
            <a:r>
              <a:rPr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protect from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rain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snow</a:t>
            </a:r>
            <a:r>
              <a:rPr sz="3500" spc="-15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 winter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heat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summer.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3197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There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are two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main</a:t>
            </a:r>
            <a:r>
              <a:rPr sz="3500" spc="-13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housing  types, which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include  confinement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849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(intensive) and loose,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dry</a:t>
            </a:r>
            <a:r>
              <a:rPr sz="3500" spc="-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lot  or pasture systems  (extensive).</a:t>
            </a:r>
          </a:p>
          <a:p>
            <a:pPr marL="514471" indent="-501171">
              <a:spcBef>
                <a:spcPts val="849"/>
              </a:spcBef>
              <a:buChar char="•"/>
              <a:tabLst>
                <a:tab pos="514471" algn="l"/>
                <a:tab pos="515170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combination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3500" spc="-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housing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8144" y="3419797"/>
            <a:ext cx="4365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6">
                    <a:lumMod val="50000"/>
                  </a:schemeClr>
                </a:solidFill>
                <a:latin typeface="AR BERKLEY" pitchFamily="2" charset="0"/>
              </a:rPr>
              <a:t>Swine production management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Swine Breeds</a:t>
            </a:r>
          </a:p>
        </p:txBody>
      </p:sp>
      <p:pic>
        <p:nvPicPr>
          <p:cNvPr id="4099" name="Picture 8" descr="chester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8075" y="1779674"/>
            <a:ext cx="3024188" cy="2378147"/>
          </a:xfrm>
          <a:noFill/>
        </p:spPr>
      </p:pic>
      <p:pic>
        <p:nvPicPr>
          <p:cNvPr id="4100" name="Picture 9" descr="duroc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8362" y="1804173"/>
            <a:ext cx="3024188" cy="2329149"/>
          </a:xfrm>
          <a:noFill/>
        </p:spPr>
      </p:pic>
      <p:pic>
        <p:nvPicPr>
          <p:cNvPr id="4101" name="Picture 10" descr="hamp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8075" y="4378312"/>
            <a:ext cx="3024188" cy="2337899"/>
          </a:xfrm>
          <a:noFill/>
        </p:spPr>
      </p:pic>
      <p:pic>
        <p:nvPicPr>
          <p:cNvPr id="4102" name="Picture 11" descr="york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38362" y="4373063"/>
            <a:ext cx="3024188" cy="2348399"/>
          </a:xfrm>
          <a:noFill/>
        </p:spPr>
      </p:pic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1428089" y="1343943"/>
            <a:ext cx="2520156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Chester White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6132380" y="1343943"/>
            <a:ext cx="2520156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Duroc</a:t>
            </a: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1512094" y="4031827"/>
            <a:ext cx="2520156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Hampshire</a:t>
            </a: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6132380" y="4031827"/>
            <a:ext cx="2520156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Yorkshire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Reproductive Goals/Facts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984" y="1768475"/>
            <a:ext cx="7481466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114 day Gestation (3/3/3)</a:t>
            </a:r>
          </a:p>
          <a:p>
            <a:pPr eaLnBrk="1" hangingPunct="1"/>
            <a:r>
              <a:rPr lang="en-US" dirty="0" smtClean="0"/>
              <a:t>21 day Lactation</a:t>
            </a:r>
          </a:p>
          <a:p>
            <a:pPr eaLnBrk="1" hangingPunct="1"/>
            <a:r>
              <a:rPr lang="en-US" dirty="0" smtClean="0"/>
              <a:t>5 day Rebreeding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140 Day </a:t>
            </a:r>
            <a:r>
              <a:rPr lang="en-US" dirty="0" err="1" smtClean="0"/>
              <a:t>Farrowing</a:t>
            </a:r>
            <a:r>
              <a:rPr lang="en-US" dirty="0" smtClean="0"/>
              <a:t> Interval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2.6 Litters/year X 12 weaned pigs/sow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= 31.2 pigs weaned per sow per year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Gilts about 5 less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032200" y="3419797"/>
            <a:ext cx="0" cy="83996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Mating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992" y="1768475"/>
            <a:ext cx="7409458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Double mating – 12 and 24 hr intervals</a:t>
            </a:r>
          </a:p>
          <a:p>
            <a:pPr lvl="1" eaLnBrk="1" hangingPunct="1"/>
            <a:r>
              <a:rPr lang="en-US" dirty="0" smtClean="0"/>
              <a:t>Increased CR, Litter Size</a:t>
            </a:r>
          </a:p>
          <a:p>
            <a:pPr eaLnBrk="1" hangingPunct="1"/>
            <a:r>
              <a:rPr lang="en-US" dirty="0" smtClean="0"/>
              <a:t>Pen Mating/Pasture Breeding</a:t>
            </a:r>
          </a:p>
          <a:p>
            <a:pPr lvl="1" eaLnBrk="1" hangingPunct="1"/>
            <a:r>
              <a:rPr lang="en-US" dirty="0" smtClean="0"/>
              <a:t>1 boar per 10 sows q 23-45 days (cont </a:t>
            </a:r>
            <a:r>
              <a:rPr lang="en-US" dirty="0" err="1" smtClean="0"/>
              <a:t>farrow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Adv/</a:t>
            </a:r>
            <a:r>
              <a:rPr lang="en-US" dirty="0" err="1" smtClean="0"/>
              <a:t>Disdvantages</a:t>
            </a:r>
            <a:endParaRPr lang="en-US" dirty="0" smtClean="0"/>
          </a:p>
          <a:p>
            <a:pPr eaLnBrk="1" hangingPunct="1"/>
            <a:r>
              <a:rPr lang="en-US" dirty="0" smtClean="0"/>
              <a:t>Hand Mating</a:t>
            </a:r>
          </a:p>
          <a:p>
            <a:pPr lvl="1" eaLnBrk="1" hangingPunct="1"/>
            <a:r>
              <a:rPr lang="en-US" dirty="0" smtClean="0"/>
              <a:t>Estrus sows taken to breeding pen (boar)</a:t>
            </a:r>
          </a:p>
          <a:p>
            <a:pPr eaLnBrk="1" hangingPunct="1"/>
            <a:r>
              <a:rPr lang="en-US" dirty="0" smtClean="0"/>
              <a:t>AI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Female Anatomy</a:t>
            </a:r>
          </a:p>
        </p:txBody>
      </p:sp>
      <p:pic>
        <p:nvPicPr>
          <p:cNvPr id="7171" name="Picture 6" descr="repro tract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072" y="2546141"/>
            <a:ext cx="3150195" cy="3422853"/>
          </a:xfrm>
          <a:noFill/>
        </p:spPr>
      </p:pic>
      <p:pic>
        <p:nvPicPr>
          <p:cNvPr id="7172" name="Picture 7" descr="repro tract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4318" y="2420147"/>
            <a:ext cx="4452276" cy="3676591"/>
          </a:xfrm>
          <a:noFill/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88037" y="2099910"/>
            <a:ext cx="4620286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1.  Pregnant horn &gt; 1 meter in length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192198" y="4955787"/>
            <a:ext cx="4368271" cy="79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377979" indent="-377979">
              <a:spcBef>
                <a:spcPct val="50000"/>
              </a:spcBef>
              <a:buFontTx/>
              <a:buAutoNum type="arabicPeriod" startAt="3"/>
            </a:pPr>
            <a:r>
              <a:rPr lang="en-US" b="1" dirty="0"/>
              <a:t>Cervical architecture unique</a:t>
            </a:r>
          </a:p>
          <a:p>
            <a:pPr marL="377979" indent="-377979">
              <a:spcBef>
                <a:spcPct val="50000"/>
              </a:spcBef>
            </a:pPr>
            <a:r>
              <a:rPr lang="en-US" dirty="0"/>
              <a:t>	-</a:t>
            </a:r>
            <a:r>
              <a:rPr lang="en-US" dirty="0" err="1"/>
              <a:t>Interdigitating</a:t>
            </a:r>
            <a:r>
              <a:rPr lang="en-US" dirty="0"/>
              <a:t> </a:t>
            </a:r>
            <a:r>
              <a:rPr lang="en-US" dirty="0" err="1"/>
              <a:t>Prominances</a:t>
            </a:r>
            <a:r>
              <a:rPr lang="en-US" dirty="0"/>
              <a:t> 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628349" y="2015913"/>
            <a:ext cx="3807107" cy="6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2.  Epithelial-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chorial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placentation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Puberty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000" y="1768475"/>
            <a:ext cx="7337450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150 – 250 days (mean = 200 days)</a:t>
            </a:r>
          </a:p>
          <a:p>
            <a:pPr lvl="1" eaLnBrk="1" hangingPunct="1"/>
            <a:r>
              <a:rPr lang="en-US" dirty="0" smtClean="0"/>
              <a:t>Cross Breeds&lt; Land&lt; </a:t>
            </a:r>
            <a:r>
              <a:rPr lang="en-US" dirty="0" err="1" smtClean="0"/>
              <a:t>Yorks</a:t>
            </a:r>
            <a:r>
              <a:rPr lang="en-US" dirty="0" smtClean="0"/>
              <a:t> &lt; </a:t>
            </a:r>
            <a:r>
              <a:rPr lang="en-US" dirty="0" err="1" smtClean="0"/>
              <a:t>Durocs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Can be Delayed/Hastened by # of Factors</a:t>
            </a:r>
          </a:p>
          <a:p>
            <a:pPr lvl="1" eaLnBrk="1" hangingPunct="1"/>
            <a:r>
              <a:rPr lang="en-US" dirty="0" smtClean="0"/>
              <a:t>Inbreeding, nutrition, confinement, lighting, boar exposure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Earlier in Boar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Estrous Cycle 21 days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4048" y="1768475"/>
            <a:ext cx="6905402" cy="4379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dirty="0" err="1" smtClean="0"/>
              <a:t>Proestrus</a:t>
            </a:r>
            <a:r>
              <a:rPr lang="en-US" sz="3100" dirty="0" smtClean="0"/>
              <a:t> 1-3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Alert to boar but will not accept</a:t>
            </a:r>
          </a:p>
          <a:p>
            <a:pPr eaLnBrk="1" hangingPunct="1">
              <a:lnSpc>
                <a:spcPct val="90000"/>
              </a:lnSpc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</a:pPr>
            <a:r>
              <a:rPr lang="en-US" sz="3100" dirty="0" smtClean="0"/>
              <a:t>Estrus 3-4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Physical and behavioral signs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Ovulation occurs mid-late </a:t>
            </a:r>
            <a:r>
              <a:rPr lang="en-US" sz="2600" dirty="0" smtClean="0"/>
              <a:t>estrus</a:t>
            </a:r>
            <a:endParaRPr lang="en-US" sz="3100" dirty="0" smtClean="0"/>
          </a:p>
          <a:p>
            <a:pPr eaLnBrk="1" hangingPunct="1">
              <a:lnSpc>
                <a:spcPct val="90000"/>
              </a:lnSpc>
            </a:pPr>
            <a:r>
              <a:rPr lang="en-US" sz="3100" dirty="0" err="1" smtClean="0"/>
              <a:t>Diestrus</a:t>
            </a:r>
            <a:r>
              <a:rPr lang="en-US" sz="3100" dirty="0" smtClean="0"/>
              <a:t> 14 days </a:t>
            </a:r>
          </a:p>
          <a:p>
            <a:pPr eaLnBrk="1" hangingPunct="1">
              <a:lnSpc>
                <a:spcPct val="90000"/>
              </a:lnSpc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</a:pPr>
            <a:r>
              <a:rPr lang="en-US" sz="3100" dirty="0" smtClean="0"/>
              <a:t> </a:t>
            </a:r>
            <a:r>
              <a:rPr lang="en-US" sz="3100" dirty="0" err="1" smtClean="0"/>
              <a:t>Metestrus</a:t>
            </a:r>
            <a:r>
              <a:rPr lang="en-US" sz="3100" dirty="0" smtClean="0"/>
              <a:t> 2 days</a:t>
            </a:r>
          </a:p>
          <a:p>
            <a:pPr eaLnBrk="1" hangingPunct="1">
              <a:lnSpc>
                <a:spcPct val="90000"/>
              </a:lnSpc>
            </a:pPr>
            <a:endParaRPr 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Estrous Cycle</a:t>
            </a:r>
          </a:p>
        </p:txBody>
      </p:sp>
      <p:pic>
        <p:nvPicPr>
          <p:cNvPr id="10243" name="Picture 6" descr="estrous cycl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2555" y="2939874"/>
            <a:ext cx="3675228" cy="2635387"/>
          </a:xfrm>
          <a:noFill/>
        </p:spPr>
      </p:pic>
      <p:pic>
        <p:nvPicPr>
          <p:cNvPr id="10244" name="Picture 7" descr="ez bree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2367" y="2672136"/>
            <a:ext cx="2856177" cy="317086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Ovulation and Fertilization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992" y="1768475"/>
            <a:ext cx="7409458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Ovulation -  last 1/3 estrus q 2hrs</a:t>
            </a:r>
          </a:p>
          <a:p>
            <a:pPr lvl="1" eaLnBrk="1" hangingPunct="1"/>
            <a:r>
              <a:rPr lang="en-US" dirty="0" smtClean="0"/>
              <a:t>Rates </a:t>
            </a:r>
            <a:r>
              <a:rPr lang="en-US" dirty="0" err="1" smtClean="0"/>
              <a:t>Avg</a:t>
            </a:r>
            <a:r>
              <a:rPr lang="en-US" dirty="0" smtClean="0"/>
              <a:t> 17 sows 13 Gilts (Heritable)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Fertilization -  All or non response </a:t>
            </a:r>
          </a:p>
          <a:p>
            <a:pPr lvl="1" eaLnBrk="1" hangingPunct="1"/>
            <a:r>
              <a:rPr lang="en-US" dirty="0" smtClean="0"/>
              <a:t>Optimal breeding is 12-24 hrs after start estrus</a:t>
            </a:r>
          </a:p>
          <a:p>
            <a:pPr lvl="1" eaLnBrk="1" hangingPunct="1"/>
            <a:r>
              <a:rPr lang="en-US" dirty="0" smtClean="0"/>
              <a:t>Sperm viable for 24 hrs</a:t>
            </a:r>
          </a:p>
          <a:p>
            <a:pPr lvl="1"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Serv</a:t>
            </a:r>
            <a:r>
              <a:rPr lang="en-US" dirty="0" smtClean="0"/>
              <a:t> CR 70 – 90% (</a:t>
            </a:r>
            <a:r>
              <a:rPr lang="en-US" dirty="0" err="1" smtClean="0"/>
              <a:t>preg</a:t>
            </a:r>
            <a:r>
              <a:rPr lang="en-US" dirty="0" smtClean="0"/>
              <a:t> rate?)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992" y="1768475"/>
            <a:ext cx="7409458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30-40% between day 1 – 114</a:t>
            </a:r>
          </a:p>
          <a:p>
            <a:pPr lvl="1" eaLnBrk="1" hangingPunct="1"/>
            <a:r>
              <a:rPr lang="en-US" dirty="0" smtClean="0"/>
              <a:t>50% during 1</a:t>
            </a:r>
            <a:r>
              <a:rPr lang="en-US" baseline="30000" dirty="0" smtClean="0"/>
              <a:t>st</a:t>
            </a:r>
            <a:r>
              <a:rPr lang="en-US" dirty="0" smtClean="0"/>
              <a:t> 25 days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Intrauterine migration</a:t>
            </a:r>
          </a:p>
          <a:p>
            <a:pPr lvl="1" eaLnBrk="1" hangingPunct="1"/>
            <a:r>
              <a:rPr lang="en-US" dirty="0" smtClean="0"/>
              <a:t>Migrate up to 12 days</a:t>
            </a:r>
          </a:p>
          <a:p>
            <a:pPr lvl="1" eaLnBrk="1" hangingPunct="1"/>
            <a:r>
              <a:rPr lang="en-US" dirty="0" smtClean="0"/>
              <a:t>Need 4 viable embryos for MRP day 12</a:t>
            </a:r>
          </a:p>
          <a:p>
            <a:pPr lvl="1" eaLnBrk="1" hangingPunct="1"/>
            <a:r>
              <a:rPr lang="en-US" dirty="0" smtClean="0"/>
              <a:t>Need 2 viable embryos for MRP day 30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7099" y="1115193"/>
            <a:ext cx="6201685" cy="324649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91978" marR="753857" indent="-377979">
              <a:spcBef>
                <a:spcPts val="116"/>
              </a:spcBef>
              <a:buChar char="•"/>
              <a:tabLst>
                <a:tab pos="391278" algn="l"/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housing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</a:t>
            </a:r>
            <a:r>
              <a:rPr sz="3500" spc="-14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allow  groups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3500" spc="-5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milking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/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does, dry(non-lactating)  does,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newborn kids, growing  kids,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bucks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be</a:t>
            </a:r>
            <a:r>
              <a:rPr sz="3500" spc="-1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housed  apart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each</a:t>
            </a:r>
            <a:r>
              <a:rPr sz="3500" spc="-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other.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Preg Detection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000" y="1768475"/>
            <a:ext cx="7337450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Non Return to Estrus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 at 30-90 days (</a:t>
            </a:r>
            <a:r>
              <a:rPr lang="en-US" dirty="0" err="1" smtClean="0"/>
              <a:t>preg</a:t>
            </a:r>
            <a:r>
              <a:rPr lang="en-US" dirty="0" smtClean="0"/>
              <a:t>/open)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Rectal </a:t>
            </a:r>
            <a:r>
              <a:rPr lang="en-US" dirty="0" err="1" smtClean="0"/>
              <a:t>palp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Parturition - Farrowing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040" y="1768475"/>
            <a:ext cx="6977410" cy="437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Can induce – PGF2</a:t>
            </a:r>
            <a:r>
              <a:rPr lang="en-US" sz="3100" dirty="0" smtClean="0">
                <a:latin typeface="Symbol" pitchFamily="18" charset="2"/>
              </a:rPr>
              <a:t>a</a:t>
            </a:r>
            <a:r>
              <a:rPr lang="en-US" sz="3100" dirty="0" smtClean="0"/>
              <a:t> 10mg at day 112 gestation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60-90% </a:t>
            </a:r>
            <a:r>
              <a:rPr lang="en-US" sz="2600" dirty="0" err="1" smtClean="0"/>
              <a:t>farrow</a:t>
            </a:r>
            <a:r>
              <a:rPr lang="en-US" sz="2600" dirty="0" smtClean="0"/>
              <a:t> within 18-36 </a:t>
            </a:r>
            <a:r>
              <a:rPr lang="en-US" sz="2600" dirty="0" smtClean="0"/>
              <a:t>hrs</a:t>
            </a:r>
            <a:endParaRPr lang="en-US" sz="3100" dirty="0" smtClean="0"/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Duration 2- 24 hours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 2 </a:t>
            </a:r>
            <a:r>
              <a:rPr lang="en-US" sz="2600" dirty="0" smtClean="0"/>
              <a:t>piglets/hour</a:t>
            </a:r>
            <a:endParaRPr lang="en-US" sz="3100" dirty="0" smtClean="0"/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Lactation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err="1" smtClean="0"/>
              <a:t>Colostrum</a:t>
            </a:r>
            <a:r>
              <a:rPr lang="en-US" sz="2600" dirty="0" smtClean="0"/>
              <a:t> Important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Milk let down – 28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Nurse every hour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32 hours to establish teat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Estrus Synch - Sows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992" y="1768475"/>
            <a:ext cx="7409458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Primarily done by weaning (18-24 days)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10 mg PGF2</a:t>
            </a:r>
            <a:r>
              <a:rPr lang="en-US" dirty="0" smtClean="0">
                <a:latin typeface="Symbol" pitchFamily="18" charset="2"/>
              </a:rPr>
              <a:t>a </a:t>
            </a:r>
            <a:r>
              <a:rPr lang="en-US" dirty="0" smtClean="0"/>
              <a:t>within 24 hrs post </a:t>
            </a:r>
            <a:r>
              <a:rPr lang="en-US" dirty="0" err="1" smtClean="0"/>
              <a:t>farrowing</a:t>
            </a:r>
            <a:r>
              <a:rPr lang="en-US" dirty="0" smtClean="0"/>
              <a:t> and 5 ml PG 600 at weaning (reduces anestrous)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PG 600 = 400 IU PMSG and 200 IU </a:t>
            </a:r>
            <a:r>
              <a:rPr lang="en-US" dirty="0" err="1" smtClean="0"/>
              <a:t>hCG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mimicks</a:t>
            </a:r>
            <a:r>
              <a:rPr lang="en-US" dirty="0" smtClean="0"/>
              <a:t> FSH and LH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Estrus Sync - Gilts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6016" y="1768475"/>
            <a:ext cx="7193434" cy="4379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dirty="0" smtClean="0"/>
              <a:t>Various protocols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PG 600 5-6 months old =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50-70%  estrus in 5-7 days (often DNB)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PG 600 (day 0) + </a:t>
            </a:r>
            <a:r>
              <a:rPr lang="en-US" sz="2600" dirty="0" err="1" smtClean="0"/>
              <a:t>Lut</a:t>
            </a:r>
            <a:r>
              <a:rPr lang="en-US" sz="2600" dirty="0" smtClean="0"/>
              <a:t> (day 18) =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estrus (day 20-25) = Pig Sync?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Feed progestin (</a:t>
            </a:r>
            <a:r>
              <a:rPr lang="en-US" sz="2600" dirty="0" err="1" smtClean="0"/>
              <a:t>Penmate</a:t>
            </a:r>
            <a:r>
              <a:rPr lang="en-US" sz="2600" baseline="30000" dirty="0" err="1" smtClean="0"/>
              <a:t>tm</a:t>
            </a:r>
            <a:r>
              <a:rPr lang="en-US" sz="2600" baseline="30000" dirty="0" smtClean="0"/>
              <a:t>  </a:t>
            </a:r>
            <a:r>
              <a:rPr lang="en-US" sz="2600" dirty="0" err="1" smtClean="0"/>
              <a:t>Regumate</a:t>
            </a:r>
            <a:r>
              <a:rPr lang="en-US" sz="2600" baseline="30000" dirty="0" err="1" smtClean="0"/>
              <a:t>tm</a:t>
            </a:r>
            <a:r>
              <a:rPr lang="en-US" sz="2600" dirty="0" smtClean="0"/>
              <a:t>) day 0-21 + lute day 35 =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estrus day 37-42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Reproductive Problems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064" y="1768475"/>
            <a:ext cx="6761386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Many management and breed factors</a:t>
            </a:r>
          </a:p>
          <a:p>
            <a:pPr lvl="1" eaLnBrk="1" hangingPunct="1"/>
            <a:r>
              <a:rPr lang="en-US" dirty="0" smtClean="0"/>
              <a:t>Repro tract deformities common in gilts 5-10%</a:t>
            </a:r>
          </a:p>
          <a:p>
            <a:pPr eaLnBrk="1" hangingPunct="1"/>
            <a:r>
              <a:rPr lang="en-US" dirty="0" smtClean="0"/>
              <a:t>Disease(s)</a:t>
            </a:r>
          </a:p>
          <a:p>
            <a:pPr lvl="1" eaLnBrk="1" hangingPunct="1"/>
            <a:r>
              <a:rPr lang="en-US" dirty="0" smtClean="0"/>
              <a:t>SMEDI Syndrome</a:t>
            </a:r>
          </a:p>
          <a:p>
            <a:pPr lvl="2" eaLnBrk="1" hangingPunct="1"/>
            <a:r>
              <a:rPr lang="en-US" dirty="0" smtClean="0"/>
              <a:t>Stillborn, mummies, ED, infertility</a:t>
            </a:r>
          </a:p>
          <a:p>
            <a:pPr lvl="1" eaLnBrk="1" hangingPunct="1"/>
            <a:r>
              <a:rPr lang="en-US" dirty="0" smtClean="0"/>
              <a:t>Viral and Bacterial Causes</a:t>
            </a:r>
          </a:p>
          <a:p>
            <a:pPr lvl="1" eaLnBrk="1" hangingPunct="1"/>
            <a:r>
              <a:rPr lang="en-US" dirty="0" smtClean="0"/>
              <a:t>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Viral Repro Disease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6096" y="1768475"/>
            <a:ext cx="6473354" cy="4379913"/>
          </a:xfrm>
        </p:spPr>
        <p:txBody>
          <a:bodyPr/>
          <a:lstStyle/>
          <a:p>
            <a:pPr eaLnBrk="1" hangingPunct="1"/>
            <a:r>
              <a:rPr lang="en-US" dirty="0" smtClean="0"/>
              <a:t>Syndrome I</a:t>
            </a:r>
          </a:p>
          <a:p>
            <a:pPr lvl="1" eaLnBrk="1" hangingPunct="1"/>
            <a:r>
              <a:rPr lang="en-US" dirty="0" smtClean="0"/>
              <a:t>Fatal to embryo or fetus but dam normal</a:t>
            </a:r>
          </a:p>
          <a:p>
            <a:pPr lvl="1" eaLnBrk="1" hangingPunct="1"/>
            <a:r>
              <a:rPr lang="en-US" dirty="0" smtClean="0"/>
              <a:t>True abortion rare = more EED</a:t>
            </a:r>
          </a:p>
          <a:p>
            <a:pPr lvl="1" eaLnBrk="1" hangingPunct="1"/>
            <a:r>
              <a:rPr lang="en-US" dirty="0" err="1" smtClean="0"/>
              <a:t>Parvo</a:t>
            </a:r>
            <a:r>
              <a:rPr lang="en-US" dirty="0" smtClean="0"/>
              <a:t>, </a:t>
            </a:r>
            <a:r>
              <a:rPr lang="en-US" dirty="0" err="1" smtClean="0"/>
              <a:t>enterovirus</a:t>
            </a:r>
            <a:r>
              <a:rPr lang="en-US" dirty="0" smtClean="0"/>
              <a:t>, Jap B </a:t>
            </a:r>
            <a:r>
              <a:rPr lang="en-US" dirty="0" err="1" smtClean="0"/>
              <a:t>encephilitis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Syndrome II</a:t>
            </a:r>
          </a:p>
          <a:p>
            <a:pPr lvl="1" eaLnBrk="1" hangingPunct="1"/>
            <a:r>
              <a:rPr lang="en-US" dirty="0" smtClean="0"/>
              <a:t>Maternal morbidity, late term abortion</a:t>
            </a:r>
          </a:p>
          <a:p>
            <a:pPr lvl="1" eaLnBrk="1" hangingPunct="1"/>
            <a:r>
              <a:rPr lang="en-US" dirty="0" err="1" smtClean="0"/>
              <a:t>Psuedorabies</a:t>
            </a:r>
            <a:r>
              <a:rPr lang="en-US" dirty="0" smtClean="0"/>
              <a:t>, hog cholera, swine influenza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Bacterial Repro Disease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064" y="1768475"/>
            <a:ext cx="6761386" cy="4379913"/>
          </a:xfrm>
        </p:spPr>
        <p:txBody>
          <a:bodyPr/>
          <a:lstStyle/>
          <a:p>
            <a:pPr eaLnBrk="1" hangingPunct="1"/>
            <a:r>
              <a:rPr lang="en-US" dirty="0" err="1" smtClean="0"/>
              <a:t>Lepto</a:t>
            </a:r>
            <a:r>
              <a:rPr lang="en-US" dirty="0" smtClean="0"/>
              <a:t> – typical </a:t>
            </a:r>
            <a:r>
              <a:rPr lang="en-US" dirty="0" err="1" smtClean="0"/>
              <a:t>serovars</a:t>
            </a:r>
            <a:endParaRPr lang="en-US" dirty="0" smtClean="0"/>
          </a:p>
          <a:p>
            <a:pPr lvl="1" eaLnBrk="1" hangingPunct="1"/>
            <a:r>
              <a:rPr lang="en-US" dirty="0" smtClean="0"/>
              <a:t>Mild signs in adults, typical pathogenesis</a:t>
            </a:r>
          </a:p>
          <a:p>
            <a:pPr lvl="1" eaLnBrk="1" hangingPunct="1"/>
            <a:r>
              <a:rPr lang="en-US" dirty="0" smtClean="0"/>
              <a:t>Abortion, mummification, stillbirths</a:t>
            </a:r>
          </a:p>
          <a:p>
            <a:pPr lvl="1" eaLnBrk="1" hangingPunct="1"/>
            <a:r>
              <a:rPr lang="en-US" dirty="0" smtClean="0"/>
              <a:t>Vaccine available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Brucellosis</a:t>
            </a:r>
          </a:p>
          <a:p>
            <a:pPr lvl="1" eaLnBrk="1" hangingPunct="1"/>
            <a:r>
              <a:rPr lang="en-US" dirty="0" smtClean="0"/>
              <a:t>EED and </a:t>
            </a:r>
            <a:r>
              <a:rPr lang="en-US" dirty="0" err="1" smtClean="0"/>
              <a:t>abt</a:t>
            </a:r>
            <a:endParaRPr lang="en-US" dirty="0" smtClean="0"/>
          </a:p>
          <a:p>
            <a:pPr lvl="1" eaLnBrk="1" hangingPunct="1"/>
            <a:r>
              <a:rPr lang="en-US" dirty="0" smtClean="0"/>
              <a:t>Eradication and reportable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Male repro facts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0032" y="1768475"/>
            <a:ext cx="7049418" cy="4379913"/>
          </a:xfrm>
        </p:spPr>
        <p:txBody>
          <a:bodyPr/>
          <a:lstStyle/>
          <a:p>
            <a:pPr eaLnBrk="1" hangingPunct="1"/>
            <a:r>
              <a:rPr lang="en-US" sz="3100" dirty="0" smtClean="0"/>
              <a:t>Semen</a:t>
            </a:r>
          </a:p>
          <a:p>
            <a:pPr lvl="1" eaLnBrk="1" hangingPunct="1"/>
            <a:r>
              <a:rPr lang="en-US" sz="2600" dirty="0" smtClean="0"/>
              <a:t>3 fractions- </a:t>
            </a:r>
            <a:r>
              <a:rPr lang="en-US" sz="2600" dirty="0" err="1" smtClean="0"/>
              <a:t>presperm</a:t>
            </a:r>
            <a:r>
              <a:rPr lang="en-US" sz="2600" dirty="0" smtClean="0"/>
              <a:t>, sperm, </a:t>
            </a:r>
            <a:r>
              <a:rPr lang="en-US" sz="2600" dirty="0" err="1" smtClean="0"/>
              <a:t>postsperm</a:t>
            </a:r>
            <a:r>
              <a:rPr lang="en-US" sz="2600" dirty="0" smtClean="0"/>
              <a:t> gel</a:t>
            </a:r>
          </a:p>
          <a:p>
            <a:pPr lvl="1" eaLnBrk="1" hangingPunct="1"/>
            <a:r>
              <a:rPr lang="en-US" sz="2600" dirty="0" smtClean="0"/>
              <a:t>250 </a:t>
            </a:r>
            <a:r>
              <a:rPr lang="en-US" sz="2600" dirty="0" err="1" smtClean="0"/>
              <a:t>mls</a:t>
            </a:r>
            <a:r>
              <a:rPr lang="en-US" sz="2600" dirty="0" smtClean="0"/>
              <a:t> with 150 – 500 X 10</a:t>
            </a:r>
            <a:r>
              <a:rPr lang="en-US" sz="2600" baseline="30000" dirty="0" smtClean="0"/>
              <a:t>9</a:t>
            </a:r>
            <a:r>
              <a:rPr lang="en-US" sz="2600" dirty="0" smtClean="0"/>
              <a:t> cells</a:t>
            </a:r>
          </a:p>
          <a:p>
            <a:pPr eaLnBrk="1" hangingPunct="1"/>
            <a:endParaRPr lang="en-US" sz="3100" dirty="0" smtClean="0"/>
          </a:p>
          <a:p>
            <a:pPr eaLnBrk="1" hangingPunct="1"/>
            <a:r>
              <a:rPr lang="en-US" sz="3100" dirty="0" smtClean="0"/>
              <a:t>Ejaculation pressure dependent 3-20 minutes</a:t>
            </a:r>
          </a:p>
          <a:p>
            <a:pPr eaLnBrk="1" hangingPunct="1"/>
            <a:endParaRPr lang="en-US" sz="3100" dirty="0" smtClean="0"/>
          </a:p>
          <a:p>
            <a:pPr eaLnBrk="1" hangingPunct="1"/>
            <a:r>
              <a:rPr lang="en-US" sz="3100" dirty="0" smtClean="0"/>
              <a:t>AI with fresh chilled semen common</a:t>
            </a:r>
          </a:p>
          <a:p>
            <a:pPr eaLnBrk="1" hangingPunct="1"/>
            <a:endParaRPr lang="en-US" sz="3100" dirty="0" smtClean="0"/>
          </a:p>
          <a:p>
            <a:pPr eaLnBrk="1" hangingPunct="1"/>
            <a:r>
              <a:rPr lang="en-US" sz="3100" dirty="0" smtClean="0"/>
              <a:t>Published BSE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208" y="3419797"/>
            <a:ext cx="2645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6">
                    <a:lumMod val="50000"/>
                  </a:schemeClr>
                </a:solidFill>
                <a:latin typeface="AR BERKLEY" pitchFamily="2" charset="0"/>
              </a:rPr>
              <a:t>Thank you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984" y="395461"/>
            <a:ext cx="7482424" cy="6394663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1978" marR="125993" indent="-377979" algn="just">
              <a:spcBef>
                <a:spcPts val="105"/>
              </a:spcBef>
              <a:buChar char="•"/>
              <a:tabLst>
                <a:tab pos="391978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Confinement housing -a few animals are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tethered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during the day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put into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protective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shelter at  night.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129493" indent="-377979" algn="just">
              <a:spcBef>
                <a:spcPts val="744"/>
              </a:spcBef>
              <a:buFont typeface="Arial"/>
              <a:buChar char="•"/>
              <a:tabLst>
                <a:tab pos="499772" algn="l"/>
              </a:tabLst>
            </a:pPr>
            <a:r>
              <a:rPr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Extensive-the flock/herd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grazes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over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 areas  of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marginal land unsuited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agriculture.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flock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usually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shut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into a yard at</a:t>
            </a:r>
            <a:r>
              <a:rPr sz="31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night.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91978" marR="5600" indent="-377979">
              <a:spcBef>
                <a:spcPts val="744"/>
              </a:spcBef>
              <a:buChar char="•"/>
              <a:tabLst>
                <a:tab pos="391278" algn="l"/>
                <a:tab pos="391978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Intensive-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animals are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confined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yards and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shelters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brought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the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flock. offers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greatest protection for the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flock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both  predators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parasites.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also increase labour and  the capital investment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required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</a:t>
            </a:r>
            <a:r>
              <a:rPr sz="31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facilities</a:t>
            </a:r>
            <a:r>
              <a:rPr sz="26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984" y="231046"/>
            <a:ext cx="7488832" cy="1244535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marR="5600" indent="122493">
              <a:lnSpc>
                <a:spcPct val="100000"/>
              </a:lnSpc>
              <a:spcBef>
                <a:spcPts val="105"/>
              </a:spcBef>
            </a:pPr>
            <a:r>
              <a:rPr sz="4000" spc="-11" dirty="0"/>
              <a:t>House </a:t>
            </a:r>
            <a:r>
              <a:rPr sz="4000" spc="-6" dirty="0"/>
              <a:t>for 2 to 4 sheep-goats in  intensive dairy</a:t>
            </a:r>
            <a:r>
              <a:rPr sz="4000" spc="-11" dirty="0"/>
              <a:t> </a:t>
            </a:r>
            <a:r>
              <a:rPr sz="4000" spc="-6" dirty="0"/>
              <a:t>production.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295895" y="2051645"/>
            <a:ext cx="7003817" cy="5508030"/>
            <a:chOff x="213359" y="1714500"/>
            <a:chExt cx="7315200" cy="5143500"/>
          </a:xfrm>
        </p:grpSpPr>
        <p:sp>
          <p:nvSpPr>
            <p:cNvPr id="5" name="object 5"/>
            <p:cNvSpPr/>
            <p:nvPr/>
          </p:nvSpPr>
          <p:spPr>
            <a:xfrm>
              <a:off x="213359" y="4728970"/>
              <a:ext cx="7315200" cy="21290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99" y="1714500"/>
              <a:ext cx="7285355" cy="3024505"/>
            </a:xfrm>
            <a:custGeom>
              <a:avLst/>
              <a:gdLst/>
              <a:ahLst/>
              <a:cxnLst/>
              <a:rect l="l" t="t" r="r" b="b"/>
              <a:pathLst>
                <a:path w="7285355" h="3024504">
                  <a:moveTo>
                    <a:pt x="7025132" y="0"/>
                  </a:moveTo>
                  <a:lnTo>
                    <a:pt x="259930" y="0"/>
                  </a:lnTo>
                  <a:lnTo>
                    <a:pt x="213206" y="4186"/>
                  </a:lnTo>
                  <a:lnTo>
                    <a:pt x="169230" y="16257"/>
                  </a:lnTo>
                  <a:lnTo>
                    <a:pt x="128736" y="35480"/>
                  </a:lnTo>
                  <a:lnTo>
                    <a:pt x="92458" y="61121"/>
                  </a:lnTo>
                  <a:lnTo>
                    <a:pt x="61130" y="92449"/>
                  </a:lnTo>
                  <a:lnTo>
                    <a:pt x="35487" y="128730"/>
                  </a:lnTo>
                  <a:lnTo>
                    <a:pt x="16261" y="169233"/>
                  </a:lnTo>
                  <a:lnTo>
                    <a:pt x="4187" y="213223"/>
                  </a:lnTo>
                  <a:lnTo>
                    <a:pt x="0" y="259969"/>
                  </a:lnTo>
                  <a:lnTo>
                    <a:pt x="0" y="2764536"/>
                  </a:lnTo>
                  <a:lnTo>
                    <a:pt x="4187" y="2811281"/>
                  </a:lnTo>
                  <a:lnTo>
                    <a:pt x="16261" y="2855271"/>
                  </a:lnTo>
                  <a:lnTo>
                    <a:pt x="35487" y="2895774"/>
                  </a:lnTo>
                  <a:lnTo>
                    <a:pt x="61130" y="2932055"/>
                  </a:lnTo>
                  <a:lnTo>
                    <a:pt x="92458" y="2963383"/>
                  </a:lnTo>
                  <a:lnTo>
                    <a:pt x="128736" y="2989024"/>
                  </a:lnTo>
                  <a:lnTo>
                    <a:pt x="169230" y="3008247"/>
                  </a:lnTo>
                  <a:lnTo>
                    <a:pt x="213206" y="3020318"/>
                  </a:lnTo>
                  <a:lnTo>
                    <a:pt x="259930" y="3024505"/>
                  </a:lnTo>
                  <a:lnTo>
                    <a:pt x="7025132" y="3024505"/>
                  </a:lnTo>
                  <a:lnTo>
                    <a:pt x="7071839" y="3020318"/>
                  </a:lnTo>
                  <a:lnTo>
                    <a:pt x="7115800" y="3008247"/>
                  </a:lnTo>
                  <a:lnTo>
                    <a:pt x="7156280" y="2989024"/>
                  </a:lnTo>
                  <a:lnTo>
                    <a:pt x="7192546" y="2963383"/>
                  </a:lnTo>
                  <a:lnTo>
                    <a:pt x="7223863" y="2932055"/>
                  </a:lnTo>
                  <a:lnTo>
                    <a:pt x="7249498" y="2895774"/>
                  </a:lnTo>
                  <a:lnTo>
                    <a:pt x="7268718" y="2855271"/>
                  </a:lnTo>
                  <a:lnTo>
                    <a:pt x="7280787" y="2811281"/>
                  </a:lnTo>
                  <a:lnTo>
                    <a:pt x="7284974" y="2764536"/>
                  </a:lnTo>
                  <a:lnTo>
                    <a:pt x="7284974" y="259969"/>
                  </a:lnTo>
                  <a:lnTo>
                    <a:pt x="7280787" y="213223"/>
                  </a:lnTo>
                  <a:lnTo>
                    <a:pt x="7268718" y="169233"/>
                  </a:lnTo>
                  <a:lnTo>
                    <a:pt x="7249498" y="128730"/>
                  </a:lnTo>
                  <a:lnTo>
                    <a:pt x="7223863" y="92449"/>
                  </a:lnTo>
                  <a:lnTo>
                    <a:pt x="7192546" y="61121"/>
                  </a:lnTo>
                  <a:lnTo>
                    <a:pt x="7156280" y="35480"/>
                  </a:lnTo>
                  <a:lnTo>
                    <a:pt x="7115800" y="16257"/>
                  </a:lnTo>
                  <a:lnTo>
                    <a:pt x="7071839" y="4186"/>
                  </a:lnTo>
                  <a:lnTo>
                    <a:pt x="702513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599" y="1714500"/>
              <a:ext cx="7284974" cy="30245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3623</Words>
  <Application>Microsoft Office PowerPoint</Application>
  <PresentationFormat>Custom</PresentationFormat>
  <Paragraphs>542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Livestock &amp; Poultry Management</vt:lpstr>
      <vt:lpstr>Goat care and management</vt:lpstr>
      <vt:lpstr>Slide 3</vt:lpstr>
      <vt:lpstr>Slide 4</vt:lpstr>
      <vt:lpstr>Slide 5</vt:lpstr>
      <vt:lpstr>GOAT HOUSING</vt:lpstr>
      <vt:lpstr>Slide 7</vt:lpstr>
      <vt:lpstr>Slide 8</vt:lpstr>
      <vt:lpstr>House for 2 to 4 sheep-goats in  intensive dairy production.</vt:lpstr>
      <vt:lpstr>Slide 10</vt:lpstr>
      <vt:lpstr>Slide 11</vt:lpstr>
      <vt:lpstr>FENCING</vt:lpstr>
      <vt:lpstr>FEEDING</vt:lpstr>
      <vt:lpstr>Slide 14</vt:lpstr>
      <vt:lpstr>REQUIRMENTS……</vt:lpstr>
      <vt:lpstr>FEED</vt:lpstr>
      <vt:lpstr>Slide 17</vt:lpstr>
      <vt:lpstr>HAY</vt:lpstr>
      <vt:lpstr>Silage</vt:lpstr>
      <vt:lpstr>Concentrates (grain)</vt:lpstr>
      <vt:lpstr>Proteinaceous concentrates</vt:lpstr>
      <vt:lpstr>Slide 22</vt:lpstr>
      <vt:lpstr>Slide 23</vt:lpstr>
      <vt:lpstr>Slide 24</vt:lpstr>
      <vt:lpstr>Slide 25</vt:lpstr>
      <vt:lpstr>Growing Kids</vt:lpstr>
      <vt:lpstr>Slide 27</vt:lpstr>
      <vt:lpstr>Slide 28</vt:lpstr>
      <vt:lpstr>Non-Lactating Does and Growing</vt:lpstr>
      <vt:lpstr>Slide 30</vt:lpstr>
      <vt:lpstr>Slide 31</vt:lpstr>
      <vt:lpstr>Breeding Management</vt:lpstr>
      <vt:lpstr>Pregnant does</vt:lpstr>
      <vt:lpstr>Kidding Management</vt:lpstr>
      <vt:lpstr>Nutrition of Newborn Kids</vt:lpstr>
      <vt:lpstr>BODY CONDITION SCORING CHART</vt:lpstr>
      <vt:lpstr>Recommendation</vt:lpstr>
      <vt:lpstr>Slide 38</vt:lpstr>
      <vt:lpstr>HEALTH</vt:lpstr>
      <vt:lpstr>Slide 40</vt:lpstr>
      <vt:lpstr>Signs and control of Disease</vt:lpstr>
      <vt:lpstr>Slide 42</vt:lpstr>
      <vt:lpstr>Pereventive measures</vt:lpstr>
      <vt:lpstr>General Deworming Schedule</vt:lpstr>
      <vt:lpstr>Detection and Monitoring</vt:lpstr>
      <vt:lpstr>Castration and Disbudding/Dehorning</vt:lpstr>
      <vt:lpstr>vaccination</vt:lpstr>
      <vt:lpstr>Slide 48</vt:lpstr>
      <vt:lpstr>Slide 49</vt:lpstr>
      <vt:lpstr>Vaccination schedule for sheep and goats-</vt:lpstr>
      <vt:lpstr>Cleaning of a goat barn.</vt:lpstr>
      <vt:lpstr>Slide 52</vt:lpstr>
      <vt:lpstr>Baby Care</vt:lpstr>
      <vt:lpstr>Slide 54</vt:lpstr>
      <vt:lpstr>IDENTIFICATION</vt:lpstr>
      <vt:lpstr>Slide 56</vt:lpstr>
      <vt:lpstr>marketing</vt:lpstr>
      <vt:lpstr>Slide 58</vt:lpstr>
      <vt:lpstr>Slide 59</vt:lpstr>
      <vt:lpstr>Slide 60</vt:lpstr>
      <vt:lpstr>Swine Breeds</vt:lpstr>
      <vt:lpstr>Reproductive Goals/Facts</vt:lpstr>
      <vt:lpstr>Mating Systems</vt:lpstr>
      <vt:lpstr>Female Anatomy</vt:lpstr>
      <vt:lpstr>Puberty</vt:lpstr>
      <vt:lpstr>Estrous Cycle 21 days </vt:lpstr>
      <vt:lpstr>Estrous Cycle</vt:lpstr>
      <vt:lpstr>Ovulation and Fertilization</vt:lpstr>
      <vt:lpstr>EED</vt:lpstr>
      <vt:lpstr>Preg Detection</vt:lpstr>
      <vt:lpstr>Parturition - Farrowing</vt:lpstr>
      <vt:lpstr>Estrus Synch - Sows</vt:lpstr>
      <vt:lpstr>Estrus Sync - Gilts</vt:lpstr>
      <vt:lpstr>Reproductive Problems</vt:lpstr>
      <vt:lpstr>Viral Repro Disease</vt:lpstr>
      <vt:lpstr>Bacterial Repro Disease</vt:lpstr>
      <vt:lpstr>Male repro facts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Gouri Sahu</dc:creator>
  <cp:lastModifiedBy>user</cp:lastModifiedBy>
  <cp:revision>20</cp:revision>
  <cp:lastPrinted>1601-01-01T00:00:00Z</cp:lastPrinted>
  <dcterms:created xsi:type="dcterms:W3CDTF">2018-01-17T07:28:50Z</dcterms:created>
  <dcterms:modified xsi:type="dcterms:W3CDTF">2021-03-07T16:34:36Z</dcterms:modified>
</cp:coreProperties>
</file>