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272"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286" r:id="rId16"/>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1pPr>
    <a:lvl2pPr marL="742950" indent="-28575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5pPr>
    <a:lvl6pPr marL="2286000" algn="l" defTabSz="914400" rtl="0" eaLnBrk="1" latinLnBrk="0" hangingPunct="1">
      <a:defRPr kern="1200">
        <a:solidFill>
          <a:schemeClr val="bg1"/>
        </a:solidFill>
        <a:latin typeface="Arial" charset="0"/>
        <a:ea typeface="Noto Sans CJK SC Regular" charset="0"/>
        <a:cs typeface="Noto Sans CJK SC Regular" charset="0"/>
      </a:defRPr>
    </a:lvl6pPr>
    <a:lvl7pPr marL="2743200" algn="l" defTabSz="914400" rtl="0" eaLnBrk="1" latinLnBrk="0" hangingPunct="1">
      <a:defRPr kern="1200">
        <a:solidFill>
          <a:schemeClr val="bg1"/>
        </a:solidFill>
        <a:latin typeface="Arial" charset="0"/>
        <a:ea typeface="Noto Sans CJK SC Regular" charset="0"/>
        <a:cs typeface="Noto Sans CJK SC Regular" charset="0"/>
      </a:defRPr>
    </a:lvl7pPr>
    <a:lvl8pPr marL="3200400" algn="l" defTabSz="914400" rtl="0" eaLnBrk="1" latinLnBrk="0" hangingPunct="1">
      <a:defRPr kern="1200">
        <a:solidFill>
          <a:schemeClr val="bg1"/>
        </a:solidFill>
        <a:latin typeface="Arial" charset="0"/>
        <a:ea typeface="Noto Sans CJK SC Regular" charset="0"/>
        <a:cs typeface="Noto Sans CJK SC Regular" charset="0"/>
      </a:defRPr>
    </a:lvl8pPr>
    <a:lvl9pPr marL="3657600" algn="l" defTabSz="914400" rtl="0" eaLnBrk="1" latinLnBrk="0" hangingPunct="1">
      <a:defRPr kern="1200">
        <a:solidFill>
          <a:schemeClr val="bg1"/>
        </a:solidFill>
        <a:latin typeface="Arial" charset="0"/>
        <a:ea typeface="Noto Sans CJK SC Regular" charset="0"/>
        <a:cs typeface="Noto Sans CJK SC Regula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386" y="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6" name="Rectangle 3"/>
          <p:cNvSpPr>
            <a:spLocks noGrp="1" noRot="1" noChangeAspect="1" noChangeArrowheads="1"/>
          </p:cNvSpPr>
          <p:nvPr>
            <p:ph type="sldImg"/>
          </p:nvPr>
        </p:nvSpPr>
        <p:spPr bwMode="auto">
          <a:xfrm>
            <a:off x="1106488" y="812800"/>
            <a:ext cx="5340350" cy="4003675"/>
          </a:xfrm>
          <a:prstGeom prst="rect">
            <a:avLst/>
          </a:prstGeom>
          <a:noFill/>
          <a:ln w="9525">
            <a:noFill/>
            <a:round/>
            <a:headEnd/>
            <a:tailEnd/>
          </a:ln>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endParaRPr lang="en-US" noProof="0" smtClean="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1FC44E0F-8843-4957-A79B-03C62C9D8F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6482F59A-A1F6-40B3-9259-9A56E8C01F5E}"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8D983B19-C5FD-43E1-8CDB-18B08637E034}"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5362" cy="58467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3238" y="301625"/>
            <a:ext cx="6648450" cy="5846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58A6465E-8833-4E7F-BB05-F0DA2814A2E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90DFC1F9-6CDE-4D2D-BAF8-F747257A733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69B94DE5-BDCB-4C1F-99B6-C59D12558B85}"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3238" y="1768475"/>
            <a:ext cx="4456112"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11750" y="1768475"/>
            <a:ext cx="44577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5DBB0F4D-2599-4C3B-839C-E04F340297E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8A647A21-485C-4D39-9C5E-A3A43CED313D}"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1F16B899-5905-4E15-AE23-63A5E07CF743}"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282F0E23-4933-4CA4-87A3-87A19121FE7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450BFF9E-2145-466F-BE14-F47F06F93B6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6D56E66A-5E6A-48AF-9A99-889CF18595DD}"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195263" y="30163"/>
            <a:ext cx="9805987" cy="7559675"/>
          </a:xfrm>
          <a:prstGeom prst="rect">
            <a:avLst/>
          </a:prstGeom>
          <a:noFill/>
          <a:ln w="9525">
            <a:noFill/>
            <a:round/>
            <a:headEnd/>
            <a:tailEnd/>
          </a:ln>
        </p:spPr>
      </p:pic>
      <p:sp>
        <p:nvSpPr>
          <p:cNvPr id="1027" name="Rectangle 2"/>
          <p:cNvSpPr>
            <a:spLocks noGrp="1" noChangeArrowheads="1"/>
          </p:cNvSpPr>
          <p:nvPr>
            <p:ph type="title"/>
          </p:nvPr>
        </p:nvSpPr>
        <p:spPr bwMode="auto">
          <a:xfrm>
            <a:off x="503238" y="301625"/>
            <a:ext cx="9066212" cy="1257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503238" y="1768475"/>
            <a:ext cx="9066212" cy="4379913"/>
          </a:xfrm>
          <a:prstGeom prst="rect">
            <a:avLst/>
          </a:prstGeom>
          <a:noFill/>
          <a:ln w="9525">
            <a:noFill/>
            <a:round/>
            <a:headEnd/>
            <a:tailEnd/>
          </a:ln>
        </p:spPr>
        <p:txBody>
          <a:bodyPr vert="horz" wrap="square" lIns="0" tIns="284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448050"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7227888"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503238" y="6886575"/>
            <a:ext cx="2343150"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09BC8FEF-5C33-417A-A4D7-AC0F56E877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59296" y="395462"/>
            <a:ext cx="7489528" cy="576063"/>
          </a:xfrm>
        </p:spPr>
        <p:txBody>
          <a:bodyPr/>
          <a:lstStyle/>
          <a:p>
            <a:pPr eaLnBrk="1"/>
            <a:r>
              <a:rPr lang="en-IN" sz="3200" b="1" dirty="0" smtClean="0">
                <a:solidFill>
                  <a:schemeClr val="accent6">
                    <a:lumMod val="50000"/>
                  </a:schemeClr>
                </a:solidFill>
                <a:latin typeface="Times New Roman" pitchFamily="18" charset="0"/>
                <a:cs typeface="Times New Roman" pitchFamily="18" charset="0"/>
              </a:rPr>
              <a:t>Livestock &amp; Poultry Management</a:t>
            </a:r>
            <a:endParaRPr lang="en-IN" altLang="en-US" sz="3200" dirty="0" smtClean="0">
              <a:solidFill>
                <a:schemeClr val="accent6">
                  <a:lumMod val="50000"/>
                </a:schemeClr>
              </a:solidFill>
              <a:latin typeface="Times New Roman" pitchFamily="18" charset="0"/>
              <a:cs typeface="Times New Roman" pitchFamily="18" charset="0"/>
            </a:endParaRPr>
          </a:p>
        </p:txBody>
      </p:sp>
      <p:sp>
        <p:nvSpPr>
          <p:cNvPr id="2051" name="Subtitle 2"/>
          <p:cNvSpPr>
            <a:spLocks noGrp="1"/>
          </p:cNvSpPr>
          <p:nvPr>
            <p:ph type="subTitle" idx="1"/>
          </p:nvPr>
        </p:nvSpPr>
        <p:spPr>
          <a:xfrm>
            <a:off x="1727200" y="3203575"/>
            <a:ext cx="7777163" cy="3313113"/>
          </a:xfrm>
        </p:spPr>
        <p:txBody>
          <a:bodyPr/>
          <a:lstStyle/>
          <a:p>
            <a:pPr eaLnBrk="1"/>
            <a:r>
              <a:rPr lang="en-IN" altLang="en-US" smtClean="0"/>
              <a:t>     </a:t>
            </a:r>
          </a:p>
        </p:txBody>
      </p:sp>
      <p:sp>
        <p:nvSpPr>
          <p:cNvPr id="4" name="TextBox 3"/>
          <p:cNvSpPr txBox="1">
            <a:spLocks noChangeArrowheads="1"/>
          </p:cNvSpPr>
          <p:nvPr/>
        </p:nvSpPr>
        <p:spPr bwMode="auto">
          <a:xfrm>
            <a:off x="1151880" y="2771775"/>
            <a:ext cx="8154045" cy="2677656"/>
          </a:xfrm>
          <a:prstGeom prst="rect">
            <a:avLst/>
          </a:prstGeom>
          <a:noFill/>
          <a:ln w="9525">
            <a:noFill/>
            <a:miter lim="800000"/>
            <a:headEnd/>
            <a:tailEnd/>
          </a:ln>
        </p:spPr>
        <p:txBody>
          <a:bodyPr wrap="square">
            <a:spAutoFit/>
          </a:bodyPr>
          <a:lstStyle/>
          <a:p>
            <a:pPr algn="ctr"/>
            <a:r>
              <a:rPr lang="en-IN" altLang="en-US" sz="2800" b="1" dirty="0" smtClean="0">
                <a:solidFill>
                  <a:schemeClr val="tx1"/>
                </a:solidFill>
                <a:latin typeface="Times New Roman" pitchFamily="18" charset="0"/>
                <a:cs typeface="Times New Roman" pitchFamily="18" charset="0"/>
              </a:rPr>
              <a:t>ASAP2101(2-1-0)</a:t>
            </a:r>
            <a:r>
              <a:rPr lang="en-IN" altLang="en-US" sz="2800" dirty="0" smtClean="0">
                <a:solidFill>
                  <a:schemeClr val="tx1"/>
                </a:solidFill>
              </a:rPr>
              <a:t>     </a:t>
            </a:r>
            <a:endParaRPr lang="en-IN" altLang="en-US" sz="2800" dirty="0">
              <a:solidFill>
                <a:schemeClr val="tx1"/>
              </a:solidFill>
            </a:endParaRPr>
          </a:p>
          <a:p>
            <a:pPr algn="ctr"/>
            <a:endParaRPr lang="en-IN" sz="2800" b="1" dirty="0">
              <a:solidFill>
                <a:schemeClr val="tx1"/>
              </a:solidFill>
              <a:latin typeface="Times New Roman" pitchFamily="18" charset="0"/>
              <a:cs typeface="Times New Roman" pitchFamily="18" charset="0"/>
            </a:endParaRPr>
          </a:p>
          <a:p>
            <a:pPr algn="ctr"/>
            <a:r>
              <a:rPr lang="en-IN" sz="2800" b="1" dirty="0">
                <a:solidFill>
                  <a:schemeClr val="tx1"/>
                </a:solidFill>
                <a:latin typeface="Times New Roman" pitchFamily="18" charset="0"/>
                <a:cs typeface="Times New Roman" pitchFamily="18" charset="0"/>
              </a:rPr>
              <a:t>Session: </a:t>
            </a:r>
            <a:r>
              <a:rPr lang="en-IN" sz="2800" b="1" dirty="0" smtClean="0">
                <a:solidFill>
                  <a:schemeClr val="tx1"/>
                </a:solidFill>
                <a:latin typeface="Times New Roman" pitchFamily="18" charset="0"/>
                <a:cs typeface="Times New Roman" pitchFamily="18" charset="0"/>
              </a:rPr>
              <a:t>6</a:t>
            </a:r>
            <a:endParaRPr lang="en-IN" sz="2800" b="1" dirty="0">
              <a:solidFill>
                <a:schemeClr val="tx1"/>
              </a:solidFill>
              <a:latin typeface="Times New Roman" pitchFamily="18" charset="0"/>
              <a:cs typeface="Times New Roman" pitchFamily="18" charset="0"/>
            </a:endParaRPr>
          </a:p>
          <a:p>
            <a:pPr algn="ctr"/>
            <a:endParaRPr lang="en-IN" sz="2800" b="1" dirty="0">
              <a:solidFill>
                <a:srgbClr val="FF0000"/>
              </a:solidFill>
              <a:latin typeface="Times New Roman" pitchFamily="18" charset="0"/>
              <a:cs typeface="Times New Roman" pitchFamily="18" charset="0"/>
            </a:endParaRPr>
          </a:p>
          <a:p>
            <a:pPr algn="ctr"/>
            <a:r>
              <a:rPr lang="en-IN" sz="2800" b="1" dirty="0" smtClean="0">
                <a:solidFill>
                  <a:srgbClr val="FF0000"/>
                </a:solidFill>
                <a:latin typeface="Times New Roman" pitchFamily="18" charset="0"/>
                <a:cs typeface="Times New Roman" pitchFamily="18" charset="0"/>
              </a:rPr>
              <a:t>Incubation, Hatching and Brooding of Poultry eggs and chicks</a:t>
            </a:r>
            <a:endParaRPr lang="en-I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4724" r="3150"/>
          <a:stretch>
            <a:fillRect/>
          </a:stretch>
        </p:blipFill>
        <p:spPr bwMode="auto">
          <a:xfrm>
            <a:off x="84005" y="419982"/>
            <a:ext cx="9828609" cy="680370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151" y="302737"/>
            <a:ext cx="7140443" cy="873212"/>
          </a:xfrm>
        </p:spPr>
        <p:txBody>
          <a:bodyPr>
            <a:noAutofit/>
          </a:bodyPr>
          <a:lstStyle/>
          <a:p>
            <a:r>
              <a:rPr lang="en-IN" sz="2600" b="1" dirty="0" smtClean="0">
                <a:latin typeface="Cambria" pitchFamily="18" charset="0"/>
              </a:rPr>
              <a:t>SPECIFICATION OF THE BROODING SHEET:</a:t>
            </a:r>
            <a:endParaRPr lang="en-IN" sz="3500" b="1" dirty="0">
              <a:latin typeface="Cambria" pitchFamily="18" charset="0"/>
            </a:endParaRPr>
          </a:p>
        </p:txBody>
      </p:sp>
      <p:sp>
        <p:nvSpPr>
          <p:cNvPr id="3" name="Content Placeholder 2"/>
          <p:cNvSpPr>
            <a:spLocks noGrp="1"/>
          </p:cNvSpPr>
          <p:nvPr>
            <p:ph idx="1"/>
          </p:nvPr>
        </p:nvSpPr>
        <p:spPr>
          <a:xfrm>
            <a:off x="1727944" y="1091953"/>
            <a:ext cx="7764644" cy="2939874"/>
          </a:xfrm>
        </p:spPr>
        <p:txBody>
          <a:bodyPr>
            <a:normAutofit/>
          </a:bodyPr>
          <a:lstStyle/>
          <a:p>
            <a:pPr>
              <a:buNone/>
            </a:pPr>
            <a:r>
              <a:rPr lang="en-IN" sz="2600" dirty="0" smtClean="0">
                <a:latin typeface="Cambria" pitchFamily="18" charset="0"/>
              </a:rPr>
              <a:t>1. Height – 1.5 feet.</a:t>
            </a:r>
          </a:p>
          <a:p>
            <a:pPr>
              <a:buNone/>
            </a:pPr>
            <a:r>
              <a:rPr lang="en-IN" sz="2600" dirty="0" smtClean="0">
                <a:latin typeface="Cambria" pitchFamily="18" charset="0"/>
              </a:rPr>
              <a:t>2. Length – 40 feet.</a:t>
            </a:r>
          </a:p>
          <a:p>
            <a:pPr>
              <a:buNone/>
            </a:pPr>
            <a:r>
              <a:rPr lang="en-IN" sz="2600" dirty="0" smtClean="0">
                <a:latin typeface="Cambria" pitchFamily="18" charset="0"/>
              </a:rPr>
              <a:t>3. (Diameter – 12 feet for equipment and chicks)</a:t>
            </a:r>
          </a:p>
          <a:p>
            <a:pPr>
              <a:buNone/>
            </a:pPr>
            <a:r>
              <a:rPr lang="en-IN" sz="2600" dirty="0" smtClean="0">
                <a:latin typeface="Cambria" pitchFamily="18" charset="0"/>
              </a:rPr>
              <a:t>4. Formula used for round brooding floor space calculation πг² = 3.14x6x6 </a:t>
            </a:r>
            <a:r>
              <a:rPr lang="en-IN" sz="2600" dirty="0" err="1" smtClean="0">
                <a:latin typeface="Cambria" pitchFamily="18" charset="0"/>
              </a:rPr>
              <a:t>sq.ft</a:t>
            </a:r>
            <a:r>
              <a:rPr lang="en-IN" sz="2600" dirty="0" smtClean="0">
                <a:latin typeface="Cambria" pitchFamily="18" charset="0"/>
              </a:rPr>
              <a:t> / chick = Total </a:t>
            </a:r>
            <a:r>
              <a:rPr lang="en-IN" sz="2600" dirty="0" err="1" smtClean="0">
                <a:latin typeface="Cambria" pitchFamily="18" charset="0"/>
              </a:rPr>
              <a:t>sq.ft</a:t>
            </a:r>
            <a:r>
              <a:rPr lang="en-IN" sz="2600" dirty="0" smtClean="0">
                <a:latin typeface="Cambria" pitchFamily="18" charset="0"/>
              </a:rPr>
              <a:t> / No of chicks = 0.25 / chick</a:t>
            </a:r>
            <a:endParaRPr lang="en-IN" sz="2600" dirty="0">
              <a:latin typeface="Cambria"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116302" y="3947830"/>
            <a:ext cx="5092021" cy="2527651"/>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208323" y="4012068"/>
            <a:ext cx="4704292" cy="23723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63" y="302738"/>
            <a:ext cx="8568531" cy="705219"/>
          </a:xfrm>
        </p:spPr>
        <p:txBody>
          <a:bodyPr>
            <a:normAutofit/>
          </a:bodyPr>
          <a:lstStyle/>
          <a:p>
            <a:r>
              <a:rPr lang="en-IN" sz="3100" b="1" dirty="0" smtClean="0">
                <a:latin typeface="Cambria" pitchFamily="18" charset="0"/>
              </a:rPr>
              <a:t>REQUIREMENTS FOR 350 CHICKS / BROODER</a:t>
            </a:r>
            <a:endParaRPr lang="en-IN" b="1" dirty="0">
              <a:latin typeface="Cambria" pitchFamily="18" charset="0"/>
            </a:endParaRPr>
          </a:p>
        </p:txBody>
      </p:sp>
      <p:sp>
        <p:nvSpPr>
          <p:cNvPr id="3" name="Content Placeholder 2"/>
          <p:cNvSpPr>
            <a:spLocks noGrp="1"/>
          </p:cNvSpPr>
          <p:nvPr>
            <p:ph idx="1"/>
          </p:nvPr>
        </p:nvSpPr>
        <p:spPr>
          <a:xfrm>
            <a:off x="2520031" y="1091953"/>
            <a:ext cx="7140567" cy="2603888"/>
          </a:xfrm>
        </p:spPr>
        <p:txBody>
          <a:bodyPr>
            <a:normAutofit/>
          </a:bodyPr>
          <a:lstStyle/>
          <a:p>
            <a:pPr>
              <a:buNone/>
            </a:pPr>
            <a:r>
              <a:rPr lang="en-IN" sz="2600" dirty="0" smtClean="0">
                <a:latin typeface="Cambria" pitchFamily="18" charset="0"/>
              </a:rPr>
              <a:t>1. Auto drinker: 7 </a:t>
            </a:r>
            <a:r>
              <a:rPr lang="en-IN" sz="2600" dirty="0" err="1" smtClean="0">
                <a:latin typeface="Cambria" pitchFamily="18" charset="0"/>
              </a:rPr>
              <a:t>Nos</a:t>
            </a:r>
            <a:r>
              <a:rPr lang="en-IN" sz="2600" dirty="0" smtClean="0">
                <a:latin typeface="Cambria" pitchFamily="18" charset="0"/>
              </a:rPr>
              <a:t> (feeding)</a:t>
            </a:r>
          </a:p>
          <a:p>
            <a:pPr>
              <a:buNone/>
            </a:pPr>
            <a:r>
              <a:rPr lang="en-IN" sz="2600" dirty="0" smtClean="0">
                <a:latin typeface="Cambria" pitchFamily="18" charset="0"/>
              </a:rPr>
              <a:t>2. Chick drinker : 7 Nos.</a:t>
            </a:r>
          </a:p>
          <a:p>
            <a:pPr>
              <a:buNone/>
            </a:pPr>
            <a:r>
              <a:rPr lang="en-IN" sz="2600" dirty="0" smtClean="0">
                <a:latin typeface="Cambria" pitchFamily="18" charset="0"/>
              </a:rPr>
              <a:t>3. Tyre : 4 No or Chick feeder : 7 Nos.</a:t>
            </a:r>
          </a:p>
          <a:p>
            <a:pPr>
              <a:buNone/>
            </a:pPr>
            <a:r>
              <a:rPr lang="en-IN" sz="2600" dirty="0" smtClean="0">
                <a:latin typeface="Cambria" pitchFamily="18" charset="0"/>
              </a:rPr>
              <a:t>4. Incandescent (Round) bulb : 1 </a:t>
            </a:r>
            <a:r>
              <a:rPr lang="en-IN" sz="2600" dirty="0" err="1" smtClean="0">
                <a:latin typeface="Cambria" pitchFamily="18" charset="0"/>
              </a:rPr>
              <a:t>Nos</a:t>
            </a:r>
            <a:r>
              <a:rPr lang="en-IN" sz="2600" dirty="0" smtClean="0">
                <a:latin typeface="Cambria" pitchFamily="18" charset="0"/>
              </a:rPr>
              <a:t> : 100 watts.</a:t>
            </a:r>
          </a:p>
          <a:p>
            <a:pPr>
              <a:buNone/>
            </a:pPr>
            <a:r>
              <a:rPr lang="en-IN" sz="2600" dirty="0" smtClean="0">
                <a:latin typeface="Cambria" pitchFamily="18" charset="0"/>
              </a:rPr>
              <a:t>5. </a:t>
            </a:r>
            <a:r>
              <a:rPr lang="en-IN" sz="2600" dirty="0" err="1" smtClean="0">
                <a:latin typeface="Cambria" pitchFamily="18" charset="0"/>
              </a:rPr>
              <a:t>Hygrothermometer</a:t>
            </a:r>
            <a:r>
              <a:rPr lang="en-IN" sz="2600" dirty="0" smtClean="0">
                <a:latin typeface="Cambria" pitchFamily="18" charset="0"/>
              </a:rPr>
              <a:t> : 1 Nos.</a:t>
            </a:r>
            <a:endParaRPr lang="en-IN" sz="2600" dirty="0">
              <a:latin typeface="Cambria"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1512094" y="3695842"/>
            <a:ext cx="7061688" cy="36131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255" y="302737"/>
            <a:ext cx="5460339" cy="873212"/>
          </a:xfrm>
        </p:spPr>
        <p:txBody>
          <a:bodyPr>
            <a:normAutofit fontScale="90000"/>
          </a:bodyPr>
          <a:lstStyle/>
          <a:p>
            <a:r>
              <a:rPr lang="en-IN" sz="4000" b="1" dirty="0" smtClean="0">
                <a:latin typeface="Cambria" pitchFamily="18" charset="0"/>
              </a:rPr>
              <a:t>Floor space requirement</a:t>
            </a:r>
            <a:endParaRPr lang="en-IN" b="1" dirty="0">
              <a:latin typeface="Cambria"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672042" y="2132109"/>
            <a:ext cx="9424618" cy="4587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245" y="302738"/>
            <a:ext cx="5628349" cy="705219"/>
          </a:xfrm>
        </p:spPr>
        <p:txBody>
          <a:bodyPr>
            <a:normAutofit/>
          </a:bodyPr>
          <a:lstStyle/>
          <a:p>
            <a:r>
              <a:rPr lang="en-IN" sz="4000" b="1" dirty="0" smtClean="0">
                <a:latin typeface="Cambria" pitchFamily="18" charset="0"/>
              </a:rPr>
              <a:t>Dead Bird Disposal</a:t>
            </a:r>
            <a:endParaRPr lang="en-IN" sz="4000" b="1" dirty="0">
              <a:latin typeface="Cambria" pitchFamily="18" charset="0"/>
            </a:endParaRPr>
          </a:p>
        </p:txBody>
      </p:sp>
      <p:sp>
        <p:nvSpPr>
          <p:cNvPr id="3" name="Content Placeholder 2"/>
          <p:cNvSpPr>
            <a:spLocks noGrp="1"/>
          </p:cNvSpPr>
          <p:nvPr>
            <p:ph idx="1"/>
          </p:nvPr>
        </p:nvSpPr>
        <p:spPr>
          <a:xfrm>
            <a:off x="2556271" y="1763925"/>
            <a:ext cx="4788297" cy="3947830"/>
          </a:xfrm>
        </p:spPr>
        <p:txBody>
          <a:bodyPr>
            <a:noAutofit/>
          </a:bodyPr>
          <a:lstStyle/>
          <a:p>
            <a:pPr>
              <a:buNone/>
            </a:pPr>
            <a:r>
              <a:rPr lang="en-IN" sz="2600" dirty="0" smtClean="0">
                <a:latin typeface="Cambria" pitchFamily="18" charset="0"/>
              </a:rPr>
              <a:t>1. Burial</a:t>
            </a:r>
          </a:p>
          <a:p>
            <a:pPr>
              <a:buNone/>
            </a:pPr>
            <a:r>
              <a:rPr lang="en-IN" sz="2600" dirty="0" smtClean="0">
                <a:latin typeface="Cambria" pitchFamily="18" charset="0"/>
              </a:rPr>
              <a:t>2. Constructed Disposal Pit</a:t>
            </a:r>
          </a:p>
          <a:p>
            <a:pPr>
              <a:buNone/>
            </a:pPr>
            <a:r>
              <a:rPr lang="en-IN" sz="2600" dirty="0" smtClean="0">
                <a:latin typeface="Cambria" pitchFamily="18" charset="0"/>
              </a:rPr>
              <a:t>3. Composting</a:t>
            </a:r>
          </a:p>
          <a:p>
            <a:pPr>
              <a:buNone/>
            </a:pPr>
            <a:r>
              <a:rPr lang="en-IN" sz="2600" dirty="0" smtClean="0">
                <a:latin typeface="Cambria" pitchFamily="18" charset="0"/>
              </a:rPr>
              <a:t>4. Incineration</a:t>
            </a:r>
          </a:p>
          <a:p>
            <a:pPr>
              <a:buNone/>
            </a:pPr>
            <a:r>
              <a:rPr lang="en-IN" sz="2600" dirty="0" smtClean="0">
                <a:latin typeface="Cambria" pitchFamily="18" charset="0"/>
              </a:rPr>
              <a:t>5. Daily Pickup</a:t>
            </a:r>
          </a:p>
          <a:p>
            <a:pPr>
              <a:buNone/>
            </a:pPr>
            <a:r>
              <a:rPr lang="en-IN" sz="2600" dirty="0" smtClean="0">
                <a:latin typeface="Cambria" pitchFamily="18" charset="0"/>
              </a:rPr>
              <a:t>6. Freeze and Pickup</a:t>
            </a:r>
          </a:p>
          <a:p>
            <a:pPr>
              <a:buNone/>
            </a:pPr>
            <a:r>
              <a:rPr lang="en-IN" sz="2600" dirty="0" smtClean="0">
                <a:latin typeface="Cambria" pitchFamily="18" charset="0"/>
              </a:rPr>
              <a:t>7. </a:t>
            </a:r>
            <a:r>
              <a:rPr lang="en-IN" sz="2600" dirty="0" err="1" smtClean="0">
                <a:latin typeface="Cambria" pitchFamily="18" charset="0"/>
              </a:rPr>
              <a:t>Landfilling</a:t>
            </a:r>
            <a:endParaRPr lang="en-IN" sz="2600" dirty="0">
              <a:latin typeface="Cambria" pitchFamily="18" charset="0"/>
            </a:endParaRPr>
          </a:p>
        </p:txBody>
      </p:sp>
      <p:pic>
        <p:nvPicPr>
          <p:cNvPr id="2050" name="Picture 2"/>
          <p:cNvPicPr>
            <a:picLocks noChangeAspect="1" noChangeArrowheads="1"/>
          </p:cNvPicPr>
          <p:nvPr/>
        </p:nvPicPr>
        <p:blipFill>
          <a:blip r:embed="rId2" cstate="print"/>
          <a:srcRect l="21865" r="8682"/>
          <a:stretch>
            <a:fillRect/>
          </a:stretch>
        </p:blipFill>
        <p:spPr bwMode="auto">
          <a:xfrm>
            <a:off x="8148505" y="2735134"/>
            <a:ext cx="1512094" cy="16326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4208" y="3419797"/>
            <a:ext cx="2645276" cy="769441"/>
          </a:xfrm>
          <a:prstGeom prst="rect">
            <a:avLst/>
          </a:prstGeom>
          <a:noFill/>
        </p:spPr>
        <p:txBody>
          <a:bodyPr wrap="none" rtlCol="0">
            <a:spAutoFit/>
          </a:bodyPr>
          <a:lstStyle/>
          <a:p>
            <a:r>
              <a:rPr lang="en-IN" sz="4400" dirty="0" smtClean="0">
                <a:solidFill>
                  <a:schemeClr val="accent6">
                    <a:lumMod val="50000"/>
                  </a:schemeClr>
                </a:solidFill>
                <a:latin typeface="AR BERKLEY" pitchFamily="2" charset="0"/>
              </a:rPr>
              <a:t>Thank you</a:t>
            </a:r>
            <a:endParaRPr lang="en-IN" dirty="0">
              <a:solidFill>
                <a:schemeClr val="accent6">
                  <a:lumMod val="50000"/>
                </a:schemeClr>
              </a:solidFill>
              <a:latin typeface="AR BERKLEY"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smtClean="0">
                <a:latin typeface="Cambria" pitchFamily="18" charset="0"/>
              </a:rPr>
              <a:t>Temperature</a:t>
            </a:r>
            <a:endParaRPr lang="en-IN" dirty="0">
              <a:latin typeface="Cambria" pitchFamily="18" charset="0"/>
            </a:endParaRPr>
          </a:p>
        </p:txBody>
      </p:sp>
      <p:sp>
        <p:nvSpPr>
          <p:cNvPr id="3" name="Content Placeholder 2"/>
          <p:cNvSpPr>
            <a:spLocks noGrp="1"/>
          </p:cNvSpPr>
          <p:nvPr>
            <p:ph idx="1"/>
          </p:nvPr>
        </p:nvSpPr>
        <p:spPr>
          <a:xfrm>
            <a:off x="1260078" y="1763925"/>
            <a:ext cx="8316516" cy="2855877"/>
          </a:xfrm>
        </p:spPr>
        <p:style>
          <a:lnRef idx="2">
            <a:schemeClr val="accent1"/>
          </a:lnRef>
          <a:fillRef idx="1">
            <a:schemeClr val="lt1"/>
          </a:fillRef>
          <a:effectRef idx="0">
            <a:schemeClr val="accent1"/>
          </a:effectRef>
          <a:fontRef idx="minor">
            <a:schemeClr val="dk1"/>
          </a:fontRef>
        </p:style>
        <p:txBody>
          <a:bodyPr/>
          <a:lstStyle/>
          <a:p>
            <a:pPr algn="just"/>
            <a:r>
              <a:rPr lang="en-IN" sz="2600" dirty="0" smtClean="0">
                <a:latin typeface="Cambria" pitchFamily="18" charset="0"/>
              </a:rPr>
              <a:t>Birds are comfortable with the environmental temperature with the range of 65ºF to 70ºF(18-24ºC).This is known as the ―comfort zone. </a:t>
            </a:r>
          </a:p>
          <a:p>
            <a:pPr algn="just"/>
            <a:r>
              <a:rPr lang="en-IN" sz="2600" dirty="0" smtClean="0">
                <a:latin typeface="Cambria" pitchFamily="18" charset="0"/>
              </a:rPr>
              <a:t>In this zone weight gain, FCR, mortality and egg production are normal. Birds maintain their normal body temperature (104-106ºF).</a:t>
            </a:r>
            <a:endParaRPr lang="en-IN" dirty="0" smtClean="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31800" y="1619597"/>
            <a:ext cx="5472608" cy="5616624"/>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IN" sz="1800" b="0" i="0" u="none" strike="noStrike" cap="none" normalizeH="0" baseline="0" smtClean="0">
              <a:ln>
                <a:noFill/>
              </a:ln>
              <a:solidFill>
                <a:schemeClr val="bg1"/>
              </a:solidFill>
              <a:effectLst/>
              <a:latin typeface="Arial" panose="020B0604020202020204" pitchFamily="34" charset="0"/>
            </a:endParaRPr>
          </a:p>
        </p:txBody>
      </p:sp>
      <p:sp>
        <p:nvSpPr>
          <p:cNvPr id="2" name="Title 1"/>
          <p:cNvSpPr>
            <a:spLocks noGrp="1"/>
          </p:cNvSpPr>
          <p:nvPr>
            <p:ph type="title"/>
          </p:nvPr>
        </p:nvSpPr>
        <p:spPr>
          <a:xfrm>
            <a:off x="504031" y="0"/>
            <a:ext cx="9072563" cy="1259946"/>
          </a:xfrm>
        </p:spPr>
        <p:txBody>
          <a:bodyPr/>
          <a:lstStyle/>
          <a:p>
            <a:r>
              <a:rPr lang="en-IN" sz="4000" dirty="0" smtClean="0">
                <a:latin typeface="Cambria" pitchFamily="18" charset="0"/>
              </a:rPr>
              <a:t>Sexing of birds</a:t>
            </a:r>
            <a:endParaRPr lang="en-IN" dirty="0">
              <a:latin typeface="Cambria" pitchFamily="18" charset="0"/>
            </a:endParaRPr>
          </a:p>
        </p:txBody>
      </p:sp>
      <p:sp>
        <p:nvSpPr>
          <p:cNvPr id="3" name="Content Placeholder 2"/>
          <p:cNvSpPr>
            <a:spLocks noGrp="1"/>
          </p:cNvSpPr>
          <p:nvPr>
            <p:ph idx="1"/>
          </p:nvPr>
        </p:nvSpPr>
        <p:spPr>
          <a:xfrm>
            <a:off x="503808" y="1691605"/>
            <a:ext cx="5292551" cy="5868070"/>
          </a:xfrm>
        </p:spPr>
        <p:txBody>
          <a:bodyPr>
            <a:noAutofit/>
          </a:bodyPr>
          <a:lstStyle/>
          <a:p>
            <a:r>
              <a:rPr lang="en-IN" sz="2600" dirty="0" smtClean="0">
                <a:latin typeface="Cambria" pitchFamily="18" charset="0"/>
              </a:rPr>
              <a:t>Males grow faster than females, males need more floor space and nutrients than the females. </a:t>
            </a:r>
          </a:p>
          <a:p>
            <a:r>
              <a:rPr lang="en-IN" sz="2600" dirty="0" smtClean="0">
                <a:latin typeface="Cambria" pitchFamily="18" charset="0"/>
              </a:rPr>
              <a:t>Due to these reasons male and female broiler are reared separately from day old to disposal. Day old broiler chicks are sexed by ―Feather sexing method rather than by ‘vent sexing‖ as in case of egg type chicks </a:t>
            </a:r>
          </a:p>
          <a:p>
            <a:r>
              <a:rPr lang="en-IN" sz="2600" dirty="0" smtClean="0">
                <a:latin typeface="Cambria" pitchFamily="18" charset="0"/>
              </a:rPr>
              <a:t>The sexed broiler chicks are brood and reared separately. Separate diets are provided for males and females.</a:t>
            </a:r>
            <a:endParaRPr lang="en-IN" sz="2600" dirty="0">
              <a:latin typeface="Cambria" pitchFamily="18" charset="0"/>
            </a:endParaRPr>
          </a:p>
        </p:txBody>
      </p:sp>
      <p:pic>
        <p:nvPicPr>
          <p:cNvPr id="28674" name="Picture 2" descr="IDENTIFICATION SEX OF NEWLY HATCHED CHICKS THROUGH IMAGES: A SURVEY"/>
          <p:cNvPicPr>
            <a:picLocks noChangeAspect="1" noChangeArrowheads="1"/>
          </p:cNvPicPr>
          <p:nvPr/>
        </p:nvPicPr>
        <p:blipFill>
          <a:blip r:embed="rId2" cstate="print"/>
          <a:srcRect/>
          <a:stretch>
            <a:fillRect/>
          </a:stretch>
        </p:blipFill>
        <p:spPr bwMode="auto">
          <a:xfrm>
            <a:off x="5964370" y="1259946"/>
            <a:ext cx="3528219" cy="2632319"/>
          </a:xfrm>
          <a:prstGeom prst="rect">
            <a:avLst/>
          </a:prstGeom>
          <a:noFill/>
        </p:spPr>
      </p:pic>
      <p:pic>
        <p:nvPicPr>
          <p:cNvPr id="28675" name="Picture 3"/>
          <p:cNvPicPr>
            <a:picLocks noChangeAspect="1" noChangeArrowheads="1"/>
          </p:cNvPicPr>
          <p:nvPr/>
        </p:nvPicPr>
        <p:blipFill>
          <a:blip r:embed="rId3" cstate="print"/>
          <a:srcRect/>
          <a:stretch>
            <a:fillRect/>
          </a:stretch>
        </p:blipFill>
        <p:spPr bwMode="auto">
          <a:xfrm>
            <a:off x="5964370" y="3779838"/>
            <a:ext cx="3714935" cy="22101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92463" y="78747"/>
            <a:ext cx="6879970" cy="5297022"/>
          </a:xfrm>
          <a:prstGeom prst="rect">
            <a:avLst/>
          </a:prstGeom>
          <a:noFill/>
          <a:ln w="9525">
            <a:noFill/>
            <a:miter lim="800000"/>
            <a:headEnd/>
            <a:tailEnd/>
          </a:ln>
        </p:spPr>
      </p:pic>
      <p:pic>
        <p:nvPicPr>
          <p:cNvPr id="49154" name="Picture 2"/>
          <p:cNvPicPr>
            <a:picLocks noChangeAspect="1" noChangeArrowheads="1"/>
          </p:cNvPicPr>
          <p:nvPr/>
        </p:nvPicPr>
        <p:blipFill>
          <a:blip r:embed="rId3" cstate="print"/>
          <a:srcRect/>
          <a:stretch>
            <a:fillRect/>
          </a:stretch>
        </p:blipFill>
        <p:spPr bwMode="auto">
          <a:xfrm>
            <a:off x="5281830" y="5291774"/>
            <a:ext cx="4798795" cy="211124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115" y="755967"/>
            <a:ext cx="7644474" cy="974709"/>
          </a:xfrm>
        </p:spPr>
        <p:txBody>
          <a:bodyPr/>
          <a:lstStyle/>
          <a:p>
            <a:r>
              <a:rPr lang="en-IN" sz="3500" dirty="0" smtClean="0">
                <a:latin typeface="Cambria" pitchFamily="18" charset="0"/>
              </a:rPr>
              <a:t>Disinfection and cleaning</a:t>
            </a:r>
            <a:endParaRPr lang="en-IN" dirty="0">
              <a:latin typeface="Cambria" pitchFamily="18" charset="0"/>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IN" dirty="0" smtClean="0">
                <a:latin typeface="Cambria" pitchFamily="18" charset="0"/>
              </a:rPr>
              <a:t>Dry cleaning Physically removes the organic material</a:t>
            </a:r>
          </a:p>
          <a:p>
            <a:r>
              <a:rPr lang="en-IN" dirty="0" smtClean="0">
                <a:latin typeface="Cambria" pitchFamily="18" charset="0"/>
              </a:rPr>
              <a:t>Wet cleaning involves the use of water</a:t>
            </a:r>
          </a:p>
          <a:p>
            <a:pPr>
              <a:buNone/>
            </a:pPr>
            <a:r>
              <a:rPr lang="en-IN" i="1" dirty="0" smtClean="0">
                <a:latin typeface="Cambria" pitchFamily="18" charset="0"/>
              </a:rPr>
              <a:t>Steps to be followed in shed cleaning</a:t>
            </a:r>
          </a:p>
          <a:p>
            <a:r>
              <a:rPr lang="en-IN" dirty="0" smtClean="0">
                <a:latin typeface="Cambria" pitchFamily="18" charset="0"/>
              </a:rPr>
              <a:t> Switch off the power supply</a:t>
            </a:r>
          </a:p>
          <a:p>
            <a:r>
              <a:rPr lang="en-IN" dirty="0" smtClean="0">
                <a:latin typeface="Cambria" pitchFamily="18" charset="0"/>
              </a:rPr>
              <a:t> Removal of equipment‘s from the farm</a:t>
            </a:r>
          </a:p>
          <a:p>
            <a:r>
              <a:rPr lang="en-IN" dirty="0" smtClean="0">
                <a:latin typeface="Cambria" pitchFamily="18" charset="0"/>
              </a:rPr>
              <a:t> Litter removal</a:t>
            </a:r>
          </a:p>
          <a:p>
            <a:r>
              <a:rPr lang="en-IN" dirty="0" smtClean="0">
                <a:latin typeface="Cambria" pitchFamily="18" charset="0"/>
              </a:rPr>
              <a:t> Shed repair work</a:t>
            </a:r>
          </a:p>
          <a:p>
            <a:r>
              <a:rPr lang="en-IN" dirty="0" smtClean="0">
                <a:latin typeface="Cambria" pitchFamily="18" charset="0"/>
              </a:rPr>
              <a:t> Cleaning with water</a:t>
            </a:r>
          </a:p>
          <a:p>
            <a:r>
              <a:rPr lang="en-IN" dirty="0" smtClean="0">
                <a:latin typeface="Cambria" pitchFamily="18" charset="0"/>
              </a:rPr>
              <a:t> Cleaning with Disinfectants</a:t>
            </a:r>
          </a:p>
          <a:p>
            <a:r>
              <a:rPr lang="en-IN" dirty="0" smtClean="0">
                <a:latin typeface="Cambria" pitchFamily="18" charset="0"/>
              </a:rPr>
              <a:t> Fumigation</a:t>
            </a:r>
          </a:p>
          <a:p>
            <a:r>
              <a:rPr lang="en-IN" dirty="0" smtClean="0">
                <a:latin typeface="Cambria" pitchFamily="18" charset="0"/>
              </a:rPr>
              <a:t> Shed ready</a:t>
            </a:r>
            <a:endParaRPr lang="en-IN" dirty="0">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05" y="167993"/>
            <a:ext cx="9912615" cy="7055697"/>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IN" sz="2200" i="1" dirty="0" smtClean="0">
                <a:latin typeface="Cambria" pitchFamily="18" charset="0"/>
              </a:rPr>
              <a:t>Fumigation</a:t>
            </a:r>
          </a:p>
          <a:p>
            <a:r>
              <a:rPr lang="en-IN" sz="2200" dirty="0" smtClean="0">
                <a:latin typeface="Cambria" pitchFamily="18" charset="0"/>
              </a:rPr>
              <a:t>3 days before chick‘s arrival fumigation should be carried out inside the sheds</a:t>
            </a:r>
          </a:p>
          <a:p>
            <a:r>
              <a:rPr lang="en-IN" sz="2200" dirty="0" err="1" smtClean="0">
                <a:latin typeface="Cambria" pitchFamily="18" charset="0"/>
              </a:rPr>
              <a:t>Mudpots</a:t>
            </a:r>
            <a:r>
              <a:rPr lang="en-IN" sz="2200" dirty="0" smtClean="0">
                <a:latin typeface="Cambria" pitchFamily="18" charset="0"/>
              </a:rPr>
              <a:t> with small holes</a:t>
            </a:r>
          </a:p>
          <a:p>
            <a:r>
              <a:rPr lang="en-IN" sz="2200" dirty="0" smtClean="0">
                <a:latin typeface="Cambria" pitchFamily="18" charset="0"/>
              </a:rPr>
              <a:t>1:2 ratio</a:t>
            </a:r>
          </a:p>
          <a:p>
            <a:r>
              <a:rPr lang="en-IN" sz="2200" dirty="0" smtClean="0">
                <a:latin typeface="Cambria" pitchFamily="18" charset="0"/>
              </a:rPr>
              <a:t>1kg KMnO4+ 2 litre formalin for 1000 </a:t>
            </a:r>
            <a:r>
              <a:rPr lang="en-IN" sz="2200" dirty="0" err="1" smtClean="0">
                <a:latin typeface="Cambria" pitchFamily="18" charset="0"/>
              </a:rPr>
              <a:t>sq.feet</a:t>
            </a:r>
            <a:r>
              <a:rPr lang="en-IN" sz="2200" dirty="0" smtClean="0">
                <a:latin typeface="Cambria" pitchFamily="18" charset="0"/>
              </a:rPr>
              <a:t>.</a:t>
            </a:r>
          </a:p>
          <a:p>
            <a:r>
              <a:rPr lang="en-IN" sz="2200" dirty="0" smtClean="0">
                <a:latin typeface="Cambria" pitchFamily="18" charset="0"/>
              </a:rPr>
              <a:t>To be effective, formaldehyde must react with cell protein of the microbes. There are 5 factors which influence its effectiveness:</a:t>
            </a:r>
          </a:p>
          <a:p>
            <a:pPr>
              <a:buNone/>
            </a:pPr>
            <a:r>
              <a:rPr lang="en-IN" sz="2200" dirty="0" smtClean="0">
                <a:latin typeface="Cambria" pitchFamily="18" charset="0"/>
              </a:rPr>
              <a:t>1) Concentration (1X, 2X, 3X)</a:t>
            </a:r>
          </a:p>
          <a:p>
            <a:pPr>
              <a:buNone/>
            </a:pPr>
            <a:r>
              <a:rPr lang="en-IN" sz="2200" dirty="0" smtClean="0">
                <a:latin typeface="Cambria" pitchFamily="18" charset="0"/>
              </a:rPr>
              <a:t>2) Temperature of the room (60 80°F)</a:t>
            </a:r>
          </a:p>
          <a:p>
            <a:pPr>
              <a:buNone/>
            </a:pPr>
            <a:r>
              <a:rPr lang="en-IN" sz="2200" dirty="0" smtClean="0">
                <a:latin typeface="Cambria" pitchFamily="18" charset="0"/>
              </a:rPr>
              <a:t>3) Duration of treatment</a:t>
            </a:r>
          </a:p>
          <a:p>
            <a:pPr>
              <a:buNone/>
            </a:pPr>
            <a:r>
              <a:rPr lang="en-IN" sz="2200" dirty="0" smtClean="0">
                <a:latin typeface="Cambria" pitchFamily="18" charset="0"/>
              </a:rPr>
              <a:t>4) Relative humidity (50 70%)</a:t>
            </a:r>
          </a:p>
          <a:p>
            <a:pPr>
              <a:buNone/>
            </a:pPr>
            <a:r>
              <a:rPr lang="en-IN" sz="2200" dirty="0" smtClean="0">
                <a:latin typeface="Cambria" pitchFamily="18" charset="0"/>
              </a:rPr>
              <a:t>5) Microbes load</a:t>
            </a:r>
          </a:p>
          <a:p>
            <a:pPr>
              <a:buNone/>
            </a:pPr>
            <a:r>
              <a:rPr lang="en-IN" sz="2200" dirty="0" smtClean="0">
                <a:latin typeface="Cambria" pitchFamily="18" charset="0"/>
              </a:rPr>
              <a:t>1X Concentration is 20 gm of KMno4/ bleaching powder and 40 ml of formalin for 100 cubic feet.    Cubic feet means shed length x width x height.</a:t>
            </a:r>
          </a:p>
          <a:p>
            <a:pPr>
              <a:buNone/>
            </a:pPr>
            <a:r>
              <a:rPr lang="en-IN" sz="2200" dirty="0" smtClean="0">
                <a:latin typeface="Cambria" pitchFamily="18" charset="0"/>
              </a:rPr>
              <a:t>Fumigation Lock the shed</a:t>
            </a:r>
          </a:p>
          <a:p>
            <a:r>
              <a:rPr lang="en-IN" sz="2200" dirty="0" smtClean="0">
                <a:latin typeface="Cambria" pitchFamily="18" charset="0"/>
              </a:rPr>
              <a:t>After completing all the procedures, keep the sheds under lock to avoid unnecessary personnel movement</a:t>
            </a:r>
            <a:endParaRPr lang="en-IN" sz="2200" dirty="0">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31800" y="1187549"/>
            <a:ext cx="5040560" cy="374441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IN" sz="1800" b="0" i="0" u="none" strike="noStrike" cap="none" normalizeH="0" baseline="0" smtClean="0">
              <a:ln>
                <a:noFill/>
              </a:ln>
              <a:solidFill>
                <a:schemeClr val="bg1"/>
              </a:solidFill>
              <a:effectLst/>
              <a:latin typeface="Arial" panose="020B0604020202020204" pitchFamily="34" charset="0"/>
            </a:endParaRPr>
          </a:p>
        </p:txBody>
      </p:sp>
      <p:sp>
        <p:nvSpPr>
          <p:cNvPr id="2" name="Title 1"/>
          <p:cNvSpPr>
            <a:spLocks noGrp="1"/>
          </p:cNvSpPr>
          <p:nvPr>
            <p:ph type="title"/>
          </p:nvPr>
        </p:nvSpPr>
        <p:spPr>
          <a:xfrm>
            <a:off x="2184136" y="302737"/>
            <a:ext cx="7392458" cy="873212"/>
          </a:xfrm>
        </p:spPr>
        <p:txBody>
          <a:bodyPr>
            <a:normAutofit/>
          </a:bodyPr>
          <a:lstStyle/>
          <a:p>
            <a:r>
              <a:rPr lang="en-IN" sz="4000" b="1" dirty="0" smtClean="0">
                <a:latin typeface="Cambria" pitchFamily="18" charset="0"/>
              </a:rPr>
              <a:t>Day old chick receipt</a:t>
            </a:r>
            <a:endParaRPr lang="en-IN" b="1" dirty="0">
              <a:latin typeface="Cambria" pitchFamily="18" charset="0"/>
            </a:endParaRPr>
          </a:p>
        </p:txBody>
      </p:sp>
      <p:sp>
        <p:nvSpPr>
          <p:cNvPr id="3" name="Content Placeholder 2"/>
          <p:cNvSpPr>
            <a:spLocks noGrp="1"/>
          </p:cNvSpPr>
          <p:nvPr>
            <p:ph idx="1"/>
          </p:nvPr>
        </p:nvSpPr>
        <p:spPr>
          <a:xfrm>
            <a:off x="504031" y="1091954"/>
            <a:ext cx="4788297" cy="4989036"/>
          </a:xfrm>
        </p:spPr>
        <p:txBody>
          <a:bodyPr>
            <a:noAutofit/>
          </a:bodyPr>
          <a:lstStyle/>
          <a:p>
            <a:pPr algn="just"/>
            <a:r>
              <a:rPr lang="en-IN" sz="2600" dirty="0" smtClean="0">
                <a:latin typeface="Cambria" pitchFamily="18" charset="0"/>
              </a:rPr>
              <a:t>OBJECTIVES: </a:t>
            </a:r>
          </a:p>
          <a:p>
            <a:pPr algn="just"/>
            <a:r>
              <a:rPr lang="en-IN" sz="2600" dirty="0" smtClean="0">
                <a:latin typeface="Cambria" pitchFamily="18" charset="0"/>
              </a:rPr>
              <a:t>The brooding arrangements, required consumables and equipments to be kept ready before the arrival of chicks.</a:t>
            </a:r>
          </a:p>
          <a:p>
            <a:pPr algn="just"/>
            <a:r>
              <a:rPr lang="en-IN" sz="2600" dirty="0" smtClean="0">
                <a:latin typeface="Cambria" pitchFamily="18" charset="0"/>
              </a:rPr>
              <a:t>CEILING CURTAIN: height of about 6 feet from the floor</a:t>
            </a:r>
          </a:p>
          <a:p>
            <a:pPr algn="just"/>
            <a:r>
              <a:rPr lang="en-IN" sz="2600" dirty="0" smtClean="0">
                <a:latin typeface="Cambria" pitchFamily="18" charset="0"/>
              </a:rPr>
              <a:t>Inner curtain and cross curtain. Outside curtain</a:t>
            </a:r>
            <a:endParaRPr lang="en-IN" sz="2600" dirty="0">
              <a:latin typeface="Cambria"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5712354" y="1679929"/>
            <a:ext cx="3862683" cy="258239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712354" y="4283817"/>
            <a:ext cx="3948245" cy="2992371"/>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l="6314" t="14651" r="28157"/>
          <a:stretch>
            <a:fillRect/>
          </a:stretch>
        </p:blipFill>
        <p:spPr bwMode="auto">
          <a:xfrm>
            <a:off x="2487425" y="5123780"/>
            <a:ext cx="3224930" cy="2099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59792" y="1835621"/>
            <a:ext cx="5688632" cy="4824536"/>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IN" sz="1800" b="0" i="0" u="none" strike="noStrike" cap="none" normalizeH="0" baseline="0" smtClean="0">
              <a:ln>
                <a:noFill/>
              </a:ln>
              <a:solidFill>
                <a:schemeClr val="bg1"/>
              </a:solidFill>
              <a:effectLst/>
              <a:latin typeface="Arial" panose="020B0604020202020204" pitchFamily="34" charset="0"/>
            </a:endParaRPr>
          </a:p>
        </p:txBody>
      </p:sp>
      <p:sp>
        <p:nvSpPr>
          <p:cNvPr id="2" name="Title 1"/>
          <p:cNvSpPr>
            <a:spLocks noGrp="1"/>
          </p:cNvSpPr>
          <p:nvPr>
            <p:ph type="title"/>
          </p:nvPr>
        </p:nvSpPr>
        <p:spPr>
          <a:xfrm>
            <a:off x="1344084" y="386345"/>
            <a:ext cx="8232510" cy="873212"/>
          </a:xfrm>
        </p:spPr>
        <p:txBody>
          <a:bodyPr>
            <a:normAutofit/>
          </a:bodyPr>
          <a:lstStyle/>
          <a:p>
            <a:r>
              <a:rPr lang="en-IN" sz="3500" dirty="0" smtClean="0">
                <a:latin typeface="Cambria" pitchFamily="18" charset="0"/>
              </a:rPr>
              <a:t>Materials needed during brooding</a:t>
            </a:r>
            <a:endParaRPr lang="en-IN" sz="4000" dirty="0">
              <a:latin typeface="Cambria" pitchFamily="18" charset="0"/>
            </a:endParaRPr>
          </a:p>
        </p:txBody>
      </p:sp>
      <p:sp>
        <p:nvSpPr>
          <p:cNvPr id="3" name="Content Placeholder 2"/>
          <p:cNvSpPr>
            <a:spLocks noGrp="1"/>
          </p:cNvSpPr>
          <p:nvPr>
            <p:ph idx="1"/>
          </p:nvPr>
        </p:nvSpPr>
        <p:spPr>
          <a:xfrm>
            <a:off x="504031" y="1763925"/>
            <a:ext cx="5544344" cy="4989036"/>
          </a:xfrm>
        </p:spPr>
        <p:txBody>
          <a:bodyPr>
            <a:normAutofit/>
          </a:bodyPr>
          <a:lstStyle/>
          <a:p>
            <a:pPr>
              <a:buNone/>
            </a:pPr>
            <a:r>
              <a:rPr lang="en-IN" sz="2600" dirty="0" smtClean="0">
                <a:latin typeface="Cambria" pitchFamily="18" charset="0"/>
              </a:rPr>
              <a:t>1. Husk / coir waste: 400kg /1000 </a:t>
            </a:r>
            <a:r>
              <a:rPr lang="en-IN" sz="2600" dirty="0" err="1" smtClean="0">
                <a:latin typeface="Cambria" pitchFamily="18" charset="0"/>
              </a:rPr>
              <a:t>sq.ft</a:t>
            </a:r>
            <a:r>
              <a:rPr lang="en-IN" sz="2600" dirty="0" smtClean="0">
                <a:latin typeface="Cambria" pitchFamily="18" charset="0"/>
              </a:rPr>
              <a:t>.</a:t>
            </a:r>
          </a:p>
          <a:p>
            <a:pPr>
              <a:buNone/>
            </a:pPr>
            <a:r>
              <a:rPr lang="en-IN" sz="2600" dirty="0" smtClean="0">
                <a:latin typeface="Cambria" pitchFamily="18" charset="0"/>
              </a:rPr>
              <a:t>2. Round brooding sheet (corrugated paper) : 40ft/350 chicks.</a:t>
            </a:r>
          </a:p>
          <a:p>
            <a:pPr>
              <a:buNone/>
            </a:pPr>
            <a:r>
              <a:rPr lang="en-IN" sz="2600" dirty="0" smtClean="0">
                <a:latin typeface="Cambria" pitchFamily="18" charset="0"/>
              </a:rPr>
              <a:t>3. News paper : 4kg / 1000 </a:t>
            </a:r>
            <a:r>
              <a:rPr lang="en-IN" sz="2600" dirty="0" err="1" smtClean="0">
                <a:latin typeface="Cambria" pitchFamily="18" charset="0"/>
              </a:rPr>
              <a:t>sq.ft</a:t>
            </a:r>
            <a:r>
              <a:rPr lang="en-IN" sz="2600" dirty="0" smtClean="0">
                <a:latin typeface="Cambria" pitchFamily="18" charset="0"/>
              </a:rPr>
              <a:t>.</a:t>
            </a:r>
          </a:p>
          <a:p>
            <a:pPr>
              <a:buNone/>
            </a:pPr>
            <a:r>
              <a:rPr lang="en-IN" sz="2600" dirty="0" smtClean="0">
                <a:latin typeface="Cambria" pitchFamily="18" charset="0"/>
              </a:rPr>
              <a:t>4. Char coal 80kg / 1000 chicks.</a:t>
            </a:r>
          </a:p>
          <a:p>
            <a:pPr>
              <a:buNone/>
            </a:pPr>
            <a:r>
              <a:rPr lang="en-IN" sz="2600" dirty="0" smtClean="0">
                <a:latin typeface="Cambria" pitchFamily="18" charset="0"/>
              </a:rPr>
              <a:t>5. </a:t>
            </a:r>
            <a:r>
              <a:rPr lang="en-IN" sz="2600" dirty="0" err="1" smtClean="0">
                <a:latin typeface="Cambria" pitchFamily="18" charset="0"/>
              </a:rPr>
              <a:t>Hygrothermometer</a:t>
            </a:r>
            <a:r>
              <a:rPr lang="en-IN" sz="2600" dirty="0" smtClean="0">
                <a:latin typeface="Cambria" pitchFamily="18" charset="0"/>
              </a:rPr>
              <a:t> (1 no) for each shed.</a:t>
            </a:r>
          </a:p>
          <a:p>
            <a:pPr>
              <a:buNone/>
            </a:pPr>
            <a:r>
              <a:rPr lang="en-IN" sz="2600" dirty="0" smtClean="0">
                <a:latin typeface="Cambria" pitchFamily="18" charset="0"/>
              </a:rPr>
              <a:t>6. 50 chicks / Yellow Plate</a:t>
            </a:r>
          </a:p>
          <a:p>
            <a:pPr>
              <a:buNone/>
            </a:pPr>
            <a:r>
              <a:rPr lang="en-IN" sz="2600" dirty="0" smtClean="0">
                <a:latin typeface="Cambria" pitchFamily="18" charset="0"/>
              </a:rPr>
              <a:t>7. 100 chicks / Tyre feeder</a:t>
            </a:r>
          </a:p>
          <a:p>
            <a:endParaRPr lang="en-IN" sz="2600" dirty="0">
              <a:latin typeface="Cambria"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6300391" y="1343942"/>
            <a:ext cx="3476137" cy="2399146"/>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652162" y="3611845"/>
            <a:ext cx="3008437" cy="209991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4536281" y="5123781"/>
            <a:ext cx="2809812" cy="2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59792" y="899517"/>
            <a:ext cx="4752528" cy="4968552"/>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IN" sz="1800" b="0" i="0" u="none" strike="noStrike" cap="none" normalizeH="0" baseline="0" smtClean="0">
              <a:ln>
                <a:noFill/>
              </a:ln>
              <a:solidFill>
                <a:schemeClr val="bg1"/>
              </a:solidFill>
              <a:effectLst/>
              <a:latin typeface="Arial" panose="020B0604020202020204" pitchFamily="34" charset="0"/>
            </a:endParaRPr>
          </a:p>
        </p:txBody>
      </p:sp>
      <p:sp>
        <p:nvSpPr>
          <p:cNvPr id="2" name="Title 1"/>
          <p:cNvSpPr>
            <a:spLocks noGrp="1"/>
          </p:cNvSpPr>
          <p:nvPr>
            <p:ph type="title"/>
          </p:nvPr>
        </p:nvSpPr>
        <p:spPr>
          <a:xfrm>
            <a:off x="504031" y="302738"/>
            <a:ext cx="9072563" cy="537226"/>
          </a:xfrm>
        </p:spPr>
        <p:txBody>
          <a:bodyPr>
            <a:normAutofit fontScale="90000"/>
          </a:bodyPr>
          <a:lstStyle/>
          <a:p>
            <a:r>
              <a:rPr lang="en-IN" sz="4000" dirty="0" smtClean="0">
                <a:latin typeface="Cambria" pitchFamily="18" charset="0"/>
              </a:rPr>
              <a:t>Heat source</a:t>
            </a:r>
            <a:endParaRPr lang="en-IN" dirty="0">
              <a:latin typeface="Cambria" pitchFamily="18" charset="0"/>
            </a:endParaRPr>
          </a:p>
        </p:txBody>
      </p:sp>
      <p:sp>
        <p:nvSpPr>
          <p:cNvPr id="3" name="Content Placeholder 2"/>
          <p:cNvSpPr>
            <a:spLocks noGrp="1"/>
          </p:cNvSpPr>
          <p:nvPr>
            <p:ph idx="1"/>
          </p:nvPr>
        </p:nvSpPr>
        <p:spPr>
          <a:xfrm>
            <a:off x="336021" y="974708"/>
            <a:ext cx="4536281" cy="5829000"/>
          </a:xfrm>
        </p:spPr>
        <p:txBody>
          <a:bodyPr>
            <a:normAutofit/>
          </a:bodyPr>
          <a:lstStyle/>
          <a:p>
            <a:pPr>
              <a:buNone/>
            </a:pPr>
            <a:r>
              <a:rPr lang="en-IN" sz="3100" dirty="0" smtClean="0">
                <a:latin typeface="Cambria" pitchFamily="18" charset="0"/>
              </a:rPr>
              <a:t>Mud pot with lid and hole – 1 no for 350 chicks / Gas brooder hover )1 no ) &amp; 30 kg LPG gas / 1000 chicks and Alternate heating source.</a:t>
            </a:r>
          </a:p>
          <a:p>
            <a:pPr>
              <a:buNone/>
            </a:pPr>
            <a:r>
              <a:rPr lang="en-IN" sz="3100" dirty="0" smtClean="0">
                <a:latin typeface="Cambria" pitchFamily="18" charset="0"/>
              </a:rPr>
              <a:t>-100 watt bulb for 100 chicks.</a:t>
            </a:r>
          </a:p>
          <a:p>
            <a:pPr>
              <a:buNone/>
            </a:pPr>
            <a:r>
              <a:rPr lang="en-IN" sz="3100" dirty="0" smtClean="0">
                <a:latin typeface="Cambria" pitchFamily="18" charset="0"/>
              </a:rPr>
              <a:t>-One infrared bulb per 250  chick</a:t>
            </a:r>
            <a:endParaRPr lang="en-IN" dirty="0">
              <a:latin typeface="Cambria"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5460339" y="1007957"/>
            <a:ext cx="2606211" cy="2467394"/>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7796369" y="1007957"/>
            <a:ext cx="2284257" cy="2435895"/>
          </a:xfrm>
          <a:prstGeom prst="rect">
            <a:avLst/>
          </a:prstGeom>
          <a:noFill/>
          <a:ln w="9525">
            <a:noFill/>
            <a:miter lim="800000"/>
            <a:headEnd/>
            <a:tailEnd/>
          </a:ln>
        </p:spPr>
      </p:pic>
      <p:pic>
        <p:nvPicPr>
          <p:cNvPr id="15362" name="Picture 2"/>
          <p:cNvPicPr>
            <a:picLocks noChangeAspect="1" noChangeArrowheads="1"/>
          </p:cNvPicPr>
          <p:nvPr/>
        </p:nvPicPr>
        <p:blipFill>
          <a:blip r:embed="rId4" cstate="print"/>
          <a:srcRect/>
          <a:stretch>
            <a:fillRect/>
          </a:stretch>
        </p:blipFill>
        <p:spPr bwMode="auto">
          <a:xfrm>
            <a:off x="5376334" y="3443852"/>
            <a:ext cx="2483947" cy="1679928"/>
          </a:xfrm>
          <a:prstGeom prst="rect">
            <a:avLst/>
          </a:prstGeom>
          <a:noFill/>
          <a:ln w="9525">
            <a:noFill/>
            <a:miter lim="800000"/>
            <a:headEnd/>
            <a:tailEnd/>
          </a:ln>
        </p:spPr>
      </p:pic>
      <p:pic>
        <p:nvPicPr>
          <p:cNvPr id="15363" name="Picture 3"/>
          <p:cNvPicPr>
            <a:picLocks noChangeAspect="1" noChangeArrowheads="1"/>
          </p:cNvPicPr>
          <p:nvPr/>
        </p:nvPicPr>
        <p:blipFill>
          <a:blip r:embed="rId5" cstate="print"/>
          <a:srcRect/>
          <a:stretch>
            <a:fillRect/>
          </a:stretch>
        </p:blipFill>
        <p:spPr bwMode="auto">
          <a:xfrm>
            <a:off x="5544344" y="5050283"/>
            <a:ext cx="4116255" cy="2509392"/>
          </a:xfrm>
          <a:prstGeom prst="rect">
            <a:avLst/>
          </a:prstGeom>
          <a:noFill/>
          <a:ln w="9525">
            <a:noFill/>
            <a:miter lim="800000"/>
            <a:headEnd/>
            <a:tailEnd/>
          </a:ln>
        </p:spPr>
      </p:pic>
      <p:pic>
        <p:nvPicPr>
          <p:cNvPr id="15365" name="Picture 5" descr="Comfortable chicks."/>
          <p:cNvPicPr>
            <a:picLocks noChangeAspect="1" noChangeArrowheads="1"/>
          </p:cNvPicPr>
          <p:nvPr/>
        </p:nvPicPr>
        <p:blipFill>
          <a:blip r:embed="rId6" cstate="print"/>
          <a:srcRect/>
          <a:stretch>
            <a:fillRect/>
          </a:stretch>
        </p:blipFill>
        <p:spPr bwMode="auto">
          <a:xfrm>
            <a:off x="7728479" y="3443853"/>
            <a:ext cx="2100130" cy="165584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664</Words>
  <Application>Microsoft Office PowerPoint</Application>
  <PresentationFormat>Custom</PresentationFormat>
  <Paragraphs>78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Livestock &amp; Poultry Management</vt:lpstr>
      <vt:lpstr>Temperature</vt:lpstr>
      <vt:lpstr>Sexing of birds</vt:lpstr>
      <vt:lpstr>Slide 4</vt:lpstr>
      <vt:lpstr>Disinfection and cleaning</vt:lpstr>
      <vt:lpstr>Slide 6</vt:lpstr>
      <vt:lpstr>Day old chick receipt</vt:lpstr>
      <vt:lpstr>Materials needed during brooding</vt:lpstr>
      <vt:lpstr>Heat source</vt:lpstr>
      <vt:lpstr>Slide 10</vt:lpstr>
      <vt:lpstr>SPECIFICATION OF THE BROODING SHEET:</vt:lpstr>
      <vt:lpstr>REQUIREMENTS FOR 350 CHICKS / BROODER</vt:lpstr>
      <vt:lpstr>Floor space requirement</vt:lpstr>
      <vt:lpstr>Dead Bird Disposal</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Gouri Sahu</dc:creator>
  <cp:lastModifiedBy>user</cp:lastModifiedBy>
  <cp:revision>17</cp:revision>
  <cp:lastPrinted>1601-01-01T00:00:00Z</cp:lastPrinted>
  <dcterms:created xsi:type="dcterms:W3CDTF">2018-01-17T07:28:50Z</dcterms:created>
  <dcterms:modified xsi:type="dcterms:W3CDTF">2021-03-07T16:45:11Z</dcterms:modified>
</cp:coreProperties>
</file>