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sldIdLst>
    <p:sldId id="272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323" r:id="rId39"/>
    <p:sldId id="324" r:id="rId40"/>
    <p:sldId id="325" r:id="rId41"/>
    <p:sldId id="326" r:id="rId42"/>
    <p:sldId id="327" r:id="rId43"/>
    <p:sldId id="328" r:id="rId44"/>
    <p:sldId id="286" r:id="rId45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86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IN" altLang="en-US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IN" altLang="en-US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1511300" y="5880100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1FC44E0F-8843-4957-A79B-03C62C9D8F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2F59A-A1F6-40B3-9259-9A56E8C01F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83B19-C5FD-43E1-8CDB-18B08637E0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5362" cy="5846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5846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6465E-8833-4E7F-BB05-F0DA2814A2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FC1F9-6CDE-4D2D-BAF8-F747257A73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4DE5-BDCB-4C1F-99B6-C59D12558B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770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0F4D-2599-4C3B-839C-E04F340297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47A21-485C-4D39-9C5E-A3A43CED31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6B899-5905-4E15-AE23-63A5E07CF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F0E23-4933-4CA4-87A3-87A19121FE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BFF9E-2145-466F-BE14-F47F06F93B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6E66A-5E6A-48AF-9A99-889CF18595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5263" y="30163"/>
            <a:ext cx="9805987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6212" cy="125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6212" cy="4379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448050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7227888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503238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09BC8FEF-5C33-417A-A4D7-AC0F56E877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159296" y="395462"/>
            <a:ext cx="7489528" cy="576063"/>
          </a:xfrm>
        </p:spPr>
        <p:txBody>
          <a:bodyPr/>
          <a:lstStyle/>
          <a:p>
            <a:pPr eaLnBrk="1"/>
            <a:r>
              <a:rPr lang="en-IN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Livestock &amp; Poultry Management</a:t>
            </a:r>
            <a:endParaRPr lang="en-IN" altLang="en-US" sz="3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727200" y="3203575"/>
            <a:ext cx="7777163" cy="3313113"/>
          </a:xfrm>
        </p:spPr>
        <p:txBody>
          <a:bodyPr/>
          <a:lstStyle/>
          <a:p>
            <a:pPr eaLnBrk="1"/>
            <a:r>
              <a:rPr lang="en-IN" altLang="en-US" smtClean="0"/>
              <a:t>    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51880" y="2771775"/>
            <a:ext cx="815404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IN" alt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ASAP2101(2-1-0)</a:t>
            </a:r>
            <a:r>
              <a:rPr lang="en-IN" altLang="en-US" sz="2800" dirty="0" smtClean="0">
                <a:solidFill>
                  <a:schemeClr val="tx1"/>
                </a:solidFill>
              </a:rPr>
              <a:t>     </a:t>
            </a:r>
            <a:endParaRPr lang="en-IN" altLang="en-US" sz="2800" dirty="0">
              <a:solidFill>
                <a:schemeClr val="tx1"/>
              </a:solidFill>
            </a:endParaRPr>
          </a:p>
          <a:p>
            <a:pPr algn="ctr"/>
            <a:endParaRPr lang="en-I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Session</a:t>
            </a:r>
            <a:r>
              <a:rPr lang="en-IN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I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I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 of growers and layers</a:t>
            </a:r>
            <a:endParaRPr lang="en-I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1928" y="184607"/>
            <a:ext cx="7610872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126" dirty="0"/>
              <a:t>Qualitative </a:t>
            </a:r>
            <a:r>
              <a:rPr spc="-88" dirty="0"/>
              <a:t>feed</a:t>
            </a:r>
            <a:r>
              <a:rPr spc="-386" dirty="0"/>
              <a:t> </a:t>
            </a:r>
            <a:r>
              <a:rPr spc="-110" dirty="0"/>
              <a:t>restriction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9952" y="1187428"/>
            <a:ext cx="7486823" cy="588426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265985" marR="416476" indent="-251986">
              <a:spcBef>
                <a:spcPts val="105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which the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sz="28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reduced below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standard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requirement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the</a:t>
            </a:r>
            <a:r>
              <a:rPr sz="2800" spc="99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265985" marR="66496" indent="-251986">
              <a:spcBef>
                <a:spcPts val="74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This can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done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including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unconventional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feeds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or 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lesser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nutrient </a:t>
            </a:r>
            <a:r>
              <a:rPr sz="28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ingredients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place of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high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protein 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high energy</a:t>
            </a:r>
            <a:r>
              <a:rPr sz="2800" spc="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diet.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265985" marR="1215131" indent="-251986">
              <a:spcBef>
                <a:spcPts val="73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Here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quantity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allotment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not 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restricted.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265985" marR="5600" indent="-251986">
              <a:spcBef>
                <a:spcPts val="74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During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restricted feeding programme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provide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more 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number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feeders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see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all the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birds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taking  </a:t>
            </a:r>
            <a:r>
              <a:rPr sz="28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simultaneously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or otherwise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dominant birds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will  </a:t>
            </a:r>
            <a:r>
              <a:rPr sz="2800" spc="-39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take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amount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weaker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will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  subjected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feed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deprivation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hence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uniformity 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will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sz="2800" spc="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affected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4024" y="105096"/>
            <a:ext cx="7160744" cy="1092061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13999" marR="5600">
              <a:lnSpc>
                <a:spcPct val="100000"/>
              </a:lnSpc>
              <a:spcBef>
                <a:spcPts val="116"/>
              </a:spcBef>
            </a:pPr>
            <a:r>
              <a:rPr sz="3500" spc="-121" dirty="0">
                <a:solidFill>
                  <a:srgbClr val="FF0000"/>
                </a:solidFill>
              </a:rPr>
              <a:t>Advantages</a:t>
            </a:r>
            <a:r>
              <a:rPr sz="3500" spc="-270" dirty="0">
                <a:solidFill>
                  <a:srgbClr val="FF0000"/>
                </a:solidFill>
              </a:rPr>
              <a:t> </a:t>
            </a:r>
            <a:r>
              <a:rPr sz="3500" spc="-55" dirty="0">
                <a:solidFill>
                  <a:srgbClr val="FF0000"/>
                </a:solidFill>
              </a:rPr>
              <a:t>of</a:t>
            </a:r>
            <a:r>
              <a:rPr sz="3500" spc="-220" dirty="0">
                <a:solidFill>
                  <a:srgbClr val="FF0000"/>
                </a:solidFill>
              </a:rPr>
              <a:t> </a:t>
            </a:r>
            <a:r>
              <a:rPr sz="3500" spc="-83" dirty="0">
                <a:solidFill>
                  <a:srgbClr val="FF0000"/>
                </a:solidFill>
              </a:rPr>
              <a:t>feed</a:t>
            </a:r>
            <a:r>
              <a:rPr sz="3500" spc="-243" dirty="0">
                <a:solidFill>
                  <a:srgbClr val="FF0000"/>
                </a:solidFill>
              </a:rPr>
              <a:t> </a:t>
            </a:r>
            <a:r>
              <a:rPr sz="3500" spc="-105" dirty="0">
                <a:solidFill>
                  <a:srgbClr val="FF0000"/>
                </a:solidFill>
              </a:rPr>
              <a:t>restriction</a:t>
            </a:r>
            <a:r>
              <a:rPr sz="3500" spc="-259" dirty="0">
                <a:solidFill>
                  <a:srgbClr val="FF0000"/>
                </a:solidFill>
              </a:rPr>
              <a:t> </a:t>
            </a:r>
            <a:r>
              <a:rPr sz="3500" spc="-94" dirty="0">
                <a:solidFill>
                  <a:srgbClr val="FF0000"/>
                </a:solidFill>
              </a:rPr>
              <a:t>during  </a:t>
            </a:r>
            <a:r>
              <a:rPr sz="3500" spc="-110" dirty="0">
                <a:solidFill>
                  <a:srgbClr val="FF0000"/>
                </a:solidFill>
              </a:rPr>
              <a:t>growing</a:t>
            </a:r>
            <a:r>
              <a:rPr sz="3500" spc="-252" dirty="0">
                <a:solidFill>
                  <a:srgbClr val="FF0000"/>
                </a:solidFill>
              </a:rPr>
              <a:t> </a:t>
            </a:r>
            <a:r>
              <a:rPr sz="3500" spc="-88" dirty="0">
                <a:solidFill>
                  <a:srgbClr val="FF0000"/>
                </a:solidFill>
              </a:rPr>
              <a:t>period</a:t>
            </a:r>
            <a:endParaRPr sz="3500" dirty="0"/>
          </a:p>
        </p:txBody>
      </p:sp>
      <p:sp>
        <p:nvSpPr>
          <p:cNvPr id="3" name="object 3"/>
          <p:cNvSpPr txBox="1"/>
          <p:nvPr/>
        </p:nvSpPr>
        <p:spPr>
          <a:xfrm>
            <a:off x="1871960" y="1271424"/>
            <a:ext cx="7920880" cy="5053270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265985" marR="156091" indent="-251986">
              <a:spcBef>
                <a:spcPts val="105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considerable saving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cost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because, only 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80 % of the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calculated </a:t>
            </a:r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requirement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will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 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offered.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marR="510271" indent="-251986">
              <a:spcBef>
                <a:spcPts val="74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They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likely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consume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less </a:t>
            </a:r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per </a:t>
            </a:r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dozen  </a:t>
            </a:r>
            <a:r>
              <a:rPr sz="31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eggs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even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during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laying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period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they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are  </a:t>
            </a:r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offered </a:t>
            </a:r>
            <a:r>
              <a:rPr sz="3100" i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ad libitum</a:t>
            </a:r>
            <a:r>
              <a:rPr sz="3100" i="1" spc="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marR="718159" indent="-251986">
              <a:spcBef>
                <a:spcPts val="74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pullets accumulate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less </a:t>
            </a:r>
            <a:r>
              <a:rPr sz="3100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fat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therefore 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produce more</a:t>
            </a:r>
            <a:r>
              <a:rPr sz="3100" spc="44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eggs.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marR="5600" indent="-251986">
              <a:spcBef>
                <a:spcPts val="73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It is easier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identify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weaker birds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 early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age  during </a:t>
            </a:r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</a:t>
            </a:r>
            <a:r>
              <a:rPr sz="3100" spc="44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restriction.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61377" y="539477"/>
            <a:ext cx="7343431" cy="4323714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265985" marR="5600" indent="-251986">
              <a:spcBef>
                <a:spcPts val="116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Culling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such </a:t>
            </a: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birds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helps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not only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saving  </a:t>
            </a:r>
            <a:r>
              <a:rPr sz="35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but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also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promoting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layer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house  survivability because, healthier </a:t>
            </a: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birds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will  be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moving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laying</a:t>
            </a:r>
            <a:r>
              <a:rPr sz="3500" spc="6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house</a:t>
            </a:r>
            <a:r>
              <a:rPr sz="3500" spc="-6" dirty="0" smtClean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4900" dirty="0">
              <a:latin typeface="Times New Roman" pitchFamily="18" charset="0"/>
              <a:cs typeface="Times New Roman" pitchFamily="18" charset="0"/>
            </a:endParaRPr>
          </a:p>
          <a:p>
            <a:pPr marL="265985" marR="104294" indent="-251986">
              <a:buClr>
                <a:srgbClr val="A9A47B"/>
              </a:buClr>
              <a:buFont typeface="Arial"/>
              <a:buChar char="•"/>
              <a:tabLst>
                <a:tab pos="265985" algn="l"/>
                <a:tab pos="6907210" algn="l"/>
              </a:tabLst>
            </a:pPr>
            <a:r>
              <a:rPr sz="35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Layers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feed-restricted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during </a:t>
            </a: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growing 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perio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sz="3500" spc="-5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3500" spc="-39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bee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94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oun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sz="3500" spc="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44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3500" spc="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6" dirty="0" smtClean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sz="3500" spc="-55" dirty="0" smtClean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3500" spc="-6" dirty="0" smtClean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oduc</a:t>
            </a:r>
            <a:r>
              <a:rPr sz="3500" dirty="0" smtClean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IN" sz="3500" dirty="0" smtClean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dirty="0" smtClean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3500" spc="22" dirty="0" smtClean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sz="3500" dirty="0" smtClean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gs 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longer clutches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than those </a:t>
            </a:r>
            <a:r>
              <a:rPr sz="3500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fed </a:t>
            </a:r>
            <a:r>
              <a:rPr sz="3500" i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ad  </a:t>
            </a:r>
            <a:r>
              <a:rPr sz="3500" i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libitum</a:t>
            </a:r>
            <a:r>
              <a:rPr sz="3500" i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698" y="570991"/>
            <a:ext cx="5773958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10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Lighting</a:t>
            </a:r>
            <a:r>
              <a:rPr spc="-309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99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36056" y="1775403"/>
            <a:ext cx="5967584" cy="2011412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265985" marR="5600" indent="-251986">
              <a:spcBef>
                <a:spcPts val="105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Only </a:t>
            </a:r>
            <a:r>
              <a:rPr sz="3100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sz="3100" spc="-22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hours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lighting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sufficient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case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open-sided</a:t>
            </a:r>
            <a:r>
              <a:rPr sz="3100" spc="6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houses.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74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No artificial </a:t>
            </a:r>
            <a:r>
              <a:rPr sz="3100" b="1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light </a:t>
            </a:r>
            <a:r>
              <a:rPr sz="31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z="3100" b="1" spc="8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needed.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04007" y="395461"/>
            <a:ext cx="6507439" cy="5620092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293983" marR="341581" indent="-251986">
              <a:spcBef>
                <a:spcPts val="105"/>
              </a:spcBef>
              <a:buClr>
                <a:srgbClr val="A9A47B"/>
              </a:buClr>
              <a:buFont typeface="Arial"/>
              <a:buChar char="•"/>
              <a:tabLst>
                <a:tab pos="293983" algn="l"/>
              </a:tabLst>
            </a:pP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Follow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strictly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recommended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vaccination,  medication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other management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programs  </a:t>
            </a:r>
            <a:r>
              <a:rPr sz="3100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like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deworming,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debeaking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etc </a:t>
            </a:r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3100" spc="11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growers.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93983" marR="33598" indent="-251986">
              <a:spcBef>
                <a:spcPts val="744"/>
              </a:spcBef>
              <a:buClr>
                <a:srgbClr val="A9A47B"/>
              </a:buClr>
              <a:buFont typeface="Arial"/>
              <a:buChar char="•"/>
              <a:tabLst>
                <a:tab pos="293983" algn="l"/>
              </a:tabLst>
            </a:pP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would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better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repeat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debeaking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12-14</a:t>
            </a:r>
            <a:r>
              <a:rPr sz="3100" spc="-8" baseline="25525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 </a:t>
            </a:r>
            <a:r>
              <a:rPr sz="20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wks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age.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93983" indent="-251986">
              <a:spcBef>
                <a:spcPts val="744"/>
              </a:spcBef>
              <a:buClr>
                <a:srgbClr val="A9A47B"/>
              </a:buClr>
              <a:buFont typeface="Arial"/>
              <a:buChar char="•"/>
              <a:tabLst>
                <a:tab pos="293983" algn="l"/>
              </a:tabLst>
            </a:pP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Deworming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mostly done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3100" spc="11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93983" indent="-251986">
              <a:spcBef>
                <a:spcPts val="739"/>
              </a:spcBef>
              <a:buClr>
                <a:srgbClr val="A9A47B"/>
              </a:buClr>
              <a:buFont typeface="Arial"/>
              <a:buChar char="•"/>
              <a:tabLst>
                <a:tab pos="293983" algn="l"/>
              </a:tabLst>
            </a:pPr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deworming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- 8wks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3100" spc="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age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93983" indent="-251986">
              <a:spcBef>
                <a:spcPts val="744"/>
              </a:spcBef>
              <a:buClr>
                <a:srgbClr val="A9A47B"/>
              </a:buClr>
              <a:buFont typeface="Arial"/>
              <a:buChar char="•"/>
              <a:tabLst>
                <a:tab pos="293983" algn="l"/>
              </a:tabLst>
            </a:pP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Followed by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16-18 wks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3100" spc="7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age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503808" y="1763613"/>
            <a:ext cx="8208912" cy="5256584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9388" y="570991"/>
            <a:ext cx="4779196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110" dirty="0">
                <a:solidFill>
                  <a:srgbClr val="FF0000"/>
                </a:solidFill>
                <a:latin typeface="Caladea"/>
                <a:cs typeface="Caladea"/>
              </a:rPr>
              <a:t>Deworming</a:t>
            </a:r>
            <a:r>
              <a:rPr spc="-292" dirty="0">
                <a:solidFill>
                  <a:srgbClr val="FF0000"/>
                </a:solidFill>
                <a:latin typeface="Caladea"/>
                <a:cs typeface="Caladea"/>
              </a:rPr>
              <a:t> </a:t>
            </a:r>
            <a:r>
              <a:rPr spc="-94" dirty="0">
                <a:solidFill>
                  <a:srgbClr val="FF0000"/>
                </a:solidFill>
                <a:latin typeface="Caladea"/>
                <a:cs typeface="Caladea"/>
              </a:rPr>
              <a:t>drugs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6844" y="1707910"/>
            <a:ext cx="1875195" cy="828025"/>
          </a:xfrm>
          <a:prstGeom prst="rect">
            <a:avLst/>
          </a:prstGeom>
        </p:spPr>
        <p:txBody>
          <a:bodyPr vert="horz" wrap="square" lIns="0" tIns="50397" rIns="0" bIns="0" rtlCol="0">
            <a:spAutoFit/>
          </a:bodyPr>
          <a:lstStyle/>
          <a:p>
            <a:pPr marL="265985" indent="-251986">
              <a:spcBef>
                <a:spcPts val="397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spc="-11" dirty="0">
                <a:solidFill>
                  <a:srgbClr val="2E2B1F"/>
                </a:solidFill>
                <a:latin typeface="Carlito"/>
                <a:cs typeface="Carlito"/>
              </a:rPr>
              <a:t>Piperazine</a:t>
            </a:r>
            <a:endParaRPr sz="2400" dirty="0">
              <a:latin typeface="Carlito"/>
              <a:cs typeface="Carlito"/>
            </a:endParaRPr>
          </a:p>
          <a:p>
            <a:pPr marL="265985" indent="-251986">
              <a:spcBef>
                <a:spcPts val="292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spc="-11" dirty="0">
                <a:solidFill>
                  <a:srgbClr val="2E2B1F"/>
                </a:solidFill>
                <a:latin typeface="Carlito"/>
                <a:cs typeface="Carlito"/>
              </a:rPr>
              <a:t>Robendol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84675" y="2558670"/>
            <a:ext cx="1757109" cy="397583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sz="2400" spc="-22" dirty="0">
                <a:solidFill>
                  <a:srgbClr val="2E2B1F"/>
                </a:solidFill>
                <a:latin typeface="Carlito"/>
                <a:cs typeface="Carlito"/>
              </a:rPr>
              <a:t>Round</a:t>
            </a:r>
            <a:r>
              <a:rPr sz="2400" spc="-61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400" spc="-11" dirty="0">
                <a:solidFill>
                  <a:srgbClr val="2E2B1F"/>
                </a:solidFill>
                <a:latin typeface="Carlito"/>
                <a:cs typeface="Carlito"/>
              </a:rPr>
              <a:t>worms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97092" y="4591661"/>
            <a:ext cx="1467291" cy="397583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sz="2400" spc="-33" dirty="0">
                <a:solidFill>
                  <a:srgbClr val="2E2B1F"/>
                </a:solidFill>
                <a:latin typeface="Carlito"/>
                <a:cs typeface="Carlito"/>
              </a:rPr>
              <a:t>Tapeworms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6844" y="2521039"/>
            <a:ext cx="2595275" cy="2867752"/>
          </a:xfrm>
          <a:prstGeom prst="rect">
            <a:avLst/>
          </a:prstGeom>
        </p:spPr>
        <p:txBody>
          <a:bodyPr vert="horz" wrap="square" lIns="0" tIns="51097" rIns="0" bIns="0" rtlCol="0">
            <a:spAutoFit/>
          </a:bodyPr>
          <a:lstStyle/>
          <a:p>
            <a:pPr marL="265985" indent="-251986">
              <a:spcBef>
                <a:spcPts val="402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spc="-11" dirty="0">
                <a:solidFill>
                  <a:srgbClr val="2E2B1F"/>
                </a:solidFill>
                <a:latin typeface="Carlito"/>
                <a:cs typeface="Carlito"/>
              </a:rPr>
              <a:t>Thiabendazole</a:t>
            </a:r>
            <a:endParaRPr sz="2400" dirty="0">
              <a:latin typeface="Carlito"/>
              <a:cs typeface="Carlito"/>
            </a:endParaRPr>
          </a:p>
          <a:p>
            <a:pPr marL="265985" indent="-251986">
              <a:spcBef>
                <a:spcPts val="287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spc="-11" dirty="0">
                <a:solidFill>
                  <a:srgbClr val="2E2B1F"/>
                </a:solidFill>
                <a:latin typeface="Carlito"/>
                <a:cs typeface="Carlito"/>
              </a:rPr>
              <a:t>Levamisole</a:t>
            </a:r>
            <a:endParaRPr sz="2400" dirty="0">
              <a:latin typeface="Carlito"/>
              <a:cs typeface="Carlito"/>
            </a:endParaRPr>
          </a:p>
          <a:p>
            <a:pPr marL="265985" indent="-251986">
              <a:spcBef>
                <a:spcPts val="292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spc="-22" dirty="0">
                <a:solidFill>
                  <a:srgbClr val="2E2B1F"/>
                </a:solidFill>
                <a:latin typeface="Carlito"/>
                <a:cs typeface="Carlito"/>
              </a:rPr>
              <a:t>Zodex</a:t>
            </a:r>
            <a:endParaRPr sz="2400" dirty="0">
              <a:latin typeface="Carlito"/>
              <a:cs typeface="Carlito"/>
            </a:endParaRPr>
          </a:p>
          <a:p>
            <a:pPr marL="265985" indent="-251986">
              <a:spcBef>
                <a:spcPts val="292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spc="-17" dirty="0">
                <a:solidFill>
                  <a:srgbClr val="2E2B1F"/>
                </a:solidFill>
                <a:latin typeface="Carlito"/>
                <a:cs typeface="Carlito"/>
              </a:rPr>
              <a:t>Pancure</a:t>
            </a:r>
            <a:endParaRPr sz="2400" dirty="0">
              <a:latin typeface="Carlito"/>
              <a:cs typeface="Carlito"/>
            </a:endParaRPr>
          </a:p>
          <a:p>
            <a:pPr marL="265985" indent="-251986">
              <a:spcBef>
                <a:spcPts val="292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spc="-39" dirty="0">
                <a:solidFill>
                  <a:srgbClr val="2E2B1F"/>
                </a:solidFill>
                <a:latin typeface="Carlito"/>
                <a:cs typeface="Carlito"/>
              </a:rPr>
              <a:t>Taenil</a:t>
            </a:r>
            <a:endParaRPr sz="2400" dirty="0">
              <a:latin typeface="Carlito"/>
              <a:cs typeface="Carlito"/>
            </a:endParaRPr>
          </a:p>
          <a:p>
            <a:pPr marL="265985" indent="-251986">
              <a:spcBef>
                <a:spcPts val="292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spc="-11" dirty="0">
                <a:solidFill>
                  <a:srgbClr val="2E2B1F"/>
                </a:solidFill>
                <a:latin typeface="Carlito"/>
                <a:cs typeface="Carlito"/>
              </a:rPr>
              <a:t>Helmonil</a:t>
            </a:r>
            <a:endParaRPr sz="2400" dirty="0">
              <a:latin typeface="Carlito"/>
              <a:cs typeface="Carlito"/>
            </a:endParaRPr>
          </a:p>
          <a:p>
            <a:pPr marL="265985" indent="-251986">
              <a:spcBef>
                <a:spcPts val="292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spc="-11" dirty="0">
                <a:solidFill>
                  <a:srgbClr val="2E2B1F"/>
                </a:solidFill>
                <a:latin typeface="Carlito"/>
                <a:cs typeface="Carlito"/>
              </a:rPr>
              <a:t>Dicestal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6845" y="5404748"/>
            <a:ext cx="7363757" cy="1524763"/>
          </a:xfrm>
          <a:prstGeom prst="rect">
            <a:avLst/>
          </a:prstGeom>
        </p:spPr>
        <p:txBody>
          <a:bodyPr vert="horz" wrap="square" lIns="0" tIns="54597" rIns="0" bIns="0" rtlCol="0">
            <a:spAutoFit/>
          </a:bodyPr>
          <a:lstStyle/>
          <a:p>
            <a:pPr marL="265985" marR="5600" indent="-251986">
              <a:lnSpc>
                <a:spcPts val="2623"/>
              </a:lnSpc>
              <a:spcBef>
                <a:spcPts val="430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spc="-11" dirty="0">
                <a:solidFill>
                  <a:srgbClr val="2E2B1F"/>
                </a:solidFill>
                <a:latin typeface="Carlito"/>
                <a:cs typeface="Carlito"/>
              </a:rPr>
              <a:t>The most </a:t>
            </a:r>
            <a:r>
              <a:rPr sz="2400" spc="-6" dirty="0">
                <a:solidFill>
                  <a:srgbClr val="2E2B1F"/>
                </a:solidFill>
                <a:latin typeface="Carlito"/>
                <a:cs typeface="Carlito"/>
              </a:rPr>
              <a:t>common medicine used is </a:t>
            </a:r>
            <a:r>
              <a:rPr sz="2400" b="1" spc="-11" dirty="0">
                <a:solidFill>
                  <a:srgbClr val="2E2B1F"/>
                </a:solidFill>
                <a:latin typeface="Carlito"/>
                <a:cs typeface="Carlito"/>
              </a:rPr>
              <a:t>Piperazine</a:t>
            </a:r>
            <a:r>
              <a:rPr sz="2400" b="1" spc="-11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400" b="1" spc="-6" dirty="0">
                <a:solidFill>
                  <a:srgbClr val="2E2B1F"/>
                </a:solidFill>
                <a:latin typeface="Carlito"/>
                <a:cs typeface="Carlito"/>
              </a:rPr>
              <a:t>45%(0.5-  1ml/b) or 65% 370 ml/2000</a:t>
            </a:r>
            <a:r>
              <a:rPr sz="2400" b="1" spc="11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400" b="1" spc="-17" dirty="0">
                <a:solidFill>
                  <a:srgbClr val="2E2B1F"/>
                </a:solidFill>
                <a:latin typeface="Carlito"/>
                <a:cs typeface="Carlito"/>
              </a:rPr>
              <a:t>growers</a:t>
            </a:r>
            <a:endParaRPr sz="2400" dirty="0">
              <a:latin typeface="Carlito"/>
              <a:cs typeface="Carlito"/>
            </a:endParaRPr>
          </a:p>
          <a:p>
            <a:pPr marL="265985" indent="-251986">
              <a:spcBef>
                <a:spcPts val="248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b="1" spc="-11" dirty="0">
                <a:solidFill>
                  <a:srgbClr val="2E2B1F"/>
                </a:solidFill>
                <a:latin typeface="Carlito"/>
                <a:cs typeface="Carlito"/>
              </a:rPr>
              <a:t>Levamisole. </a:t>
            </a:r>
            <a:r>
              <a:rPr sz="2400" spc="-6" dirty="0">
                <a:solidFill>
                  <a:srgbClr val="2E2B1F"/>
                </a:solidFill>
                <a:latin typeface="Carlito"/>
                <a:cs typeface="Carlito"/>
              </a:rPr>
              <a:t>It is also immuno</a:t>
            </a:r>
            <a:r>
              <a:rPr sz="2400" spc="5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400" spc="-11" dirty="0">
                <a:solidFill>
                  <a:srgbClr val="2E2B1F"/>
                </a:solidFill>
                <a:latin typeface="Carlito"/>
                <a:cs typeface="Carlito"/>
              </a:rPr>
              <a:t>stimulant</a:t>
            </a:r>
            <a:endParaRPr sz="2400" dirty="0">
              <a:latin typeface="Carlito"/>
              <a:cs typeface="Carlito"/>
            </a:endParaRPr>
          </a:p>
          <a:p>
            <a:pPr marL="265985" indent="-251986">
              <a:spcBef>
                <a:spcPts val="292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b="1" spc="-11" dirty="0">
                <a:solidFill>
                  <a:srgbClr val="2E2B1F"/>
                </a:solidFill>
                <a:latin typeface="Carlito"/>
                <a:cs typeface="Carlito"/>
              </a:rPr>
              <a:t>Levamisole </a:t>
            </a:r>
            <a:r>
              <a:rPr sz="2400" b="1" spc="-6" dirty="0">
                <a:solidFill>
                  <a:srgbClr val="2E2B1F"/>
                </a:solidFill>
                <a:latin typeface="Carlito"/>
                <a:cs typeface="Carlito"/>
              </a:rPr>
              <a:t>HCL 30% </a:t>
            </a:r>
            <a:r>
              <a:rPr sz="2400" b="1" dirty="0">
                <a:solidFill>
                  <a:srgbClr val="2E2B1F"/>
                </a:solidFill>
                <a:latin typeface="Carlito"/>
                <a:cs typeface="Carlito"/>
              </a:rPr>
              <a:t>w/w-20-25mg/kg</a:t>
            </a:r>
            <a:r>
              <a:rPr sz="2400" b="1" spc="39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400" b="1" spc="-11" dirty="0">
                <a:solidFill>
                  <a:srgbClr val="2E2B1F"/>
                </a:solidFill>
                <a:latin typeface="Carlito"/>
                <a:cs typeface="Carlito"/>
              </a:rPr>
              <a:t>bwt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36151" y="1931917"/>
            <a:ext cx="1092068" cy="2015913"/>
          </a:xfrm>
          <a:custGeom>
            <a:avLst/>
            <a:gdLst/>
            <a:ahLst/>
            <a:cxnLst/>
            <a:rect l="l" t="t" r="r" b="b"/>
            <a:pathLst>
              <a:path w="990600" h="1828800">
                <a:moveTo>
                  <a:pt x="0" y="0"/>
                </a:moveTo>
                <a:lnTo>
                  <a:pt x="73194" y="895"/>
                </a:lnTo>
                <a:lnTo>
                  <a:pt x="143053" y="3494"/>
                </a:lnTo>
                <a:lnTo>
                  <a:pt x="208810" y="7672"/>
                </a:lnTo>
                <a:lnTo>
                  <a:pt x="269701" y="13298"/>
                </a:lnTo>
                <a:lnTo>
                  <a:pt x="324957" y="20247"/>
                </a:lnTo>
                <a:lnTo>
                  <a:pt x="373815" y="28390"/>
                </a:lnTo>
                <a:lnTo>
                  <a:pt x="415506" y="37599"/>
                </a:lnTo>
                <a:lnTo>
                  <a:pt x="474330" y="58707"/>
                </a:lnTo>
                <a:lnTo>
                  <a:pt x="495300" y="82550"/>
                </a:lnTo>
                <a:lnTo>
                  <a:pt x="495300" y="831850"/>
                </a:lnTo>
                <a:lnTo>
                  <a:pt x="500670" y="844049"/>
                </a:lnTo>
                <a:lnTo>
                  <a:pt x="541332" y="866651"/>
                </a:lnTo>
                <a:lnTo>
                  <a:pt x="616784" y="886009"/>
                </a:lnTo>
                <a:lnTo>
                  <a:pt x="665642" y="894152"/>
                </a:lnTo>
                <a:lnTo>
                  <a:pt x="720898" y="901101"/>
                </a:lnTo>
                <a:lnTo>
                  <a:pt x="781789" y="906727"/>
                </a:lnTo>
                <a:lnTo>
                  <a:pt x="847546" y="910905"/>
                </a:lnTo>
                <a:lnTo>
                  <a:pt x="917405" y="913504"/>
                </a:lnTo>
                <a:lnTo>
                  <a:pt x="990600" y="914400"/>
                </a:lnTo>
                <a:lnTo>
                  <a:pt x="917405" y="915295"/>
                </a:lnTo>
                <a:lnTo>
                  <a:pt x="847546" y="917894"/>
                </a:lnTo>
                <a:lnTo>
                  <a:pt x="781789" y="922072"/>
                </a:lnTo>
                <a:lnTo>
                  <a:pt x="720898" y="927698"/>
                </a:lnTo>
                <a:lnTo>
                  <a:pt x="665642" y="934647"/>
                </a:lnTo>
                <a:lnTo>
                  <a:pt x="616784" y="942790"/>
                </a:lnTo>
                <a:lnTo>
                  <a:pt x="575093" y="951999"/>
                </a:lnTo>
                <a:lnTo>
                  <a:pt x="516269" y="973107"/>
                </a:lnTo>
                <a:lnTo>
                  <a:pt x="495300" y="996950"/>
                </a:lnTo>
                <a:lnTo>
                  <a:pt x="495300" y="1746250"/>
                </a:lnTo>
                <a:lnTo>
                  <a:pt x="489929" y="1758449"/>
                </a:lnTo>
                <a:lnTo>
                  <a:pt x="449267" y="1781051"/>
                </a:lnTo>
                <a:lnTo>
                  <a:pt x="373815" y="1800409"/>
                </a:lnTo>
                <a:lnTo>
                  <a:pt x="324957" y="1808552"/>
                </a:lnTo>
                <a:lnTo>
                  <a:pt x="269701" y="1815501"/>
                </a:lnTo>
                <a:lnTo>
                  <a:pt x="208810" y="1821127"/>
                </a:lnTo>
                <a:lnTo>
                  <a:pt x="143053" y="1825305"/>
                </a:lnTo>
                <a:lnTo>
                  <a:pt x="73194" y="1827904"/>
                </a:lnTo>
                <a:lnTo>
                  <a:pt x="0" y="1828800"/>
                </a:lnTo>
              </a:path>
            </a:pathLst>
          </a:custGeom>
          <a:ln w="12192">
            <a:solidFill>
              <a:srgbClr val="A6A1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10143" y="4253576"/>
            <a:ext cx="462029" cy="1122752"/>
          </a:xfrm>
          <a:custGeom>
            <a:avLst/>
            <a:gdLst/>
            <a:ahLst/>
            <a:cxnLst/>
            <a:rect l="l" t="t" r="r" b="b"/>
            <a:pathLst>
              <a:path w="419100" h="1018539">
                <a:moveTo>
                  <a:pt x="0" y="0"/>
                </a:moveTo>
                <a:lnTo>
                  <a:pt x="66220" y="1779"/>
                </a:lnTo>
                <a:lnTo>
                  <a:pt x="123742" y="6734"/>
                </a:lnTo>
                <a:lnTo>
                  <a:pt x="169109" y="14292"/>
                </a:lnTo>
                <a:lnTo>
                  <a:pt x="209550" y="34924"/>
                </a:lnTo>
                <a:lnTo>
                  <a:pt x="209550" y="474090"/>
                </a:lnTo>
                <a:lnTo>
                  <a:pt x="220236" y="485135"/>
                </a:lnTo>
                <a:lnTo>
                  <a:pt x="249990" y="494723"/>
                </a:lnTo>
                <a:lnTo>
                  <a:pt x="295357" y="502281"/>
                </a:lnTo>
                <a:lnTo>
                  <a:pt x="352879" y="507236"/>
                </a:lnTo>
                <a:lnTo>
                  <a:pt x="419100" y="509015"/>
                </a:lnTo>
                <a:lnTo>
                  <a:pt x="352879" y="510795"/>
                </a:lnTo>
                <a:lnTo>
                  <a:pt x="295357" y="515750"/>
                </a:lnTo>
                <a:lnTo>
                  <a:pt x="249990" y="523308"/>
                </a:lnTo>
                <a:lnTo>
                  <a:pt x="220236" y="532896"/>
                </a:lnTo>
                <a:lnTo>
                  <a:pt x="209550" y="543940"/>
                </a:lnTo>
                <a:lnTo>
                  <a:pt x="209550" y="983106"/>
                </a:lnTo>
                <a:lnTo>
                  <a:pt x="198863" y="994151"/>
                </a:lnTo>
                <a:lnTo>
                  <a:pt x="169109" y="1003739"/>
                </a:lnTo>
                <a:lnTo>
                  <a:pt x="123742" y="1011297"/>
                </a:lnTo>
                <a:lnTo>
                  <a:pt x="66220" y="1016252"/>
                </a:lnTo>
                <a:lnTo>
                  <a:pt x="0" y="1018031"/>
                </a:lnTo>
              </a:path>
            </a:pathLst>
          </a:custGeom>
          <a:ln w="12192">
            <a:solidFill>
              <a:srgbClr val="A6A1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76015" y="1782124"/>
            <a:ext cx="6149813" cy="1629256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265985" indent="-251986">
              <a:spcBef>
                <a:spcPts val="105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spc="-6" dirty="0">
                <a:solidFill>
                  <a:srgbClr val="2E2B1F"/>
                </a:solidFill>
                <a:latin typeface="Carlito"/>
                <a:cs typeface="Carlito"/>
              </a:rPr>
              <a:t>Albendazole 10-15% is </a:t>
            </a:r>
            <a:r>
              <a:rPr sz="2400" spc="-22" dirty="0">
                <a:solidFill>
                  <a:srgbClr val="2E2B1F"/>
                </a:solidFill>
                <a:latin typeface="Carlito"/>
                <a:cs typeface="Carlito"/>
              </a:rPr>
              <a:t>effective </a:t>
            </a:r>
            <a:r>
              <a:rPr sz="2400" spc="-17" dirty="0">
                <a:solidFill>
                  <a:srgbClr val="2E2B1F"/>
                </a:solidFill>
                <a:latin typeface="Carlito"/>
                <a:cs typeface="Carlito"/>
              </a:rPr>
              <a:t>against </a:t>
            </a:r>
            <a:r>
              <a:rPr sz="2400" spc="-6" dirty="0">
                <a:solidFill>
                  <a:srgbClr val="2E2B1F"/>
                </a:solidFill>
                <a:latin typeface="Carlito"/>
                <a:cs typeface="Carlito"/>
              </a:rPr>
              <a:t>all. </a:t>
            </a:r>
            <a:r>
              <a:rPr sz="2400" spc="6" dirty="0">
                <a:solidFill>
                  <a:srgbClr val="2E2B1F"/>
                </a:solidFill>
                <a:latin typeface="Carlito"/>
                <a:cs typeface="Carlito"/>
              </a:rPr>
              <a:t>100g/1000</a:t>
            </a:r>
            <a:r>
              <a:rPr sz="2400" spc="5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400" spc="-17" dirty="0">
                <a:solidFill>
                  <a:srgbClr val="2E2B1F"/>
                </a:solidFill>
                <a:latin typeface="Carlito"/>
                <a:cs typeface="Carlito"/>
              </a:rPr>
              <a:t>birds</a:t>
            </a:r>
            <a:endParaRPr sz="2400" dirty="0">
              <a:latin typeface="Carlito"/>
              <a:cs typeface="Carlito"/>
            </a:endParaRPr>
          </a:p>
          <a:p>
            <a:pPr>
              <a:spcBef>
                <a:spcPts val="39"/>
              </a:spcBef>
              <a:buClr>
                <a:srgbClr val="A9A47B"/>
              </a:buClr>
              <a:buFont typeface="Arial"/>
              <a:buChar char="•"/>
            </a:pPr>
            <a:endParaRPr sz="3300" dirty="0">
              <a:latin typeface="Carlito"/>
              <a:cs typeface="Carlito"/>
            </a:endParaRPr>
          </a:p>
          <a:p>
            <a:pPr marL="265985" indent="-251986"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b="1" spc="-22" dirty="0">
                <a:solidFill>
                  <a:srgbClr val="2E2B1F"/>
                </a:solidFill>
                <a:latin typeface="Carlito"/>
                <a:cs typeface="Carlito"/>
              </a:rPr>
              <a:t>Vaccination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1342" y="570991"/>
            <a:ext cx="5437937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154" dirty="0">
                <a:solidFill>
                  <a:srgbClr val="FF0000"/>
                </a:solidFill>
              </a:rPr>
              <a:t>Layer</a:t>
            </a:r>
            <a:r>
              <a:rPr spc="-292" dirty="0">
                <a:solidFill>
                  <a:srgbClr val="FF0000"/>
                </a:solidFill>
              </a:rPr>
              <a:t> </a:t>
            </a:r>
            <a:r>
              <a:rPr spc="-105" dirty="0">
                <a:solidFill>
                  <a:srgbClr val="FF0000"/>
                </a:solidFill>
              </a:rPr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04008" y="1680236"/>
            <a:ext cx="7056784" cy="5508467"/>
          </a:xfrm>
          <a:prstGeom prst="rect">
            <a:avLst/>
          </a:prstGeom>
        </p:spPr>
        <p:txBody>
          <a:bodyPr vert="horz" wrap="square" lIns="0" tIns="108494" rIns="0" bIns="0" rtlCol="0">
            <a:spAutoFit/>
          </a:bodyPr>
          <a:lstStyle/>
          <a:p>
            <a:pPr marL="265985" indent="-251986">
              <a:spcBef>
                <a:spcPts val="85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System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3100" spc="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housing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74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1+3</a:t>
            </a:r>
            <a:r>
              <a:rPr sz="3100" b="1" spc="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b="1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73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brooder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cum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grower</a:t>
            </a:r>
            <a:r>
              <a:rPr sz="3100" spc="7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house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74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sz="3100" spc="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layerhouses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73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New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brood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chicks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obtained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once in 20</a:t>
            </a:r>
            <a:r>
              <a:rPr sz="3100" spc="94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wks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74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Growers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shifted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sz="3100" spc="6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18-19wks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73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batch interval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z="3100" spc="6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20wks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marR="5600" indent="-251986">
              <a:spcBef>
                <a:spcPts val="74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Commercial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large operations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don’t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go </a:t>
            </a:r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this  </a:t>
            </a:r>
            <a:r>
              <a:rPr sz="3100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5000" y="570991"/>
            <a:ext cx="3735432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94" dirty="0">
                <a:latin typeface="Times New Roman" pitchFamily="18" charset="0"/>
                <a:cs typeface="Times New Roman" pitchFamily="18" charset="0"/>
              </a:rPr>
              <a:t>1+1+5</a:t>
            </a:r>
            <a:r>
              <a:rPr spc="-2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16" dirty="0">
                <a:latin typeface="Times New Roman" pitchFamily="18" charset="0"/>
                <a:cs typeface="Times New Roman" pitchFamily="18" charset="0"/>
              </a:rPr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4048" y="1664431"/>
            <a:ext cx="6006690" cy="3765004"/>
          </a:xfrm>
          <a:prstGeom prst="rect">
            <a:avLst/>
          </a:prstGeom>
        </p:spPr>
        <p:txBody>
          <a:bodyPr vert="horz" wrap="square" lIns="0" tIns="121792" rIns="0" bIns="0" rtlCol="0">
            <a:spAutoFit/>
          </a:bodyPr>
          <a:lstStyle/>
          <a:p>
            <a:pPr marL="265985" indent="-251986">
              <a:spcBef>
                <a:spcPts val="958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Brooder</a:t>
            </a:r>
            <a:r>
              <a:rPr sz="3500" spc="-39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house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grower</a:t>
            </a:r>
            <a:r>
              <a:rPr sz="3500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house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Layer</a:t>
            </a: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houses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New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brood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chicks purchased every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sz="3500" spc="-11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wks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Growers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shifted</a:t>
            </a:r>
            <a:r>
              <a:rPr sz="3500" spc="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earlier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0238" y="570991"/>
            <a:ext cx="4928306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94" dirty="0">
                <a:latin typeface="Times New Roman" pitchFamily="18" charset="0"/>
                <a:cs typeface="Times New Roman" pitchFamily="18" charset="0"/>
              </a:rPr>
              <a:t>1+1+6 </a:t>
            </a:r>
            <a:r>
              <a:rPr spc="-61" dirty="0">
                <a:latin typeface="Times New Roman" pitchFamily="18" charset="0"/>
                <a:cs typeface="Times New Roman" pitchFamily="18" charset="0"/>
              </a:rPr>
              <a:t>0r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spc="-57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16" dirty="0">
                <a:latin typeface="Times New Roman" pitchFamily="18" charset="0"/>
                <a:cs typeface="Times New Roman" pitchFamily="18" charset="0"/>
              </a:rPr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07387" y="1771708"/>
            <a:ext cx="7945493" cy="3451681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265985" marR="5600" indent="-251986">
              <a:spcBef>
                <a:spcPts val="116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every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weeks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new </a:t>
            </a: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batch </a:t>
            </a:r>
            <a:r>
              <a:rPr sz="3500" spc="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chicks will  arrive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  <a:p>
            <a:pPr marL="265985" marR="933747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5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layers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maintained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layer 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house </a:t>
            </a:r>
            <a:r>
              <a:rPr sz="35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 longer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period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  <a:p>
            <a:pPr marL="265985" marR="583767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sz="3500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system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more useful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very </a:t>
            </a: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large 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operations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4727" y="570991"/>
            <a:ext cx="3645825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110" dirty="0"/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9991" y="1771708"/>
            <a:ext cx="6591951" cy="5170100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265985" marR="5600" indent="-251986">
              <a:spcBef>
                <a:spcPts val="116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Period </a:t>
            </a: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after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brooding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till </a:t>
            </a: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sexual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maturity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  </a:t>
            </a:r>
            <a:r>
              <a:rPr sz="35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referred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3500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growing </a:t>
            </a:r>
            <a:r>
              <a:rPr sz="3500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period </a:t>
            </a:r>
            <a:r>
              <a:rPr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(9-18</a:t>
            </a:r>
            <a:r>
              <a:rPr sz="3500" spc="-17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weeks)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  <a:p>
            <a:pPr marL="3662892">
              <a:spcBef>
                <a:spcPts val="926"/>
              </a:spcBef>
            </a:pPr>
            <a:r>
              <a:rPr sz="40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endParaRPr sz="4000" dirty="0">
              <a:latin typeface="Times New Roman" pitchFamily="18" charset="0"/>
              <a:cs typeface="Times New Roman" pitchFamily="18" charset="0"/>
            </a:endParaRPr>
          </a:p>
          <a:p>
            <a:pPr marL="265985" marR="333181" indent="-251986">
              <a:spcBef>
                <a:spcPts val="876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onset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sexual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maturity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(when hen  housed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 5%)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till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end of 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laying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cycle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35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referred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3500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Laying </a:t>
            </a:r>
            <a:r>
              <a:rPr sz="3500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period.  </a:t>
            </a:r>
            <a:r>
              <a:rPr sz="3500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(18-72 </a:t>
            </a:r>
            <a:r>
              <a:rPr sz="3500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weeks)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6552" y="570991"/>
            <a:ext cx="3477816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94" dirty="0">
                <a:latin typeface="Times New Roman" pitchFamily="18" charset="0"/>
                <a:cs typeface="Times New Roman" pitchFamily="18" charset="0"/>
              </a:rPr>
              <a:t>Floor</a:t>
            </a:r>
            <a:r>
              <a:rPr spc="-3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10" dirty="0">
                <a:latin typeface="Times New Roman" pitchFamily="18" charset="0"/>
                <a:cs typeface="Times New Roman" pitchFamily="18" charset="0"/>
              </a:rPr>
              <a:t>rearing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9993" y="1680235"/>
            <a:ext cx="7344816" cy="5149395"/>
          </a:xfrm>
          <a:prstGeom prst="rect">
            <a:avLst/>
          </a:prstGeom>
        </p:spPr>
        <p:txBody>
          <a:bodyPr vert="horz" wrap="square" lIns="0" tIns="108494" rIns="0" bIns="0" rtlCol="0">
            <a:spAutoFit/>
          </a:bodyPr>
          <a:lstStyle/>
          <a:p>
            <a:pPr marL="265985" indent="-251986">
              <a:spcBef>
                <a:spcPts val="85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Proper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cleaning and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disinfection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layer</a:t>
            </a:r>
            <a:r>
              <a:rPr sz="3100" spc="13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house.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marR="116893" indent="-251986">
              <a:spcBef>
                <a:spcPts val="74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deep-litter </a:t>
            </a:r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system,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floor space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2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sq.ft.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per 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feeding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space of </a:t>
            </a:r>
            <a:r>
              <a:rPr sz="31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5”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per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are  provided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74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feet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linear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feeder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used </a:t>
            </a:r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every</a:t>
            </a:r>
            <a:r>
              <a:rPr sz="3100" spc="11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marR="102194"/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layers </a:t>
            </a:r>
            <a:r>
              <a:rPr sz="31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18”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diameter circular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feeder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4-5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no  </a:t>
            </a:r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every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sz="3100" spc="55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birds.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marR="495572" indent="-251986">
              <a:spcBef>
                <a:spcPts val="73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Watering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space is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just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half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feeder 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space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71960" y="680090"/>
            <a:ext cx="7632848" cy="5811301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265985" marR="343681" indent="-251986">
              <a:spcBef>
                <a:spcPts val="116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Provide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18”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diameter plastic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waterer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numbers </a:t>
            </a:r>
            <a:r>
              <a:rPr sz="3500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every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sz="3500" spc="55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birds.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  <a:p>
            <a:pPr marL="265985" marR="5600" indent="-251986">
              <a:spcBef>
                <a:spcPts val="843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Spread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litter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material,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case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deep-litter  </a:t>
            </a:r>
            <a:r>
              <a:rPr sz="3500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system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up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6”</a:t>
            </a:r>
            <a:r>
              <a:rPr sz="3500" spc="7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thickness.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  <a:p>
            <a:pPr marL="265985" marR="205788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Arrange feeder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waterer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poultry  house </a:t>
            </a: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height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3500" spc="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birds’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  <a:p>
            <a:pPr marL="265985" marR="96595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Provide </a:t>
            </a: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nest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box </a:t>
            </a:r>
            <a:r>
              <a:rPr sz="3500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every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sz="35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layers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about a 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week </a:t>
            </a:r>
            <a:r>
              <a:rPr sz="35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before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5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sz="3500" spc="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egg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z="3500" spc="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laid.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  <a:p>
            <a:pPr marL="265985" marR="34998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Nest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should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placed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darker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part of 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house and clean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regularly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4656" y="167851"/>
            <a:ext cx="7960192" cy="6553719"/>
          </a:xfrm>
          <a:prstGeom prst="rect">
            <a:avLst/>
          </a:prstGeom>
        </p:spPr>
        <p:txBody>
          <a:bodyPr vert="horz" wrap="square" lIns="0" tIns="61597" rIns="0" bIns="0" rtlCol="0">
            <a:spAutoFit/>
          </a:bodyPr>
          <a:lstStyle/>
          <a:p>
            <a:pPr marL="265985" indent="-251986">
              <a:spcBef>
                <a:spcPts val="485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There are three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types of</a:t>
            </a:r>
            <a:r>
              <a:rPr sz="3100" spc="8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nest: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593567" marR="128792" lvl="1" indent="-252686">
              <a:lnSpc>
                <a:spcPts val="3329"/>
              </a:lnSpc>
              <a:spcBef>
                <a:spcPts val="794"/>
              </a:spcBef>
              <a:buClr>
                <a:srgbClr val="9CBDBC"/>
              </a:buClr>
              <a:buFont typeface="Arial"/>
              <a:buChar char="•"/>
              <a:tabLst>
                <a:tab pos="594266" algn="l"/>
              </a:tabLst>
            </a:pP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Individual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nest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One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nest </a:t>
            </a:r>
            <a:r>
              <a:rPr sz="3100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box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sufficient </a:t>
            </a:r>
            <a:r>
              <a:rPr sz="3100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for 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4-5</a:t>
            </a:r>
            <a:r>
              <a:rPr sz="3100" spc="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birds.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593567" marR="118993" lvl="1" indent="-252686">
              <a:lnSpc>
                <a:spcPts val="3329"/>
              </a:lnSpc>
              <a:spcBef>
                <a:spcPts val="750"/>
              </a:spcBef>
              <a:buClr>
                <a:srgbClr val="9CBDBC"/>
              </a:buClr>
              <a:buFont typeface="Arial"/>
              <a:buChar char="•"/>
              <a:tabLst>
                <a:tab pos="594266" algn="l"/>
              </a:tabLst>
            </a:pP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Community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nest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will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accommodate </a:t>
            </a:r>
            <a:r>
              <a:rPr sz="31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50- 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sz="3100" spc="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birds.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593567" marR="197389" lvl="1" indent="-252686">
              <a:lnSpc>
                <a:spcPts val="3329"/>
              </a:lnSpc>
              <a:spcBef>
                <a:spcPts val="755"/>
              </a:spcBef>
              <a:buClr>
                <a:srgbClr val="9CBDBC"/>
              </a:buClr>
              <a:buFont typeface="Arial"/>
              <a:buChar char="•"/>
              <a:tabLst>
                <a:tab pos="594266" algn="l"/>
              </a:tabLst>
            </a:pPr>
            <a:r>
              <a:rPr sz="3100" spc="-6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Trap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nest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will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accommodate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  time and is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used </a:t>
            </a:r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academic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breeding 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studies.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marR="5600" indent="-251986">
              <a:lnSpc>
                <a:spcPts val="3329"/>
              </a:lnSpc>
              <a:spcBef>
                <a:spcPts val="755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nest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should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provided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litter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material. 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litter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material has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replaced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least 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once in a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week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prevent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contamination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the  </a:t>
            </a:r>
            <a:r>
              <a:rPr sz="31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eggs.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marR="151191" indent="-251986">
              <a:lnSpc>
                <a:spcPts val="3329"/>
              </a:lnSpc>
              <a:spcBef>
                <a:spcPts val="761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During night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hours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nest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should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 closed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 prevent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sitting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birds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the</a:t>
            </a:r>
            <a:r>
              <a:rPr sz="3100" spc="13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nest.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089" y="570991"/>
            <a:ext cx="3338507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83" dirty="0">
                <a:solidFill>
                  <a:srgbClr val="FF0000"/>
                </a:solidFill>
                <a:latin typeface="Caladea"/>
                <a:cs typeface="Caladea"/>
              </a:rPr>
              <a:t>Cage</a:t>
            </a:r>
            <a:r>
              <a:rPr spc="-276" dirty="0">
                <a:solidFill>
                  <a:srgbClr val="FF0000"/>
                </a:solidFill>
                <a:latin typeface="Caladea"/>
                <a:cs typeface="Caladea"/>
              </a:rPr>
              <a:t> </a:t>
            </a:r>
            <a:r>
              <a:rPr spc="-110" dirty="0">
                <a:solidFill>
                  <a:srgbClr val="FF0000"/>
                </a:solidFill>
                <a:latin typeface="Caladea"/>
                <a:cs typeface="Caladea"/>
              </a:rPr>
              <a:t>rearing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04008" y="1631654"/>
            <a:ext cx="6429733" cy="2927080"/>
          </a:xfrm>
          <a:prstGeom prst="rect">
            <a:avLst/>
          </a:prstGeom>
        </p:spPr>
        <p:txBody>
          <a:bodyPr vert="horz" wrap="square" lIns="0" tIns="150492" rIns="0" bIns="0" rtlCol="0">
            <a:spAutoFit/>
          </a:bodyPr>
          <a:lstStyle/>
          <a:p>
            <a:pPr marL="265985" indent="-251986">
              <a:spcBef>
                <a:spcPts val="1185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4000" b="1" spc="-22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Layer </a:t>
            </a:r>
            <a:r>
              <a:rPr sz="4000" b="1" spc="-17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cages</a:t>
            </a:r>
            <a:endParaRPr sz="4000" dirty="0">
              <a:latin typeface="Times New Roman" pitchFamily="18" charset="0"/>
              <a:cs typeface="Times New Roman" pitchFamily="18" charset="0"/>
            </a:endParaRPr>
          </a:p>
          <a:p>
            <a:pPr marL="265985" marR="5600" indent="-251986">
              <a:spcBef>
                <a:spcPts val="722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600" spc="-5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sz="26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types </a:t>
            </a:r>
            <a:r>
              <a:rPr sz="26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6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stair-step layer </a:t>
            </a:r>
            <a:r>
              <a:rPr sz="26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cages </a:t>
            </a:r>
            <a:r>
              <a:rPr sz="26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6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commonly </a:t>
            </a:r>
            <a:r>
              <a:rPr sz="26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used </a:t>
            </a:r>
            <a:r>
              <a:rPr sz="26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 </a:t>
            </a:r>
            <a:r>
              <a:rPr sz="26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open-sided poultry</a:t>
            </a:r>
            <a:r>
              <a:rPr sz="2600" spc="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houses</a:t>
            </a:r>
            <a:endParaRPr sz="2600" dirty="0">
              <a:latin typeface="Times New Roman" pitchFamily="18" charset="0"/>
              <a:cs typeface="Times New Roman" pitchFamily="18" charset="0"/>
            </a:endParaRPr>
          </a:p>
          <a:p>
            <a:pPr marL="593567" lvl="1" indent="-253386">
              <a:spcBef>
                <a:spcPts val="794"/>
              </a:spcBef>
              <a:buClr>
                <a:srgbClr val="9CBDBC"/>
              </a:buClr>
              <a:buFont typeface="Arial"/>
              <a:buChar char="•"/>
              <a:tabLst>
                <a:tab pos="594266" algn="l"/>
              </a:tabLst>
            </a:pP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Conventional</a:t>
            </a:r>
            <a:r>
              <a:rPr sz="3500" spc="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cages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  <a:p>
            <a:pPr marL="593567" lvl="1" indent="-253386">
              <a:spcBef>
                <a:spcPts val="849"/>
              </a:spcBef>
              <a:buClr>
                <a:srgbClr val="9CBDBC"/>
              </a:buClr>
              <a:buFont typeface="Arial"/>
              <a:buChar char="•"/>
              <a:tabLst>
                <a:tab pos="594266" algn="l"/>
              </a:tabLst>
            </a:pPr>
            <a:r>
              <a:rPr sz="35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Reverse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cages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6579" y="184607"/>
            <a:ext cx="5440037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132" dirty="0"/>
              <a:t>Conventional</a:t>
            </a:r>
            <a:r>
              <a:rPr spc="-309" dirty="0"/>
              <a:t> </a:t>
            </a:r>
            <a:r>
              <a:rPr spc="-94" dirty="0" smtClean="0"/>
              <a:t>cages</a:t>
            </a:r>
            <a:endParaRPr spc="-94" dirty="0"/>
          </a:p>
        </p:txBody>
      </p:sp>
      <p:sp>
        <p:nvSpPr>
          <p:cNvPr id="3" name="object 3"/>
          <p:cNvSpPr/>
          <p:nvPr/>
        </p:nvSpPr>
        <p:spPr>
          <a:xfrm>
            <a:off x="2664320" y="1343942"/>
            <a:ext cx="5544344" cy="33178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51194" y="4799972"/>
            <a:ext cx="6285461" cy="239869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517971" marR="5600" indent="-503972">
              <a:spcBef>
                <a:spcPts val="105"/>
              </a:spcBef>
            </a:pPr>
            <a:r>
              <a:rPr sz="3100" spc="-11" dirty="0">
                <a:solidFill>
                  <a:srgbClr val="2E2B1F"/>
                </a:solidFill>
                <a:latin typeface="Carlito"/>
                <a:cs typeface="Carlito"/>
              </a:rPr>
              <a:t>Specifications </a:t>
            </a:r>
            <a:r>
              <a:rPr sz="3100" spc="-28" dirty="0">
                <a:solidFill>
                  <a:srgbClr val="2E2B1F"/>
                </a:solidFill>
                <a:latin typeface="Carlito"/>
                <a:cs typeface="Carlito"/>
              </a:rPr>
              <a:t>for </a:t>
            </a:r>
            <a:r>
              <a:rPr sz="3100" spc="-6" dirty="0">
                <a:solidFill>
                  <a:srgbClr val="2E2B1F"/>
                </a:solidFill>
                <a:latin typeface="Carlito"/>
                <a:cs typeface="Carlito"/>
              </a:rPr>
              <a:t>each </a:t>
            </a:r>
            <a:r>
              <a:rPr sz="3100" spc="-33" dirty="0">
                <a:solidFill>
                  <a:srgbClr val="2E2B1F"/>
                </a:solidFill>
                <a:latin typeface="Carlito"/>
                <a:cs typeface="Carlito"/>
              </a:rPr>
              <a:t>box  </a:t>
            </a:r>
            <a:r>
              <a:rPr sz="3100" spc="-22" dirty="0">
                <a:solidFill>
                  <a:srgbClr val="2E2B1F"/>
                </a:solidFill>
                <a:latin typeface="Carlito"/>
                <a:cs typeface="Carlito"/>
              </a:rPr>
              <a:t>Front </a:t>
            </a:r>
            <a:r>
              <a:rPr sz="3100" spc="-17" dirty="0">
                <a:solidFill>
                  <a:srgbClr val="2E2B1F"/>
                </a:solidFill>
                <a:latin typeface="Carlito"/>
                <a:cs typeface="Carlito"/>
              </a:rPr>
              <a:t>feeding length </a:t>
            </a:r>
            <a:r>
              <a:rPr sz="3100" spc="-6" dirty="0">
                <a:solidFill>
                  <a:srgbClr val="2E2B1F"/>
                </a:solidFill>
                <a:latin typeface="Carlito"/>
                <a:cs typeface="Carlito"/>
              </a:rPr>
              <a:t>: 15 inch  </a:t>
            </a:r>
            <a:r>
              <a:rPr sz="3100" spc="-28" dirty="0">
                <a:solidFill>
                  <a:srgbClr val="2E2B1F"/>
                </a:solidFill>
                <a:latin typeface="Carlito"/>
                <a:cs typeface="Carlito"/>
              </a:rPr>
              <a:t>Front </a:t>
            </a:r>
            <a:r>
              <a:rPr sz="3100" spc="-17" dirty="0">
                <a:solidFill>
                  <a:srgbClr val="2E2B1F"/>
                </a:solidFill>
                <a:latin typeface="Carlito"/>
                <a:cs typeface="Carlito"/>
              </a:rPr>
              <a:t>height </a:t>
            </a:r>
            <a:r>
              <a:rPr sz="3100" spc="-6" dirty="0">
                <a:solidFill>
                  <a:srgbClr val="2E2B1F"/>
                </a:solidFill>
                <a:latin typeface="Carlito"/>
                <a:cs typeface="Carlito"/>
              </a:rPr>
              <a:t>: 18</a:t>
            </a:r>
            <a:r>
              <a:rPr sz="3100" spc="88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3100" spc="-6" dirty="0">
                <a:solidFill>
                  <a:srgbClr val="2E2B1F"/>
                </a:solidFill>
                <a:latin typeface="Carlito"/>
                <a:cs typeface="Carlito"/>
              </a:rPr>
              <a:t>inch</a:t>
            </a:r>
            <a:endParaRPr sz="3100" dirty="0">
              <a:latin typeface="Carlito"/>
              <a:cs typeface="Carlito"/>
            </a:endParaRPr>
          </a:p>
          <a:p>
            <a:pPr marL="517971" marR="1381022"/>
            <a:r>
              <a:rPr sz="3100" dirty="0">
                <a:solidFill>
                  <a:srgbClr val="2E2B1F"/>
                </a:solidFill>
                <a:latin typeface="Carlito"/>
                <a:cs typeface="Carlito"/>
              </a:rPr>
              <a:t>Back </a:t>
            </a:r>
            <a:r>
              <a:rPr sz="3100" spc="-17" dirty="0">
                <a:solidFill>
                  <a:srgbClr val="2E2B1F"/>
                </a:solidFill>
                <a:latin typeface="Carlito"/>
                <a:cs typeface="Carlito"/>
              </a:rPr>
              <a:t>height </a:t>
            </a:r>
            <a:r>
              <a:rPr sz="3100" spc="-6" dirty="0">
                <a:solidFill>
                  <a:srgbClr val="2E2B1F"/>
                </a:solidFill>
                <a:latin typeface="Carlito"/>
                <a:cs typeface="Carlito"/>
              </a:rPr>
              <a:t>: 15 inch  </a:t>
            </a:r>
            <a:r>
              <a:rPr sz="3100" spc="-11" dirty="0">
                <a:solidFill>
                  <a:srgbClr val="2E2B1F"/>
                </a:solidFill>
                <a:latin typeface="Carlito"/>
                <a:cs typeface="Carlito"/>
              </a:rPr>
              <a:t>Depth </a:t>
            </a:r>
            <a:r>
              <a:rPr sz="3100" spc="-6" dirty="0">
                <a:solidFill>
                  <a:srgbClr val="2E2B1F"/>
                </a:solidFill>
                <a:latin typeface="Carlito"/>
                <a:cs typeface="Carlito"/>
              </a:rPr>
              <a:t>: 18</a:t>
            </a:r>
            <a:r>
              <a:rPr sz="3100" spc="39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3100" spc="-6" dirty="0">
                <a:solidFill>
                  <a:srgbClr val="2E2B1F"/>
                </a:solidFill>
                <a:latin typeface="Carlito"/>
                <a:cs typeface="Carlito"/>
              </a:rPr>
              <a:t>inch</a:t>
            </a:r>
            <a:endParaRPr sz="31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4818" y="184607"/>
            <a:ext cx="3963646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149" dirty="0"/>
              <a:t>Reverse</a:t>
            </a:r>
            <a:r>
              <a:rPr spc="-292" dirty="0"/>
              <a:t> </a:t>
            </a:r>
            <a:r>
              <a:rPr spc="-94" dirty="0"/>
              <a:t>cages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9992" y="1697707"/>
            <a:ext cx="7344815" cy="4158068"/>
          </a:xfrm>
          <a:prstGeom prst="rect">
            <a:avLst/>
          </a:prstGeom>
        </p:spPr>
        <p:txBody>
          <a:bodyPr vert="horz" wrap="square" lIns="0" tIns="94495" rIns="0" bIns="0" rtlCol="0">
            <a:spAutoFit/>
          </a:bodyPr>
          <a:lstStyle/>
          <a:p>
            <a:pPr marL="265985" indent="-251986">
              <a:spcBef>
                <a:spcPts val="74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6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Specifications </a:t>
            </a:r>
            <a:r>
              <a:rPr sz="26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6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each</a:t>
            </a:r>
            <a:r>
              <a:rPr sz="26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box</a:t>
            </a:r>
            <a:endParaRPr sz="2600" dirty="0">
              <a:latin typeface="Times New Roman" pitchFamily="18" charset="0"/>
              <a:cs typeface="Times New Roman" pitchFamily="18" charset="0"/>
            </a:endParaRPr>
          </a:p>
          <a:p>
            <a:pPr marL="593567" lvl="1" indent="-253386">
              <a:spcBef>
                <a:spcPts val="639"/>
              </a:spcBef>
              <a:buClr>
                <a:srgbClr val="9CBDBC"/>
              </a:buClr>
              <a:buFont typeface="Arial"/>
              <a:buChar char="•"/>
              <a:tabLst>
                <a:tab pos="594266" algn="l"/>
              </a:tabLst>
            </a:pPr>
            <a:r>
              <a:rPr sz="26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Front feeding </a:t>
            </a:r>
            <a:r>
              <a:rPr sz="26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length </a:t>
            </a:r>
            <a:r>
              <a:rPr sz="26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: 18</a:t>
            </a:r>
            <a:r>
              <a:rPr sz="26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inch</a:t>
            </a:r>
            <a:endParaRPr sz="2600" dirty="0">
              <a:latin typeface="Times New Roman" pitchFamily="18" charset="0"/>
              <a:cs typeface="Times New Roman" pitchFamily="18" charset="0"/>
            </a:endParaRPr>
          </a:p>
          <a:p>
            <a:pPr marL="593567" lvl="1" indent="-253386">
              <a:spcBef>
                <a:spcPts val="634"/>
              </a:spcBef>
              <a:buClr>
                <a:srgbClr val="9CBDBC"/>
              </a:buClr>
              <a:buFont typeface="Arial"/>
              <a:buChar char="•"/>
              <a:tabLst>
                <a:tab pos="594266" algn="l"/>
              </a:tabLst>
            </a:pPr>
            <a:r>
              <a:rPr sz="26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Front </a:t>
            </a:r>
            <a:r>
              <a:rPr sz="26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height </a:t>
            </a:r>
            <a:r>
              <a:rPr sz="26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: 18</a:t>
            </a:r>
            <a:r>
              <a:rPr sz="26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inch</a:t>
            </a:r>
            <a:endParaRPr sz="2600" dirty="0">
              <a:latin typeface="Times New Roman" pitchFamily="18" charset="0"/>
              <a:cs typeface="Times New Roman" pitchFamily="18" charset="0"/>
            </a:endParaRPr>
          </a:p>
          <a:p>
            <a:pPr marL="593567" lvl="1" indent="-253386">
              <a:spcBef>
                <a:spcPts val="639"/>
              </a:spcBef>
              <a:buClr>
                <a:srgbClr val="9CBDBC"/>
              </a:buClr>
              <a:buFont typeface="Arial"/>
              <a:buChar char="•"/>
              <a:tabLst>
                <a:tab pos="594266" algn="l"/>
              </a:tabLst>
            </a:pPr>
            <a:r>
              <a:rPr sz="26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Back </a:t>
            </a:r>
            <a:r>
              <a:rPr sz="26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height </a:t>
            </a:r>
            <a:r>
              <a:rPr sz="26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: 15</a:t>
            </a:r>
            <a:r>
              <a:rPr sz="2600" spc="-6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inch</a:t>
            </a:r>
            <a:endParaRPr sz="2600" dirty="0">
              <a:latin typeface="Times New Roman" pitchFamily="18" charset="0"/>
              <a:cs typeface="Times New Roman" pitchFamily="18" charset="0"/>
            </a:endParaRPr>
          </a:p>
          <a:p>
            <a:pPr marL="593567" lvl="1" indent="-253386">
              <a:spcBef>
                <a:spcPts val="634"/>
              </a:spcBef>
              <a:buClr>
                <a:srgbClr val="9CBDBC"/>
              </a:buClr>
              <a:buFont typeface="Arial"/>
              <a:buChar char="•"/>
              <a:tabLst>
                <a:tab pos="594266" algn="l"/>
              </a:tabLst>
            </a:pPr>
            <a:r>
              <a:rPr sz="26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Depth </a:t>
            </a:r>
            <a:r>
              <a:rPr sz="26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: 15</a:t>
            </a:r>
            <a:r>
              <a:rPr sz="2600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inch</a:t>
            </a:r>
            <a:endParaRPr sz="2600" dirty="0">
              <a:latin typeface="Times New Roman" pitchFamily="18" charset="0"/>
              <a:cs typeface="Times New Roman" pitchFamily="18" charset="0"/>
            </a:endParaRPr>
          </a:p>
          <a:p>
            <a:pPr marL="265985" marR="387778" indent="-251986">
              <a:spcBef>
                <a:spcPts val="63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6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These </a:t>
            </a:r>
            <a:r>
              <a:rPr sz="26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cages can </a:t>
            </a:r>
            <a:r>
              <a:rPr sz="26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hold </a:t>
            </a:r>
            <a:r>
              <a:rPr sz="26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sz="26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6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sz="26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birds. </a:t>
            </a:r>
            <a:r>
              <a:rPr sz="26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They </a:t>
            </a:r>
            <a:r>
              <a:rPr sz="26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6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arranged  </a:t>
            </a:r>
            <a:r>
              <a:rPr sz="26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either in </a:t>
            </a:r>
            <a:r>
              <a:rPr sz="26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2-tier or</a:t>
            </a:r>
            <a:r>
              <a:rPr sz="26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39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3-tier.</a:t>
            </a:r>
            <a:endParaRPr sz="2600" dirty="0">
              <a:latin typeface="Times New Roman" pitchFamily="18" charset="0"/>
              <a:cs typeface="Times New Roman" pitchFamily="18" charset="0"/>
            </a:endParaRPr>
          </a:p>
          <a:p>
            <a:pPr marL="265985" marR="5600" indent="-251986">
              <a:spcBef>
                <a:spcPts val="63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6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6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slope of 1/6 </a:t>
            </a:r>
            <a:r>
              <a:rPr sz="26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6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provided </a:t>
            </a:r>
            <a:r>
              <a:rPr sz="26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6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conventional cages, </a:t>
            </a:r>
            <a:r>
              <a:rPr sz="26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where  </a:t>
            </a:r>
            <a:r>
              <a:rPr sz="26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as in </a:t>
            </a:r>
            <a:r>
              <a:rPr sz="26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reverse </a:t>
            </a:r>
            <a:r>
              <a:rPr sz="26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cages </a:t>
            </a:r>
            <a:r>
              <a:rPr sz="26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6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slope </a:t>
            </a:r>
            <a:r>
              <a:rPr sz="26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6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1/5.</a:t>
            </a:r>
            <a:endParaRPr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952" y="226053"/>
            <a:ext cx="6685974" cy="1121424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 marR="5600">
              <a:lnSpc>
                <a:spcPct val="100000"/>
              </a:lnSpc>
              <a:spcBef>
                <a:spcPts val="105"/>
              </a:spcBef>
            </a:pPr>
            <a:r>
              <a:rPr sz="3600" spc="-132" dirty="0">
                <a:latin typeface="Times New Roman" pitchFamily="18" charset="0"/>
                <a:cs typeface="Times New Roman" pitchFamily="18" charset="0"/>
              </a:rPr>
              <a:t>Advantages </a:t>
            </a:r>
            <a:r>
              <a:rPr sz="3600" spc="-6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600" spc="-143" dirty="0">
                <a:latin typeface="Times New Roman" pitchFamily="18" charset="0"/>
                <a:cs typeface="Times New Roman" pitchFamily="18" charset="0"/>
              </a:rPr>
              <a:t>reverse</a:t>
            </a:r>
            <a:r>
              <a:rPr sz="3600" spc="-55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-94" dirty="0">
                <a:latin typeface="Times New Roman" pitchFamily="18" charset="0"/>
                <a:cs typeface="Times New Roman" pitchFamily="18" charset="0"/>
              </a:rPr>
              <a:t>cages  </a:t>
            </a:r>
            <a:r>
              <a:rPr sz="3600" spc="-149" dirty="0">
                <a:latin typeface="Times New Roman" pitchFamily="18" charset="0"/>
                <a:cs typeface="Times New Roman" pitchFamily="18" charset="0"/>
              </a:rPr>
              <a:t>over </a:t>
            </a:r>
            <a:r>
              <a:rPr sz="3600" spc="-132" dirty="0">
                <a:latin typeface="Times New Roman" pitchFamily="18" charset="0"/>
                <a:cs typeface="Times New Roman" pitchFamily="18" charset="0"/>
              </a:rPr>
              <a:t>conventional</a:t>
            </a:r>
            <a:r>
              <a:rPr sz="3600" spc="-33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-94" dirty="0">
                <a:latin typeface="Times New Roman" pitchFamily="18" charset="0"/>
                <a:cs typeface="Times New Roman" pitchFamily="18" charset="0"/>
              </a:rPr>
              <a:t>cages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43968" y="1771708"/>
            <a:ext cx="7560840" cy="4664833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265985" marR="5600" indent="-251986">
              <a:spcBef>
                <a:spcPts val="116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32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feeding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space </a:t>
            </a: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 available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32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reverse  </a:t>
            </a: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cages. </a:t>
            </a:r>
            <a:r>
              <a:rPr sz="32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So,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all 4 </a:t>
            </a:r>
            <a:r>
              <a:rPr sz="32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birds </a:t>
            </a: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3200" spc="-44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take </a:t>
            </a:r>
            <a:r>
              <a:rPr sz="32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 </a:t>
            </a: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  time,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where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as in </a:t>
            </a: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conventional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cages,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3  </a:t>
            </a:r>
            <a:r>
              <a:rPr sz="32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birds </a:t>
            </a: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3200" spc="-39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take </a:t>
            </a:r>
            <a:r>
              <a:rPr sz="32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other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one is 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waiting </a:t>
            </a: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3200" spc="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back.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265985" marR="728659" indent="-251986">
              <a:spcBef>
                <a:spcPts val="85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Number of </a:t>
            </a:r>
            <a:r>
              <a:rPr sz="32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cracked </a:t>
            </a:r>
            <a:r>
              <a:rPr sz="3200" spc="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eggs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 less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due </a:t>
            </a:r>
            <a:r>
              <a:rPr sz="32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lesser </a:t>
            </a: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rolling distance.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265985" marR="447275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2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Better </a:t>
            </a: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ventilation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32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reverse </a:t>
            </a: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cages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than  </a:t>
            </a: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conventional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cages.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6845" y="1782123"/>
            <a:ext cx="7481364" cy="1121424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265985" indent="-251986">
              <a:spcBef>
                <a:spcPts val="105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spc="-6" dirty="0">
                <a:solidFill>
                  <a:srgbClr val="2E2B1F"/>
                </a:solidFill>
                <a:latin typeface="Carlito"/>
                <a:cs typeface="Carlito"/>
              </a:rPr>
              <a:t>In </a:t>
            </a:r>
            <a:r>
              <a:rPr sz="2400" spc="-22" dirty="0">
                <a:solidFill>
                  <a:srgbClr val="2E2B1F"/>
                </a:solidFill>
                <a:latin typeface="Carlito"/>
                <a:cs typeface="Carlito"/>
              </a:rPr>
              <a:t>cage </a:t>
            </a:r>
            <a:r>
              <a:rPr sz="2400" spc="-28" dirty="0">
                <a:solidFill>
                  <a:srgbClr val="2E2B1F"/>
                </a:solidFill>
                <a:latin typeface="Carlito"/>
                <a:cs typeface="Carlito"/>
              </a:rPr>
              <a:t>system </a:t>
            </a:r>
            <a:r>
              <a:rPr sz="2400" spc="-6" dirty="0">
                <a:solidFill>
                  <a:srgbClr val="2E2B1F"/>
                </a:solidFill>
                <a:latin typeface="Carlito"/>
                <a:cs typeface="Carlito"/>
              </a:rPr>
              <a:t>3 </a:t>
            </a:r>
            <a:r>
              <a:rPr sz="2400" spc="-17" dirty="0">
                <a:solidFill>
                  <a:srgbClr val="2E2B1F"/>
                </a:solidFill>
                <a:latin typeface="Carlito"/>
                <a:cs typeface="Carlito"/>
              </a:rPr>
              <a:t>birds/box </a:t>
            </a:r>
            <a:r>
              <a:rPr sz="2400" spc="-6" dirty="0">
                <a:solidFill>
                  <a:srgbClr val="2E2B1F"/>
                </a:solidFill>
                <a:latin typeface="Carlito"/>
                <a:cs typeface="Carlito"/>
              </a:rPr>
              <a:t>of 18” x 15” </a:t>
            </a:r>
            <a:r>
              <a:rPr sz="2400" spc="-22" dirty="0">
                <a:solidFill>
                  <a:srgbClr val="2E2B1F"/>
                </a:solidFill>
                <a:latin typeface="Carlito"/>
                <a:cs typeface="Carlito"/>
              </a:rPr>
              <a:t>cage </a:t>
            </a:r>
            <a:r>
              <a:rPr sz="2400" spc="-6" dirty="0">
                <a:solidFill>
                  <a:srgbClr val="2E2B1F"/>
                </a:solidFill>
                <a:latin typeface="Carlito"/>
                <a:cs typeface="Carlito"/>
              </a:rPr>
              <a:t>floor </a:t>
            </a:r>
            <a:r>
              <a:rPr sz="2400" spc="-11" dirty="0">
                <a:solidFill>
                  <a:srgbClr val="2E2B1F"/>
                </a:solidFill>
                <a:latin typeface="Carlito"/>
                <a:cs typeface="Carlito"/>
              </a:rPr>
              <a:t>space</a:t>
            </a:r>
            <a:r>
              <a:rPr sz="2400" spc="231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400" spc="-6" dirty="0">
                <a:solidFill>
                  <a:srgbClr val="2E2B1F"/>
                </a:solidFill>
                <a:latin typeface="Carlito"/>
                <a:cs typeface="Carlito"/>
              </a:rPr>
              <a:t>is</a:t>
            </a:r>
            <a:endParaRPr sz="2400" dirty="0">
              <a:latin typeface="Carlito"/>
              <a:cs typeface="Carlito"/>
            </a:endParaRPr>
          </a:p>
          <a:p>
            <a:pPr marL="265985"/>
            <a:r>
              <a:rPr sz="2400" spc="-11" dirty="0">
                <a:solidFill>
                  <a:srgbClr val="2E2B1F"/>
                </a:solidFill>
                <a:latin typeface="Carlito"/>
                <a:cs typeface="Carlito"/>
              </a:rPr>
              <a:t>provided </a:t>
            </a:r>
            <a:r>
              <a:rPr sz="2400" spc="-6" dirty="0">
                <a:solidFill>
                  <a:srgbClr val="2E2B1F"/>
                </a:solidFill>
                <a:latin typeface="Carlito"/>
                <a:cs typeface="Carlito"/>
              </a:rPr>
              <a:t>(0.63 sq. </a:t>
            </a:r>
            <a:r>
              <a:rPr sz="2400" spc="-6" dirty="0">
                <a:solidFill>
                  <a:srgbClr val="2E2B1F"/>
                </a:solidFill>
                <a:latin typeface="Carlito"/>
                <a:cs typeface="Carlito"/>
              </a:rPr>
              <a:t>ft per</a:t>
            </a:r>
            <a:r>
              <a:rPr sz="2400" spc="-17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400" spc="-11" dirty="0">
                <a:solidFill>
                  <a:srgbClr val="2E2B1F"/>
                </a:solidFill>
                <a:latin typeface="Carlito"/>
                <a:cs typeface="Carlito"/>
              </a:rPr>
              <a:t>bird)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80625" cy="755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912615" cy="75596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5436" y="66592"/>
            <a:ext cx="6319292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  <a:tabLst>
                <a:tab pos="4740832" algn="l"/>
              </a:tabLst>
            </a:pPr>
            <a:r>
              <a:rPr spc="-110" dirty="0"/>
              <a:t>A</a:t>
            </a:r>
            <a:r>
              <a:rPr spc="-105" dirty="0"/>
              <a:t>r</a:t>
            </a:r>
            <a:r>
              <a:rPr spc="-198" dirty="0"/>
              <a:t>r</a:t>
            </a:r>
            <a:r>
              <a:rPr spc="-116" dirty="0"/>
              <a:t>angemen</a:t>
            </a:r>
            <a:r>
              <a:rPr spc="-6" dirty="0"/>
              <a:t>t</a:t>
            </a:r>
            <a:r>
              <a:rPr spc="-243" dirty="0"/>
              <a:t> </a:t>
            </a:r>
            <a:r>
              <a:rPr spc="-116" dirty="0" smtClean="0"/>
              <a:t>o</a:t>
            </a:r>
            <a:r>
              <a:rPr spc="-6" dirty="0" smtClean="0"/>
              <a:t>f</a:t>
            </a:r>
            <a:r>
              <a:rPr lang="en-IN" dirty="0" smtClean="0"/>
              <a:t> </a:t>
            </a:r>
            <a:r>
              <a:rPr spc="-110" dirty="0" smtClean="0"/>
              <a:t>c</a:t>
            </a:r>
            <a:r>
              <a:rPr spc="-116" dirty="0" smtClean="0"/>
              <a:t>age</a:t>
            </a:r>
            <a:r>
              <a:rPr spc="-6" dirty="0" smtClean="0"/>
              <a:t>s</a:t>
            </a:r>
            <a:endParaRPr spc="-6" dirty="0"/>
          </a:p>
        </p:txBody>
      </p:sp>
      <p:sp>
        <p:nvSpPr>
          <p:cNvPr id="3" name="object 3"/>
          <p:cNvSpPr txBox="1"/>
          <p:nvPr/>
        </p:nvSpPr>
        <p:spPr>
          <a:xfrm>
            <a:off x="2520032" y="1560374"/>
            <a:ext cx="6912768" cy="4633205"/>
          </a:xfrm>
          <a:prstGeom prst="rect">
            <a:avLst/>
          </a:prstGeom>
        </p:spPr>
        <p:txBody>
          <a:bodyPr vert="horz" wrap="square" lIns="0" tIns="67196" rIns="0" bIns="0" rtlCol="0">
            <a:spAutoFit/>
          </a:bodyPr>
          <a:lstStyle/>
          <a:p>
            <a:pPr marL="265985" marR="5600" indent="-251986">
              <a:lnSpc>
                <a:spcPts val="3329"/>
              </a:lnSpc>
              <a:spcBef>
                <a:spcPts val="52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Cages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arranged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2 0r 3 </a:t>
            </a:r>
            <a:r>
              <a:rPr sz="28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rows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one above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 other on either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side, termed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californian</a:t>
            </a:r>
            <a:r>
              <a:rPr sz="2800" spc="11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cages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325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known type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arrangements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house</a:t>
            </a:r>
            <a:r>
              <a:rPr sz="2800" spc="12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54880" indent="-341581">
              <a:spcBef>
                <a:spcPts val="375"/>
              </a:spcBef>
              <a:buClr>
                <a:srgbClr val="A9A47B"/>
              </a:buClr>
              <a:buFont typeface="Arial"/>
              <a:buChar char="•"/>
              <a:tabLst>
                <a:tab pos="354880" algn="l"/>
                <a:tab pos="355580" algn="l"/>
              </a:tabLst>
            </a:pP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2 L and and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sz="2800" spc="6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type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1693904" indent="-1680605">
              <a:spcBef>
                <a:spcPts val="369"/>
              </a:spcBef>
              <a:buClr>
                <a:srgbClr val="A9A47B"/>
              </a:buClr>
              <a:buFont typeface="Arial"/>
              <a:buChar char="•"/>
              <a:tabLst>
                <a:tab pos="1693904" algn="l"/>
                <a:tab pos="1694604" algn="l"/>
              </a:tabLst>
            </a:pPr>
            <a:r>
              <a:rPr sz="2800" spc="-6" dirty="0" smtClean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2 L type and 2M</a:t>
            </a:r>
            <a:r>
              <a:rPr sz="2800" spc="7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type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1516114" indent="-1502115">
              <a:spcBef>
                <a:spcPts val="369"/>
              </a:spcBef>
              <a:buClr>
                <a:srgbClr val="A9A47B"/>
              </a:buClr>
              <a:buFont typeface="Arial"/>
              <a:buChar char="•"/>
              <a:tabLst>
                <a:tab pos="1515414" algn="l"/>
                <a:tab pos="1516114" algn="l"/>
              </a:tabLst>
            </a:pP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265985" marR="90995" indent="-251986">
              <a:lnSpc>
                <a:spcPts val="3329"/>
              </a:lnSpc>
              <a:spcBef>
                <a:spcPts val="79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  <a:tab pos="1866795" algn="l"/>
                <a:tab pos="2927235" algn="l"/>
              </a:tabLst>
            </a:pP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sz="2800" spc="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sz="2800" spc="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type	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cages	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with L type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cage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normally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fixed  to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sides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poultry</a:t>
            </a:r>
            <a:r>
              <a:rPr sz="2800" spc="94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house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0032" y="0"/>
            <a:ext cx="6984333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126" dirty="0"/>
              <a:t>GROWER</a:t>
            </a:r>
            <a:r>
              <a:rPr spc="-280" dirty="0"/>
              <a:t> </a:t>
            </a:r>
            <a:r>
              <a:rPr spc="-121" dirty="0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38171" y="1680235"/>
            <a:ext cx="7394629" cy="5149395"/>
          </a:xfrm>
          <a:prstGeom prst="rect">
            <a:avLst/>
          </a:prstGeom>
        </p:spPr>
        <p:txBody>
          <a:bodyPr vert="horz" wrap="square" lIns="0" tIns="108494" rIns="0" bIns="0" rtlCol="0">
            <a:spAutoFit/>
          </a:bodyPr>
          <a:lstStyle/>
          <a:p>
            <a:pPr marL="265985" indent="-251986">
              <a:spcBef>
                <a:spcPts val="85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Commercially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9-18/20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weeks are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called</a:t>
            </a:r>
            <a:r>
              <a:rPr sz="3100" spc="8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growers.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74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This period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sz="3100" spc="7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critical.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marR="178490" indent="-251986">
              <a:spcBef>
                <a:spcPts val="73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Obtaining </a:t>
            </a:r>
            <a:r>
              <a:rPr sz="3100" b="1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desired </a:t>
            </a:r>
            <a:r>
              <a:rPr sz="31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body </a:t>
            </a:r>
            <a:r>
              <a:rPr sz="3100" b="1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weight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ensures  maximum production during subsequent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laying 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period.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marR="272285" indent="-251986">
              <a:spcBef>
                <a:spcPts val="74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Faulty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lead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1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under or </a:t>
            </a:r>
            <a:r>
              <a:rPr sz="3100" b="1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over  </a:t>
            </a:r>
            <a:r>
              <a:rPr sz="3100" b="1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weights, </a:t>
            </a:r>
            <a:r>
              <a:rPr sz="31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lack of </a:t>
            </a:r>
            <a:r>
              <a:rPr sz="3100" b="1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uniform growth, </a:t>
            </a:r>
            <a:r>
              <a:rPr sz="3100" b="1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delayed  </a:t>
            </a:r>
            <a:r>
              <a:rPr sz="3100" b="1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maturity, </a:t>
            </a:r>
            <a:r>
              <a:rPr sz="3100" b="1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prolapse</a:t>
            </a:r>
            <a:r>
              <a:rPr sz="3100" b="1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, cannibalism </a:t>
            </a:r>
            <a:r>
              <a:rPr sz="31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high  </a:t>
            </a:r>
            <a:r>
              <a:rPr sz="3100" b="1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grower </a:t>
            </a:r>
            <a:r>
              <a:rPr sz="31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house</a:t>
            </a:r>
            <a:r>
              <a:rPr sz="3100" b="1" spc="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mortality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9883" y="570991"/>
            <a:ext cx="5762757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105" dirty="0">
                <a:latin typeface="Times New Roman" pitchFamily="18" charset="0"/>
                <a:cs typeface="Times New Roman" pitchFamily="18" charset="0"/>
              </a:rPr>
              <a:t>Lighting</a:t>
            </a:r>
            <a:r>
              <a:rPr spc="-2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5" dirty="0">
                <a:latin typeface="Times New Roman" pitchFamily="18" charset="0"/>
                <a:cs typeface="Times New Roman" pitchFamily="18" charset="0"/>
              </a:rPr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16136" y="1771708"/>
            <a:ext cx="7760680" cy="3338829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265985" marR="5600" indent="-251986">
              <a:spcBef>
                <a:spcPts val="116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Provide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light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stimulation at </a:t>
            </a:r>
            <a:r>
              <a:rPr sz="28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wks </a:t>
            </a:r>
            <a:r>
              <a:rPr sz="28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age  starting </a:t>
            </a:r>
            <a:r>
              <a:rPr sz="28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with a minimum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hr of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day 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length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265985" marR="291184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Increase light by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15-30 </a:t>
            </a:r>
            <a:r>
              <a:rPr sz="28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min /wk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until </a:t>
            </a:r>
            <a:r>
              <a:rPr sz="28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16  </a:t>
            </a:r>
            <a:r>
              <a:rPr sz="28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hrs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light </a:t>
            </a:r>
            <a:r>
              <a:rPr sz="28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z="2800" spc="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reached.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Light intensity- </a:t>
            </a:r>
            <a:r>
              <a:rPr sz="28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0.9 -1.2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foot</a:t>
            </a:r>
            <a:r>
              <a:rPr sz="2800" spc="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candle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265985" marR="963845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Never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decrease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day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length </a:t>
            </a:r>
            <a:r>
              <a:rPr sz="28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light 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intensity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during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laying</a:t>
            </a:r>
            <a:r>
              <a:rPr sz="2800" spc="7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period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6015" y="632545"/>
            <a:ext cx="6251319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z="3600" spc="-99" dirty="0">
                <a:latin typeface="Times New Roman" pitchFamily="18" charset="0"/>
                <a:cs typeface="Times New Roman" pitchFamily="18" charset="0"/>
              </a:rPr>
              <a:t>Timing for </a:t>
            </a:r>
            <a:r>
              <a:rPr sz="3600" spc="-105" dirty="0">
                <a:latin typeface="Times New Roman" pitchFamily="18" charset="0"/>
                <a:cs typeface="Times New Roman" pitchFamily="18" charset="0"/>
              </a:rPr>
              <a:t>lighting</a:t>
            </a:r>
            <a:r>
              <a:rPr sz="3600" spc="-52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-99" dirty="0">
                <a:latin typeface="Times New Roman" pitchFamily="18" charset="0"/>
                <a:cs typeface="Times New Roman" pitchFamily="18" charset="0"/>
              </a:rPr>
              <a:t>stimulation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32000" y="1771707"/>
            <a:ext cx="7344816" cy="2600166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265985" marR="517271" indent="-251986">
              <a:spcBef>
                <a:spcPts val="116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Lighting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stimulation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should not be 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provided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until </a:t>
            </a:r>
            <a:r>
              <a:rPr sz="28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flocks reach </a:t>
            </a:r>
            <a:r>
              <a:rPr sz="28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optimum body weight </a:t>
            </a:r>
            <a:r>
              <a:rPr sz="28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1270-1360g or  </a:t>
            </a:r>
            <a:r>
              <a:rPr sz="28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weight </a:t>
            </a:r>
            <a:r>
              <a:rPr sz="28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described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8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800" spc="-6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1" dirty="0" smtClean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sp.</a:t>
            </a:r>
            <a:r>
              <a:rPr lang="en-IN" sz="2800" spc="-11" dirty="0" smtClean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1" dirty="0" smtClean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breed</a:t>
            </a:r>
            <a:endParaRPr sz="4400" dirty="0">
              <a:latin typeface="Times New Roman" pitchFamily="18" charset="0"/>
              <a:cs typeface="Times New Roman" pitchFamily="18" charset="0"/>
            </a:endParaRPr>
          </a:p>
          <a:p>
            <a:pPr marL="265985" marR="5600" indent="-251986"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Flocks that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receive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light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stimulation at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sub- 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optimal body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weight </a:t>
            </a:r>
            <a:r>
              <a:rPr sz="28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28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lead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sz="2800" spc="94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prolapse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6907" y="570991"/>
            <a:ext cx="4049751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77" dirty="0">
                <a:solidFill>
                  <a:srgbClr val="FF0000"/>
                </a:solidFill>
                <a:latin typeface="Caladea"/>
                <a:cs typeface="Caladea"/>
              </a:rPr>
              <a:t>Egg</a:t>
            </a:r>
            <a:r>
              <a:rPr spc="-287" dirty="0">
                <a:solidFill>
                  <a:srgbClr val="FF0000"/>
                </a:solidFill>
                <a:latin typeface="Caladea"/>
                <a:cs typeface="Caladea"/>
              </a:rPr>
              <a:t> </a:t>
            </a:r>
            <a:r>
              <a:rPr spc="-110" dirty="0">
                <a:solidFill>
                  <a:srgbClr val="FF0000"/>
                </a:solidFill>
                <a:latin typeface="Caladea"/>
                <a:cs typeface="Caladea"/>
              </a:rPr>
              <a:t>production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15975" y="1771708"/>
            <a:ext cx="7560841" cy="4977740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35981" marR="120393" indent="-251986">
              <a:spcBef>
                <a:spcPts val="116"/>
              </a:spcBef>
              <a:buClr>
                <a:srgbClr val="A9A47B"/>
              </a:buClr>
              <a:buFont typeface="Arial"/>
              <a:buChar char="•"/>
              <a:tabLst>
                <a:tab pos="335981" algn="l"/>
                <a:tab pos="4740832" algn="l"/>
              </a:tabLst>
            </a:pPr>
            <a:r>
              <a:rPr sz="3500" spc="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Egg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laying </a:t>
            </a: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starts</a:t>
            </a:r>
            <a:r>
              <a:rPr sz="3500" spc="7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sz="3500" spc="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sz="3500" spc="-8" baseline="2513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	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week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the  </a:t>
            </a: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percentage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increases every  week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reach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level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90% and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above  </a:t>
            </a: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after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28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wks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age.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Which is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maintained  up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36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wks of age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even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up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40-42</a:t>
            </a:r>
            <a:r>
              <a:rPr sz="3500" spc="6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wks.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  <a:p>
            <a:pPr marL="335981" indent="-251986">
              <a:spcBef>
                <a:spcPts val="854"/>
              </a:spcBef>
              <a:buClr>
                <a:srgbClr val="A9A47B"/>
              </a:buClr>
              <a:buFont typeface="Arial"/>
              <a:buChar char="•"/>
              <a:tabLst>
                <a:tab pos="335981" algn="l"/>
              </a:tabLst>
            </a:pP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28-36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wks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peak </a:t>
            </a:r>
            <a:r>
              <a:rPr sz="3500" spc="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egg</a:t>
            </a:r>
            <a:r>
              <a:rPr sz="3500" spc="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11" dirty="0" smtClean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production</a:t>
            </a:r>
            <a:endParaRPr sz="4900" dirty="0">
              <a:latin typeface="Times New Roman" pitchFamily="18" charset="0"/>
              <a:cs typeface="Times New Roman" pitchFamily="18" charset="0"/>
            </a:endParaRPr>
          </a:p>
          <a:p>
            <a:pPr marL="335981" marR="19599" indent="-251986">
              <a:buClr>
                <a:srgbClr val="A9A47B"/>
              </a:buClr>
              <a:buFont typeface="Arial"/>
              <a:buChar char="•"/>
              <a:tabLst>
                <a:tab pos="335981" algn="l"/>
              </a:tabLst>
            </a:pP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Afterwards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slumps down slowly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reach 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70% or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belowby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72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wks.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1701" y="570991"/>
            <a:ext cx="2108531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303" dirty="0">
                <a:latin typeface="Caladea"/>
                <a:cs typeface="Caladea"/>
              </a:rPr>
              <a:t>F</a:t>
            </a:r>
            <a:r>
              <a:rPr spc="-116" dirty="0">
                <a:latin typeface="Caladea"/>
                <a:cs typeface="Caladea"/>
              </a:rPr>
              <a:t>eed</a:t>
            </a:r>
            <a:r>
              <a:rPr spc="-121" dirty="0">
                <a:latin typeface="Caladea"/>
                <a:cs typeface="Caladea"/>
              </a:rPr>
              <a:t>i</a:t>
            </a:r>
            <a:r>
              <a:rPr spc="-110" dirty="0">
                <a:latin typeface="Caladea"/>
                <a:cs typeface="Caladea"/>
              </a:rPr>
              <a:t>n</a:t>
            </a:r>
            <a:r>
              <a:rPr spc="-6" dirty="0">
                <a:latin typeface="Caladea"/>
                <a:cs typeface="Caladea"/>
              </a:rPr>
              <a:t>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32000" y="1771708"/>
            <a:ext cx="7272808" cy="3679948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265985" marR="310782" indent="-251986">
              <a:spcBef>
                <a:spcPts val="116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Provide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well-balanced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layer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mash. </a:t>
            </a:r>
            <a:r>
              <a:rPr sz="28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Phase  </a:t>
            </a:r>
            <a:r>
              <a:rPr sz="2800" b="1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feeding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followed </a:t>
            </a:r>
            <a:r>
              <a:rPr sz="2800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for layers 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age,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level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sz="28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climatic</a:t>
            </a:r>
            <a:r>
              <a:rPr sz="2800" spc="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factors.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265985" marR="348580" indent="-251986">
              <a:spcBef>
                <a:spcPts val="85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average feed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consumption during 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laying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period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ranges from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100-110</a:t>
            </a:r>
            <a:r>
              <a:rPr sz="2800" spc="55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gram.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265985" marR="5600" indent="-251986">
              <a:spcBef>
                <a:spcPts val="843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consumption during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winter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increases  </a:t>
            </a:r>
            <a:r>
              <a:rPr sz="28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during </a:t>
            </a:r>
            <a:r>
              <a:rPr sz="2800" spc="-5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summer, </a:t>
            </a:r>
            <a:r>
              <a:rPr sz="28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consumption  decreases.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832" y="2483693"/>
          <a:ext cx="8484525" cy="3980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8175"/>
                <a:gridCol w="2828175"/>
                <a:gridCol w="2828175"/>
              </a:tblGrid>
              <a:tr h="114667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Nutrient</a:t>
                      </a:r>
                      <a:endParaRPr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1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400" b="1" spc="-25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Layer</a:t>
                      </a:r>
                      <a:r>
                        <a:rPr sz="2400" b="1" spc="-5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phase</a:t>
                      </a:r>
                      <a:endParaRPr sz="24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-I</a:t>
                      </a:r>
                      <a:endParaRPr sz="24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21-45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wks</a:t>
                      </a:r>
                      <a:endParaRPr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1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6578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400" b="1" spc="-25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Layer 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phase-II 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-72w</a:t>
                      </a:r>
                      <a:r>
                        <a:rPr sz="2400" b="1" spc="-20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1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1015365" algn="l"/>
                        </a:tabLst>
                      </a:pPr>
                      <a:r>
                        <a:rPr sz="2400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	</a:t>
                      </a:r>
                      <a:r>
                        <a:rPr sz="2400" spc="-15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Kcal/kg</a:t>
                      </a:r>
                      <a:endParaRPr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8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400" spc="-5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2600</a:t>
                      </a:r>
                      <a:endParaRPr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8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400" spc="-5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2400</a:t>
                      </a:r>
                      <a:endParaRPr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8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400" spc="-5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CP</a:t>
                      </a:r>
                      <a:r>
                        <a:rPr sz="2400" spc="-15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400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8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400" spc="-5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8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400" spc="-5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8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400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sz="2400" spc="-5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400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95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95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95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400" spc="-20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Avail.P</a:t>
                      </a:r>
                      <a:r>
                        <a:rPr sz="2400" spc="-10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400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8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0.65</a:t>
                      </a:r>
                      <a:endParaRPr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8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0.65</a:t>
                      </a:r>
                      <a:endParaRPr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8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400" spc="-65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Lys</a:t>
                      </a:r>
                      <a:r>
                        <a:rPr sz="2400" spc="-15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400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95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400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0.7</a:t>
                      </a:r>
                      <a:endParaRPr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95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400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0.65</a:t>
                      </a:r>
                      <a:endParaRPr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95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400" spc="-5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Methionine</a:t>
                      </a:r>
                      <a:endParaRPr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95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400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0.35</a:t>
                      </a:r>
                      <a:endParaRPr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95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400" dirty="0">
                          <a:solidFill>
                            <a:srgbClr val="2E2B1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0.30</a:t>
                      </a:r>
                      <a:endParaRPr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95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0154" y="570991"/>
            <a:ext cx="3444214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77" dirty="0">
                <a:latin typeface="Times New Roman" pitchFamily="18" charset="0"/>
                <a:cs typeface="Times New Roman" pitchFamily="18" charset="0"/>
              </a:rPr>
              <a:t>Egg</a:t>
            </a:r>
            <a:r>
              <a:rPr spc="-28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99" dirty="0">
                <a:latin typeface="Times New Roman" pitchFamily="18" charset="0"/>
                <a:cs typeface="Times New Roman" pitchFamily="18" charset="0"/>
              </a:rPr>
              <a:t>handling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87984" y="1771708"/>
            <a:ext cx="7416824" cy="5349636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265985" marR="502572" indent="-251986">
              <a:spcBef>
                <a:spcPts val="116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2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layer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type </a:t>
            </a:r>
            <a:r>
              <a:rPr sz="32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chicken </a:t>
            </a:r>
            <a:r>
              <a:rPr sz="32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lay </a:t>
            </a: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sz="3200" spc="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eggs </a:t>
            </a:r>
            <a:r>
              <a:rPr sz="32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mostly 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during</a:t>
            </a:r>
            <a:r>
              <a:rPr sz="3200" spc="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forenoon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265985" marR="508170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Eggs </a:t>
            </a:r>
            <a:r>
              <a:rPr sz="32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collected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twice in the morning  and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once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the</a:t>
            </a:r>
            <a:r>
              <a:rPr sz="32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afternoon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265985" marR="510271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frequency of </a:t>
            </a:r>
            <a:r>
              <a:rPr sz="3200" spc="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egg </a:t>
            </a: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collection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has </a:t>
            </a:r>
            <a:r>
              <a:rPr sz="32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  increased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sz="32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times during peak</a:t>
            </a:r>
            <a:r>
              <a:rPr sz="3200" spc="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summer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Air cooled </a:t>
            </a:r>
            <a:r>
              <a:rPr sz="32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rooms </a:t>
            </a:r>
            <a:r>
              <a:rPr sz="3200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32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storage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3200" spc="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eggs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265985" marR="5600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Specially designed </a:t>
            </a:r>
            <a:r>
              <a:rPr sz="32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card </a:t>
            </a:r>
            <a:r>
              <a:rPr sz="32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board </a:t>
            </a:r>
            <a:r>
              <a:rPr sz="3200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trays </a:t>
            </a:r>
            <a:r>
              <a:rPr sz="32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have to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  used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59991" y="1771708"/>
            <a:ext cx="6593351" cy="3187506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265985" marR="5600" indent="-251986">
              <a:spcBef>
                <a:spcPts val="116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Deworming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should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done regularly </a:t>
            </a:r>
            <a:r>
              <a:rPr sz="32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  </a:t>
            </a:r>
            <a:r>
              <a:rPr sz="32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interval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6-8 </a:t>
            </a: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weeks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depending on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worm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load, especially when </a:t>
            </a: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reared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under  </a:t>
            </a: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deep-litter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system.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85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2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Vaccination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843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Cull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2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unproductive </a:t>
            </a:r>
            <a:r>
              <a:rPr sz="3200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layers</a:t>
            </a:r>
            <a:r>
              <a:rPr sz="3200" spc="6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regularly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8024" y="293992"/>
            <a:ext cx="6499930" cy="1244535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z="4000" spc="-165" dirty="0">
                <a:latin typeface="Times New Roman" pitchFamily="18" charset="0"/>
                <a:cs typeface="Times New Roman" pitchFamily="18" charset="0"/>
              </a:rPr>
              <a:t>LAYER </a:t>
            </a:r>
            <a:r>
              <a:rPr sz="4000" spc="-116" dirty="0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sz="4000" spc="-34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94" dirty="0">
                <a:latin typeface="Times New Roman" pitchFamily="18" charset="0"/>
                <a:cs typeface="Times New Roman" pitchFamily="18" charset="0"/>
              </a:rPr>
              <a:t>INDICES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15976" y="1707114"/>
            <a:ext cx="7632848" cy="2523056"/>
          </a:xfrm>
          <a:prstGeom prst="rect">
            <a:avLst/>
          </a:prstGeom>
        </p:spPr>
        <p:txBody>
          <a:bodyPr vert="horz" wrap="square" lIns="0" tIns="88195" rIns="0" bIns="0" rtlCol="0">
            <a:spAutoFit/>
          </a:bodyPr>
          <a:lstStyle/>
          <a:p>
            <a:pPr marL="265985" indent="-251986">
              <a:spcBef>
                <a:spcPts val="694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b="1" spc="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Egg</a:t>
            </a:r>
            <a:r>
              <a:rPr sz="2400" b="1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production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3999" marR="5600">
              <a:spcBef>
                <a:spcPts val="584"/>
              </a:spcBef>
            </a:pP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egg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industry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has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principal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methods of measuring </a:t>
            </a:r>
            <a:r>
              <a:rPr sz="2400" spc="-39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daily,  </a:t>
            </a:r>
            <a:r>
              <a:rPr sz="2400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weekly,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total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egg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i.e.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b="1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hen-day </a:t>
            </a:r>
            <a:r>
              <a:rPr sz="2400" b="1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hen-  housed</a:t>
            </a:r>
            <a:r>
              <a:rPr sz="2400" b="1" spc="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systems.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584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b="1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Hen-Day </a:t>
            </a:r>
            <a:r>
              <a:rPr sz="2400" b="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Egg </a:t>
            </a:r>
            <a:r>
              <a:rPr sz="2400" b="1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sz="2400" b="1" spc="6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(HDEP)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579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particular</a:t>
            </a:r>
            <a:r>
              <a:rPr sz="24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17437" y="4608356"/>
            <a:ext cx="6495283" cy="27718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87983" y="1707115"/>
            <a:ext cx="7416825" cy="2458936"/>
          </a:xfrm>
          <a:prstGeom prst="rect">
            <a:avLst/>
          </a:prstGeom>
        </p:spPr>
        <p:txBody>
          <a:bodyPr vert="horz" wrap="square" lIns="0" tIns="88195" rIns="0" bIns="0" rtlCol="0">
            <a:spAutoFit/>
          </a:bodyPr>
          <a:lstStyle/>
          <a:p>
            <a:pPr marL="265985" indent="-251986">
              <a:spcBef>
                <a:spcPts val="694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b="1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 long</a:t>
            </a:r>
            <a:r>
              <a:rPr sz="2400" b="1" spc="5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period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65985" marR="5600" indent="-251986">
              <a:spcBef>
                <a:spcPts val="584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calculated by </a:t>
            </a:r>
            <a:r>
              <a:rPr sz="24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computing the number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hen-  </a:t>
            </a:r>
            <a:r>
              <a:rPr sz="24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days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the period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by totaling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number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hens alive on 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each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day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period.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584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Then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calculate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number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eggs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laid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during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12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65985"/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period.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71268" y="4535805"/>
            <a:ext cx="6641452" cy="16799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99952" y="1771708"/>
            <a:ext cx="7704856" cy="3361913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265985" marR="5600" indent="-251986">
              <a:spcBef>
                <a:spcPts val="116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HDEP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usually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expressed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percentage.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It 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mostly used </a:t>
            </a:r>
            <a:r>
              <a:rPr sz="35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scientific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studies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 truly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reflects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capacity of 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available </a:t>
            </a: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birds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the</a:t>
            </a:r>
            <a:r>
              <a:rPr sz="3500" spc="5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house.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  <a:p>
            <a:pPr marL="265985" marR="154691" indent="-251986">
              <a:spcBef>
                <a:spcPts val="85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farm </a:t>
            </a:r>
            <a:r>
              <a:rPr sz="35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average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85% or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per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year is  desirable.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71960" y="409190"/>
            <a:ext cx="7848872" cy="6538999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363979" indent="-251986">
              <a:spcBef>
                <a:spcPts val="110"/>
              </a:spcBef>
              <a:buClr>
                <a:srgbClr val="A9A47B"/>
              </a:buClr>
              <a:buFont typeface="Arial"/>
              <a:buChar char="•"/>
              <a:tabLst>
                <a:tab pos="363979" algn="l"/>
              </a:tabLst>
            </a:pP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Proper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cleaning and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disinfection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grower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house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z="2400" spc="-39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needed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63979">
              <a:spcBef>
                <a:spcPts val="6"/>
              </a:spcBef>
            </a:pPr>
            <a:r>
              <a:rPr sz="24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before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introduction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grower</a:t>
            </a:r>
            <a:r>
              <a:rPr sz="2400" spc="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63979" marR="327582" indent="-251986">
              <a:spcBef>
                <a:spcPts val="634"/>
              </a:spcBef>
              <a:buClr>
                <a:srgbClr val="A9A47B"/>
              </a:buClr>
              <a:buFont typeface="Arial"/>
              <a:buChar char="•"/>
              <a:tabLst>
                <a:tab pos="363979" algn="l"/>
                <a:tab pos="7368484" algn="l"/>
              </a:tabLst>
            </a:pPr>
            <a:r>
              <a:rPr sz="24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Growers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reared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separate</a:t>
            </a:r>
            <a:r>
              <a:rPr sz="2400" spc="55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grower</a:t>
            </a:r>
            <a:r>
              <a:rPr sz="2400" spc="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houses	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sz="2400" spc="-7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continue 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reared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brooder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cum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grower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house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63979" indent="-251986">
              <a:spcBef>
                <a:spcPts val="634"/>
              </a:spcBef>
              <a:buClr>
                <a:srgbClr val="A9A47B"/>
              </a:buClr>
              <a:buFont typeface="Arial"/>
              <a:buChar char="•"/>
              <a:tabLst>
                <a:tab pos="363979" algn="l"/>
              </a:tabLst>
            </a:pP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Spread litter material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height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4” in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case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deep-litter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63979">
              <a:spcBef>
                <a:spcPts val="6"/>
              </a:spcBef>
            </a:pPr>
            <a:r>
              <a:rPr sz="24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system.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63979" indent="-251986">
              <a:spcBef>
                <a:spcPts val="634"/>
              </a:spcBef>
              <a:buClr>
                <a:srgbClr val="A9A47B"/>
              </a:buClr>
              <a:buFont typeface="Arial"/>
              <a:buChar char="•"/>
              <a:tabLst>
                <a:tab pos="363979" algn="l"/>
              </a:tabLst>
            </a:pP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Arrange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feeder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waterers</a:t>
            </a:r>
            <a:r>
              <a:rPr sz="24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grower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house.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63979" indent="-251986">
              <a:spcBef>
                <a:spcPts val="634"/>
              </a:spcBef>
              <a:buClr>
                <a:srgbClr val="A9A47B"/>
              </a:buClr>
              <a:buFont typeface="Arial"/>
              <a:buChar char="•"/>
              <a:tabLst>
                <a:tab pos="363979" algn="l"/>
              </a:tabLst>
            </a:pP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Change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feeder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waterer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need.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63979" indent="-251986">
              <a:spcBef>
                <a:spcPts val="639"/>
              </a:spcBef>
              <a:buClr>
                <a:srgbClr val="A9A47B"/>
              </a:buClr>
              <a:buFont typeface="Arial"/>
              <a:buChar char="•"/>
              <a:tabLst>
                <a:tab pos="363979" algn="l"/>
              </a:tabLst>
            </a:pP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Provide sufficient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floor space,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feeding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space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space.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63979" indent="-251986">
              <a:spcBef>
                <a:spcPts val="634"/>
              </a:spcBef>
              <a:buClr>
                <a:srgbClr val="A9A47B"/>
              </a:buClr>
              <a:buFont typeface="Arial"/>
              <a:buChar char="•"/>
              <a:tabLst>
                <a:tab pos="363979" algn="l"/>
                <a:tab pos="3613196" algn="l"/>
              </a:tabLst>
            </a:pPr>
            <a:r>
              <a:rPr sz="2400" b="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Floor Space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sz="2400" spc="-44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1260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sz="2400" baseline="24305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2	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(1.4ft</a:t>
            </a:r>
            <a:r>
              <a:rPr sz="2400" spc="-17" baseline="24305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case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cages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54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sq.inches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63979" indent="-251986">
              <a:spcBef>
                <a:spcPts val="634"/>
              </a:spcBef>
              <a:buClr>
                <a:srgbClr val="A9A47B"/>
              </a:buClr>
              <a:buFont typeface="Arial"/>
              <a:buChar char="•"/>
              <a:tabLst>
                <a:tab pos="363979" algn="l"/>
              </a:tabLst>
            </a:pPr>
            <a:r>
              <a:rPr sz="2400" b="1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Feeder </a:t>
            </a:r>
            <a:r>
              <a:rPr sz="2400" b="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space: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6-8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cm/bird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63979" indent="-251986">
              <a:spcBef>
                <a:spcPts val="634"/>
              </a:spcBef>
              <a:buClr>
                <a:srgbClr val="A9A47B"/>
              </a:buClr>
              <a:buFont typeface="Arial"/>
              <a:buChar char="•"/>
              <a:tabLst>
                <a:tab pos="363979" algn="l"/>
              </a:tabLst>
            </a:pP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One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linear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feeder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120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cm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Length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8cm depth--------40</a:t>
            </a:r>
            <a:r>
              <a:rPr sz="2400" spc="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grower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63979">
              <a:spcBef>
                <a:spcPts val="6"/>
              </a:spcBef>
            </a:pP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984" y="308007"/>
            <a:ext cx="7481466" cy="1244535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 marR="5600">
              <a:lnSpc>
                <a:spcPct val="100000"/>
              </a:lnSpc>
              <a:spcBef>
                <a:spcPts val="105"/>
              </a:spcBef>
            </a:pPr>
            <a:r>
              <a:rPr sz="4000" spc="-105" dirty="0"/>
              <a:t>Hen-Housed </a:t>
            </a:r>
            <a:r>
              <a:rPr sz="4000" spc="-77" dirty="0"/>
              <a:t>Egg</a:t>
            </a:r>
            <a:r>
              <a:rPr sz="4000" spc="-353" dirty="0"/>
              <a:t> </a:t>
            </a:r>
            <a:r>
              <a:rPr sz="4000" spc="-110" dirty="0"/>
              <a:t>Production  </a:t>
            </a:r>
            <a:r>
              <a:rPr sz="4000" spc="-99" dirty="0"/>
              <a:t>(HHEP)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94061" y="1782123"/>
            <a:ext cx="2690267" cy="382761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265985" indent="-251986">
              <a:spcBef>
                <a:spcPts val="105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spc="-17" dirty="0">
                <a:solidFill>
                  <a:srgbClr val="2E2B1F"/>
                </a:solidFill>
                <a:latin typeface="Carlito"/>
                <a:cs typeface="Carlito"/>
              </a:rPr>
              <a:t>F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 particular</a:t>
            </a:r>
            <a:r>
              <a:rPr sz="2400" spc="-8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sz="2400" spc="-17" dirty="0">
                <a:solidFill>
                  <a:srgbClr val="2E2B1F"/>
                </a:solidFill>
                <a:latin typeface="Carlito"/>
                <a:cs typeface="Carlito"/>
              </a:rPr>
              <a:t>ay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88554" y="2351900"/>
            <a:ext cx="7204286" cy="18599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6844" y="1782123"/>
            <a:ext cx="2401149" cy="752093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265985" indent="-251986">
              <a:spcBef>
                <a:spcPts val="105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spc="-17" dirty="0">
                <a:solidFill>
                  <a:srgbClr val="2E2B1F"/>
                </a:solidFill>
                <a:latin typeface="Carlito"/>
                <a:cs typeface="Carlito"/>
              </a:rPr>
              <a:t>For </a:t>
            </a:r>
            <a:r>
              <a:rPr sz="2400" spc="-6" dirty="0">
                <a:solidFill>
                  <a:srgbClr val="2E2B1F"/>
                </a:solidFill>
                <a:latin typeface="Carlito"/>
                <a:cs typeface="Carlito"/>
              </a:rPr>
              <a:t>a long</a:t>
            </a:r>
            <a:r>
              <a:rPr sz="2400" spc="-5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400" spc="-6" dirty="0">
                <a:solidFill>
                  <a:srgbClr val="2E2B1F"/>
                </a:solidFill>
                <a:latin typeface="Carlito"/>
                <a:cs typeface="Carlito"/>
              </a:rPr>
              <a:t>period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28088" y="2351899"/>
            <a:ext cx="6673374" cy="18210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87984" y="1187549"/>
            <a:ext cx="7632848" cy="4874934"/>
          </a:xfrm>
          <a:prstGeom prst="rect">
            <a:avLst/>
          </a:prstGeom>
        </p:spPr>
        <p:txBody>
          <a:bodyPr vert="horz" wrap="square" lIns="0" tIns="65796" rIns="0" bIns="0" rtlCol="0">
            <a:spAutoFit/>
          </a:bodyPr>
          <a:lstStyle/>
          <a:p>
            <a:pPr marL="265985" marR="132992" indent="-251986">
              <a:lnSpc>
                <a:spcPts val="3340"/>
              </a:lnSpc>
              <a:spcBef>
                <a:spcPts val="518"/>
              </a:spcBef>
              <a:buClr>
                <a:srgbClr val="A9A47B"/>
              </a:buClr>
              <a:buFont typeface="Arial"/>
              <a:buChar char="•"/>
              <a:tabLst>
                <a:tab pos="354880" algn="l"/>
                <a:tab pos="355580" algn="l"/>
              </a:tabLst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It is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usually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expressed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numbers. </a:t>
            </a:r>
            <a:r>
              <a:rPr sz="28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HHEP </a:t>
            </a:r>
            <a:r>
              <a:rPr sz="2800" b="1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values  </a:t>
            </a:r>
            <a:r>
              <a:rPr sz="28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80% or 295 or higher </a:t>
            </a:r>
            <a:r>
              <a:rPr sz="2800" b="1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sz="2800" b="1" spc="16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desirable.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265985" marR="81895" indent="-251986">
              <a:lnSpc>
                <a:spcPct val="90000"/>
              </a:lnSpc>
              <a:spcBef>
                <a:spcPts val="68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It a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fails to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account </a:t>
            </a:r>
            <a:r>
              <a:rPr sz="28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past </a:t>
            </a:r>
            <a:r>
              <a:rPr sz="2800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mortality, </a:t>
            </a:r>
            <a:r>
              <a:rPr sz="28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Egg </a:t>
            </a:r>
            <a:r>
              <a:rPr sz="28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size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or  </a:t>
            </a:r>
            <a:r>
              <a:rPr sz="2800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quality. </a:t>
            </a:r>
            <a:r>
              <a:rPr sz="2800" spc="-5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However,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it is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best </a:t>
            </a:r>
            <a:r>
              <a:rPr sz="2800" spc="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egg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production  index available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is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universally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used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800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industry.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265985" marR="123893" indent="-251986">
              <a:lnSpc>
                <a:spcPts val="3329"/>
              </a:lnSpc>
              <a:spcBef>
                <a:spcPts val="79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cost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egg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standpoint,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HHEP 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good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as it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measures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effects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both </a:t>
            </a:r>
            <a:r>
              <a:rPr sz="2800" spc="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egg 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spc="7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mortality.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265985" marR="5600" indent="-251986">
              <a:lnSpc>
                <a:spcPts val="3329"/>
              </a:lnSpc>
              <a:spcBef>
                <a:spcPts val="755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there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 no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mortality during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period,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HDEP 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8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HHEP </a:t>
            </a:r>
            <a:r>
              <a:rPr sz="28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sz="2800" spc="7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equal.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6054" y="570991"/>
            <a:ext cx="3910442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138" dirty="0">
                <a:latin typeface="Times New Roman" pitchFamily="18" charset="0"/>
                <a:cs typeface="Times New Roman" pitchFamily="18" charset="0"/>
              </a:rPr>
              <a:t>Feed</a:t>
            </a:r>
            <a:r>
              <a:rPr spc="-29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5" dirty="0">
                <a:latin typeface="Times New Roman" pitchFamily="18" charset="0"/>
                <a:cs typeface="Times New Roman" pitchFamily="18" charset="0"/>
              </a:rPr>
              <a:t>efficiency</a:t>
            </a:r>
          </a:p>
        </p:txBody>
      </p:sp>
      <p:sp>
        <p:nvSpPr>
          <p:cNvPr id="3" name="object 3"/>
          <p:cNvSpPr/>
          <p:nvPr/>
        </p:nvSpPr>
        <p:spPr>
          <a:xfrm>
            <a:off x="5002370" y="2592277"/>
            <a:ext cx="2913581" cy="0"/>
          </a:xfrm>
          <a:custGeom>
            <a:avLst/>
            <a:gdLst/>
            <a:ahLst/>
            <a:cxnLst/>
            <a:rect l="l" t="t" r="r" b="b"/>
            <a:pathLst>
              <a:path w="2642870">
                <a:moveTo>
                  <a:pt x="0" y="0"/>
                </a:moveTo>
                <a:lnTo>
                  <a:pt x="2642800" y="0"/>
                </a:lnTo>
              </a:path>
            </a:pathLst>
          </a:custGeom>
          <a:ln w="18110">
            <a:solidFill>
              <a:srgbClr val="2D2A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71057" y="1782124"/>
            <a:ext cx="7405759" cy="3475915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265985" indent="-251986">
              <a:spcBef>
                <a:spcPts val="105"/>
              </a:spcBef>
              <a:buClr>
                <a:srgbClr val="A9A47B"/>
              </a:buClr>
              <a:buFont typeface="Arial"/>
              <a:buChar char="•"/>
              <a:tabLst>
                <a:tab pos="265285" algn="l"/>
                <a:tab pos="265985" algn="l"/>
              </a:tabLst>
            </a:pPr>
            <a:r>
              <a:rPr sz="2400" b="1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 </a:t>
            </a:r>
            <a:r>
              <a:rPr sz="24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efficiency/kg.egg of </a:t>
            </a:r>
            <a:r>
              <a:rPr sz="2400" b="1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mass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=Kg. </a:t>
            </a:r>
            <a:r>
              <a:rPr sz="24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</a:t>
            </a:r>
            <a:r>
              <a:rPr sz="2400" spc="13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consumed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9"/>
              </a:spcBef>
            </a:pPr>
            <a:endParaRPr sz="3300" dirty="0">
              <a:latin typeface="Times New Roman" pitchFamily="18" charset="0"/>
              <a:cs typeface="Times New Roman" pitchFamily="18" charset="0"/>
            </a:endParaRPr>
          </a:p>
          <a:p>
            <a:pPr marL="4004474"/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one Kg. </a:t>
            </a:r>
            <a:r>
              <a:rPr sz="24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eggs</a:t>
            </a:r>
            <a:r>
              <a:rPr sz="2400" spc="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produced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3999">
              <a:spcBef>
                <a:spcPts val="584"/>
              </a:spcBef>
            </a:pPr>
            <a:r>
              <a:rPr sz="24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b="1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value </a:t>
            </a:r>
            <a:r>
              <a:rPr sz="24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2.5or less is </a:t>
            </a:r>
            <a:r>
              <a:rPr sz="2400" b="1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advantages to</a:t>
            </a:r>
            <a:r>
              <a:rPr sz="2400" b="1" spc="149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farm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9"/>
              </a:spcBef>
            </a:pPr>
            <a:endParaRPr sz="3300" dirty="0">
              <a:latin typeface="Times New Roman" pitchFamily="18" charset="0"/>
              <a:cs typeface="Times New Roman" pitchFamily="18" charset="0"/>
            </a:endParaRPr>
          </a:p>
          <a:p>
            <a:pPr marL="13999"/>
            <a:r>
              <a:rPr sz="2400" b="1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 </a:t>
            </a:r>
            <a:r>
              <a:rPr sz="24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efficiency/ </a:t>
            </a:r>
            <a:r>
              <a:rPr sz="2400" b="1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Dozen </a:t>
            </a:r>
            <a:r>
              <a:rPr sz="2400" b="1" spc="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eggs</a:t>
            </a:r>
            <a:r>
              <a:rPr sz="2400" spc="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sz="2400" u="heavy" spc="-11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 pitchFamily="18" charset="0"/>
                <a:cs typeface="Times New Roman" pitchFamily="18" charset="0"/>
              </a:rPr>
              <a:t>Kilograms </a:t>
            </a:r>
            <a:r>
              <a:rPr sz="2400" u="heavy" spc="-6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u="heavy" spc="-22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 pitchFamily="18" charset="0"/>
                <a:cs typeface="Times New Roman" pitchFamily="18" charset="0"/>
              </a:rPr>
              <a:t>feed</a:t>
            </a:r>
            <a:r>
              <a:rPr sz="2400" u="heavy" spc="77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u="heavy" spc="-11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Times New Roman" pitchFamily="18" charset="0"/>
                <a:cs typeface="Times New Roman" pitchFamily="18" charset="0"/>
              </a:rPr>
              <a:t>consumed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4143766">
              <a:spcBef>
                <a:spcPts val="584"/>
              </a:spcBef>
            </a:pPr>
            <a:r>
              <a:rPr sz="24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12eggs</a:t>
            </a:r>
            <a:r>
              <a:rPr sz="2400" spc="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produced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3999">
              <a:spcBef>
                <a:spcPts val="579"/>
              </a:spcBef>
            </a:pPr>
            <a:r>
              <a:rPr sz="2400" b="1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b="1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value </a:t>
            </a:r>
            <a:r>
              <a:rPr sz="24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should be 1.65 or</a:t>
            </a:r>
            <a:r>
              <a:rPr sz="2400" b="1" spc="6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less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4208" y="3419797"/>
            <a:ext cx="26452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400" dirty="0" smtClean="0">
                <a:solidFill>
                  <a:schemeClr val="accent6">
                    <a:lumMod val="50000"/>
                  </a:schemeClr>
                </a:solidFill>
                <a:latin typeface="AR BERKLEY" pitchFamily="2" charset="0"/>
              </a:rPr>
              <a:t>Thank you</a:t>
            </a:r>
            <a:endParaRPr lang="en-IN" dirty="0">
              <a:solidFill>
                <a:schemeClr val="accent6">
                  <a:lumMod val="50000"/>
                </a:schemeClr>
              </a:solidFill>
              <a:latin typeface="AR BERKLEY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08063" y="1664431"/>
            <a:ext cx="5946679" cy="3021211"/>
          </a:xfrm>
          <a:prstGeom prst="rect">
            <a:avLst/>
          </a:prstGeom>
        </p:spPr>
        <p:txBody>
          <a:bodyPr vert="horz" wrap="square" lIns="0" tIns="121792" rIns="0" bIns="0" rtlCol="0">
            <a:spAutoFit/>
          </a:bodyPr>
          <a:lstStyle/>
          <a:p>
            <a:pPr marL="265985" indent="-251986">
              <a:spcBef>
                <a:spcPts val="958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b="1" spc="-39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Water </a:t>
            </a:r>
            <a:r>
              <a:rPr sz="3500" b="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space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sz="35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2cm/bird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  <a:p>
            <a:pPr marL="265985" marR="5600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Circular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waterer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36 cm H and 8cm D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6ltr  capacity-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growers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birds-15-20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liters</a:t>
            </a:r>
            <a:r>
              <a:rPr sz="3500" spc="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water/day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4932" y="570991"/>
            <a:ext cx="5361632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143" dirty="0"/>
              <a:t>Grower</a:t>
            </a:r>
            <a:r>
              <a:rPr spc="-287" dirty="0"/>
              <a:t> </a:t>
            </a:r>
            <a:r>
              <a:rPr spc="-99" dirty="0"/>
              <a:t>mash/feed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32000" y="1664431"/>
            <a:ext cx="6540944" cy="5457775"/>
          </a:xfrm>
          <a:prstGeom prst="rect">
            <a:avLst/>
          </a:prstGeom>
        </p:spPr>
        <p:txBody>
          <a:bodyPr vert="horz" wrap="square" lIns="0" tIns="121792" rIns="0" bIns="0" rtlCol="0">
            <a:spAutoFit/>
          </a:bodyPr>
          <a:lstStyle/>
          <a:p>
            <a:pPr marL="265985" indent="-251986">
              <a:spcBef>
                <a:spcPts val="958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CP-16%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ME-2500Kcals/Kg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Ca-1%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2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Approximately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60-80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 of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feed/bird/day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265985" marR="5600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Adopt </a:t>
            </a:r>
            <a:r>
              <a:rPr sz="3200" b="1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restricted </a:t>
            </a:r>
            <a:r>
              <a:rPr sz="3200" b="1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feeding </a:t>
            </a:r>
            <a:r>
              <a:rPr sz="3200" b="1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sz="3200" b="1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during </a:t>
            </a: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growing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period </a:t>
            </a:r>
            <a:r>
              <a:rPr sz="32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2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prevent </a:t>
            </a:r>
            <a:r>
              <a:rPr sz="32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fattening 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pullets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early </a:t>
            </a:r>
            <a:r>
              <a:rPr sz="32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sexual </a:t>
            </a:r>
            <a:r>
              <a:rPr sz="32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maturity </a:t>
            </a:r>
            <a:r>
              <a:rPr sz="32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 thus </a:t>
            </a:r>
            <a:r>
              <a:rPr sz="32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2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improve </a:t>
            </a:r>
            <a:r>
              <a:rPr sz="3200" spc="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egg</a:t>
            </a:r>
            <a:r>
              <a:rPr sz="3200" spc="5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production.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2554" y="251445"/>
            <a:ext cx="3155796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105" dirty="0"/>
              <a:t>Uniformity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17212" y="1043533"/>
            <a:ext cx="6915588" cy="6252865"/>
          </a:xfrm>
          <a:prstGeom prst="rect">
            <a:avLst/>
          </a:prstGeom>
        </p:spPr>
        <p:txBody>
          <a:bodyPr vert="horz" wrap="square" lIns="0" tIns="121792" rIns="0" bIns="0" rtlCol="0">
            <a:spAutoFit/>
          </a:bodyPr>
          <a:lstStyle/>
          <a:p>
            <a:pPr marL="265985" indent="-251986">
              <a:spcBef>
                <a:spcPts val="958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Aim </a:t>
            </a:r>
            <a:r>
              <a:rPr sz="3500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uniformity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the</a:t>
            </a:r>
            <a:r>
              <a:rPr sz="3500" spc="6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flock.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  <a:p>
            <a:pPr marL="265985" marR="5600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Sample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weights are </a:t>
            </a:r>
            <a:r>
              <a:rPr sz="3500" spc="-39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taken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once in a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week 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find out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average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body weight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per 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breeder</a:t>
            </a:r>
            <a:r>
              <a:rPr sz="3500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suggestions.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  <a:p>
            <a:pPr marL="265985" marR="854652" indent="-251986">
              <a:spcBef>
                <a:spcPts val="849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500" spc="-5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given age,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growing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pullets should 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sz="35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average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body weight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very</a:t>
            </a:r>
            <a:r>
              <a:rPr sz="3500" spc="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close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  <a:p>
            <a:pPr marL="265985" marR="158891"/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breeder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recommendations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at least 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70% of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5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birds’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weight within </a:t>
            </a:r>
            <a:r>
              <a:rPr sz="35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10% of  </a:t>
            </a:r>
            <a:r>
              <a:rPr sz="35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flock</a:t>
            </a:r>
            <a:r>
              <a:rPr sz="35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5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average.</a:t>
            </a:r>
            <a:endParaRPr sz="3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1077" y="179437"/>
            <a:ext cx="6033651" cy="553452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6"/>
              </a:spcBef>
            </a:pPr>
            <a:r>
              <a:rPr sz="3500" spc="-105" dirty="0"/>
              <a:t>RESTRICTED</a:t>
            </a:r>
            <a:r>
              <a:rPr sz="3500" spc="-342" dirty="0"/>
              <a:t> </a:t>
            </a:r>
            <a:r>
              <a:rPr sz="3500" spc="-94" dirty="0"/>
              <a:t>FEEDING</a:t>
            </a:r>
            <a:endParaRPr sz="3500" dirty="0"/>
          </a:p>
        </p:txBody>
      </p:sp>
      <p:sp>
        <p:nvSpPr>
          <p:cNvPr id="3" name="object 3"/>
          <p:cNvSpPr txBox="1"/>
          <p:nvPr/>
        </p:nvSpPr>
        <p:spPr>
          <a:xfrm>
            <a:off x="2232000" y="1775402"/>
            <a:ext cx="7200800" cy="3265601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265985" marR="5600" indent="-251986">
              <a:spcBef>
                <a:spcPts val="105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It is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adopted during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growing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period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100" b="1" spc="-3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layers </a:t>
            </a:r>
            <a:r>
              <a:rPr sz="31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or  </a:t>
            </a:r>
            <a:r>
              <a:rPr sz="3100" b="1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breeders.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indent="-251986">
              <a:spcBef>
                <a:spcPts val="74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There are two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types of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restricted</a:t>
            </a:r>
            <a:r>
              <a:rPr sz="3100" spc="8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feeding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13999" marR="2843240">
              <a:lnSpc>
                <a:spcPts val="4441"/>
              </a:lnSpc>
              <a:spcBef>
                <a:spcPts val="270"/>
              </a:spcBef>
            </a:pPr>
            <a:r>
              <a:rPr sz="31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sz="3100" b="1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Quantitative </a:t>
            </a:r>
            <a:r>
              <a:rPr sz="3100" b="1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 </a:t>
            </a:r>
            <a:r>
              <a:rPr sz="3100" b="1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restriction  </a:t>
            </a:r>
            <a:r>
              <a:rPr sz="3100" b="1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sz="3100" b="1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Qualitative </a:t>
            </a:r>
            <a:r>
              <a:rPr sz="3100" b="1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</a:t>
            </a:r>
            <a:r>
              <a:rPr sz="3100" b="1" spc="5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b="1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restriction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9991" y="182574"/>
            <a:ext cx="6825765" cy="691244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pc="-126" dirty="0"/>
              <a:t>Quantitative </a:t>
            </a:r>
            <a:r>
              <a:rPr spc="-88" dirty="0"/>
              <a:t>feed</a:t>
            </a:r>
            <a:r>
              <a:rPr spc="-342" dirty="0"/>
              <a:t> </a:t>
            </a:r>
            <a:r>
              <a:rPr spc="-110" dirty="0"/>
              <a:t>restriction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30749" y="1475581"/>
            <a:ext cx="7790083" cy="5053270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265985" marR="208588" indent="-251986">
              <a:spcBef>
                <a:spcPts val="105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which the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amount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reduced below 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normal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requirement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3100" spc="83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birds.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marR="87495" indent="-251986">
              <a:spcBef>
                <a:spcPts val="74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This can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done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day-to-day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basis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or skip-a- 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day programme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skip-two </a:t>
            </a:r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days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a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week 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marR="5600" indent="-251986">
              <a:spcBef>
                <a:spcPts val="74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But this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restriction depends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on the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matching of 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flock </a:t>
            </a:r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average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body weight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standard 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body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weight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provided by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3100" spc="94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5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breeder.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  <a:p>
            <a:pPr marL="265985" marR="16098" indent="-251986">
              <a:spcBef>
                <a:spcPts val="744"/>
              </a:spcBef>
              <a:buClr>
                <a:srgbClr val="A9A47B"/>
              </a:buClr>
              <a:buFont typeface="Arial"/>
              <a:buChar char="•"/>
              <a:tabLst>
                <a:tab pos="265985" algn="l"/>
              </a:tabLst>
            </a:pP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Quantitative </a:t>
            </a:r>
            <a:r>
              <a:rPr sz="3100" spc="-28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feed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restriction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usually </a:t>
            </a:r>
            <a:r>
              <a:rPr sz="3100" spc="-22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followed  </a:t>
            </a:r>
            <a:r>
              <a:rPr sz="3100" spc="-6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3100" spc="-11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commercial</a:t>
            </a:r>
            <a:r>
              <a:rPr sz="3100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17" dirty="0">
                <a:solidFill>
                  <a:srgbClr val="2E2B1F"/>
                </a:solidFill>
                <a:latin typeface="Times New Roman" pitchFamily="18" charset="0"/>
                <a:cs typeface="Times New Roman" pitchFamily="18" charset="0"/>
              </a:rPr>
              <a:t>breeders.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1748</Words>
  <Application>Microsoft Office PowerPoint</Application>
  <PresentationFormat>Custom</PresentationFormat>
  <Paragraphs>231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Livestock &amp; Poultry Management</vt:lpstr>
      <vt:lpstr>Introduction</vt:lpstr>
      <vt:lpstr>GROWER MANAGEMENT</vt:lpstr>
      <vt:lpstr>Slide 4</vt:lpstr>
      <vt:lpstr>Slide 5</vt:lpstr>
      <vt:lpstr>Grower mash/feed</vt:lpstr>
      <vt:lpstr>Uniformity</vt:lpstr>
      <vt:lpstr>RESTRICTED FEEDING</vt:lpstr>
      <vt:lpstr>Quantitative feed restriction</vt:lpstr>
      <vt:lpstr>Qualitative feed restriction</vt:lpstr>
      <vt:lpstr>Advantages of feed restriction during  growing period</vt:lpstr>
      <vt:lpstr>Slide 12</vt:lpstr>
      <vt:lpstr>Lighting management</vt:lpstr>
      <vt:lpstr>Slide 14</vt:lpstr>
      <vt:lpstr>Deworming drugs</vt:lpstr>
      <vt:lpstr>Slide 16</vt:lpstr>
      <vt:lpstr>Layer Management</vt:lpstr>
      <vt:lpstr>1+1+5 system</vt:lpstr>
      <vt:lpstr>1+1+6 0r 8 system</vt:lpstr>
      <vt:lpstr>Floor rearing</vt:lpstr>
      <vt:lpstr>Slide 21</vt:lpstr>
      <vt:lpstr>Slide 22</vt:lpstr>
      <vt:lpstr>Cage rearing</vt:lpstr>
      <vt:lpstr>Conventional cages</vt:lpstr>
      <vt:lpstr>Reverse cages</vt:lpstr>
      <vt:lpstr>Advantages of reverse cages  over conventional cages</vt:lpstr>
      <vt:lpstr>Slide 27</vt:lpstr>
      <vt:lpstr>Slide 28</vt:lpstr>
      <vt:lpstr>Arrangement of cages</vt:lpstr>
      <vt:lpstr>Lighting Management</vt:lpstr>
      <vt:lpstr>Timing for lighting stimulation</vt:lpstr>
      <vt:lpstr>Egg production</vt:lpstr>
      <vt:lpstr>Feeding</vt:lpstr>
      <vt:lpstr>Slide 34</vt:lpstr>
      <vt:lpstr>Egg handling</vt:lpstr>
      <vt:lpstr>Slide 36</vt:lpstr>
      <vt:lpstr>LAYER PRODUCTION INDICES</vt:lpstr>
      <vt:lpstr>Slide 38</vt:lpstr>
      <vt:lpstr>Slide 39</vt:lpstr>
      <vt:lpstr>Hen-Housed Egg Production  (HHEP)</vt:lpstr>
      <vt:lpstr>Slide 41</vt:lpstr>
      <vt:lpstr>Slide 42</vt:lpstr>
      <vt:lpstr>Feed efficiency</vt:lpstr>
      <vt:lpstr>Slide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Perspective Plan  (2018-23)</dc:title>
  <dc:creator>Gouri Sahu</dc:creator>
  <cp:lastModifiedBy>user</cp:lastModifiedBy>
  <cp:revision>20</cp:revision>
  <cp:lastPrinted>1601-01-01T00:00:00Z</cp:lastPrinted>
  <dcterms:created xsi:type="dcterms:W3CDTF">2018-01-17T07:28:50Z</dcterms:created>
  <dcterms:modified xsi:type="dcterms:W3CDTF">2021-03-07T17:18:36Z</dcterms:modified>
</cp:coreProperties>
</file>