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682828"/>
            <a:ext cx="8072119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7083" y="1307338"/>
            <a:ext cx="8069833" cy="339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6909" y="5887135"/>
            <a:ext cx="274320" cy="22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228600" cy="6858000"/>
            <a:chOff x="990600" y="0"/>
            <a:chExt cx="2286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51130" cy="6858000"/>
            </a:xfrm>
            <a:custGeom>
              <a:avLst/>
              <a:gdLst/>
              <a:ahLst/>
              <a:cxnLst/>
              <a:rect l="l" t="t" r="r" b="b"/>
              <a:pathLst>
                <a:path w="151130" h="6858000">
                  <a:moveTo>
                    <a:pt x="0" y="6858000"/>
                  </a:moveTo>
                  <a:lnTo>
                    <a:pt x="150875" y="6858000"/>
                  </a:lnTo>
                  <a:lnTo>
                    <a:pt x="150875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6" y="0"/>
              <a:ext cx="78105" cy="6858000"/>
            </a:xfrm>
            <a:custGeom>
              <a:avLst/>
              <a:gdLst/>
              <a:ahLst/>
              <a:cxnLst/>
              <a:rect l="l" t="t" r="r" b="b"/>
              <a:pathLst>
                <a:path w="78105" h="6858000">
                  <a:moveTo>
                    <a:pt x="0" y="6858000"/>
                  </a:moveTo>
                  <a:lnTo>
                    <a:pt x="77724" y="6858000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24483" y="0"/>
            <a:ext cx="119380" cy="6858000"/>
            <a:chOff x="824483" y="0"/>
            <a:chExt cx="119380" cy="6858000"/>
          </a:xfrm>
        </p:grpSpPr>
        <p:sp>
          <p:nvSpPr>
            <p:cNvPr id="12" name="object 12"/>
            <p:cNvSpPr/>
            <p:nvPr/>
          </p:nvSpPr>
          <p:spPr>
            <a:xfrm>
              <a:off x="88544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4483" y="0"/>
              <a:ext cx="58419" cy="6858000"/>
            </a:xfrm>
            <a:custGeom>
              <a:avLst/>
              <a:gdLst/>
              <a:ahLst/>
              <a:cxnLst/>
              <a:rect l="l" t="t" r="r" b="b"/>
              <a:pathLst>
                <a:path w="58419" h="6858000">
                  <a:moveTo>
                    <a:pt x="0" y="6857999"/>
                  </a:moveTo>
                  <a:lnTo>
                    <a:pt x="57912" y="6857999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8" name="object 18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" y="3429000"/>
              <a:ext cx="1341120" cy="2078989"/>
            </a:xfrm>
            <a:custGeom>
              <a:avLst/>
              <a:gdLst/>
              <a:ahLst/>
              <a:cxnLst/>
              <a:rect l="l" t="t" r="r" b="b"/>
              <a:pathLst>
                <a:path w="1341120" h="2078989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120" h="2078989">
                  <a:moveTo>
                    <a:pt x="1341120" y="1757934"/>
                  </a:moveTo>
                  <a:lnTo>
                    <a:pt x="1337640" y="1710537"/>
                  </a:lnTo>
                  <a:lnTo>
                    <a:pt x="1327531" y="1665287"/>
                  </a:lnTo>
                  <a:lnTo>
                    <a:pt x="1311300" y="1622704"/>
                  </a:lnTo>
                  <a:lnTo>
                    <a:pt x="1289431" y="1583258"/>
                  </a:lnTo>
                  <a:lnTo>
                    <a:pt x="1262418" y="1547469"/>
                  </a:lnTo>
                  <a:lnTo>
                    <a:pt x="1230782" y="1515833"/>
                  </a:lnTo>
                  <a:lnTo>
                    <a:pt x="1194993" y="1488821"/>
                  </a:lnTo>
                  <a:lnTo>
                    <a:pt x="1155547" y="1466951"/>
                  </a:lnTo>
                  <a:lnTo>
                    <a:pt x="1112964" y="1450721"/>
                  </a:lnTo>
                  <a:lnTo>
                    <a:pt x="1067714" y="1440611"/>
                  </a:lnTo>
                  <a:lnTo>
                    <a:pt x="1020318" y="1437132"/>
                  </a:lnTo>
                  <a:lnTo>
                    <a:pt x="972908" y="1440611"/>
                  </a:lnTo>
                  <a:lnTo>
                    <a:pt x="927658" y="1450721"/>
                  </a:lnTo>
                  <a:lnTo>
                    <a:pt x="885075" y="1466951"/>
                  </a:lnTo>
                  <a:lnTo>
                    <a:pt x="845629" y="1488821"/>
                  </a:lnTo>
                  <a:lnTo>
                    <a:pt x="809840" y="1515833"/>
                  </a:lnTo>
                  <a:lnTo>
                    <a:pt x="778205" y="1547469"/>
                  </a:lnTo>
                  <a:lnTo>
                    <a:pt x="751192" y="1583258"/>
                  </a:lnTo>
                  <a:lnTo>
                    <a:pt x="729322" y="1622704"/>
                  </a:lnTo>
                  <a:lnTo>
                    <a:pt x="713092" y="1665287"/>
                  </a:lnTo>
                  <a:lnTo>
                    <a:pt x="702983" y="1710537"/>
                  </a:lnTo>
                  <a:lnTo>
                    <a:pt x="699516" y="1757934"/>
                  </a:lnTo>
                  <a:lnTo>
                    <a:pt x="702983" y="1805343"/>
                  </a:lnTo>
                  <a:lnTo>
                    <a:pt x="713092" y="1850593"/>
                  </a:lnTo>
                  <a:lnTo>
                    <a:pt x="729322" y="1893176"/>
                  </a:lnTo>
                  <a:lnTo>
                    <a:pt x="751192" y="1932622"/>
                  </a:lnTo>
                  <a:lnTo>
                    <a:pt x="778205" y="1968411"/>
                  </a:lnTo>
                  <a:lnTo>
                    <a:pt x="809840" y="2000046"/>
                  </a:lnTo>
                  <a:lnTo>
                    <a:pt x="845629" y="2027059"/>
                  </a:lnTo>
                  <a:lnTo>
                    <a:pt x="885075" y="2048929"/>
                  </a:lnTo>
                  <a:lnTo>
                    <a:pt x="927658" y="2065159"/>
                  </a:lnTo>
                  <a:lnTo>
                    <a:pt x="972908" y="2075268"/>
                  </a:lnTo>
                  <a:lnTo>
                    <a:pt x="1020318" y="2078736"/>
                  </a:lnTo>
                  <a:lnTo>
                    <a:pt x="1067714" y="2075268"/>
                  </a:lnTo>
                  <a:lnTo>
                    <a:pt x="1112964" y="2065159"/>
                  </a:lnTo>
                  <a:lnTo>
                    <a:pt x="1155547" y="2048929"/>
                  </a:lnTo>
                  <a:lnTo>
                    <a:pt x="1194993" y="2027059"/>
                  </a:lnTo>
                  <a:lnTo>
                    <a:pt x="1230782" y="2000046"/>
                  </a:lnTo>
                  <a:lnTo>
                    <a:pt x="1262418" y="1968411"/>
                  </a:lnTo>
                  <a:lnTo>
                    <a:pt x="1289431" y="1932622"/>
                  </a:lnTo>
                  <a:lnTo>
                    <a:pt x="1311300" y="1893176"/>
                  </a:lnTo>
                  <a:lnTo>
                    <a:pt x="1327531" y="1850593"/>
                  </a:lnTo>
                  <a:lnTo>
                    <a:pt x="1337640" y="1805343"/>
                  </a:lnTo>
                  <a:lnTo>
                    <a:pt x="1341120" y="1757934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1183" y="5500115"/>
              <a:ext cx="137159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195" y="4495800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64540" y="1432687"/>
            <a:ext cx="6998970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b="1" dirty="0">
                <a:latin typeface="Arial"/>
                <a:cs typeface="Arial"/>
              </a:rPr>
              <a:t>SIZE</a:t>
            </a:r>
            <a:r>
              <a:rPr sz="6500" b="1" spc="-85" dirty="0">
                <a:latin typeface="Arial"/>
                <a:cs typeface="Arial"/>
              </a:rPr>
              <a:t> </a:t>
            </a:r>
            <a:r>
              <a:rPr sz="6500" b="1" dirty="0">
                <a:latin typeface="Arial"/>
                <a:cs typeface="Arial"/>
              </a:rPr>
              <a:t>REDUCTION</a:t>
            </a:r>
            <a:endParaRPr sz="65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xfrm>
            <a:off x="537083" y="1307338"/>
            <a:ext cx="8069833" cy="2829492"/>
          </a:xfrm>
          <a:prstGeom prst="rect">
            <a:avLst/>
          </a:prstGeom>
        </p:spPr>
        <p:txBody>
          <a:bodyPr vert="horz" wrap="square" lIns="0" tIns="1474342" rIns="0" bIns="0" rtlCol="0">
            <a:spAutoFit/>
          </a:bodyPr>
          <a:lstStyle/>
          <a:p>
            <a:pPr marL="925830" marR="1797685">
              <a:lnSpc>
                <a:spcPct val="120800"/>
              </a:lnSpc>
              <a:spcBef>
                <a:spcPts val="95"/>
              </a:spcBef>
            </a:pPr>
            <a:r>
              <a:rPr sz="2400" b="1" spc="-30" dirty="0">
                <a:solidFill>
                  <a:srgbClr val="565F6C"/>
                </a:solidFill>
                <a:latin typeface="Arial"/>
                <a:cs typeface="Arial"/>
              </a:rPr>
              <a:t>PREPARED </a:t>
            </a:r>
            <a:r>
              <a:rPr sz="2400" b="1" spc="-65" dirty="0">
                <a:solidFill>
                  <a:srgbClr val="565F6C"/>
                </a:solidFill>
                <a:latin typeface="Arial"/>
                <a:cs typeface="Arial"/>
              </a:rPr>
              <a:t>BY</a:t>
            </a:r>
            <a:r>
              <a:rPr sz="2400" b="1" spc="-65">
                <a:solidFill>
                  <a:srgbClr val="565F6C"/>
                </a:solidFill>
                <a:latin typeface="Arial"/>
                <a:cs typeface="Arial"/>
              </a:rPr>
              <a:t>: </a:t>
            </a:r>
            <a:r>
              <a:rPr lang="en-US" sz="2400" b="1" spc="-35" dirty="0" smtClean="0">
                <a:solidFill>
                  <a:srgbClr val="565F6C"/>
                </a:solidFill>
                <a:latin typeface="Arial"/>
                <a:cs typeface="Arial"/>
              </a:rPr>
              <a:t>Gurudutta Pattnaik </a:t>
            </a:r>
            <a:r>
              <a:rPr sz="2400" b="1" spc="-5" smtClean="0">
                <a:solidFill>
                  <a:srgbClr val="565F6C"/>
                </a:solidFill>
                <a:latin typeface="Arial"/>
                <a:cs typeface="Arial"/>
              </a:rPr>
              <a:t>PROFESSOR</a:t>
            </a:r>
            <a:endParaRPr sz="2400">
              <a:latin typeface="Arial"/>
              <a:cs typeface="Arial"/>
            </a:endParaRPr>
          </a:p>
          <a:p>
            <a:pPr marL="925830" marR="5080">
              <a:lnSpc>
                <a:spcPct val="120800"/>
              </a:lnSpc>
              <a:spcBef>
                <a:spcPts val="5"/>
              </a:spcBef>
            </a:pPr>
            <a:r>
              <a:rPr lang="en-US" sz="2400" b="1" spc="-5" dirty="0" err="1" smtClean="0">
                <a:solidFill>
                  <a:srgbClr val="565F6C"/>
                </a:solidFill>
                <a:latin typeface="Arial"/>
                <a:cs typeface="Arial"/>
              </a:rPr>
              <a:t>SoPLS</a:t>
            </a:r>
            <a:r>
              <a:rPr sz="2400" b="1" spc="-35" smtClean="0">
                <a:solidFill>
                  <a:srgbClr val="565F6C"/>
                </a:solidFill>
                <a:latin typeface="Arial"/>
                <a:cs typeface="Arial"/>
              </a:rPr>
              <a:t>,</a:t>
            </a:r>
            <a:r>
              <a:rPr lang="en-US" sz="2400" b="1" spc="-35" dirty="0" smtClean="0">
                <a:solidFill>
                  <a:srgbClr val="565F6C"/>
                </a:solidFill>
                <a:latin typeface="Arial"/>
                <a:cs typeface="Arial"/>
              </a:rPr>
              <a:t> CUTM.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38455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M</a:t>
            </a:r>
            <a:r>
              <a:rPr spc="-5" dirty="0"/>
              <a:t>ECHANISMS AND</a:t>
            </a:r>
            <a:r>
              <a:rPr spc="170" dirty="0"/>
              <a:t> </a:t>
            </a:r>
            <a:r>
              <a:rPr spc="-25" dirty="0"/>
              <a:t>LAWS</a:t>
            </a:r>
            <a:endParaRPr sz="3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24329"/>
            <a:ext cx="73107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energy requirement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particle </a:t>
            </a:r>
            <a:r>
              <a:rPr sz="2800" spc="-5" dirty="0">
                <a:latin typeface="Arial"/>
                <a:cs typeface="Arial"/>
              </a:rPr>
              <a:t>size  </a:t>
            </a:r>
            <a:r>
              <a:rPr sz="2800" dirty="0">
                <a:latin typeface="Arial"/>
                <a:cs typeface="Arial"/>
              </a:rPr>
              <a:t>reduction </a:t>
            </a:r>
            <a:r>
              <a:rPr sz="2800" spc="-5" dirty="0">
                <a:latin typeface="Arial"/>
                <a:cs typeface="Arial"/>
              </a:rPr>
              <a:t>is a function </a:t>
            </a:r>
            <a:r>
              <a:rPr sz="2800" dirty="0">
                <a:latin typeface="Arial"/>
                <a:cs typeface="Arial"/>
              </a:rPr>
              <a:t>of input and output of  particle size, hardness, </a:t>
            </a:r>
            <a:r>
              <a:rPr sz="2800" spc="-5" dirty="0">
                <a:latin typeface="Arial"/>
                <a:cs typeface="Arial"/>
              </a:rPr>
              <a:t>strength </a:t>
            </a:r>
            <a:r>
              <a:rPr sz="2800" dirty="0">
                <a:latin typeface="Arial"/>
                <a:cs typeface="Arial"/>
              </a:rPr>
              <a:t>and other  properties 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solids.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407486"/>
            <a:ext cx="3244850" cy="2388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213995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  <a:tab pos="1755775" algn="l"/>
              </a:tabLst>
            </a:pPr>
            <a:r>
              <a:rPr sz="2800" spc="-21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ar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ous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es  </a:t>
            </a:r>
            <a:r>
              <a:rPr sz="2800" dirty="0">
                <a:latin typeface="Arial"/>
                <a:cs typeface="Arial"/>
              </a:rPr>
              <a:t>are:-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2800" b="1" spc="-5" dirty="0">
                <a:latin typeface="Arial"/>
                <a:cs typeface="Arial"/>
              </a:rPr>
              <a:t>Rittinger’s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theory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2800" b="1" spc="-25" dirty="0">
                <a:latin typeface="Arial"/>
                <a:cs typeface="Arial"/>
              </a:rPr>
              <a:t>Kick’s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theory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"/>
              <a:tabLst>
                <a:tab pos="287020" algn="l"/>
              </a:tabLst>
            </a:pPr>
            <a:r>
              <a:rPr sz="2800" b="1" spc="-25" dirty="0">
                <a:latin typeface="Arial"/>
                <a:cs typeface="Arial"/>
              </a:rPr>
              <a:t>Bond’s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theory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6034" y="3407486"/>
            <a:ext cx="4007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6280" algn="l"/>
                <a:tab pos="2094230" algn="l"/>
              </a:tabLst>
            </a:pPr>
            <a:r>
              <a:rPr sz="2800" spc="-5" dirty="0">
                <a:latin typeface="Arial"/>
                <a:cs typeface="Arial"/>
              </a:rPr>
              <a:t>for	energy	re</a:t>
            </a:r>
            <a:r>
              <a:rPr sz="2800" dirty="0">
                <a:latin typeface="Arial"/>
                <a:cs typeface="Arial"/>
              </a:rPr>
              <a:t>q</a:t>
            </a:r>
            <a:r>
              <a:rPr sz="2800" spc="-5" dirty="0">
                <a:latin typeface="Arial"/>
                <a:cs typeface="Arial"/>
              </a:rPr>
              <a:t>ui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em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762000"/>
            <a:ext cx="8763000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860805"/>
            <a:ext cx="7425055" cy="471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37820" algn="l"/>
              </a:tabLst>
            </a:pPr>
            <a:r>
              <a:rPr sz="2800" spc="-50" dirty="0">
                <a:latin typeface="Georgia"/>
                <a:cs typeface="Georgia"/>
              </a:rPr>
              <a:t>Integrating </a:t>
            </a:r>
            <a:r>
              <a:rPr sz="2800" spc="-30" dirty="0">
                <a:latin typeface="Georgia"/>
                <a:cs typeface="Georgia"/>
              </a:rPr>
              <a:t>equation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120" dirty="0">
                <a:latin typeface="Georgia"/>
                <a:cs typeface="Georgia"/>
              </a:rPr>
              <a:t>(1),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>
              <a:latin typeface="Georgia"/>
              <a:cs typeface="Georgia"/>
            </a:endParaRPr>
          </a:p>
          <a:p>
            <a:pPr marL="23495" algn="ctr">
              <a:lnSpc>
                <a:spcPct val="100000"/>
              </a:lnSpc>
            </a:pPr>
            <a:r>
              <a:rPr sz="2800" spc="-45" dirty="0">
                <a:latin typeface="Georgia"/>
                <a:cs typeface="Georgia"/>
              </a:rPr>
              <a:t>E=C</a:t>
            </a:r>
            <a:r>
              <a:rPr sz="2800" spc="-250" dirty="0">
                <a:latin typeface="Georgia"/>
                <a:cs typeface="Georgia"/>
              </a:rPr>
              <a:t> </a:t>
            </a:r>
            <a:r>
              <a:rPr sz="2800" spc="-80" dirty="0">
                <a:latin typeface="Georgia"/>
                <a:cs typeface="Georgia"/>
              </a:rPr>
              <a:t>ln(d</a:t>
            </a:r>
            <a:r>
              <a:rPr sz="2775" spc="-120" baseline="-18018" dirty="0">
                <a:latin typeface="Georgia"/>
                <a:cs typeface="Georgia"/>
              </a:rPr>
              <a:t>i</a:t>
            </a:r>
            <a:r>
              <a:rPr sz="2800" spc="-80" dirty="0">
                <a:latin typeface="Georgia"/>
                <a:cs typeface="Georgia"/>
              </a:rPr>
              <a:t>/d</a:t>
            </a:r>
            <a:r>
              <a:rPr sz="2775" spc="-120" baseline="-18018" dirty="0">
                <a:latin typeface="Georgia"/>
                <a:cs typeface="Georgia"/>
              </a:rPr>
              <a:t>n</a:t>
            </a:r>
            <a:r>
              <a:rPr sz="2800" spc="-80" dirty="0">
                <a:latin typeface="Arial"/>
                <a:cs typeface="Arial"/>
              </a:rPr>
              <a:t>)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(2)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3000"/>
              </a:spcBef>
            </a:pPr>
            <a:r>
              <a:rPr sz="2800" i="1" spc="-95" dirty="0">
                <a:latin typeface="Georgia"/>
                <a:cs typeface="Georgia"/>
              </a:rPr>
              <a:t>(d</a:t>
            </a:r>
            <a:r>
              <a:rPr sz="2775" i="1" spc="-142" baseline="-18018" dirty="0">
                <a:latin typeface="Georgia"/>
                <a:cs typeface="Georgia"/>
              </a:rPr>
              <a:t>i</a:t>
            </a:r>
            <a:r>
              <a:rPr sz="2800" i="1" spc="-95" dirty="0">
                <a:latin typeface="Georgia"/>
                <a:cs typeface="Georgia"/>
              </a:rPr>
              <a:t>/d</a:t>
            </a:r>
            <a:r>
              <a:rPr sz="2775" i="1" spc="-142" baseline="-18018" dirty="0">
                <a:latin typeface="Georgia"/>
                <a:cs typeface="Georgia"/>
              </a:rPr>
              <a:t>n</a:t>
            </a:r>
            <a:r>
              <a:rPr sz="2800" i="1" spc="-95" dirty="0">
                <a:latin typeface="Georgia"/>
                <a:cs typeface="Georgia"/>
              </a:rPr>
              <a:t>) </a:t>
            </a:r>
            <a:r>
              <a:rPr sz="2800" i="1" spc="-15" dirty="0">
                <a:latin typeface="Georgia"/>
                <a:cs typeface="Georgia"/>
              </a:rPr>
              <a:t>=</a:t>
            </a:r>
            <a:r>
              <a:rPr sz="2800" spc="-15" dirty="0">
                <a:latin typeface="Georgia"/>
                <a:cs typeface="Georgia"/>
              </a:rPr>
              <a:t>reduction</a:t>
            </a:r>
            <a:r>
              <a:rPr sz="2800" spc="-340" dirty="0">
                <a:latin typeface="Georgia"/>
                <a:cs typeface="Georgia"/>
              </a:rPr>
              <a:t> </a:t>
            </a:r>
            <a:r>
              <a:rPr sz="2800" spc="-60" dirty="0">
                <a:latin typeface="Georgia"/>
                <a:cs typeface="Georgia"/>
              </a:rPr>
              <a:t>ratio.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Georgia"/>
              <a:cs typeface="Georgia"/>
            </a:endParaRPr>
          </a:p>
          <a:p>
            <a:pPr marL="63500" marR="648335">
              <a:lnSpc>
                <a:spcPct val="117900"/>
              </a:lnSpc>
              <a:tabLst>
                <a:tab pos="434975" algn="l"/>
              </a:tabLst>
            </a:pPr>
            <a:r>
              <a:rPr sz="2800" spc="-55" dirty="0">
                <a:latin typeface="Georgia"/>
                <a:cs typeface="Georgia"/>
              </a:rPr>
              <a:t>If	</a:t>
            </a:r>
            <a:r>
              <a:rPr sz="2800" spc="-85" dirty="0">
                <a:latin typeface="Georgia"/>
                <a:cs typeface="Georgia"/>
              </a:rPr>
              <a:t>n=1.0equation </a:t>
            </a:r>
            <a:r>
              <a:rPr sz="2800" b="1" spc="10" dirty="0">
                <a:latin typeface="Times New Roman"/>
                <a:cs typeface="Times New Roman"/>
              </a:rPr>
              <a:t>(2)</a:t>
            </a:r>
            <a:r>
              <a:rPr sz="2800" spc="10" dirty="0">
                <a:latin typeface="Georgia"/>
                <a:cs typeface="Georgia"/>
              </a:rPr>
              <a:t>becomes </a:t>
            </a:r>
            <a:r>
              <a:rPr sz="2800" spc="-65" dirty="0">
                <a:latin typeface="Georgia"/>
                <a:cs typeface="Georgia"/>
              </a:rPr>
              <a:t>Kick’s </a:t>
            </a:r>
            <a:r>
              <a:rPr sz="2800" spc="-55" dirty="0">
                <a:latin typeface="Georgia"/>
                <a:cs typeface="Georgia"/>
              </a:rPr>
              <a:t>theory.  If </a:t>
            </a:r>
            <a:r>
              <a:rPr sz="2800" spc="-150" dirty="0">
                <a:latin typeface="Georgia"/>
                <a:cs typeface="Georgia"/>
              </a:rPr>
              <a:t>n=1.5 </a:t>
            </a:r>
            <a:r>
              <a:rPr sz="2800" spc="-30" dirty="0">
                <a:latin typeface="Georgia"/>
                <a:cs typeface="Georgia"/>
              </a:rPr>
              <a:t>equation </a:t>
            </a:r>
            <a:r>
              <a:rPr sz="2800" b="1" spc="65" dirty="0">
                <a:latin typeface="Times New Roman"/>
                <a:cs typeface="Times New Roman"/>
              </a:rPr>
              <a:t>(2) </a:t>
            </a:r>
            <a:r>
              <a:rPr sz="2800" spc="-25" dirty="0">
                <a:latin typeface="Georgia"/>
                <a:cs typeface="Georgia"/>
              </a:rPr>
              <a:t>becomes </a:t>
            </a:r>
            <a:r>
              <a:rPr sz="2800" spc="-75" dirty="0">
                <a:latin typeface="Georgia"/>
                <a:cs typeface="Georgia"/>
              </a:rPr>
              <a:t>Bond’s</a:t>
            </a:r>
            <a:r>
              <a:rPr sz="2800" spc="-330" dirty="0">
                <a:latin typeface="Georgia"/>
                <a:cs typeface="Georgia"/>
              </a:rPr>
              <a:t> </a:t>
            </a:r>
            <a:r>
              <a:rPr sz="2800" spc="-55" dirty="0">
                <a:latin typeface="Georgia"/>
                <a:cs typeface="Georgia"/>
              </a:rPr>
              <a:t>theory.</a:t>
            </a:r>
            <a:endParaRPr sz="2800">
              <a:latin typeface="Georgia"/>
              <a:cs typeface="Georgia"/>
            </a:endParaRPr>
          </a:p>
          <a:p>
            <a:pPr marL="63500">
              <a:lnSpc>
                <a:spcPct val="100000"/>
              </a:lnSpc>
              <a:spcBef>
                <a:spcPts val="605"/>
              </a:spcBef>
            </a:pPr>
            <a:r>
              <a:rPr sz="2800" spc="-55" dirty="0">
                <a:latin typeface="Georgia"/>
                <a:cs typeface="Georgia"/>
              </a:rPr>
              <a:t>If </a:t>
            </a:r>
            <a:r>
              <a:rPr sz="2800" spc="-150" dirty="0">
                <a:latin typeface="Georgia"/>
                <a:cs typeface="Georgia"/>
              </a:rPr>
              <a:t>n=2.0 </a:t>
            </a:r>
            <a:r>
              <a:rPr sz="2800" spc="-30" dirty="0">
                <a:latin typeface="Georgia"/>
                <a:cs typeface="Georgia"/>
              </a:rPr>
              <a:t>equation </a:t>
            </a:r>
            <a:r>
              <a:rPr sz="2800" b="1" spc="65" dirty="0">
                <a:latin typeface="Times New Roman"/>
                <a:cs typeface="Times New Roman"/>
              </a:rPr>
              <a:t>(2) </a:t>
            </a:r>
            <a:r>
              <a:rPr sz="2800" spc="-25" dirty="0">
                <a:latin typeface="Georgia"/>
                <a:cs typeface="Georgia"/>
              </a:rPr>
              <a:t>becomes </a:t>
            </a:r>
            <a:r>
              <a:rPr sz="2800" spc="-75" dirty="0">
                <a:latin typeface="Georgia"/>
                <a:cs typeface="Georgia"/>
              </a:rPr>
              <a:t>Rittinger’s</a:t>
            </a:r>
            <a:r>
              <a:rPr sz="2800" spc="-125" dirty="0">
                <a:latin typeface="Georgia"/>
                <a:cs typeface="Georgia"/>
              </a:rPr>
              <a:t> </a:t>
            </a:r>
            <a:r>
              <a:rPr sz="2800" spc="-55" dirty="0">
                <a:latin typeface="Georgia"/>
                <a:cs typeface="Georgia"/>
              </a:rPr>
              <a:t>theory.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3369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R</a:t>
            </a:r>
            <a:r>
              <a:rPr dirty="0"/>
              <a:t>ITTINGER</a:t>
            </a:r>
            <a:r>
              <a:rPr sz="3000" dirty="0"/>
              <a:t>’</a:t>
            </a:r>
            <a:r>
              <a:rPr dirty="0"/>
              <a:t>S</a:t>
            </a:r>
            <a:r>
              <a:rPr spc="15" dirty="0"/>
              <a:t> </a:t>
            </a:r>
            <a:r>
              <a:rPr spc="-15" dirty="0"/>
              <a:t>THEORY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8322309" y="588713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956611"/>
            <a:ext cx="3615054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  <a:tabLst>
                <a:tab pos="286385" algn="l"/>
              </a:tabLst>
            </a:pPr>
            <a:r>
              <a:rPr sz="1950" dirty="0">
                <a:solidFill>
                  <a:srgbClr val="FD8537"/>
                </a:solidFill>
                <a:latin typeface="Arial"/>
                <a:cs typeface="Arial"/>
              </a:rPr>
              <a:t>•	</a:t>
            </a:r>
            <a:r>
              <a:rPr sz="2800" spc="-5" dirty="0">
                <a:latin typeface="Arial"/>
                <a:cs typeface="Arial"/>
              </a:rPr>
              <a:t>E= amount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energy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329"/>
            <a:ext cx="73075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  <a:tab pos="901065" algn="l"/>
                <a:tab pos="1731645" algn="l"/>
                <a:tab pos="2028825" algn="l"/>
                <a:tab pos="2484755" algn="l"/>
                <a:tab pos="3195320" algn="l"/>
                <a:tab pos="3395979" algn="l"/>
                <a:tab pos="3891279" algn="l"/>
                <a:tab pos="4344035" algn="l"/>
                <a:tab pos="4662805" algn="l"/>
                <a:tab pos="5592445" algn="l"/>
                <a:tab pos="5711190" algn="l"/>
                <a:tab pos="5987415" algn="l"/>
                <a:tab pos="6167120" algn="l"/>
              </a:tabLst>
            </a:pPr>
            <a:r>
              <a:rPr sz="2800" spc="-5" dirty="0">
                <a:latin typeface="Arial"/>
                <a:cs typeface="Arial"/>
              </a:rPr>
              <a:t>Acc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energ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q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ir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  for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ze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	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6793" y="2478150"/>
            <a:ext cx="737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59" y="2478150"/>
            <a:ext cx="6012815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  <a:tabLst>
                <a:tab pos="2281555" algn="l"/>
                <a:tab pos="2938780" algn="l"/>
                <a:tab pos="3793490" algn="l"/>
                <a:tab pos="4806950" algn="l"/>
              </a:tabLst>
            </a:pP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ne</a:t>
            </a:r>
            <a:r>
              <a:rPr sz="2800" spc="-5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rf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ce  </a:t>
            </a:r>
            <a:r>
              <a:rPr sz="2800" dirty="0">
                <a:latin typeface="Arial"/>
                <a:cs typeface="Arial"/>
              </a:rPr>
              <a:t>produced.</a:t>
            </a:r>
            <a:endParaRPr sz="2800">
              <a:latin typeface="Arial"/>
              <a:cs typeface="Arial"/>
            </a:endParaRPr>
          </a:p>
          <a:p>
            <a:pPr marL="798830" algn="ctr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Arial"/>
                <a:cs typeface="Arial"/>
              </a:rPr>
              <a:t>E=K</a:t>
            </a:r>
            <a:r>
              <a:rPr sz="2775" spc="-7" baseline="-21021" dirty="0">
                <a:latin typeface="Arial"/>
                <a:cs typeface="Arial"/>
              </a:rPr>
              <a:t>R </a:t>
            </a:r>
            <a:r>
              <a:rPr sz="2800" spc="-5" dirty="0">
                <a:latin typeface="Arial"/>
                <a:cs typeface="Arial"/>
              </a:rPr>
              <a:t>(Sn – Si) ….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(3)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540" y="3834155"/>
            <a:ext cx="5142865" cy="20377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Arial"/>
                <a:cs typeface="Arial"/>
              </a:rPr>
              <a:t>Where</a:t>
            </a:r>
            <a:endParaRPr sz="2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Char char="•"/>
              <a:tabLst>
                <a:tab pos="311785" algn="l"/>
                <a:tab pos="312420" algn="l"/>
              </a:tabLst>
            </a:pPr>
            <a:r>
              <a:rPr sz="2800" spc="-5" dirty="0">
                <a:latin typeface="Arial"/>
                <a:cs typeface="Arial"/>
              </a:rPr>
              <a:t>S</a:t>
            </a:r>
            <a:r>
              <a:rPr sz="2775" spc="-7" baseline="-21021" dirty="0">
                <a:latin typeface="Arial"/>
                <a:cs typeface="Arial"/>
              </a:rPr>
              <a:t>i </a:t>
            </a:r>
            <a:r>
              <a:rPr sz="2800" spc="-5" dirty="0">
                <a:latin typeface="Arial"/>
                <a:cs typeface="Arial"/>
              </a:rPr>
              <a:t>= initial </a:t>
            </a:r>
            <a:r>
              <a:rPr sz="2800" dirty="0">
                <a:latin typeface="Arial"/>
                <a:cs typeface="Arial"/>
              </a:rPr>
              <a:t>surface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area</a:t>
            </a:r>
            <a:endParaRPr sz="2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Char char="•"/>
              <a:tabLst>
                <a:tab pos="311785" algn="l"/>
                <a:tab pos="312420" algn="l"/>
              </a:tabLst>
            </a:pPr>
            <a:r>
              <a:rPr sz="2800" dirty="0">
                <a:latin typeface="Arial"/>
                <a:cs typeface="Arial"/>
              </a:rPr>
              <a:t>S</a:t>
            </a:r>
            <a:r>
              <a:rPr sz="2775" baseline="-21021" dirty="0">
                <a:latin typeface="Arial"/>
                <a:cs typeface="Arial"/>
              </a:rPr>
              <a:t>n </a:t>
            </a:r>
            <a:r>
              <a:rPr sz="2800" spc="-5" dirty="0">
                <a:latin typeface="Arial"/>
                <a:cs typeface="Arial"/>
              </a:rPr>
              <a:t>= new </a:t>
            </a:r>
            <a:r>
              <a:rPr sz="2800" dirty="0">
                <a:latin typeface="Arial"/>
                <a:cs typeface="Arial"/>
              </a:rPr>
              <a:t>specific surface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area</a:t>
            </a:r>
            <a:endParaRPr sz="28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Char char="•"/>
              <a:tabLst>
                <a:tab pos="311785" algn="l"/>
                <a:tab pos="312420" algn="l"/>
              </a:tabLst>
            </a:pPr>
            <a:r>
              <a:rPr sz="2800" dirty="0">
                <a:latin typeface="Arial"/>
                <a:cs typeface="Arial"/>
              </a:rPr>
              <a:t>K</a:t>
            </a:r>
            <a:r>
              <a:rPr sz="2775" baseline="-21021" dirty="0">
                <a:latin typeface="Arial"/>
                <a:cs typeface="Arial"/>
              </a:rPr>
              <a:t>R </a:t>
            </a:r>
            <a:r>
              <a:rPr sz="2800" spc="-5" dirty="0">
                <a:latin typeface="Arial"/>
                <a:cs typeface="Arial"/>
              </a:rPr>
              <a:t>= </a:t>
            </a:r>
            <a:r>
              <a:rPr sz="2800" dirty="0">
                <a:latin typeface="Arial"/>
                <a:cs typeface="Arial"/>
              </a:rPr>
              <a:t>Rittinger’s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constant.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19599"/>
            <a:ext cx="91440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40765"/>
            <a:ext cx="2606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B</a:t>
            </a:r>
            <a:r>
              <a:rPr dirty="0"/>
              <a:t>OND</a:t>
            </a:r>
            <a:r>
              <a:rPr sz="3000" dirty="0"/>
              <a:t>’</a:t>
            </a:r>
            <a:r>
              <a:rPr dirty="0"/>
              <a:t>S</a:t>
            </a:r>
            <a:r>
              <a:rPr spc="40" dirty="0"/>
              <a:t> </a:t>
            </a:r>
            <a:r>
              <a:rPr spc="-15" dirty="0"/>
              <a:t>THEORY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8322309" y="5887135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19529"/>
            <a:ext cx="8073390" cy="2662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According to </a:t>
            </a:r>
            <a:r>
              <a:rPr sz="2800" dirty="0">
                <a:latin typeface="Arial"/>
                <a:cs typeface="Arial"/>
              </a:rPr>
              <a:t>bond theory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energy used </a:t>
            </a:r>
            <a:r>
              <a:rPr sz="2800" spc="-5" dirty="0">
                <a:latin typeface="Arial"/>
                <a:cs typeface="Arial"/>
              </a:rPr>
              <a:t>in  crack </a:t>
            </a:r>
            <a:r>
              <a:rPr sz="2800" dirty="0">
                <a:latin typeface="Arial"/>
                <a:cs typeface="Arial"/>
              </a:rPr>
              <a:t>propagation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proportional </a:t>
            </a:r>
            <a:r>
              <a:rPr sz="2800" spc="-5" dirty="0">
                <a:latin typeface="Arial"/>
                <a:cs typeface="Arial"/>
              </a:rPr>
              <a:t>to the new  </a:t>
            </a:r>
            <a:r>
              <a:rPr sz="2800" dirty="0">
                <a:latin typeface="Arial"/>
                <a:cs typeface="Arial"/>
              </a:rPr>
              <a:t>crack </a:t>
            </a:r>
            <a:r>
              <a:rPr sz="2800" spc="-5" dirty="0">
                <a:latin typeface="Arial"/>
                <a:cs typeface="Arial"/>
              </a:rPr>
              <a:t>length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produced.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It states that </a:t>
            </a:r>
            <a:r>
              <a:rPr sz="2800" dirty="0">
                <a:latin typeface="Arial"/>
                <a:cs typeface="Arial"/>
              </a:rPr>
              <a:t>energy required </a:t>
            </a:r>
            <a:r>
              <a:rPr sz="2800" spc="-5" dirty="0">
                <a:latin typeface="Arial"/>
                <a:cs typeface="Arial"/>
              </a:rPr>
              <a:t>for deforming a </a:t>
            </a:r>
            <a:r>
              <a:rPr sz="2800" dirty="0">
                <a:latin typeface="Arial"/>
                <a:cs typeface="Arial"/>
              </a:rPr>
              <a:t>set  of particle of equivalent shape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proportional </a:t>
            </a:r>
            <a:r>
              <a:rPr sz="2800" spc="-5" dirty="0">
                <a:latin typeface="Arial"/>
                <a:cs typeface="Arial"/>
              </a:rPr>
              <a:t>to  the </a:t>
            </a:r>
            <a:r>
              <a:rPr sz="2800" dirty="0">
                <a:latin typeface="Arial"/>
                <a:cs typeface="Arial"/>
              </a:rPr>
              <a:t>change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particle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dimensions.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57243"/>
            <a:ext cx="9144000" cy="3000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25260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K</a:t>
            </a:r>
            <a:r>
              <a:rPr dirty="0"/>
              <a:t>ICK</a:t>
            </a:r>
            <a:r>
              <a:rPr sz="3000" dirty="0"/>
              <a:t>’</a:t>
            </a:r>
            <a:r>
              <a:rPr dirty="0"/>
              <a:t>S</a:t>
            </a:r>
            <a:r>
              <a:rPr spc="20" dirty="0"/>
              <a:t> </a:t>
            </a:r>
            <a:r>
              <a:rPr spc="-30" dirty="0"/>
              <a:t>THEORY</a:t>
            </a:r>
            <a:r>
              <a:rPr sz="3000" spc="-30" dirty="0"/>
              <a:t>: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35940" y="1907286"/>
            <a:ext cx="80733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It states that </a:t>
            </a:r>
            <a:r>
              <a:rPr sz="2800" dirty="0">
                <a:latin typeface="Arial"/>
                <a:cs typeface="Arial"/>
              </a:rPr>
              <a:t>energy required </a:t>
            </a:r>
            <a:r>
              <a:rPr sz="2800" spc="-5" dirty="0">
                <a:latin typeface="Arial"/>
                <a:cs typeface="Arial"/>
              </a:rPr>
              <a:t>for deforming a </a:t>
            </a:r>
            <a:r>
              <a:rPr sz="2800" dirty="0">
                <a:latin typeface="Arial"/>
                <a:cs typeface="Arial"/>
              </a:rPr>
              <a:t>set  of particle of equivalent shape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proportional </a:t>
            </a:r>
            <a:r>
              <a:rPr sz="2800" spc="-5" dirty="0">
                <a:latin typeface="Arial"/>
                <a:cs typeface="Arial"/>
              </a:rPr>
              <a:t>to  the ratio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change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particle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size.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131" y="781557"/>
            <a:ext cx="44627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>
                <a:solidFill>
                  <a:srgbClr val="000000"/>
                </a:solidFill>
                <a:latin typeface="Georgia"/>
                <a:cs typeface="Georgia"/>
              </a:rPr>
              <a:t>Rittinger’s</a:t>
            </a:r>
            <a:r>
              <a:rPr sz="3200" spc="-1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200" spc="-75" dirty="0">
                <a:solidFill>
                  <a:srgbClr val="000000"/>
                </a:solidFill>
                <a:latin typeface="Georgia"/>
                <a:cs typeface="Georgia"/>
              </a:rPr>
              <a:t>theory:(n=2.0)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9415" indent="-274955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400050" algn="l"/>
              </a:tabLst>
            </a:pPr>
            <a:r>
              <a:rPr spc="-50" dirty="0"/>
              <a:t>Energy </a:t>
            </a:r>
            <a:r>
              <a:rPr dirty="0"/>
              <a:t>α </a:t>
            </a:r>
            <a:r>
              <a:rPr spc="-15" dirty="0"/>
              <a:t>new </a:t>
            </a:r>
            <a:r>
              <a:rPr spc="-45" dirty="0"/>
              <a:t>surface </a:t>
            </a:r>
            <a:r>
              <a:rPr spc="-55" dirty="0"/>
              <a:t>area</a:t>
            </a:r>
            <a:r>
              <a:rPr spc="-595" dirty="0"/>
              <a:t> </a:t>
            </a:r>
            <a:r>
              <a:rPr spc="-35" dirty="0"/>
              <a:t>formed.</a:t>
            </a:r>
          </a:p>
          <a:p>
            <a:pPr marL="10795"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4750"/>
          </a:p>
          <a:p>
            <a:pPr marL="23495">
              <a:lnSpc>
                <a:spcPts val="3775"/>
              </a:lnSpc>
              <a:spcBef>
                <a:spcPts val="5"/>
              </a:spcBef>
            </a:pPr>
            <a:r>
              <a:rPr spc="-70" dirty="0"/>
              <a:t>Bond’s</a:t>
            </a:r>
            <a:r>
              <a:rPr spc="-160" dirty="0"/>
              <a:t> </a:t>
            </a:r>
            <a:r>
              <a:rPr spc="-75" dirty="0"/>
              <a:t>theory:(n=1.5)</a:t>
            </a:r>
          </a:p>
          <a:p>
            <a:pPr marL="132715" marR="5715">
              <a:lnSpc>
                <a:spcPct val="78100"/>
              </a:lnSpc>
              <a:spcBef>
                <a:spcPts val="775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400050" algn="l"/>
                <a:tab pos="1454150" algn="l"/>
                <a:tab pos="2764155" algn="l"/>
                <a:tab pos="3268345" algn="l"/>
                <a:tab pos="4359275" algn="l"/>
                <a:tab pos="6650990" algn="l"/>
              </a:tabLst>
            </a:pPr>
            <a:r>
              <a:rPr spc="-50" dirty="0"/>
              <a:t>Energy</a:t>
            </a:r>
            <a:r>
              <a:rPr spc="385" dirty="0"/>
              <a:t> </a:t>
            </a:r>
            <a:r>
              <a:rPr spc="-30" dirty="0"/>
              <a:t>used	in	</a:t>
            </a:r>
            <a:r>
              <a:rPr spc="-35" dirty="0"/>
              <a:t>crack	</a:t>
            </a:r>
            <a:r>
              <a:rPr spc="-40" dirty="0"/>
              <a:t>propagation	</a:t>
            </a:r>
            <a:r>
              <a:rPr dirty="0"/>
              <a:t>α </a:t>
            </a:r>
            <a:r>
              <a:rPr spc="-30" dirty="0"/>
              <a:t>Crack  </a:t>
            </a:r>
            <a:r>
              <a:rPr spc="-10" dirty="0"/>
              <a:t>length	</a:t>
            </a:r>
            <a:r>
              <a:rPr spc="-35" dirty="0"/>
              <a:t>produced.</a:t>
            </a:r>
          </a:p>
          <a:p>
            <a:pPr marL="132715" marR="5080">
              <a:lnSpc>
                <a:spcPct val="78100"/>
              </a:lnSpc>
              <a:spcBef>
                <a:spcPts val="695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400050" algn="l"/>
                <a:tab pos="1958975" algn="l"/>
                <a:tab pos="2520315" algn="l"/>
                <a:tab pos="3780154" algn="l"/>
                <a:tab pos="4455795" algn="l"/>
                <a:tab pos="6031865" algn="l"/>
                <a:tab pos="6714490" algn="l"/>
              </a:tabLst>
            </a:pPr>
            <a:r>
              <a:rPr spc="-65" dirty="0"/>
              <a:t>E</a:t>
            </a:r>
            <a:r>
              <a:rPr spc="-55" dirty="0"/>
              <a:t>n</a:t>
            </a:r>
            <a:r>
              <a:rPr spc="-60" dirty="0"/>
              <a:t>e</a:t>
            </a:r>
            <a:r>
              <a:rPr spc="-65" dirty="0"/>
              <a:t>r</a:t>
            </a:r>
            <a:r>
              <a:rPr spc="-60" dirty="0"/>
              <a:t>g</a:t>
            </a:r>
            <a:r>
              <a:rPr dirty="0"/>
              <a:t>y	α	</a:t>
            </a:r>
            <a:r>
              <a:rPr spc="-65" dirty="0"/>
              <a:t>R</a:t>
            </a:r>
            <a:r>
              <a:rPr spc="-55" dirty="0"/>
              <a:t>a</a:t>
            </a:r>
            <a:r>
              <a:rPr spc="-65" dirty="0"/>
              <a:t>ti</a:t>
            </a:r>
            <a:r>
              <a:rPr dirty="0"/>
              <a:t>o	</a:t>
            </a:r>
            <a:r>
              <a:rPr spc="-25" dirty="0"/>
              <a:t>o</a:t>
            </a:r>
            <a:r>
              <a:rPr dirty="0"/>
              <a:t>f	</a:t>
            </a:r>
            <a:r>
              <a:rPr spc="-30" dirty="0"/>
              <a:t>cha</a:t>
            </a:r>
            <a:r>
              <a:rPr spc="-35" dirty="0"/>
              <a:t>ng</a:t>
            </a:r>
            <a:r>
              <a:rPr dirty="0"/>
              <a:t>e	</a:t>
            </a:r>
            <a:r>
              <a:rPr spc="-40" dirty="0"/>
              <a:t>i</a:t>
            </a:r>
            <a:r>
              <a:rPr dirty="0"/>
              <a:t>n	</a:t>
            </a:r>
            <a:r>
              <a:rPr spc="-20" dirty="0"/>
              <a:t>pa</a:t>
            </a:r>
            <a:r>
              <a:rPr spc="-30" dirty="0"/>
              <a:t>rtic</a:t>
            </a:r>
            <a:r>
              <a:rPr spc="-20" dirty="0"/>
              <a:t>l</a:t>
            </a:r>
            <a:r>
              <a:rPr dirty="0"/>
              <a:t>e  </a:t>
            </a:r>
            <a:r>
              <a:rPr spc="-25" dirty="0"/>
              <a:t>dimensions.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5320080"/>
            <a:ext cx="5947410" cy="10769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400"/>
              </a:spcBef>
            </a:pPr>
            <a:r>
              <a:rPr sz="3200" spc="-55" dirty="0">
                <a:latin typeface="Georgia"/>
                <a:cs typeface="Georgia"/>
              </a:rPr>
              <a:t>Kick’s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spc="-80" dirty="0">
                <a:latin typeface="Georgia"/>
                <a:cs typeface="Georgia"/>
              </a:rPr>
              <a:t>theory:(n=1.0)</a:t>
            </a:r>
            <a:endParaRPr sz="3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3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55" dirty="0">
                <a:latin typeface="Georgia"/>
                <a:cs typeface="Georgia"/>
              </a:rPr>
              <a:t>Energy </a:t>
            </a:r>
            <a:r>
              <a:rPr sz="3200" dirty="0">
                <a:latin typeface="Georgia"/>
                <a:cs typeface="Georgia"/>
              </a:rPr>
              <a:t>α </a:t>
            </a:r>
            <a:r>
              <a:rPr sz="3200" spc="-50" dirty="0">
                <a:latin typeface="Georgia"/>
                <a:cs typeface="Georgia"/>
              </a:rPr>
              <a:t>Ratio </a:t>
            </a:r>
            <a:r>
              <a:rPr sz="3200" spc="-15" dirty="0">
                <a:latin typeface="Georgia"/>
                <a:cs typeface="Georgia"/>
              </a:rPr>
              <a:t>of </a:t>
            </a:r>
            <a:r>
              <a:rPr sz="3200" spc="-35" dirty="0">
                <a:latin typeface="Georgia"/>
                <a:cs typeface="Georgia"/>
              </a:rPr>
              <a:t>change </a:t>
            </a:r>
            <a:r>
              <a:rPr sz="3200" spc="-20" dirty="0">
                <a:latin typeface="Georgia"/>
                <a:cs typeface="Georgia"/>
              </a:rPr>
              <a:t>in</a:t>
            </a:r>
            <a:r>
              <a:rPr sz="3200" spc="-530" dirty="0">
                <a:latin typeface="Georgia"/>
                <a:cs typeface="Georgia"/>
              </a:rPr>
              <a:t> </a:t>
            </a:r>
            <a:r>
              <a:rPr sz="3200" spc="-20" dirty="0">
                <a:latin typeface="Georgia"/>
                <a:cs typeface="Georgia"/>
              </a:rPr>
              <a:t>size.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45466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C</a:t>
            </a:r>
            <a:r>
              <a:rPr spc="-5" dirty="0"/>
              <a:t>ONSTRUCTION </a:t>
            </a:r>
            <a:r>
              <a:rPr sz="3000" dirty="0"/>
              <a:t>&amp;</a:t>
            </a:r>
            <a:r>
              <a:rPr sz="3000" spc="-10" dirty="0"/>
              <a:t> </a:t>
            </a:r>
            <a:r>
              <a:rPr sz="3000" dirty="0"/>
              <a:t>W</a:t>
            </a:r>
            <a:r>
              <a:rPr dirty="0"/>
              <a:t>ORKING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4708" y="1542034"/>
            <a:ext cx="7275195" cy="43637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20320" indent="-342900" algn="just">
              <a:lnSpc>
                <a:spcPct val="80000"/>
              </a:lnSpc>
              <a:spcBef>
                <a:spcPts val="745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355600" algn="l"/>
              </a:tabLst>
            </a:pPr>
            <a:r>
              <a:rPr sz="2700" dirty="0">
                <a:latin typeface="Arial"/>
                <a:cs typeface="Arial"/>
              </a:rPr>
              <a:t>A</a:t>
            </a:r>
            <a:r>
              <a:rPr sz="2700" spc="-484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hammer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mi</a:t>
            </a:r>
            <a:r>
              <a:rPr sz="2700" b="1" spc="-130" dirty="0">
                <a:latin typeface="Arial"/>
                <a:cs typeface="Arial"/>
              </a:rPr>
              <a:t>l</a:t>
            </a:r>
            <a:r>
              <a:rPr sz="2700" b="1" spc="340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is</a:t>
            </a:r>
            <a:r>
              <a:rPr sz="2700" spc="-265" dirty="0">
                <a:latin typeface="Arial"/>
                <a:cs typeface="Arial"/>
              </a:rPr>
              <a:t> </a:t>
            </a:r>
            <a:r>
              <a:rPr sz="2700" spc="-175" dirty="0">
                <a:latin typeface="Arial"/>
                <a:cs typeface="Arial"/>
              </a:rPr>
              <a:t>essentia</a:t>
            </a:r>
            <a:r>
              <a:rPr sz="2700" b="1" spc="-175" dirty="0">
                <a:latin typeface="Arial"/>
                <a:cs typeface="Arial"/>
              </a:rPr>
              <a:t>l</a:t>
            </a:r>
            <a:r>
              <a:rPr sz="2700" b="1" spc="-4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y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steel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drum</a:t>
            </a:r>
            <a:r>
              <a:rPr sz="2700" spc="-215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containing  </a:t>
            </a:r>
            <a:r>
              <a:rPr sz="2700" dirty="0">
                <a:latin typeface="Arial"/>
                <a:cs typeface="Arial"/>
              </a:rPr>
              <a:t>a </a:t>
            </a:r>
            <a:r>
              <a:rPr sz="2700" spc="-130" dirty="0">
                <a:latin typeface="Arial"/>
                <a:cs typeface="Arial"/>
              </a:rPr>
              <a:t>vertical </a:t>
            </a:r>
            <a:r>
              <a:rPr sz="2700" spc="-70" dirty="0">
                <a:latin typeface="Arial"/>
                <a:cs typeface="Arial"/>
              </a:rPr>
              <a:t>or </a:t>
            </a:r>
            <a:r>
              <a:rPr sz="2700" spc="-135" dirty="0">
                <a:latin typeface="Arial"/>
                <a:cs typeface="Arial"/>
              </a:rPr>
              <a:t>horizontal </a:t>
            </a:r>
            <a:r>
              <a:rPr sz="2700" spc="-110" dirty="0">
                <a:latin typeface="Arial"/>
                <a:cs typeface="Arial"/>
              </a:rPr>
              <a:t>rotating </a:t>
            </a:r>
            <a:r>
              <a:rPr sz="2700" spc="-105" dirty="0">
                <a:latin typeface="Arial"/>
                <a:cs typeface="Arial"/>
              </a:rPr>
              <a:t>shaft </a:t>
            </a:r>
            <a:r>
              <a:rPr sz="2700" spc="-75" dirty="0">
                <a:latin typeface="Arial"/>
                <a:cs typeface="Arial"/>
              </a:rPr>
              <a:t>or </a:t>
            </a:r>
            <a:r>
              <a:rPr sz="2700" spc="-130" dirty="0">
                <a:latin typeface="Arial"/>
                <a:cs typeface="Arial"/>
              </a:rPr>
              <a:t>drum </a:t>
            </a:r>
            <a:r>
              <a:rPr sz="2700" spc="-195" dirty="0">
                <a:latin typeface="Arial"/>
                <a:cs typeface="Arial"/>
              </a:rPr>
              <a:t>on  </a:t>
            </a:r>
            <a:r>
              <a:rPr sz="2700" spc="-145" dirty="0">
                <a:latin typeface="Arial"/>
                <a:cs typeface="Arial"/>
              </a:rPr>
              <a:t>which </a:t>
            </a:r>
            <a:r>
              <a:rPr sz="2700" spc="-170" dirty="0">
                <a:latin typeface="Arial"/>
                <a:cs typeface="Arial"/>
              </a:rPr>
              <a:t>hammers </a:t>
            </a:r>
            <a:r>
              <a:rPr sz="2700" spc="-95" dirty="0">
                <a:latin typeface="Arial"/>
                <a:cs typeface="Arial"/>
              </a:rPr>
              <a:t>are </a:t>
            </a:r>
            <a:r>
              <a:rPr sz="2700" spc="-120" dirty="0">
                <a:latin typeface="Arial"/>
                <a:cs typeface="Arial"/>
              </a:rPr>
              <a:t>mounted.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58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700" spc="-145" dirty="0">
                <a:latin typeface="Arial"/>
                <a:cs typeface="Arial"/>
              </a:rPr>
              <a:t>The </a:t>
            </a:r>
            <a:r>
              <a:rPr sz="2700" spc="-170" dirty="0">
                <a:latin typeface="Arial"/>
                <a:cs typeface="Arial"/>
              </a:rPr>
              <a:t>hammers </a:t>
            </a:r>
            <a:r>
              <a:rPr sz="2700" spc="-215" dirty="0">
                <a:latin typeface="Arial"/>
                <a:cs typeface="Arial"/>
              </a:rPr>
              <a:t>swings </a:t>
            </a:r>
            <a:r>
              <a:rPr sz="2700" spc="-100" dirty="0">
                <a:latin typeface="Arial"/>
                <a:cs typeface="Arial"/>
              </a:rPr>
              <a:t>on </a:t>
            </a:r>
            <a:r>
              <a:rPr sz="2700" spc="-70" dirty="0">
                <a:latin typeface="Arial"/>
                <a:cs typeface="Arial"/>
              </a:rPr>
              <a:t>the </a:t>
            </a:r>
            <a:r>
              <a:rPr sz="2700" spc="-180" dirty="0">
                <a:latin typeface="Arial"/>
                <a:cs typeface="Arial"/>
              </a:rPr>
              <a:t>ends </a:t>
            </a:r>
            <a:r>
              <a:rPr sz="2700" spc="-70" dirty="0">
                <a:latin typeface="Arial"/>
                <a:cs typeface="Arial"/>
              </a:rPr>
              <a:t>or </a:t>
            </a:r>
            <a:r>
              <a:rPr sz="2700" spc="-120" dirty="0">
                <a:latin typeface="Arial"/>
                <a:cs typeface="Arial"/>
              </a:rPr>
              <a:t>fixed </a:t>
            </a:r>
            <a:r>
              <a:rPr sz="2700" spc="-40" dirty="0">
                <a:latin typeface="Arial"/>
                <a:cs typeface="Arial"/>
              </a:rPr>
              <a:t>to </a:t>
            </a:r>
            <a:r>
              <a:rPr sz="2700" spc="-70" dirty="0">
                <a:latin typeface="Arial"/>
                <a:cs typeface="Arial"/>
              </a:rPr>
              <a:t>the  </a:t>
            </a:r>
            <a:r>
              <a:rPr sz="2700" spc="-125" dirty="0">
                <a:latin typeface="Arial"/>
                <a:cs typeface="Arial"/>
              </a:rPr>
              <a:t>central</a:t>
            </a:r>
            <a:r>
              <a:rPr sz="2700" spc="4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rotor.</a:t>
            </a:r>
            <a:endParaRPr sz="2700">
              <a:latin typeface="Arial"/>
              <a:cs typeface="Arial"/>
            </a:endParaRPr>
          </a:p>
          <a:p>
            <a:pPr marL="355600" marR="626745" indent="-342900">
              <a:lnSpc>
                <a:spcPts val="2590"/>
              </a:lnSpc>
              <a:spcBef>
                <a:spcPts val="605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354965" algn="l"/>
                <a:tab pos="355600" algn="l"/>
                <a:tab pos="1997075" algn="l"/>
              </a:tabLst>
            </a:pPr>
            <a:r>
              <a:rPr sz="2700" spc="-145" dirty="0">
                <a:latin typeface="Arial"/>
                <a:cs typeface="Arial"/>
              </a:rPr>
              <a:t>The </a:t>
            </a:r>
            <a:r>
              <a:rPr sz="2700" spc="-90" dirty="0">
                <a:latin typeface="Arial"/>
                <a:cs typeface="Arial"/>
              </a:rPr>
              <a:t>rotor </a:t>
            </a:r>
            <a:r>
              <a:rPr sz="2700" spc="-114" dirty="0">
                <a:latin typeface="Arial"/>
                <a:cs typeface="Arial"/>
              </a:rPr>
              <a:t>is </a:t>
            </a:r>
            <a:r>
              <a:rPr sz="2700" spc="-120" dirty="0">
                <a:latin typeface="Arial"/>
                <a:cs typeface="Arial"/>
              </a:rPr>
              <a:t>rotates </a:t>
            </a:r>
            <a:r>
              <a:rPr sz="2700" spc="-40" dirty="0">
                <a:latin typeface="Arial"/>
                <a:cs typeface="Arial"/>
              </a:rPr>
              <a:t>at </a:t>
            </a:r>
            <a:r>
              <a:rPr sz="2700" dirty="0">
                <a:latin typeface="Arial"/>
                <a:cs typeface="Arial"/>
              </a:rPr>
              <a:t>a </a:t>
            </a:r>
            <a:r>
              <a:rPr sz="2700" spc="-160" dirty="0">
                <a:latin typeface="Arial"/>
                <a:cs typeface="Arial"/>
              </a:rPr>
              <a:t>high </a:t>
            </a:r>
            <a:r>
              <a:rPr sz="2700" spc="-175" dirty="0">
                <a:latin typeface="Arial"/>
                <a:cs typeface="Arial"/>
              </a:rPr>
              <a:t>speed </a:t>
            </a:r>
            <a:r>
              <a:rPr sz="2700" spc="-155" dirty="0">
                <a:latin typeface="Arial"/>
                <a:cs typeface="Arial"/>
              </a:rPr>
              <a:t>inside </a:t>
            </a:r>
            <a:r>
              <a:rPr sz="2700" spc="-70" dirty="0">
                <a:latin typeface="Arial"/>
                <a:cs typeface="Arial"/>
              </a:rPr>
              <a:t>the  </a:t>
            </a:r>
            <a:r>
              <a:rPr sz="2700" spc="-130" dirty="0">
                <a:latin typeface="Arial"/>
                <a:cs typeface="Arial"/>
              </a:rPr>
              <a:t>drum</a:t>
            </a:r>
            <a:r>
              <a:rPr sz="2700" spc="-330" dirty="0">
                <a:latin typeface="Arial"/>
                <a:cs typeface="Arial"/>
              </a:rPr>
              <a:t> </a:t>
            </a:r>
            <a:r>
              <a:rPr sz="2700" spc="-100" dirty="0">
                <a:latin typeface="Arial"/>
                <a:cs typeface="Arial"/>
              </a:rPr>
              <a:t>while	material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spc="-125" dirty="0">
                <a:latin typeface="Arial"/>
                <a:cs typeface="Arial"/>
              </a:rPr>
              <a:t>is</a:t>
            </a:r>
            <a:r>
              <a:rPr sz="2700" spc="-484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fed</a:t>
            </a:r>
            <a:r>
              <a:rPr sz="2700" spc="-24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into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spc="-32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feed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-150" dirty="0">
                <a:latin typeface="Arial"/>
                <a:cs typeface="Arial"/>
              </a:rPr>
              <a:t>hopper.</a:t>
            </a:r>
            <a:endParaRPr sz="2700">
              <a:latin typeface="Arial"/>
              <a:cs typeface="Arial"/>
            </a:endParaRPr>
          </a:p>
          <a:p>
            <a:pPr marL="355600" marR="328295" indent="-342900">
              <a:lnSpc>
                <a:spcPct val="80000"/>
              </a:lnSpc>
              <a:spcBef>
                <a:spcPts val="625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354965" algn="l"/>
                <a:tab pos="355600" algn="l"/>
                <a:tab pos="1056640" algn="l"/>
                <a:tab pos="2347595" algn="l"/>
                <a:tab pos="2527300" algn="l"/>
                <a:tab pos="2725420" algn="l"/>
                <a:tab pos="3348990" algn="l"/>
                <a:tab pos="4037965" algn="l"/>
                <a:tab pos="4667250" algn="l"/>
                <a:tab pos="5798185" algn="l"/>
                <a:tab pos="6751320" algn="l"/>
              </a:tabLst>
            </a:pPr>
            <a:r>
              <a:rPr sz="2700" spc="-220" dirty="0">
                <a:latin typeface="Arial"/>
                <a:cs typeface="Arial"/>
              </a:rPr>
              <a:t>T</a:t>
            </a:r>
            <a:r>
              <a:rPr sz="2700" spc="-210" dirty="0">
                <a:latin typeface="Arial"/>
                <a:cs typeface="Arial"/>
              </a:rPr>
              <a:t>h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25" dirty="0">
                <a:latin typeface="Arial"/>
                <a:cs typeface="Arial"/>
              </a:rPr>
              <a:t>m</a:t>
            </a:r>
            <a:r>
              <a:rPr sz="2700" spc="-130" dirty="0">
                <a:latin typeface="Arial"/>
                <a:cs typeface="Arial"/>
              </a:rPr>
              <a:t>a</a:t>
            </a:r>
            <a:r>
              <a:rPr sz="2700" spc="-105" dirty="0">
                <a:latin typeface="Arial"/>
                <a:cs typeface="Arial"/>
              </a:rPr>
              <a:t>t</a:t>
            </a:r>
            <a:r>
              <a:rPr sz="2700" spc="-130" dirty="0">
                <a:latin typeface="Arial"/>
                <a:cs typeface="Arial"/>
              </a:rPr>
              <a:t>e</a:t>
            </a:r>
            <a:r>
              <a:rPr sz="2700" spc="-110" dirty="0">
                <a:latin typeface="Arial"/>
                <a:cs typeface="Arial"/>
              </a:rPr>
              <a:t>r</a:t>
            </a:r>
            <a:r>
              <a:rPr sz="2700" spc="-125" dirty="0">
                <a:latin typeface="Arial"/>
                <a:cs typeface="Arial"/>
              </a:rPr>
              <a:t>i</a:t>
            </a:r>
            <a:r>
              <a:rPr sz="2700" spc="-130" dirty="0">
                <a:latin typeface="Arial"/>
                <a:cs typeface="Arial"/>
              </a:rPr>
              <a:t>a</a:t>
            </a:r>
            <a:r>
              <a:rPr sz="2700" spc="-5" dirty="0">
                <a:latin typeface="Arial"/>
                <a:cs typeface="Arial"/>
              </a:rPr>
              <a:t>l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245" dirty="0">
                <a:latin typeface="Arial"/>
                <a:cs typeface="Arial"/>
              </a:rPr>
              <a:t>i</a:t>
            </a:r>
            <a:r>
              <a:rPr sz="2700" spc="-5" dirty="0">
                <a:latin typeface="Arial"/>
                <a:cs typeface="Arial"/>
              </a:rPr>
              <a:t>s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14" dirty="0">
                <a:latin typeface="Arial"/>
                <a:cs typeface="Arial"/>
              </a:rPr>
              <a:t>p</a:t>
            </a:r>
            <a:r>
              <a:rPr sz="2700" spc="-130" dirty="0">
                <a:latin typeface="Arial"/>
                <a:cs typeface="Arial"/>
              </a:rPr>
              <a:t>u</a:t>
            </a:r>
            <a:r>
              <a:rPr sz="2700" dirty="0">
                <a:latin typeface="Arial"/>
                <a:cs typeface="Arial"/>
              </a:rPr>
              <a:t>t	</a:t>
            </a:r>
            <a:r>
              <a:rPr sz="2700" spc="-100" dirty="0">
                <a:latin typeface="Arial"/>
                <a:cs typeface="Arial"/>
              </a:rPr>
              <a:t>i</a:t>
            </a:r>
            <a:r>
              <a:rPr sz="2700" spc="-114" dirty="0">
                <a:latin typeface="Arial"/>
                <a:cs typeface="Arial"/>
              </a:rPr>
              <a:t>n</a:t>
            </a:r>
            <a:r>
              <a:rPr sz="2700" spc="-105" dirty="0">
                <a:latin typeface="Arial"/>
                <a:cs typeface="Arial"/>
              </a:rPr>
              <a:t>t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95" dirty="0">
                <a:latin typeface="Arial"/>
                <a:cs typeface="Arial"/>
              </a:rPr>
              <a:t>t</a:t>
            </a:r>
            <a:r>
              <a:rPr sz="2700" spc="-114" dirty="0">
                <a:latin typeface="Arial"/>
                <a:cs typeface="Arial"/>
              </a:rPr>
              <a:t>h</a:t>
            </a:r>
            <a:r>
              <a:rPr sz="2700" spc="-5" dirty="0">
                <a:latin typeface="Arial"/>
                <a:cs typeface="Arial"/>
              </a:rPr>
              <a:t>e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75" dirty="0">
                <a:latin typeface="Arial"/>
                <a:cs typeface="Arial"/>
              </a:rPr>
              <a:t>hoppe</a:t>
            </a:r>
            <a:r>
              <a:rPr sz="2700" spc="-5" dirty="0">
                <a:latin typeface="Arial"/>
                <a:cs typeface="Arial"/>
              </a:rPr>
              <a:t>r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195" dirty="0">
                <a:latin typeface="Arial"/>
                <a:cs typeface="Arial"/>
              </a:rPr>
              <a:t>w</a:t>
            </a:r>
            <a:r>
              <a:rPr sz="2700" spc="-190" dirty="0">
                <a:latin typeface="Arial"/>
                <a:cs typeface="Arial"/>
              </a:rPr>
              <a:t>h</a:t>
            </a:r>
            <a:r>
              <a:rPr sz="2700" spc="-185" dirty="0">
                <a:latin typeface="Arial"/>
                <a:cs typeface="Arial"/>
              </a:rPr>
              <a:t>i</a:t>
            </a:r>
            <a:r>
              <a:rPr sz="2700" spc="-175" dirty="0">
                <a:latin typeface="Arial"/>
                <a:cs typeface="Arial"/>
              </a:rPr>
              <a:t>c</a:t>
            </a:r>
            <a:r>
              <a:rPr sz="2700" spc="-5" dirty="0">
                <a:latin typeface="Arial"/>
                <a:cs typeface="Arial"/>
              </a:rPr>
              <a:t>h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245" dirty="0">
                <a:latin typeface="Arial"/>
                <a:cs typeface="Arial"/>
              </a:rPr>
              <a:t>is  </a:t>
            </a:r>
            <a:r>
              <a:rPr sz="2700" spc="-175" dirty="0">
                <a:latin typeface="Arial"/>
                <a:cs typeface="Arial"/>
              </a:rPr>
              <a:t>connected</a:t>
            </a:r>
            <a:r>
              <a:rPr sz="2700" spc="-385" dirty="0">
                <a:latin typeface="Arial"/>
                <a:cs typeface="Arial"/>
              </a:rPr>
              <a:t> </a:t>
            </a:r>
            <a:r>
              <a:rPr sz="2700" spc="-65" dirty="0">
                <a:latin typeface="Arial"/>
                <a:cs typeface="Arial"/>
              </a:rPr>
              <a:t>with	</a:t>
            </a:r>
            <a:r>
              <a:rPr sz="2700" spc="-70" dirty="0">
                <a:latin typeface="Arial"/>
                <a:cs typeface="Arial"/>
              </a:rPr>
              <a:t>the</a:t>
            </a:r>
            <a:r>
              <a:rPr sz="2700" spc="-275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drum.</a:t>
            </a:r>
            <a:endParaRPr sz="2700">
              <a:latin typeface="Arial"/>
              <a:cs typeface="Arial"/>
            </a:endParaRPr>
          </a:p>
          <a:p>
            <a:pPr marL="355600" marR="815975" indent="-342900" algn="just">
              <a:lnSpc>
                <a:spcPct val="8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355600" algn="l"/>
              </a:tabLst>
            </a:pPr>
            <a:r>
              <a:rPr sz="2700" spc="-145" dirty="0">
                <a:latin typeface="Arial"/>
                <a:cs typeface="Arial"/>
              </a:rPr>
              <a:t>The </a:t>
            </a:r>
            <a:r>
              <a:rPr sz="2700" spc="-105" dirty="0">
                <a:latin typeface="Arial"/>
                <a:cs typeface="Arial"/>
              </a:rPr>
              <a:t>material </a:t>
            </a:r>
            <a:r>
              <a:rPr sz="2700" spc="-120" dirty="0">
                <a:latin typeface="Arial"/>
                <a:cs typeface="Arial"/>
              </a:rPr>
              <a:t>is </a:t>
            </a:r>
            <a:r>
              <a:rPr sz="2700" spc="-140" dirty="0">
                <a:latin typeface="Arial"/>
                <a:cs typeface="Arial"/>
              </a:rPr>
              <a:t>powdered </a:t>
            </a:r>
            <a:r>
              <a:rPr sz="2700" spc="-40" dirty="0">
                <a:latin typeface="Arial"/>
                <a:cs typeface="Arial"/>
              </a:rPr>
              <a:t>to </a:t>
            </a:r>
            <a:r>
              <a:rPr sz="2700" spc="-65" dirty="0">
                <a:latin typeface="Arial"/>
                <a:cs typeface="Arial"/>
              </a:rPr>
              <a:t>the </a:t>
            </a:r>
            <a:r>
              <a:rPr sz="2700" spc="-155" dirty="0">
                <a:latin typeface="Arial"/>
                <a:cs typeface="Arial"/>
              </a:rPr>
              <a:t>desired </a:t>
            </a:r>
            <a:r>
              <a:rPr sz="2700" spc="-165" dirty="0">
                <a:latin typeface="Arial"/>
                <a:cs typeface="Arial"/>
              </a:rPr>
              <a:t>size  </a:t>
            </a:r>
            <a:r>
              <a:rPr sz="2700" spc="-125" dirty="0">
                <a:latin typeface="Arial"/>
                <a:cs typeface="Arial"/>
              </a:rPr>
              <a:t>due </a:t>
            </a:r>
            <a:r>
              <a:rPr sz="2700" spc="-40" dirty="0">
                <a:latin typeface="Arial"/>
                <a:cs typeface="Arial"/>
              </a:rPr>
              <a:t>to </a:t>
            </a:r>
            <a:r>
              <a:rPr sz="2700" spc="-110" dirty="0">
                <a:latin typeface="Arial"/>
                <a:cs typeface="Arial"/>
              </a:rPr>
              <a:t>fast </a:t>
            </a:r>
            <a:r>
              <a:rPr sz="2700" spc="-100" dirty="0">
                <a:latin typeface="Arial"/>
                <a:cs typeface="Arial"/>
              </a:rPr>
              <a:t>rotation </a:t>
            </a:r>
            <a:r>
              <a:rPr sz="2700" spc="-65" dirty="0">
                <a:latin typeface="Arial"/>
                <a:cs typeface="Arial"/>
              </a:rPr>
              <a:t>of </a:t>
            </a:r>
            <a:r>
              <a:rPr sz="2700" spc="-170" dirty="0">
                <a:latin typeface="Arial"/>
                <a:cs typeface="Arial"/>
              </a:rPr>
              <a:t>hammers </a:t>
            </a:r>
            <a:r>
              <a:rPr sz="2700" spc="-125" dirty="0">
                <a:latin typeface="Arial"/>
                <a:cs typeface="Arial"/>
              </a:rPr>
              <a:t>and </a:t>
            </a:r>
            <a:r>
              <a:rPr sz="2700" spc="-245" dirty="0">
                <a:latin typeface="Arial"/>
                <a:cs typeface="Arial"/>
              </a:rPr>
              <a:t>is  </a:t>
            </a:r>
            <a:r>
              <a:rPr sz="2700" spc="-165" dirty="0">
                <a:latin typeface="Arial"/>
                <a:cs typeface="Arial"/>
              </a:rPr>
              <a:t>co</a:t>
            </a:r>
            <a:r>
              <a:rPr sz="2700" b="1" spc="-165" dirty="0">
                <a:latin typeface="Arial"/>
                <a:cs typeface="Arial"/>
              </a:rPr>
              <a:t>l</a:t>
            </a:r>
            <a:r>
              <a:rPr sz="2700" b="1" spc="-49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ected</a:t>
            </a:r>
            <a:r>
              <a:rPr sz="2700" spc="-345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under</a:t>
            </a:r>
            <a:r>
              <a:rPr sz="2700" spc="-295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the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170" dirty="0">
                <a:latin typeface="Arial"/>
                <a:cs typeface="Arial"/>
              </a:rPr>
              <a:t>screen.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028" y="328371"/>
            <a:ext cx="2739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5510" algn="l"/>
                <a:tab pos="1602105" algn="l"/>
              </a:tabLst>
            </a:pP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800" b="1" spc="-20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is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are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800" b="1" spc="-20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2800" b="1" spc="10" dirty="0">
                <a:solidFill>
                  <a:srgbClr val="FF0066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7028" y="755649"/>
            <a:ext cx="152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7028" y="755649"/>
            <a:ext cx="27381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2394585" algn="r">
              <a:lnSpc>
                <a:spcPct val="100000"/>
              </a:lnSpc>
              <a:spcBef>
                <a:spcPts val="95"/>
              </a:spcBef>
              <a:tabLst>
                <a:tab pos="1254760" algn="l"/>
                <a:tab pos="2368550" algn="l"/>
              </a:tabLst>
            </a:pP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at  250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0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FF0066"/>
                </a:solidFill>
                <a:latin typeface="Arial"/>
                <a:cs typeface="Arial"/>
              </a:rPr>
              <a:t>rp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m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FF0066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tabLst>
                <a:tab pos="1185545" algn="l"/>
                <a:tab pos="1923414" algn="l"/>
              </a:tabLst>
            </a:pPr>
            <a:r>
              <a:rPr sz="2800" b="1" spc="-15" dirty="0">
                <a:solidFill>
                  <a:srgbClr val="FF0066"/>
                </a:solidFill>
                <a:latin typeface="Arial"/>
                <a:cs typeface="Arial"/>
              </a:rPr>
              <a:t>100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0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	</a:t>
            </a:r>
            <a:r>
              <a:rPr sz="2800" b="1" spc="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	</a:t>
            </a:r>
            <a:r>
              <a:rPr sz="2800" b="1" spc="-15" dirty="0">
                <a:solidFill>
                  <a:srgbClr val="FF0066"/>
                </a:solidFill>
                <a:latin typeface="Arial"/>
                <a:cs typeface="Arial"/>
              </a:rPr>
              <a:t>2500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362710" algn="l"/>
                <a:tab pos="2179320" algn="l"/>
              </a:tabLst>
            </a:pP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rpm	f</a:t>
            </a:r>
            <a:r>
              <a:rPr sz="2800" b="1" spc="-20" dirty="0">
                <a:solidFill>
                  <a:srgbClr val="FF0066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7028" y="2462911"/>
            <a:ext cx="2738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reduction of</a:t>
            </a:r>
            <a:r>
              <a:rPr sz="2800" b="1" spc="18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66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028" y="2889630"/>
            <a:ext cx="15849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large  parti</a:t>
            </a:r>
            <a:r>
              <a:rPr sz="2800" b="1" spc="-20" dirty="0">
                <a:solidFill>
                  <a:srgbClr val="FF0066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les</a:t>
            </a:r>
            <a:r>
              <a:rPr sz="2800" b="1" dirty="0">
                <a:solidFill>
                  <a:srgbClr val="FF0066"/>
                </a:solidFill>
                <a:latin typeface="Arial"/>
                <a:cs typeface="Arial"/>
              </a:rPr>
              <a:t>.  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speed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1638" y="2889630"/>
            <a:ext cx="91566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5080" indent="-5969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si</a:t>
            </a:r>
            <a:r>
              <a:rPr sz="2800" b="1" spc="-20" dirty="0">
                <a:solidFill>
                  <a:srgbClr val="FF0066"/>
                </a:solidFill>
                <a:latin typeface="Arial"/>
                <a:cs typeface="Arial"/>
              </a:rPr>
              <a:t>z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ed  High  rotor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7028" y="4170045"/>
            <a:ext cx="27387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66"/>
                </a:solidFill>
                <a:latin typeface="Arial"/>
                <a:cs typeface="Arial"/>
              </a:rPr>
              <a:t>uses </a:t>
            </a:r>
            <a:r>
              <a:rPr sz="2800" b="1" spc="-5" dirty="0">
                <a:solidFill>
                  <a:srgbClr val="FF0066"/>
                </a:solidFill>
                <a:latin typeface="Arial"/>
                <a:cs typeface="Arial"/>
              </a:rPr>
              <a:t>10000 rpm  </a:t>
            </a:r>
            <a:r>
              <a:rPr sz="2800" b="1" spc="-15" dirty="0">
                <a:solidFill>
                  <a:srgbClr val="FF0066"/>
                </a:solidFill>
                <a:latin typeface="Arial"/>
                <a:cs typeface="Arial"/>
              </a:rPr>
              <a:t>speed.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71" y="76200"/>
            <a:ext cx="5824728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97965"/>
            <a:ext cx="19151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D</a:t>
            </a:r>
            <a:r>
              <a:rPr dirty="0"/>
              <a:t>EFINITION</a:t>
            </a:r>
            <a:r>
              <a:rPr sz="3000" dirty="0"/>
              <a:t>: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8347202" y="588713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329"/>
            <a:ext cx="7310755" cy="2662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Size </a:t>
            </a:r>
            <a:r>
              <a:rPr sz="2800" dirty="0">
                <a:latin typeface="Arial"/>
                <a:cs typeface="Arial"/>
              </a:rPr>
              <a:t>reduction </a:t>
            </a:r>
            <a:r>
              <a:rPr sz="2800" spc="-5" dirty="0">
                <a:latin typeface="Arial"/>
                <a:cs typeface="Arial"/>
              </a:rPr>
              <a:t>is the </a:t>
            </a:r>
            <a:r>
              <a:rPr sz="2800" dirty="0">
                <a:latin typeface="Arial"/>
                <a:cs typeface="Arial"/>
              </a:rPr>
              <a:t>operation carried out  </a:t>
            </a:r>
            <a:r>
              <a:rPr sz="2800" spc="-5" dirty="0">
                <a:latin typeface="Arial"/>
                <a:cs typeface="Arial"/>
              </a:rPr>
              <a:t>for reducing the size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bigger particles into  </a:t>
            </a:r>
            <a:r>
              <a:rPr sz="2800" dirty="0">
                <a:latin typeface="Arial"/>
                <a:cs typeface="Arial"/>
              </a:rPr>
              <a:t>smaller one of </a:t>
            </a:r>
            <a:r>
              <a:rPr sz="2800" spc="-5" dirty="0">
                <a:latin typeface="Arial"/>
                <a:cs typeface="Arial"/>
              </a:rPr>
              <a:t>desired size </a:t>
            </a:r>
            <a:r>
              <a:rPr sz="2800" dirty="0">
                <a:latin typeface="Arial"/>
                <a:cs typeface="Arial"/>
              </a:rPr>
              <a:t>and shape </a:t>
            </a:r>
            <a:r>
              <a:rPr sz="2800" spc="-5" dirty="0">
                <a:latin typeface="Arial"/>
                <a:cs typeface="Arial"/>
              </a:rPr>
              <a:t>with  the help </a:t>
            </a:r>
            <a:r>
              <a:rPr sz="2800" dirty="0">
                <a:latin typeface="Arial"/>
                <a:cs typeface="Arial"/>
              </a:rPr>
              <a:t>of external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forces.</a:t>
            </a:r>
            <a:endParaRPr sz="28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b="1" spc="-5" dirty="0">
                <a:solidFill>
                  <a:srgbClr val="777B84"/>
                </a:solidFill>
                <a:latin typeface="Arial"/>
                <a:cs typeface="Arial"/>
              </a:rPr>
              <a:t>COMMINUTION </a:t>
            </a:r>
            <a:r>
              <a:rPr sz="2800" dirty="0">
                <a:latin typeface="Arial"/>
                <a:cs typeface="Arial"/>
              </a:rPr>
              <a:t>is another term used </a:t>
            </a:r>
            <a:r>
              <a:rPr sz="2800" spc="-5" dirty="0">
                <a:latin typeface="Arial"/>
                <a:cs typeface="Arial"/>
              </a:rPr>
              <a:t>for  size</a:t>
            </a:r>
            <a:r>
              <a:rPr sz="2800" dirty="0">
                <a:latin typeface="Arial"/>
                <a:cs typeface="Arial"/>
              </a:rPr>
              <a:t> reduction.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57200"/>
            <a:ext cx="8153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2216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A</a:t>
            </a:r>
            <a:r>
              <a:rPr spc="-40" dirty="0"/>
              <a:t>DVANTAGES</a:t>
            </a:r>
            <a:r>
              <a:rPr sz="3000" spc="-40" dirty="0"/>
              <a:t>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48131" y="1624329"/>
            <a:ext cx="7319645" cy="4559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is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0066"/>
                </a:solidFill>
                <a:latin typeface="Arial"/>
                <a:cs typeface="Arial"/>
              </a:rPr>
              <a:t>rapid</a:t>
            </a:r>
            <a:r>
              <a:rPr sz="2800" spc="-26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in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action,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is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capable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of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grinding</a:t>
            </a:r>
            <a:r>
              <a:rPr sz="2800" spc="-35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many  </a:t>
            </a:r>
            <a:r>
              <a:rPr sz="2800" spc="-105" dirty="0">
                <a:latin typeface="Arial"/>
                <a:cs typeface="Arial"/>
              </a:rPr>
              <a:t>different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types</a:t>
            </a:r>
            <a:r>
              <a:rPr sz="2800" spc="-4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of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materials.</a:t>
            </a:r>
            <a:endParaRPr sz="2800">
              <a:latin typeface="Arial"/>
              <a:cs typeface="Arial"/>
            </a:endParaRPr>
          </a:p>
          <a:p>
            <a:pPr marL="355600" marR="17145" indent="-342900" algn="just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9642"/>
              <a:buChar char="•"/>
              <a:tabLst>
                <a:tab pos="355600" algn="l"/>
              </a:tabLst>
            </a:pPr>
            <a:r>
              <a:rPr sz="2800" spc="-185" dirty="0">
                <a:latin typeface="Arial"/>
                <a:cs typeface="Arial"/>
              </a:rPr>
              <a:t>They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are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easy</a:t>
            </a:r>
            <a:r>
              <a:rPr sz="2800" spc="-39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to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insta</a:t>
            </a:r>
            <a:r>
              <a:rPr sz="2800" b="1" spc="-165" dirty="0">
                <a:latin typeface="Arial"/>
                <a:cs typeface="Arial"/>
              </a:rPr>
              <a:t>l</a:t>
            </a:r>
            <a:r>
              <a:rPr sz="2800" b="1" spc="18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and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operate,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the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operation  is</a:t>
            </a:r>
            <a:r>
              <a:rPr sz="2800" spc="-43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continuous.</a:t>
            </a:r>
            <a:endParaRPr sz="28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10"/>
              </a:spcBef>
              <a:buClr>
                <a:srgbClr val="FD8537"/>
              </a:buClr>
              <a:buSzPct val="69642"/>
              <a:buChar char="•"/>
              <a:tabLst>
                <a:tab pos="355600" algn="l"/>
              </a:tabLst>
            </a:pPr>
            <a:r>
              <a:rPr sz="2800" spc="-155" dirty="0">
                <a:latin typeface="Arial"/>
                <a:cs typeface="Arial"/>
              </a:rPr>
              <a:t>There </a:t>
            </a:r>
            <a:r>
              <a:rPr sz="2800" spc="-140" dirty="0">
                <a:latin typeface="Arial"/>
                <a:cs typeface="Arial"/>
              </a:rPr>
              <a:t>is </a:t>
            </a:r>
            <a:r>
              <a:rPr sz="2800" spc="-55" dirty="0">
                <a:solidFill>
                  <a:srgbClr val="FF0066"/>
                </a:solidFill>
                <a:latin typeface="Arial"/>
                <a:cs typeface="Arial"/>
              </a:rPr>
              <a:t>little </a:t>
            </a:r>
            <a:r>
              <a:rPr sz="2800" spc="-155" dirty="0">
                <a:solidFill>
                  <a:srgbClr val="FF0066"/>
                </a:solidFill>
                <a:latin typeface="Arial"/>
                <a:cs typeface="Arial"/>
              </a:rPr>
              <a:t>contamination </a:t>
            </a:r>
            <a:r>
              <a:rPr sz="2800" spc="-65" dirty="0">
                <a:latin typeface="Arial"/>
                <a:cs typeface="Arial"/>
              </a:rPr>
              <a:t>of </a:t>
            </a:r>
            <a:r>
              <a:rPr sz="2800" spc="-75" dirty="0">
                <a:latin typeface="Arial"/>
                <a:cs typeface="Arial"/>
              </a:rPr>
              <a:t>the </a:t>
            </a:r>
            <a:r>
              <a:rPr sz="2800" spc="-160" dirty="0">
                <a:latin typeface="Arial"/>
                <a:cs typeface="Arial"/>
              </a:rPr>
              <a:t>product </a:t>
            </a:r>
            <a:r>
              <a:rPr sz="2800" spc="-75" dirty="0">
                <a:latin typeface="Arial"/>
                <a:cs typeface="Arial"/>
              </a:rPr>
              <a:t>with  </a:t>
            </a:r>
            <a:r>
              <a:rPr sz="2800" spc="-100" dirty="0">
                <a:latin typeface="Arial"/>
                <a:cs typeface="Arial"/>
              </a:rPr>
              <a:t>metal </a:t>
            </a:r>
            <a:r>
              <a:rPr sz="2800" spc="-155" dirty="0">
                <a:latin typeface="Arial"/>
                <a:cs typeface="Arial"/>
              </a:rPr>
              <a:t>abraded </a:t>
            </a:r>
            <a:r>
              <a:rPr sz="2800" spc="-110" dirty="0">
                <a:latin typeface="Arial"/>
                <a:cs typeface="Arial"/>
              </a:rPr>
              <a:t>from </a:t>
            </a:r>
            <a:r>
              <a:rPr sz="2800" spc="-80" dirty="0">
                <a:latin typeface="Arial"/>
                <a:cs typeface="Arial"/>
              </a:rPr>
              <a:t>the </a:t>
            </a:r>
            <a:r>
              <a:rPr sz="2800" spc="-145" dirty="0">
                <a:latin typeface="Arial"/>
                <a:cs typeface="Arial"/>
              </a:rPr>
              <a:t>mi</a:t>
            </a:r>
            <a:r>
              <a:rPr sz="2800" b="1" spc="-145" dirty="0">
                <a:latin typeface="Arial"/>
                <a:cs typeface="Arial"/>
              </a:rPr>
              <a:t>l </a:t>
            </a:r>
            <a:r>
              <a:rPr sz="2800" spc="-155" dirty="0">
                <a:latin typeface="Arial"/>
                <a:cs typeface="Arial"/>
              </a:rPr>
              <a:t>as </a:t>
            </a:r>
            <a:r>
              <a:rPr sz="2800" spc="-105" dirty="0">
                <a:latin typeface="Arial"/>
                <a:cs typeface="Arial"/>
              </a:rPr>
              <a:t>no </a:t>
            </a:r>
            <a:r>
              <a:rPr sz="2800" spc="-190" dirty="0">
                <a:latin typeface="Arial"/>
                <a:cs typeface="Arial"/>
              </a:rPr>
              <a:t>surface </a:t>
            </a:r>
            <a:r>
              <a:rPr sz="2800" spc="-155" dirty="0">
                <a:latin typeface="Arial"/>
                <a:cs typeface="Arial"/>
              </a:rPr>
              <a:t>move  </a:t>
            </a:r>
            <a:r>
              <a:rPr sz="2800" spc="-185" dirty="0">
                <a:latin typeface="Arial"/>
                <a:cs typeface="Arial"/>
              </a:rPr>
              <a:t>against </a:t>
            </a:r>
            <a:r>
              <a:rPr sz="2800" spc="-180" dirty="0">
                <a:latin typeface="Arial"/>
                <a:cs typeface="Arial"/>
              </a:rPr>
              <a:t>each</a:t>
            </a:r>
            <a:r>
              <a:rPr sz="2800" spc="-57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other.</a:t>
            </a:r>
            <a:endParaRPr sz="2800">
              <a:latin typeface="Arial"/>
              <a:cs typeface="Arial"/>
            </a:endParaRPr>
          </a:p>
          <a:p>
            <a:pPr marL="355600" marR="16510" indent="-342900" algn="just">
              <a:lnSpc>
                <a:spcPct val="100000"/>
              </a:lnSpc>
              <a:spcBef>
                <a:spcPts val="695"/>
              </a:spcBef>
              <a:buClr>
                <a:srgbClr val="FD8537"/>
              </a:buClr>
              <a:buSzPct val="69642"/>
              <a:buChar char="•"/>
              <a:tabLst>
                <a:tab pos="355600" algn="l"/>
              </a:tabLst>
            </a:pPr>
            <a:r>
              <a:rPr sz="2800" spc="-160" dirty="0">
                <a:latin typeface="Arial"/>
                <a:cs typeface="Arial"/>
              </a:rPr>
              <a:t>The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particle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size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of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the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material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to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be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reduced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can  </a:t>
            </a:r>
            <a:r>
              <a:rPr sz="2800" spc="-95" dirty="0">
                <a:latin typeface="Arial"/>
                <a:cs typeface="Arial"/>
              </a:rPr>
              <a:t>be </a:t>
            </a:r>
            <a:r>
              <a:rPr sz="2800" spc="-175" dirty="0">
                <a:latin typeface="Arial"/>
                <a:cs typeface="Arial"/>
              </a:rPr>
              <a:t>easily </a:t>
            </a:r>
            <a:r>
              <a:rPr sz="2800" spc="-170" dirty="0">
                <a:latin typeface="Arial"/>
                <a:cs typeface="Arial"/>
              </a:rPr>
              <a:t>contro</a:t>
            </a:r>
            <a:r>
              <a:rPr sz="2800" b="1" spc="-170" dirty="0">
                <a:latin typeface="Arial"/>
                <a:cs typeface="Arial"/>
              </a:rPr>
              <a:t>l </a:t>
            </a:r>
            <a:r>
              <a:rPr sz="2800" spc="-90" dirty="0">
                <a:latin typeface="Arial"/>
                <a:cs typeface="Arial"/>
              </a:rPr>
              <a:t>ed </a:t>
            </a:r>
            <a:r>
              <a:rPr sz="2800" spc="-110" dirty="0">
                <a:latin typeface="Arial"/>
                <a:cs typeface="Arial"/>
              </a:rPr>
              <a:t>by </a:t>
            </a:r>
            <a:r>
              <a:rPr sz="2800" spc="-229" dirty="0">
                <a:latin typeface="Arial"/>
                <a:cs typeface="Arial"/>
              </a:rPr>
              <a:t>changing </a:t>
            </a:r>
            <a:r>
              <a:rPr sz="2800" spc="-75" dirty="0">
                <a:latin typeface="Arial"/>
                <a:cs typeface="Arial"/>
              </a:rPr>
              <a:t>the </a:t>
            </a:r>
            <a:r>
              <a:rPr sz="2800" spc="-195" dirty="0">
                <a:latin typeface="Arial"/>
                <a:cs typeface="Arial"/>
              </a:rPr>
              <a:t>speed </a:t>
            </a:r>
            <a:r>
              <a:rPr sz="2800" spc="-70" dirty="0">
                <a:latin typeface="Arial"/>
                <a:cs typeface="Arial"/>
              </a:rPr>
              <a:t>of </a:t>
            </a:r>
            <a:r>
              <a:rPr sz="2800" spc="-80" dirty="0">
                <a:latin typeface="Arial"/>
                <a:cs typeface="Arial"/>
              </a:rPr>
              <a:t>the  </a:t>
            </a:r>
            <a:r>
              <a:rPr sz="2800" spc="-120" dirty="0">
                <a:latin typeface="Arial"/>
                <a:cs typeface="Arial"/>
              </a:rPr>
              <a:t>rotor,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hammer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type,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195" dirty="0">
                <a:latin typeface="Arial"/>
                <a:cs typeface="Arial"/>
              </a:rPr>
              <a:t>shape</a:t>
            </a:r>
            <a:r>
              <a:rPr sz="2800" spc="-50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and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size</a:t>
            </a:r>
            <a:r>
              <a:rPr sz="2800" spc="-509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of</a:t>
            </a:r>
            <a:r>
              <a:rPr sz="2800" spc="-254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the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screen.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2729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D</a:t>
            </a:r>
            <a:r>
              <a:rPr spc="-30" dirty="0"/>
              <a:t>ISADVANTAGES</a:t>
            </a:r>
            <a:r>
              <a:rPr sz="3000" spc="-30" dirty="0"/>
              <a:t>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48131" y="1624329"/>
            <a:ext cx="55797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55600" algn="l"/>
                <a:tab pos="1210310" algn="l"/>
                <a:tab pos="2362835" algn="l"/>
              </a:tabLst>
            </a:pPr>
            <a:r>
              <a:rPr sz="2800" spc="-145" dirty="0">
                <a:latin typeface="Arial"/>
                <a:cs typeface="Arial"/>
              </a:rPr>
              <a:t>Heat	</a:t>
            </a:r>
            <a:r>
              <a:rPr sz="2800" spc="-170" dirty="0">
                <a:latin typeface="Arial"/>
                <a:cs typeface="Arial"/>
              </a:rPr>
              <a:t>buildup	</a:t>
            </a:r>
            <a:r>
              <a:rPr sz="2800" spc="-160" dirty="0">
                <a:latin typeface="Arial"/>
                <a:cs typeface="Arial"/>
              </a:rPr>
              <a:t>during </a:t>
            </a:r>
            <a:r>
              <a:rPr sz="2800" spc="-130" dirty="0">
                <a:latin typeface="Arial"/>
                <a:cs typeface="Arial"/>
              </a:rPr>
              <a:t>milling </a:t>
            </a:r>
            <a:r>
              <a:rPr sz="2800" spc="-50" dirty="0">
                <a:latin typeface="Arial"/>
                <a:cs typeface="Arial"/>
              </a:rPr>
              <a:t>is </a:t>
            </a:r>
            <a:r>
              <a:rPr sz="2800" spc="-155" dirty="0">
                <a:latin typeface="Arial"/>
                <a:cs typeface="Arial"/>
              </a:rPr>
              <a:t>more,  </a:t>
            </a:r>
            <a:r>
              <a:rPr sz="2800" spc="-175" dirty="0">
                <a:latin typeface="Arial"/>
                <a:cs typeface="Arial"/>
              </a:rPr>
              <a:t>product</a:t>
            </a:r>
            <a:r>
              <a:rPr sz="2800" spc="-47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degradation</a:t>
            </a:r>
            <a:r>
              <a:rPr sz="2800" spc="-40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is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possible.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2140" y="1624329"/>
            <a:ext cx="1397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25" dirty="0">
                <a:latin typeface="Arial"/>
                <a:cs typeface="Arial"/>
              </a:rPr>
              <a:t>therefore,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131" y="2580258"/>
            <a:ext cx="7312659" cy="1405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55600" algn="l"/>
                <a:tab pos="3495040" algn="l"/>
              </a:tabLst>
            </a:pPr>
            <a:r>
              <a:rPr sz="2800" spc="-195" dirty="0">
                <a:latin typeface="Arial"/>
                <a:cs typeface="Arial"/>
              </a:rPr>
              <a:t>Hammer</a:t>
            </a:r>
            <a:r>
              <a:rPr sz="2800" spc="3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mills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29" dirty="0">
                <a:latin typeface="Arial"/>
                <a:cs typeface="Arial"/>
              </a:rPr>
              <a:t>cannot	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180" dirty="0">
                <a:latin typeface="Arial"/>
                <a:cs typeface="Arial"/>
              </a:rPr>
              <a:t>employed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120" dirty="0">
                <a:latin typeface="Arial"/>
                <a:cs typeface="Arial"/>
              </a:rPr>
              <a:t>mill </a:t>
            </a:r>
            <a:r>
              <a:rPr sz="2800" spc="-229" dirty="0">
                <a:latin typeface="Arial"/>
                <a:cs typeface="Arial"/>
              </a:rPr>
              <a:t>sticky,  </a:t>
            </a:r>
            <a:r>
              <a:rPr sz="2800" spc="-185" dirty="0">
                <a:latin typeface="Arial"/>
                <a:cs typeface="Arial"/>
              </a:rPr>
              <a:t>fibrous</a:t>
            </a:r>
            <a:r>
              <a:rPr sz="2800" spc="-44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and</a:t>
            </a:r>
            <a:r>
              <a:rPr sz="2800" spc="-45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hard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materials.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55600" algn="l"/>
              </a:tabLst>
            </a:pPr>
            <a:r>
              <a:rPr sz="2800" spc="-180" dirty="0">
                <a:latin typeface="Arial"/>
                <a:cs typeface="Arial"/>
              </a:rPr>
              <a:t>The</a:t>
            </a:r>
            <a:r>
              <a:rPr sz="2800" spc="-53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screensmay</a:t>
            </a:r>
            <a:r>
              <a:rPr sz="2800" spc="-47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get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35" dirty="0">
                <a:latin typeface="Arial"/>
                <a:cs typeface="Arial"/>
              </a:rPr>
              <a:t>clogged.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17018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B</a:t>
            </a:r>
            <a:r>
              <a:rPr spc="-5" dirty="0"/>
              <a:t>ALL</a:t>
            </a:r>
            <a:r>
              <a:rPr spc="5" dirty="0"/>
              <a:t> </a:t>
            </a:r>
            <a:r>
              <a:rPr dirty="0"/>
              <a:t>MILL</a:t>
            </a:r>
            <a:r>
              <a:rPr sz="3000" dirty="0"/>
              <a:t>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624329"/>
            <a:ext cx="7310755" cy="444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985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These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also knows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tumbling</a:t>
            </a:r>
            <a:r>
              <a:rPr sz="2800" spc="-5" dirty="0">
                <a:latin typeface="Arial"/>
                <a:cs typeface="Arial"/>
              </a:rPr>
              <a:t> mills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pebble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mills.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b="1" spc="-5" dirty="0">
                <a:solidFill>
                  <a:srgbClr val="FDB686"/>
                </a:solidFill>
                <a:latin typeface="Arial"/>
                <a:cs typeface="Arial"/>
              </a:rPr>
              <a:t>Principle: </a:t>
            </a:r>
            <a:r>
              <a:rPr sz="2800" spc="-5" dirty="0">
                <a:latin typeface="Arial"/>
                <a:cs typeface="Arial"/>
              </a:rPr>
              <a:t>The ball mill works on the  </a:t>
            </a:r>
            <a:r>
              <a:rPr sz="2800" dirty="0">
                <a:latin typeface="Arial"/>
                <a:cs typeface="Arial"/>
              </a:rPr>
              <a:t>principle of </a:t>
            </a:r>
            <a:r>
              <a:rPr sz="2800" spc="-5" dirty="0">
                <a:latin typeface="Arial"/>
                <a:cs typeface="Arial"/>
              </a:rPr>
              <a:t>impact between </a:t>
            </a:r>
            <a:r>
              <a:rPr sz="2800" dirty="0">
                <a:latin typeface="Arial"/>
                <a:cs typeface="Arial"/>
              </a:rPr>
              <a:t>the rapidly  </a:t>
            </a:r>
            <a:r>
              <a:rPr sz="2800" spc="-5" dirty="0">
                <a:latin typeface="Arial"/>
                <a:cs typeface="Arial"/>
              </a:rPr>
              <a:t>moving </a:t>
            </a:r>
            <a:r>
              <a:rPr sz="2800" dirty="0">
                <a:latin typeface="Arial"/>
                <a:cs typeface="Arial"/>
              </a:rPr>
              <a:t>balls and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powder material, both  </a:t>
            </a:r>
            <a:r>
              <a:rPr sz="2800" spc="-5" dirty="0">
                <a:latin typeface="Arial"/>
                <a:cs typeface="Arial"/>
              </a:rPr>
              <a:t>enclosed in a hollow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cylinder.</a:t>
            </a:r>
            <a:endParaRPr sz="28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At low </a:t>
            </a:r>
            <a:r>
              <a:rPr sz="2800" dirty="0">
                <a:latin typeface="Arial"/>
                <a:cs typeface="Arial"/>
              </a:rPr>
              <a:t>speed </a:t>
            </a:r>
            <a:r>
              <a:rPr sz="2800" spc="-5" dirty="0">
                <a:latin typeface="Arial"/>
                <a:cs typeface="Arial"/>
              </a:rPr>
              <a:t>the balls roll </a:t>
            </a:r>
            <a:r>
              <a:rPr sz="2800" dirty="0">
                <a:latin typeface="Arial"/>
                <a:cs typeface="Arial"/>
              </a:rPr>
              <a:t>over each other  attrition </a:t>
            </a:r>
            <a:r>
              <a:rPr sz="2800" spc="-5" dirty="0">
                <a:latin typeface="Arial"/>
                <a:cs typeface="Arial"/>
              </a:rPr>
              <a:t>will be mode of </a:t>
            </a:r>
            <a:r>
              <a:rPr sz="2800" dirty="0">
                <a:latin typeface="Arial"/>
                <a:cs typeface="Arial"/>
              </a:rPr>
              <a:t>action </a:t>
            </a:r>
            <a:r>
              <a:rPr sz="2800" spc="-5" dirty="0">
                <a:latin typeface="Arial"/>
                <a:cs typeface="Arial"/>
              </a:rPr>
              <a:t>thus in the  ball </a:t>
            </a:r>
            <a:r>
              <a:rPr sz="2800" dirty="0">
                <a:latin typeface="Arial"/>
                <a:cs typeface="Arial"/>
              </a:rPr>
              <a:t>mill </a:t>
            </a:r>
            <a:r>
              <a:rPr sz="2800" spc="-5" dirty="0">
                <a:latin typeface="Arial"/>
                <a:cs typeface="Arial"/>
              </a:rPr>
              <a:t>attrition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impact both  mechanisms </a:t>
            </a:r>
            <a:r>
              <a:rPr sz="2800" dirty="0">
                <a:latin typeface="Arial"/>
                <a:cs typeface="Arial"/>
              </a:rPr>
              <a:t>takes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6920"/>
            <a:ext cx="8073390" cy="4674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Construction:</a:t>
            </a:r>
            <a:endParaRPr sz="2800">
              <a:latin typeface="Arial"/>
              <a:cs typeface="Arial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It consists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a hollow </a:t>
            </a:r>
            <a:r>
              <a:rPr sz="2800" dirty="0">
                <a:latin typeface="Arial"/>
                <a:cs typeface="Arial"/>
              </a:rPr>
              <a:t>cylinder </a:t>
            </a:r>
            <a:r>
              <a:rPr sz="2800" spc="-5" dirty="0">
                <a:latin typeface="Arial"/>
                <a:cs typeface="Arial"/>
              </a:rPr>
              <a:t>which is mounted  on a metallic frame in </a:t>
            </a:r>
            <a:r>
              <a:rPr sz="2800" dirty="0">
                <a:latin typeface="Arial"/>
                <a:cs typeface="Arial"/>
              </a:rPr>
              <a:t>such </a:t>
            </a:r>
            <a:r>
              <a:rPr sz="2800" spc="-5" dirty="0">
                <a:latin typeface="Arial"/>
                <a:cs typeface="Arial"/>
              </a:rPr>
              <a:t>a way that it </a:t>
            </a:r>
            <a:r>
              <a:rPr sz="2800" dirty="0">
                <a:latin typeface="Arial"/>
                <a:cs typeface="Arial"/>
              </a:rPr>
              <a:t>can </a:t>
            </a:r>
            <a:r>
              <a:rPr sz="2800" spc="10" dirty="0">
                <a:latin typeface="Arial"/>
                <a:cs typeface="Arial"/>
              </a:rPr>
              <a:t>be  </a:t>
            </a:r>
            <a:r>
              <a:rPr sz="2800" spc="-5" dirty="0">
                <a:latin typeface="Arial"/>
                <a:cs typeface="Arial"/>
              </a:rPr>
              <a:t>rotated on its </a:t>
            </a:r>
            <a:r>
              <a:rPr sz="2800" dirty="0">
                <a:latin typeface="Arial"/>
                <a:cs typeface="Arial"/>
              </a:rPr>
              <a:t>longitudinal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axis.</a:t>
            </a:r>
            <a:endParaRPr sz="2800">
              <a:latin typeface="Arial"/>
              <a:cs typeface="Arial"/>
            </a:endParaRPr>
          </a:p>
          <a:p>
            <a:pPr marL="286385" marR="76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length of </a:t>
            </a:r>
            <a:r>
              <a:rPr sz="2800" spc="-5" dirty="0">
                <a:latin typeface="Arial"/>
                <a:cs typeface="Arial"/>
              </a:rPr>
              <a:t>the cylinder is </a:t>
            </a:r>
            <a:r>
              <a:rPr sz="2800" dirty="0">
                <a:latin typeface="Arial"/>
                <a:cs typeface="Arial"/>
              </a:rPr>
              <a:t>slightly </a:t>
            </a:r>
            <a:r>
              <a:rPr sz="2800" spc="-5" dirty="0">
                <a:latin typeface="Arial"/>
                <a:cs typeface="Arial"/>
              </a:rPr>
              <a:t>higher </a:t>
            </a:r>
            <a:r>
              <a:rPr sz="2800" dirty="0">
                <a:latin typeface="Arial"/>
                <a:cs typeface="Arial"/>
              </a:rPr>
              <a:t>than  </a:t>
            </a:r>
            <a:r>
              <a:rPr sz="2800" spc="-5" dirty="0">
                <a:latin typeface="Arial"/>
                <a:cs typeface="Arial"/>
              </a:rPr>
              <a:t>its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diameter.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  <a:tab pos="1106805" algn="l"/>
                <a:tab pos="2544445" algn="l"/>
                <a:tab pos="4079240" algn="l"/>
                <a:tab pos="5020945" algn="l"/>
                <a:tab pos="5822950" algn="l"/>
                <a:tab pos="7159625" algn="l"/>
                <a:tab pos="7762875" algn="l"/>
              </a:tabLst>
            </a:pPr>
            <a:r>
              <a:rPr sz="2800" spc="-5" dirty="0">
                <a:latin typeface="Arial"/>
                <a:cs typeface="Arial"/>
              </a:rPr>
              <a:t>The	c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li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der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nt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ins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dirty="0">
                <a:latin typeface="Arial"/>
                <a:cs typeface="Arial"/>
              </a:rPr>
              <a:t>at	</a:t>
            </a:r>
            <a:r>
              <a:rPr sz="2800" spc="-5" dirty="0">
                <a:latin typeface="Arial"/>
                <a:cs typeface="Arial"/>
              </a:rPr>
              <a:t>occupy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30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50% of </a:t>
            </a:r>
            <a:r>
              <a:rPr sz="2800" spc="-5" dirty="0">
                <a:latin typeface="Arial"/>
                <a:cs typeface="Arial"/>
              </a:rPr>
              <a:t>the mill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volume.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  <a:tab pos="958850" algn="l"/>
                <a:tab pos="2522855" algn="l"/>
                <a:tab pos="2997200" algn="l"/>
                <a:tab pos="3667760" algn="l"/>
                <a:tab pos="4478020" algn="l"/>
                <a:tab pos="5426710" algn="l"/>
                <a:tab pos="6120130" algn="l"/>
                <a:tab pos="7186930" algn="l"/>
                <a:tab pos="7761605" algn="l"/>
              </a:tabLst>
            </a:pPr>
            <a:r>
              <a:rPr sz="2800" spc="-5" dirty="0">
                <a:latin typeface="Arial"/>
                <a:cs typeface="Arial"/>
              </a:rPr>
              <a:t>The ball size </a:t>
            </a:r>
            <a:r>
              <a:rPr sz="2800" dirty="0">
                <a:latin typeface="Arial"/>
                <a:cs typeface="Arial"/>
              </a:rPr>
              <a:t>depends </a:t>
            </a:r>
            <a:r>
              <a:rPr sz="2800" spc="-5" dirty="0">
                <a:latin typeface="Arial"/>
                <a:cs typeface="Arial"/>
              </a:rPr>
              <a:t>on the size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feed </a:t>
            </a:r>
            <a:r>
              <a:rPr sz="2800" spc="-5" dirty="0">
                <a:latin typeface="Arial"/>
                <a:cs typeface="Arial"/>
              </a:rPr>
              <a:t>and  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dirty="0">
                <a:latin typeface="Arial"/>
                <a:cs typeface="Arial"/>
              </a:rPr>
              <a:t>am</a:t>
            </a:r>
            <a:r>
              <a:rPr sz="2800" spc="-5" dirty="0">
                <a:latin typeface="Arial"/>
                <a:cs typeface="Arial"/>
              </a:rPr>
              <a:t>et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mil</a:t>
            </a:r>
            <a:r>
              <a:rPr sz="2800" dirty="0">
                <a:latin typeface="Arial"/>
                <a:cs typeface="Arial"/>
              </a:rPr>
              <a:t>l.	</a:t>
            </a:r>
            <a:r>
              <a:rPr sz="2800" spc="-5" dirty="0">
                <a:latin typeface="Arial"/>
                <a:cs typeface="Arial"/>
              </a:rPr>
              <a:t>Balls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are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made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259" y="5206746"/>
            <a:ext cx="413829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00455" algn="l"/>
                <a:tab pos="1929764" algn="l"/>
                <a:tab pos="2483485" algn="l"/>
              </a:tabLst>
            </a:pP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iron</a:t>
            </a:r>
            <a:r>
              <a:rPr sz="2800" dirty="0">
                <a:latin typeface="Arial"/>
                <a:cs typeface="Arial"/>
              </a:rPr>
              <a:t>	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ston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wa</a:t>
            </a:r>
            <a:r>
              <a:rPr sz="2800" spc="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  medium.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0645" y="5206746"/>
            <a:ext cx="344487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2644" algn="l"/>
                <a:tab pos="1553210" algn="l"/>
                <a:tab pos="2165985" algn="l"/>
              </a:tabLst>
            </a:pPr>
            <a:r>
              <a:rPr sz="2800" dirty="0">
                <a:latin typeface="Arial"/>
                <a:cs typeface="Arial"/>
              </a:rPr>
              <a:t>and	act	as	</a:t>
            </a:r>
            <a:r>
              <a:rPr sz="2800" spc="-5" dirty="0">
                <a:latin typeface="Arial"/>
                <a:cs typeface="Arial"/>
              </a:rPr>
              <a:t>grinding</a:t>
            </a:r>
            <a:endParaRPr sz="2800">
              <a:latin typeface="Arial"/>
              <a:cs typeface="Arial"/>
            </a:endParaRPr>
          </a:p>
          <a:p>
            <a:pPr marR="64135" algn="r">
              <a:lnSpc>
                <a:spcPct val="100000"/>
              </a:lnSpc>
              <a:spcBef>
                <a:spcPts val="187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3120"/>
            <a:ext cx="8072755" cy="3744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Working: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drug </a:t>
            </a:r>
            <a:r>
              <a:rPr sz="2800" spc="-5" dirty="0">
                <a:latin typeface="Arial"/>
                <a:cs typeface="Arial"/>
              </a:rPr>
              <a:t>to be ground is </a:t>
            </a:r>
            <a:r>
              <a:rPr sz="2800" dirty="0">
                <a:latin typeface="Arial"/>
                <a:cs typeface="Arial"/>
              </a:rPr>
              <a:t>put </a:t>
            </a:r>
            <a:r>
              <a:rPr sz="2800" spc="-5" dirty="0">
                <a:latin typeface="Arial"/>
                <a:cs typeface="Arial"/>
              </a:rPr>
              <a:t>into the cylinder </a:t>
            </a:r>
            <a:r>
              <a:rPr sz="2800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the mill in such a quantity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it is filled to about  </a:t>
            </a:r>
            <a:r>
              <a:rPr sz="2800" dirty="0">
                <a:latin typeface="Arial"/>
                <a:cs typeface="Arial"/>
              </a:rPr>
              <a:t>60% of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volume.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A fixed </a:t>
            </a:r>
            <a:r>
              <a:rPr sz="2800" dirty="0">
                <a:latin typeface="Arial"/>
                <a:cs typeface="Arial"/>
              </a:rPr>
              <a:t>number of </a:t>
            </a:r>
            <a:r>
              <a:rPr sz="2800" spc="-5" dirty="0">
                <a:latin typeface="Arial"/>
                <a:cs typeface="Arial"/>
              </a:rPr>
              <a:t>balls </a:t>
            </a:r>
            <a:r>
              <a:rPr sz="2800" dirty="0">
                <a:latin typeface="Arial"/>
                <a:cs typeface="Arial"/>
              </a:rPr>
              <a:t>are introduced and </a:t>
            </a:r>
            <a:r>
              <a:rPr sz="2800" spc="-5" dirty="0">
                <a:latin typeface="Arial"/>
                <a:cs typeface="Arial"/>
              </a:rPr>
              <a:t>the  cylinder </a:t>
            </a:r>
            <a:r>
              <a:rPr sz="2800" spc="-10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closed. </a:t>
            </a:r>
            <a:r>
              <a:rPr sz="2800" spc="-5" dirty="0">
                <a:latin typeface="Arial"/>
                <a:cs typeface="Arial"/>
              </a:rPr>
              <a:t>The mill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allowed to rotate </a:t>
            </a:r>
            <a:r>
              <a:rPr sz="2800" dirty="0">
                <a:latin typeface="Arial"/>
                <a:cs typeface="Arial"/>
              </a:rPr>
              <a:t>on  </a:t>
            </a:r>
            <a:r>
              <a:rPr sz="2800" spc="-5" dirty="0">
                <a:latin typeface="Arial"/>
                <a:cs typeface="Arial"/>
              </a:rPr>
              <a:t>its </a:t>
            </a:r>
            <a:r>
              <a:rPr sz="2800" dirty="0">
                <a:latin typeface="Arial"/>
                <a:cs typeface="Arial"/>
              </a:rPr>
              <a:t>longitudinal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axis.</a:t>
            </a:r>
            <a:endParaRPr sz="28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speed of rotation </a:t>
            </a:r>
            <a:r>
              <a:rPr sz="2800" spc="-5" dirty="0">
                <a:latin typeface="Arial"/>
                <a:cs typeface="Arial"/>
              </a:rPr>
              <a:t>is very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important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487156" cy="360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3836289"/>
            <a:ext cx="89026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E75C00"/>
                </a:solidFill>
                <a:latin typeface="Arial"/>
                <a:cs typeface="Arial"/>
              </a:rPr>
              <a:t>Use</a:t>
            </a:r>
            <a:r>
              <a:rPr sz="2500" b="1" spc="5" dirty="0">
                <a:solidFill>
                  <a:srgbClr val="E75C00"/>
                </a:solidFill>
                <a:latin typeface="Arial"/>
                <a:cs typeface="Arial"/>
              </a:rPr>
              <a:t>s</a:t>
            </a:r>
            <a:r>
              <a:rPr sz="2500" b="1" spc="-5" dirty="0">
                <a:solidFill>
                  <a:srgbClr val="E75C00"/>
                </a:solidFill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4217289"/>
            <a:ext cx="769239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95"/>
              </a:spcBef>
              <a:buClr>
                <a:srgbClr val="E75C00"/>
              </a:buClr>
              <a:buSzPct val="96000"/>
              <a:buFont typeface="Wingdings"/>
              <a:buChar char=""/>
              <a:tabLst>
                <a:tab pos="262890" algn="l"/>
              </a:tabLst>
            </a:pPr>
            <a:r>
              <a:rPr sz="2500" spc="-5" dirty="0">
                <a:latin typeface="Arial"/>
                <a:cs typeface="Arial"/>
              </a:rPr>
              <a:t>For fine grinding with a particle size of 100 to 5 </a:t>
            </a:r>
            <a:r>
              <a:rPr sz="2500" dirty="0">
                <a:latin typeface="Arial"/>
                <a:cs typeface="Arial"/>
              </a:rPr>
              <a:t>mm  </a:t>
            </a:r>
            <a:r>
              <a:rPr sz="2500" spc="-5" dirty="0">
                <a:latin typeface="Arial"/>
                <a:cs typeface="Arial"/>
              </a:rPr>
              <a:t>or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less.</a:t>
            </a:r>
            <a:endParaRPr sz="25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buClr>
                <a:srgbClr val="E75C00"/>
              </a:buClr>
              <a:buSzPct val="96000"/>
              <a:buFont typeface="Wingdings"/>
              <a:buChar char=""/>
              <a:tabLst>
                <a:tab pos="262890" algn="l"/>
                <a:tab pos="1077595" algn="l"/>
                <a:tab pos="2900680" algn="l"/>
                <a:tab pos="3504565" algn="l"/>
                <a:tab pos="5377815" algn="l"/>
                <a:tab pos="6247765" algn="l"/>
              </a:tabLst>
            </a:pPr>
            <a:r>
              <a:rPr sz="2500" spc="-5" dirty="0">
                <a:latin typeface="Arial"/>
                <a:cs typeface="Arial"/>
              </a:rPr>
              <a:t>For	prod</a:t>
            </a:r>
            <a:r>
              <a:rPr sz="2500" dirty="0">
                <a:latin typeface="Arial"/>
                <a:cs typeface="Arial"/>
              </a:rPr>
              <a:t>u</a:t>
            </a:r>
            <a:r>
              <a:rPr sz="2500" spc="-5" dirty="0">
                <a:latin typeface="Arial"/>
                <a:cs typeface="Arial"/>
              </a:rPr>
              <a:t>ction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of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op</a:t>
            </a:r>
            <a:r>
              <a:rPr sz="2500" dirty="0">
                <a:latin typeface="Arial"/>
                <a:cs typeface="Arial"/>
              </a:rPr>
              <a:t>h</a:t>
            </a:r>
            <a:r>
              <a:rPr sz="2500" spc="-5" dirty="0">
                <a:latin typeface="Arial"/>
                <a:cs typeface="Arial"/>
              </a:rPr>
              <a:t>thal</a:t>
            </a:r>
            <a:r>
              <a:rPr sz="2500" spc="-20" dirty="0">
                <a:latin typeface="Arial"/>
                <a:cs typeface="Arial"/>
              </a:rPr>
              <a:t>m</a:t>
            </a:r>
            <a:r>
              <a:rPr sz="2500" spc="-5" dirty="0">
                <a:latin typeface="Arial"/>
                <a:cs typeface="Arial"/>
              </a:rPr>
              <a:t>ic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and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pare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-5" dirty="0">
                <a:latin typeface="Arial"/>
                <a:cs typeface="Arial"/>
              </a:rPr>
              <a:t>teral  products.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E75C00"/>
              </a:buClr>
              <a:buSzPct val="96000"/>
              <a:buFont typeface="Wingdings"/>
              <a:buChar char=""/>
              <a:tabLst>
                <a:tab pos="262890" algn="l"/>
                <a:tab pos="894715" algn="l"/>
                <a:tab pos="1946275" algn="l"/>
                <a:tab pos="2861310" algn="l"/>
                <a:tab pos="4302760" algn="l"/>
                <a:tab pos="4989195" algn="l"/>
                <a:tab pos="6783070" algn="l"/>
                <a:tab pos="7204075" algn="l"/>
              </a:tabLst>
            </a:pPr>
            <a:r>
              <a:rPr sz="2500" spc="-5" dirty="0">
                <a:latin typeface="Arial"/>
                <a:cs typeface="Arial"/>
              </a:rPr>
              <a:t>For	mil</a:t>
            </a:r>
            <a:r>
              <a:rPr sz="2500" spc="-15" dirty="0">
                <a:latin typeface="Arial"/>
                <a:cs typeface="Arial"/>
              </a:rPr>
              <a:t>l</a:t>
            </a:r>
            <a:r>
              <a:rPr sz="2500" spc="-5" dirty="0">
                <a:latin typeface="Arial"/>
                <a:cs typeface="Arial"/>
              </a:rPr>
              <a:t>ing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dy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s,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pig</a:t>
            </a:r>
            <a:r>
              <a:rPr sz="2500" spc="-15" dirty="0">
                <a:latin typeface="Arial"/>
                <a:cs typeface="Arial"/>
              </a:rPr>
              <a:t>m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-5" dirty="0">
                <a:latin typeface="Arial"/>
                <a:cs typeface="Arial"/>
              </a:rPr>
              <a:t>ts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and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insec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ici</a:t>
            </a:r>
            <a:r>
              <a:rPr sz="2500" spc="-20" dirty="0">
                <a:latin typeface="Arial"/>
                <a:cs typeface="Arial"/>
              </a:rPr>
              <a:t>d</a:t>
            </a:r>
            <a:r>
              <a:rPr sz="2500" spc="-5" dirty="0">
                <a:latin typeface="Arial"/>
                <a:cs typeface="Arial"/>
              </a:rPr>
              <a:t>es</a:t>
            </a:r>
            <a:r>
              <a:rPr sz="2500" dirty="0">
                <a:latin typeface="Arial"/>
                <a:cs typeface="Arial"/>
              </a:rPr>
              <a:t>	a</a:t>
            </a:r>
            <a:r>
              <a:rPr sz="2500" spc="-5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low  </a:t>
            </a:r>
            <a:r>
              <a:rPr sz="2500" dirty="0">
                <a:latin typeface="Arial"/>
                <a:cs typeface="Arial"/>
              </a:rPr>
              <a:t>speed.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18591"/>
            <a:ext cx="2216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A</a:t>
            </a:r>
            <a:r>
              <a:rPr spc="-40" dirty="0"/>
              <a:t>DVANTAGES</a:t>
            </a:r>
            <a:r>
              <a:rPr sz="3000" spc="-40" dirty="0"/>
              <a:t>: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9740" y="1014120"/>
            <a:ext cx="8147684" cy="4827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It </a:t>
            </a:r>
            <a:r>
              <a:rPr sz="2800" dirty="0">
                <a:latin typeface="Arial"/>
                <a:cs typeface="Arial"/>
              </a:rPr>
              <a:t>can produce </a:t>
            </a:r>
            <a:r>
              <a:rPr sz="2800" spc="-5" dirty="0">
                <a:latin typeface="Arial"/>
                <a:cs typeface="Arial"/>
              </a:rPr>
              <a:t>very fine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powder.</a:t>
            </a:r>
            <a:endParaRPr sz="2800">
              <a:latin typeface="Arial"/>
              <a:cs typeface="Arial"/>
            </a:endParaRPr>
          </a:p>
          <a:p>
            <a:pPr marL="286385" marR="76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  <a:tab pos="1065530" algn="l"/>
                <a:tab pos="1784985" algn="l"/>
                <a:tab pos="2228215" algn="l"/>
                <a:tab pos="3185795" algn="l"/>
                <a:tab pos="3786504" algn="l"/>
                <a:tab pos="4664710" algn="l"/>
                <a:tab pos="5403850" algn="l"/>
                <a:tab pos="6183630" algn="l"/>
                <a:tab pos="6865620" algn="l"/>
              </a:tabLst>
            </a:pPr>
            <a:r>
              <a:rPr sz="2800" spc="-5" dirty="0">
                <a:latin typeface="Arial"/>
                <a:cs typeface="Arial"/>
              </a:rPr>
              <a:t>Ball	mill	is	</a:t>
            </a:r>
            <a:r>
              <a:rPr sz="2800" dirty="0">
                <a:latin typeface="Arial"/>
                <a:cs typeface="Arial"/>
              </a:rPr>
              <a:t>use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wet</a:t>
            </a:r>
            <a:r>
              <a:rPr sz="2800" dirty="0">
                <a:latin typeface="Arial"/>
                <a:cs typeface="Arial"/>
              </a:rPr>
              <a:t>	an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dr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  </a:t>
            </a:r>
            <a:r>
              <a:rPr sz="2800" dirty="0">
                <a:latin typeface="Arial"/>
                <a:cs typeface="Arial"/>
              </a:rPr>
              <a:t>processes.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  <a:tab pos="741045" algn="l"/>
              </a:tabLst>
            </a:pPr>
            <a:r>
              <a:rPr sz="2800" spc="-65" dirty="0">
                <a:latin typeface="Arial"/>
                <a:cs typeface="Arial"/>
              </a:rPr>
              <a:t>Toxic </a:t>
            </a:r>
            <a:r>
              <a:rPr sz="2800" dirty="0">
                <a:latin typeface="Arial"/>
                <a:cs typeface="Arial"/>
              </a:rPr>
              <a:t>substances </a:t>
            </a:r>
            <a:r>
              <a:rPr sz="2800" spc="-5" dirty="0">
                <a:latin typeface="Arial"/>
                <a:cs typeface="Arial"/>
              </a:rPr>
              <a:t>can be </a:t>
            </a:r>
            <a:r>
              <a:rPr sz="2800" dirty="0">
                <a:latin typeface="Arial"/>
                <a:cs typeface="Arial"/>
              </a:rPr>
              <a:t>ground, as </a:t>
            </a:r>
            <a:r>
              <a:rPr sz="2800" spc="-5" dirty="0">
                <a:latin typeface="Arial"/>
                <a:cs typeface="Arial"/>
              </a:rPr>
              <a:t>the cylinder  is	closed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system.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Rod or bars can </a:t>
            </a:r>
            <a:r>
              <a:rPr sz="2800" dirty="0">
                <a:latin typeface="Arial"/>
                <a:cs typeface="Arial"/>
              </a:rPr>
              <a:t>also </a:t>
            </a:r>
            <a:r>
              <a:rPr sz="2800" spc="-5" dirty="0">
                <a:latin typeface="Arial"/>
                <a:cs typeface="Arial"/>
              </a:rPr>
              <a:t>be used as </a:t>
            </a:r>
            <a:r>
              <a:rPr sz="2800" dirty="0">
                <a:latin typeface="Arial"/>
                <a:cs typeface="Arial"/>
              </a:rPr>
              <a:t>grinding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media.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Sticky material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size reduced in ball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mill,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Installation, </a:t>
            </a:r>
            <a:r>
              <a:rPr sz="2800" spc="-5" dirty="0">
                <a:latin typeface="Arial"/>
                <a:cs typeface="Arial"/>
              </a:rPr>
              <a:t>operation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labor </a:t>
            </a:r>
            <a:r>
              <a:rPr sz="2800" dirty="0">
                <a:latin typeface="Arial"/>
                <a:cs typeface="Arial"/>
              </a:rPr>
              <a:t>costs are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low.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  <a:tab pos="1349375" algn="l"/>
                <a:tab pos="2016760" algn="l"/>
                <a:tab pos="2722880" algn="l"/>
                <a:tab pos="3152140" algn="l"/>
                <a:tab pos="4353560" algn="l"/>
                <a:tab pos="5652135" algn="l"/>
                <a:tab pos="6597015" algn="l"/>
                <a:tab pos="7185659" algn="l"/>
              </a:tabLst>
            </a:pPr>
            <a:r>
              <a:rPr sz="2800" spc="-5" dirty="0">
                <a:latin typeface="Arial"/>
                <a:cs typeface="Arial"/>
              </a:rPr>
              <a:t>Since	the	mill	is	clos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stem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used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steri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  products </a:t>
            </a:r>
            <a:r>
              <a:rPr sz="2800" dirty="0">
                <a:latin typeface="Arial"/>
                <a:cs typeface="Arial"/>
              </a:rPr>
              <a:t>and oxygen </a:t>
            </a:r>
            <a:r>
              <a:rPr sz="2800" spc="-5" dirty="0">
                <a:latin typeface="Arial"/>
                <a:cs typeface="Arial"/>
              </a:rPr>
              <a:t>sensitive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2729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D</a:t>
            </a:r>
            <a:r>
              <a:rPr spc="-30" dirty="0"/>
              <a:t>ISADVANTAGES</a:t>
            </a:r>
            <a:r>
              <a:rPr sz="3000" spc="-30" dirty="0"/>
              <a:t>: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7139"/>
            <a:ext cx="7308850" cy="19621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ball mill is a very noisy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machine.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Ball mill is a slow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process.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  <a:tab pos="1212215" algn="l"/>
                <a:tab pos="2477135" algn="l"/>
                <a:tab pos="3938904" algn="l"/>
                <a:tab pos="5203825" algn="l"/>
                <a:tab pos="5793740" algn="l"/>
                <a:tab pos="6918959" algn="l"/>
              </a:tabLst>
            </a:pPr>
            <a:r>
              <a:rPr sz="2800" spc="-5" dirty="0">
                <a:latin typeface="Arial"/>
                <a:cs typeface="Arial"/>
              </a:rPr>
              <a:t>Soft,	fi</a:t>
            </a:r>
            <a:r>
              <a:rPr sz="280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us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canno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b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mil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dirty="0">
                <a:latin typeface="Arial"/>
                <a:cs typeface="Arial"/>
              </a:rPr>
              <a:t>	by  </a:t>
            </a:r>
            <a:r>
              <a:rPr sz="2800" spc="-5" dirty="0">
                <a:latin typeface="Arial"/>
                <a:cs typeface="Arial"/>
              </a:rPr>
              <a:t>ball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mill.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609600"/>
            <a:ext cx="70104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7202" y="588713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F</a:t>
            </a:r>
            <a:r>
              <a:rPr spc="-5" dirty="0"/>
              <a:t>LUID ENERGY </a:t>
            </a:r>
            <a:r>
              <a:rPr dirty="0"/>
              <a:t>MILL</a:t>
            </a:r>
            <a:r>
              <a:rPr sz="3000" dirty="0"/>
              <a:t>/ </a:t>
            </a:r>
            <a:r>
              <a:rPr sz="3000" spc="-5" dirty="0"/>
              <a:t>J</a:t>
            </a:r>
            <a:r>
              <a:rPr spc="-5" dirty="0"/>
              <a:t>ET </a:t>
            </a:r>
            <a:r>
              <a:rPr dirty="0"/>
              <a:t>MILL</a:t>
            </a:r>
            <a:r>
              <a:rPr sz="3000" dirty="0"/>
              <a:t>/ </a:t>
            </a:r>
            <a:r>
              <a:rPr sz="3000" spc="-5" dirty="0"/>
              <a:t>M</a:t>
            </a:r>
            <a:r>
              <a:rPr spc="-5" dirty="0"/>
              <a:t>ICRONIZERS</a:t>
            </a:r>
            <a:r>
              <a:rPr sz="3000" spc="-5" dirty="0"/>
              <a:t>/  </a:t>
            </a:r>
            <a:r>
              <a:rPr sz="3000" spc="-25" dirty="0"/>
              <a:t>U</a:t>
            </a:r>
            <a:r>
              <a:rPr spc="-25" dirty="0"/>
              <a:t>LTRAFINE</a:t>
            </a:r>
            <a:r>
              <a:rPr spc="170" dirty="0"/>
              <a:t> </a:t>
            </a:r>
            <a:r>
              <a:rPr spc="-5" dirty="0"/>
              <a:t>GRINDERS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30476"/>
            <a:ext cx="8226425" cy="41713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Principle: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Fluid </a:t>
            </a:r>
            <a:r>
              <a:rPr sz="2800" dirty="0">
                <a:latin typeface="Arial"/>
                <a:cs typeface="Arial"/>
              </a:rPr>
              <a:t>energy </a:t>
            </a:r>
            <a:r>
              <a:rPr sz="2800" spc="-5" dirty="0">
                <a:latin typeface="Arial"/>
                <a:cs typeface="Arial"/>
              </a:rPr>
              <a:t>mill </a:t>
            </a:r>
            <a:r>
              <a:rPr sz="2800" dirty="0">
                <a:latin typeface="Arial"/>
                <a:cs typeface="Arial"/>
              </a:rPr>
              <a:t>operates </a:t>
            </a:r>
            <a:r>
              <a:rPr sz="2800" spc="-5" dirty="0">
                <a:latin typeface="Arial"/>
                <a:cs typeface="Arial"/>
              </a:rPr>
              <a:t>on the </a:t>
            </a:r>
            <a:r>
              <a:rPr sz="2800" dirty="0">
                <a:latin typeface="Arial"/>
                <a:cs typeface="Arial"/>
              </a:rPr>
              <a:t>principle of  </a:t>
            </a:r>
            <a:r>
              <a:rPr sz="2800" spc="-5" dirty="0">
                <a:latin typeface="Arial"/>
                <a:cs typeface="Arial"/>
              </a:rPr>
              <a:t>impact </a:t>
            </a:r>
            <a:r>
              <a:rPr sz="2800" dirty="0">
                <a:latin typeface="Arial"/>
                <a:cs typeface="Arial"/>
              </a:rPr>
              <a:t>and attrition. </a:t>
            </a:r>
            <a:r>
              <a:rPr sz="2800" spc="-5" dirty="0">
                <a:latin typeface="Arial"/>
                <a:cs typeface="Arial"/>
              </a:rPr>
              <a:t>Milling </a:t>
            </a:r>
            <a:r>
              <a:rPr sz="2800" dirty="0">
                <a:latin typeface="Arial"/>
                <a:cs typeface="Arial"/>
              </a:rPr>
              <a:t>takes </a:t>
            </a:r>
            <a:r>
              <a:rPr sz="2800" spc="-5" dirty="0">
                <a:latin typeface="Arial"/>
                <a:cs typeface="Arial"/>
              </a:rPr>
              <a:t>place </a:t>
            </a:r>
            <a:r>
              <a:rPr sz="2800" dirty="0">
                <a:latin typeface="Arial"/>
                <a:cs typeface="Arial"/>
              </a:rPr>
              <a:t>because  of </a:t>
            </a:r>
            <a:r>
              <a:rPr sz="2800" spc="-5" dirty="0">
                <a:latin typeface="Arial"/>
                <a:cs typeface="Arial"/>
              </a:rPr>
              <a:t>high </a:t>
            </a:r>
            <a:r>
              <a:rPr sz="2800" dirty="0">
                <a:latin typeface="Arial"/>
                <a:cs typeface="Arial"/>
              </a:rPr>
              <a:t>velocity </a:t>
            </a:r>
            <a:r>
              <a:rPr sz="2800" spc="-5" dirty="0">
                <a:latin typeface="Arial"/>
                <a:cs typeface="Arial"/>
              </a:rPr>
              <a:t>collisions between </a:t>
            </a:r>
            <a:r>
              <a:rPr sz="2800" dirty="0">
                <a:latin typeface="Arial"/>
                <a:cs typeface="Arial"/>
              </a:rPr>
              <a:t>the suspended  particles.</a:t>
            </a:r>
            <a:endParaRPr sz="28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Construction:</a:t>
            </a:r>
            <a:endParaRPr sz="28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It consist </a:t>
            </a:r>
            <a:r>
              <a:rPr sz="2800" spc="-5" dirty="0">
                <a:latin typeface="Arial"/>
                <a:cs typeface="Arial"/>
              </a:rPr>
              <a:t>of an </a:t>
            </a:r>
            <a:r>
              <a:rPr sz="2800" dirty="0">
                <a:latin typeface="Arial"/>
                <a:cs typeface="Arial"/>
              </a:rPr>
              <a:t>elliptical pipe </a:t>
            </a:r>
            <a:r>
              <a:rPr sz="2800" spc="-5" dirty="0">
                <a:latin typeface="Arial"/>
                <a:cs typeface="Arial"/>
              </a:rPr>
              <a:t>which </a:t>
            </a:r>
            <a:r>
              <a:rPr sz="2800" dirty="0">
                <a:latin typeface="Arial"/>
                <a:cs typeface="Arial"/>
              </a:rPr>
              <a:t>has </a:t>
            </a:r>
            <a:r>
              <a:rPr sz="2800" spc="-5" dirty="0">
                <a:latin typeface="Arial"/>
                <a:cs typeface="Arial"/>
              </a:rPr>
              <a:t>a height of  </a:t>
            </a:r>
            <a:r>
              <a:rPr sz="2800" dirty="0">
                <a:latin typeface="Arial"/>
                <a:cs typeface="Arial"/>
              </a:rPr>
              <a:t>about </a:t>
            </a:r>
            <a:r>
              <a:rPr sz="2800" spc="-5" dirty="0">
                <a:latin typeface="Arial"/>
                <a:cs typeface="Arial"/>
              </a:rPr>
              <a:t>2 meters </a:t>
            </a:r>
            <a:r>
              <a:rPr sz="2800" dirty="0">
                <a:latin typeface="Arial"/>
                <a:cs typeface="Arial"/>
              </a:rPr>
              <a:t>and diameter </a:t>
            </a:r>
            <a:r>
              <a:rPr sz="2800" spc="-5" dirty="0">
                <a:latin typeface="Arial"/>
                <a:cs typeface="Arial"/>
              </a:rPr>
              <a:t>may be ranging </a:t>
            </a:r>
            <a:r>
              <a:rPr sz="2800" dirty="0">
                <a:latin typeface="Arial"/>
                <a:cs typeface="Arial"/>
              </a:rPr>
              <a:t>from  </a:t>
            </a:r>
            <a:r>
              <a:rPr sz="2800" spc="-5" dirty="0">
                <a:latin typeface="Arial"/>
                <a:cs typeface="Arial"/>
              </a:rPr>
              <a:t>20 to </a:t>
            </a:r>
            <a:r>
              <a:rPr sz="2800" dirty="0">
                <a:latin typeface="Arial"/>
                <a:cs typeface="Arial"/>
              </a:rPr>
              <a:t>200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81000"/>
            <a:ext cx="80772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57529"/>
            <a:ext cx="8072120" cy="4095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mill </a:t>
            </a:r>
            <a:r>
              <a:rPr sz="2800" dirty="0">
                <a:latin typeface="Arial"/>
                <a:cs typeface="Arial"/>
              </a:rPr>
              <a:t>surface </a:t>
            </a:r>
            <a:r>
              <a:rPr sz="2800" spc="-5" dirty="0">
                <a:latin typeface="Arial"/>
                <a:cs typeface="Arial"/>
              </a:rPr>
              <a:t>may be made up </a:t>
            </a:r>
            <a:r>
              <a:rPr sz="2800" dirty="0">
                <a:latin typeface="Arial"/>
                <a:cs typeface="Arial"/>
              </a:rPr>
              <a:t>of either </a:t>
            </a:r>
            <a:r>
              <a:rPr sz="2800" spc="-5" dirty="0">
                <a:latin typeface="Arial"/>
                <a:cs typeface="Arial"/>
              </a:rPr>
              <a:t>soft  </a:t>
            </a:r>
            <a:r>
              <a:rPr sz="2800" dirty="0">
                <a:latin typeface="Arial"/>
                <a:cs typeface="Arial"/>
              </a:rPr>
              <a:t>stainless steel or </a:t>
            </a:r>
            <a:r>
              <a:rPr sz="2800" spc="-5" dirty="0">
                <a:latin typeface="Arial"/>
                <a:cs typeface="Arial"/>
              </a:rPr>
              <a:t>tough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ceramics.</a:t>
            </a:r>
            <a:endParaRPr sz="28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Grinding </a:t>
            </a:r>
            <a:r>
              <a:rPr sz="2800" dirty="0">
                <a:latin typeface="Arial"/>
                <a:cs typeface="Arial"/>
              </a:rPr>
              <a:t>nozzles are </a:t>
            </a:r>
            <a:r>
              <a:rPr sz="2800" spc="-5" dirty="0">
                <a:latin typeface="Arial"/>
                <a:cs typeface="Arial"/>
              </a:rPr>
              <a:t>placed </a:t>
            </a:r>
            <a:r>
              <a:rPr sz="2800" dirty="0">
                <a:latin typeface="Arial"/>
                <a:cs typeface="Arial"/>
              </a:rPr>
              <a:t>tangential and  </a:t>
            </a:r>
            <a:r>
              <a:rPr sz="2800" spc="-5" dirty="0">
                <a:latin typeface="Arial"/>
                <a:cs typeface="Arial"/>
              </a:rPr>
              <a:t>opposed to the </a:t>
            </a:r>
            <a:r>
              <a:rPr sz="2800" dirty="0">
                <a:latin typeface="Arial"/>
                <a:cs typeface="Arial"/>
              </a:rPr>
              <a:t>initial flow path </a:t>
            </a:r>
            <a:r>
              <a:rPr sz="2800" spc="-5" dirty="0">
                <a:latin typeface="Arial"/>
                <a:cs typeface="Arial"/>
              </a:rPr>
              <a:t>of a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powder.</a:t>
            </a:r>
            <a:endParaRPr sz="2800">
              <a:latin typeface="Arial"/>
              <a:cs typeface="Arial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Compressed </a:t>
            </a:r>
            <a:r>
              <a:rPr sz="2800" spc="-5" dirty="0">
                <a:latin typeface="Arial"/>
                <a:cs typeface="Arial"/>
              </a:rPr>
              <a:t>air is </a:t>
            </a:r>
            <a:r>
              <a:rPr sz="2800" dirty="0">
                <a:latin typeface="Arial"/>
                <a:cs typeface="Arial"/>
              </a:rPr>
              <a:t>used at 600 kilopascals </a:t>
            </a:r>
            <a:r>
              <a:rPr sz="2800" spc="-5" dirty="0">
                <a:latin typeface="Arial"/>
                <a:cs typeface="Arial"/>
              </a:rPr>
              <a:t>to 1  </a:t>
            </a:r>
            <a:r>
              <a:rPr sz="2800" dirty="0">
                <a:latin typeface="Arial"/>
                <a:cs typeface="Arial"/>
              </a:rPr>
              <a:t>megapascals.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25" dirty="0">
                <a:latin typeface="Arial"/>
                <a:cs typeface="Arial"/>
              </a:rPr>
              <a:t>Venturi </a:t>
            </a:r>
            <a:r>
              <a:rPr sz="2800" spc="-5" dirty="0">
                <a:latin typeface="Arial"/>
                <a:cs typeface="Arial"/>
              </a:rPr>
              <a:t>feeder is </a:t>
            </a:r>
            <a:r>
              <a:rPr sz="2800" dirty="0">
                <a:latin typeface="Arial"/>
                <a:cs typeface="Arial"/>
              </a:rPr>
              <a:t>provided </a:t>
            </a:r>
            <a:r>
              <a:rPr sz="2800" spc="-5" dirty="0">
                <a:latin typeface="Arial"/>
                <a:cs typeface="Arial"/>
              </a:rPr>
              <a:t>in the </a:t>
            </a:r>
            <a:r>
              <a:rPr sz="2800" dirty="0">
                <a:latin typeface="Arial"/>
                <a:cs typeface="Arial"/>
              </a:rPr>
              <a:t>path </a:t>
            </a:r>
            <a:r>
              <a:rPr sz="2800" spc="-5" dirty="0">
                <a:latin typeface="Arial"/>
                <a:cs typeface="Arial"/>
              </a:rPr>
              <a:t>of the  </a:t>
            </a:r>
            <a:r>
              <a:rPr sz="2800" spc="-20" dirty="0">
                <a:latin typeface="Arial"/>
                <a:cs typeface="Arial"/>
              </a:rPr>
              <a:t>airflow. </a:t>
            </a:r>
            <a:r>
              <a:rPr sz="2800" spc="-5" dirty="0">
                <a:latin typeface="Arial"/>
                <a:cs typeface="Arial"/>
              </a:rPr>
              <a:t>An outlet with a classifier is fitted to allow  the </a:t>
            </a:r>
            <a:r>
              <a:rPr sz="2800" dirty="0">
                <a:latin typeface="Arial"/>
                <a:cs typeface="Arial"/>
              </a:rPr>
              <a:t>escape of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air.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5129"/>
            <a:ext cx="8074025" cy="51625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Uses:</a:t>
            </a:r>
            <a:endParaRPr sz="2700">
              <a:latin typeface="Arial"/>
              <a:cs typeface="Arial"/>
            </a:endParaRPr>
          </a:p>
          <a:p>
            <a:pPr marL="286385" marR="825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spc="-155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reduce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particle size </a:t>
            </a:r>
            <a:r>
              <a:rPr sz="2700" spc="-10" dirty="0">
                <a:latin typeface="Arial"/>
                <a:cs typeface="Arial"/>
              </a:rPr>
              <a:t>of </a:t>
            </a:r>
            <a:r>
              <a:rPr sz="2700" dirty="0">
                <a:latin typeface="Arial"/>
                <a:cs typeface="Arial"/>
              </a:rPr>
              <a:t>most </a:t>
            </a:r>
            <a:r>
              <a:rPr sz="2700" spc="-1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drugs such  as </a:t>
            </a:r>
            <a:r>
              <a:rPr sz="2700" dirty="0">
                <a:latin typeface="Arial"/>
                <a:cs typeface="Arial"/>
              </a:rPr>
              <a:t>antibiotics </a:t>
            </a:r>
            <a:r>
              <a:rPr sz="2700" spc="-5" dirty="0">
                <a:latin typeface="Arial"/>
                <a:cs typeface="Arial"/>
              </a:rPr>
              <a:t>and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vitamins.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Advantages:</a:t>
            </a:r>
            <a:endParaRPr sz="2700">
              <a:latin typeface="Arial"/>
              <a:cs typeface="Arial"/>
            </a:endParaRPr>
          </a:p>
          <a:p>
            <a:pPr marL="286385" marR="635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It </a:t>
            </a:r>
            <a:r>
              <a:rPr sz="2700" spc="-5" dirty="0">
                <a:latin typeface="Arial"/>
                <a:cs typeface="Arial"/>
              </a:rPr>
              <a:t>has no moving parts heat </a:t>
            </a:r>
            <a:r>
              <a:rPr sz="2700" spc="-1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not produced during  milling.</a:t>
            </a:r>
            <a:endParaRPr sz="27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It is rapid </a:t>
            </a:r>
            <a:r>
              <a:rPr sz="2700" spc="-5" dirty="0">
                <a:latin typeface="Arial"/>
                <a:cs typeface="Arial"/>
              </a:rPr>
              <a:t>and </a:t>
            </a:r>
            <a:r>
              <a:rPr sz="2700" spc="-10" dirty="0">
                <a:latin typeface="Arial"/>
                <a:cs typeface="Arial"/>
              </a:rPr>
              <a:t>efficient </a:t>
            </a:r>
            <a:r>
              <a:rPr sz="2700" spc="-5" dirty="0">
                <a:latin typeface="Arial"/>
                <a:cs typeface="Arial"/>
              </a:rPr>
              <a:t>method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-5" dirty="0">
                <a:latin typeface="Arial"/>
                <a:cs typeface="Arial"/>
              </a:rPr>
              <a:t>reducing powder 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30 mm or</a:t>
            </a:r>
            <a:r>
              <a:rPr sz="2700" dirty="0">
                <a:latin typeface="Arial"/>
                <a:cs typeface="Arial"/>
              </a:rPr>
              <a:t> less.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spc="-10" dirty="0">
                <a:latin typeface="Arial"/>
                <a:cs typeface="Arial"/>
              </a:rPr>
              <a:t>No </a:t>
            </a:r>
            <a:r>
              <a:rPr sz="2700" dirty="0">
                <a:latin typeface="Arial"/>
                <a:cs typeface="Arial"/>
              </a:rPr>
              <a:t>contamination </a:t>
            </a:r>
            <a:r>
              <a:rPr sz="2700" spc="-5" dirty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possible.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Disadvantages: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  <a:tab pos="989330" algn="l"/>
                <a:tab pos="2339975" algn="l"/>
                <a:tab pos="2910205" algn="l"/>
                <a:tab pos="4050029" algn="l"/>
                <a:tab pos="4505960" algn="l"/>
                <a:tab pos="5322570" algn="l"/>
                <a:tab pos="6290310" algn="l"/>
                <a:tab pos="7031355" algn="l"/>
              </a:tabLst>
            </a:pPr>
            <a:r>
              <a:rPr sz="2700" dirty="0">
                <a:latin typeface="Arial"/>
                <a:cs typeface="Arial"/>
              </a:rPr>
              <a:t>Not	</a:t>
            </a:r>
            <a:r>
              <a:rPr sz="2700" spc="-5" dirty="0">
                <a:latin typeface="Arial"/>
                <a:cs typeface="Arial"/>
              </a:rPr>
              <a:t>suitable	</a:t>
            </a:r>
            <a:r>
              <a:rPr sz="2700" dirty="0">
                <a:latin typeface="Arial"/>
                <a:cs typeface="Arial"/>
              </a:rPr>
              <a:t>for	</a:t>
            </a:r>
            <a:r>
              <a:rPr sz="2700" spc="-5" dirty="0">
                <a:latin typeface="Arial"/>
                <a:cs typeface="Arial"/>
              </a:rPr>
              <a:t>milling	of	</a:t>
            </a:r>
            <a:r>
              <a:rPr sz="2700" dirty="0">
                <a:latin typeface="Arial"/>
                <a:cs typeface="Arial"/>
              </a:rPr>
              <a:t>soft,	tacky	</a:t>
            </a:r>
            <a:r>
              <a:rPr sz="2700" spc="-5" dirty="0">
                <a:latin typeface="Arial"/>
                <a:cs typeface="Arial"/>
              </a:rPr>
              <a:t>and	fibrous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65775"/>
            <a:ext cx="4018279" cy="1000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700"/>
              </a:spcBef>
            </a:pPr>
            <a:r>
              <a:rPr sz="2700" spc="-5" dirty="0">
                <a:latin typeface="Arial"/>
                <a:cs typeface="Arial"/>
              </a:rPr>
              <a:t>material.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spc="-5" dirty="0">
                <a:latin typeface="Arial"/>
                <a:cs typeface="Arial"/>
              </a:rPr>
              <a:t>Equipment is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expensive.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0765"/>
            <a:ext cx="3244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E</a:t>
            </a:r>
            <a:r>
              <a:rPr dirty="0"/>
              <a:t>DGE </a:t>
            </a:r>
            <a:r>
              <a:rPr spc="-5" dirty="0"/>
              <a:t>RUNNER</a:t>
            </a:r>
            <a:r>
              <a:rPr spc="290" dirty="0"/>
              <a:t> </a:t>
            </a:r>
            <a:r>
              <a:rPr dirty="0"/>
              <a:t>MILL</a:t>
            </a:r>
            <a:r>
              <a:rPr sz="3000" dirty="0"/>
              <a:t>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167502"/>
            <a:ext cx="7465059" cy="5497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FD8537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Principle:</a:t>
            </a:r>
            <a:endParaRPr sz="27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spc="-5" dirty="0">
                <a:latin typeface="Arial"/>
                <a:cs typeface="Arial"/>
              </a:rPr>
              <a:t>The </a:t>
            </a:r>
            <a:r>
              <a:rPr sz="2700" dirty="0">
                <a:latin typeface="Arial"/>
                <a:cs typeface="Arial"/>
              </a:rPr>
              <a:t>size reduction is </a:t>
            </a:r>
            <a:r>
              <a:rPr sz="2700" spc="-5" dirty="0">
                <a:latin typeface="Arial"/>
                <a:cs typeface="Arial"/>
              </a:rPr>
              <a:t>done </a:t>
            </a:r>
            <a:r>
              <a:rPr sz="2700" spc="-10" dirty="0">
                <a:latin typeface="Arial"/>
                <a:cs typeface="Arial"/>
              </a:rPr>
              <a:t>by </a:t>
            </a:r>
            <a:r>
              <a:rPr sz="2700" spc="-5" dirty="0">
                <a:latin typeface="Arial"/>
                <a:cs typeface="Arial"/>
              </a:rPr>
              <a:t>crushing due </a:t>
            </a:r>
            <a:r>
              <a:rPr sz="2700" dirty="0">
                <a:latin typeface="Arial"/>
                <a:cs typeface="Arial"/>
              </a:rPr>
              <a:t>to  </a:t>
            </a:r>
            <a:r>
              <a:rPr sz="2700" spc="-5" dirty="0">
                <a:latin typeface="Arial"/>
                <a:cs typeface="Arial"/>
              </a:rPr>
              <a:t>heavy weight </a:t>
            </a:r>
            <a:r>
              <a:rPr sz="2700" dirty="0">
                <a:latin typeface="Arial"/>
                <a:cs typeface="Arial"/>
              </a:rPr>
              <a:t>of stones.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Construction:</a:t>
            </a:r>
            <a:endParaRPr sz="27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It </a:t>
            </a:r>
            <a:r>
              <a:rPr sz="2700" spc="-5" dirty="0">
                <a:latin typeface="Arial"/>
                <a:cs typeface="Arial"/>
              </a:rPr>
              <a:t>consist of </a:t>
            </a:r>
            <a:r>
              <a:rPr sz="2700" dirty="0">
                <a:latin typeface="Arial"/>
                <a:cs typeface="Arial"/>
              </a:rPr>
              <a:t>two </a:t>
            </a:r>
            <a:r>
              <a:rPr sz="2700" spc="-5" dirty="0">
                <a:latin typeface="Arial"/>
                <a:cs typeface="Arial"/>
              </a:rPr>
              <a:t>heavy rollers and </a:t>
            </a:r>
            <a:r>
              <a:rPr sz="2700" spc="-1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weigh  </a:t>
            </a:r>
            <a:r>
              <a:rPr sz="2700" dirty="0">
                <a:latin typeface="Arial"/>
                <a:cs typeface="Arial"/>
              </a:rPr>
              <a:t>several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tons.</a:t>
            </a:r>
            <a:endParaRPr sz="2700">
              <a:latin typeface="Arial"/>
              <a:cs typeface="Arial"/>
            </a:endParaRPr>
          </a:p>
          <a:p>
            <a:pPr marL="286385" marR="825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roller move on a bed which </a:t>
            </a:r>
            <a:r>
              <a:rPr sz="2700" spc="-10" dirty="0">
                <a:latin typeface="Arial"/>
                <a:cs typeface="Arial"/>
              </a:rPr>
              <a:t>is made </a:t>
            </a:r>
            <a:r>
              <a:rPr sz="2700" spc="-5" dirty="0">
                <a:latin typeface="Arial"/>
                <a:cs typeface="Arial"/>
              </a:rPr>
              <a:t>up </a:t>
            </a:r>
            <a:r>
              <a:rPr sz="2700" spc="-15" dirty="0">
                <a:latin typeface="Arial"/>
                <a:cs typeface="Arial"/>
              </a:rPr>
              <a:t>of </a:t>
            </a:r>
            <a:r>
              <a:rPr sz="2700" spc="7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granite or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stone.</a:t>
            </a:r>
            <a:endParaRPr sz="2700">
              <a:latin typeface="Arial"/>
              <a:cs typeface="Arial"/>
            </a:endParaRPr>
          </a:p>
          <a:p>
            <a:pPr marL="286385" marR="698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Each </a:t>
            </a:r>
            <a:r>
              <a:rPr sz="2700" spc="-5" dirty="0">
                <a:latin typeface="Arial"/>
                <a:cs typeface="Arial"/>
              </a:rPr>
              <a:t>roller has </a:t>
            </a:r>
            <a:r>
              <a:rPr sz="2700" dirty="0">
                <a:latin typeface="Arial"/>
                <a:cs typeface="Arial"/>
              </a:rPr>
              <a:t>a </a:t>
            </a:r>
            <a:r>
              <a:rPr sz="2700" spc="-5" dirty="0">
                <a:latin typeface="Arial"/>
                <a:cs typeface="Arial"/>
              </a:rPr>
              <a:t>central shaft and revolve on  </a:t>
            </a:r>
            <a:r>
              <a:rPr sz="2700" dirty="0">
                <a:latin typeface="Arial"/>
                <a:cs typeface="Arial"/>
              </a:rPr>
              <a:t>its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axis.</a:t>
            </a:r>
            <a:endParaRPr sz="2700">
              <a:latin typeface="Arial"/>
              <a:cs typeface="Arial"/>
            </a:endParaRPr>
          </a:p>
          <a:p>
            <a:pPr marL="286385" marR="5715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  <a:tab pos="1077595" algn="l"/>
                <a:tab pos="2212975" algn="l"/>
                <a:tab pos="2908300" algn="l"/>
                <a:tab pos="4441825" algn="l"/>
                <a:tab pos="5022850" algn="l"/>
                <a:tab pos="6708775" algn="l"/>
              </a:tabLst>
            </a:pPr>
            <a:r>
              <a:rPr sz="2700" dirty="0">
                <a:latin typeface="Arial"/>
                <a:cs typeface="Arial"/>
              </a:rPr>
              <a:t>The	</a:t>
            </a:r>
            <a:r>
              <a:rPr sz="2700" spc="-5" dirty="0">
                <a:latin typeface="Arial"/>
                <a:cs typeface="Arial"/>
              </a:rPr>
              <a:t>rollers	are	m</a:t>
            </a:r>
            <a:r>
              <a:rPr sz="2700" spc="-25" dirty="0">
                <a:latin typeface="Arial"/>
                <a:cs typeface="Arial"/>
              </a:rPr>
              <a:t>o</a:t>
            </a:r>
            <a:r>
              <a:rPr sz="2700" spc="-5" dirty="0">
                <a:latin typeface="Arial"/>
                <a:cs typeface="Arial"/>
              </a:rPr>
              <a:t>unted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5" dirty="0">
                <a:latin typeface="Arial"/>
                <a:cs typeface="Arial"/>
              </a:rPr>
              <a:t>on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5" dirty="0">
                <a:latin typeface="Arial"/>
                <a:cs typeface="Arial"/>
              </a:rPr>
              <a:t>horizo</a:t>
            </a:r>
            <a:r>
              <a:rPr sz="2700" spc="-15" dirty="0">
                <a:latin typeface="Arial"/>
                <a:cs typeface="Arial"/>
              </a:rPr>
              <a:t>n</a:t>
            </a:r>
            <a:r>
              <a:rPr sz="2700" spc="-5" dirty="0">
                <a:latin typeface="Arial"/>
                <a:cs typeface="Arial"/>
              </a:rPr>
              <a:t>tal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5" dirty="0">
                <a:latin typeface="Arial"/>
                <a:cs typeface="Arial"/>
              </a:rPr>
              <a:t>sh</a:t>
            </a:r>
            <a:r>
              <a:rPr sz="2700" spc="-1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ft  </a:t>
            </a:r>
            <a:r>
              <a:rPr sz="2700" spc="-5" dirty="0">
                <a:latin typeface="Arial"/>
                <a:cs typeface="Arial"/>
              </a:rPr>
              <a:t>and move around </a:t>
            </a:r>
            <a:r>
              <a:rPr sz="2700" dirty="0">
                <a:latin typeface="Arial"/>
                <a:cs typeface="Arial"/>
              </a:rPr>
              <a:t>the</a:t>
            </a:r>
            <a:r>
              <a:rPr sz="2700" spc="-5" dirty="0">
                <a:latin typeface="Arial"/>
                <a:cs typeface="Arial"/>
              </a:rPr>
              <a:t> bed.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7010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3165"/>
            <a:ext cx="16941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W</a:t>
            </a:r>
            <a:r>
              <a:rPr dirty="0"/>
              <a:t>ORKING</a:t>
            </a:r>
            <a:r>
              <a:rPr sz="3000" dirty="0"/>
              <a:t>:</a:t>
            </a:r>
            <a:endParaRPr sz="3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71929"/>
            <a:ext cx="7285355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30353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material to be </a:t>
            </a:r>
            <a:r>
              <a:rPr sz="2800" dirty="0">
                <a:latin typeface="Arial"/>
                <a:cs typeface="Arial"/>
              </a:rPr>
              <a:t>ground </a:t>
            </a:r>
            <a:r>
              <a:rPr sz="2800" spc="-5" dirty="0">
                <a:latin typeface="Arial"/>
                <a:cs typeface="Arial"/>
              </a:rPr>
              <a:t>is placed on the  bed with the </a:t>
            </a:r>
            <a:r>
              <a:rPr sz="2800" dirty="0">
                <a:latin typeface="Arial"/>
                <a:cs typeface="Arial"/>
              </a:rPr>
              <a:t>help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scrapper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such </a:t>
            </a:r>
            <a:r>
              <a:rPr sz="2800" spc="-5" dirty="0">
                <a:latin typeface="Arial"/>
                <a:cs typeface="Arial"/>
              </a:rPr>
              <a:t>a  way that it </a:t>
            </a:r>
            <a:r>
              <a:rPr sz="2800" dirty="0">
                <a:latin typeface="Arial"/>
                <a:cs typeface="Arial"/>
              </a:rPr>
              <a:t>comes </a:t>
            </a:r>
            <a:r>
              <a:rPr sz="2800" spc="-5" dirty="0">
                <a:latin typeface="Arial"/>
                <a:cs typeface="Arial"/>
              </a:rPr>
              <a:t>in the path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the stone  wheel.</a:t>
            </a:r>
            <a:endParaRPr sz="2800">
              <a:latin typeface="Arial"/>
              <a:cs typeface="Arial"/>
            </a:endParaRPr>
          </a:p>
          <a:p>
            <a:pPr marL="286385" marR="8509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These stones </a:t>
            </a:r>
            <a:r>
              <a:rPr sz="2800" dirty="0">
                <a:latin typeface="Arial"/>
                <a:cs typeface="Arial"/>
              </a:rPr>
              <a:t>revolve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dirty="0">
                <a:latin typeface="Arial"/>
                <a:cs typeface="Arial"/>
              </a:rPr>
              <a:t>its </a:t>
            </a:r>
            <a:r>
              <a:rPr sz="2800" spc="-5" dirty="0">
                <a:latin typeface="Arial"/>
                <a:cs typeface="Arial"/>
              </a:rPr>
              <a:t>own </a:t>
            </a:r>
            <a:r>
              <a:rPr sz="2800" dirty="0">
                <a:latin typeface="Arial"/>
                <a:cs typeface="Arial"/>
              </a:rPr>
              <a:t>axis </a:t>
            </a:r>
            <a:r>
              <a:rPr sz="2800" spc="-5" dirty="0">
                <a:latin typeface="Arial"/>
                <a:cs typeface="Arial"/>
              </a:rPr>
              <a:t>and at  the same time </a:t>
            </a:r>
            <a:r>
              <a:rPr sz="2800" dirty="0">
                <a:latin typeface="Arial"/>
                <a:cs typeface="Arial"/>
              </a:rPr>
              <a:t>travel around </a:t>
            </a:r>
            <a:r>
              <a:rPr sz="2800" spc="-5" dirty="0">
                <a:latin typeface="Arial"/>
                <a:cs typeface="Arial"/>
              </a:rPr>
              <a:t>the shallow  stone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bed.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material is ground for definite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period.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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powder is collected </a:t>
            </a:r>
            <a:r>
              <a:rPr sz="2800" dirty="0">
                <a:latin typeface="Arial"/>
                <a:cs typeface="Arial"/>
              </a:rPr>
              <a:t>and passed through 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sieve </a:t>
            </a:r>
            <a:r>
              <a:rPr sz="2800" spc="-5" dirty="0">
                <a:latin typeface="Arial"/>
                <a:cs typeface="Arial"/>
              </a:rPr>
              <a:t>to get powder of </a:t>
            </a:r>
            <a:r>
              <a:rPr sz="2800" dirty="0">
                <a:latin typeface="Arial"/>
                <a:cs typeface="Arial"/>
              </a:rPr>
              <a:t>required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size.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57200"/>
            <a:ext cx="77724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0765"/>
            <a:ext cx="3024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E</a:t>
            </a:r>
            <a:r>
              <a:rPr spc="-5" dirty="0"/>
              <a:t>ND RUNNER</a:t>
            </a:r>
            <a:r>
              <a:rPr spc="320" dirty="0"/>
              <a:t> </a:t>
            </a:r>
            <a:r>
              <a:rPr dirty="0"/>
              <a:t>MILL</a:t>
            </a:r>
            <a:r>
              <a:rPr sz="3000" dirty="0"/>
              <a:t>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167502"/>
            <a:ext cx="7614920" cy="32873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FD8537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spc="-5" dirty="0">
                <a:latin typeface="Arial"/>
                <a:cs typeface="Arial"/>
              </a:rPr>
              <a:t>Principle:</a:t>
            </a:r>
            <a:endParaRPr sz="2700">
              <a:latin typeface="Arial"/>
              <a:cs typeface="Arial"/>
            </a:endParaRPr>
          </a:p>
          <a:p>
            <a:pPr marL="286385" marR="105283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Size </a:t>
            </a:r>
            <a:r>
              <a:rPr sz="2700" spc="-5" dirty="0">
                <a:latin typeface="Arial"/>
                <a:cs typeface="Arial"/>
              </a:rPr>
              <a:t>reduction </a:t>
            </a:r>
            <a:r>
              <a:rPr sz="2700" dirty="0">
                <a:latin typeface="Arial"/>
                <a:cs typeface="Arial"/>
              </a:rPr>
              <a:t>is done </a:t>
            </a:r>
            <a:r>
              <a:rPr sz="2700" spc="-10" dirty="0">
                <a:latin typeface="Arial"/>
                <a:cs typeface="Arial"/>
              </a:rPr>
              <a:t>by </a:t>
            </a:r>
            <a:r>
              <a:rPr sz="2700" dirty="0">
                <a:latin typeface="Arial"/>
                <a:cs typeface="Arial"/>
              </a:rPr>
              <a:t>crushing due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to  presence of </a:t>
            </a:r>
            <a:r>
              <a:rPr sz="2700" spc="-5" dirty="0">
                <a:latin typeface="Arial"/>
                <a:cs typeface="Arial"/>
              </a:rPr>
              <a:t>heavy weight </a:t>
            </a:r>
            <a:r>
              <a:rPr sz="2700" dirty="0">
                <a:latin typeface="Arial"/>
                <a:cs typeface="Arial"/>
              </a:rPr>
              <a:t>steel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pestle.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Construction:</a:t>
            </a:r>
            <a:endParaRPr sz="27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It </a:t>
            </a:r>
            <a:r>
              <a:rPr sz="2700" spc="-5" dirty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considered </a:t>
            </a:r>
            <a:r>
              <a:rPr sz="2700" spc="-5" dirty="0">
                <a:latin typeface="Arial"/>
                <a:cs typeface="Arial"/>
              </a:rPr>
              <a:t>as mechanical </a:t>
            </a:r>
            <a:r>
              <a:rPr sz="2700" dirty="0">
                <a:latin typeface="Arial"/>
                <a:cs typeface="Arial"/>
              </a:rPr>
              <a:t>mortar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pestle.</a:t>
            </a:r>
            <a:endParaRPr sz="27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  <a:tab pos="633095" algn="l"/>
                <a:tab pos="1853564" algn="l"/>
                <a:tab pos="2294255" algn="l"/>
                <a:tab pos="2637155" algn="l"/>
                <a:tab pos="3516629" algn="l"/>
                <a:tab pos="4661535" algn="l"/>
                <a:tab pos="5691505" algn="l"/>
                <a:tab pos="6094095" algn="l"/>
                <a:tab pos="6972300" algn="l"/>
                <a:tab pos="7411084" algn="l"/>
              </a:tabLst>
            </a:pPr>
            <a:r>
              <a:rPr sz="2700" spc="5" dirty="0">
                <a:latin typeface="Arial"/>
                <a:cs typeface="Arial"/>
              </a:rPr>
              <a:t>I</a:t>
            </a:r>
            <a:r>
              <a:rPr sz="2700" dirty="0">
                <a:latin typeface="Arial"/>
                <a:cs typeface="Arial"/>
              </a:rPr>
              <a:t>t	</a:t>
            </a:r>
            <a:r>
              <a:rPr sz="2700" spc="-5" dirty="0">
                <a:latin typeface="Arial"/>
                <a:cs typeface="Arial"/>
              </a:rPr>
              <a:t>co</a:t>
            </a:r>
            <a:r>
              <a:rPr sz="2700" spc="-15" dirty="0">
                <a:latin typeface="Arial"/>
                <a:cs typeface="Arial"/>
              </a:rPr>
              <a:t>n</a:t>
            </a:r>
            <a:r>
              <a:rPr sz="2700" dirty="0">
                <a:latin typeface="Arial"/>
                <a:cs typeface="Arial"/>
              </a:rPr>
              <a:t>sist	</a:t>
            </a:r>
            <a:r>
              <a:rPr sz="2700" spc="-5" dirty="0">
                <a:latin typeface="Arial"/>
                <a:cs typeface="Arial"/>
              </a:rPr>
              <a:t>o</a:t>
            </a:r>
            <a:r>
              <a:rPr sz="2700" dirty="0">
                <a:latin typeface="Arial"/>
                <a:cs typeface="Arial"/>
              </a:rPr>
              <a:t>f	</a:t>
            </a:r>
            <a:r>
              <a:rPr sz="2700" spc="-5" dirty="0">
                <a:latin typeface="Arial"/>
                <a:cs typeface="Arial"/>
              </a:rPr>
              <a:t>a</a:t>
            </a:r>
            <a:r>
              <a:rPr sz="2700" dirty="0">
                <a:latin typeface="Arial"/>
                <a:cs typeface="Arial"/>
              </a:rPr>
              <a:t>	s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spc="-20" dirty="0">
                <a:latin typeface="Arial"/>
                <a:cs typeface="Arial"/>
              </a:rPr>
              <a:t>e</a:t>
            </a:r>
            <a:r>
              <a:rPr sz="2700" spc="-5" dirty="0">
                <a:latin typeface="Arial"/>
                <a:cs typeface="Arial"/>
              </a:rPr>
              <a:t>el</a:t>
            </a:r>
            <a:r>
              <a:rPr sz="2700" dirty="0">
                <a:latin typeface="Arial"/>
                <a:cs typeface="Arial"/>
              </a:rPr>
              <a:t>	mortar	</a:t>
            </a:r>
            <a:r>
              <a:rPr sz="2700" spc="-5" dirty="0">
                <a:latin typeface="Arial"/>
                <a:cs typeface="Arial"/>
              </a:rPr>
              <a:t>which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5" dirty="0">
                <a:latin typeface="Arial"/>
                <a:cs typeface="Arial"/>
              </a:rPr>
              <a:t>is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-5" dirty="0">
                <a:latin typeface="Arial"/>
                <a:cs typeface="Arial"/>
              </a:rPr>
              <a:t>fixed</a:t>
            </a:r>
            <a:r>
              <a:rPr sz="2700" dirty="0">
                <a:latin typeface="Arial"/>
                <a:cs typeface="Arial"/>
              </a:rPr>
              <a:t>	</a:t>
            </a:r>
            <a:r>
              <a:rPr sz="2700" spc="5" dirty="0">
                <a:latin typeface="Arial"/>
                <a:cs typeface="Arial"/>
              </a:rPr>
              <a:t>t</a:t>
            </a:r>
            <a:r>
              <a:rPr sz="2700" dirty="0">
                <a:latin typeface="Arial"/>
                <a:cs typeface="Arial"/>
              </a:rPr>
              <a:t>o	</a:t>
            </a:r>
            <a:r>
              <a:rPr sz="2700" spc="-5" dirty="0">
                <a:latin typeface="Arial"/>
                <a:cs typeface="Arial"/>
              </a:rPr>
              <a:t>a  plate.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505325"/>
            <a:ext cx="7617459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construction of </a:t>
            </a:r>
            <a:r>
              <a:rPr sz="2700" dirty="0">
                <a:latin typeface="Arial"/>
                <a:cs typeface="Arial"/>
              </a:rPr>
              <a:t>mortar </a:t>
            </a:r>
            <a:r>
              <a:rPr sz="2700" spc="-5" dirty="0">
                <a:latin typeface="Arial"/>
                <a:cs typeface="Arial"/>
              </a:rPr>
              <a:t>is connected </a:t>
            </a:r>
            <a:r>
              <a:rPr sz="2700" spc="5" dirty="0">
                <a:latin typeface="Arial"/>
                <a:cs typeface="Arial"/>
              </a:rPr>
              <a:t>to  </a:t>
            </a:r>
            <a:r>
              <a:rPr sz="2700" dirty="0">
                <a:latin typeface="Arial"/>
                <a:cs typeface="Arial"/>
              </a:rPr>
              <a:t>horizontal shaft </a:t>
            </a:r>
            <a:r>
              <a:rPr sz="2700" spc="-5" dirty="0">
                <a:latin typeface="Arial"/>
                <a:cs typeface="Arial"/>
              </a:rPr>
              <a:t>bearing </a:t>
            </a:r>
            <a:r>
              <a:rPr sz="2700" dirty="0">
                <a:latin typeface="Arial"/>
                <a:cs typeface="Arial"/>
              </a:rPr>
              <a:t>a </a:t>
            </a:r>
            <a:r>
              <a:rPr sz="2700" spc="-5" dirty="0">
                <a:latin typeface="Arial"/>
                <a:cs typeface="Arial"/>
              </a:rPr>
              <a:t>pulley </a:t>
            </a:r>
            <a:r>
              <a:rPr sz="2700" dirty="0">
                <a:latin typeface="Arial"/>
                <a:cs typeface="Arial"/>
              </a:rPr>
              <a:t>so </a:t>
            </a:r>
            <a:r>
              <a:rPr sz="2700" spc="-5" dirty="0">
                <a:latin typeface="Arial"/>
                <a:cs typeface="Arial"/>
              </a:rPr>
              <a:t>the </a:t>
            </a:r>
            <a:r>
              <a:rPr sz="2700" dirty="0">
                <a:latin typeface="Arial"/>
                <a:cs typeface="Arial"/>
              </a:rPr>
              <a:t>plate  </a:t>
            </a:r>
            <a:r>
              <a:rPr sz="2700" spc="-5" dirty="0">
                <a:latin typeface="Arial"/>
                <a:cs typeface="Arial"/>
              </a:rPr>
              <a:t>with </a:t>
            </a:r>
            <a:r>
              <a:rPr sz="2700" dirty="0">
                <a:latin typeface="Arial"/>
                <a:cs typeface="Arial"/>
              </a:rPr>
              <a:t>mortar </a:t>
            </a:r>
            <a:r>
              <a:rPr sz="2700" spc="-5" dirty="0">
                <a:latin typeface="Arial"/>
                <a:cs typeface="Arial"/>
              </a:rPr>
              <a:t>can be </a:t>
            </a:r>
            <a:r>
              <a:rPr sz="2700" dirty="0">
                <a:latin typeface="Arial"/>
                <a:cs typeface="Arial"/>
              </a:rPr>
              <a:t>rotated </a:t>
            </a:r>
            <a:r>
              <a:rPr sz="2700" spc="-5" dirty="0">
                <a:latin typeface="Arial"/>
                <a:cs typeface="Arial"/>
              </a:rPr>
              <a:t>at high speed.</a:t>
            </a:r>
            <a:endParaRPr sz="2700">
              <a:latin typeface="Arial"/>
              <a:cs typeface="Arial"/>
            </a:endParaRPr>
          </a:p>
          <a:p>
            <a:pPr marL="286385" marR="8255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pestle is dumb-bell shaped and </a:t>
            </a:r>
            <a:r>
              <a:rPr sz="2700" dirty="0">
                <a:latin typeface="Arial"/>
                <a:cs typeface="Arial"/>
              </a:rPr>
              <a:t>bottom </a:t>
            </a:r>
            <a:r>
              <a:rPr sz="2700" spc="-15" dirty="0">
                <a:latin typeface="Arial"/>
                <a:cs typeface="Arial"/>
              </a:rPr>
              <a:t>of  </a:t>
            </a:r>
            <a:r>
              <a:rPr sz="2700" dirty="0">
                <a:latin typeface="Arial"/>
                <a:cs typeface="Arial"/>
              </a:rPr>
              <a:t>pestle </a:t>
            </a:r>
            <a:r>
              <a:rPr sz="2700" spc="-5" dirty="0">
                <a:latin typeface="Arial"/>
                <a:cs typeface="Arial"/>
              </a:rPr>
              <a:t>is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flat.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6965"/>
            <a:ext cx="5315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O</a:t>
            </a:r>
            <a:r>
              <a:rPr spc="-5" dirty="0"/>
              <a:t>BJECTIVES </a:t>
            </a:r>
            <a:r>
              <a:rPr dirty="0"/>
              <a:t>OF SIZE</a:t>
            </a:r>
            <a:r>
              <a:rPr spc="459" dirty="0"/>
              <a:t> </a:t>
            </a:r>
            <a:r>
              <a:rPr spc="-5" dirty="0"/>
              <a:t>REDUCTION</a:t>
            </a:r>
            <a:r>
              <a:rPr sz="3000" spc="-5" dirty="0"/>
              <a:t>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319529"/>
            <a:ext cx="7312025" cy="5100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Increase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surface area because,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most  reactions involving solid particles,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rate </a:t>
            </a:r>
            <a:r>
              <a:rPr sz="2800" spc="-5" dirty="0">
                <a:latin typeface="Arial"/>
                <a:cs typeface="Arial"/>
              </a:rPr>
              <a:t>of  reactions is </a:t>
            </a:r>
            <a:r>
              <a:rPr sz="2800" dirty="0">
                <a:latin typeface="Arial"/>
                <a:cs typeface="Arial"/>
              </a:rPr>
              <a:t>directly proportional </a:t>
            </a:r>
            <a:r>
              <a:rPr sz="2800" spc="-5" dirty="0">
                <a:latin typeface="Arial"/>
                <a:cs typeface="Arial"/>
              </a:rPr>
              <a:t>to the </a:t>
            </a:r>
            <a:r>
              <a:rPr sz="2800" dirty="0">
                <a:latin typeface="Arial"/>
                <a:cs typeface="Arial"/>
              </a:rPr>
              <a:t>area  of contact </a:t>
            </a:r>
            <a:r>
              <a:rPr sz="2800" spc="-5" dirty="0">
                <a:latin typeface="Arial"/>
                <a:cs typeface="Arial"/>
              </a:rPr>
              <a:t>with a </a:t>
            </a:r>
            <a:r>
              <a:rPr sz="2800" dirty="0">
                <a:latin typeface="Arial"/>
                <a:cs typeface="Arial"/>
              </a:rPr>
              <a:t>second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phase.</a:t>
            </a:r>
            <a:endParaRPr sz="2800">
              <a:latin typeface="Arial"/>
              <a:cs typeface="Arial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Break a material </a:t>
            </a:r>
            <a:r>
              <a:rPr sz="2800" dirty="0">
                <a:latin typeface="Arial"/>
                <a:cs typeface="Arial"/>
              </a:rPr>
              <a:t>into </a:t>
            </a:r>
            <a:r>
              <a:rPr sz="2800" spc="-5" dirty="0">
                <a:latin typeface="Arial"/>
                <a:cs typeface="Arial"/>
              </a:rPr>
              <a:t>very small </a:t>
            </a:r>
            <a:r>
              <a:rPr sz="2800" dirty="0">
                <a:latin typeface="Arial"/>
                <a:cs typeface="Arial"/>
              </a:rPr>
              <a:t>particles </a:t>
            </a:r>
            <a:r>
              <a:rPr sz="2800" spc="-5" dirty="0">
                <a:latin typeface="Arial"/>
                <a:cs typeface="Arial"/>
              </a:rPr>
              <a:t>in  </a:t>
            </a:r>
            <a:r>
              <a:rPr sz="2800" dirty="0">
                <a:latin typeface="Arial"/>
                <a:cs typeface="Arial"/>
              </a:rPr>
              <a:t>order </a:t>
            </a:r>
            <a:r>
              <a:rPr sz="2800" spc="-5" dirty="0">
                <a:latin typeface="Arial"/>
                <a:cs typeface="Arial"/>
              </a:rPr>
              <a:t>to separate the valuable </a:t>
            </a:r>
            <a:r>
              <a:rPr sz="2800" dirty="0">
                <a:latin typeface="Arial"/>
                <a:cs typeface="Arial"/>
              </a:rPr>
              <a:t>amongst </a:t>
            </a:r>
            <a:r>
              <a:rPr sz="2800" spc="-5" dirty="0">
                <a:latin typeface="Arial"/>
                <a:cs typeface="Arial"/>
              </a:rPr>
              <a:t>the  two</a:t>
            </a:r>
            <a:r>
              <a:rPr sz="2800" dirty="0">
                <a:latin typeface="Arial"/>
                <a:cs typeface="Arial"/>
              </a:rPr>
              <a:t> constituents.</a:t>
            </a:r>
            <a:endParaRPr sz="28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Achieve intimate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mixing.</a:t>
            </a:r>
            <a:endParaRPr sz="28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dispose solid </a:t>
            </a:r>
            <a:r>
              <a:rPr sz="2800" spc="-5" dirty="0">
                <a:latin typeface="Arial"/>
                <a:cs typeface="Arial"/>
              </a:rPr>
              <a:t>wastes </a:t>
            </a:r>
            <a:r>
              <a:rPr sz="2800" dirty="0">
                <a:latin typeface="Arial"/>
                <a:cs typeface="Arial"/>
              </a:rPr>
              <a:t>easily</a:t>
            </a:r>
            <a:r>
              <a:rPr sz="2800" spc="1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165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improve the handling</a:t>
            </a:r>
            <a:r>
              <a:rPr sz="2800" spc="2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characteristics.</a:t>
            </a:r>
            <a:endParaRPr sz="2800">
              <a:latin typeface="Arial"/>
              <a:cs typeface="Arial"/>
            </a:endParaRPr>
          </a:p>
          <a:p>
            <a:pPr marL="378460" indent="-36576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78460" algn="l"/>
              </a:tabLst>
            </a:pPr>
            <a:r>
              <a:rPr sz="2800" spc="-16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mix solid </a:t>
            </a:r>
            <a:r>
              <a:rPr sz="2800" dirty="0">
                <a:latin typeface="Arial"/>
                <a:cs typeface="Arial"/>
              </a:rPr>
              <a:t>particle </a:t>
            </a: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2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intimately.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2602" y="587024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1583" y="304800"/>
            <a:ext cx="7138416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09929"/>
            <a:ext cx="7464425" cy="534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spc="-5" dirty="0">
                <a:latin typeface="Arial"/>
                <a:cs typeface="Arial"/>
              </a:rPr>
              <a:t>Construction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pestle </a:t>
            </a:r>
            <a:r>
              <a:rPr sz="2700" spc="-10" dirty="0">
                <a:latin typeface="Arial"/>
                <a:cs typeface="Arial"/>
              </a:rPr>
              <a:t>is done </a:t>
            </a:r>
            <a:r>
              <a:rPr sz="2700" spc="-5" dirty="0">
                <a:latin typeface="Arial"/>
                <a:cs typeface="Arial"/>
              </a:rPr>
              <a:t>in </a:t>
            </a:r>
            <a:r>
              <a:rPr sz="2700" dirty="0">
                <a:latin typeface="Arial"/>
                <a:cs typeface="Arial"/>
              </a:rPr>
              <a:t>such </a:t>
            </a:r>
            <a:r>
              <a:rPr sz="2700" spc="-5" dirty="0">
                <a:latin typeface="Arial"/>
                <a:cs typeface="Arial"/>
              </a:rPr>
              <a:t>a way  </a:t>
            </a:r>
            <a:r>
              <a:rPr sz="2700" dirty="0">
                <a:latin typeface="Arial"/>
                <a:cs typeface="Arial"/>
              </a:rPr>
              <a:t>that it </a:t>
            </a:r>
            <a:r>
              <a:rPr sz="2700" spc="-5" dirty="0">
                <a:latin typeface="Arial"/>
                <a:cs typeface="Arial"/>
              </a:rPr>
              <a:t>can be raised </a:t>
            </a:r>
            <a:r>
              <a:rPr sz="2700" dirty="0">
                <a:latin typeface="Arial"/>
                <a:cs typeface="Arial"/>
              </a:rPr>
              <a:t>from mortar for </a:t>
            </a:r>
            <a:r>
              <a:rPr sz="2700" spc="-5" dirty="0">
                <a:latin typeface="Arial"/>
                <a:cs typeface="Arial"/>
              </a:rPr>
              <a:t>cleaning  and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emptying.</a:t>
            </a:r>
            <a:endParaRPr sz="27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"/>
              <a:tabLst>
                <a:tab pos="287020" algn="l"/>
              </a:tabLst>
            </a:pPr>
            <a:r>
              <a:rPr sz="2700" spc="-10" dirty="0">
                <a:latin typeface="Arial"/>
                <a:cs typeface="Arial"/>
              </a:rPr>
              <a:t>Working:</a:t>
            </a:r>
            <a:endParaRPr sz="27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material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be ground </a:t>
            </a:r>
            <a:r>
              <a:rPr sz="2700" spc="-1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placed in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25" dirty="0">
                <a:latin typeface="Arial"/>
                <a:cs typeface="Arial"/>
              </a:rPr>
              <a:t>mortar. </a:t>
            </a:r>
            <a:r>
              <a:rPr sz="2700" spc="-1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scraper puts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material in </a:t>
            </a:r>
            <a:r>
              <a:rPr sz="2700" dirty="0">
                <a:latin typeface="Arial"/>
                <a:cs typeface="Arial"/>
              </a:rPr>
              <a:t>the  path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dirty="0">
                <a:latin typeface="Arial"/>
                <a:cs typeface="Arial"/>
              </a:rPr>
              <a:t>the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pestle.</a:t>
            </a:r>
            <a:endParaRPr sz="27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The mortar </a:t>
            </a:r>
            <a:r>
              <a:rPr sz="2700" spc="-5" dirty="0">
                <a:latin typeface="Arial"/>
                <a:cs typeface="Arial"/>
              </a:rPr>
              <a:t>revolves </a:t>
            </a:r>
            <a:r>
              <a:rPr sz="2700" spc="-10" dirty="0">
                <a:latin typeface="Arial"/>
                <a:cs typeface="Arial"/>
              </a:rPr>
              <a:t>at </a:t>
            </a:r>
            <a:r>
              <a:rPr sz="2700" spc="-5" dirty="0">
                <a:latin typeface="Arial"/>
                <a:cs typeface="Arial"/>
              </a:rPr>
              <a:t>high speed and </a:t>
            </a:r>
            <a:r>
              <a:rPr sz="2700" dirty="0">
                <a:latin typeface="Arial"/>
                <a:cs typeface="Arial"/>
              </a:rPr>
              <a:t>the  pestle </a:t>
            </a:r>
            <a:r>
              <a:rPr sz="2700" spc="-5" dirty="0">
                <a:latin typeface="Arial"/>
                <a:cs typeface="Arial"/>
              </a:rPr>
              <a:t>is placed in </a:t>
            </a:r>
            <a:r>
              <a:rPr sz="2700" dirty="0">
                <a:latin typeface="Arial"/>
                <a:cs typeface="Arial"/>
              </a:rPr>
              <a:t>the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mortar.</a:t>
            </a:r>
            <a:endParaRPr sz="27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The revolving mortar causes pestle to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revolve.</a:t>
            </a:r>
            <a:endParaRPr sz="27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518"/>
              <a:buFont typeface="Wingdings"/>
              <a:buChar char=""/>
              <a:tabLst>
                <a:tab pos="28702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material is collected and </a:t>
            </a:r>
            <a:r>
              <a:rPr sz="2700" dirty="0">
                <a:latin typeface="Arial"/>
                <a:cs typeface="Arial"/>
              </a:rPr>
              <a:t>passed </a:t>
            </a:r>
            <a:r>
              <a:rPr sz="2700" spc="-5" dirty="0">
                <a:latin typeface="Arial"/>
                <a:cs typeface="Arial"/>
              </a:rPr>
              <a:t>through a  </a:t>
            </a:r>
            <a:r>
              <a:rPr sz="2700" dirty="0">
                <a:latin typeface="Arial"/>
                <a:cs typeface="Arial"/>
              </a:rPr>
              <a:t>sieve to </a:t>
            </a:r>
            <a:r>
              <a:rPr sz="2700" spc="-5" dirty="0">
                <a:latin typeface="Arial"/>
                <a:cs typeface="Arial"/>
              </a:rPr>
              <a:t>get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powder of desired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size.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22309" y="58702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0010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743198"/>
            <a:ext cx="42672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2819400"/>
            <a:ext cx="41910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0"/>
            <a:ext cx="8991600" cy="677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43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2216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A</a:t>
            </a:r>
            <a:r>
              <a:rPr spc="-40" dirty="0"/>
              <a:t>DVANTAGES</a:t>
            </a:r>
            <a:r>
              <a:rPr sz="3000" spc="-40" dirty="0"/>
              <a:t>: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8347202" y="588713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7139"/>
            <a:ext cx="5785485" cy="2541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Content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uniformity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Uniform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flow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10" dirty="0">
                <a:latin typeface="Arial"/>
                <a:cs typeface="Arial"/>
              </a:rPr>
              <a:t>Effective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drying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Increases surface area or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viscosity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Uniform mixing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drying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39565"/>
            <a:ext cx="5073650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  <a:tab pos="1842770" algn="l"/>
                <a:tab pos="2727325" algn="l"/>
                <a:tab pos="3291204" algn="l"/>
              </a:tabLst>
            </a:pPr>
            <a:r>
              <a:rPr sz="2800" spc="-5" dirty="0">
                <a:latin typeface="Arial"/>
                <a:cs typeface="Arial"/>
              </a:rPr>
              <a:t>Im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ve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	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.  particles greater is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absorption.</a:t>
            </a:r>
            <a:endParaRPr sz="2800">
              <a:latin typeface="Arial"/>
              <a:cs typeface="Arial"/>
            </a:endParaRPr>
          </a:p>
          <a:p>
            <a:pPr marL="386080" indent="-37338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385445" algn="l"/>
                <a:tab pos="386080" algn="l"/>
              </a:tabLst>
            </a:pPr>
            <a:r>
              <a:rPr sz="2800" dirty="0">
                <a:latin typeface="Arial"/>
                <a:cs typeface="Arial"/>
              </a:rPr>
              <a:t>Improve </a:t>
            </a:r>
            <a:r>
              <a:rPr sz="2800" spc="-5" dirty="0">
                <a:latin typeface="Arial"/>
                <a:cs typeface="Arial"/>
              </a:rPr>
              <a:t>dissolution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rate.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7969" y="4139565"/>
            <a:ext cx="1995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87805" algn="l"/>
              </a:tabLst>
            </a:pPr>
            <a:r>
              <a:rPr sz="2800" spc="-5" dirty="0">
                <a:latin typeface="Arial"/>
                <a:cs typeface="Arial"/>
              </a:rPr>
              <a:t>Small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2729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D</a:t>
            </a:r>
            <a:r>
              <a:rPr spc="-30" dirty="0"/>
              <a:t>ISADVANTAGES</a:t>
            </a:r>
            <a:r>
              <a:rPr sz="3000" spc="-30" dirty="0"/>
              <a:t>: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8347202" y="5887135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7139"/>
            <a:ext cx="3050540" cy="10325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Drug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degradation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Contamination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5286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M</a:t>
            </a:r>
            <a:r>
              <a:rPr spc="-5" dirty="0"/>
              <a:t>ECHANISM </a:t>
            </a:r>
            <a:r>
              <a:rPr dirty="0"/>
              <a:t>OF SIZE</a:t>
            </a:r>
            <a:r>
              <a:rPr spc="465" dirty="0"/>
              <a:t> </a:t>
            </a:r>
            <a:r>
              <a:rPr spc="-5" dirty="0"/>
              <a:t>REDUCTION</a:t>
            </a:r>
            <a:r>
              <a:rPr sz="3000" spc="-5" dirty="0"/>
              <a:t>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35940" y="1624329"/>
            <a:ext cx="7311390" cy="2738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9525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Impact- particle </a:t>
            </a:r>
            <a:r>
              <a:rPr sz="2800" spc="-5" dirty="0">
                <a:latin typeface="Arial"/>
                <a:cs typeface="Arial"/>
              </a:rPr>
              <a:t>size reduced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a single  </a:t>
            </a:r>
            <a:r>
              <a:rPr sz="2800" dirty="0">
                <a:latin typeface="Arial"/>
                <a:cs typeface="Arial"/>
              </a:rPr>
              <a:t>rigid force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(hammer).</a:t>
            </a:r>
            <a:endParaRPr sz="28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Compression- </a:t>
            </a:r>
            <a:r>
              <a:rPr sz="2800" spc="-5" dirty="0">
                <a:latin typeface="Arial"/>
                <a:cs typeface="Arial"/>
              </a:rPr>
              <a:t>in this mode material is  crushed between rollers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the application  of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pressure.</a:t>
            </a:r>
            <a:endParaRPr sz="28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Attrition- arising from </a:t>
            </a:r>
            <a:r>
              <a:rPr sz="2800" spc="-5" dirty="0">
                <a:latin typeface="Arial"/>
                <a:cs typeface="Arial"/>
              </a:rPr>
              <a:t>particles</a:t>
            </a:r>
            <a:r>
              <a:rPr sz="2800" spc="5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scraping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37684"/>
            <a:ext cx="7312025" cy="180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350">
              <a:lnSpc>
                <a:spcPct val="100000"/>
              </a:lnSpc>
              <a:spcBef>
                <a:spcPts val="95"/>
              </a:spcBef>
              <a:tabLst>
                <a:tab pos="1722755" algn="l"/>
                <a:tab pos="2603500" algn="l"/>
                <a:tab pos="4100195" algn="l"/>
                <a:tab pos="4704080" algn="l"/>
                <a:tab pos="6139815" algn="l"/>
                <a:tab pos="6624955" algn="l"/>
              </a:tabLst>
            </a:pP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on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id  </a:t>
            </a:r>
            <a:r>
              <a:rPr sz="2800" dirty="0">
                <a:latin typeface="Arial"/>
                <a:cs typeface="Arial"/>
              </a:rPr>
              <a:t>surface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rubbing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action.</a:t>
            </a:r>
            <a:endParaRPr sz="28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642"/>
              <a:buFont typeface="Wingdings"/>
              <a:buChar char=""/>
              <a:tabLst>
                <a:tab pos="287020" algn="l"/>
                <a:tab pos="1751330" algn="l"/>
                <a:tab pos="2464435" algn="l"/>
                <a:tab pos="3950970" algn="l"/>
                <a:tab pos="4426585" algn="l"/>
                <a:tab pos="5120005" algn="l"/>
                <a:tab pos="5714365" algn="l"/>
                <a:tab pos="7000875" algn="l"/>
              </a:tabLst>
            </a:pPr>
            <a:r>
              <a:rPr sz="2800" spc="-5" dirty="0">
                <a:latin typeface="Arial"/>
                <a:cs typeface="Arial"/>
              </a:rPr>
              <a:t>Cutt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	cu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b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me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ns</a:t>
            </a:r>
            <a:r>
              <a:rPr sz="2800" dirty="0">
                <a:latin typeface="Arial"/>
                <a:cs typeface="Arial"/>
              </a:rPr>
              <a:t>	of  </a:t>
            </a:r>
            <a:r>
              <a:rPr sz="2800" spc="-5" dirty="0">
                <a:latin typeface="Arial"/>
                <a:cs typeface="Arial"/>
              </a:rPr>
              <a:t>sharp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blades.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2602" y="587024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191" y="152397"/>
            <a:ext cx="9169908" cy="670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0063"/>
            <a:ext cx="49129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F</a:t>
            </a:r>
            <a:r>
              <a:rPr sz="2850" spc="-20" dirty="0"/>
              <a:t>ACTORS </a:t>
            </a:r>
            <a:r>
              <a:rPr sz="2850" spc="15" dirty="0"/>
              <a:t>AFFECTING SIZE  REDUCTION</a:t>
            </a:r>
            <a:r>
              <a:rPr sz="3600" spc="15" dirty="0"/>
              <a:t>: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650"/>
              </a:lnSpc>
            </a:pPr>
            <a:fld id="{81D60167-4931-47E6-BA6A-407CBD079E47}" type="slidenum">
              <a:rPr dirty="0"/>
              <a:pPr marL="42545">
                <a:lnSpc>
                  <a:spcPts val="165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1288</Words>
  <Application>Microsoft Office PowerPoint</Application>
  <PresentationFormat>On-screen Show (4:3)</PresentationFormat>
  <Paragraphs>209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SIZE REDUCTION</vt:lpstr>
      <vt:lpstr>DEFINITION:</vt:lpstr>
      <vt:lpstr>Slide 3</vt:lpstr>
      <vt:lpstr>OBJECTIVES OF SIZE REDUCTION:</vt:lpstr>
      <vt:lpstr>ADVANTAGES:</vt:lpstr>
      <vt:lpstr>DISADVANTAGES:</vt:lpstr>
      <vt:lpstr>MECHANISM OF SIZE REDUCTION:</vt:lpstr>
      <vt:lpstr>Slide 8</vt:lpstr>
      <vt:lpstr>FACTORS AFFECTING SIZE  REDUCTION:</vt:lpstr>
      <vt:lpstr>MECHANISMS AND LAWS</vt:lpstr>
      <vt:lpstr>Slide 11</vt:lpstr>
      <vt:lpstr>Slide 12</vt:lpstr>
      <vt:lpstr>RITTINGER’S THEORY</vt:lpstr>
      <vt:lpstr>BOND’S THEORY</vt:lpstr>
      <vt:lpstr>KICK’S THEORY:</vt:lpstr>
      <vt:lpstr>Rittinger’s theory:(n=2.0)</vt:lpstr>
      <vt:lpstr>Slide 17</vt:lpstr>
      <vt:lpstr>CONSTRUCTION &amp; WORKING</vt:lpstr>
      <vt:lpstr>Slide 19</vt:lpstr>
      <vt:lpstr>Slide 20</vt:lpstr>
      <vt:lpstr>ADVANTAGES:</vt:lpstr>
      <vt:lpstr>DISADVANTAGES:</vt:lpstr>
      <vt:lpstr>BALL MILL:</vt:lpstr>
      <vt:lpstr>Slide 24</vt:lpstr>
      <vt:lpstr>Slide 25</vt:lpstr>
      <vt:lpstr>Slide 26</vt:lpstr>
      <vt:lpstr>Slide 27</vt:lpstr>
      <vt:lpstr>ADVANTAGES:</vt:lpstr>
      <vt:lpstr>DISADVANTAGES:</vt:lpstr>
      <vt:lpstr>FLUID ENERGY MILL/ JET MILL/ MICRONIZERS/  ULTRAFINE GRINDERS</vt:lpstr>
      <vt:lpstr>Slide 31</vt:lpstr>
      <vt:lpstr>Slide 32</vt:lpstr>
      <vt:lpstr>Slide 33</vt:lpstr>
      <vt:lpstr>Slide 34</vt:lpstr>
      <vt:lpstr>EDGE RUNNER MILL:</vt:lpstr>
      <vt:lpstr>Slide 36</vt:lpstr>
      <vt:lpstr>WORKING:</vt:lpstr>
      <vt:lpstr>Slide 38</vt:lpstr>
      <vt:lpstr>END RUNNER MILL: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SIZE REDUCTION</dc:title>
  <dc:creator>HP</dc:creator>
  <cp:lastModifiedBy>HP</cp:lastModifiedBy>
  <cp:revision>1</cp:revision>
  <dcterms:created xsi:type="dcterms:W3CDTF">2020-06-18T10:24:31Z</dcterms:created>
  <dcterms:modified xsi:type="dcterms:W3CDTF">2020-06-18T10:30:27Z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2020-06-18T00:00:00Z</vt:filetime>
  </property>
</Properties>
</file>