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  <p:sldId id="299" r:id="rId5"/>
    <p:sldId id="3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041CB-5D5B-0076-5230-F47D19CAC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71C9B-71C4-5220-A9B5-A9F50727D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E8DEA-EC65-109C-E84C-E930ABF2B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8981B-3076-AF11-9123-BB32EC2C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880E7-4947-3000-E9DD-9FFB0995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639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973AF-DB49-E9F1-487D-F493362C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F9066-C6F0-320C-81F5-E330E6EE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0A630-EAA5-64B6-E793-07F1B7EB8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4066-4D1D-E2AA-128A-0178935D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0A7ED-5FB5-9BD6-D513-B65691A3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29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EC36F6-F913-6621-06EB-FA4B8E657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074EB-D70F-7B0A-F886-2BC164E37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EFBF-87B2-E7C0-4817-5E60989F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3C2C4-7218-1E54-8806-ACFE6199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D5D89-8379-3058-78EF-48429AA38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717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EBE96-7779-C360-7AFE-8F95DDCD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42F8C-4950-07FD-B147-4CF02545A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B7B68-A222-AA6C-6A45-439474A07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CE968-16CE-B379-F9CD-85B2DE33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90DFA-A550-6619-A61B-6B6ACEB1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580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6681-3933-6D02-8B2B-B4F1D1DEC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84DE0-28E5-4FA3-3091-CC33D0251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B03F2-0AC8-954D-A2AA-65A5DE1D0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2F667-1223-232F-4C96-AE2743E2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F063E-3B01-F51E-B92C-5E3C2C1F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40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E757-CAE2-3756-B880-E7387D12A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5156B-AC0E-C88D-732C-2D04FD62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E7BC7-6F8F-AC4D-1136-088A89A0C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5BCDB-321C-32AD-E758-6E29105F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4BDD5-7A63-ACDA-0D75-0A85AC99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7CEC1-5225-1C51-51AC-190BC1B4F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130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9E12-03C8-A2D4-2FFF-A97BF6240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BF59E-44EA-5886-54D7-8E768ED18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7DCAE-11CC-8289-D58D-798CE3BAE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37F676-5649-6863-7697-A2283F51A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5EE39-463C-31A5-1D84-A43B0EE8B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634302-A130-25B4-5D03-70911BD1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02FE9F-2870-AC8F-4C0E-1D3C55DC8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51CECF-C85B-731E-F168-239EB61E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978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398EE-AD32-1DFF-D978-28288A06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BA49B-0C18-042F-0124-49771BCC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EF1B3-E652-6DD6-0CF4-E25C365E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A7FA2-FE92-A8DC-4570-6ED21868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232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2018BC-83FB-34AB-CDF8-5216EB94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67DC0A-7BA7-EA85-07F4-C56E4A860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46D68-9824-C73B-8064-7CFC6AD6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58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04B4-0E8B-27DE-6826-71767F05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2D0E5-3BFD-DB3A-DAAE-069EC4C9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244CF-7F48-9E0E-0551-9E52F0881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30EC1-6CF9-8877-872C-4D00F746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C1DDA-240A-0A0B-602B-EF342CCC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E9D66-8E71-4EBC-07A5-797FA803E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714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0769D-14BB-9F8A-8360-A9D522A0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26AE8-E7E8-CC4E-B4AE-C37662D6E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7D0CD-C4B8-7D12-95FD-D73D834E2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A2D96-C1BB-E4C1-95DB-B858E90F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90080-5B4B-F884-2D08-303F3058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F9B35-AA73-D9DC-941A-29118AD8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437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EE943B-11AD-6423-6112-F4B63F75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18DA6-9FBF-ABDC-685F-8CD45A56E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BC462-AF57-F14F-B188-6121B6A1F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750E9-F8B8-46E6-9AF5-B96DB98A500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48057-47EA-8B3A-4BF2-9C86915A4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3F55D-9F5D-D911-4B87-52222FA5E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88F6F-2B3F-43E0-B9C7-44D9AA18C5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942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609601"/>
            <a:ext cx="86338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  <a:latin typeface="Calibri"/>
              </a:rPr>
              <a:t>Signal Transduction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A process of transmission for molecular signals from cell’s exterior to interior to make an appropriate response.</a:t>
            </a:r>
          </a:p>
          <a:p>
            <a:endParaRPr lang="en-US" sz="2400" u="sng" dirty="0">
              <a:solidFill>
                <a:prstClr val="black"/>
              </a:solidFill>
              <a:latin typeface="Calibri"/>
            </a:endParaRPr>
          </a:p>
          <a:p>
            <a:r>
              <a:rPr lang="en-US" sz="2400" b="1" u="sng" dirty="0">
                <a:solidFill>
                  <a:prstClr val="black"/>
                </a:solidFill>
                <a:latin typeface="Calibri"/>
              </a:rPr>
              <a:t>General Steps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1. Receptor activation by extracellular/ intracellular signal. 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2. Binding of adapter proteins to receptor domains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3. Recruitment of other proteins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4. Phosphorylation, Ubiquitination, Acetylation etc.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5. Activation.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6. Repeat of step 3,4,5 (If required). 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7. Activation of transcription factor 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8. Synthesis of desired proteins.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2298" y="5845314"/>
            <a:ext cx="8770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Calibri"/>
              </a:rPr>
              <a:t>ADAPTER PROTEINS: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Adaptor proteins are types of connecting molecules that regulates signal transduction by engaging the surface receptors.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0155" y="-24853"/>
            <a:ext cx="5521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w Cen MT" panose="020B0602020104020603" pitchFamily="34" charset="0"/>
              </a:rPr>
              <a:t>Signaling pathway through TLR4</a:t>
            </a:r>
          </a:p>
        </p:txBody>
      </p:sp>
    </p:spTree>
    <p:extLst>
      <p:ext uri="{BB962C8B-B14F-4D97-AF65-F5344CB8AC3E}">
        <p14:creationId xmlns:p14="http://schemas.microsoft.com/office/powerpoint/2010/main" val="269444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5029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43960" y="1674912"/>
            <a:ext cx="45162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  <a:latin typeface="Calibri"/>
              </a:rPr>
              <a:t>MyD88 DEPENDENT PATHWAY</a:t>
            </a:r>
          </a:p>
          <a:p>
            <a:r>
              <a:rPr lang="en-US" sz="2400" dirty="0">
                <a:solidFill>
                  <a:srgbClr val="0070C0"/>
                </a:solidFill>
                <a:latin typeface="Calibri"/>
              </a:rPr>
              <a:t>Activation of cell membrane bound TLR4 occurs through ligands.</a:t>
            </a:r>
          </a:p>
          <a:p>
            <a:endParaRPr lang="en-US" sz="2400" u="sng" dirty="0">
              <a:solidFill>
                <a:srgbClr val="0070C0"/>
              </a:solidFill>
              <a:latin typeface="Calibri"/>
            </a:endParaRPr>
          </a:p>
          <a:p>
            <a:r>
              <a:rPr lang="en-US" sz="2400" b="1" u="sng" dirty="0">
                <a:solidFill>
                  <a:srgbClr val="0070C0"/>
                </a:solidFill>
                <a:latin typeface="Calibri"/>
              </a:rPr>
              <a:t>TRIF DEPENDENT SIGNALING</a:t>
            </a:r>
          </a:p>
          <a:p>
            <a:r>
              <a:rPr lang="en-US" sz="2400" dirty="0">
                <a:solidFill>
                  <a:srgbClr val="0070C0"/>
                </a:solidFill>
                <a:latin typeface="Calibri"/>
              </a:rPr>
              <a:t>Activation of endosomal  TLR4</a:t>
            </a:r>
          </a:p>
          <a:p>
            <a:r>
              <a:rPr lang="en-US" sz="2400" dirty="0">
                <a:solidFill>
                  <a:srgbClr val="0070C0"/>
                </a:solidFill>
                <a:latin typeface="Calibri"/>
              </a:rPr>
              <a:t>through ligands.</a:t>
            </a:r>
            <a:endParaRPr lang="en-US" sz="20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7634" y="1521024"/>
            <a:ext cx="1545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Plasma membrane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1" y="5181601"/>
            <a:ext cx="1590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Nuclear membrane</a:t>
            </a:r>
          </a:p>
        </p:txBody>
      </p:sp>
      <p:sp>
        <p:nvSpPr>
          <p:cNvPr id="9" name="Lightning Bolt 8"/>
          <p:cNvSpPr/>
          <p:nvPr/>
        </p:nvSpPr>
        <p:spPr>
          <a:xfrm>
            <a:off x="3154914" y="762000"/>
            <a:ext cx="197886" cy="304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Lightning Bolt 9"/>
          <p:cNvSpPr/>
          <p:nvPr/>
        </p:nvSpPr>
        <p:spPr>
          <a:xfrm>
            <a:off x="2525955" y="1853148"/>
            <a:ext cx="197886" cy="304800"/>
          </a:xfrm>
          <a:prstGeom prst="lightningBol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Lightning Bolt 10"/>
          <p:cNvSpPr/>
          <p:nvPr/>
        </p:nvSpPr>
        <p:spPr>
          <a:xfrm>
            <a:off x="5715000" y="1853148"/>
            <a:ext cx="197886" cy="304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1" y="6135470"/>
            <a:ext cx="5702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MyD88 – Myeloid Differentiation</a:t>
            </a:r>
          </a:p>
          <a:p>
            <a:r>
              <a:rPr lang="en-US" b="1" dirty="0">
                <a:solidFill>
                  <a:prstClr val="black"/>
                </a:solidFill>
                <a:latin typeface="Calibri"/>
              </a:rPr>
              <a:t>TRIF- TIR domain containing adapter inducing interferon-</a:t>
            </a:r>
            <a:r>
              <a:rPr lang="el-GR" b="1" dirty="0">
                <a:solidFill>
                  <a:prstClr val="black"/>
                </a:solidFill>
                <a:latin typeface="Calibri"/>
                <a:cs typeface="Calibri"/>
              </a:rPr>
              <a:t>β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2CF6FF-39EA-0752-95C9-1039A2F184F6}"/>
              </a:ext>
            </a:extLst>
          </p:cNvPr>
          <p:cNvSpPr/>
          <p:nvPr/>
        </p:nvSpPr>
        <p:spPr>
          <a:xfrm>
            <a:off x="3040155" y="-24853"/>
            <a:ext cx="5521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w Cen MT" panose="020B0602020104020603" pitchFamily="34" charset="0"/>
              </a:rPr>
              <a:t>Signaling pathway through TLR4</a:t>
            </a:r>
          </a:p>
        </p:txBody>
      </p:sp>
    </p:spTree>
    <p:extLst>
      <p:ext uri="{BB962C8B-B14F-4D97-AF65-F5344CB8AC3E}">
        <p14:creationId xmlns:p14="http://schemas.microsoft.com/office/powerpoint/2010/main" val="4835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172200" y="457200"/>
            <a:ext cx="51054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alibri"/>
              </a:rPr>
              <a:t>Signaling through cell membrane bound TLR4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LPS activation causes binding of</a:t>
            </a:r>
          </a:p>
          <a:p>
            <a:r>
              <a:rPr lang="en-US" sz="2200" dirty="0">
                <a:solidFill>
                  <a:prstClr val="black"/>
                </a:solidFill>
                <a:latin typeface="Calibri"/>
              </a:rPr>
              <a:t>      MyD88/TRAP.</a:t>
            </a:r>
          </a:p>
          <a:p>
            <a:r>
              <a:rPr lang="en-US" sz="22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IRAK ubiquitinates and activates TRAF6.</a:t>
            </a:r>
          </a:p>
          <a:p>
            <a:endParaRPr lang="en-US" sz="2200" dirty="0">
              <a:solidFill>
                <a:srgbClr val="0070C0"/>
              </a:solidFill>
              <a:latin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TRAF6 </a:t>
            </a:r>
            <a:r>
              <a:rPr lang="en-US" sz="2200" dirty="0" err="1">
                <a:solidFill>
                  <a:prstClr val="black"/>
                </a:solidFill>
                <a:latin typeface="Calibri"/>
              </a:rPr>
              <a:t>ubiquitinates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 TAB and NEMO.</a:t>
            </a:r>
          </a:p>
          <a:p>
            <a:endParaRPr lang="en-US" sz="22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TAK1 activation occurs.</a:t>
            </a:r>
          </a:p>
          <a:p>
            <a:r>
              <a:rPr lang="en-US" sz="2200" b="1" dirty="0">
                <a:solidFill>
                  <a:srgbClr val="0070C0"/>
                </a:solidFill>
                <a:latin typeface="Calibri"/>
              </a:rPr>
              <a:t>Further signaling can be </a:t>
            </a:r>
          </a:p>
          <a:p>
            <a:r>
              <a:rPr lang="en-US" sz="2200" b="1" dirty="0">
                <a:solidFill>
                  <a:srgbClr val="0070C0"/>
                </a:solidFill>
                <a:latin typeface="Calibri"/>
              </a:rPr>
              <a:t>directed in two ways)</a:t>
            </a:r>
          </a:p>
          <a:p>
            <a:r>
              <a:rPr lang="en-US" sz="2200" dirty="0">
                <a:solidFill>
                  <a:srgbClr val="7030A0"/>
                </a:solidFill>
                <a:latin typeface="Calibri"/>
              </a:rPr>
              <a:t>1a. TAK1 phosphorylates IKK complex.</a:t>
            </a:r>
          </a:p>
          <a:p>
            <a:endParaRPr lang="en-US" sz="2200" dirty="0">
              <a:solidFill>
                <a:prstClr val="black"/>
              </a:solidFill>
              <a:latin typeface="Calibri"/>
            </a:endParaRPr>
          </a:p>
          <a:p>
            <a:r>
              <a:rPr lang="en-US" sz="2200" dirty="0">
                <a:solidFill>
                  <a:srgbClr val="7030A0"/>
                </a:solidFill>
                <a:latin typeface="Calibri"/>
              </a:rPr>
              <a:t>1b. IKK complex ubiquitinates and phosphorylates </a:t>
            </a:r>
            <a:r>
              <a:rPr lang="en-US" sz="2200" dirty="0" err="1">
                <a:solidFill>
                  <a:srgbClr val="7030A0"/>
                </a:solidFill>
                <a:latin typeface="Calibri"/>
              </a:rPr>
              <a:t>Ikb</a:t>
            </a:r>
            <a:r>
              <a:rPr lang="en-US" sz="2200" dirty="0">
                <a:solidFill>
                  <a:srgbClr val="7030A0"/>
                </a:solidFill>
                <a:latin typeface="Calibri"/>
              </a:rPr>
              <a:t> of </a:t>
            </a:r>
            <a:r>
              <a:rPr lang="en-US" sz="2200" dirty="0" err="1">
                <a:solidFill>
                  <a:srgbClr val="7030A0"/>
                </a:solidFill>
                <a:latin typeface="Calibri"/>
              </a:rPr>
              <a:t>NFkB</a:t>
            </a:r>
            <a:r>
              <a:rPr lang="en-US" sz="2200" dirty="0">
                <a:solidFill>
                  <a:srgbClr val="7030A0"/>
                </a:solidFill>
                <a:latin typeface="Calibri"/>
              </a:rPr>
              <a:t> </a:t>
            </a:r>
          </a:p>
          <a:p>
            <a:r>
              <a:rPr lang="en-US" sz="2200" dirty="0">
                <a:solidFill>
                  <a:srgbClr val="7030A0"/>
                </a:solidFill>
                <a:latin typeface="Calibri"/>
              </a:rPr>
              <a:t>causing entry of </a:t>
            </a:r>
            <a:r>
              <a:rPr lang="en-US" sz="2200" dirty="0" err="1">
                <a:solidFill>
                  <a:srgbClr val="7030A0"/>
                </a:solidFill>
                <a:latin typeface="Calibri"/>
              </a:rPr>
              <a:t>NFkB</a:t>
            </a:r>
            <a:r>
              <a:rPr lang="en-US" sz="2200" dirty="0">
                <a:solidFill>
                  <a:srgbClr val="7030A0"/>
                </a:solidFill>
                <a:latin typeface="Calibri"/>
              </a:rPr>
              <a:t> into nucleus that </a:t>
            </a:r>
          </a:p>
          <a:p>
            <a:r>
              <a:rPr lang="en-US" sz="2200" dirty="0">
                <a:solidFill>
                  <a:srgbClr val="7030A0"/>
                </a:solidFill>
                <a:latin typeface="Calibri"/>
              </a:rPr>
              <a:t>causes transcription of innate response </a:t>
            </a:r>
          </a:p>
          <a:p>
            <a:r>
              <a:rPr lang="en-US" sz="2200" dirty="0">
                <a:solidFill>
                  <a:srgbClr val="7030A0"/>
                </a:solidFill>
                <a:latin typeface="Calibri"/>
              </a:rPr>
              <a:t>genes. The detached </a:t>
            </a:r>
            <a:r>
              <a:rPr lang="en-US" sz="2200" dirty="0" err="1">
                <a:solidFill>
                  <a:srgbClr val="7030A0"/>
                </a:solidFill>
                <a:latin typeface="Calibri"/>
              </a:rPr>
              <a:t>Ikb</a:t>
            </a:r>
            <a:r>
              <a:rPr lang="en-US" sz="2200" dirty="0">
                <a:solidFill>
                  <a:srgbClr val="7030A0"/>
                </a:solidFill>
                <a:latin typeface="Calibri"/>
              </a:rPr>
              <a:t> is degraded.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57028" y="-76200"/>
            <a:ext cx="65679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w Cen MT" panose="020B0602020104020603" pitchFamily="34" charset="0"/>
              </a:rPr>
              <a:t>Signaling pathway through TLR4</a:t>
            </a:r>
          </a:p>
        </p:txBody>
      </p:sp>
      <p:sp>
        <p:nvSpPr>
          <p:cNvPr id="14" name="Lightning Bolt 13"/>
          <p:cNvSpPr/>
          <p:nvPr/>
        </p:nvSpPr>
        <p:spPr>
          <a:xfrm>
            <a:off x="2971800" y="685800"/>
            <a:ext cx="197886" cy="3048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4800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952BCC5-9E1F-CF60-9D61-F72FF2629576}"/>
              </a:ext>
            </a:extLst>
          </p:cNvPr>
          <p:cNvSpPr/>
          <p:nvPr/>
        </p:nvSpPr>
        <p:spPr>
          <a:xfrm>
            <a:off x="2812473" y="581891"/>
            <a:ext cx="2050564" cy="6373091"/>
          </a:xfrm>
          <a:custGeom>
            <a:avLst/>
            <a:gdLst>
              <a:gd name="connsiteX0" fmla="*/ 0 w 2050564"/>
              <a:gd name="connsiteY0" fmla="*/ 110837 h 6373091"/>
              <a:gd name="connsiteX1" fmla="*/ 27709 w 2050564"/>
              <a:gd name="connsiteY1" fmla="*/ 360219 h 6373091"/>
              <a:gd name="connsiteX2" fmla="*/ 55418 w 2050564"/>
              <a:gd name="connsiteY2" fmla="*/ 526473 h 6373091"/>
              <a:gd name="connsiteX3" fmla="*/ 69272 w 2050564"/>
              <a:gd name="connsiteY3" fmla="*/ 651164 h 6373091"/>
              <a:gd name="connsiteX4" fmla="*/ 83127 w 2050564"/>
              <a:gd name="connsiteY4" fmla="*/ 955964 h 6373091"/>
              <a:gd name="connsiteX5" fmla="*/ 96982 w 2050564"/>
              <a:gd name="connsiteY5" fmla="*/ 1413164 h 6373091"/>
              <a:gd name="connsiteX6" fmla="*/ 166254 w 2050564"/>
              <a:gd name="connsiteY6" fmla="*/ 1579419 h 6373091"/>
              <a:gd name="connsiteX7" fmla="*/ 193963 w 2050564"/>
              <a:gd name="connsiteY7" fmla="*/ 1676400 h 6373091"/>
              <a:gd name="connsiteX8" fmla="*/ 221672 w 2050564"/>
              <a:gd name="connsiteY8" fmla="*/ 1731819 h 6373091"/>
              <a:gd name="connsiteX9" fmla="*/ 263236 w 2050564"/>
              <a:gd name="connsiteY9" fmla="*/ 1856509 h 6373091"/>
              <a:gd name="connsiteX10" fmla="*/ 277091 w 2050564"/>
              <a:gd name="connsiteY10" fmla="*/ 1898073 h 6373091"/>
              <a:gd name="connsiteX11" fmla="*/ 290945 w 2050564"/>
              <a:gd name="connsiteY11" fmla="*/ 1939637 h 6373091"/>
              <a:gd name="connsiteX12" fmla="*/ 332509 w 2050564"/>
              <a:gd name="connsiteY12" fmla="*/ 1995055 h 6373091"/>
              <a:gd name="connsiteX13" fmla="*/ 415636 w 2050564"/>
              <a:gd name="connsiteY13" fmla="*/ 2092037 h 6373091"/>
              <a:gd name="connsiteX14" fmla="*/ 443345 w 2050564"/>
              <a:gd name="connsiteY14" fmla="*/ 2133600 h 6373091"/>
              <a:gd name="connsiteX15" fmla="*/ 526472 w 2050564"/>
              <a:gd name="connsiteY15" fmla="*/ 2244437 h 6373091"/>
              <a:gd name="connsiteX16" fmla="*/ 623454 w 2050564"/>
              <a:gd name="connsiteY16" fmla="*/ 2369128 h 6373091"/>
              <a:gd name="connsiteX17" fmla="*/ 706582 w 2050564"/>
              <a:gd name="connsiteY17" fmla="*/ 2549237 h 6373091"/>
              <a:gd name="connsiteX18" fmla="*/ 748145 w 2050564"/>
              <a:gd name="connsiteY18" fmla="*/ 2673928 h 6373091"/>
              <a:gd name="connsiteX19" fmla="*/ 762000 w 2050564"/>
              <a:gd name="connsiteY19" fmla="*/ 2784764 h 6373091"/>
              <a:gd name="connsiteX20" fmla="*/ 789709 w 2050564"/>
              <a:gd name="connsiteY20" fmla="*/ 3449782 h 6373091"/>
              <a:gd name="connsiteX21" fmla="*/ 762000 w 2050564"/>
              <a:gd name="connsiteY21" fmla="*/ 3726873 h 6373091"/>
              <a:gd name="connsiteX22" fmla="*/ 706582 w 2050564"/>
              <a:gd name="connsiteY22" fmla="*/ 3823855 h 6373091"/>
              <a:gd name="connsiteX23" fmla="*/ 678872 w 2050564"/>
              <a:gd name="connsiteY23" fmla="*/ 3893128 h 6373091"/>
              <a:gd name="connsiteX24" fmla="*/ 665018 w 2050564"/>
              <a:gd name="connsiteY24" fmla="*/ 4239491 h 6373091"/>
              <a:gd name="connsiteX25" fmla="*/ 623454 w 2050564"/>
              <a:gd name="connsiteY25" fmla="*/ 4682837 h 6373091"/>
              <a:gd name="connsiteX26" fmla="*/ 678872 w 2050564"/>
              <a:gd name="connsiteY26" fmla="*/ 4987637 h 6373091"/>
              <a:gd name="connsiteX27" fmla="*/ 692727 w 2050564"/>
              <a:gd name="connsiteY27" fmla="*/ 5056909 h 6373091"/>
              <a:gd name="connsiteX28" fmla="*/ 720436 w 2050564"/>
              <a:gd name="connsiteY28" fmla="*/ 5112328 h 6373091"/>
              <a:gd name="connsiteX29" fmla="*/ 734291 w 2050564"/>
              <a:gd name="connsiteY29" fmla="*/ 5153891 h 6373091"/>
              <a:gd name="connsiteX30" fmla="*/ 720436 w 2050564"/>
              <a:gd name="connsiteY30" fmla="*/ 5486400 h 6373091"/>
              <a:gd name="connsiteX31" fmla="*/ 665018 w 2050564"/>
              <a:gd name="connsiteY31" fmla="*/ 5527964 h 6373091"/>
              <a:gd name="connsiteX32" fmla="*/ 651163 w 2050564"/>
              <a:gd name="connsiteY32" fmla="*/ 5583382 h 6373091"/>
              <a:gd name="connsiteX33" fmla="*/ 568036 w 2050564"/>
              <a:gd name="connsiteY33" fmla="*/ 5708073 h 6373091"/>
              <a:gd name="connsiteX34" fmla="*/ 540327 w 2050564"/>
              <a:gd name="connsiteY34" fmla="*/ 5749637 h 6373091"/>
              <a:gd name="connsiteX35" fmla="*/ 526472 w 2050564"/>
              <a:gd name="connsiteY35" fmla="*/ 5860473 h 6373091"/>
              <a:gd name="connsiteX36" fmla="*/ 512618 w 2050564"/>
              <a:gd name="connsiteY36" fmla="*/ 5929746 h 6373091"/>
              <a:gd name="connsiteX37" fmla="*/ 526472 w 2050564"/>
              <a:gd name="connsiteY37" fmla="*/ 6220691 h 6373091"/>
              <a:gd name="connsiteX38" fmla="*/ 540327 w 2050564"/>
              <a:gd name="connsiteY38" fmla="*/ 6303819 h 6373091"/>
              <a:gd name="connsiteX39" fmla="*/ 734291 w 2050564"/>
              <a:gd name="connsiteY39" fmla="*/ 6373091 h 6373091"/>
              <a:gd name="connsiteX40" fmla="*/ 997527 w 2050564"/>
              <a:gd name="connsiteY40" fmla="*/ 6359237 h 6373091"/>
              <a:gd name="connsiteX41" fmla="*/ 1149927 w 2050564"/>
              <a:gd name="connsiteY41" fmla="*/ 6331528 h 6373091"/>
              <a:gd name="connsiteX42" fmla="*/ 1191491 w 2050564"/>
              <a:gd name="connsiteY42" fmla="*/ 6317673 h 6373091"/>
              <a:gd name="connsiteX43" fmla="*/ 2022763 w 2050564"/>
              <a:gd name="connsiteY43" fmla="*/ 6289964 h 6373091"/>
              <a:gd name="connsiteX44" fmla="*/ 2050472 w 2050564"/>
              <a:gd name="connsiteY44" fmla="*/ 6179128 h 6373091"/>
              <a:gd name="connsiteX45" fmla="*/ 2022763 w 2050564"/>
              <a:gd name="connsiteY45" fmla="*/ 5999019 h 6373091"/>
              <a:gd name="connsiteX46" fmla="*/ 1981200 w 2050564"/>
              <a:gd name="connsiteY46" fmla="*/ 5860473 h 6373091"/>
              <a:gd name="connsiteX47" fmla="*/ 1967345 w 2050564"/>
              <a:gd name="connsiteY47" fmla="*/ 5805055 h 6373091"/>
              <a:gd name="connsiteX48" fmla="*/ 1870363 w 2050564"/>
              <a:gd name="connsiteY48" fmla="*/ 5624946 h 6373091"/>
              <a:gd name="connsiteX49" fmla="*/ 1842654 w 2050564"/>
              <a:gd name="connsiteY49" fmla="*/ 5527964 h 6373091"/>
              <a:gd name="connsiteX50" fmla="*/ 1814945 w 2050564"/>
              <a:gd name="connsiteY50" fmla="*/ 5472546 h 6373091"/>
              <a:gd name="connsiteX51" fmla="*/ 1787236 w 2050564"/>
              <a:gd name="connsiteY51" fmla="*/ 5389419 h 6373091"/>
              <a:gd name="connsiteX52" fmla="*/ 1759527 w 2050564"/>
              <a:gd name="connsiteY52" fmla="*/ 5320146 h 6373091"/>
              <a:gd name="connsiteX53" fmla="*/ 1745672 w 2050564"/>
              <a:gd name="connsiteY53" fmla="*/ 5250873 h 6373091"/>
              <a:gd name="connsiteX54" fmla="*/ 1717963 w 2050564"/>
              <a:gd name="connsiteY54" fmla="*/ 5140037 h 6373091"/>
              <a:gd name="connsiteX55" fmla="*/ 1690254 w 2050564"/>
              <a:gd name="connsiteY55" fmla="*/ 5043055 h 6373091"/>
              <a:gd name="connsiteX56" fmla="*/ 1662545 w 2050564"/>
              <a:gd name="connsiteY56" fmla="*/ 4890655 h 6373091"/>
              <a:gd name="connsiteX57" fmla="*/ 1690254 w 2050564"/>
              <a:gd name="connsiteY57" fmla="*/ 4682837 h 6373091"/>
              <a:gd name="connsiteX58" fmla="*/ 1759527 w 2050564"/>
              <a:gd name="connsiteY58" fmla="*/ 4613564 h 6373091"/>
              <a:gd name="connsiteX59" fmla="*/ 1870363 w 2050564"/>
              <a:gd name="connsiteY59" fmla="*/ 4502728 h 6373091"/>
              <a:gd name="connsiteX60" fmla="*/ 1884218 w 2050564"/>
              <a:gd name="connsiteY60" fmla="*/ 4461164 h 6373091"/>
              <a:gd name="connsiteX61" fmla="*/ 1911927 w 2050564"/>
              <a:gd name="connsiteY61" fmla="*/ 4405746 h 6373091"/>
              <a:gd name="connsiteX62" fmla="*/ 1898072 w 2050564"/>
              <a:gd name="connsiteY62" fmla="*/ 4239491 h 6373091"/>
              <a:gd name="connsiteX63" fmla="*/ 1828800 w 2050564"/>
              <a:gd name="connsiteY63" fmla="*/ 4128655 h 6373091"/>
              <a:gd name="connsiteX64" fmla="*/ 1801091 w 2050564"/>
              <a:gd name="connsiteY64" fmla="*/ 4059382 h 6373091"/>
              <a:gd name="connsiteX65" fmla="*/ 1704109 w 2050564"/>
              <a:gd name="connsiteY65" fmla="*/ 3934691 h 6373091"/>
              <a:gd name="connsiteX66" fmla="*/ 1634836 w 2050564"/>
              <a:gd name="connsiteY66" fmla="*/ 3754582 h 6373091"/>
              <a:gd name="connsiteX67" fmla="*/ 1607127 w 2050564"/>
              <a:gd name="connsiteY67" fmla="*/ 3699164 h 6373091"/>
              <a:gd name="connsiteX68" fmla="*/ 1593272 w 2050564"/>
              <a:gd name="connsiteY68" fmla="*/ 3657600 h 6373091"/>
              <a:gd name="connsiteX69" fmla="*/ 1524000 w 2050564"/>
              <a:gd name="connsiteY69" fmla="*/ 3574473 h 6373091"/>
              <a:gd name="connsiteX70" fmla="*/ 1510145 w 2050564"/>
              <a:gd name="connsiteY70" fmla="*/ 3505200 h 6373091"/>
              <a:gd name="connsiteX71" fmla="*/ 1482436 w 2050564"/>
              <a:gd name="connsiteY71" fmla="*/ 3463637 h 6373091"/>
              <a:gd name="connsiteX72" fmla="*/ 1454727 w 2050564"/>
              <a:gd name="connsiteY72" fmla="*/ 3394364 h 6373091"/>
              <a:gd name="connsiteX73" fmla="*/ 1427018 w 2050564"/>
              <a:gd name="connsiteY73" fmla="*/ 3338946 h 6373091"/>
              <a:gd name="connsiteX74" fmla="*/ 1385454 w 2050564"/>
              <a:gd name="connsiteY74" fmla="*/ 3131128 h 6373091"/>
              <a:gd name="connsiteX75" fmla="*/ 1413163 w 2050564"/>
              <a:gd name="connsiteY75" fmla="*/ 2729346 h 6373091"/>
              <a:gd name="connsiteX76" fmla="*/ 1440872 w 2050564"/>
              <a:gd name="connsiteY76" fmla="*/ 2646219 h 6373091"/>
              <a:gd name="connsiteX77" fmla="*/ 1454727 w 2050564"/>
              <a:gd name="connsiteY77" fmla="*/ 2576946 h 6373091"/>
              <a:gd name="connsiteX78" fmla="*/ 1454727 w 2050564"/>
              <a:gd name="connsiteY78" fmla="*/ 2119746 h 6373091"/>
              <a:gd name="connsiteX79" fmla="*/ 1413163 w 2050564"/>
              <a:gd name="connsiteY79" fmla="*/ 2092037 h 6373091"/>
              <a:gd name="connsiteX80" fmla="*/ 1316182 w 2050564"/>
              <a:gd name="connsiteY80" fmla="*/ 2022764 h 6373091"/>
              <a:gd name="connsiteX81" fmla="*/ 1260763 w 2050564"/>
              <a:gd name="connsiteY81" fmla="*/ 1981200 h 6373091"/>
              <a:gd name="connsiteX82" fmla="*/ 1149927 w 2050564"/>
              <a:gd name="connsiteY82" fmla="*/ 1925782 h 6373091"/>
              <a:gd name="connsiteX83" fmla="*/ 1108363 w 2050564"/>
              <a:gd name="connsiteY83" fmla="*/ 1884219 h 6373091"/>
              <a:gd name="connsiteX84" fmla="*/ 983672 w 2050564"/>
              <a:gd name="connsiteY84" fmla="*/ 1842655 h 6373091"/>
              <a:gd name="connsiteX85" fmla="*/ 942109 w 2050564"/>
              <a:gd name="connsiteY85" fmla="*/ 1828800 h 6373091"/>
              <a:gd name="connsiteX86" fmla="*/ 900545 w 2050564"/>
              <a:gd name="connsiteY86" fmla="*/ 1801091 h 6373091"/>
              <a:gd name="connsiteX87" fmla="*/ 858982 w 2050564"/>
              <a:gd name="connsiteY87" fmla="*/ 1759528 h 6373091"/>
              <a:gd name="connsiteX88" fmla="*/ 831272 w 2050564"/>
              <a:gd name="connsiteY88" fmla="*/ 1717964 h 6373091"/>
              <a:gd name="connsiteX89" fmla="*/ 817418 w 2050564"/>
              <a:gd name="connsiteY89" fmla="*/ 1662546 h 6373091"/>
              <a:gd name="connsiteX90" fmla="*/ 789709 w 2050564"/>
              <a:gd name="connsiteY90" fmla="*/ 1579419 h 6373091"/>
              <a:gd name="connsiteX91" fmla="*/ 748145 w 2050564"/>
              <a:gd name="connsiteY91" fmla="*/ 1177637 h 6373091"/>
              <a:gd name="connsiteX92" fmla="*/ 734291 w 2050564"/>
              <a:gd name="connsiteY92" fmla="*/ 1080655 h 6373091"/>
              <a:gd name="connsiteX93" fmla="*/ 706582 w 2050564"/>
              <a:gd name="connsiteY93" fmla="*/ 1011382 h 6373091"/>
              <a:gd name="connsiteX94" fmla="*/ 692727 w 2050564"/>
              <a:gd name="connsiteY94" fmla="*/ 914400 h 6373091"/>
              <a:gd name="connsiteX95" fmla="*/ 665018 w 2050564"/>
              <a:gd name="connsiteY95" fmla="*/ 831273 h 6373091"/>
              <a:gd name="connsiteX96" fmla="*/ 651163 w 2050564"/>
              <a:gd name="connsiteY96" fmla="*/ 775855 h 6373091"/>
              <a:gd name="connsiteX97" fmla="*/ 623454 w 2050564"/>
              <a:gd name="connsiteY97" fmla="*/ 678873 h 6373091"/>
              <a:gd name="connsiteX98" fmla="*/ 568036 w 2050564"/>
              <a:gd name="connsiteY98" fmla="*/ 498764 h 6373091"/>
              <a:gd name="connsiteX99" fmla="*/ 554182 w 2050564"/>
              <a:gd name="connsiteY99" fmla="*/ 457200 h 6373091"/>
              <a:gd name="connsiteX100" fmla="*/ 526472 w 2050564"/>
              <a:gd name="connsiteY100" fmla="*/ 415637 h 6373091"/>
              <a:gd name="connsiteX101" fmla="*/ 512618 w 2050564"/>
              <a:gd name="connsiteY101" fmla="*/ 346364 h 6373091"/>
              <a:gd name="connsiteX102" fmla="*/ 484909 w 2050564"/>
              <a:gd name="connsiteY102" fmla="*/ 221673 h 6373091"/>
              <a:gd name="connsiteX103" fmla="*/ 457200 w 2050564"/>
              <a:gd name="connsiteY103" fmla="*/ 152400 h 6373091"/>
              <a:gd name="connsiteX104" fmla="*/ 401782 w 2050564"/>
              <a:gd name="connsiteY104" fmla="*/ 110837 h 6373091"/>
              <a:gd name="connsiteX105" fmla="*/ 360218 w 2050564"/>
              <a:gd name="connsiteY105" fmla="*/ 69273 h 6373091"/>
              <a:gd name="connsiteX106" fmla="*/ 318654 w 2050564"/>
              <a:gd name="connsiteY106" fmla="*/ 55419 h 6373091"/>
              <a:gd name="connsiteX107" fmla="*/ 263236 w 2050564"/>
              <a:gd name="connsiteY107" fmla="*/ 27709 h 6373091"/>
              <a:gd name="connsiteX108" fmla="*/ 193963 w 2050564"/>
              <a:gd name="connsiteY108" fmla="*/ 0 h 6373091"/>
              <a:gd name="connsiteX109" fmla="*/ 27709 w 2050564"/>
              <a:gd name="connsiteY109" fmla="*/ 69273 h 6373091"/>
              <a:gd name="connsiteX110" fmla="*/ 0 w 2050564"/>
              <a:gd name="connsiteY110" fmla="*/ 110837 h 637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2050564" h="6373091">
                <a:moveTo>
                  <a:pt x="0" y="110837"/>
                </a:moveTo>
                <a:cubicBezTo>
                  <a:pt x="0" y="159328"/>
                  <a:pt x="-41" y="96597"/>
                  <a:pt x="27709" y="360219"/>
                </a:cubicBezTo>
                <a:cubicBezTo>
                  <a:pt x="50188" y="573769"/>
                  <a:pt x="31340" y="357929"/>
                  <a:pt x="55418" y="526473"/>
                </a:cubicBezTo>
                <a:cubicBezTo>
                  <a:pt x="61332" y="567872"/>
                  <a:pt x="64654" y="609600"/>
                  <a:pt x="69272" y="651164"/>
                </a:cubicBezTo>
                <a:cubicBezTo>
                  <a:pt x="73890" y="752764"/>
                  <a:pt x="79431" y="854326"/>
                  <a:pt x="83127" y="955964"/>
                </a:cubicBezTo>
                <a:cubicBezTo>
                  <a:pt x="88668" y="1108333"/>
                  <a:pt x="85288" y="1261143"/>
                  <a:pt x="96982" y="1413164"/>
                </a:cubicBezTo>
                <a:cubicBezTo>
                  <a:pt x="101396" y="1470540"/>
                  <a:pt x="146729" y="1528653"/>
                  <a:pt x="166254" y="1579419"/>
                </a:cubicBezTo>
                <a:cubicBezTo>
                  <a:pt x="178323" y="1610799"/>
                  <a:pt x="182473" y="1644804"/>
                  <a:pt x="193963" y="1676400"/>
                </a:cubicBezTo>
                <a:cubicBezTo>
                  <a:pt x="201021" y="1695810"/>
                  <a:pt x="214258" y="1712542"/>
                  <a:pt x="221672" y="1731819"/>
                </a:cubicBezTo>
                <a:cubicBezTo>
                  <a:pt x="237400" y="1772710"/>
                  <a:pt x="249381" y="1814946"/>
                  <a:pt x="263236" y="1856509"/>
                </a:cubicBezTo>
                <a:lnTo>
                  <a:pt x="277091" y="1898073"/>
                </a:lnTo>
                <a:cubicBezTo>
                  <a:pt x="281709" y="1911928"/>
                  <a:pt x="282183" y="1927954"/>
                  <a:pt x="290945" y="1939637"/>
                </a:cubicBezTo>
                <a:cubicBezTo>
                  <a:pt x="304800" y="1958110"/>
                  <a:pt x="317887" y="1977184"/>
                  <a:pt x="332509" y="1995055"/>
                </a:cubicBezTo>
                <a:cubicBezTo>
                  <a:pt x="359471" y="2028008"/>
                  <a:pt x="389038" y="2058790"/>
                  <a:pt x="415636" y="2092037"/>
                </a:cubicBezTo>
                <a:cubicBezTo>
                  <a:pt x="426038" y="2105039"/>
                  <a:pt x="433551" y="2120134"/>
                  <a:pt x="443345" y="2133600"/>
                </a:cubicBezTo>
                <a:cubicBezTo>
                  <a:pt x="470508" y="2170949"/>
                  <a:pt x="496907" y="2208959"/>
                  <a:pt x="526472" y="2244437"/>
                </a:cubicBezTo>
                <a:cubicBezTo>
                  <a:pt x="552007" y="2275079"/>
                  <a:pt x="600850" y="2327687"/>
                  <a:pt x="623454" y="2369128"/>
                </a:cubicBezTo>
                <a:cubicBezTo>
                  <a:pt x="656326" y="2429394"/>
                  <a:pt x="683802" y="2485453"/>
                  <a:pt x="706582" y="2549237"/>
                </a:cubicBezTo>
                <a:cubicBezTo>
                  <a:pt x="721318" y="2590496"/>
                  <a:pt x="748145" y="2673928"/>
                  <a:pt x="748145" y="2673928"/>
                </a:cubicBezTo>
                <a:cubicBezTo>
                  <a:pt x="752763" y="2710873"/>
                  <a:pt x="758775" y="2747671"/>
                  <a:pt x="762000" y="2784764"/>
                </a:cubicBezTo>
                <a:cubicBezTo>
                  <a:pt x="782089" y="3015784"/>
                  <a:pt x="782332" y="3206336"/>
                  <a:pt x="789709" y="3449782"/>
                </a:cubicBezTo>
                <a:cubicBezTo>
                  <a:pt x="780473" y="3542146"/>
                  <a:pt x="782136" y="3636259"/>
                  <a:pt x="762000" y="3726873"/>
                </a:cubicBezTo>
                <a:cubicBezTo>
                  <a:pt x="753923" y="3763219"/>
                  <a:pt x="723233" y="3790553"/>
                  <a:pt x="706582" y="3823855"/>
                </a:cubicBezTo>
                <a:cubicBezTo>
                  <a:pt x="695460" y="3846099"/>
                  <a:pt x="688109" y="3870037"/>
                  <a:pt x="678872" y="3893128"/>
                </a:cubicBezTo>
                <a:cubicBezTo>
                  <a:pt x="674254" y="4008582"/>
                  <a:pt x="673107" y="4124228"/>
                  <a:pt x="665018" y="4239491"/>
                </a:cubicBezTo>
                <a:cubicBezTo>
                  <a:pt x="654627" y="4387557"/>
                  <a:pt x="626483" y="4534438"/>
                  <a:pt x="623454" y="4682837"/>
                </a:cubicBezTo>
                <a:cubicBezTo>
                  <a:pt x="617543" y="4972463"/>
                  <a:pt x="633296" y="4835718"/>
                  <a:pt x="678872" y="4987637"/>
                </a:cubicBezTo>
                <a:cubicBezTo>
                  <a:pt x="685639" y="5010192"/>
                  <a:pt x="685280" y="5034569"/>
                  <a:pt x="692727" y="5056909"/>
                </a:cubicBezTo>
                <a:cubicBezTo>
                  <a:pt x="699258" y="5076502"/>
                  <a:pt x="712300" y="5093345"/>
                  <a:pt x="720436" y="5112328"/>
                </a:cubicBezTo>
                <a:cubicBezTo>
                  <a:pt x="726189" y="5125751"/>
                  <a:pt x="729673" y="5140037"/>
                  <a:pt x="734291" y="5153891"/>
                </a:cubicBezTo>
                <a:cubicBezTo>
                  <a:pt x="729673" y="5264727"/>
                  <a:pt x="740636" y="5377322"/>
                  <a:pt x="720436" y="5486400"/>
                </a:cubicBezTo>
                <a:cubicBezTo>
                  <a:pt x="716231" y="5509105"/>
                  <a:pt x="678439" y="5509174"/>
                  <a:pt x="665018" y="5527964"/>
                </a:cubicBezTo>
                <a:cubicBezTo>
                  <a:pt x="653950" y="5543458"/>
                  <a:pt x="660190" y="5566617"/>
                  <a:pt x="651163" y="5583382"/>
                </a:cubicBezTo>
                <a:cubicBezTo>
                  <a:pt x="627480" y="5627364"/>
                  <a:pt x="595745" y="5666509"/>
                  <a:pt x="568036" y="5708073"/>
                </a:cubicBezTo>
                <a:lnTo>
                  <a:pt x="540327" y="5749637"/>
                </a:lnTo>
                <a:cubicBezTo>
                  <a:pt x="535709" y="5786582"/>
                  <a:pt x="532134" y="5823673"/>
                  <a:pt x="526472" y="5860473"/>
                </a:cubicBezTo>
                <a:cubicBezTo>
                  <a:pt x="522891" y="5883747"/>
                  <a:pt x="512618" y="5906198"/>
                  <a:pt x="512618" y="5929746"/>
                </a:cubicBezTo>
                <a:cubicBezTo>
                  <a:pt x="512618" y="6026838"/>
                  <a:pt x="519300" y="6123865"/>
                  <a:pt x="526472" y="6220691"/>
                </a:cubicBezTo>
                <a:cubicBezTo>
                  <a:pt x="528547" y="6248706"/>
                  <a:pt x="517674" y="6287207"/>
                  <a:pt x="540327" y="6303819"/>
                </a:cubicBezTo>
                <a:cubicBezTo>
                  <a:pt x="595690" y="6344419"/>
                  <a:pt x="669636" y="6350000"/>
                  <a:pt x="734291" y="6373091"/>
                </a:cubicBezTo>
                <a:cubicBezTo>
                  <a:pt x="822036" y="6368473"/>
                  <a:pt x="910096" y="6367980"/>
                  <a:pt x="997527" y="6359237"/>
                </a:cubicBezTo>
                <a:cubicBezTo>
                  <a:pt x="1048904" y="6354099"/>
                  <a:pt x="1099440" y="6342347"/>
                  <a:pt x="1149927" y="6331528"/>
                </a:cubicBezTo>
                <a:cubicBezTo>
                  <a:pt x="1164207" y="6328468"/>
                  <a:pt x="1176987" y="6319379"/>
                  <a:pt x="1191491" y="6317673"/>
                </a:cubicBezTo>
                <a:cubicBezTo>
                  <a:pt x="1401779" y="6292933"/>
                  <a:pt x="1961927" y="6291287"/>
                  <a:pt x="2022763" y="6289964"/>
                </a:cubicBezTo>
                <a:cubicBezTo>
                  <a:pt x="2032709" y="6260127"/>
                  <a:pt x="2052064" y="6207791"/>
                  <a:pt x="2050472" y="6179128"/>
                </a:cubicBezTo>
                <a:cubicBezTo>
                  <a:pt x="2047102" y="6118479"/>
                  <a:pt x="2033319" y="6058837"/>
                  <a:pt x="2022763" y="5999019"/>
                </a:cubicBezTo>
                <a:cubicBezTo>
                  <a:pt x="2013638" y="5947310"/>
                  <a:pt x="1996811" y="5912509"/>
                  <a:pt x="1981200" y="5860473"/>
                </a:cubicBezTo>
                <a:cubicBezTo>
                  <a:pt x="1975728" y="5842235"/>
                  <a:pt x="1974669" y="5822632"/>
                  <a:pt x="1967345" y="5805055"/>
                </a:cubicBezTo>
                <a:cubicBezTo>
                  <a:pt x="1936680" y="5731459"/>
                  <a:pt x="1909191" y="5689659"/>
                  <a:pt x="1870363" y="5624946"/>
                </a:cubicBezTo>
                <a:cubicBezTo>
                  <a:pt x="1861127" y="5592619"/>
                  <a:pt x="1854144" y="5559561"/>
                  <a:pt x="1842654" y="5527964"/>
                </a:cubicBezTo>
                <a:cubicBezTo>
                  <a:pt x="1835596" y="5508554"/>
                  <a:pt x="1822615" y="5491722"/>
                  <a:pt x="1814945" y="5472546"/>
                </a:cubicBezTo>
                <a:cubicBezTo>
                  <a:pt x="1804097" y="5445427"/>
                  <a:pt x="1797218" y="5416868"/>
                  <a:pt x="1787236" y="5389419"/>
                </a:cubicBezTo>
                <a:cubicBezTo>
                  <a:pt x="1778737" y="5366047"/>
                  <a:pt x="1766673" y="5343967"/>
                  <a:pt x="1759527" y="5320146"/>
                </a:cubicBezTo>
                <a:cubicBezTo>
                  <a:pt x="1752760" y="5297591"/>
                  <a:pt x="1750967" y="5273818"/>
                  <a:pt x="1745672" y="5250873"/>
                </a:cubicBezTo>
                <a:cubicBezTo>
                  <a:pt x="1737109" y="5213766"/>
                  <a:pt x="1727775" y="5176834"/>
                  <a:pt x="1717963" y="5140037"/>
                </a:cubicBezTo>
                <a:cubicBezTo>
                  <a:pt x="1709300" y="5107551"/>
                  <a:pt x="1697547" y="5075875"/>
                  <a:pt x="1690254" y="5043055"/>
                </a:cubicBezTo>
                <a:cubicBezTo>
                  <a:pt x="1679053" y="4992652"/>
                  <a:pt x="1671781" y="4941455"/>
                  <a:pt x="1662545" y="4890655"/>
                </a:cubicBezTo>
                <a:cubicBezTo>
                  <a:pt x="1671781" y="4821382"/>
                  <a:pt x="1675094" y="4751059"/>
                  <a:pt x="1690254" y="4682837"/>
                </a:cubicBezTo>
                <a:cubicBezTo>
                  <a:pt x="1700810" y="4635334"/>
                  <a:pt x="1730498" y="4642593"/>
                  <a:pt x="1759527" y="4613564"/>
                </a:cubicBezTo>
                <a:cubicBezTo>
                  <a:pt x="1899212" y="4473879"/>
                  <a:pt x="1736751" y="4602936"/>
                  <a:pt x="1870363" y="4502728"/>
                </a:cubicBezTo>
                <a:cubicBezTo>
                  <a:pt x="1874981" y="4488873"/>
                  <a:pt x="1878465" y="4474587"/>
                  <a:pt x="1884218" y="4461164"/>
                </a:cubicBezTo>
                <a:cubicBezTo>
                  <a:pt x="1892354" y="4442181"/>
                  <a:pt x="1910639" y="4426359"/>
                  <a:pt x="1911927" y="4405746"/>
                </a:cubicBezTo>
                <a:cubicBezTo>
                  <a:pt x="1915396" y="4350244"/>
                  <a:pt x="1914051" y="4292756"/>
                  <a:pt x="1898072" y="4239491"/>
                </a:cubicBezTo>
                <a:cubicBezTo>
                  <a:pt x="1885553" y="4197761"/>
                  <a:pt x="1844981" y="4169107"/>
                  <a:pt x="1828800" y="4128655"/>
                </a:cubicBezTo>
                <a:cubicBezTo>
                  <a:pt x="1819564" y="4105564"/>
                  <a:pt x="1814539" y="4080302"/>
                  <a:pt x="1801091" y="4059382"/>
                </a:cubicBezTo>
                <a:cubicBezTo>
                  <a:pt x="1772617" y="4015089"/>
                  <a:pt x="1704109" y="3934691"/>
                  <a:pt x="1704109" y="3934691"/>
                </a:cubicBezTo>
                <a:cubicBezTo>
                  <a:pt x="1682153" y="3824915"/>
                  <a:pt x="1700785" y="3886480"/>
                  <a:pt x="1634836" y="3754582"/>
                </a:cubicBezTo>
                <a:cubicBezTo>
                  <a:pt x="1625600" y="3736109"/>
                  <a:pt x="1613658" y="3718757"/>
                  <a:pt x="1607127" y="3699164"/>
                </a:cubicBezTo>
                <a:cubicBezTo>
                  <a:pt x="1602509" y="3685309"/>
                  <a:pt x="1599803" y="3670662"/>
                  <a:pt x="1593272" y="3657600"/>
                </a:cubicBezTo>
                <a:cubicBezTo>
                  <a:pt x="1573984" y="3619024"/>
                  <a:pt x="1554639" y="3605113"/>
                  <a:pt x="1524000" y="3574473"/>
                </a:cubicBezTo>
                <a:cubicBezTo>
                  <a:pt x="1519382" y="3551382"/>
                  <a:pt x="1518413" y="3527249"/>
                  <a:pt x="1510145" y="3505200"/>
                </a:cubicBezTo>
                <a:cubicBezTo>
                  <a:pt x="1504298" y="3489609"/>
                  <a:pt x="1489883" y="3478530"/>
                  <a:pt x="1482436" y="3463637"/>
                </a:cubicBezTo>
                <a:cubicBezTo>
                  <a:pt x="1471314" y="3441393"/>
                  <a:pt x="1464828" y="3417090"/>
                  <a:pt x="1454727" y="3394364"/>
                </a:cubicBezTo>
                <a:cubicBezTo>
                  <a:pt x="1446339" y="3375491"/>
                  <a:pt x="1433549" y="3358539"/>
                  <a:pt x="1427018" y="3338946"/>
                </a:cubicBezTo>
                <a:cubicBezTo>
                  <a:pt x="1400297" y="3258783"/>
                  <a:pt x="1397056" y="3212341"/>
                  <a:pt x="1385454" y="3131128"/>
                </a:cubicBezTo>
                <a:cubicBezTo>
                  <a:pt x="1387297" y="3092428"/>
                  <a:pt x="1392552" y="2825531"/>
                  <a:pt x="1413163" y="2729346"/>
                </a:cubicBezTo>
                <a:cubicBezTo>
                  <a:pt x="1419283" y="2700786"/>
                  <a:pt x="1433187" y="2674398"/>
                  <a:pt x="1440872" y="2646219"/>
                </a:cubicBezTo>
                <a:cubicBezTo>
                  <a:pt x="1447068" y="2623500"/>
                  <a:pt x="1450109" y="2600037"/>
                  <a:pt x="1454727" y="2576946"/>
                </a:cubicBezTo>
                <a:cubicBezTo>
                  <a:pt x="1468526" y="2411366"/>
                  <a:pt x="1485403" y="2296131"/>
                  <a:pt x="1454727" y="2119746"/>
                </a:cubicBezTo>
                <a:cubicBezTo>
                  <a:pt x="1451874" y="2103341"/>
                  <a:pt x="1425955" y="2102697"/>
                  <a:pt x="1413163" y="2092037"/>
                </a:cubicBezTo>
                <a:cubicBezTo>
                  <a:pt x="1270542" y="1973185"/>
                  <a:pt x="1480256" y="2125310"/>
                  <a:pt x="1316182" y="2022764"/>
                </a:cubicBezTo>
                <a:cubicBezTo>
                  <a:pt x="1296601" y="2010526"/>
                  <a:pt x="1280948" y="1992414"/>
                  <a:pt x="1260763" y="1981200"/>
                </a:cubicBezTo>
                <a:cubicBezTo>
                  <a:pt x="1184369" y="1938759"/>
                  <a:pt x="1206601" y="1973009"/>
                  <a:pt x="1149927" y="1925782"/>
                </a:cubicBezTo>
                <a:cubicBezTo>
                  <a:pt x="1134875" y="1913239"/>
                  <a:pt x="1125888" y="1892981"/>
                  <a:pt x="1108363" y="1884219"/>
                </a:cubicBezTo>
                <a:cubicBezTo>
                  <a:pt x="1069176" y="1864626"/>
                  <a:pt x="1025236" y="1856510"/>
                  <a:pt x="983672" y="1842655"/>
                </a:cubicBezTo>
                <a:cubicBezTo>
                  <a:pt x="969818" y="1838037"/>
                  <a:pt x="954260" y="1836901"/>
                  <a:pt x="942109" y="1828800"/>
                </a:cubicBezTo>
                <a:cubicBezTo>
                  <a:pt x="928254" y="1819564"/>
                  <a:pt x="913337" y="1811751"/>
                  <a:pt x="900545" y="1801091"/>
                </a:cubicBezTo>
                <a:cubicBezTo>
                  <a:pt x="885493" y="1788548"/>
                  <a:pt x="871525" y="1774580"/>
                  <a:pt x="858982" y="1759528"/>
                </a:cubicBezTo>
                <a:cubicBezTo>
                  <a:pt x="848322" y="1746736"/>
                  <a:pt x="840509" y="1731819"/>
                  <a:pt x="831272" y="1717964"/>
                </a:cubicBezTo>
                <a:cubicBezTo>
                  <a:pt x="826654" y="1699491"/>
                  <a:pt x="822889" y="1680784"/>
                  <a:pt x="817418" y="1662546"/>
                </a:cubicBezTo>
                <a:cubicBezTo>
                  <a:pt x="809025" y="1634570"/>
                  <a:pt x="789709" y="1579419"/>
                  <a:pt x="789709" y="1579419"/>
                </a:cubicBezTo>
                <a:cubicBezTo>
                  <a:pt x="753327" y="1288372"/>
                  <a:pt x="806708" y="1724235"/>
                  <a:pt x="748145" y="1177637"/>
                </a:cubicBezTo>
                <a:cubicBezTo>
                  <a:pt x="744666" y="1145167"/>
                  <a:pt x="742211" y="1112336"/>
                  <a:pt x="734291" y="1080655"/>
                </a:cubicBezTo>
                <a:cubicBezTo>
                  <a:pt x="728259" y="1056528"/>
                  <a:pt x="715818" y="1034473"/>
                  <a:pt x="706582" y="1011382"/>
                </a:cubicBezTo>
                <a:cubicBezTo>
                  <a:pt x="701964" y="979055"/>
                  <a:pt x="700070" y="946219"/>
                  <a:pt x="692727" y="914400"/>
                </a:cubicBezTo>
                <a:cubicBezTo>
                  <a:pt x="686159" y="885940"/>
                  <a:pt x="673411" y="859249"/>
                  <a:pt x="665018" y="831273"/>
                </a:cubicBezTo>
                <a:cubicBezTo>
                  <a:pt x="659546" y="813035"/>
                  <a:pt x="656173" y="794225"/>
                  <a:pt x="651163" y="775855"/>
                </a:cubicBezTo>
                <a:cubicBezTo>
                  <a:pt x="642317" y="743419"/>
                  <a:pt x="632300" y="711309"/>
                  <a:pt x="623454" y="678873"/>
                </a:cubicBezTo>
                <a:cubicBezTo>
                  <a:pt x="586731" y="544219"/>
                  <a:pt x="643793" y="726036"/>
                  <a:pt x="568036" y="498764"/>
                </a:cubicBezTo>
                <a:cubicBezTo>
                  <a:pt x="563418" y="484909"/>
                  <a:pt x="562283" y="469351"/>
                  <a:pt x="554182" y="457200"/>
                </a:cubicBezTo>
                <a:lnTo>
                  <a:pt x="526472" y="415637"/>
                </a:lnTo>
                <a:cubicBezTo>
                  <a:pt x="521854" y="392546"/>
                  <a:pt x="516830" y="369532"/>
                  <a:pt x="512618" y="346364"/>
                </a:cubicBezTo>
                <a:cubicBezTo>
                  <a:pt x="498641" y="269492"/>
                  <a:pt x="506461" y="279146"/>
                  <a:pt x="484909" y="221673"/>
                </a:cubicBezTo>
                <a:cubicBezTo>
                  <a:pt x="476177" y="198387"/>
                  <a:pt x="472122" y="172296"/>
                  <a:pt x="457200" y="152400"/>
                </a:cubicBezTo>
                <a:cubicBezTo>
                  <a:pt x="443346" y="133927"/>
                  <a:pt x="419314" y="125864"/>
                  <a:pt x="401782" y="110837"/>
                </a:cubicBezTo>
                <a:cubicBezTo>
                  <a:pt x="386906" y="98086"/>
                  <a:pt x="376521" y="80141"/>
                  <a:pt x="360218" y="69273"/>
                </a:cubicBezTo>
                <a:cubicBezTo>
                  <a:pt x="348067" y="61172"/>
                  <a:pt x="332077" y="61172"/>
                  <a:pt x="318654" y="55419"/>
                </a:cubicBezTo>
                <a:cubicBezTo>
                  <a:pt x="299671" y="47283"/>
                  <a:pt x="282109" y="36097"/>
                  <a:pt x="263236" y="27709"/>
                </a:cubicBezTo>
                <a:cubicBezTo>
                  <a:pt x="240510" y="17608"/>
                  <a:pt x="217054" y="9236"/>
                  <a:pt x="193963" y="0"/>
                </a:cubicBezTo>
                <a:cubicBezTo>
                  <a:pt x="72191" y="13531"/>
                  <a:pt x="80080" y="-18014"/>
                  <a:pt x="27709" y="69273"/>
                </a:cubicBezTo>
                <a:cubicBezTo>
                  <a:pt x="25333" y="73233"/>
                  <a:pt x="0" y="62346"/>
                  <a:pt x="0" y="11083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57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33160" y="2438400"/>
            <a:ext cx="441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alibri"/>
              </a:rPr>
              <a:t>2a. TAK1 also activates MAP kinase pathway alternatively.</a:t>
            </a:r>
          </a:p>
          <a:p>
            <a:endParaRPr lang="en-US" sz="2000" dirty="0">
              <a:solidFill>
                <a:srgbClr val="7030A0"/>
              </a:solidFill>
              <a:latin typeface="Calibri"/>
            </a:endParaRPr>
          </a:p>
          <a:p>
            <a:r>
              <a:rPr lang="en-US" sz="2000" dirty="0">
                <a:solidFill>
                  <a:srgbClr val="7030A0"/>
                </a:solidFill>
                <a:latin typeface="Calibri"/>
              </a:rPr>
              <a:t>2b. AP-1 dimer gets activated which causes transcription of IFN</a:t>
            </a:r>
            <a:r>
              <a:rPr lang="el-GR" sz="2000" dirty="0">
                <a:solidFill>
                  <a:srgbClr val="7030A0"/>
                </a:solidFill>
                <a:latin typeface="Calibri"/>
                <a:cs typeface="Calibri"/>
              </a:rPr>
              <a:t>ά</a:t>
            </a:r>
            <a:r>
              <a:rPr lang="en-US" sz="2000" dirty="0">
                <a:solidFill>
                  <a:srgbClr val="7030A0"/>
                </a:solidFill>
                <a:latin typeface="Calibri"/>
                <a:cs typeface="Calibri"/>
              </a:rPr>
              <a:t> and </a:t>
            </a:r>
            <a:r>
              <a:rPr lang="el-GR" sz="2000" dirty="0">
                <a:solidFill>
                  <a:srgbClr val="7030A0"/>
                </a:solidFill>
                <a:latin typeface="Calibri"/>
                <a:cs typeface="Calibri"/>
              </a:rPr>
              <a:t>β</a:t>
            </a:r>
            <a:r>
              <a:rPr lang="en-US" sz="2000" dirty="0">
                <a:solidFill>
                  <a:srgbClr val="7030A0"/>
                </a:solidFill>
                <a:latin typeface="Calibri"/>
                <a:cs typeface="Calibri"/>
              </a:rPr>
              <a:t> genes (Type 1 Interferons). </a:t>
            </a:r>
            <a:endParaRPr lang="en-US" sz="2000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9" name="Lightning Bolt 8"/>
          <p:cNvSpPr/>
          <p:nvPr/>
        </p:nvSpPr>
        <p:spPr>
          <a:xfrm>
            <a:off x="2971800" y="685800"/>
            <a:ext cx="197886" cy="3048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4800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957028" y="-76200"/>
            <a:ext cx="65679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w Cen MT" panose="020B0602020104020603" pitchFamily="34" charset="0"/>
              </a:rPr>
              <a:t>Signaling pathway through TLR4</a:t>
            </a: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D48CEDFD-6F35-370E-FAAD-183A8CC92950}"/>
              </a:ext>
            </a:extLst>
          </p:cNvPr>
          <p:cNvSpPr/>
          <p:nvPr/>
        </p:nvSpPr>
        <p:spPr>
          <a:xfrm>
            <a:off x="3658225" y="1371601"/>
            <a:ext cx="609600" cy="58961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805D5A9-39C1-4B41-B712-2D2FB6D95F90}"/>
              </a:ext>
            </a:extLst>
          </p:cNvPr>
          <p:cNvSpPr/>
          <p:nvPr/>
        </p:nvSpPr>
        <p:spPr>
          <a:xfrm>
            <a:off x="2660073" y="3034145"/>
            <a:ext cx="1385454" cy="3602182"/>
          </a:xfrm>
          <a:custGeom>
            <a:avLst/>
            <a:gdLst>
              <a:gd name="connsiteX0" fmla="*/ 942109 w 1385454"/>
              <a:gd name="connsiteY0" fmla="*/ 651164 h 3602182"/>
              <a:gd name="connsiteX1" fmla="*/ 831272 w 1385454"/>
              <a:gd name="connsiteY1" fmla="*/ 817419 h 3602182"/>
              <a:gd name="connsiteX2" fmla="*/ 803563 w 1385454"/>
              <a:gd name="connsiteY2" fmla="*/ 872837 h 3602182"/>
              <a:gd name="connsiteX3" fmla="*/ 762000 w 1385454"/>
              <a:gd name="connsiteY3" fmla="*/ 928255 h 3602182"/>
              <a:gd name="connsiteX4" fmla="*/ 678872 w 1385454"/>
              <a:gd name="connsiteY4" fmla="*/ 1066800 h 3602182"/>
              <a:gd name="connsiteX5" fmla="*/ 498763 w 1385454"/>
              <a:gd name="connsiteY5" fmla="*/ 1191491 h 3602182"/>
              <a:gd name="connsiteX6" fmla="*/ 443345 w 1385454"/>
              <a:gd name="connsiteY6" fmla="*/ 1246910 h 3602182"/>
              <a:gd name="connsiteX7" fmla="*/ 401782 w 1385454"/>
              <a:gd name="connsiteY7" fmla="*/ 1274619 h 3602182"/>
              <a:gd name="connsiteX8" fmla="*/ 374072 w 1385454"/>
              <a:gd name="connsiteY8" fmla="*/ 1316182 h 3602182"/>
              <a:gd name="connsiteX9" fmla="*/ 221672 w 1385454"/>
              <a:gd name="connsiteY9" fmla="*/ 1427019 h 3602182"/>
              <a:gd name="connsiteX10" fmla="*/ 166254 w 1385454"/>
              <a:gd name="connsiteY10" fmla="*/ 1634837 h 3602182"/>
              <a:gd name="connsiteX11" fmla="*/ 124691 w 1385454"/>
              <a:gd name="connsiteY11" fmla="*/ 1745673 h 3602182"/>
              <a:gd name="connsiteX12" fmla="*/ 55418 w 1385454"/>
              <a:gd name="connsiteY12" fmla="*/ 1911928 h 3602182"/>
              <a:gd name="connsiteX13" fmla="*/ 27709 w 1385454"/>
              <a:gd name="connsiteY13" fmla="*/ 2299855 h 3602182"/>
              <a:gd name="connsiteX14" fmla="*/ 0 w 1385454"/>
              <a:gd name="connsiteY14" fmla="*/ 2410691 h 3602182"/>
              <a:gd name="connsiteX15" fmla="*/ 27709 w 1385454"/>
              <a:gd name="connsiteY15" fmla="*/ 2729346 h 3602182"/>
              <a:gd name="connsiteX16" fmla="*/ 110836 w 1385454"/>
              <a:gd name="connsiteY16" fmla="*/ 3006437 h 3602182"/>
              <a:gd name="connsiteX17" fmla="*/ 124691 w 1385454"/>
              <a:gd name="connsiteY17" fmla="*/ 3449782 h 3602182"/>
              <a:gd name="connsiteX18" fmla="*/ 346363 w 1385454"/>
              <a:gd name="connsiteY18" fmla="*/ 3602182 h 3602182"/>
              <a:gd name="connsiteX19" fmla="*/ 623454 w 1385454"/>
              <a:gd name="connsiteY19" fmla="*/ 3588328 h 3602182"/>
              <a:gd name="connsiteX20" fmla="*/ 665018 w 1385454"/>
              <a:gd name="connsiteY20" fmla="*/ 3546764 h 3602182"/>
              <a:gd name="connsiteX21" fmla="*/ 692727 w 1385454"/>
              <a:gd name="connsiteY21" fmla="*/ 3463637 h 3602182"/>
              <a:gd name="connsiteX22" fmla="*/ 720436 w 1385454"/>
              <a:gd name="connsiteY22" fmla="*/ 3366655 h 3602182"/>
              <a:gd name="connsiteX23" fmla="*/ 734291 w 1385454"/>
              <a:gd name="connsiteY23" fmla="*/ 3200400 h 3602182"/>
              <a:gd name="connsiteX24" fmla="*/ 748145 w 1385454"/>
              <a:gd name="connsiteY24" fmla="*/ 3103419 h 3602182"/>
              <a:gd name="connsiteX25" fmla="*/ 762000 w 1385454"/>
              <a:gd name="connsiteY25" fmla="*/ 2272146 h 3602182"/>
              <a:gd name="connsiteX26" fmla="*/ 789709 w 1385454"/>
              <a:gd name="connsiteY26" fmla="*/ 2161310 h 3602182"/>
              <a:gd name="connsiteX27" fmla="*/ 817418 w 1385454"/>
              <a:gd name="connsiteY27" fmla="*/ 2092037 h 3602182"/>
              <a:gd name="connsiteX28" fmla="*/ 831272 w 1385454"/>
              <a:gd name="connsiteY28" fmla="*/ 1967346 h 3602182"/>
              <a:gd name="connsiteX29" fmla="*/ 858982 w 1385454"/>
              <a:gd name="connsiteY29" fmla="*/ 1662546 h 3602182"/>
              <a:gd name="connsiteX30" fmla="*/ 886691 w 1385454"/>
              <a:gd name="connsiteY30" fmla="*/ 1496291 h 3602182"/>
              <a:gd name="connsiteX31" fmla="*/ 900545 w 1385454"/>
              <a:gd name="connsiteY31" fmla="*/ 1177637 h 3602182"/>
              <a:gd name="connsiteX32" fmla="*/ 928254 w 1385454"/>
              <a:gd name="connsiteY32" fmla="*/ 997528 h 3602182"/>
              <a:gd name="connsiteX33" fmla="*/ 1025236 w 1385454"/>
              <a:gd name="connsiteY33" fmla="*/ 969819 h 3602182"/>
              <a:gd name="connsiteX34" fmla="*/ 1233054 w 1385454"/>
              <a:gd name="connsiteY34" fmla="*/ 914400 h 3602182"/>
              <a:gd name="connsiteX35" fmla="*/ 1330036 w 1385454"/>
              <a:gd name="connsiteY35" fmla="*/ 803564 h 3602182"/>
              <a:gd name="connsiteX36" fmla="*/ 1316182 w 1385454"/>
              <a:gd name="connsiteY36" fmla="*/ 706582 h 3602182"/>
              <a:gd name="connsiteX37" fmla="*/ 1330036 w 1385454"/>
              <a:gd name="connsiteY37" fmla="*/ 415637 h 3602182"/>
              <a:gd name="connsiteX38" fmla="*/ 1357745 w 1385454"/>
              <a:gd name="connsiteY38" fmla="*/ 346364 h 3602182"/>
              <a:gd name="connsiteX39" fmla="*/ 1371600 w 1385454"/>
              <a:gd name="connsiteY39" fmla="*/ 290946 h 3602182"/>
              <a:gd name="connsiteX40" fmla="*/ 1385454 w 1385454"/>
              <a:gd name="connsiteY40" fmla="*/ 249382 h 3602182"/>
              <a:gd name="connsiteX41" fmla="*/ 1330036 w 1385454"/>
              <a:gd name="connsiteY41" fmla="*/ 69273 h 3602182"/>
              <a:gd name="connsiteX42" fmla="*/ 1302327 w 1385454"/>
              <a:gd name="connsiteY42" fmla="*/ 13855 h 3602182"/>
              <a:gd name="connsiteX43" fmla="*/ 1233054 w 1385454"/>
              <a:gd name="connsiteY43" fmla="*/ 0 h 3602182"/>
              <a:gd name="connsiteX44" fmla="*/ 1025236 w 1385454"/>
              <a:gd name="connsiteY44" fmla="*/ 55419 h 3602182"/>
              <a:gd name="connsiteX45" fmla="*/ 997527 w 1385454"/>
              <a:gd name="connsiteY45" fmla="*/ 96982 h 3602182"/>
              <a:gd name="connsiteX46" fmla="*/ 942109 w 1385454"/>
              <a:gd name="connsiteY46" fmla="*/ 166255 h 3602182"/>
              <a:gd name="connsiteX47" fmla="*/ 914400 w 1385454"/>
              <a:gd name="connsiteY47" fmla="*/ 457200 h 3602182"/>
              <a:gd name="connsiteX48" fmla="*/ 942109 w 1385454"/>
              <a:gd name="connsiteY48" fmla="*/ 651164 h 360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385454" h="3602182">
                <a:moveTo>
                  <a:pt x="942109" y="651164"/>
                </a:moveTo>
                <a:cubicBezTo>
                  <a:pt x="928254" y="711201"/>
                  <a:pt x="861058" y="757846"/>
                  <a:pt x="831272" y="817419"/>
                </a:cubicBezTo>
                <a:cubicBezTo>
                  <a:pt x="822036" y="835892"/>
                  <a:pt x="814509" y="855323"/>
                  <a:pt x="803563" y="872837"/>
                </a:cubicBezTo>
                <a:cubicBezTo>
                  <a:pt x="791325" y="892418"/>
                  <a:pt x="774238" y="908674"/>
                  <a:pt x="762000" y="928255"/>
                </a:cubicBezTo>
                <a:cubicBezTo>
                  <a:pt x="725557" y="986564"/>
                  <a:pt x="735816" y="1009856"/>
                  <a:pt x="678872" y="1066800"/>
                </a:cubicBezTo>
                <a:cubicBezTo>
                  <a:pt x="600540" y="1145132"/>
                  <a:pt x="576701" y="1152523"/>
                  <a:pt x="498763" y="1191491"/>
                </a:cubicBezTo>
                <a:cubicBezTo>
                  <a:pt x="480290" y="1209964"/>
                  <a:pt x="463180" y="1229908"/>
                  <a:pt x="443345" y="1246910"/>
                </a:cubicBezTo>
                <a:cubicBezTo>
                  <a:pt x="430703" y="1257746"/>
                  <a:pt x="413556" y="1262845"/>
                  <a:pt x="401782" y="1274619"/>
                </a:cubicBezTo>
                <a:cubicBezTo>
                  <a:pt x="390008" y="1286393"/>
                  <a:pt x="386783" y="1305426"/>
                  <a:pt x="374072" y="1316182"/>
                </a:cubicBezTo>
                <a:cubicBezTo>
                  <a:pt x="326120" y="1356756"/>
                  <a:pt x="221672" y="1427019"/>
                  <a:pt x="221672" y="1427019"/>
                </a:cubicBezTo>
                <a:cubicBezTo>
                  <a:pt x="166947" y="1536469"/>
                  <a:pt x="207470" y="1442491"/>
                  <a:pt x="166254" y="1634837"/>
                </a:cubicBezTo>
                <a:cubicBezTo>
                  <a:pt x="160800" y="1660291"/>
                  <a:pt x="130126" y="1730454"/>
                  <a:pt x="124691" y="1745673"/>
                </a:cubicBezTo>
                <a:cubicBezTo>
                  <a:pt x="70657" y="1896967"/>
                  <a:pt x="110167" y="1829803"/>
                  <a:pt x="55418" y="1911928"/>
                </a:cubicBezTo>
                <a:cubicBezTo>
                  <a:pt x="46182" y="2041237"/>
                  <a:pt x="42025" y="2171009"/>
                  <a:pt x="27709" y="2299855"/>
                </a:cubicBezTo>
                <a:cubicBezTo>
                  <a:pt x="23504" y="2337704"/>
                  <a:pt x="0" y="2372609"/>
                  <a:pt x="0" y="2410691"/>
                </a:cubicBezTo>
                <a:cubicBezTo>
                  <a:pt x="0" y="2517310"/>
                  <a:pt x="9330" y="2624323"/>
                  <a:pt x="27709" y="2729346"/>
                </a:cubicBezTo>
                <a:cubicBezTo>
                  <a:pt x="38521" y="2791130"/>
                  <a:pt x="82273" y="2920744"/>
                  <a:pt x="110836" y="3006437"/>
                </a:cubicBezTo>
                <a:cubicBezTo>
                  <a:pt x="115454" y="3154219"/>
                  <a:pt x="89656" y="3306139"/>
                  <a:pt x="124691" y="3449782"/>
                </a:cubicBezTo>
                <a:cubicBezTo>
                  <a:pt x="152493" y="3563771"/>
                  <a:pt x="261879" y="3578044"/>
                  <a:pt x="346363" y="3602182"/>
                </a:cubicBezTo>
                <a:cubicBezTo>
                  <a:pt x="438727" y="3597564"/>
                  <a:pt x="532343" y="3604173"/>
                  <a:pt x="623454" y="3588328"/>
                </a:cubicBezTo>
                <a:cubicBezTo>
                  <a:pt x="642758" y="3584971"/>
                  <a:pt x="655503" y="3563892"/>
                  <a:pt x="665018" y="3546764"/>
                </a:cubicBezTo>
                <a:cubicBezTo>
                  <a:pt x="679203" y="3521232"/>
                  <a:pt x="685643" y="3491973"/>
                  <a:pt x="692727" y="3463637"/>
                </a:cubicBezTo>
                <a:cubicBezTo>
                  <a:pt x="710124" y="3394051"/>
                  <a:pt x="700561" y="3426283"/>
                  <a:pt x="720436" y="3366655"/>
                </a:cubicBezTo>
                <a:cubicBezTo>
                  <a:pt x="725054" y="3311237"/>
                  <a:pt x="728469" y="3255705"/>
                  <a:pt x="734291" y="3200400"/>
                </a:cubicBezTo>
                <a:cubicBezTo>
                  <a:pt x="737709" y="3167924"/>
                  <a:pt x="747171" y="3136060"/>
                  <a:pt x="748145" y="3103419"/>
                </a:cubicBezTo>
                <a:cubicBezTo>
                  <a:pt x="756414" y="2826413"/>
                  <a:pt x="749785" y="2549006"/>
                  <a:pt x="762000" y="2272146"/>
                </a:cubicBezTo>
                <a:cubicBezTo>
                  <a:pt x="763678" y="2234101"/>
                  <a:pt x="775566" y="2196669"/>
                  <a:pt x="789709" y="2161310"/>
                </a:cubicBezTo>
                <a:lnTo>
                  <a:pt x="817418" y="2092037"/>
                </a:lnTo>
                <a:cubicBezTo>
                  <a:pt x="822036" y="2050473"/>
                  <a:pt x="827244" y="2008971"/>
                  <a:pt x="831272" y="1967346"/>
                </a:cubicBezTo>
                <a:cubicBezTo>
                  <a:pt x="841099" y="1865801"/>
                  <a:pt x="848484" y="1764023"/>
                  <a:pt x="858982" y="1662546"/>
                </a:cubicBezTo>
                <a:cubicBezTo>
                  <a:pt x="866348" y="1591341"/>
                  <a:pt x="873511" y="1562187"/>
                  <a:pt x="886691" y="1496291"/>
                </a:cubicBezTo>
                <a:cubicBezTo>
                  <a:pt x="891309" y="1390073"/>
                  <a:pt x="891716" y="1283588"/>
                  <a:pt x="900545" y="1177637"/>
                </a:cubicBezTo>
                <a:cubicBezTo>
                  <a:pt x="905589" y="1117104"/>
                  <a:pt x="897002" y="1049614"/>
                  <a:pt x="928254" y="997528"/>
                </a:cubicBezTo>
                <a:cubicBezTo>
                  <a:pt x="945552" y="968698"/>
                  <a:pt x="993146" y="979847"/>
                  <a:pt x="1025236" y="969819"/>
                </a:cubicBezTo>
                <a:cubicBezTo>
                  <a:pt x="1198199" y="915768"/>
                  <a:pt x="1092847" y="937769"/>
                  <a:pt x="1233054" y="914400"/>
                </a:cubicBezTo>
                <a:cubicBezTo>
                  <a:pt x="1272189" y="885049"/>
                  <a:pt x="1320704" y="859553"/>
                  <a:pt x="1330036" y="803564"/>
                </a:cubicBezTo>
                <a:cubicBezTo>
                  <a:pt x="1335405" y="771353"/>
                  <a:pt x="1320800" y="738909"/>
                  <a:pt x="1316182" y="706582"/>
                </a:cubicBezTo>
                <a:cubicBezTo>
                  <a:pt x="1320800" y="609600"/>
                  <a:pt x="1318907" y="512089"/>
                  <a:pt x="1330036" y="415637"/>
                </a:cubicBezTo>
                <a:cubicBezTo>
                  <a:pt x="1332887" y="390931"/>
                  <a:pt x="1349880" y="369957"/>
                  <a:pt x="1357745" y="346364"/>
                </a:cubicBezTo>
                <a:cubicBezTo>
                  <a:pt x="1363766" y="328300"/>
                  <a:pt x="1366369" y="309255"/>
                  <a:pt x="1371600" y="290946"/>
                </a:cubicBezTo>
                <a:cubicBezTo>
                  <a:pt x="1375612" y="276904"/>
                  <a:pt x="1380836" y="263237"/>
                  <a:pt x="1385454" y="249382"/>
                </a:cubicBezTo>
                <a:cubicBezTo>
                  <a:pt x="1361456" y="9392"/>
                  <a:pt x="1407878" y="178251"/>
                  <a:pt x="1330036" y="69273"/>
                </a:cubicBezTo>
                <a:cubicBezTo>
                  <a:pt x="1318032" y="52467"/>
                  <a:pt x="1319133" y="25859"/>
                  <a:pt x="1302327" y="13855"/>
                </a:cubicBezTo>
                <a:cubicBezTo>
                  <a:pt x="1283165" y="168"/>
                  <a:pt x="1256145" y="4618"/>
                  <a:pt x="1233054" y="0"/>
                </a:cubicBezTo>
                <a:cubicBezTo>
                  <a:pt x="1200897" y="6432"/>
                  <a:pt x="1069180" y="24031"/>
                  <a:pt x="1025236" y="55419"/>
                </a:cubicBezTo>
                <a:cubicBezTo>
                  <a:pt x="1011687" y="65097"/>
                  <a:pt x="1007518" y="83661"/>
                  <a:pt x="997527" y="96982"/>
                </a:cubicBezTo>
                <a:cubicBezTo>
                  <a:pt x="979785" y="120639"/>
                  <a:pt x="960582" y="143164"/>
                  <a:pt x="942109" y="166255"/>
                </a:cubicBezTo>
                <a:cubicBezTo>
                  <a:pt x="896427" y="348983"/>
                  <a:pt x="889826" y="293377"/>
                  <a:pt x="914400" y="457200"/>
                </a:cubicBezTo>
                <a:cubicBezTo>
                  <a:pt x="936567" y="604982"/>
                  <a:pt x="955964" y="591127"/>
                  <a:pt x="942109" y="65116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943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400800" y="508575"/>
            <a:ext cx="44196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Signaling through endosomal TLR4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Viral protein activation causes binding of TRIF/TRAM.</a:t>
            </a:r>
          </a:p>
          <a:p>
            <a:r>
              <a:rPr lang="en-US" sz="2200" b="1" dirty="0">
                <a:solidFill>
                  <a:srgbClr val="0070C0"/>
                </a:solidFill>
              </a:rPr>
              <a:t>Further signaling can be directed in two ways.</a:t>
            </a:r>
            <a:endParaRPr lang="en-US" sz="2200" u="sng" dirty="0">
              <a:solidFill>
                <a:srgbClr val="0070C0"/>
              </a:solidFill>
            </a:endParaRPr>
          </a:p>
          <a:p>
            <a:r>
              <a:rPr lang="en-US" sz="2200" dirty="0">
                <a:solidFill>
                  <a:srgbClr val="7030A0"/>
                </a:solidFill>
              </a:rPr>
              <a:t>1a. RIP1 </a:t>
            </a:r>
            <a:r>
              <a:rPr lang="en-US" sz="2200" dirty="0" err="1">
                <a:solidFill>
                  <a:srgbClr val="7030A0"/>
                </a:solidFill>
              </a:rPr>
              <a:t>ubiqutinates</a:t>
            </a:r>
            <a:r>
              <a:rPr lang="en-US" sz="2200" dirty="0">
                <a:solidFill>
                  <a:srgbClr val="7030A0"/>
                </a:solidFill>
              </a:rPr>
              <a:t> and activates TRAF6.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7030A0"/>
              </a:solidFill>
            </a:endParaRPr>
          </a:p>
          <a:p>
            <a:r>
              <a:rPr lang="en-US" sz="2200" dirty="0">
                <a:solidFill>
                  <a:srgbClr val="7030A0"/>
                </a:solidFill>
              </a:rPr>
              <a:t>1b. Steps for signaling through membrane bound TLR4 should be followed.</a:t>
            </a:r>
          </a:p>
          <a:p>
            <a:endParaRPr lang="en-US" sz="2200" dirty="0">
              <a:solidFill>
                <a:srgbClr val="7030A0"/>
              </a:solidFill>
            </a:endParaRPr>
          </a:p>
          <a:p>
            <a:r>
              <a:rPr lang="en-US" sz="2200" dirty="0">
                <a:solidFill>
                  <a:srgbClr val="7030A0"/>
                </a:solidFill>
              </a:rPr>
              <a:t>2a. TRIFF/TRAM binding causes activation of TRAF3/TBK-1/IKK complex</a:t>
            </a:r>
          </a:p>
          <a:p>
            <a:endParaRPr lang="en-US" sz="2200" dirty="0">
              <a:solidFill>
                <a:srgbClr val="7030A0"/>
              </a:solidFill>
            </a:endParaRPr>
          </a:p>
          <a:p>
            <a:r>
              <a:rPr lang="en-US" sz="2200" dirty="0">
                <a:solidFill>
                  <a:srgbClr val="7030A0"/>
                </a:solidFill>
              </a:rPr>
              <a:t>2b. The complex phosphorylates IRF3/7 which enter nucleus to transcribe cytokine genes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4800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ghtning Bolt 9"/>
          <p:cNvSpPr/>
          <p:nvPr/>
        </p:nvSpPr>
        <p:spPr>
          <a:xfrm>
            <a:off x="2362200" y="1828800"/>
            <a:ext cx="197886" cy="3048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Rectangle 10"/>
          <p:cNvSpPr/>
          <p:nvPr/>
        </p:nvSpPr>
        <p:spPr>
          <a:xfrm>
            <a:off x="2957028" y="-76200"/>
            <a:ext cx="65679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w Cen MT" panose="020B0602020104020603" pitchFamily="34" charset="0"/>
              </a:rPr>
              <a:t>Signaling pathway through TLR4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BB3C1B3-707C-1374-92FA-0463F2F9A0C1}"/>
              </a:ext>
            </a:extLst>
          </p:cNvPr>
          <p:cNvSpPr/>
          <p:nvPr/>
        </p:nvSpPr>
        <p:spPr>
          <a:xfrm>
            <a:off x="2166215" y="2067951"/>
            <a:ext cx="2743410" cy="4798025"/>
          </a:xfrm>
          <a:custGeom>
            <a:avLst/>
            <a:gdLst>
              <a:gd name="connsiteX0" fmla="*/ 42413 w 2743410"/>
              <a:gd name="connsiteY0" fmla="*/ 126609 h 4798025"/>
              <a:gd name="connsiteX1" fmla="*/ 28345 w 2743410"/>
              <a:gd name="connsiteY1" fmla="*/ 225083 h 4798025"/>
              <a:gd name="connsiteX2" fmla="*/ 210 w 2743410"/>
              <a:gd name="connsiteY2" fmla="*/ 393895 h 4798025"/>
              <a:gd name="connsiteX3" fmla="*/ 42413 w 2743410"/>
              <a:gd name="connsiteY3" fmla="*/ 492369 h 4798025"/>
              <a:gd name="connsiteX4" fmla="*/ 84616 w 2743410"/>
              <a:gd name="connsiteY4" fmla="*/ 562707 h 4798025"/>
              <a:gd name="connsiteX5" fmla="*/ 98683 w 2743410"/>
              <a:gd name="connsiteY5" fmla="*/ 647114 h 4798025"/>
              <a:gd name="connsiteX6" fmla="*/ 154954 w 2743410"/>
              <a:gd name="connsiteY6" fmla="*/ 829994 h 4798025"/>
              <a:gd name="connsiteX7" fmla="*/ 197157 w 2743410"/>
              <a:gd name="connsiteY7" fmla="*/ 1111347 h 4798025"/>
              <a:gd name="connsiteX8" fmla="*/ 267496 w 2743410"/>
              <a:gd name="connsiteY8" fmla="*/ 1252024 h 4798025"/>
              <a:gd name="connsiteX9" fmla="*/ 295631 w 2743410"/>
              <a:gd name="connsiteY9" fmla="*/ 1519311 h 4798025"/>
              <a:gd name="connsiteX10" fmla="*/ 323767 w 2743410"/>
              <a:gd name="connsiteY10" fmla="*/ 1575581 h 4798025"/>
              <a:gd name="connsiteX11" fmla="*/ 408173 w 2743410"/>
              <a:gd name="connsiteY11" fmla="*/ 1617784 h 4798025"/>
              <a:gd name="connsiteX12" fmla="*/ 492579 w 2743410"/>
              <a:gd name="connsiteY12" fmla="*/ 1659987 h 4798025"/>
              <a:gd name="connsiteX13" fmla="*/ 548850 w 2743410"/>
              <a:gd name="connsiteY13" fmla="*/ 1688123 h 4798025"/>
              <a:gd name="connsiteX14" fmla="*/ 591053 w 2743410"/>
              <a:gd name="connsiteY14" fmla="*/ 1702191 h 4798025"/>
              <a:gd name="connsiteX15" fmla="*/ 647323 w 2743410"/>
              <a:gd name="connsiteY15" fmla="*/ 1744394 h 4798025"/>
              <a:gd name="connsiteX16" fmla="*/ 675459 w 2743410"/>
              <a:gd name="connsiteY16" fmla="*/ 1772529 h 4798025"/>
              <a:gd name="connsiteX17" fmla="*/ 717662 w 2743410"/>
              <a:gd name="connsiteY17" fmla="*/ 1786597 h 4798025"/>
              <a:gd name="connsiteX18" fmla="*/ 816136 w 2743410"/>
              <a:gd name="connsiteY18" fmla="*/ 1856935 h 4798025"/>
              <a:gd name="connsiteX19" fmla="*/ 858339 w 2743410"/>
              <a:gd name="connsiteY19" fmla="*/ 1871003 h 4798025"/>
              <a:gd name="connsiteX20" fmla="*/ 956813 w 2743410"/>
              <a:gd name="connsiteY20" fmla="*/ 1913206 h 4798025"/>
              <a:gd name="connsiteX21" fmla="*/ 1195963 w 2743410"/>
              <a:gd name="connsiteY21" fmla="*/ 1941341 h 4798025"/>
              <a:gd name="connsiteX22" fmla="*/ 1392911 w 2743410"/>
              <a:gd name="connsiteY22" fmla="*/ 2110154 h 4798025"/>
              <a:gd name="connsiteX23" fmla="*/ 1435114 w 2743410"/>
              <a:gd name="connsiteY23" fmla="*/ 2194560 h 4798025"/>
              <a:gd name="connsiteX24" fmla="*/ 1406979 w 2743410"/>
              <a:gd name="connsiteY24" fmla="*/ 2532184 h 4798025"/>
              <a:gd name="connsiteX25" fmla="*/ 1378843 w 2743410"/>
              <a:gd name="connsiteY25" fmla="*/ 2588455 h 4798025"/>
              <a:gd name="connsiteX26" fmla="*/ 1350708 w 2743410"/>
              <a:gd name="connsiteY26" fmla="*/ 2771335 h 4798025"/>
              <a:gd name="connsiteX27" fmla="*/ 1336640 w 2743410"/>
              <a:gd name="connsiteY27" fmla="*/ 3305907 h 4798025"/>
              <a:gd name="connsiteX28" fmla="*/ 1294437 w 2743410"/>
              <a:gd name="connsiteY28" fmla="*/ 3516923 h 4798025"/>
              <a:gd name="connsiteX29" fmla="*/ 1280370 w 2743410"/>
              <a:gd name="connsiteY29" fmla="*/ 3657600 h 4798025"/>
              <a:gd name="connsiteX30" fmla="*/ 1238167 w 2743410"/>
              <a:gd name="connsiteY30" fmla="*/ 3868615 h 4798025"/>
              <a:gd name="connsiteX31" fmla="*/ 1252234 w 2743410"/>
              <a:gd name="connsiteY31" fmla="*/ 4557932 h 4798025"/>
              <a:gd name="connsiteX32" fmla="*/ 1280370 w 2743410"/>
              <a:gd name="connsiteY32" fmla="*/ 4600135 h 4798025"/>
              <a:gd name="connsiteX33" fmla="*/ 1364776 w 2743410"/>
              <a:gd name="connsiteY33" fmla="*/ 4684541 h 4798025"/>
              <a:gd name="connsiteX34" fmla="*/ 1505453 w 2743410"/>
              <a:gd name="connsiteY34" fmla="*/ 4740812 h 4798025"/>
              <a:gd name="connsiteX35" fmla="*/ 1617994 w 2743410"/>
              <a:gd name="connsiteY35" fmla="*/ 4754880 h 4798025"/>
              <a:gd name="connsiteX36" fmla="*/ 1702400 w 2743410"/>
              <a:gd name="connsiteY36" fmla="*/ 4768947 h 4798025"/>
              <a:gd name="connsiteX37" fmla="*/ 1800874 w 2743410"/>
              <a:gd name="connsiteY37" fmla="*/ 4783015 h 4798025"/>
              <a:gd name="connsiteX38" fmla="*/ 1941551 w 2743410"/>
              <a:gd name="connsiteY38" fmla="*/ 4783015 h 4798025"/>
              <a:gd name="connsiteX39" fmla="*/ 2236973 w 2743410"/>
              <a:gd name="connsiteY39" fmla="*/ 4754880 h 4798025"/>
              <a:gd name="connsiteX40" fmla="*/ 2419853 w 2743410"/>
              <a:gd name="connsiteY40" fmla="*/ 4628271 h 4798025"/>
              <a:gd name="connsiteX41" fmla="*/ 2447988 w 2743410"/>
              <a:gd name="connsiteY41" fmla="*/ 4234375 h 4798025"/>
              <a:gd name="connsiteX42" fmla="*/ 2419853 w 2743410"/>
              <a:gd name="connsiteY42" fmla="*/ 4065563 h 4798025"/>
              <a:gd name="connsiteX43" fmla="*/ 2405785 w 2743410"/>
              <a:gd name="connsiteY43" fmla="*/ 3995224 h 4798025"/>
              <a:gd name="connsiteX44" fmla="*/ 2377650 w 2743410"/>
              <a:gd name="connsiteY44" fmla="*/ 3938954 h 4798025"/>
              <a:gd name="connsiteX45" fmla="*/ 2363582 w 2743410"/>
              <a:gd name="connsiteY45" fmla="*/ 3868615 h 4798025"/>
              <a:gd name="connsiteX46" fmla="*/ 2377650 w 2743410"/>
              <a:gd name="connsiteY46" fmla="*/ 3362178 h 4798025"/>
              <a:gd name="connsiteX47" fmla="*/ 2490191 w 2743410"/>
              <a:gd name="connsiteY47" fmla="*/ 3207434 h 4798025"/>
              <a:gd name="connsiteX48" fmla="*/ 2518327 w 2743410"/>
              <a:gd name="connsiteY48" fmla="*/ 3165231 h 4798025"/>
              <a:gd name="connsiteX49" fmla="*/ 2602733 w 2743410"/>
              <a:gd name="connsiteY49" fmla="*/ 3080824 h 4798025"/>
              <a:gd name="connsiteX50" fmla="*/ 2659003 w 2743410"/>
              <a:gd name="connsiteY50" fmla="*/ 2954215 h 4798025"/>
              <a:gd name="connsiteX51" fmla="*/ 2743410 w 2743410"/>
              <a:gd name="connsiteY51" fmla="*/ 2785403 h 4798025"/>
              <a:gd name="connsiteX52" fmla="*/ 2701207 w 2743410"/>
              <a:gd name="connsiteY52" fmla="*/ 2461846 h 4798025"/>
              <a:gd name="connsiteX53" fmla="*/ 2673071 w 2743410"/>
              <a:gd name="connsiteY53" fmla="*/ 2419643 h 4798025"/>
              <a:gd name="connsiteX54" fmla="*/ 2616800 w 2743410"/>
              <a:gd name="connsiteY54" fmla="*/ 2335237 h 4798025"/>
              <a:gd name="connsiteX55" fmla="*/ 2560530 w 2743410"/>
              <a:gd name="connsiteY55" fmla="*/ 2250831 h 4798025"/>
              <a:gd name="connsiteX56" fmla="*/ 2518327 w 2743410"/>
              <a:gd name="connsiteY56" fmla="*/ 2222695 h 4798025"/>
              <a:gd name="connsiteX57" fmla="*/ 2462056 w 2743410"/>
              <a:gd name="connsiteY57" fmla="*/ 2166424 h 4798025"/>
              <a:gd name="connsiteX58" fmla="*/ 2335447 w 2743410"/>
              <a:gd name="connsiteY58" fmla="*/ 2082018 h 4798025"/>
              <a:gd name="connsiteX59" fmla="*/ 2265108 w 2743410"/>
              <a:gd name="connsiteY59" fmla="*/ 2025747 h 4798025"/>
              <a:gd name="connsiteX60" fmla="*/ 2208837 w 2743410"/>
              <a:gd name="connsiteY60" fmla="*/ 2011680 h 4798025"/>
              <a:gd name="connsiteX61" fmla="*/ 2166634 w 2743410"/>
              <a:gd name="connsiteY61" fmla="*/ 1983544 h 4798025"/>
              <a:gd name="connsiteX62" fmla="*/ 2082228 w 2743410"/>
              <a:gd name="connsiteY62" fmla="*/ 1955409 h 4798025"/>
              <a:gd name="connsiteX63" fmla="*/ 2040025 w 2743410"/>
              <a:gd name="connsiteY63" fmla="*/ 1941341 h 4798025"/>
              <a:gd name="connsiteX64" fmla="*/ 1913416 w 2743410"/>
              <a:gd name="connsiteY64" fmla="*/ 1913206 h 4798025"/>
              <a:gd name="connsiteX65" fmla="*/ 1885280 w 2743410"/>
              <a:gd name="connsiteY65" fmla="*/ 1871003 h 4798025"/>
              <a:gd name="connsiteX66" fmla="*/ 1871213 w 2743410"/>
              <a:gd name="connsiteY66" fmla="*/ 1814732 h 4798025"/>
              <a:gd name="connsiteX67" fmla="*/ 1843077 w 2743410"/>
              <a:gd name="connsiteY67" fmla="*/ 1744394 h 4798025"/>
              <a:gd name="connsiteX68" fmla="*/ 1857145 w 2743410"/>
              <a:gd name="connsiteY68" fmla="*/ 1491175 h 4798025"/>
              <a:gd name="connsiteX69" fmla="*/ 1899348 w 2743410"/>
              <a:gd name="connsiteY69" fmla="*/ 1434904 h 4798025"/>
              <a:gd name="connsiteX70" fmla="*/ 1913416 w 2743410"/>
              <a:gd name="connsiteY70" fmla="*/ 1392701 h 4798025"/>
              <a:gd name="connsiteX71" fmla="*/ 1941551 w 2743410"/>
              <a:gd name="connsiteY71" fmla="*/ 1336431 h 4798025"/>
              <a:gd name="connsiteX72" fmla="*/ 1955619 w 2743410"/>
              <a:gd name="connsiteY72" fmla="*/ 1266092 h 4798025"/>
              <a:gd name="connsiteX73" fmla="*/ 1941551 w 2743410"/>
              <a:gd name="connsiteY73" fmla="*/ 1041009 h 4798025"/>
              <a:gd name="connsiteX74" fmla="*/ 1843077 w 2743410"/>
              <a:gd name="connsiteY74" fmla="*/ 956603 h 4798025"/>
              <a:gd name="connsiteX75" fmla="*/ 1688333 w 2743410"/>
              <a:gd name="connsiteY75" fmla="*/ 928467 h 4798025"/>
              <a:gd name="connsiteX76" fmla="*/ 1336640 w 2743410"/>
              <a:gd name="connsiteY76" fmla="*/ 970671 h 4798025"/>
              <a:gd name="connsiteX77" fmla="*/ 1266302 w 2743410"/>
              <a:gd name="connsiteY77" fmla="*/ 984738 h 4798025"/>
              <a:gd name="connsiteX78" fmla="*/ 1238167 w 2743410"/>
              <a:gd name="connsiteY78" fmla="*/ 1012874 h 4798025"/>
              <a:gd name="connsiteX79" fmla="*/ 1097490 w 2743410"/>
              <a:gd name="connsiteY79" fmla="*/ 1069144 h 4798025"/>
              <a:gd name="connsiteX80" fmla="*/ 1013083 w 2743410"/>
              <a:gd name="connsiteY80" fmla="*/ 1097280 h 4798025"/>
              <a:gd name="connsiteX81" fmla="*/ 858339 w 2743410"/>
              <a:gd name="connsiteY81" fmla="*/ 1083212 h 4798025"/>
              <a:gd name="connsiteX82" fmla="*/ 816136 w 2743410"/>
              <a:gd name="connsiteY82" fmla="*/ 1055077 h 4798025"/>
              <a:gd name="connsiteX83" fmla="*/ 689527 w 2743410"/>
              <a:gd name="connsiteY83" fmla="*/ 872197 h 4798025"/>
              <a:gd name="connsiteX84" fmla="*/ 647323 w 2743410"/>
              <a:gd name="connsiteY84" fmla="*/ 815926 h 4798025"/>
              <a:gd name="connsiteX85" fmla="*/ 619188 w 2743410"/>
              <a:gd name="connsiteY85" fmla="*/ 759655 h 4798025"/>
              <a:gd name="connsiteX86" fmla="*/ 576985 w 2743410"/>
              <a:gd name="connsiteY86" fmla="*/ 647114 h 4798025"/>
              <a:gd name="connsiteX87" fmla="*/ 520714 w 2743410"/>
              <a:gd name="connsiteY87" fmla="*/ 464234 h 4798025"/>
              <a:gd name="connsiteX88" fmla="*/ 478511 w 2743410"/>
              <a:gd name="connsiteY88" fmla="*/ 393895 h 4798025"/>
              <a:gd name="connsiteX89" fmla="*/ 450376 w 2743410"/>
              <a:gd name="connsiteY89" fmla="*/ 337624 h 4798025"/>
              <a:gd name="connsiteX90" fmla="*/ 394105 w 2743410"/>
              <a:gd name="connsiteY90" fmla="*/ 239151 h 4798025"/>
              <a:gd name="connsiteX91" fmla="*/ 365970 w 2743410"/>
              <a:gd name="connsiteY91" fmla="*/ 98474 h 4798025"/>
              <a:gd name="connsiteX92" fmla="*/ 337834 w 2743410"/>
              <a:gd name="connsiteY92" fmla="*/ 70338 h 4798025"/>
              <a:gd name="connsiteX93" fmla="*/ 225293 w 2743410"/>
              <a:gd name="connsiteY93" fmla="*/ 0 h 4798025"/>
              <a:gd name="connsiteX94" fmla="*/ 70548 w 2743410"/>
              <a:gd name="connsiteY94" fmla="*/ 28135 h 4798025"/>
              <a:gd name="connsiteX95" fmla="*/ 56480 w 2743410"/>
              <a:gd name="connsiteY95" fmla="*/ 98474 h 4798025"/>
              <a:gd name="connsiteX96" fmla="*/ 42413 w 2743410"/>
              <a:gd name="connsiteY96" fmla="*/ 126609 h 479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743410" h="4798025">
                <a:moveTo>
                  <a:pt x="42413" y="126609"/>
                </a:moveTo>
                <a:cubicBezTo>
                  <a:pt x="37724" y="147711"/>
                  <a:pt x="33516" y="192331"/>
                  <a:pt x="28345" y="225083"/>
                </a:cubicBezTo>
                <a:cubicBezTo>
                  <a:pt x="19448" y="281432"/>
                  <a:pt x="3769" y="336959"/>
                  <a:pt x="210" y="393895"/>
                </a:cubicBezTo>
                <a:cubicBezTo>
                  <a:pt x="-2520" y="437577"/>
                  <a:pt x="21827" y="459431"/>
                  <a:pt x="42413" y="492369"/>
                </a:cubicBezTo>
                <a:cubicBezTo>
                  <a:pt x="56905" y="515555"/>
                  <a:pt x="70548" y="539261"/>
                  <a:pt x="84616" y="562707"/>
                </a:cubicBezTo>
                <a:cubicBezTo>
                  <a:pt x="89305" y="590843"/>
                  <a:pt x="90847" y="619688"/>
                  <a:pt x="98683" y="647114"/>
                </a:cubicBezTo>
                <a:cubicBezTo>
                  <a:pt x="147922" y="819450"/>
                  <a:pt x="133842" y="698044"/>
                  <a:pt x="154954" y="829994"/>
                </a:cubicBezTo>
                <a:cubicBezTo>
                  <a:pt x="169937" y="923637"/>
                  <a:pt x="172722" y="1019716"/>
                  <a:pt x="197157" y="1111347"/>
                </a:cubicBezTo>
                <a:cubicBezTo>
                  <a:pt x="210666" y="1162004"/>
                  <a:pt x="267496" y="1252024"/>
                  <a:pt x="267496" y="1252024"/>
                </a:cubicBezTo>
                <a:cubicBezTo>
                  <a:pt x="276874" y="1341120"/>
                  <a:pt x="280281" y="1431048"/>
                  <a:pt x="295631" y="1519311"/>
                </a:cubicBezTo>
                <a:cubicBezTo>
                  <a:pt x="299224" y="1539972"/>
                  <a:pt x="307985" y="1561772"/>
                  <a:pt x="323767" y="1575581"/>
                </a:cubicBezTo>
                <a:cubicBezTo>
                  <a:pt x="347440" y="1596295"/>
                  <a:pt x="380038" y="1603716"/>
                  <a:pt x="408173" y="1617784"/>
                </a:cubicBezTo>
                <a:cubicBezTo>
                  <a:pt x="459465" y="1669078"/>
                  <a:pt x="409613" y="1628875"/>
                  <a:pt x="492579" y="1659987"/>
                </a:cubicBezTo>
                <a:cubicBezTo>
                  <a:pt x="512215" y="1667350"/>
                  <a:pt x="529575" y="1679862"/>
                  <a:pt x="548850" y="1688123"/>
                </a:cubicBezTo>
                <a:cubicBezTo>
                  <a:pt x="562480" y="1693964"/>
                  <a:pt x="576985" y="1697502"/>
                  <a:pt x="591053" y="1702191"/>
                </a:cubicBezTo>
                <a:cubicBezTo>
                  <a:pt x="609810" y="1716259"/>
                  <a:pt x="629311" y="1729384"/>
                  <a:pt x="647323" y="1744394"/>
                </a:cubicBezTo>
                <a:cubicBezTo>
                  <a:pt x="657512" y="1752885"/>
                  <a:pt x="664086" y="1765705"/>
                  <a:pt x="675459" y="1772529"/>
                </a:cubicBezTo>
                <a:cubicBezTo>
                  <a:pt x="688175" y="1780158"/>
                  <a:pt x="704399" y="1779965"/>
                  <a:pt x="717662" y="1786597"/>
                </a:cubicBezTo>
                <a:cubicBezTo>
                  <a:pt x="761210" y="1808371"/>
                  <a:pt x="771528" y="1831444"/>
                  <a:pt x="816136" y="1856935"/>
                </a:cubicBezTo>
                <a:cubicBezTo>
                  <a:pt x="829011" y="1864292"/>
                  <a:pt x="844709" y="1865162"/>
                  <a:pt x="858339" y="1871003"/>
                </a:cubicBezTo>
                <a:cubicBezTo>
                  <a:pt x="887902" y="1883673"/>
                  <a:pt x="922979" y="1908131"/>
                  <a:pt x="956813" y="1913206"/>
                </a:cubicBezTo>
                <a:cubicBezTo>
                  <a:pt x="1036191" y="1925113"/>
                  <a:pt x="1116246" y="1931963"/>
                  <a:pt x="1195963" y="1941341"/>
                </a:cubicBezTo>
                <a:cubicBezTo>
                  <a:pt x="1204955" y="1948534"/>
                  <a:pt x="1361496" y="2065275"/>
                  <a:pt x="1392911" y="2110154"/>
                </a:cubicBezTo>
                <a:cubicBezTo>
                  <a:pt x="1410950" y="2135924"/>
                  <a:pt x="1421046" y="2166425"/>
                  <a:pt x="1435114" y="2194560"/>
                </a:cubicBezTo>
                <a:cubicBezTo>
                  <a:pt x="1434533" y="2205012"/>
                  <a:pt x="1429861" y="2455913"/>
                  <a:pt x="1406979" y="2532184"/>
                </a:cubicBezTo>
                <a:cubicBezTo>
                  <a:pt x="1400953" y="2552271"/>
                  <a:pt x="1388222" y="2569698"/>
                  <a:pt x="1378843" y="2588455"/>
                </a:cubicBezTo>
                <a:cubicBezTo>
                  <a:pt x="1366340" y="2650973"/>
                  <a:pt x="1353547" y="2706048"/>
                  <a:pt x="1350708" y="2771335"/>
                </a:cubicBezTo>
                <a:cubicBezTo>
                  <a:pt x="1342965" y="2949419"/>
                  <a:pt x="1350055" y="3128160"/>
                  <a:pt x="1336640" y="3305907"/>
                </a:cubicBezTo>
                <a:cubicBezTo>
                  <a:pt x="1331242" y="3377435"/>
                  <a:pt x="1294437" y="3516923"/>
                  <a:pt x="1294437" y="3516923"/>
                </a:cubicBezTo>
                <a:cubicBezTo>
                  <a:pt x="1289748" y="3563815"/>
                  <a:pt x="1287035" y="3610947"/>
                  <a:pt x="1280370" y="3657600"/>
                </a:cubicBezTo>
                <a:cubicBezTo>
                  <a:pt x="1264575" y="3768163"/>
                  <a:pt x="1259122" y="3784790"/>
                  <a:pt x="1238167" y="3868615"/>
                </a:cubicBezTo>
                <a:cubicBezTo>
                  <a:pt x="1242856" y="4098387"/>
                  <a:pt x="1238997" y="4328493"/>
                  <a:pt x="1252234" y="4557932"/>
                </a:cubicBezTo>
                <a:cubicBezTo>
                  <a:pt x="1253208" y="4574811"/>
                  <a:pt x="1269137" y="4587498"/>
                  <a:pt x="1280370" y="4600135"/>
                </a:cubicBezTo>
                <a:cubicBezTo>
                  <a:pt x="1306805" y="4629874"/>
                  <a:pt x="1327833" y="4669764"/>
                  <a:pt x="1364776" y="4684541"/>
                </a:cubicBezTo>
                <a:cubicBezTo>
                  <a:pt x="1411668" y="4703298"/>
                  <a:pt x="1455338" y="4734548"/>
                  <a:pt x="1505453" y="4740812"/>
                </a:cubicBezTo>
                <a:lnTo>
                  <a:pt x="1617994" y="4754880"/>
                </a:lnTo>
                <a:cubicBezTo>
                  <a:pt x="1646231" y="4758914"/>
                  <a:pt x="1674208" y="4764610"/>
                  <a:pt x="1702400" y="4768947"/>
                </a:cubicBezTo>
                <a:cubicBezTo>
                  <a:pt x="1735172" y="4773989"/>
                  <a:pt x="1768049" y="4778326"/>
                  <a:pt x="1800874" y="4783015"/>
                </a:cubicBezTo>
                <a:cubicBezTo>
                  <a:pt x="1878637" y="4808936"/>
                  <a:pt x="1819222" y="4796122"/>
                  <a:pt x="1941551" y="4783015"/>
                </a:cubicBezTo>
                <a:cubicBezTo>
                  <a:pt x="2039908" y="4772477"/>
                  <a:pt x="2138499" y="4764258"/>
                  <a:pt x="2236973" y="4754880"/>
                </a:cubicBezTo>
                <a:cubicBezTo>
                  <a:pt x="2383090" y="4657468"/>
                  <a:pt x="2323005" y="4700907"/>
                  <a:pt x="2419853" y="4628271"/>
                </a:cubicBezTo>
                <a:cubicBezTo>
                  <a:pt x="2531037" y="4461492"/>
                  <a:pt x="2486983" y="4565841"/>
                  <a:pt x="2447988" y="4234375"/>
                </a:cubicBezTo>
                <a:cubicBezTo>
                  <a:pt x="2441323" y="4177719"/>
                  <a:pt x="2431041" y="4121502"/>
                  <a:pt x="2419853" y="4065563"/>
                </a:cubicBezTo>
                <a:cubicBezTo>
                  <a:pt x="2415164" y="4042117"/>
                  <a:pt x="2413346" y="4017908"/>
                  <a:pt x="2405785" y="3995224"/>
                </a:cubicBezTo>
                <a:cubicBezTo>
                  <a:pt x="2399154" y="3975330"/>
                  <a:pt x="2387028" y="3957711"/>
                  <a:pt x="2377650" y="3938954"/>
                </a:cubicBezTo>
                <a:cubicBezTo>
                  <a:pt x="2372961" y="3915508"/>
                  <a:pt x="2367218" y="3892248"/>
                  <a:pt x="2363582" y="3868615"/>
                </a:cubicBezTo>
                <a:cubicBezTo>
                  <a:pt x="2337402" y="3698446"/>
                  <a:pt x="2332144" y="3539650"/>
                  <a:pt x="2377650" y="3362178"/>
                </a:cubicBezTo>
                <a:cubicBezTo>
                  <a:pt x="2393491" y="3300396"/>
                  <a:pt x="2453119" y="3259334"/>
                  <a:pt x="2490191" y="3207434"/>
                </a:cubicBezTo>
                <a:cubicBezTo>
                  <a:pt x="2500018" y="3193676"/>
                  <a:pt x="2506372" y="3177186"/>
                  <a:pt x="2518327" y="3165231"/>
                </a:cubicBezTo>
                <a:lnTo>
                  <a:pt x="2602733" y="3080824"/>
                </a:lnTo>
                <a:cubicBezTo>
                  <a:pt x="2621490" y="3038621"/>
                  <a:pt x="2638349" y="2995523"/>
                  <a:pt x="2659003" y="2954215"/>
                </a:cubicBezTo>
                <a:cubicBezTo>
                  <a:pt x="2780163" y="2711897"/>
                  <a:pt x="2611311" y="3093635"/>
                  <a:pt x="2743410" y="2785403"/>
                </a:cubicBezTo>
                <a:cubicBezTo>
                  <a:pt x="2729342" y="2677551"/>
                  <a:pt x="2721747" y="2568655"/>
                  <a:pt x="2701207" y="2461846"/>
                </a:cubicBezTo>
                <a:cubicBezTo>
                  <a:pt x="2698014" y="2445243"/>
                  <a:pt x="2681459" y="2434323"/>
                  <a:pt x="2673071" y="2419643"/>
                </a:cubicBezTo>
                <a:cubicBezTo>
                  <a:pt x="2564210" y="2229136"/>
                  <a:pt x="2707070" y="2455596"/>
                  <a:pt x="2616800" y="2335237"/>
                </a:cubicBezTo>
                <a:cubicBezTo>
                  <a:pt x="2596511" y="2308186"/>
                  <a:pt x="2582797" y="2276279"/>
                  <a:pt x="2560530" y="2250831"/>
                </a:cubicBezTo>
                <a:cubicBezTo>
                  <a:pt x="2549397" y="2238107"/>
                  <a:pt x="2531164" y="2233698"/>
                  <a:pt x="2518327" y="2222695"/>
                </a:cubicBezTo>
                <a:cubicBezTo>
                  <a:pt x="2498187" y="2205432"/>
                  <a:pt x="2482019" y="2183892"/>
                  <a:pt x="2462056" y="2166424"/>
                </a:cubicBezTo>
                <a:cubicBezTo>
                  <a:pt x="2389546" y="2102977"/>
                  <a:pt x="2419319" y="2141926"/>
                  <a:pt x="2335447" y="2082018"/>
                </a:cubicBezTo>
                <a:cubicBezTo>
                  <a:pt x="2290074" y="2049609"/>
                  <a:pt x="2325080" y="2051449"/>
                  <a:pt x="2265108" y="2025747"/>
                </a:cubicBezTo>
                <a:cubicBezTo>
                  <a:pt x="2247337" y="2018131"/>
                  <a:pt x="2227594" y="2016369"/>
                  <a:pt x="2208837" y="2011680"/>
                </a:cubicBezTo>
                <a:cubicBezTo>
                  <a:pt x="2194769" y="2002301"/>
                  <a:pt x="2182084" y="1990411"/>
                  <a:pt x="2166634" y="1983544"/>
                </a:cubicBezTo>
                <a:cubicBezTo>
                  <a:pt x="2139533" y="1971499"/>
                  <a:pt x="2110363" y="1964787"/>
                  <a:pt x="2082228" y="1955409"/>
                </a:cubicBezTo>
                <a:cubicBezTo>
                  <a:pt x="2068160" y="1950720"/>
                  <a:pt x="2054566" y="1944249"/>
                  <a:pt x="2040025" y="1941341"/>
                </a:cubicBezTo>
                <a:cubicBezTo>
                  <a:pt x="1950728" y="1923482"/>
                  <a:pt x="1992883" y="1933073"/>
                  <a:pt x="1913416" y="1913206"/>
                </a:cubicBezTo>
                <a:cubicBezTo>
                  <a:pt x="1904037" y="1899138"/>
                  <a:pt x="1891940" y="1886543"/>
                  <a:pt x="1885280" y="1871003"/>
                </a:cubicBezTo>
                <a:cubicBezTo>
                  <a:pt x="1877664" y="1853232"/>
                  <a:pt x="1877327" y="1833074"/>
                  <a:pt x="1871213" y="1814732"/>
                </a:cubicBezTo>
                <a:cubicBezTo>
                  <a:pt x="1863228" y="1790776"/>
                  <a:pt x="1852456" y="1767840"/>
                  <a:pt x="1843077" y="1744394"/>
                </a:cubicBezTo>
                <a:cubicBezTo>
                  <a:pt x="1847766" y="1659988"/>
                  <a:pt x="1842023" y="1574348"/>
                  <a:pt x="1857145" y="1491175"/>
                </a:cubicBezTo>
                <a:cubicBezTo>
                  <a:pt x="1861339" y="1468107"/>
                  <a:pt x="1887715" y="1455261"/>
                  <a:pt x="1899348" y="1434904"/>
                </a:cubicBezTo>
                <a:cubicBezTo>
                  <a:pt x="1906705" y="1422029"/>
                  <a:pt x="1907575" y="1406331"/>
                  <a:pt x="1913416" y="1392701"/>
                </a:cubicBezTo>
                <a:cubicBezTo>
                  <a:pt x="1921677" y="1373426"/>
                  <a:pt x="1932173" y="1355188"/>
                  <a:pt x="1941551" y="1336431"/>
                </a:cubicBezTo>
                <a:cubicBezTo>
                  <a:pt x="1946240" y="1312985"/>
                  <a:pt x="1955619" y="1290003"/>
                  <a:pt x="1955619" y="1266092"/>
                </a:cubicBezTo>
                <a:cubicBezTo>
                  <a:pt x="1955619" y="1190918"/>
                  <a:pt x="1952702" y="1115351"/>
                  <a:pt x="1941551" y="1041009"/>
                </a:cubicBezTo>
                <a:cubicBezTo>
                  <a:pt x="1932194" y="978631"/>
                  <a:pt x="1896676" y="972683"/>
                  <a:pt x="1843077" y="956603"/>
                </a:cubicBezTo>
                <a:cubicBezTo>
                  <a:pt x="1818498" y="949229"/>
                  <a:pt x="1708371" y="931807"/>
                  <a:pt x="1688333" y="928467"/>
                </a:cubicBezTo>
                <a:lnTo>
                  <a:pt x="1336640" y="970671"/>
                </a:lnTo>
                <a:cubicBezTo>
                  <a:pt x="1312939" y="973831"/>
                  <a:pt x="1288279" y="975319"/>
                  <a:pt x="1266302" y="984738"/>
                </a:cubicBezTo>
                <a:cubicBezTo>
                  <a:pt x="1254111" y="989963"/>
                  <a:pt x="1249414" y="1005844"/>
                  <a:pt x="1238167" y="1012874"/>
                </a:cubicBezTo>
                <a:cubicBezTo>
                  <a:pt x="1153858" y="1065568"/>
                  <a:pt x="1173589" y="1046314"/>
                  <a:pt x="1097490" y="1069144"/>
                </a:cubicBezTo>
                <a:cubicBezTo>
                  <a:pt x="1069083" y="1077666"/>
                  <a:pt x="1013083" y="1097280"/>
                  <a:pt x="1013083" y="1097280"/>
                </a:cubicBezTo>
                <a:cubicBezTo>
                  <a:pt x="961502" y="1092591"/>
                  <a:pt x="908983" y="1094064"/>
                  <a:pt x="858339" y="1083212"/>
                </a:cubicBezTo>
                <a:cubicBezTo>
                  <a:pt x="841807" y="1079669"/>
                  <a:pt x="828091" y="1067032"/>
                  <a:pt x="816136" y="1055077"/>
                </a:cubicBezTo>
                <a:cubicBezTo>
                  <a:pt x="748323" y="987264"/>
                  <a:pt x="752068" y="955583"/>
                  <a:pt x="689527" y="872197"/>
                </a:cubicBezTo>
                <a:cubicBezTo>
                  <a:pt x="675459" y="853440"/>
                  <a:pt x="659750" y="835808"/>
                  <a:pt x="647323" y="815926"/>
                </a:cubicBezTo>
                <a:cubicBezTo>
                  <a:pt x="636208" y="798143"/>
                  <a:pt x="627705" y="778818"/>
                  <a:pt x="619188" y="759655"/>
                </a:cubicBezTo>
                <a:cubicBezTo>
                  <a:pt x="604868" y="727434"/>
                  <a:pt x="587692" y="682805"/>
                  <a:pt x="576985" y="647114"/>
                </a:cubicBezTo>
                <a:cubicBezTo>
                  <a:pt x="572922" y="633571"/>
                  <a:pt x="531655" y="482469"/>
                  <a:pt x="520714" y="464234"/>
                </a:cubicBezTo>
                <a:cubicBezTo>
                  <a:pt x="506646" y="440788"/>
                  <a:pt x="491790" y="417797"/>
                  <a:pt x="478511" y="393895"/>
                </a:cubicBezTo>
                <a:cubicBezTo>
                  <a:pt x="468327" y="375563"/>
                  <a:pt x="460780" y="355832"/>
                  <a:pt x="450376" y="337624"/>
                </a:cubicBezTo>
                <a:cubicBezTo>
                  <a:pt x="370835" y="198427"/>
                  <a:pt x="479132" y="409206"/>
                  <a:pt x="394105" y="239151"/>
                </a:cubicBezTo>
                <a:cubicBezTo>
                  <a:pt x="391667" y="222083"/>
                  <a:pt x="384383" y="129163"/>
                  <a:pt x="365970" y="98474"/>
                </a:cubicBezTo>
                <a:cubicBezTo>
                  <a:pt x="359146" y="87101"/>
                  <a:pt x="348700" y="77944"/>
                  <a:pt x="337834" y="70338"/>
                </a:cubicBezTo>
                <a:cubicBezTo>
                  <a:pt x="301593" y="44969"/>
                  <a:pt x="225293" y="0"/>
                  <a:pt x="225293" y="0"/>
                </a:cubicBezTo>
                <a:cubicBezTo>
                  <a:pt x="173711" y="9378"/>
                  <a:pt x="115834" y="1718"/>
                  <a:pt x="70548" y="28135"/>
                </a:cubicBezTo>
                <a:cubicBezTo>
                  <a:pt x="49894" y="40183"/>
                  <a:pt x="61667" y="75133"/>
                  <a:pt x="56480" y="98474"/>
                </a:cubicBezTo>
                <a:cubicBezTo>
                  <a:pt x="52286" y="117348"/>
                  <a:pt x="47102" y="105507"/>
                  <a:pt x="42413" y="12660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62453F0-01A2-BA25-6112-4F01C00CA770}"/>
              </a:ext>
            </a:extLst>
          </p:cNvPr>
          <p:cNvSpPr/>
          <p:nvPr/>
        </p:nvSpPr>
        <p:spPr>
          <a:xfrm>
            <a:off x="1392702" y="3474720"/>
            <a:ext cx="1252024" cy="2827606"/>
          </a:xfrm>
          <a:custGeom>
            <a:avLst/>
            <a:gdLst>
              <a:gd name="connsiteX0" fmla="*/ 1026941 w 1252024"/>
              <a:gd name="connsiteY0" fmla="*/ 0 h 2827606"/>
              <a:gd name="connsiteX1" fmla="*/ 956603 w 1252024"/>
              <a:gd name="connsiteY1" fmla="*/ 42203 h 2827606"/>
              <a:gd name="connsiteX2" fmla="*/ 815926 w 1252024"/>
              <a:gd name="connsiteY2" fmla="*/ 112542 h 2827606"/>
              <a:gd name="connsiteX3" fmla="*/ 731520 w 1252024"/>
              <a:gd name="connsiteY3" fmla="*/ 239151 h 2827606"/>
              <a:gd name="connsiteX4" fmla="*/ 717452 w 1252024"/>
              <a:gd name="connsiteY4" fmla="*/ 281354 h 2827606"/>
              <a:gd name="connsiteX5" fmla="*/ 675249 w 1252024"/>
              <a:gd name="connsiteY5" fmla="*/ 337625 h 2827606"/>
              <a:gd name="connsiteX6" fmla="*/ 548640 w 1252024"/>
              <a:gd name="connsiteY6" fmla="*/ 492369 h 2827606"/>
              <a:gd name="connsiteX7" fmla="*/ 506436 w 1252024"/>
              <a:gd name="connsiteY7" fmla="*/ 534572 h 2827606"/>
              <a:gd name="connsiteX8" fmla="*/ 464233 w 1252024"/>
              <a:gd name="connsiteY8" fmla="*/ 618978 h 2827606"/>
              <a:gd name="connsiteX9" fmla="*/ 379827 w 1252024"/>
              <a:gd name="connsiteY9" fmla="*/ 745588 h 2827606"/>
              <a:gd name="connsiteX10" fmla="*/ 323556 w 1252024"/>
              <a:gd name="connsiteY10" fmla="*/ 872197 h 2827606"/>
              <a:gd name="connsiteX11" fmla="*/ 295421 w 1252024"/>
              <a:gd name="connsiteY11" fmla="*/ 1111348 h 2827606"/>
              <a:gd name="connsiteX12" fmla="*/ 253218 w 1252024"/>
              <a:gd name="connsiteY12" fmla="*/ 1209822 h 2827606"/>
              <a:gd name="connsiteX13" fmla="*/ 182880 w 1252024"/>
              <a:gd name="connsiteY13" fmla="*/ 1308295 h 2827606"/>
              <a:gd name="connsiteX14" fmla="*/ 140676 w 1252024"/>
              <a:gd name="connsiteY14" fmla="*/ 1406769 h 2827606"/>
              <a:gd name="connsiteX15" fmla="*/ 126609 w 1252024"/>
              <a:gd name="connsiteY15" fmla="*/ 1448972 h 2827606"/>
              <a:gd name="connsiteX16" fmla="*/ 28135 w 1252024"/>
              <a:gd name="connsiteY16" fmla="*/ 1631852 h 2827606"/>
              <a:gd name="connsiteX17" fmla="*/ 0 w 1252024"/>
              <a:gd name="connsiteY17" fmla="*/ 1800665 h 2827606"/>
              <a:gd name="connsiteX18" fmla="*/ 14067 w 1252024"/>
              <a:gd name="connsiteY18" fmla="*/ 1941342 h 2827606"/>
              <a:gd name="connsiteX19" fmla="*/ 42203 w 1252024"/>
              <a:gd name="connsiteY19" fmla="*/ 1997612 h 2827606"/>
              <a:gd name="connsiteX20" fmla="*/ 84406 w 1252024"/>
              <a:gd name="connsiteY20" fmla="*/ 2222695 h 2827606"/>
              <a:gd name="connsiteX21" fmla="*/ 112541 w 1252024"/>
              <a:gd name="connsiteY21" fmla="*/ 2377440 h 2827606"/>
              <a:gd name="connsiteX22" fmla="*/ 140676 w 1252024"/>
              <a:gd name="connsiteY22" fmla="*/ 2574388 h 2827606"/>
              <a:gd name="connsiteX23" fmla="*/ 225083 w 1252024"/>
              <a:gd name="connsiteY23" fmla="*/ 2757268 h 2827606"/>
              <a:gd name="connsiteX24" fmla="*/ 267286 w 1252024"/>
              <a:gd name="connsiteY24" fmla="*/ 2799471 h 2827606"/>
              <a:gd name="connsiteX25" fmla="*/ 407963 w 1252024"/>
              <a:gd name="connsiteY25" fmla="*/ 2827606 h 2827606"/>
              <a:gd name="connsiteX26" fmla="*/ 548640 w 1252024"/>
              <a:gd name="connsiteY26" fmla="*/ 2813538 h 2827606"/>
              <a:gd name="connsiteX27" fmla="*/ 675249 w 1252024"/>
              <a:gd name="connsiteY27" fmla="*/ 2771335 h 2827606"/>
              <a:gd name="connsiteX28" fmla="*/ 717452 w 1252024"/>
              <a:gd name="connsiteY28" fmla="*/ 2743200 h 2827606"/>
              <a:gd name="connsiteX29" fmla="*/ 787790 w 1252024"/>
              <a:gd name="connsiteY29" fmla="*/ 2729132 h 2827606"/>
              <a:gd name="connsiteX30" fmla="*/ 886264 w 1252024"/>
              <a:gd name="connsiteY30" fmla="*/ 2658794 h 2827606"/>
              <a:gd name="connsiteX31" fmla="*/ 914400 w 1252024"/>
              <a:gd name="connsiteY31" fmla="*/ 2630658 h 2827606"/>
              <a:gd name="connsiteX32" fmla="*/ 956603 w 1252024"/>
              <a:gd name="connsiteY32" fmla="*/ 2518117 h 2827606"/>
              <a:gd name="connsiteX33" fmla="*/ 1026941 w 1252024"/>
              <a:gd name="connsiteY33" fmla="*/ 2138289 h 2827606"/>
              <a:gd name="connsiteX34" fmla="*/ 1083212 w 1252024"/>
              <a:gd name="connsiteY34" fmla="*/ 2039815 h 2827606"/>
              <a:gd name="connsiteX35" fmla="*/ 1111347 w 1252024"/>
              <a:gd name="connsiteY35" fmla="*/ 1997612 h 2827606"/>
              <a:gd name="connsiteX36" fmla="*/ 1139483 w 1252024"/>
              <a:gd name="connsiteY36" fmla="*/ 1899138 h 2827606"/>
              <a:gd name="connsiteX37" fmla="*/ 1167618 w 1252024"/>
              <a:gd name="connsiteY37" fmla="*/ 1730326 h 2827606"/>
              <a:gd name="connsiteX38" fmla="*/ 1181686 w 1252024"/>
              <a:gd name="connsiteY38" fmla="*/ 1420837 h 2827606"/>
              <a:gd name="connsiteX39" fmla="*/ 1209821 w 1252024"/>
              <a:gd name="connsiteY39" fmla="*/ 1308295 h 2827606"/>
              <a:gd name="connsiteX40" fmla="*/ 1167618 w 1252024"/>
              <a:gd name="connsiteY40" fmla="*/ 1041009 h 2827606"/>
              <a:gd name="connsiteX41" fmla="*/ 1181686 w 1252024"/>
              <a:gd name="connsiteY41" fmla="*/ 689317 h 2827606"/>
              <a:gd name="connsiteX42" fmla="*/ 1209821 w 1252024"/>
              <a:gd name="connsiteY42" fmla="*/ 211015 h 2827606"/>
              <a:gd name="connsiteX43" fmla="*/ 1223889 w 1252024"/>
              <a:gd name="connsiteY43" fmla="*/ 168812 h 2827606"/>
              <a:gd name="connsiteX44" fmla="*/ 1252024 w 1252024"/>
              <a:gd name="connsiteY44" fmla="*/ 126609 h 282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52024" h="2827606">
                <a:moveTo>
                  <a:pt x="1026941" y="0"/>
                </a:moveTo>
                <a:cubicBezTo>
                  <a:pt x="1003495" y="14068"/>
                  <a:pt x="981059" y="29975"/>
                  <a:pt x="956603" y="42203"/>
                </a:cubicBezTo>
                <a:cubicBezTo>
                  <a:pt x="927566" y="56722"/>
                  <a:pt x="847612" y="80856"/>
                  <a:pt x="815926" y="112542"/>
                </a:cubicBezTo>
                <a:cubicBezTo>
                  <a:pt x="792362" y="136106"/>
                  <a:pt x="744916" y="212359"/>
                  <a:pt x="731520" y="239151"/>
                </a:cubicBezTo>
                <a:cubicBezTo>
                  <a:pt x="724888" y="252414"/>
                  <a:pt x="724809" y="268479"/>
                  <a:pt x="717452" y="281354"/>
                </a:cubicBezTo>
                <a:cubicBezTo>
                  <a:pt x="705819" y="301711"/>
                  <a:pt x="687676" y="317743"/>
                  <a:pt x="675249" y="337625"/>
                </a:cubicBezTo>
                <a:cubicBezTo>
                  <a:pt x="593759" y="468008"/>
                  <a:pt x="734091" y="306918"/>
                  <a:pt x="548640" y="492369"/>
                </a:cubicBezTo>
                <a:lnTo>
                  <a:pt x="506436" y="534572"/>
                </a:lnTo>
                <a:cubicBezTo>
                  <a:pt x="492368" y="562707"/>
                  <a:pt x="480417" y="592004"/>
                  <a:pt x="464233" y="618978"/>
                </a:cubicBezTo>
                <a:cubicBezTo>
                  <a:pt x="393547" y="736789"/>
                  <a:pt x="448178" y="608886"/>
                  <a:pt x="379827" y="745588"/>
                </a:cubicBezTo>
                <a:cubicBezTo>
                  <a:pt x="359173" y="786896"/>
                  <a:pt x="342313" y="829994"/>
                  <a:pt x="323556" y="872197"/>
                </a:cubicBezTo>
                <a:cubicBezTo>
                  <a:pt x="314178" y="951914"/>
                  <a:pt x="311792" y="1032768"/>
                  <a:pt x="295421" y="1111348"/>
                </a:cubicBezTo>
                <a:cubicBezTo>
                  <a:pt x="288137" y="1146310"/>
                  <a:pt x="270319" y="1178470"/>
                  <a:pt x="253218" y="1209822"/>
                </a:cubicBezTo>
                <a:cubicBezTo>
                  <a:pt x="214968" y="1279946"/>
                  <a:pt x="213854" y="1246347"/>
                  <a:pt x="182880" y="1308295"/>
                </a:cubicBezTo>
                <a:cubicBezTo>
                  <a:pt x="166909" y="1340237"/>
                  <a:pt x="153939" y="1373611"/>
                  <a:pt x="140676" y="1406769"/>
                </a:cubicBezTo>
                <a:cubicBezTo>
                  <a:pt x="135169" y="1420537"/>
                  <a:pt x="133241" y="1435709"/>
                  <a:pt x="126609" y="1448972"/>
                </a:cubicBezTo>
                <a:cubicBezTo>
                  <a:pt x="95646" y="1510898"/>
                  <a:pt x="28135" y="1631852"/>
                  <a:pt x="28135" y="1631852"/>
                </a:cubicBezTo>
                <a:cubicBezTo>
                  <a:pt x="20146" y="1671795"/>
                  <a:pt x="0" y="1765761"/>
                  <a:pt x="0" y="1800665"/>
                </a:cubicBezTo>
                <a:cubicBezTo>
                  <a:pt x="0" y="1847791"/>
                  <a:pt x="4193" y="1895262"/>
                  <a:pt x="14067" y="1941342"/>
                </a:cubicBezTo>
                <a:cubicBezTo>
                  <a:pt x="18461" y="1961847"/>
                  <a:pt x="32824" y="1978855"/>
                  <a:pt x="42203" y="1997612"/>
                </a:cubicBezTo>
                <a:cubicBezTo>
                  <a:pt x="93288" y="2201954"/>
                  <a:pt x="52069" y="2017891"/>
                  <a:pt x="84406" y="2222695"/>
                </a:cubicBezTo>
                <a:cubicBezTo>
                  <a:pt x="92583" y="2274481"/>
                  <a:pt x="104764" y="2325593"/>
                  <a:pt x="112541" y="2377440"/>
                </a:cubicBezTo>
                <a:cubicBezTo>
                  <a:pt x="138060" y="2547566"/>
                  <a:pt x="113321" y="2451288"/>
                  <a:pt x="140676" y="2574388"/>
                </a:cubicBezTo>
                <a:cubicBezTo>
                  <a:pt x="158963" y="2656681"/>
                  <a:pt x="164059" y="2665733"/>
                  <a:pt x="225083" y="2757268"/>
                </a:cubicBezTo>
                <a:cubicBezTo>
                  <a:pt x="236119" y="2773821"/>
                  <a:pt x="248717" y="2792329"/>
                  <a:pt x="267286" y="2799471"/>
                </a:cubicBezTo>
                <a:cubicBezTo>
                  <a:pt x="311920" y="2816638"/>
                  <a:pt x="361071" y="2818228"/>
                  <a:pt x="407963" y="2827606"/>
                </a:cubicBezTo>
                <a:cubicBezTo>
                  <a:pt x="454855" y="2822917"/>
                  <a:pt x="502525" y="2823247"/>
                  <a:pt x="548640" y="2813538"/>
                </a:cubicBezTo>
                <a:cubicBezTo>
                  <a:pt x="592172" y="2804373"/>
                  <a:pt x="638234" y="2796011"/>
                  <a:pt x="675249" y="2771335"/>
                </a:cubicBezTo>
                <a:cubicBezTo>
                  <a:pt x="689317" y="2761957"/>
                  <a:pt x="701621" y="2749137"/>
                  <a:pt x="717452" y="2743200"/>
                </a:cubicBezTo>
                <a:cubicBezTo>
                  <a:pt x="739840" y="2734804"/>
                  <a:pt x="764344" y="2733821"/>
                  <a:pt x="787790" y="2729132"/>
                </a:cubicBezTo>
                <a:cubicBezTo>
                  <a:pt x="820615" y="2705686"/>
                  <a:pt x="854423" y="2683559"/>
                  <a:pt x="886264" y="2658794"/>
                </a:cubicBezTo>
                <a:cubicBezTo>
                  <a:pt x="896734" y="2650651"/>
                  <a:pt x="909175" y="2642849"/>
                  <a:pt x="914400" y="2630658"/>
                </a:cubicBezTo>
                <a:cubicBezTo>
                  <a:pt x="987409" y="2460304"/>
                  <a:pt x="875870" y="2639214"/>
                  <a:pt x="956603" y="2518117"/>
                </a:cubicBezTo>
                <a:cubicBezTo>
                  <a:pt x="963506" y="2476699"/>
                  <a:pt x="1015076" y="2156087"/>
                  <a:pt x="1026941" y="2138289"/>
                </a:cubicBezTo>
                <a:cubicBezTo>
                  <a:pt x="1095487" y="2035469"/>
                  <a:pt x="1011819" y="2164753"/>
                  <a:pt x="1083212" y="2039815"/>
                </a:cubicBezTo>
                <a:cubicBezTo>
                  <a:pt x="1091600" y="2025135"/>
                  <a:pt x="1101969" y="2011680"/>
                  <a:pt x="1111347" y="1997612"/>
                </a:cubicBezTo>
                <a:cubicBezTo>
                  <a:pt x="1120726" y="1964787"/>
                  <a:pt x="1133192" y="1932692"/>
                  <a:pt x="1139483" y="1899138"/>
                </a:cubicBezTo>
                <a:cubicBezTo>
                  <a:pt x="1179868" y="1683751"/>
                  <a:pt x="1131503" y="1838668"/>
                  <a:pt x="1167618" y="1730326"/>
                </a:cubicBezTo>
                <a:cubicBezTo>
                  <a:pt x="1172307" y="1627163"/>
                  <a:pt x="1171410" y="1523594"/>
                  <a:pt x="1181686" y="1420837"/>
                </a:cubicBezTo>
                <a:cubicBezTo>
                  <a:pt x="1185534" y="1382360"/>
                  <a:pt x="1208211" y="1346930"/>
                  <a:pt x="1209821" y="1308295"/>
                </a:cubicBezTo>
                <a:cubicBezTo>
                  <a:pt x="1218420" y="1101920"/>
                  <a:pt x="1232117" y="1137758"/>
                  <a:pt x="1167618" y="1041009"/>
                </a:cubicBezTo>
                <a:cubicBezTo>
                  <a:pt x="1172307" y="923778"/>
                  <a:pt x="1175728" y="806490"/>
                  <a:pt x="1181686" y="689317"/>
                </a:cubicBezTo>
                <a:cubicBezTo>
                  <a:pt x="1189796" y="529813"/>
                  <a:pt x="1196914" y="370202"/>
                  <a:pt x="1209821" y="211015"/>
                </a:cubicBezTo>
                <a:cubicBezTo>
                  <a:pt x="1211019" y="196235"/>
                  <a:pt x="1217257" y="182075"/>
                  <a:pt x="1223889" y="168812"/>
                </a:cubicBezTo>
                <a:cubicBezTo>
                  <a:pt x="1231450" y="153690"/>
                  <a:pt x="1252024" y="126609"/>
                  <a:pt x="1252024" y="1266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976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343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Bikash Sahu</dc:creator>
  <cp:lastModifiedBy>Bikash Sahu</cp:lastModifiedBy>
  <cp:revision>1</cp:revision>
  <dcterms:created xsi:type="dcterms:W3CDTF">2023-03-30T15:36:50Z</dcterms:created>
  <dcterms:modified xsi:type="dcterms:W3CDTF">2023-03-30T15:38:24Z</dcterms:modified>
</cp:coreProperties>
</file>