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6" r:id="rId2"/>
    <p:sldId id="465" r:id="rId3"/>
    <p:sldId id="459" r:id="rId4"/>
    <p:sldId id="460" r:id="rId5"/>
    <p:sldId id="464" r:id="rId6"/>
    <p:sldId id="462" r:id="rId7"/>
    <p:sldId id="463" r:id="rId8"/>
    <p:sldId id="467" r:id="rId9"/>
    <p:sldId id="468" r:id="rId10"/>
    <p:sldId id="471" r:id="rId11"/>
    <p:sldId id="479" r:id="rId12"/>
    <p:sldId id="480" r:id="rId13"/>
    <p:sldId id="481" r:id="rId14"/>
    <p:sldId id="482" r:id="rId15"/>
    <p:sldId id="470" r:id="rId16"/>
    <p:sldId id="472" r:id="rId17"/>
    <p:sldId id="4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E025-3415-F7EB-571C-279A5A80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C666D-84BE-0E2E-F8CE-7A6B24F03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C8FFD-3DD4-84B9-EAE1-06815897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E2C4B-9F5B-DEBE-A42B-70755E9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816D-DD30-A155-6517-411C849F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9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EDE2-8CCF-390B-2522-3FB66B97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999A6-03F2-5379-7390-D3894252C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8BD2-6FEF-F941-5C9B-5F00AC1A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7EE6E-6346-2475-99C7-F1E0EF36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EC62-587D-82F5-6C41-9D241015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6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A448-F6E9-6025-7020-999B5FC3D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5BCBD-B58B-60A9-85C4-68D498181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CE82-EC73-1FE4-FAC4-DA943D43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C74FA-ED08-0B74-9786-654D6733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49EE-2499-CEC0-F65A-07D3A0E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64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4B9D-9ABD-0E4A-6A43-35BE5ACE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6ABF-329E-F0C2-973E-BC24495E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63F9E-67F6-D5C5-2B28-5A200229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8074C-3140-5CDD-0341-C162868F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6AEFD-229E-7DB3-A36F-F4B660AA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703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1F13-32B6-8612-1F20-8F1D8D2E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2E85-E976-01D0-5DBA-C4C3364A2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906A4-AB00-4955-77F6-8B47333E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1C562-70EA-AEC3-59F3-03F670E6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FD3C2-5D38-C2F6-090E-24B793F4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798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CBB8-7F1B-02AE-040D-8995E10A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341CF-F650-54AA-7F9B-F92461CEB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3269-83EF-BE1E-DE7A-659BFF324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83341-7565-AD91-9D10-32C6078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7207-6DF6-522D-F956-B9454224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3E908-59B3-592C-8AFF-AA22642A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86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5456-A7A0-D19C-70B9-79FD9A60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7625A-338F-98B3-72C7-12C1C9D9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56E0B-A6DD-A441-9038-6E98328D2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0BCF-CA26-0DC1-F3D9-88D767C42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9D546-32E8-366B-13E4-17268445D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11B7-08FE-C8E2-D2AC-1E57300F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A13F4-038A-EC43-726B-0B8BE973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709AE-8505-E336-BC41-6A9DA4F5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0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EEDB-D04E-DB0A-E1D7-EE6DD24B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6E6CE-1EFF-2660-7747-9C685EE2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9BB66-B0F1-699F-AA8C-99BF469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14363-0D36-857A-F0ED-7B19FCF3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36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2A8D6-C669-D02F-EAF1-524FB06C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F35B2-2254-06FF-96C3-44996B02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F73DA-4001-E49C-A561-E43A260D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287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22DC-1629-6135-54D9-A1F3C7D6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55854-0131-9655-C939-DBE4A1532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ED011-FF55-8F06-5C2A-E442D4A74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6A20B-427D-8A3C-E4B7-097FE97B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202F8-754B-8D5B-D7E2-E1D7F811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961F4-70BD-29FB-C388-2142DCBF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9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5E14-E020-EBDC-B975-C81AAB57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0416-4BF4-771E-E32F-095D6219A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8D31D-2331-2917-F794-BC493BC8B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4128A-97DD-7823-D654-A214B3C8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9038E-C414-C09F-E11E-3379E8D7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0C4FA-E78A-D150-C23B-CB858298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12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D26FA-9C4D-ED2A-4C26-292A62E7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69E90-BEFF-1641-2C31-A03C4793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8A20-F5CC-B528-6440-B89A4788A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EE857-3F3C-4B34-94DE-41946B27AF8C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EA8FE-9050-25B4-A48B-063E484DF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4E135-F1DA-C700-2B32-C75A2BDE3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9AED-A0FF-417B-AAB4-054CE4DB02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4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F63A4-8826-EF57-8161-D33E04C5447B}"/>
              </a:ext>
            </a:extLst>
          </p:cNvPr>
          <p:cNvSpPr txBox="1"/>
          <p:nvPr/>
        </p:nvSpPr>
        <p:spPr>
          <a:xfrm>
            <a:off x="1752600" y="1524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/>
              <a:t>Types of manure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1F154-9F3E-9EAC-EF92-90960F55D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990600"/>
            <a:ext cx="8884920" cy="5436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148AF-F7B5-1CA8-5141-7BF385CF42EF}"/>
              </a:ext>
            </a:extLst>
          </p:cNvPr>
          <p:cNvSpPr txBox="1"/>
          <p:nvPr/>
        </p:nvSpPr>
        <p:spPr>
          <a:xfrm>
            <a:off x="4638239" y="2743201"/>
            <a:ext cx="5879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3333FF"/>
                </a:solidFill>
              </a:rPr>
              <a:t>Decomposed matter of dung and urine from </a:t>
            </a:r>
          </a:p>
          <a:p>
            <a:r>
              <a:rPr lang="en-IN" sz="2400" b="1" dirty="0">
                <a:solidFill>
                  <a:srgbClr val="3333FF"/>
                </a:solidFill>
              </a:rPr>
              <a:t>Farm animals.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25CB7-AE4B-0FD8-1A78-77BEE4D35BBB}"/>
              </a:ext>
            </a:extLst>
          </p:cNvPr>
          <p:cNvSpPr txBox="1"/>
          <p:nvPr/>
        </p:nvSpPr>
        <p:spPr>
          <a:xfrm>
            <a:off x="4529875" y="4724401"/>
            <a:ext cx="5233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3333FF"/>
                </a:solidFill>
              </a:rPr>
              <a:t>After decay and decomposition of plant</a:t>
            </a:r>
          </a:p>
          <a:p>
            <a:r>
              <a:rPr lang="en-IN" sz="2400" b="1" dirty="0">
                <a:solidFill>
                  <a:srgbClr val="3333FF"/>
                </a:solidFill>
              </a:rPr>
              <a:t>and animal matter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D35EB-14A4-DF5A-ADE3-4A495210C8B7}"/>
              </a:ext>
            </a:extLst>
          </p:cNvPr>
          <p:cNvSpPr txBox="1"/>
          <p:nvPr/>
        </p:nvSpPr>
        <p:spPr>
          <a:xfrm>
            <a:off x="4267200" y="1062336"/>
            <a:ext cx="4332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3333FF"/>
                </a:solidFill>
              </a:rPr>
              <a:t>Decomposed matter from plants</a:t>
            </a:r>
          </a:p>
        </p:txBody>
      </p:sp>
    </p:spTree>
    <p:extLst>
      <p:ext uri="{BB962C8B-B14F-4D97-AF65-F5344CB8AC3E}">
        <p14:creationId xmlns:p14="http://schemas.microsoft.com/office/powerpoint/2010/main" val="423096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ADCC0-0351-E48A-2D3E-4E67A2CD0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6" t="26137" r="166" b="1136"/>
          <a:stretch/>
        </p:blipFill>
        <p:spPr>
          <a:xfrm>
            <a:off x="1493520" y="1386840"/>
            <a:ext cx="9067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C0E3E-30AF-32AB-4C49-40C9896BFA66}"/>
              </a:ext>
            </a:extLst>
          </p:cNvPr>
          <p:cNvSpPr txBox="1"/>
          <p:nvPr/>
        </p:nvSpPr>
        <p:spPr>
          <a:xfrm>
            <a:off x="1676400" y="59436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A proper pond fertilization depends on following factors.</a:t>
            </a:r>
          </a:p>
        </p:txBody>
      </p:sp>
    </p:spTree>
    <p:extLst>
      <p:ext uri="{BB962C8B-B14F-4D97-AF65-F5344CB8AC3E}">
        <p14:creationId xmlns:p14="http://schemas.microsoft.com/office/powerpoint/2010/main" val="186647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E39F5-48BB-937E-C4C0-D9257769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24" y="1257300"/>
            <a:ext cx="8267553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A9CBA-AE37-53C5-E6A8-336633CAECFA}"/>
              </a:ext>
            </a:extLst>
          </p:cNvPr>
          <p:cNvSpPr txBox="1"/>
          <p:nvPr/>
        </p:nvSpPr>
        <p:spPr>
          <a:xfrm>
            <a:off x="1630680" y="594360"/>
            <a:ext cx="6662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Types of fertilizers used for pond fertilization</a:t>
            </a:r>
          </a:p>
        </p:txBody>
      </p:sp>
    </p:spTree>
    <p:extLst>
      <p:ext uri="{BB962C8B-B14F-4D97-AF65-F5344CB8AC3E}">
        <p14:creationId xmlns:p14="http://schemas.microsoft.com/office/powerpoint/2010/main" val="250406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2B4F8E-4CCE-262E-791C-0891C1F9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06" y="1447800"/>
            <a:ext cx="8807594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2C227-516C-7A36-F602-AC3DA54E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07" y="3779521"/>
            <a:ext cx="8682179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323BDD-13F0-11B5-4966-1CBEF5ED3595}"/>
              </a:ext>
            </a:extLst>
          </p:cNvPr>
          <p:cNvSpPr txBox="1"/>
          <p:nvPr/>
        </p:nvSpPr>
        <p:spPr>
          <a:xfrm>
            <a:off x="1630680" y="594360"/>
            <a:ext cx="616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Solid fertilizers used for pond fertilization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562D18-44AE-6A69-3AF7-C2634EA0C2B4}"/>
              </a:ext>
            </a:extLst>
          </p:cNvPr>
          <p:cNvSpPr txBox="1"/>
          <p:nvPr/>
        </p:nvSpPr>
        <p:spPr>
          <a:xfrm>
            <a:off x="2057400" y="5715001"/>
            <a:ext cx="781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3333FF"/>
                </a:solidFill>
              </a:rPr>
              <a:t>Example – Granular form of fertilizers containing N. P and K.</a:t>
            </a:r>
          </a:p>
          <a:p>
            <a:r>
              <a:rPr lang="en-IN" sz="2400" b="1" dirty="0">
                <a:solidFill>
                  <a:srgbClr val="3333FF"/>
                </a:solidFill>
              </a:rPr>
              <a:t>Phosphorous is vital for growth of aquatic species.  </a:t>
            </a:r>
          </a:p>
        </p:txBody>
      </p:sp>
    </p:spTree>
    <p:extLst>
      <p:ext uri="{BB962C8B-B14F-4D97-AF65-F5344CB8AC3E}">
        <p14:creationId xmlns:p14="http://schemas.microsoft.com/office/powerpoint/2010/main" val="287295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4781F-8899-C1A4-6405-42241156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76" y="1219200"/>
            <a:ext cx="8961305" cy="4038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C8808-D5D8-D47D-D9F1-FA31F47B8752}"/>
              </a:ext>
            </a:extLst>
          </p:cNvPr>
          <p:cNvSpPr txBox="1"/>
          <p:nvPr/>
        </p:nvSpPr>
        <p:spPr>
          <a:xfrm>
            <a:off x="1630680" y="594360"/>
            <a:ext cx="6336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Liquid fertilizers used for pond fertilization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916BF3-158F-A1E2-C120-FA066C99FBBF}"/>
              </a:ext>
            </a:extLst>
          </p:cNvPr>
          <p:cNvCxnSpPr/>
          <p:nvPr/>
        </p:nvCxnSpPr>
        <p:spPr>
          <a:xfrm>
            <a:off x="4495800" y="28194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92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457C5-34AB-4497-D974-111C7BB96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8839200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4ED48-D57D-F4AA-910E-00FE0C517196}"/>
              </a:ext>
            </a:extLst>
          </p:cNvPr>
          <p:cNvSpPr txBox="1"/>
          <p:nvPr/>
        </p:nvSpPr>
        <p:spPr>
          <a:xfrm>
            <a:off x="1554480" y="457200"/>
            <a:ext cx="7839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Instantly soluble fertilizers used for pond fertilization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64BF2-38F7-E3B2-7F10-9294CABD1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2819400"/>
            <a:ext cx="8397240" cy="4249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BF377-A01C-E078-D525-5D7DAA21EA98}"/>
              </a:ext>
            </a:extLst>
          </p:cNvPr>
          <p:cNvSpPr txBox="1"/>
          <p:nvPr/>
        </p:nvSpPr>
        <p:spPr>
          <a:xfrm>
            <a:off x="1554481" y="1623060"/>
            <a:ext cx="426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C00000"/>
                </a:solidFill>
              </a:rPr>
              <a:t>Controlled release fertilizers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59CF07-C17C-9895-6971-FCB96BA2CC2B}"/>
              </a:ext>
            </a:extLst>
          </p:cNvPr>
          <p:cNvCxnSpPr/>
          <p:nvPr/>
        </p:nvCxnSpPr>
        <p:spPr>
          <a:xfrm>
            <a:off x="1981200" y="50292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89BFC-615F-6EB1-5FC1-B699B5588D98}"/>
              </a:ext>
            </a:extLst>
          </p:cNvPr>
          <p:cNvSpPr txBox="1"/>
          <p:nvPr/>
        </p:nvSpPr>
        <p:spPr>
          <a:xfrm>
            <a:off x="1691640" y="152401"/>
            <a:ext cx="4785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3333FF"/>
                </a:solidFill>
              </a:rPr>
              <a:t>Sewage and its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DE747-A142-E598-463F-B2DFC4DC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01" y="952500"/>
            <a:ext cx="8720599" cy="4953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D8228B-721E-F8DE-5ADD-8C8ADBC798F5}"/>
              </a:ext>
            </a:extLst>
          </p:cNvPr>
          <p:cNvCxnSpPr>
            <a:cxnSpLocks/>
          </p:cNvCxnSpPr>
          <p:nvPr/>
        </p:nvCxnSpPr>
        <p:spPr>
          <a:xfrm>
            <a:off x="3314700" y="3581400"/>
            <a:ext cx="63246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A537E6-CBD7-ED07-1E18-964F0EDD699B}"/>
              </a:ext>
            </a:extLst>
          </p:cNvPr>
          <p:cNvCxnSpPr/>
          <p:nvPr/>
        </p:nvCxnSpPr>
        <p:spPr>
          <a:xfrm>
            <a:off x="1981200" y="4114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D9965F-6824-1592-9CED-DC0400C793D2}"/>
              </a:ext>
            </a:extLst>
          </p:cNvPr>
          <p:cNvCxnSpPr/>
          <p:nvPr/>
        </p:nvCxnSpPr>
        <p:spPr>
          <a:xfrm>
            <a:off x="1943100" y="46482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3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C1653-EC06-87BC-B755-0AFC882C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1"/>
            <a:ext cx="7924800" cy="885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2AE7A-0524-CA12-2871-FFF564BE19D5}"/>
              </a:ext>
            </a:extLst>
          </p:cNvPr>
          <p:cNvSpPr txBox="1"/>
          <p:nvPr/>
        </p:nvSpPr>
        <p:spPr>
          <a:xfrm>
            <a:off x="1732550" y="1371600"/>
            <a:ext cx="88793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2060"/>
                </a:solidFill>
              </a:rPr>
              <a:t>YES….Sewage contains large amount of organic matter </a:t>
            </a:r>
          </a:p>
          <a:p>
            <a:r>
              <a:rPr lang="en-IN" sz="2800" dirty="0">
                <a:solidFill>
                  <a:srgbClr val="002060"/>
                </a:solidFill>
              </a:rPr>
              <a:t>(Fat, Carbohydrates, Urea and Minerals) and can be used as fertilizer.</a:t>
            </a:r>
          </a:p>
          <a:p>
            <a:endParaRPr lang="en-IN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2060"/>
                </a:solidFill>
              </a:rPr>
              <a:t>It is not that easy….like spreading dry leaves on a lawn.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2060"/>
                </a:solidFill>
              </a:rPr>
              <a:t>It contains heavy metals, oils, chemicals and micro-organisms too.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2060"/>
                </a:solidFill>
              </a:rPr>
              <a:t>Therefore, the need of hour is to ‘treat’ the sewage followed by using it as fertilizer. </a:t>
            </a:r>
          </a:p>
        </p:txBody>
      </p:sp>
    </p:spTree>
    <p:extLst>
      <p:ext uri="{BB962C8B-B14F-4D97-AF65-F5344CB8AC3E}">
        <p14:creationId xmlns:p14="http://schemas.microsoft.com/office/powerpoint/2010/main" val="147234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67F27-A013-67E4-D09F-C25985D9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87630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B65C0-EA41-2011-2281-E4C8A332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836019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0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77F5E-0510-EC10-A889-21CAEA0D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2109"/>
            <a:ext cx="7620000" cy="48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5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93C8C-88BB-F1F4-49EF-869C287F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7010400" cy="42275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20B94A-0404-1A01-725D-BC320770A46F}"/>
              </a:ext>
            </a:extLst>
          </p:cNvPr>
          <p:cNvCxnSpPr/>
          <p:nvPr/>
        </p:nvCxnSpPr>
        <p:spPr>
          <a:xfrm>
            <a:off x="3581400" y="3962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CA75C6-0803-D8A1-9C89-F5B1FFF5F70A}"/>
              </a:ext>
            </a:extLst>
          </p:cNvPr>
          <p:cNvSpPr txBox="1"/>
          <p:nvPr/>
        </p:nvSpPr>
        <p:spPr>
          <a:xfrm>
            <a:off x="3473888" y="3500736"/>
            <a:ext cx="90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Make</a:t>
            </a:r>
          </a:p>
        </p:txBody>
      </p:sp>
    </p:spTree>
    <p:extLst>
      <p:ext uri="{BB962C8B-B14F-4D97-AF65-F5344CB8AC3E}">
        <p14:creationId xmlns:p14="http://schemas.microsoft.com/office/powerpoint/2010/main" val="264792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3B380B-EBF4-08D3-8A1F-0C788764F25F}"/>
              </a:ext>
            </a:extLst>
          </p:cNvPr>
          <p:cNvSpPr txBox="1"/>
          <p:nvPr/>
        </p:nvSpPr>
        <p:spPr>
          <a:xfrm>
            <a:off x="1554480" y="228601"/>
            <a:ext cx="8763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IN" sz="3200" dirty="0">
                <a:solidFill>
                  <a:srgbClr val="FF0000"/>
                </a:solidFill>
              </a:rPr>
              <a:t>Nutrients in fertilizers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u="sng" dirty="0">
                <a:solidFill>
                  <a:srgbClr val="3333FF"/>
                </a:solidFill>
              </a:rPr>
              <a:t>Natural nutrients</a:t>
            </a:r>
            <a:r>
              <a:rPr lang="en-IN" sz="2800" dirty="0">
                <a:solidFill>
                  <a:srgbClr val="3333FF"/>
                </a:solidFill>
              </a:rPr>
              <a:t>: C, H and 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u="sng" dirty="0">
                <a:solidFill>
                  <a:srgbClr val="3333FF"/>
                </a:solidFill>
              </a:rPr>
              <a:t>Primary nutrients</a:t>
            </a:r>
            <a:r>
              <a:rPr lang="en-IN" sz="2800" dirty="0">
                <a:solidFill>
                  <a:srgbClr val="3333FF"/>
                </a:solidFill>
              </a:rPr>
              <a:t>: Urea, Nitrogen, Phosphorous, Potassium (NPK).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u="sng" dirty="0">
                <a:solidFill>
                  <a:srgbClr val="3333FF"/>
                </a:solidFill>
              </a:rPr>
              <a:t>Secondary nutrients</a:t>
            </a:r>
            <a:r>
              <a:rPr lang="en-IN" sz="2800" dirty="0">
                <a:solidFill>
                  <a:srgbClr val="3333FF"/>
                </a:solidFill>
              </a:rPr>
              <a:t>: Ca, Na, S, Mg.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N" sz="2800" u="sng" dirty="0">
                <a:solidFill>
                  <a:srgbClr val="3333FF"/>
                </a:solidFill>
              </a:rPr>
              <a:t>Micronutrients: </a:t>
            </a:r>
            <a:r>
              <a:rPr lang="en-IN" sz="2800" dirty="0">
                <a:solidFill>
                  <a:srgbClr val="3333FF"/>
                </a:solidFill>
              </a:rPr>
              <a:t>Co, Mo, B, Fe, Mn, Co, Zn.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C2968-F44E-7FD6-52B2-8C15AC9C8E1C}"/>
              </a:ext>
            </a:extLst>
          </p:cNvPr>
          <p:cNvSpPr txBox="1"/>
          <p:nvPr/>
        </p:nvSpPr>
        <p:spPr>
          <a:xfrm>
            <a:off x="1764030" y="3124200"/>
            <a:ext cx="89344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solidFill>
                  <a:srgbClr val="FF0000"/>
                </a:solidFill>
              </a:rPr>
              <a:t>Types of Inorganic fertilizers (Based numbers of primary nutrients)</a:t>
            </a:r>
          </a:p>
          <a:p>
            <a:r>
              <a:rPr lang="en-IN" sz="2800" dirty="0">
                <a:solidFill>
                  <a:srgbClr val="3333FF"/>
                </a:solidFill>
              </a:rPr>
              <a:t>Single fertilizer </a:t>
            </a:r>
            <a:r>
              <a:rPr lang="en-IN" sz="2800" dirty="0"/>
              <a:t>– Fertilizer containing one nourishing element. - NH4Cl, </a:t>
            </a:r>
            <a:r>
              <a:rPr lang="en-IN" sz="2800" dirty="0" err="1"/>
              <a:t>KCl</a:t>
            </a:r>
            <a:r>
              <a:rPr lang="en-IN" sz="2800" dirty="0"/>
              <a:t>.</a:t>
            </a:r>
          </a:p>
          <a:p>
            <a:endParaRPr lang="en-IN" sz="2800" dirty="0"/>
          </a:p>
          <a:p>
            <a:r>
              <a:rPr lang="en-IN" sz="2800" dirty="0">
                <a:solidFill>
                  <a:srgbClr val="3333FF"/>
                </a:solidFill>
              </a:rPr>
              <a:t>Compound fertilizer </a:t>
            </a:r>
            <a:r>
              <a:rPr lang="en-IN" sz="2800" dirty="0"/>
              <a:t>– Contains 2 or more nourishing elements. – KNO3, Diammonium phosphate.</a:t>
            </a:r>
          </a:p>
        </p:txBody>
      </p:sp>
    </p:spTree>
    <p:extLst>
      <p:ext uri="{BB962C8B-B14F-4D97-AF65-F5344CB8AC3E}">
        <p14:creationId xmlns:p14="http://schemas.microsoft.com/office/powerpoint/2010/main" val="396435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5A5AB-A270-CC18-5CC2-BB20EE09CFD4}"/>
              </a:ext>
            </a:extLst>
          </p:cNvPr>
          <p:cNvSpPr txBox="1"/>
          <p:nvPr/>
        </p:nvSpPr>
        <p:spPr>
          <a:xfrm>
            <a:off x="1718310" y="4088310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Manure versus organic fertilizers</a:t>
            </a:r>
          </a:p>
          <a:p>
            <a:r>
              <a:rPr lang="en-IN" sz="2800" dirty="0"/>
              <a:t>Manure is formed due to decomposition of plants </a:t>
            </a:r>
          </a:p>
          <a:p>
            <a:r>
              <a:rPr lang="en-IN" sz="2800" dirty="0"/>
              <a:t>and animals naturally.</a:t>
            </a:r>
          </a:p>
          <a:p>
            <a:endParaRPr lang="en-IN" sz="2800" dirty="0"/>
          </a:p>
          <a:p>
            <a:r>
              <a:rPr lang="en-IN" sz="2800" dirty="0"/>
              <a:t>Organic fertilizer is artificially made from plant and</a:t>
            </a:r>
          </a:p>
          <a:p>
            <a:r>
              <a:rPr lang="en-IN" sz="2800" dirty="0"/>
              <a:t>animal products in factories.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0F099-24CB-3A1D-1E74-DF5DBBE9FFA0}"/>
              </a:ext>
            </a:extLst>
          </p:cNvPr>
          <p:cNvSpPr txBox="1"/>
          <p:nvPr/>
        </p:nvSpPr>
        <p:spPr>
          <a:xfrm>
            <a:off x="1718310" y="304800"/>
            <a:ext cx="87249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i="1" dirty="0">
                <a:solidFill>
                  <a:srgbClr val="FF0000"/>
                </a:solidFill>
              </a:rPr>
              <a:t>Types of organic fertilizer (Based on source)</a:t>
            </a:r>
          </a:p>
          <a:p>
            <a:r>
              <a:rPr lang="en-IN" sz="2800" dirty="0">
                <a:solidFill>
                  <a:srgbClr val="3333FF"/>
                </a:solidFill>
              </a:rPr>
              <a:t>Animal based: </a:t>
            </a:r>
            <a:r>
              <a:rPr lang="en-IN" sz="2800" dirty="0"/>
              <a:t>By products from meat and diary industries.</a:t>
            </a:r>
          </a:p>
          <a:p>
            <a:r>
              <a:rPr lang="en-IN" sz="2800" dirty="0"/>
              <a:t>Powdered blood, Powered bones, fish by-products.</a:t>
            </a:r>
          </a:p>
          <a:p>
            <a:endParaRPr lang="en-IN" sz="2800" dirty="0"/>
          </a:p>
          <a:p>
            <a:r>
              <a:rPr lang="en-IN" sz="2800" dirty="0">
                <a:solidFill>
                  <a:srgbClr val="3333FF"/>
                </a:solidFill>
              </a:rPr>
              <a:t>Plant based: </a:t>
            </a:r>
            <a:r>
              <a:rPr lang="en-IN" sz="2800" dirty="0"/>
              <a:t>alfa-alfa meal, corn gluten meal, cotton seed meal.</a:t>
            </a:r>
          </a:p>
          <a:p>
            <a:endParaRPr lang="en-IN" sz="2800" dirty="0"/>
          </a:p>
          <a:p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9C134-D49A-AD65-0835-15F37396E434}"/>
              </a:ext>
            </a:extLst>
          </p:cNvPr>
          <p:cNvSpPr txBox="1"/>
          <p:nvPr/>
        </p:nvSpPr>
        <p:spPr>
          <a:xfrm>
            <a:off x="1718310" y="3042941"/>
            <a:ext cx="8949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3333FF"/>
                </a:solidFill>
              </a:rPr>
              <a:t>Mined fertilizers: </a:t>
            </a:r>
            <a:r>
              <a:rPr lang="en-IN" sz="2800" dirty="0"/>
              <a:t>The organic fertilizers mixed with minerals soft rock phosphates and lime stones.</a:t>
            </a:r>
            <a:r>
              <a:rPr lang="en-IN" sz="2800" dirty="0">
                <a:solidFill>
                  <a:srgbClr val="3333FF"/>
                </a:solidFill>
              </a:rPr>
              <a:t>  </a:t>
            </a:r>
            <a:endParaRPr lang="en-IN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1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B0ADF-D051-0AC2-382C-5DC1667720A7}"/>
              </a:ext>
            </a:extLst>
          </p:cNvPr>
          <p:cNvSpPr txBox="1"/>
          <p:nvPr/>
        </p:nvSpPr>
        <p:spPr>
          <a:xfrm>
            <a:off x="1828800" y="228601"/>
            <a:ext cx="27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Biofertilizers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8DACB-8F4F-B195-B164-A9B15360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990600"/>
            <a:ext cx="82994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0876E-D392-B081-1725-6549A1C5A374}"/>
              </a:ext>
            </a:extLst>
          </p:cNvPr>
          <p:cNvSpPr txBox="1"/>
          <p:nvPr/>
        </p:nvSpPr>
        <p:spPr>
          <a:xfrm>
            <a:off x="1828800" y="228601"/>
            <a:ext cx="335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Biofertilizer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1722A-4D5C-4809-7A3F-6BA1E451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43855"/>
            <a:ext cx="8305800" cy="5838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93716-BC78-0744-21E0-CC22FDCDAD30}"/>
              </a:ext>
            </a:extLst>
          </p:cNvPr>
          <p:cNvSpPr txBox="1"/>
          <p:nvPr/>
        </p:nvSpPr>
        <p:spPr>
          <a:xfrm>
            <a:off x="5029200" y="5558136"/>
            <a:ext cx="441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Vesicular Arbuscular Mycorrhiza</a:t>
            </a:r>
          </a:p>
        </p:txBody>
      </p:sp>
    </p:spTree>
    <p:extLst>
      <p:ext uri="{BB962C8B-B14F-4D97-AF65-F5344CB8AC3E}">
        <p14:creationId xmlns:p14="http://schemas.microsoft.com/office/powerpoint/2010/main" val="13404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971D6E-39DF-5433-3B62-D1A454147D30}"/>
              </a:ext>
            </a:extLst>
          </p:cNvPr>
          <p:cNvSpPr txBox="1"/>
          <p:nvPr/>
        </p:nvSpPr>
        <p:spPr>
          <a:xfrm>
            <a:off x="2118360" y="39321"/>
            <a:ext cx="7955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3333FF"/>
                </a:solidFill>
              </a:rPr>
              <a:t>Pond fertilization: A management for soil and water quality aquaculture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853D-2D8F-86A3-9C25-A578EE90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92" y="1143000"/>
            <a:ext cx="8784629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721D4-81E7-534A-E81C-CEEAB655EDF3}"/>
              </a:ext>
            </a:extLst>
          </p:cNvPr>
          <p:cNvSpPr txBox="1"/>
          <p:nvPr/>
        </p:nvSpPr>
        <p:spPr>
          <a:xfrm>
            <a:off x="1739191" y="5252146"/>
            <a:ext cx="8902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LIMING</a:t>
            </a:r>
            <a:r>
              <a:rPr lang="en-IN" sz="2400" dirty="0">
                <a:solidFill>
                  <a:srgbClr val="FF0000"/>
                </a:solidFill>
              </a:rPr>
              <a:t> – An important process of pond preparation. Pond soil has an </a:t>
            </a:r>
          </a:p>
          <a:p>
            <a:r>
              <a:rPr lang="en-IN" sz="2400" dirty="0">
                <a:solidFill>
                  <a:srgbClr val="FF0000"/>
                </a:solidFill>
              </a:rPr>
              <a:t>acidic property. So It has to be made alkaline by adding neutralizing </a:t>
            </a:r>
          </a:p>
          <a:p>
            <a:r>
              <a:rPr lang="en-IN" sz="2400" dirty="0">
                <a:solidFill>
                  <a:srgbClr val="FF0000"/>
                </a:solidFill>
              </a:rPr>
              <a:t>compounds like Ca, and Mg.</a:t>
            </a:r>
          </a:p>
        </p:txBody>
      </p:sp>
    </p:spTree>
    <p:extLst>
      <p:ext uri="{BB962C8B-B14F-4D97-AF65-F5344CB8AC3E}">
        <p14:creationId xmlns:p14="http://schemas.microsoft.com/office/powerpoint/2010/main" val="200109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Bikash Sahu</dc:creator>
  <cp:lastModifiedBy>Bikash Sahu</cp:lastModifiedBy>
  <cp:revision>1</cp:revision>
  <dcterms:created xsi:type="dcterms:W3CDTF">2022-12-05T15:47:20Z</dcterms:created>
  <dcterms:modified xsi:type="dcterms:W3CDTF">2022-12-05T15:48:04Z</dcterms:modified>
</cp:coreProperties>
</file>