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52" r:id="rId2"/>
    <p:sldId id="453" r:id="rId3"/>
    <p:sldId id="454" r:id="rId4"/>
    <p:sldId id="455" r:id="rId5"/>
    <p:sldId id="456" r:id="rId6"/>
    <p:sldId id="4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FAD79-A597-4C80-A253-7E6DF522014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9F5D-8148-4390-B2DF-00D247FEE4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6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Beggiatoa and Thiobacillus are two genera, both are autotrophs, purple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497F4-ED11-42B5-8DE8-BBD502930B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0CC9-10C4-3618-8FBF-148A4B6DB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90461-40C2-E2F2-FCF5-A59D5EF5E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CA947-A88C-A34B-FD34-5E1AF30E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0B6CB-AF84-585C-F40E-4855833E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802C1-DCA5-77BC-D39A-71C91B9B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308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5C34-A2A9-C185-D9D4-7651F5B0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A1B4C-E150-7418-709C-0F03FB37C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D7184-9D37-52C6-C0D5-88E6CE99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D3F22-854E-03B7-27CB-3D1B70E0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151E9-3B6A-06DE-2AB4-2E4C3684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08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57B70-3DEB-61EC-2443-EAFD06B17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78346-D7AA-9D6F-CE7B-4097F1A8D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E12F7-5C0B-C462-B1B7-4148E7DB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B5A23-AF5B-8789-3722-DEC769C2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CD15-3CB3-EEC6-9FA9-89A70485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79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6947-32AF-9563-5195-BB2C723D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8893-D8F2-FA35-71E9-3043C06B9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D8D2E-A131-488F-57E9-8F69EC26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26980-3FE0-3412-1830-904F42E7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E90EA-0051-D8D7-8242-6D396171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890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759B-B146-DDFD-1669-D67D594D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77F26-5A30-D611-0A27-C4508424B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0E4A3-A577-C722-4546-20586C11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563F8-2275-1E90-39B3-25C98C46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B489F-CEFD-D63B-C49B-0CA80FF0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626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CBD8-0DAD-7EEF-F7F7-28921958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8A071-0006-FB84-9EC3-658435C73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4141C-7030-0551-8E50-86A463C78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14653-0D75-7041-86E4-0B3835AB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3C001-CB70-461D-5DF5-119FCEA1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6DF1E-FD22-BACE-718E-88B4E01A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379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A0D0-336D-B1F3-BC31-8866019A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F5061-0AEE-CD09-7CE5-33EF6BD9F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5CB02-5298-CC90-209F-6F6D7440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F6564-7B9A-624B-D5FF-89618129F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EA867-16C1-307C-22B0-5E81FA22F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05C442-0C55-9640-E52D-CA1AA9AE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2BC99-4F0B-B341-5A8B-ECFDB9126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C01BE-CBE1-D615-5576-ED1E7A39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36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4BFC-9E42-D41C-5FA5-5ACBC2F3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3B6E5-9EBA-7309-15B1-FFEBE5C8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C99C8-D860-BA48-5832-E377D70A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038E6-BF2E-ED56-4F22-A11223AB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4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2E41C-5C9B-3A24-C28F-593570E2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F08AA-08FA-866F-30F3-2F8E5F83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8C310-E854-00A4-BFA4-B6A87811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04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D36B-5E6B-343A-4D0B-2653EC69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32B0E-0364-3AFD-B09B-C2FCC834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B2CF7-DE89-217A-50FF-1DD4122CE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EEFAE-6E5B-EB2E-C240-09A4DD96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FCCDD-DE98-3DB9-D1E6-FCAF6394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EF46A-FD52-4A65-D91A-743BE5E2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641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1B438-C4C8-5F2F-3E8A-B54765C5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7B61E-1B89-458B-BDCD-41D1A09CD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2AA07-6CEC-12EA-71E6-2B0815797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BC7BF-C788-74E1-3F17-3F7CD274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56A73-5E29-5006-2267-ECF7AF04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A3C37-AEEB-D370-3FB4-90A89E9C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03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852EF-237C-A33A-3B7A-3400EFB7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71B8D-D911-B435-CC7F-3D8F3CA97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96688-0952-9D68-559C-5D731FD02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672D5-00CC-470B-B58E-6B44A6D222BC}" type="datetimeFigureOut">
              <a:rPr lang="en-IN" smtClean="0"/>
              <a:t>22-11-2022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8495-3F6D-0087-85D7-F7D2D30F2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4B926-749B-7B88-BF90-2ADF2B714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34B9-5C46-4CB6-9DDF-712FDB20F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373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1E1E51B-4FC6-3400-38DF-95147B8EFCCE}"/>
              </a:ext>
            </a:extLst>
          </p:cNvPr>
          <p:cNvGrpSpPr/>
          <p:nvPr/>
        </p:nvGrpSpPr>
        <p:grpSpPr>
          <a:xfrm>
            <a:off x="1676401" y="0"/>
            <a:ext cx="9401175" cy="6669822"/>
            <a:chOff x="0" y="136951"/>
            <a:chExt cx="9401175" cy="66698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07C8E05-D441-2C23-3EFF-EA4B565F807B}"/>
                </a:ext>
              </a:extLst>
            </p:cNvPr>
            <p:cNvSpPr/>
            <p:nvPr/>
          </p:nvSpPr>
          <p:spPr>
            <a:xfrm>
              <a:off x="0" y="136951"/>
              <a:ext cx="94011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3600" b="1" dirty="0">
                  <a:solidFill>
                    <a:srgbClr val="FF0000"/>
                  </a:solidFill>
                </a:rPr>
                <a:t>Role of aquatic microorganisms in </a:t>
              </a:r>
              <a:r>
                <a:rPr lang="en-IN" sz="3600" b="1" dirty="0" err="1">
                  <a:solidFill>
                    <a:srgbClr val="FF0000"/>
                  </a:solidFill>
                </a:rPr>
                <a:t>Sulfur</a:t>
              </a:r>
              <a:r>
                <a:rPr lang="en-IN" sz="3600" b="1" dirty="0">
                  <a:solidFill>
                    <a:srgbClr val="FF0000"/>
                  </a:solidFill>
                </a:rPr>
                <a:t> cycle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5C5362-48DC-F0C5-8CFA-5D5ACC38A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914400"/>
              <a:ext cx="8420100" cy="589237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06BCB-92AE-79C0-7DF8-6882E3784FCE}"/>
                </a:ext>
              </a:extLst>
            </p:cNvPr>
            <p:cNvSpPr txBox="1"/>
            <p:nvPr/>
          </p:nvSpPr>
          <p:spPr>
            <a:xfrm>
              <a:off x="5638800" y="551122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2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6169AE-8EA8-E681-EE94-CB857D7900F1}"/>
                </a:ext>
              </a:extLst>
            </p:cNvPr>
            <p:cNvSpPr txBox="1"/>
            <p:nvPr/>
          </p:nvSpPr>
          <p:spPr>
            <a:xfrm>
              <a:off x="6083944" y="269182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2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676455-BF54-D539-E43D-2CFA36552D12}"/>
                </a:ext>
              </a:extLst>
            </p:cNvPr>
            <p:cNvSpPr txBox="1"/>
            <p:nvPr/>
          </p:nvSpPr>
          <p:spPr>
            <a:xfrm>
              <a:off x="3200400" y="25908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8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82F895-D003-E2A9-80B6-23002D81A92B}"/>
                </a:ext>
              </a:extLst>
            </p:cNvPr>
            <p:cNvSpPr txBox="1"/>
            <p:nvPr/>
          </p:nvSpPr>
          <p:spPr>
            <a:xfrm>
              <a:off x="3048000" y="534418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8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7A0E0E-6ECC-1910-53A2-FAA2995DF669}"/>
                </a:ext>
              </a:extLst>
            </p:cNvPr>
            <p:cNvSpPr txBox="1"/>
            <p:nvPr/>
          </p:nvSpPr>
          <p:spPr>
            <a:xfrm>
              <a:off x="3671192" y="366778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8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2ACAE7-1922-4F39-5DA3-F5D33175399B}"/>
                </a:ext>
              </a:extLst>
            </p:cNvPr>
            <p:cNvSpPr txBox="1"/>
            <p:nvPr/>
          </p:nvSpPr>
          <p:spPr>
            <a:xfrm>
              <a:off x="2819400" y="442978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800" dirty="0">
                  <a:solidFill>
                    <a:srgbClr val="C0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86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1CB05C-BF8E-8C94-C007-70D1DA9C9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1" y="228600"/>
            <a:ext cx="6209306" cy="6435762"/>
          </a:xfrm>
          <a:prstGeom prst="rect">
            <a:avLst/>
          </a:prstGeom>
        </p:spPr>
      </p:pic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1DD96BF5-5E0E-3577-7514-34E62AB3DA24}"/>
              </a:ext>
            </a:extLst>
          </p:cNvPr>
          <p:cNvSpPr/>
          <p:nvPr/>
        </p:nvSpPr>
        <p:spPr>
          <a:xfrm>
            <a:off x="6705600" y="2743200"/>
            <a:ext cx="893194" cy="3276600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2F115-0A9F-47F7-4B17-BDE5F9D3A429}"/>
              </a:ext>
            </a:extLst>
          </p:cNvPr>
          <p:cNvSpPr txBox="1"/>
          <p:nvPr/>
        </p:nvSpPr>
        <p:spPr>
          <a:xfrm>
            <a:off x="6477001" y="9714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H2SO3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8F1B5-21E9-201C-79A9-116E71804141}"/>
              </a:ext>
            </a:extLst>
          </p:cNvPr>
          <p:cNvSpPr txBox="1"/>
          <p:nvPr/>
        </p:nvSpPr>
        <p:spPr>
          <a:xfrm>
            <a:off x="7629274" y="1981200"/>
            <a:ext cx="298896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H2SO3 – </a:t>
            </a:r>
            <a:r>
              <a:rPr lang="en-IN" sz="2000" b="1" dirty="0" err="1"/>
              <a:t>Sulfurous</a:t>
            </a:r>
            <a:r>
              <a:rPr lang="en-IN" sz="2000" b="1" dirty="0"/>
              <a:t> </a:t>
            </a:r>
          </a:p>
          <a:p>
            <a:r>
              <a:rPr lang="en-IN" sz="2000" b="1" dirty="0"/>
              <a:t>Acid.</a:t>
            </a:r>
          </a:p>
          <a:p>
            <a:endParaRPr lang="en-IN" sz="2000" b="1" dirty="0"/>
          </a:p>
          <a:p>
            <a:r>
              <a:rPr lang="en-IN" sz="2000" b="1" dirty="0"/>
              <a:t>DMS – Dimethyl sulphide</a:t>
            </a:r>
          </a:p>
          <a:p>
            <a:endParaRPr lang="en-IN" sz="2000" b="1" dirty="0"/>
          </a:p>
          <a:p>
            <a:r>
              <a:rPr lang="en-IN" sz="2000" b="1" dirty="0"/>
              <a:t>DMSP – Dimethyl</a:t>
            </a:r>
          </a:p>
          <a:p>
            <a:r>
              <a:rPr lang="en-IN" sz="2000" b="1" dirty="0"/>
              <a:t>Sulfoniopropionate</a:t>
            </a:r>
          </a:p>
          <a:p>
            <a:endParaRPr lang="en-IN" sz="2000" b="1" dirty="0"/>
          </a:p>
          <a:p>
            <a:r>
              <a:rPr lang="en-IN" sz="2000" b="1" dirty="0"/>
              <a:t>DMSOP – – Dimethyl</a:t>
            </a:r>
          </a:p>
          <a:p>
            <a:r>
              <a:rPr lang="en-IN" sz="2000" b="1" dirty="0" err="1"/>
              <a:t>Sulfoxoniumpropionate</a:t>
            </a:r>
            <a:endParaRPr lang="en-IN" sz="2000" b="1" dirty="0"/>
          </a:p>
          <a:p>
            <a:endParaRPr lang="en-IN" sz="2000" b="1" dirty="0"/>
          </a:p>
          <a:p>
            <a:endParaRPr lang="en-IN" sz="2000" b="1" dirty="0"/>
          </a:p>
          <a:p>
            <a:r>
              <a:rPr lang="en-IN" sz="2000" b="1" dirty="0"/>
              <a:t>DMSO - </a:t>
            </a:r>
            <a:r>
              <a:rPr lang="en-IN" sz="2000" b="1" dirty="0" err="1"/>
              <a:t>Dimethylsulfoxide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415856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9DE73-2ED3-A61B-9F1A-F2A372F67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5199"/>
            <a:ext cx="9144000" cy="65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3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433E5B-C3C5-A919-502C-1BF3241913C9}"/>
              </a:ext>
            </a:extLst>
          </p:cNvPr>
          <p:cNvSpPr/>
          <p:nvPr/>
        </p:nvSpPr>
        <p:spPr>
          <a:xfrm>
            <a:off x="1524001" y="136952"/>
            <a:ext cx="9401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Role of aquatic microorganisms in Phosphorous cycle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D74F7-0E60-8733-8B9B-9E72A8812170}"/>
              </a:ext>
            </a:extLst>
          </p:cNvPr>
          <p:cNvSpPr txBox="1"/>
          <p:nvPr/>
        </p:nvSpPr>
        <p:spPr>
          <a:xfrm>
            <a:off x="1524001" y="5847588"/>
            <a:ext cx="315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Organic phosphates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24755-7883-C456-A3FC-EAA948DA9E4D}"/>
              </a:ext>
            </a:extLst>
          </p:cNvPr>
          <p:cNvSpPr txBox="1"/>
          <p:nvPr/>
        </p:nvSpPr>
        <p:spPr>
          <a:xfrm>
            <a:off x="5343388" y="5840859"/>
            <a:ext cx="3383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Inorganic phosphates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91F9E1F-1A33-5F70-5E15-116AF4CD9363}"/>
              </a:ext>
            </a:extLst>
          </p:cNvPr>
          <p:cNvSpPr/>
          <p:nvPr/>
        </p:nvSpPr>
        <p:spPr>
          <a:xfrm>
            <a:off x="4515050" y="6102470"/>
            <a:ext cx="886327" cy="9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58CC8-5866-DE61-19D4-C62293539DCB}"/>
              </a:ext>
            </a:extLst>
          </p:cNvPr>
          <p:cNvSpPr txBox="1"/>
          <p:nvPr/>
        </p:nvSpPr>
        <p:spPr>
          <a:xfrm>
            <a:off x="1524001" y="6231013"/>
            <a:ext cx="503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i="1" dirty="0">
                <a:solidFill>
                  <a:srgbClr val="0070C0"/>
                </a:solidFill>
              </a:rPr>
              <a:t>Mineralization by Bacillus, Arthrobacter due to</a:t>
            </a:r>
          </a:p>
          <a:p>
            <a:r>
              <a:rPr lang="en-IN" sz="2000" i="1" dirty="0">
                <a:solidFill>
                  <a:srgbClr val="0070C0"/>
                </a:solidFill>
              </a:rPr>
              <a:t>Phosphatase enzyme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81ED98-CEAA-A1B4-C2E1-FF91FD46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987" y="702812"/>
            <a:ext cx="6943495" cy="51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02900-BE70-8771-8C79-C0A69C1BB2ED}"/>
              </a:ext>
            </a:extLst>
          </p:cNvPr>
          <p:cNvSpPr/>
          <p:nvPr/>
        </p:nvSpPr>
        <p:spPr>
          <a:xfrm>
            <a:off x="3886200" y="152401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Manures and Fertilizers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AEA91-DAD6-CFC5-984B-2A9D31197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156" y="1181100"/>
            <a:ext cx="824768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3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4190B-B599-3E85-D287-FF8130841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316" y="228600"/>
            <a:ext cx="886136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0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Bikash Sahu</dc:creator>
  <cp:lastModifiedBy>Bikash Sahu</cp:lastModifiedBy>
  <cp:revision>1</cp:revision>
  <dcterms:created xsi:type="dcterms:W3CDTF">2022-11-22T13:56:16Z</dcterms:created>
  <dcterms:modified xsi:type="dcterms:W3CDTF">2022-11-22T13:56:54Z</dcterms:modified>
</cp:coreProperties>
</file>