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i="1" sz="2400"/>
            </a:lvl1pPr>
          </a:lstStyle>
          <a:p>
            <a:pPr/>
            <a:r>
              <a:t>–Johnny Appleseed</a:t>
            </a:r>
          </a:p>
        </p:txBody>
      </p:sp>
      <p:sp>
        <p:nvSpPr>
          <p:cNvPr id="94" name="“Type a quote here.”"/>
          <p:cNvSpPr txBox="1"/>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25600" y="673100"/>
            <a:ext cx="9753600" cy="5905500"/>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nchor="b"/>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Image"/>
          <p:cNvSpPr/>
          <p:nvPr>
            <p:ph type="pic" sz="half" idx="13"/>
          </p:nvPr>
        </p:nvSpPr>
        <p:spPr>
          <a:xfrm>
            <a:off x="6718300" y="635000"/>
            <a:ext cx="5334000" cy="8216900"/>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718300" y="5092700"/>
            <a:ext cx="5334000" cy="3771900"/>
          </a:xfrm>
          <a:prstGeom prst="rect">
            <a:avLst/>
          </a:prstGeom>
        </p:spPr>
        <p:txBody>
          <a:bodyPr lIns="91439" tIns="45719" rIns="91439" bIns="45719" anchor="t">
            <a:noAutofit/>
          </a:bodyPr>
          <a:lstStyle/>
          <a:p>
            <a:pPr/>
          </a:p>
        </p:txBody>
      </p:sp>
      <p:sp>
        <p:nvSpPr>
          <p:cNvPr id="84" name="Image"/>
          <p:cNvSpPr/>
          <p:nvPr>
            <p:ph type="pic" sz="quarter" idx="14"/>
          </p:nvPr>
        </p:nvSpPr>
        <p:spPr>
          <a:xfrm>
            <a:off x="6718300" y="889000"/>
            <a:ext cx="5334000" cy="3771900"/>
          </a:xfrm>
          <a:prstGeom prst="rect">
            <a:avLst/>
          </a:prstGeom>
        </p:spPr>
        <p:txBody>
          <a:bodyPr lIns="91439" tIns="45719" rIns="91439" bIns="45719" anchor="t">
            <a:noAutofit/>
          </a:bodyPr>
          <a:lstStyle/>
          <a:p>
            <a:pPr/>
          </a:p>
        </p:txBody>
      </p:sp>
      <p:sp>
        <p:nvSpPr>
          <p:cNvPr id="85" name="Image"/>
          <p:cNvSpPr/>
          <p:nvPr>
            <p:ph type="pic" sz="half" idx="15"/>
          </p:nvPr>
        </p:nvSpPr>
        <p:spPr>
          <a:xfrm>
            <a:off x="952500" y="889000"/>
            <a:ext cx="5334000" cy="79756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tif"/></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tif"/></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MEANS OF FINANCE"/>
          <p:cNvSpPr txBox="1"/>
          <p:nvPr>
            <p:ph type="ctrTitle"/>
          </p:nvPr>
        </p:nvSpPr>
        <p:spPr>
          <a:xfrm>
            <a:off x="1270000" y="2184400"/>
            <a:ext cx="10464800" cy="3302000"/>
          </a:xfrm>
          <a:prstGeom prst="rect">
            <a:avLst/>
          </a:prstGeom>
        </p:spPr>
        <p:txBody>
          <a:bodyPr/>
          <a:lstStyle/>
          <a:p>
            <a:pPr/>
            <a:r>
              <a:t>MEANS OF FINANCE</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37" name="pasted-image.tiff" descr="pasted-image.tiff"/>
          <p:cNvPicPr>
            <a:picLocks noChangeAspect="1"/>
          </p:cNvPicPr>
          <p:nvPr/>
        </p:nvPicPr>
        <p:blipFill>
          <a:blip r:embed="rId2">
            <a:extLst/>
          </a:blip>
          <a:stretch>
            <a:fillRect/>
          </a:stretch>
        </p:blipFill>
        <p:spPr>
          <a:xfrm>
            <a:off x="1227931" y="2555322"/>
            <a:ext cx="10548938" cy="4642956"/>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1" name="When seeking money for business, one need not only look at the easily available sources, but must explore possible sources and then decide about the most suitable and proper mix of getting finance.…"/>
          <p:cNvSpPr txBox="1"/>
          <p:nvPr>
            <p:ph type="body" idx="1"/>
          </p:nvPr>
        </p:nvSpPr>
        <p:spPr>
          <a:xfrm>
            <a:off x="317500" y="330200"/>
            <a:ext cx="12369800" cy="9093200"/>
          </a:xfrm>
          <a:prstGeom prst="rect">
            <a:avLst/>
          </a:prstGeom>
        </p:spPr>
        <p:txBody>
          <a:bodyPr anchor="t"/>
          <a:lstStyle/>
          <a:p>
            <a:pPr marL="527843" indent="-527843" algn="just" defTabSz="457200">
              <a:lnSpc>
                <a:spcPts val="6300"/>
              </a:lnSpc>
              <a:spcBef>
                <a:spcPts val="1200"/>
              </a:spcBef>
              <a:defRPr sz="3800">
                <a:latin typeface="Times New Roman"/>
                <a:ea typeface="Times New Roman"/>
                <a:cs typeface="Times New Roman"/>
                <a:sym typeface="Times New Roman"/>
              </a:defRPr>
            </a:pPr>
            <a:r>
              <a:t>When seeking money for business, one need not only look at the easily available sources, but must explore possible sources and then decide about the most suitable and proper mix of getting finance. </a:t>
            </a:r>
          </a:p>
          <a:p>
            <a:pPr marL="527843" indent="-527843" algn="just" defTabSz="457200">
              <a:lnSpc>
                <a:spcPts val="6300"/>
              </a:lnSpc>
              <a:spcBef>
                <a:spcPts val="1200"/>
              </a:spcBef>
              <a:defRPr sz="3800">
                <a:latin typeface="Times New Roman"/>
                <a:ea typeface="Times New Roman"/>
                <a:cs typeface="Times New Roman"/>
                <a:sym typeface="Times New Roman"/>
              </a:defRPr>
            </a:pPr>
            <a:r>
              <a:t>For having financial assistance one must consider the following: </a:t>
            </a:r>
          </a:p>
          <a:p>
            <a:pPr lvl="1" marL="972343" indent="-527843" algn="just" defTabSz="457200">
              <a:lnSpc>
                <a:spcPts val="6300"/>
              </a:lnSpc>
              <a:spcBef>
                <a:spcPts val="1200"/>
              </a:spcBef>
              <a:defRPr sz="3800">
                <a:latin typeface="Times New Roman"/>
                <a:ea typeface="Times New Roman"/>
                <a:cs typeface="Times New Roman"/>
                <a:sym typeface="Times New Roman"/>
              </a:defRPr>
            </a:pPr>
            <a:r>
              <a:t>Cost of borrowings Time factors </a:t>
            </a:r>
          </a:p>
          <a:p>
            <a:pPr marL="457200" indent="-457200" algn="just" defTabSz="457200">
              <a:lnSpc>
                <a:spcPts val="6300"/>
              </a:lnSpc>
              <a:spcBef>
                <a:spcPts val="1200"/>
              </a:spcBef>
              <a:buSzTx/>
              <a:buNone/>
              <a:tabLst>
                <a:tab pos="139700" algn="l"/>
                <a:tab pos="457200" algn="l"/>
              </a:tabLst>
              <a:defRPr sz="3800">
                <a:latin typeface="Times New Roman"/>
                <a:ea typeface="Times New Roman"/>
                <a:cs typeface="Times New Roman"/>
                <a:sym typeface="Times New Roman"/>
              </a:defRPr>
            </a:pPr>
            <a:r>
              <a:t>	.	i)  Period for which funds are needed </a:t>
            </a:r>
            <a:br/>
          </a:p>
          <a:p>
            <a:pPr marL="457200" indent="-457200" algn="just" defTabSz="457200">
              <a:lnSpc>
                <a:spcPts val="6300"/>
              </a:lnSpc>
              <a:spcBef>
                <a:spcPts val="1200"/>
              </a:spcBef>
              <a:buSzTx/>
              <a:buNone/>
              <a:tabLst>
                <a:tab pos="139700" algn="l"/>
                <a:tab pos="457200" algn="l"/>
              </a:tabLst>
              <a:defRPr sz="3800">
                <a:latin typeface="Times New Roman"/>
                <a:ea typeface="Times New Roman"/>
                <a:cs typeface="Times New Roman"/>
                <a:sym typeface="Times New Roman"/>
              </a:defRPr>
            </a:pPr>
            <a:r>
              <a:t>	.	ii)  Time taken to obtain money </a:t>
            </a:r>
            <a:br/>
          </a:p>
          <a:p>
            <a:pPr marL="527843" indent="-527843" algn="just" defTabSz="457200">
              <a:lnSpc>
                <a:spcPts val="6300"/>
              </a:lnSpc>
              <a:spcBef>
                <a:spcPts val="1200"/>
              </a:spcBef>
              <a:defRPr sz="3800">
                <a:latin typeface="Times New Roman"/>
                <a:ea typeface="Times New Roman"/>
                <a:cs typeface="Times New Roman"/>
                <a:sym typeface="Times New Roman"/>
              </a:defRPr>
            </a:pPr>
            <a:r>
              <a:t>Purpose for which funds are needed</a:t>
            </a:r>
          </a:p>
          <a:p>
            <a:pPr marL="527843" indent="-527843" algn="just" defTabSz="457200">
              <a:lnSpc>
                <a:spcPts val="6300"/>
              </a:lnSpc>
              <a:spcBef>
                <a:spcPts val="1200"/>
              </a:spcBef>
              <a:defRPr sz="3800">
                <a:latin typeface="Times New Roman"/>
                <a:ea typeface="Times New Roman"/>
                <a:cs typeface="Times New Roman"/>
                <a:sym typeface="Times New Roman"/>
              </a:defRPr>
            </a:pPr>
            <a:r>
              <a:t>Norms of financial institutions or govt. regulations Repayment capacity and pattern</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3" name="The sources of finance can be divided into two major heads…"/>
          <p:cNvSpPr txBox="1"/>
          <p:nvPr>
            <p:ph type="body" idx="1"/>
          </p:nvPr>
        </p:nvSpPr>
        <p:spPr>
          <a:xfrm>
            <a:off x="279400" y="292100"/>
            <a:ext cx="12446000" cy="9169400"/>
          </a:xfrm>
          <a:prstGeom prst="rect">
            <a:avLst/>
          </a:prstGeom>
        </p:spPr>
        <p:txBody>
          <a:bodyPr/>
          <a:lstStyle/>
          <a:p>
            <a:pPr marL="0" indent="0" defTabSz="356615">
              <a:lnSpc>
                <a:spcPts val="4900"/>
              </a:lnSpc>
              <a:spcBef>
                <a:spcPts val="900"/>
              </a:spcBef>
              <a:buSzTx/>
              <a:buNone/>
              <a:defRPr sz="2964">
                <a:latin typeface="Times New Roman"/>
                <a:ea typeface="Times New Roman"/>
                <a:cs typeface="Times New Roman"/>
                <a:sym typeface="Times New Roman"/>
              </a:defRPr>
            </a:pPr>
            <a:r>
              <a:t>The sources of finance can be divided into two major heads </a:t>
            </a:r>
            <a:endParaRPr>
              <a:latin typeface="Times"/>
              <a:ea typeface="Times"/>
              <a:cs typeface="Times"/>
              <a:sym typeface="Times"/>
            </a:endParaRPr>
          </a:p>
          <a:p>
            <a:pPr marL="356615" indent="-356615" defTabSz="356615">
              <a:lnSpc>
                <a:spcPts val="4900"/>
              </a:lnSpc>
              <a:spcBef>
                <a:spcPts val="900"/>
              </a:spcBef>
              <a:buSzTx/>
              <a:buNone/>
              <a:tabLst>
                <a:tab pos="101600" algn="l"/>
                <a:tab pos="355600" algn="l"/>
              </a:tabLst>
              <a:defRPr sz="2964">
                <a:latin typeface="Times New Roman"/>
                <a:ea typeface="Times New Roman"/>
                <a:cs typeface="Times New Roman"/>
                <a:sym typeface="Times New Roman"/>
              </a:defRPr>
            </a:pPr>
            <a:r>
              <a:t>	.	1)  Internal Sources. </a:t>
            </a:r>
            <a:endParaRPr>
              <a:latin typeface="Times"/>
              <a:ea typeface="Times"/>
              <a:cs typeface="Times"/>
              <a:sym typeface="Times"/>
            </a:endParaRPr>
          </a:p>
          <a:p>
            <a:pPr marL="356615" indent="-356615" defTabSz="356615">
              <a:lnSpc>
                <a:spcPts val="4900"/>
              </a:lnSpc>
              <a:spcBef>
                <a:spcPts val="900"/>
              </a:spcBef>
              <a:buSzTx/>
              <a:buNone/>
              <a:tabLst>
                <a:tab pos="101600" algn="l"/>
                <a:tab pos="355600" algn="l"/>
              </a:tabLst>
              <a:defRPr sz="2964">
                <a:latin typeface="Times New Roman"/>
                <a:ea typeface="Times New Roman"/>
                <a:cs typeface="Times New Roman"/>
                <a:sym typeface="Times New Roman"/>
              </a:defRPr>
            </a:pPr>
            <a:r>
              <a:t>	.	2)  External Sources </a:t>
            </a:r>
            <a:endParaRPr>
              <a:latin typeface="Times"/>
              <a:ea typeface="Times"/>
              <a:cs typeface="Times"/>
              <a:sym typeface="Times"/>
            </a:endParaRPr>
          </a:p>
          <a:p>
            <a:pPr marL="0" indent="0" defTabSz="356615">
              <a:lnSpc>
                <a:spcPts val="4900"/>
              </a:lnSpc>
              <a:spcBef>
                <a:spcPts val="900"/>
              </a:spcBef>
              <a:buSzTx/>
              <a:buNone/>
              <a:defRPr b="1" sz="2964">
                <a:latin typeface="Times"/>
                <a:ea typeface="Times"/>
                <a:cs typeface="Times"/>
                <a:sym typeface="Times"/>
              </a:defRPr>
            </a:pPr>
            <a:r>
              <a:t>1. Internal Sources </a:t>
            </a:r>
            <a:endParaRPr b="0"/>
          </a:p>
          <a:p>
            <a:pPr marL="0" indent="0" defTabSz="356615">
              <a:lnSpc>
                <a:spcPts val="4900"/>
              </a:lnSpc>
              <a:spcBef>
                <a:spcPts val="900"/>
              </a:spcBef>
              <a:buSzTx/>
              <a:buNone/>
              <a:defRPr sz="2964">
                <a:latin typeface="Times New Roman"/>
                <a:ea typeface="Times New Roman"/>
                <a:cs typeface="Times New Roman"/>
                <a:sym typeface="Times New Roman"/>
              </a:defRPr>
            </a:pPr>
            <a:r>
              <a:t>Internal Sources of Funds include the following: </a:t>
            </a:r>
            <a:endParaRPr>
              <a:latin typeface="Times"/>
              <a:ea typeface="Times"/>
              <a:cs typeface="Times"/>
              <a:sym typeface="Times"/>
            </a:endParaRPr>
          </a:p>
          <a:p>
            <a:pPr marL="356615" indent="-356615" defTabSz="356615">
              <a:lnSpc>
                <a:spcPts val="4900"/>
              </a:lnSpc>
              <a:spcBef>
                <a:spcPts val="900"/>
              </a:spcBef>
              <a:buSzTx/>
              <a:buNone/>
              <a:tabLst>
                <a:tab pos="101600" algn="l"/>
                <a:tab pos="355600" algn="l"/>
              </a:tabLst>
              <a:defRPr sz="2964">
                <a:latin typeface="Times New Roman"/>
                <a:ea typeface="Times New Roman"/>
                <a:cs typeface="Times New Roman"/>
                <a:sym typeface="Times New Roman"/>
              </a:defRPr>
            </a:pPr>
            <a:r>
              <a:t>	.	a)  Own savings and investments </a:t>
            </a:r>
            <a:endParaRPr>
              <a:latin typeface="Times"/>
              <a:ea typeface="Times"/>
              <a:cs typeface="Times"/>
              <a:sym typeface="Times"/>
            </a:endParaRPr>
          </a:p>
          <a:p>
            <a:pPr marL="356615" indent="-356615" defTabSz="356615">
              <a:lnSpc>
                <a:spcPts val="4900"/>
              </a:lnSpc>
              <a:spcBef>
                <a:spcPts val="900"/>
              </a:spcBef>
              <a:buSzTx/>
              <a:buNone/>
              <a:tabLst>
                <a:tab pos="101600" algn="l"/>
                <a:tab pos="355600" algn="l"/>
              </a:tabLst>
              <a:defRPr sz="2964">
                <a:latin typeface="Times New Roman"/>
                <a:ea typeface="Times New Roman"/>
                <a:cs typeface="Times New Roman"/>
                <a:sym typeface="Times New Roman"/>
              </a:defRPr>
            </a:pPr>
            <a:r>
              <a:t>	.	b)  Personal loans from PF/LIC/Cooperative Bank etc </a:t>
            </a:r>
            <a:endParaRPr>
              <a:latin typeface="Times"/>
              <a:ea typeface="Times"/>
              <a:cs typeface="Times"/>
              <a:sym typeface="Times"/>
            </a:endParaRPr>
          </a:p>
          <a:p>
            <a:pPr marL="356615" indent="-356615" defTabSz="356615">
              <a:lnSpc>
                <a:spcPts val="4900"/>
              </a:lnSpc>
              <a:spcBef>
                <a:spcPts val="900"/>
              </a:spcBef>
              <a:buSzTx/>
              <a:buNone/>
              <a:tabLst>
                <a:tab pos="101600" algn="l"/>
                <a:tab pos="355600" algn="l"/>
              </a:tabLst>
              <a:defRPr sz="2964">
                <a:latin typeface="Times New Roman"/>
                <a:ea typeface="Times New Roman"/>
                <a:cs typeface="Times New Roman"/>
                <a:sym typeface="Times New Roman"/>
              </a:defRPr>
            </a:pPr>
            <a:r>
              <a:t>	.	c)  Personal borrowings from relatives and friends </a:t>
            </a:r>
            <a:endParaRPr>
              <a:latin typeface="Times"/>
              <a:ea typeface="Times"/>
              <a:cs typeface="Times"/>
              <a:sym typeface="Times"/>
            </a:endParaRPr>
          </a:p>
          <a:p>
            <a:pPr marL="356615" indent="-356615" defTabSz="356615">
              <a:lnSpc>
                <a:spcPts val="4900"/>
              </a:lnSpc>
              <a:spcBef>
                <a:spcPts val="900"/>
              </a:spcBef>
              <a:buSzTx/>
              <a:buNone/>
              <a:tabLst>
                <a:tab pos="101600" algn="l"/>
                <a:tab pos="355600" algn="l"/>
              </a:tabLst>
              <a:defRPr sz="2964">
                <a:latin typeface="Times New Roman"/>
                <a:ea typeface="Times New Roman"/>
                <a:cs typeface="Times New Roman"/>
                <a:sym typeface="Times New Roman"/>
              </a:defRPr>
            </a:pPr>
            <a:r>
              <a:t>	.	d)  Money raised through mortgage of personal assets like shares, land, </a:t>
            </a:r>
            <a:br>
              <a:rPr>
                <a:latin typeface="Times"/>
                <a:ea typeface="Times"/>
                <a:cs typeface="Times"/>
                <a:sym typeface="Times"/>
              </a:rPr>
            </a:br>
            <a:r>
              <a:t>building etc </a:t>
            </a:r>
            <a:endParaRPr>
              <a:latin typeface="Times"/>
              <a:ea typeface="Times"/>
              <a:cs typeface="Times"/>
              <a:sym typeface="Times"/>
            </a:endParaRPr>
          </a:p>
          <a:p>
            <a:pPr marL="356615" indent="-356615" defTabSz="356615">
              <a:lnSpc>
                <a:spcPts val="4900"/>
              </a:lnSpc>
              <a:spcBef>
                <a:spcPts val="900"/>
              </a:spcBef>
              <a:buSzTx/>
              <a:buNone/>
              <a:tabLst>
                <a:tab pos="101600" algn="l"/>
                <a:tab pos="355600" algn="l"/>
              </a:tabLst>
              <a:defRPr sz="2964">
                <a:latin typeface="Times New Roman"/>
                <a:ea typeface="Times New Roman"/>
                <a:cs typeface="Times New Roman"/>
                <a:sym typeface="Times New Roman"/>
              </a:defRPr>
            </a:pPr>
            <a:r>
              <a:t>	.	e)  Profit earned on transferred from existing business/investment or trade </a:t>
            </a:r>
            <a:br>
              <a:rPr>
                <a:latin typeface="Times"/>
                <a:ea typeface="Times"/>
                <a:cs typeface="Times"/>
                <a:sym typeface="Times"/>
              </a:rPr>
            </a:br>
            <a:endParaRPr>
              <a:latin typeface="Times"/>
              <a:ea typeface="Times"/>
              <a:cs typeface="Times"/>
              <a:sym typeface="Times"/>
            </a:endParaRPr>
          </a:p>
          <a:p>
            <a:pPr marL="411718" indent="-411718" defTabSz="356615">
              <a:lnSpc>
                <a:spcPts val="4900"/>
              </a:lnSpc>
              <a:spcBef>
                <a:spcPts val="900"/>
              </a:spcBef>
              <a:defRPr sz="2964">
                <a:latin typeface="Times New Roman"/>
                <a:ea typeface="Times New Roman"/>
                <a:cs typeface="Times New Roman"/>
                <a:sym typeface="Times New Roman"/>
              </a:defRPr>
            </a:pPr>
            <a:r>
              <a:t>Though it is necessary to explore all resources, it is not advisable to use up all these sources in the initial stage of setting up an enterprise, so as to exhaust them all.</a:t>
            </a:r>
            <a:endParaRPr>
              <a:latin typeface="Times"/>
              <a:ea typeface="Times"/>
              <a:cs typeface="Times"/>
              <a:sym typeface="Times"/>
            </a:endParaRPr>
          </a:p>
          <a:p>
            <a:pPr marL="411718" indent="-411718" defTabSz="356615">
              <a:lnSpc>
                <a:spcPts val="4900"/>
              </a:lnSpc>
              <a:spcBef>
                <a:spcPts val="900"/>
              </a:spcBef>
              <a:defRPr sz="2964">
                <a:latin typeface="Times New Roman"/>
                <a:ea typeface="Times New Roman"/>
                <a:cs typeface="Times New Roman"/>
                <a:sym typeface="Times New Roman"/>
              </a:defRPr>
            </a:pPr>
            <a:r>
              <a:rPr>
                <a:latin typeface="Times"/>
                <a:ea typeface="Times"/>
                <a:cs typeface="Times"/>
                <a:sym typeface="Times"/>
              </a:rPr>
              <a:t>Note: </a:t>
            </a:r>
            <a:r>
              <a:t>The tapping of resources and raising finance through these sources is one’s own decision and it depends upon availability from and willingness of the source. </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5" name="External Sources…"/>
          <p:cNvSpPr txBox="1"/>
          <p:nvPr>
            <p:ph type="body" idx="1"/>
          </p:nvPr>
        </p:nvSpPr>
        <p:spPr>
          <a:xfrm>
            <a:off x="279400" y="241300"/>
            <a:ext cx="12446000" cy="9271000"/>
          </a:xfrm>
          <a:prstGeom prst="rect">
            <a:avLst/>
          </a:prstGeom>
        </p:spPr>
        <p:txBody>
          <a:bodyPr anchor="t"/>
          <a:lstStyle/>
          <a:p>
            <a:pPr marL="0" indent="0" algn="just" defTabSz="434340">
              <a:lnSpc>
                <a:spcPts val="6000"/>
              </a:lnSpc>
              <a:spcBef>
                <a:spcPts val="1100"/>
              </a:spcBef>
              <a:buSzTx/>
              <a:buNone/>
              <a:defRPr b="1" sz="3609">
                <a:latin typeface="Times New Roman"/>
                <a:ea typeface="Times New Roman"/>
                <a:cs typeface="Times New Roman"/>
                <a:sym typeface="Times New Roman"/>
              </a:defRPr>
            </a:pPr>
            <a:r>
              <a:t>External Sources </a:t>
            </a:r>
            <a:endParaRPr b="0"/>
          </a:p>
          <a:p>
            <a:pPr marL="0" indent="0" algn="just" defTabSz="434340">
              <a:lnSpc>
                <a:spcPts val="6000"/>
              </a:lnSpc>
              <a:spcBef>
                <a:spcPts val="1100"/>
              </a:spcBef>
              <a:buSzTx/>
              <a:buNone/>
              <a:defRPr sz="3609">
                <a:latin typeface="Times New Roman"/>
                <a:ea typeface="Times New Roman"/>
                <a:cs typeface="Times New Roman"/>
                <a:sym typeface="Times New Roman"/>
              </a:defRPr>
            </a:pPr>
            <a:r>
              <a:t>The Entrepreneur makes his decision considering all the pros and cons of available sources. Information on some of the external available sources given below will help the entrepreneur in deciding and exploring: </a:t>
            </a:r>
          </a:p>
          <a:p>
            <a:pPr marL="0" indent="0" algn="just" defTabSz="434340">
              <a:lnSpc>
                <a:spcPts val="6000"/>
              </a:lnSpc>
              <a:spcBef>
                <a:spcPts val="1100"/>
              </a:spcBef>
              <a:buSzTx/>
              <a:buNone/>
              <a:defRPr b="1" sz="3609">
                <a:latin typeface="Times New Roman"/>
                <a:ea typeface="Times New Roman"/>
                <a:cs typeface="Times New Roman"/>
                <a:sym typeface="Times New Roman"/>
              </a:defRPr>
            </a:pPr>
            <a:r>
              <a:t>a) Term-loan –Long Term Loan </a:t>
            </a:r>
            <a:endParaRPr b="0"/>
          </a:p>
          <a:p>
            <a:pPr marL="501451" indent="-501451" algn="just" defTabSz="434340">
              <a:lnSpc>
                <a:spcPts val="6000"/>
              </a:lnSpc>
              <a:spcBef>
                <a:spcPts val="1100"/>
              </a:spcBef>
              <a:defRPr sz="3609">
                <a:latin typeface="Times New Roman"/>
                <a:ea typeface="Times New Roman"/>
                <a:cs typeface="Times New Roman"/>
                <a:sym typeface="Times New Roman"/>
              </a:defRPr>
            </a:pPr>
            <a:r>
              <a:t>In order to acquire fixed assets for setting up an enterprise, finance requirements will be for long time. </a:t>
            </a:r>
          </a:p>
          <a:p>
            <a:pPr marL="501451" indent="-501451" algn="just" defTabSz="434340">
              <a:lnSpc>
                <a:spcPts val="6000"/>
              </a:lnSpc>
              <a:spcBef>
                <a:spcPts val="1100"/>
              </a:spcBef>
              <a:defRPr sz="3609">
                <a:latin typeface="Times New Roman"/>
                <a:ea typeface="Times New Roman"/>
                <a:cs typeface="Times New Roman"/>
                <a:sym typeface="Times New Roman"/>
              </a:defRPr>
            </a:pPr>
            <a:r>
              <a:t>Financial institutions and Banks give loans for such purposes depending upon the type of assets and amount desired. </a:t>
            </a:r>
          </a:p>
          <a:p>
            <a:pPr marL="501451" indent="-501451" algn="just" defTabSz="434340">
              <a:lnSpc>
                <a:spcPts val="6000"/>
              </a:lnSpc>
              <a:spcBef>
                <a:spcPts val="1100"/>
              </a:spcBef>
              <a:defRPr sz="3609">
                <a:latin typeface="Times New Roman"/>
                <a:ea typeface="Times New Roman"/>
                <a:cs typeface="Times New Roman"/>
                <a:sym typeface="Times New Roman"/>
              </a:defRPr>
            </a:pPr>
            <a:r>
              <a:t>The duration varies from three years to eleven years. </a:t>
            </a:r>
          </a:p>
          <a:p>
            <a:pPr marL="0" indent="0" algn="just" defTabSz="434340">
              <a:lnSpc>
                <a:spcPts val="6000"/>
              </a:lnSpc>
              <a:spcBef>
                <a:spcPts val="1100"/>
              </a:spcBef>
              <a:buSzTx/>
              <a:buNone/>
              <a:defRPr b="1" sz="3609">
                <a:latin typeface="Times New Roman"/>
                <a:ea typeface="Times New Roman"/>
                <a:cs typeface="Times New Roman"/>
                <a:sym typeface="Times New Roman"/>
              </a:defRPr>
            </a:pPr>
            <a:r>
              <a:t>b) Short Term Loan </a:t>
            </a:r>
            <a:endParaRPr b="0"/>
          </a:p>
          <a:p>
            <a:pPr marL="501451" indent="-501451" algn="just" defTabSz="434340">
              <a:lnSpc>
                <a:spcPts val="6000"/>
              </a:lnSpc>
              <a:spcBef>
                <a:spcPts val="1100"/>
              </a:spcBef>
              <a:defRPr sz="3609">
                <a:latin typeface="Times New Roman"/>
                <a:ea typeface="Times New Roman"/>
                <a:cs typeface="Times New Roman"/>
                <a:sym typeface="Times New Roman"/>
              </a:defRPr>
            </a:pPr>
            <a:r>
              <a:t>When finance requirement is temporary</a:t>
            </a:r>
          </a:p>
          <a:p>
            <a:pPr marL="501451" indent="-501451" algn="just" defTabSz="434340">
              <a:lnSpc>
                <a:spcPts val="6000"/>
              </a:lnSpc>
              <a:spcBef>
                <a:spcPts val="1100"/>
              </a:spcBef>
              <a:defRPr sz="3609">
                <a:latin typeface="Times New Roman"/>
                <a:ea typeface="Times New Roman"/>
                <a:cs typeface="Times New Roman"/>
                <a:sym typeface="Times New Roman"/>
              </a:defRPr>
            </a:pPr>
            <a:r>
              <a:t>Banks or other private financial companies give finance for temporary (short) period varying from 2 days to one year. </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7" name="c) Plant Leasing…"/>
          <p:cNvSpPr txBox="1"/>
          <p:nvPr>
            <p:ph type="body" idx="1"/>
          </p:nvPr>
        </p:nvSpPr>
        <p:spPr>
          <a:xfrm>
            <a:off x="241300" y="241300"/>
            <a:ext cx="12522200" cy="9271000"/>
          </a:xfrm>
          <a:prstGeom prst="rect">
            <a:avLst/>
          </a:prstGeom>
        </p:spPr>
        <p:txBody>
          <a:bodyPr/>
          <a:lstStyle/>
          <a:p>
            <a:pPr marL="0" indent="0" algn="just" defTabSz="448055">
              <a:lnSpc>
                <a:spcPts val="6200"/>
              </a:lnSpc>
              <a:spcBef>
                <a:spcPts val="1100"/>
              </a:spcBef>
              <a:buSzTx/>
              <a:buNone/>
              <a:defRPr b="1" sz="3724">
                <a:latin typeface="Times New Roman"/>
                <a:ea typeface="Times New Roman"/>
                <a:cs typeface="Times New Roman"/>
                <a:sym typeface="Times New Roman"/>
              </a:defRPr>
            </a:pPr>
            <a:r>
              <a:t>c) Plant Leasing </a:t>
            </a:r>
            <a:endParaRPr b="0"/>
          </a:p>
          <a:p>
            <a:pPr marL="517286" indent="-517286" algn="just" defTabSz="448055">
              <a:lnSpc>
                <a:spcPts val="6200"/>
              </a:lnSpc>
              <a:spcBef>
                <a:spcPts val="1100"/>
              </a:spcBef>
              <a:defRPr sz="3724">
                <a:latin typeface="Times New Roman"/>
                <a:ea typeface="Times New Roman"/>
                <a:cs typeface="Times New Roman"/>
                <a:sym typeface="Times New Roman"/>
              </a:defRPr>
            </a:pPr>
            <a:r>
              <a:t>Leasing of plant and equipments is the most recent and popular sources of external finance. </a:t>
            </a:r>
          </a:p>
          <a:p>
            <a:pPr marL="517286" indent="-517286" algn="just" defTabSz="448055">
              <a:lnSpc>
                <a:spcPts val="6200"/>
              </a:lnSpc>
              <a:spcBef>
                <a:spcPts val="1100"/>
              </a:spcBef>
              <a:defRPr sz="3724">
                <a:latin typeface="Times New Roman"/>
                <a:ea typeface="Times New Roman"/>
                <a:cs typeface="Times New Roman"/>
                <a:sym typeface="Times New Roman"/>
              </a:defRPr>
            </a:pPr>
            <a:r>
              <a:t>The finance companies or leasing companies provide the needed equipments or plants on lease basis i.e. they purchase on behalf of the client and give them on lease. </a:t>
            </a:r>
          </a:p>
          <a:p>
            <a:pPr marL="517286" indent="-517286" algn="just" defTabSz="448055">
              <a:lnSpc>
                <a:spcPts val="6200"/>
              </a:lnSpc>
              <a:spcBef>
                <a:spcPts val="1100"/>
              </a:spcBef>
              <a:defRPr sz="3724">
                <a:latin typeface="Times New Roman"/>
                <a:ea typeface="Times New Roman"/>
                <a:cs typeface="Times New Roman"/>
                <a:sym typeface="Times New Roman"/>
              </a:defRPr>
            </a:pPr>
            <a:r>
              <a:t>Clients pay some nominal deposit and monthly rent for the equipments taken on lease. </a:t>
            </a:r>
          </a:p>
          <a:p>
            <a:pPr marL="517286" indent="-517286" algn="just" defTabSz="448055">
              <a:lnSpc>
                <a:spcPts val="6200"/>
              </a:lnSpc>
              <a:spcBef>
                <a:spcPts val="1100"/>
              </a:spcBef>
              <a:defRPr sz="3724">
                <a:latin typeface="Times New Roman"/>
                <a:ea typeface="Times New Roman"/>
                <a:cs typeface="Times New Roman"/>
                <a:sym typeface="Times New Roman"/>
              </a:defRPr>
            </a:pPr>
            <a:r>
              <a:t>Its real advantage lies in the conversation of capital and for this reason it is invaluable. </a:t>
            </a:r>
          </a:p>
          <a:p>
            <a:pPr marL="517286" indent="-517286" algn="just" defTabSz="448055">
              <a:lnSpc>
                <a:spcPts val="6200"/>
              </a:lnSpc>
              <a:spcBef>
                <a:spcPts val="1100"/>
              </a:spcBef>
              <a:defRPr sz="3724">
                <a:latin typeface="Times New Roman"/>
                <a:ea typeface="Times New Roman"/>
                <a:cs typeface="Times New Roman"/>
                <a:sym typeface="Times New Roman"/>
              </a:defRPr>
            </a:pPr>
            <a:r>
              <a:t>Leasing should never be undertaken where there is any doubt as to the company’s abilities to meet lease payments regularly. </a:t>
            </a:r>
          </a:p>
          <a:p>
            <a:pPr marL="517286" indent="-517286" algn="just" defTabSz="448055">
              <a:lnSpc>
                <a:spcPts val="6200"/>
              </a:lnSpc>
              <a:spcBef>
                <a:spcPts val="1100"/>
              </a:spcBef>
              <a:defRPr sz="3724">
                <a:latin typeface="Times New Roman"/>
                <a:ea typeface="Times New Roman"/>
                <a:cs typeface="Times New Roman"/>
                <a:sym typeface="Times New Roman"/>
              </a:defRPr>
            </a:pPr>
            <a:r>
              <a:t>Lease rents are fully tax deductible. “Pay as you to go” is a convenient scheme for acquiring the use of all kinds of capital equipments. </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9" name="d) Hire-Purchase…"/>
          <p:cNvSpPr txBox="1"/>
          <p:nvPr>
            <p:ph type="body" idx="1"/>
          </p:nvPr>
        </p:nvSpPr>
        <p:spPr>
          <a:xfrm>
            <a:off x="241300" y="241300"/>
            <a:ext cx="12399765" cy="9214148"/>
          </a:xfrm>
          <a:prstGeom prst="rect">
            <a:avLst/>
          </a:prstGeom>
        </p:spPr>
        <p:txBody>
          <a:bodyPr anchor="t"/>
          <a:lstStyle/>
          <a:p>
            <a:pPr marL="0" indent="0" algn="just" defTabSz="457200">
              <a:lnSpc>
                <a:spcPts val="6300"/>
              </a:lnSpc>
              <a:spcBef>
                <a:spcPts val="1200"/>
              </a:spcBef>
              <a:buSzTx/>
              <a:buNone/>
              <a:defRPr b="1" sz="3800">
                <a:latin typeface="Times New Roman"/>
                <a:ea typeface="Times New Roman"/>
                <a:cs typeface="Times New Roman"/>
                <a:sym typeface="Times New Roman"/>
              </a:defRPr>
            </a:pPr>
            <a:r>
              <a:t>d) Hire-Purchase </a:t>
            </a:r>
            <a:endParaRPr b="0"/>
          </a:p>
          <a:p>
            <a:pPr marL="527843" indent="-527843" algn="just" defTabSz="457200">
              <a:lnSpc>
                <a:spcPts val="6300"/>
              </a:lnSpc>
              <a:spcBef>
                <a:spcPts val="1200"/>
              </a:spcBef>
              <a:defRPr sz="3800">
                <a:latin typeface="Times New Roman"/>
                <a:ea typeface="Times New Roman"/>
                <a:cs typeface="Times New Roman"/>
                <a:sym typeface="Times New Roman"/>
              </a:defRPr>
            </a:pPr>
            <a:r>
              <a:t>The fixed assets are given on Hire Purchase basis to clients, where some initial (down) payment/deposit is required to be made and rest of the amount is payable to installments.</a:t>
            </a:r>
          </a:p>
          <a:p>
            <a:pPr marL="527843" indent="-527843" algn="just" defTabSz="457200">
              <a:lnSpc>
                <a:spcPts val="6300"/>
              </a:lnSpc>
              <a:spcBef>
                <a:spcPts val="1200"/>
              </a:spcBef>
              <a:defRPr sz="3800">
                <a:latin typeface="Times New Roman"/>
                <a:ea typeface="Times New Roman"/>
                <a:cs typeface="Times New Roman"/>
                <a:sym typeface="Times New Roman"/>
              </a:defRPr>
            </a:pPr>
            <a:r>
              <a:t>However, the ownership is not transferred to the client till all amount is repaid. </a:t>
            </a:r>
          </a:p>
          <a:p>
            <a:pPr marL="527843" indent="-527843" algn="just" defTabSz="457200">
              <a:lnSpc>
                <a:spcPts val="6300"/>
              </a:lnSpc>
              <a:spcBef>
                <a:spcPts val="1200"/>
              </a:spcBef>
              <a:defRPr sz="3800">
                <a:latin typeface="Times New Roman"/>
                <a:ea typeface="Times New Roman"/>
                <a:cs typeface="Times New Roman"/>
                <a:sym typeface="Times New Roman"/>
              </a:defRPr>
            </a:pPr>
            <a:r>
              <a:t>The agreement has the necessary provisions for repayment and at the end of the agreement validity of the title passes to the client. </a:t>
            </a:r>
          </a:p>
          <a:p>
            <a:pPr marL="527843" indent="-527843" algn="just" defTabSz="457200">
              <a:lnSpc>
                <a:spcPts val="6300"/>
              </a:lnSpc>
              <a:spcBef>
                <a:spcPts val="1200"/>
              </a:spcBef>
              <a:defRPr sz="3800">
                <a:latin typeface="Times New Roman"/>
                <a:ea typeface="Times New Roman"/>
                <a:cs typeface="Times New Roman"/>
                <a:sym typeface="Times New Roman"/>
              </a:defRPr>
            </a:pPr>
            <a:r>
              <a:t>Although the financier is the legal owner, the hirer is permitted to depreciate the goods in his own book of accounts and get tax advantages. </a:t>
            </a:r>
          </a:p>
          <a:p>
            <a:pPr marL="527843" indent="-527843" algn="just" defTabSz="457200">
              <a:lnSpc>
                <a:spcPts val="6300"/>
              </a:lnSpc>
              <a:spcBef>
                <a:spcPts val="1200"/>
              </a:spcBef>
              <a:defRPr sz="3800">
                <a:latin typeface="Times New Roman"/>
                <a:ea typeface="Times New Roman"/>
                <a:cs typeface="Times New Roman"/>
                <a:sym typeface="Times New Roman"/>
              </a:defRPr>
            </a:pPr>
            <a:r>
              <a:t>Many types of equipment, machinery and buildings/ sheds are provided on the hire purchases basis. </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1" name="Working capital Loan:…"/>
          <p:cNvSpPr txBox="1"/>
          <p:nvPr>
            <p:ph type="body" idx="1"/>
          </p:nvPr>
        </p:nvSpPr>
        <p:spPr>
          <a:xfrm>
            <a:off x="304800" y="330200"/>
            <a:ext cx="12376994" cy="9266982"/>
          </a:xfrm>
          <a:prstGeom prst="rect">
            <a:avLst/>
          </a:prstGeom>
        </p:spPr>
        <p:txBody>
          <a:bodyPr anchor="t"/>
          <a:lstStyle/>
          <a:p>
            <a:pPr marL="0" indent="0" algn="just" defTabSz="457200">
              <a:lnSpc>
                <a:spcPts val="6300"/>
              </a:lnSpc>
              <a:spcBef>
                <a:spcPts val="1200"/>
              </a:spcBef>
              <a:buSzTx/>
              <a:buNone/>
              <a:defRPr b="1" sz="3800">
                <a:latin typeface="Times New Roman"/>
                <a:ea typeface="Times New Roman"/>
                <a:cs typeface="Times New Roman"/>
                <a:sym typeface="Times New Roman"/>
              </a:defRPr>
            </a:pPr>
            <a:r>
              <a:t>Working capital Loan: </a:t>
            </a:r>
            <a:endParaRPr b="0"/>
          </a:p>
          <a:p>
            <a:pPr marL="527843" indent="-527843" algn="just" defTabSz="457200">
              <a:lnSpc>
                <a:spcPts val="6300"/>
              </a:lnSpc>
              <a:spcBef>
                <a:spcPts val="1200"/>
              </a:spcBef>
              <a:defRPr sz="3800">
                <a:latin typeface="Times New Roman"/>
                <a:ea typeface="Times New Roman"/>
                <a:cs typeface="Times New Roman"/>
                <a:sym typeface="Times New Roman"/>
              </a:defRPr>
            </a:pPr>
            <a:r>
              <a:t>For the day –to day working of the unit, Banks give finance for working capital needs of the unit. </a:t>
            </a:r>
          </a:p>
          <a:p>
            <a:pPr marL="527843" indent="-527843" algn="just" defTabSz="457200">
              <a:lnSpc>
                <a:spcPts val="6300"/>
              </a:lnSpc>
              <a:spcBef>
                <a:spcPts val="1200"/>
              </a:spcBef>
              <a:defRPr sz="3800">
                <a:latin typeface="Times New Roman"/>
                <a:ea typeface="Times New Roman"/>
                <a:cs typeface="Times New Roman"/>
                <a:sym typeface="Times New Roman"/>
              </a:defRPr>
            </a:pPr>
            <a:r>
              <a:t>The amount and time vary with the finance needs and types of assets. </a:t>
            </a:r>
          </a:p>
          <a:p>
            <a:pPr marL="527843" indent="-527843" algn="just" defTabSz="457200">
              <a:lnSpc>
                <a:spcPts val="6300"/>
              </a:lnSpc>
              <a:spcBef>
                <a:spcPts val="1200"/>
              </a:spcBef>
              <a:defRPr sz="3800">
                <a:latin typeface="Times New Roman"/>
                <a:ea typeface="Times New Roman"/>
                <a:cs typeface="Times New Roman"/>
                <a:sym typeface="Times New Roman"/>
              </a:defRPr>
            </a:pPr>
            <a:r>
              <a:t>This facility is normally available for a period of one year; renewed every year and is given against hypothecation or mortgage of assets. </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3" name="Read a Small Note…"/>
          <p:cNvSpPr txBox="1"/>
          <p:nvPr>
            <p:ph type="body" idx="1"/>
          </p:nvPr>
        </p:nvSpPr>
        <p:spPr>
          <a:xfrm>
            <a:off x="368300" y="304800"/>
            <a:ext cx="12360275" cy="9169004"/>
          </a:xfrm>
          <a:prstGeom prst="rect">
            <a:avLst/>
          </a:prstGeom>
        </p:spPr>
        <p:txBody>
          <a:bodyPr anchor="t"/>
          <a:lstStyle/>
          <a:p>
            <a:pPr algn="just">
              <a:defRPr b="1" sz="3800">
                <a:latin typeface="Times New Roman"/>
                <a:ea typeface="Times New Roman"/>
                <a:cs typeface="Times New Roman"/>
                <a:sym typeface="Times New Roman"/>
              </a:defRPr>
            </a:pPr>
            <a:r>
              <a:t>Read a Small Note</a:t>
            </a:r>
          </a:p>
          <a:p>
            <a:pPr marL="0" indent="0" algn="just" defTabSz="457200">
              <a:lnSpc>
                <a:spcPts val="6300"/>
              </a:lnSpc>
              <a:spcBef>
                <a:spcPts val="1200"/>
              </a:spcBef>
              <a:buSzTx/>
              <a:buNone/>
              <a:defRPr sz="3800">
                <a:latin typeface="Times New Roman"/>
                <a:ea typeface="Times New Roman"/>
                <a:cs typeface="Times New Roman"/>
                <a:sym typeface="Times New Roman"/>
              </a:defRPr>
            </a:pPr>
          </a:p>
          <a:p>
            <a:pPr marL="0" indent="0" algn="just" defTabSz="457200">
              <a:lnSpc>
                <a:spcPts val="6300"/>
              </a:lnSpc>
              <a:spcBef>
                <a:spcPts val="1200"/>
              </a:spcBef>
              <a:buSzTx/>
              <a:buNone/>
              <a:defRPr sz="3800">
                <a:latin typeface="Times New Roman"/>
                <a:ea typeface="Times New Roman"/>
                <a:cs typeface="Times New Roman"/>
                <a:sym typeface="Times New Roman"/>
              </a:defRPr>
            </a:pPr>
            <a:r>
              <a:t>You need a long-term loan of 5-10 years to purchase land, building and machinery or equipment for your project. </a:t>
            </a:r>
          </a:p>
          <a:p>
            <a:pPr marL="0" indent="0" algn="just" defTabSz="457200">
              <a:lnSpc>
                <a:spcPts val="6300"/>
              </a:lnSpc>
              <a:spcBef>
                <a:spcPts val="1200"/>
              </a:spcBef>
              <a:buSzTx/>
              <a:buNone/>
              <a:defRPr sz="3800">
                <a:latin typeface="Times New Roman"/>
                <a:ea typeface="Times New Roman"/>
                <a:cs typeface="Times New Roman"/>
                <a:sym typeface="Times New Roman"/>
              </a:defRPr>
            </a:pPr>
            <a:r>
              <a:t>If someone asked you a simple question: “Would you lend me Rs.5, 000?” First thoughts that would occur in your mind might be: - Do I know him? - Do I trust him? - Why does he need it? Is his demand genuine? - Will he return my money? Certain questions and doubts are bound to arise whenever financial matters are involved even in our everyday lives. Therefore, it is only natural that when you approach your bank or a financial institution for a loan there would definitely be more questions to be answered and doubts to be clarified. It only means that they would like to assess your capabilities and genuineness before they take the risk of loaning finance to you. </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35" name="pasted-image.tiff" descr="pasted-image.tiff"/>
          <p:cNvPicPr>
            <a:picLocks noChangeAspect="1"/>
          </p:cNvPicPr>
          <p:nvPr/>
        </p:nvPicPr>
        <p:blipFill>
          <a:blip r:embed="rId2">
            <a:extLst/>
          </a:blip>
          <a:stretch>
            <a:fillRect/>
          </a:stretch>
        </p:blipFill>
        <p:spPr>
          <a:xfrm>
            <a:off x="2284994" y="76268"/>
            <a:ext cx="8661386" cy="9601064"/>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