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9"/>
  </p:notesMasterIdLst>
  <p:sldIdLst>
    <p:sldId id="256" r:id="rId2"/>
    <p:sldId id="257" r:id="rId3"/>
    <p:sldId id="260" r:id="rId4"/>
    <p:sldId id="268" r:id="rId5"/>
    <p:sldId id="262" r:id="rId6"/>
    <p:sldId id="263"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733" y="-28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9B7049-E9B4-414B-8928-44469408582F}" type="datetimeFigureOut">
              <a:rPr lang="en-US" smtClean="0"/>
              <a:t>3/12/2021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F571FC-53C0-4BA5-8EBD-5DE735440E04}" type="slidenum">
              <a:rPr lang="en-US" smtClean="0"/>
              <a:t>‹#›</a:t>
            </a:fld>
            <a:endParaRPr lang="en-US"/>
          </a:p>
        </p:txBody>
      </p:sp>
    </p:spTree>
    <p:extLst>
      <p:ext uri="{BB962C8B-B14F-4D97-AF65-F5344CB8AC3E}">
        <p14:creationId xmlns:p14="http://schemas.microsoft.com/office/powerpoint/2010/main" val="3587205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F571FC-53C0-4BA5-8EBD-5DE735440E04}" type="slidenum">
              <a:rPr lang="en-US" smtClean="0"/>
              <a:t>2</a:t>
            </a:fld>
            <a:endParaRPr lang="en-US"/>
          </a:p>
        </p:txBody>
      </p:sp>
    </p:spTree>
    <p:extLst>
      <p:ext uri="{BB962C8B-B14F-4D97-AF65-F5344CB8AC3E}">
        <p14:creationId xmlns:p14="http://schemas.microsoft.com/office/powerpoint/2010/main" val="40189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6D4ED5C-6AA1-4CB9-829A-62D9568B9CD8}" type="datetimeFigureOut">
              <a:rPr lang="en-US" smtClean="0"/>
              <a:t>3/12/2021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CC8BAE0-562E-483E-9C74-C4AB94CC5829}"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D4ED5C-6AA1-4CB9-829A-62D9568B9CD8}"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8BAE0-562E-483E-9C74-C4AB94CC582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D4ED5C-6AA1-4CB9-829A-62D9568B9CD8}"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8BAE0-562E-483E-9C74-C4AB94CC582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6D4ED5C-6AA1-4CB9-829A-62D9568B9CD8}"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8BAE0-562E-483E-9C74-C4AB94CC5829}"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6D4ED5C-6AA1-4CB9-829A-62D9568B9CD8}" type="datetimeFigureOut">
              <a:rPr lang="en-US" smtClean="0"/>
              <a:t>3/12/2021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CC8BAE0-562E-483E-9C74-C4AB94CC582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6D4ED5C-6AA1-4CB9-829A-62D9568B9CD8}" type="datetimeFigureOut">
              <a:rPr lang="en-US" smtClean="0"/>
              <a:t>3/12/2021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8BAE0-562E-483E-9C74-C4AB94CC5829}"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6D4ED5C-6AA1-4CB9-829A-62D9568B9CD8}" type="datetimeFigureOut">
              <a:rPr lang="en-US" smtClean="0"/>
              <a:t>3/12/2021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C8BAE0-562E-483E-9C74-C4AB94CC5829}"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6D4ED5C-6AA1-4CB9-829A-62D9568B9CD8}" type="datetimeFigureOut">
              <a:rPr lang="en-US" smtClean="0"/>
              <a:t>3/12/2021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C8BAE0-562E-483E-9C74-C4AB94CC582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D4ED5C-6AA1-4CB9-829A-62D9568B9CD8}" type="datetimeFigureOut">
              <a:rPr lang="en-US" smtClean="0"/>
              <a:t>3/12/2021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C8BAE0-562E-483E-9C74-C4AB94CC582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6D4ED5C-6AA1-4CB9-829A-62D9568B9CD8}" type="datetimeFigureOut">
              <a:rPr lang="en-US" smtClean="0"/>
              <a:t>3/12/2021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8BAE0-562E-483E-9C74-C4AB94CC5829}"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6D4ED5C-6AA1-4CB9-829A-62D9568B9CD8}" type="datetimeFigureOut">
              <a:rPr lang="en-US" smtClean="0"/>
              <a:t>3/12/2021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CC8BAE0-562E-483E-9C74-C4AB94CC5829}"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6D4ED5C-6AA1-4CB9-829A-62D9568B9CD8}" type="datetimeFigureOut">
              <a:rPr lang="en-US" smtClean="0"/>
              <a:t>3/12/2021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CC8BAE0-562E-483E-9C74-C4AB94CC582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52400"/>
            <a:ext cx="6553200" cy="1219200"/>
          </a:xfrm>
        </p:spPr>
        <p:txBody>
          <a:bodyPr/>
          <a:lstStyle/>
          <a:p>
            <a:r>
              <a:rPr lang="en-US" sz="5400" dirty="0">
                <a:solidFill>
                  <a:srgbClr val="C00000"/>
                </a:solidFill>
                <a:latin typeface="Baskerville Old Face" panose="02020602080505020303" pitchFamily="18" charset="0"/>
              </a:rPr>
              <a:t>POLICE OFFICERS </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600200"/>
            <a:ext cx="421005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40224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772400" cy="914400"/>
          </a:xfrm>
        </p:spPr>
        <p:txBody>
          <a:bodyPr>
            <a:normAutofit/>
          </a:bodyPr>
          <a:lstStyle/>
          <a:p>
            <a:pPr algn="ctr"/>
            <a:r>
              <a:rPr lang="en-US" sz="4800" dirty="0">
                <a:solidFill>
                  <a:srgbClr val="FF0000"/>
                </a:solidFill>
                <a:latin typeface="Baskerville Old Face" panose="02020602080505020303" pitchFamily="18" charset="0"/>
              </a:rPr>
              <a:t>Police Ranking System</a:t>
            </a:r>
          </a:p>
        </p:txBody>
      </p:sp>
      <p:sp>
        <p:nvSpPr>
          <p:cNvPr id="3" name="Content Placeholder 2"/>
          <p:cNvSpPr>
            <a:spLocks noGrp="1"/>
          </p:cNvSpPr>
          <p:nvPr>
            <p:ph sz="quarter" idx="1"/>
          </p:nvPr>
        </p:nvSpPr>
        <p:spPr>
          <a:xfrm>
            <a:off x="304800" y="762000"/>
            <a:ext cx="8534400" cy="5715000"/>
          </a:xfrm>
        </p:spPr>
        <p:txBody>
          <a:bodyPr>
            <a:normAutofit fontScale="25000" lnSpcReduction="20000"/>
          </a:bodyPr>
          <a:lstStyle/>
          <a:p>
            <a:endParaRPr lang="en-US" dirty="0"/>
          </a:p>
          <a:p>
            <a:r>
              <a:rPr lang="en-US" sz="8000" b="1" dirty="0" err="1" smtClean="0">
                <a:latin typeface="Bahnschrift Light Condensed" panose="020B0502040204020203" pitchFamily="34" charset="0"/>
              </a:rPr>
              <a:t>Sl</a:t>
            </a:r>
            <a:r>
              <a:rPr lang="en-US" sz="8000" b="1" dirty="0" smtClean="0">
                <a:latin typeface="Bahnschrift Light Condensed" panose="020B0502040204020203" pitchFamily="34" charset="0"/>
              </a:rPr>
              <a:t> </a:t>
            </a:r>
            <a:r>
              <a:rPr lang="en-US" sz="8000" b="1" dirty="0">
                <a:latin typeface="Bahnschrift Light Condensed" panose="020B0502040204020203" pitchFamily="34" charset="0"/>
              </a:rPr>
              <a:t>No</a:t>
            </a:r>
            <a:r>
              <a:rPr lang="en-US" sz="8000" dirty="0">
                <a:latin typeface="Bahnschrift Light Condensed" panose="020B0502040204020203" pitchFamily="34" charset="0"/>
              </a:rPr>
              <a:t>	</a:t>
            </a:r>
            <a:r>
              <a:rPr lang="en-US" sz="8000" b="1" dirty="0">
                <a:latin typeface="Bahnschrift Light Condensed" panose="020B0502040204020203" pitchFamily="34" charset="0"/>
              </a:rPr>
              <a:t>                                                  Rank</a:t>
            </a:r>
            <a:r>
              <a:rPr lang="en-US" sz="8000" dirty="0">
                <a:latin typeface="Bahnschrift Light Condensed" panose="020B0502040204020203" pitchFamily="34" charset="0"/>
              </a:rPr>
              <a:t>	</a:t>
            </a:r>
          </a:p>
          <a:p>
            <a:pPr marL="2776538" indent="-2505075">
              <a:lnSpc>
                <a:spcPct val="120000"/>
              </a:lnSpc>
              <a:buFont typeface="+mj-lt"/>
              <a:buAutoNum type="arabicPeriod"/>
            </a:pPr>
            <a:r>
              <a:rPr lang="en-US" sz="9600" dirty="0" smtClean="0">
                <a:latin typeface="Calibri" pitchFamily="34" charset="0"/>
                <a:cs typeface="Calibri" pitchFamily="34" charset="0"/>
              </a:rPr>
              <a:t>Director </a:t>
            </a:r>
            <a:r>
              <a:rPr lang="en-US" sz="9600" dirty="0">
                <a:latin typeface="Calibri" pitchFamily="34" charset="0"/>
                <a:cs typeface="Calibri" pitchFamily="34" charset="0"/>
              </a:rPr>
              <a:t>General of </a:t>
            </a:r>
            <a:r>
              <a:rPr lang="en-US" sz="9600" dirty="0" smtClean="0">
                <a:latin typeface="Calibri" pitchFamily="34" charset="0"/>
                <a:cs typeface="Calibri" pitchFamily="34" charset="0"/>
              </a:rPr>
              <a:t>Police</a:t>
            </a:r>
            <a:endParaRPr lang="en-US" sz="9600" dirty="0">
              <a:latin typeface="Calibri" pitchFamily="34" charset="0"/>
              <a:cs typeface="Calibri" pitchFamily="34" charset="0"/>
            </a:endParaRPr>
          </a:p>
          <a:p>
            <a:pPr marL="2776538" indent="-2505075">
              <a:lnSpc>
                <a:spcPct val="120000"/>
              </a:lnSpc>
              <a:buFont typeface="+mj-lt"/>
              <a:buAutoNum type="arabicPeriod"/>
            </a:pPr>
            <a:r>
              <a:rPr lang="en-US" sz="9600" dirty="0" smtClean="0">
                <a:latin typeface="Calibri" pitchFamily="34" charset="0"/>
                <a:cs typeface="Calibri" pitchFamily="34" charset="0"/>
              </a:rPr>
              <a:t>Addl</a:t>
            </a:r>
            <a:r>
              <a:rPr lang="en-US" sz="9600" dirty="0">
                <a:latin typeface="Calibri" pitchFamily="34" charset="0"/>
                <a:cs typeface="Calibri" pitchFamily="34" charset="0"/>
              </a:rPr>
              <a:t>. Director General of </a:t>
            </a:r>
            <a:r>
              <a:rPr lang="en-US" sz="9600" dirty="0" smtClean="0">
                <a:latin typeface="Calibri" pitchFamily="34" charset="0"/>
                <a:cs typeface="Calibri" pitchFamily="34" charset="0"/>
              </a:rPr>
              <a:t>Police</a:t>
            </a:r>
            <a:endParaRPr lang="en-US" sz="9600" dirty="0">
              <a:latin typeface="Calibri" pitchFamily="34" charset="0"/>
              <a:cs typeface="Calibri" pitchFamily="34" charset="0"/>
            </a:endParaRPr>
          </a:p>
          <a:p>
            <a:pPr marL="2776538" indent="-2505075">
              <a:lnSpc>
                <a:spcPct val="120000"/>
              </a:lnSpc>
              <a:buFont typeface="+mj-lt"/>
              <a:buAutoNum type="arabicPeriod"/>
            </a:pPr>
            <a:r>
              <a:rPr lang="en-US" sz="9600" dirty="0" smtClean="0">
                <a:latin typeface="Calibri" pitchFamily="34" charset="0"/>
                <a:cs typeface="Calibri" pitchFamily="34" charset="0"/>
              </a:rPr>
              <a:t>Inspector </a:t>
            </a:r>
            <a:r>
              <a:rPr lang="en-US" sz="9600" dirty="0">
                <a:latin typeface="Calibri" pitchFamily="34" charset="0"/>
                <a:cs typeface="Calibri" pitchFamily="34" charset="0"/>
              </a:rPr>
              <a:t>General of </a:t>
            </a:r>
            <a:r>
              <a:rPr lang="en-US" sz="9600" dirty="0" smtClean="0">
                <a:latin typeface="Calibri" pitchFamily="34" charset="0"/>
                <a:cs typeface="Calibri" pitchFamily="34" charset="0"/>
              </a:rPr>
              <a:t>Police</a:t>
            </a:r>
            <a:endParaRPr lang="en-US" sz="9600" dirty="0">
              <a:latin typeface="Calibri" pitchFamily="34" charset="0"/>
              <a:cs typeface="Calibri" pitchFamily="34" charset="0"/>
            </a:endParaRPr>
          </a:p>
          <a:p>
            <a:pPr marL="2776538" indent="-2505075">
              <a:lnSpc>
                <a:spcPct val="120000"/>
              </a:lnSpc>
              <a:buFont typeface="+mj-lt"/>
              <a:buAutoNum type="arabicPeriod"/>
            </a:pPr>
            <a:r>
              <a:rPr lang="en-US" sz="9600" dirty="0" smtClean="0">
                <a:latin typeface="Calibri" pitchFamily="34" charset="0"/>
                <a:cs typeface="Calibri" pitchFamily="34" charset="0"/>
              </a:rPr>
              <a:t>Deputy </a:t>
            </a:r>
            <a:r>
              <a:rPr lang="en-US" sz="9600" dirty="0">
                <a:latin typeface="Calibri" pitchFamily="34" charset="0"/>
                <a:cs typeface="Calibri" pitchFamily="34" charset="0"/>
              </a:rPr>
              <a:t>Inspector General of </a:t>
            </a:r>
            <a:r>
              <a:rPr lang="en-US" sz="9600" dirty="0" smtClean="0">
                <a:latin typeface="Calibri" pitchFamily="34" charset="0"/>
                <a:cs typeface="Calibri" pitchFamily="34" charset="0"/>
              </a:rPr>
              <a:t>Police</a:t>
            </a:r>
          </a:p>
          <a:p>
            <a:pPr marL="2776538" indent="-2505075">
              <a:lnSpc>
                <a:spcPct val="120000"/>
              </a:lnSpc>
              <a:buFont typeface="+mj-lt"/>
              <a:buAutoNum type="arabicPeriod"/>
            </a:pPr>
            <a:r>
              <a:rPr lang="en-US" sz="9600" dirty="0" smtClean="0">
                <a:latin typeface="Calibri" pitchFamily="34" charset="0"/>
                <a:cs typeface="Calibri" pitchFamily="34" charset="0"/>
              </a:rPr>
              <a:t>Senior </a:t>
            </a:r>
            <a:r>
              <a:rPr lang="en-US" sz="9600" dirty="0">
                <a:latin typeface="Calibri" pitchFamily="34" charset="0"/>
                <a:cs typeface="Calibri" pitchFamily="34" charset="0"/>
              </a:rPr>
              <a:t>Superintendent of </a:t>
            </a:r>
            <a:r>
              <a:rPr lang="en-US" sz="9600" dirty="0" smtClean="0">
                <a:latin typeface="Calibri" pitchFamily="34" charset="0"/>
                <a:cs typeface="Calibri" pitchFamily="34" charset="0"/>
              </a:rPr>
              <a:t>Police</a:t>
            </a:r>
          </a:p>
          <a:p>
            <a:pPr marL="2776538" indent="-2505075">
              <a:lnSpc>
                <a:spcPct val="120000"/>
              </a:lnSpc>
              <a:buFont typeface="+mj-lt"/>
              <a:buAutoNum type="arabicPeriod"/>
            </a:pPr>
            <a:r>
              <a:rPr lang="en-US" sz="9600" dirty="0" smtClean="0">
                <a:latin typeface="Calibri" pitchFamily="34" charset="0"/>
                <a:cs typeface="Calibri" pitchFamily="34" charset="0"/>
              </a:rPr>
              <a:t>Superintendent </a:t>
            </a:r>
            <a:r>
              <a:rPr lang="en-US" sz="9600" dirty="0">
                <a:latin typeface="Calibri" pitchFamily="34" charset="0"/>
                <a:cs typeface="Calibri" pitchFamily="34" charset="0"/>
              </a:rPr>
              <a:t>of </a:t>
            </a:r>
            <a:r>
              <a:rPr lang="en-US" sz="9600" dirty="0" smtClean="0">
                <a:latin typeface="Calibri" pitchFamily="34" charset="0"/>
                <a:cs typeface="Calibri" pitchFamily="34" charset="0"/>
              </a:rPr>
              <a:t>Police</a:t>
            </a:r>
          </a:p>
          <a:p>
            <a:pPr marL="2776538" indent="-2505075">
              <a:lnSpc>
                <a:spcPct val="120000"/>
              </a:lnSpc>
              <a:buFont typeface="+mj-lt"/>
              <a:buAutoNum type="arabicPeriod"/>
            </a:pPr>
            <a:r>
              <a:rPr lang="en-US" sz="9600" dirty="0" smtClean="0">
                <a:latin typeface="Calibri" pitchFamily="34" charset="0"/>
                <a:cs typeface="Calibri" pitchFamily="34" charset="0"/>
              </a:rPr>
              <a:t>Deputy </a:t>
            </a:r>
            <a:r>
              <a:rPr lang="en-US" sz="9600" dirty="0">
                <a:latin typeface="Calibri" pitchFamily="34" charset="0"/>
                <a:cs typeface="Calibri" pitchFamily="34" charset="0"/>
              </a:rPr>
              <a:t>Superintendent of </a:t>
            </a:r>
            <a:r>
              <a:rPr lang="en-US" sz="9600" dirty="0" smtClean="0">
                <a:latin typeface="Calibri" pitchFamily="34" charset="0"/>
                <a:cs typeface="Calibri" pitchFamily="34" charset="0"/>
              </a:rPr>
              <a:t>Police</a:t>
            </a:r>
          </a:p>
          <a:p>
            <a:pPr marL="2776538" indent="-2505075">
              <a:lnSpc>
                <a:spcPct val="120000"/>
              </a:lnSpc>
              <a:buFont typeface="+mj-lt"/>
              <a:buAutoNum type="arabicPeriod"/>
            </a:pPr>
            <a:r>
              <a:rPr lang="en-US" sz="9600" dirty="0" smtClean="0">
                <a:latin typeface="Calibri" pitchFamily="34" charset="0"/>
                <a:cs typeface="Calibri" pitchFamily="34" charset="0"/>
              </a:rPr>
              <a:t>Police Inspector</a:t>
            </a:r>
          </a:p>
          <a:p>
            <a:pPr marL="2776538" indent="-2505075">
              <a:lnSpc>
                <a:spcPct val="120000"/>
              </a:lnSpc>
              <a:buFont typeface="+mj-lt"/>
              <a:buAutoNum type="arabicPeriod"/>
            </a:pPr>
            <a:r>
              <a:rPr lang="en-US" sz="9600" dirty="0" smtClean="0">
                <a:latin typeface="Calibri" pitchFamily="34" charset="0"/>
                <a:cs typeface="Calibri" pitchFamily="34" charset="0"/>
              </a:rPr>
              <a:t>Police Sub-Inspector</a:t>
            </a:r>
          </a:p>
          <a:p>
            <a:pPr marL="2776538" indent="-2505075">
              <a:lnSpc>
                <a:spcPct val="120000"/>
              </a:lnSpc>
              <a:buFont typeface="+mj-lt"/>
              <a:buAutoNum type="arabicPeriod"/>
            </a:pPr>
            <a:r>
              <a:rPr lang="en-US" sz="9600" dirty="0" smtClean="0">
                <a:latin typeface="Calibri" pitchFamily="34" charset="0"/>
                <a:cs typeface="Calibri" pitchFamily="34" charset="0"/>
              </a:rPr>
              <a:t>Assistant Sub-Inspect</a:t>
            </a:r>
          </a:p>
          <a:p>
            <a:pPr marL="2776538" indent="-2505075">
              <a:lnSpc>
                <a:spcPct val="120000"/>
              </a:lnSpc>
              <a:buFont typeface="+mj-lt"/>
              <a:buAutoNum type="arabicPeriod"/>
            </a:pPr>
            <a:r>
              <a:rPr lang="en-US" sz="9600" dirty="0" smtClean="0">
                <a:latin typeface="Calibri" pitchFamily="34" charset="0"/>
                <a:cs typeface="Calibri" pitchFamily="34" charset="0"/>
              </a:rPr>
              <a:t>Head Constable</a:t>
            </a:r>
          </a:p>
          <a:p>
            <a:pPr marL="2776538" indent="-2505075">
              <a:lnSpc>
                <a:spcPct val="120000"/>
              </a:lnSpc>
              <a:buFont typeface="+mj-lt"/>
              <a:buAutoNum type="arabicPeriod"/>
            </a:pPr>
            <a:r>
              <a:rPr lang="en-US" sz="9600" dirty="0" smtClean="0">
                <a:latin typeface="Calibri" pitchFamily="34" charset="0"/>
                <a:cs typeface="Calibri" pitchFamily="34" charset="0"/>
              </a:rPr>
              <a:t>Constable                               </a:t>
            </a:r>
            <a:endParaRPr lang="en-US" sz="9600" dirty="0">
              <a:latin typeface="Calibri" pitchFamily="34" charset="0"/>
              <a:cs typeface="Calibri" pitchFamily="34" charset="0"/>
            </a:endParaRPr>
          </a:p>
          <a:p>
            <a:pPr marL="804863" indent="-736600">
              <a:lnSpc>
                <a:spcPct val="170000"/>
              </a:lnSpc>
              <a:buFont typeface="+mj-lt"/>
              <a:buAutoNum type="arabicPeriod"/>
            </a:pPr>
            <a:endParaRPr lang="en-US" sz="8000" dirty="0">
              <a:latin typeface="Bahnschrift Light Condensed" panose="020B0502040204020203" pitchFamily="34" charset="0"/>
            </a:endParaRPr>
          </a:p>
          <a:p>
            <a:pPr marL="68580" indent="0">
              <a:lnSpc>
                <a:spcPct val="220000"/>
              </a:lnSpc>
              <a:buNone/>
            </a:pPr>
            <a:r>
              <a:rPr lang="en-US" sz="8000" dirty="0">
                <a:latin typeface="Bahnschrift Light Condensed" panose="020B0502040204020203" pitchFamily="34" charset="0"/>
              </a:rPr>
              <a:t>                        </a:t>
            </a:r>
          </a:p>
          <a:p>
            <a:pPr marL="68580" indent="0" algn="ctr">
              <a:lnSpc>
                <a:spcPct val="220000"/>
              </a:lnSpc>
              <a:buNone/>
            </a:pPr>
            <a:endParaRPr lang="en-US" sz="8000" dirty="0">
              <a:latin typeface="Bahnschrift Light Condensed" panose="020B0502040204020203" pitchFamily="34" charset="0"/>
            </a:endParaRPr>
          </a:p>
          <a:p>
            <a:pPr marL="68580" indent="0">
              <a:lnSpc>
                <a:spcPct val="120000"/>
              </a:lnSpc>
              <a:buNone/>
            </a:pPr>
            <a:r>
              <a:rPr lang="en-US" sz="8000" dirty="0">
                <a:latin typeface="Bahnschrift Light Condensed" panose="020B0502040204020203" pitchFamily="34" charset="0"/>
              </a:rPr>
              <a:t>                                                          </a:t>
            </a:r>
          </a:p>
          <a:p>
            <a:pPr marL="68580" indent="0">
              <a:buNone/>
            </a:pPr>
            <a:r>
              <a:rPr lang="en-US" sz="8000" dirty="0">
                <a:latin typeface="Bahnschrift Light Condensed" panose="020B0502040204020203" pitchFamily="34" charset="0"/>
              </a:rPr>
              <a:t>                                                                      </a:t>
            </a:r>
          </a:p>
          <a:p>
            <a:pPr marL="68580" indent="0">
              <a:buNone/>
            </a:pPr>
            <a:r>
              <a:rPr lang="en-US" sz="8000" dirty="0">
                <a:latin typeface="Bahnschrift Light Condensed" panose="020B0502040204020203" pitchFamily="34" charset="0"/>
              </a:rPr>
              <a:t>                                 	</a:t>
            </a:r>
          </a:p>
          <a:p>
            <a:pPr marL="68580" indent="0">
              <a:buNone/>
            </a:pPr>
            <a:endParaRPr lang="en-US" sz="8000" dirty="0"/>
          </a:p>
          <a:p>
            <a:pPr marL="68580" indent="0">
              <a:buNone/>
            </a:pPr>
            <a:r>
              <a:rPr lang="en-US" sz="8000" dirty="0"/>
              <a:t>	</a:t>
            </a:r>
          </a:p>
        </p:txBody>
      </p:sp>
    </p:spTree>
    <p:extLst>
      <p:ext uri="{BB962C8B-B14F-4D97-AF65-F5344CB8AC3E}">
        <p14:creationId xmlns:p14="http://schemas.microsoft.com/office/powerpoint/2010/main" val="389064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76200"/>
            <a:ext cx="8991600" cy="6629400"/>
          </a:xfrm>
        </p:spPr>
        <p:txBody>
          <a:bodyPr>
            <a:normAutofit fontScale="92500" lnSpcReduction="10000"/>
          </a:bodyPr>
          <a:lstStyle/>
          <a:p>
            <a:pPr algn="just"/>
            <a:r>
              <a:rPr lang="en-US" b="1" dirty="0">
                <a:latin typeface="Calibri" pitchFamily="34" charset="0"/>
                <a:cs typeface="Calibri" pitchFamily="34" charset="0"/>
              </a:rPr>
              <a:t>1. Director General Of Police(DGP)-</a:t>
            </a:r>
            <a:r>
              <a:rPr lang="en-US" dirty="0">
                <a:latin typeface="Calibri" pitchFamily="34" charset="0"/>
                <a:cs typeface="Calibri" pitchFamily="34" charset="0"/>
              </a:rPr>
              <a:t> </a:t>
            </a:r>
            <a:r>
              <a:rPr lang="en-US" sz="2800" dirty="0" smtClean="0">
                <a:latin typeface="Calibri" pitchFamily="34" charset="0"/>
                <a:cs typeface="Calibri" pitchFamily="34" charset="0"/>
              </a:rPr>
              <a:t>The </a:t>
            </a:r>
            <a:r>
              <a:rPr lang="en-US" sz="2800" dirty="0">
                <a:latin typeface="Calibri" pitchFamily="34" charset="0"/>
                <a:cs typeface="Calibri" pitchFamily="34" charset="0"/>
              </a:rPr>
              <a:t>highest authority of </a:t>
            </a:r>
            <a:r>
              <a:rPr lang="en-US" sz="2800" dirty="0" smtClean="0">
                <a:latin typeface="Calibri" pitchFamily="34" charset="0"/>
                <a:cs typeface="Calibri" pitchFamily="34" charset="0"/>
              </a:rPr>
              <a:t>a </a:t>
            </a:r>
            <a:r>
              <a:rPr lang="en-US" sz="2800" dirty="0">
                <a:latin typeface="Calibri" pitchFamily="34" charset="0"/>
                <a:cs typeface="Calibri" pitchFamily="34" charset="0"/>
              </a:rPr>
              <a:t>state in police is DGP (Director General Of Police). In India, the Director General Of Police(DGP) is a three star rank and the </a:t>
            </a:r>
            <a:r>
              <a:rPr lang="en-US" sz="2800" dirty="0" smtClean="0">
                <a:latin typeface="Calibri" pitchFamily="34" charset="0"/>
                <a:cs typeface="Calibri" pitchFamily="34" charset="0"/>
              </a:rPr>
              <a:t>highest </a:t>
            </a:r>
            <a:r>
              <a:rPr lang="en-US" sz="2800" dirty="0">
                <a:latin typeface="Calibri" pitchFamily="34" charset="0"/>
                <a:cs typeface="Calibri" pitchFamily="34" charset="0"/>
              </a:rPr>
              <a:t>ranking police officer in </a:t>
            </a:r>
            <a:r>
              <a:rPr lang="en-US" sz="2800" dirty="0" smtClean="0">
                <a:latin typeface="Calibri" pitchFamily="34" charset="0"/>
                <a:cs typeface="Calibri" pitchFamily="34" charset="0"/>
              </a:rPr>
              <a:t>the states of India. </a:t>
            </a:r>
            <a:r>
              <a:rPr lang="en-US" sz="2800" dirty="0">
                <a:latin typeface="Calibri" pitchFamily="34" charset="0"/>
                <a:cs typeface="Calibri" pitchFamily="34" charset="0"/>
              </a:rPr>
              <a:t>The DGP usually the head of the state Police force. All DGPs are IPS officers.</a:t>
            </a:r>
          </a:p>
          <a:p>
            <a:pPr algn="just"/>
            <a:r>
              <a:rPr lang="en-US" sz="3200" b="1" dirty="0" smtClean="0">
                <a:latin typeface="Calibri" pitchFamily="34" charset="0"/>
                <a:cs typeface="Calibri" pitchFamily="34" charset="0"/>
              </a:rPr>
              <a:t>2. Addl. Director General Of Police(ADGP)- </a:t>
            </a:r>
            <a:r>
              <a:rPr lang="en-US" sz="2800" dirty="0" smtClean="0">
                <a:latin typeface="Calibri" pitchFamily="34" charset="0"/>
                <a:cs typeface="Calibri" pitchFamily="34" charset="0"/>
              </a:rPr>
              <a:t>In </a:t>
            </a:r>
            <a:r>
              <a:rPr lang="en-US" sz="2800" dirty="0">
                <a:latin typeface="Calibri" pitchFamily="34" charset="0"/>
                <a:cs typeface="Calibri" pitchFamily="34" charset="0"/>
              </a:rPr>
              <a:t>India ADGP is a three star </a:t>
            </a:r>
            <a:r>
              <a:rPr lang="en-US" sz="2800" dirty="0" smtClean="0">
                <a:latin typeface="Calibri" pitchFamily="34" charset="0"/>
                <a:cs typeface="Calibri" pitchFamily="34" charset="0"/>
              </a:rPr>
              <a:t>rank who assist the DGP in law and order. </a:t>
            </a:r>
            <a:r>
              <a:rPr lang="en-US" sz="2800" dirty="0">
                <a:latin typeface="Calibri" pitchFamily="34" charset="0"/>
                <a:cs typeface="Calibri" pitchFamily="34" charset="0"/>
              </a:rPr>
              <a:t>All ADGPs are IPS officer. The rank insignia of a ADGP or Commissioner of Police (state) is the national emblem over crossed sword and baton. </a:t>
            </a:r>
          </a:p>
          <a:p>
            <a:pPr algn="just"/>
            <a:r>
              <a:rPr lang="en-US" sz="3200" b="1" dirty="0">
                <a:latin typeface="Calibri" pitchFamily="34" charset="0"/>
                <a:cs typeface="Calibri" pitchFamily="34" charset="0"/>
              </a:rPr>
              <a:t>3.Inspector General Of Police(IGP)-</a:t>
            </a:r>
            <a:r>
              <a:rPr lang="en-US" sz="3200" dirty="0">
                <a:latin typeface="Calibri" pitchFamily="34" charset="0"/>
                <a:cs typeface="Calibri" pitchFamily="34" charset="0"/>
              </a:rPr>
              <a:t> </a:t>
            </a:r>
            <a:r>
              <a:rPr lang="en-US" sz="2800" dirty="0">
                <a:latin typeface="Calibri" pitchFamily="34" charset="0"/>
                <a:cs typeface="Calibri" pitchFamily="34" charset="0"/>
              </a:rPr>
              <a:t>An IGP is a senior officer in the police force or Police service of several nations. The rank usually refers to the head of a large regional command within a Police </a:t>
            </a:r>
            <a:r>
              <a:rPr lang="en-US" sz="2800" dirty="0" smtClean="0">
                <a:latin typeface="Calibri" pitchFamily="34" charset="0"/>
                <a:cs typeface="Calibri" pitchFamily="34" charset="0"/>
              </a:rPr>
              <a:t>service </a:t>
            </a:r>
            <a:r>
              <a:rPr lang="en-US" sz="2800" dirty="0">
                <a:latin typeface="Calibri" pitchFamily="34" charset="0"/>
                <a:cs typeface="Calibri" pitchFamily="34" charset="0"/>
              </a:rPr>
              <a:t>and in many countries refers to the most senior officer of the entire  national  Police.</a:t>
            </a:r>
          </a:p>
        </p:txBody>
      </p:sp>
    </p:spTree>
    <p:extLst>
      <p:ext uri="{BB962C8B-B14F-4D97-AF65-F5344CB8AC3E}">
        <p14:creationId xmlns:p14="http://schemas.microsoft.com/office/powerpoint/2010/main" val="2604047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76200"/>
            <a:ext cx="8991600" cy="6705600"/>
          </a:xfrm>
        </p:spPr>
        <p:txBody>
          <a:bodyPr>
            <a:normAutofit/>
          </a:bodyPr>
          <a:lstStyle/>
          <a:p>
            <a:pPr algn="just"/>
            <a:r>
              <a:rPr lang="en-US" sz="2800" b="1" dirty="0">
                <a:latin typeface="Calibri" pitchFamily="34" charset="0"/>
                <a:cs typeface="Calibri" pitchFamily="34" charset="0"/>
              </a:rPr>
              <a:t>4.Deputy Inspector General Of </a:t>
            </a:r>
            <a:r>
              <a:rPr lang="en-US" sz="2800" b="1" dirty="0" smtClean="0">
                <a:latin typeface="Calibri" pitchFamily="34" charset="0"/>
                <a:cs typeface="Calibri" pitchFamily="34" charset="0"/>
              </a:rPr>
              <a:t>Police (</a:t>
            </a:r>
            <a:r>
              <a:rPr lang="en-US" sz="2800" b="1" dirty="0">
                <a:latin typeface="Calibri" pitchFamily="34" charset="0"/>
                <a:cs typeface="Calibri" pitchFamily="34" charset="0"/>
              </a:rPr>
              <a:t>DIGP)-</a:t>
            </a:r>
            <a:r>
              <a:rPr lang="en-US" sz="2800" dirty="0">
                <a:latin typeface="Calibri" pitchFamily="34" charset="0"/>
                <a:cs typeface="Calibri" pitchFamily="34" charset="0"/>
              </a:rPr>
              <a:t> Deputy Inspector General Of Police is a one star rank in the IPS. This rank in the Indian Police , just below IGP. A</a:t>
            </a:r>
            <a:r>
              <a:rPr lang="en-US" sz="2800" dirty="0" smtClean="0">
                <a:latin typeface="Calibri" pitchFamily="34" charset="0"/>
                <a:cs typeface="Calibri" pitchFamily="34" charset="0"/>
              </a:rPr>
              <a:t> </a:t>
            </a:r>
            <a:r>
              <a:rPr lang="en-US" sz="2800" dirty="0">
                <a:latin typeface="Calibri" pitchFamily="34" charset="0"/>
                <a:cs typeface="Calibri" pitchFamily="34" charset="0"/>
              </a:rPr>
              <a:t>state can have and most </a:t>
            </a:r>
            <a:r>
              <a:rPr lang="en-US" sz="2800" dirty="0" smtClean="0">
                <a:latin typeface="Calibri" pitchFamily="34" charset="0"/>
                <a:cs typeface="Calibri" pitchFamily="34" charset="0"/>
              </a:rPr>
              <a:t>states </a:t>
            </a:r>
            <a:r>
              <a:rPr lang="en-US" sz="2800" dirty="0">
                <a:latin typeface="Calibri" pitchFamily="34" charset="0"/>
                <a:cs typeface="Calibri" pitchFamily="34" charset="0"/>
              </a:rPr>
              <a:t>have several DIGs.</a:t>
            </a:r>
          </a:p>
          <a:p>
            <a:pPr algn="just"/>
            <a:r>
              <a:rPr lang="en-US" sz="2800" b="1" dirty="0">
                <a:latin typeface="Calibri" pitchFamily="34" charset="0"/>
                <a:cs typeface="Calibri" pitchFamily="34" charset="0"/>
              </a:rPr>
              <a:t>5.Senior Superintendent Of </a:t>
            </a:r>
            <a:r>
              <a:rPr lang="en-US" sz="2800" b="1" dirty="0" smtClean="0">
                <a:latin typeface="Calibri" pitchFamily="34" charset="0"/>
                <a:cs typeface="Calibri" pitchFamily="34" charset="0"/>
              </a:rPr>
              <a:t>Police (</a:t>
            </a:r>
            <a:r>
              <a:rPr lang="en-US" sz="2800" b="1" dirty="0">
                <a:latin typeface="Calibri" pitchFamily="34" charset="0"/>
                <a:cs typeface="Calibri" pitchFamily="34" charset="0"/>
              </a:rPr>
              <a:t>SSP</a:t>
            </a:r>
            <a:r>
              <a:rPr lang="en-US" sz="2800" b="1" dirty="0" smtClean="0">
                <a:latin typeface="Calibri" pitchFamily="34" charset="0"/>
                <a:cs typeface="Calibri" pitchFamily="34" charset="0"/>
              </a:rPr>
              <a:t>)-</a:t>
            </a:r>
            <a:r>
              <a:rPr lang="en-US" sz="2800" dirty="0" smtClean="0">
                <a:latin typeface="Calibri" pitchFamily="34" charset="0"/>
                <a:cs typeface="Calibri" pitchFamily="34" charset="0"/>
              </a:rPr>
              <a:t> Senior </a:t>
            </a:r>
            <a:r>
              <a:rPr lang="en-US" sz="2800" dirty="0">
                <a:latin typeface="Calibri" pitchFamily="34" charset="0"/>
                <a:cs typeface="Calibri" pitchFamily="34" charset="0"/>
              </a:rPr>
              <a:t>Superintendent is the district head. They are entrusted with the power and responsibility of maintaining law and order and related issues of a metropolitan district of a state or a union territory of </a:t>
            </a:r>
            <a:r>
              <a:rPr lang="en-US" sz="2800" dirty="0" smtClean="0">
                <a:latin typeface="Calibri" pitchFamily="34" charset="0"/>
                <a:cs typeface="Calibri" pitchFamily="34" charset="0"/>
              </a:rPr>
              <a:t>India. </a:t>
            </a:r>
            <a:r>
              <a:rPr lang="en-US" sz="2800" dirty="0">
                <a:latin typeface="Calibri" pitchFamily="34" charset="0"/>
                <a:cs typeface="Calibri" pitchFamily="34" charset="0"/>
              </a:rPr>
              <a:t>They are assisted by their junior officers.</a:t>
            </a:r>
          </a:p>
          <a:p>
            <a:pPr algn="just"/>
            <a:r>
              <a:rPr lang="en-US" sz="2800" b="1" dirty="0">
                <a:latin typeface="Calibri" pitchFamily="34" charset="0"/>
                <a:cs typeface="Calibri" pitchFamily="34" charset="0"/>
              </a:rPr>
              <a:t>6.Superintendent Of </a:t>
            </a:r>
            <a:r>
              <a:rPr lang="en-US" sz="2800" b="1" dirty="0" smtClean="0">
                <a:latin typeface="Calibri" pitchFamily="34" charset="0"/>
                <a:cs typeface="Calibri" pitchFamily="34" charset="0"/>
              </a:rPr>
              <a:t>Police (</a:t>
            </a:r>
            <a:r>
              <a:rPr lang="en-US" sz="2800" b="1" dirty="0">
                <a:latin typeface="Calibri" pitchFamily="34" charset="0"/>
                <a:cs typeface="Calibri" pitchFamily="34" charset="0"/>
              </a:rPr>
              <a:t>SP)-</a:t>
            </a:r>
            <a:r>
              <a:rPr lang="en-US" sz="2800" dirty="0">
                <a:latin typeface="Calibri" pitchFamily="34" charset="0"/>
                <a:cs typeface="Calibri" pitchFamily="34" charset="0"/>
              </a:rPr>
              <a:t> SP is the head of a large urban or rural area within a district. They also served as assisting officers to the additional/special director general of police in various bureaus.</a:t>
            </a:r>
          </a:p>
          <a:p>
            <a:endParaRPr lang="en-IN" dirty="0"/>
          </a:p>
        </p:txBody>
      </p:sp>
    </p:spTree>
    <p:extLst>
      <p:ext uri="{BB962C8B-B14F-4D97-AF65-F5344CB8AC3E}">
        <p14:creationId xmlns:p14="http://schemas.microsoft.com/office/powerpoint/2010/main" val="635735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76200"/>
            <a:ext cx="8991600" cy="6705600"/>
          </a:xfrm>
        </p:spPr>
        <p:txBody>
          <a:bodyPr>
            <a:normAutofit lnSpcReduction="10000"/>
          </a:bodyPr>
          <a:lstStyle/>
          <a:p>
            <a:pPr algn="just"/>
            <a:r>
              <a:rPr lang="en-IN" sz="2800" dirty="0" smtClean="0">
                <a:latin typeface="Calibri" pitchFamily="34" charset="0"/>
                <a:cs typeface="Calibri" pitchFamily="34" charset="0"/>
              </a:rPr>
              <a:t>In Twin city </a:t>
            </a:r>
            <a:r>
              <a:rPr lang="en-IN" sz="2800" dirty="0" err="1" smtClean="0">
                <a:latin typeface="Calibri" pitchFamily="34" charset="0"/>
                <a:cs typeface="Calibri" pitchFamily="34" charset="0"/>
              </a:rPr>
              <a:t>commissionerate</a:t>
            </a:r>
            <a:r>
              <a:rPr lang="en-IN" sz="2800" dirty="0" smtClean="0">
                <a:latin typeface="Calibri" pitchFamily="34" charset="0"/>
                <a:cs typeface="Calibri" pitchFamily="34" charset="0"/>
              </a:rPr>
              <a:t> policy is applied where they are given additional responsibilities to maintain law and order in twin cities. Head of the commissioner system is called Commissioner of police and it is equivalent to SP ranking. Commissioner </a:t>
            </a:r>
            <a:r>
              <a:rPr lang="en-IN" sz="2800" dirty="0">
                <a:latin typeface="Calibri" pitchFamily="34" charset="0"/>
                <a:cs typeface="Calibri" pitchFamily="34" charset="0"/>
              </a:rPr>
              <a:t>of Police is empowered with the powers of an executive magistrate and function as such. They are the special post Required to support the police system</a:t>
            </a:r>
            <a:r>
              <a:rPr lang="en-IN" sz="2800" dirty="0" smtClean="0">
                <a:latin typeface="Calibri" pitchFamily="34" charset="0"/>
                <a:cs typeface="Calibri" pitchFamily="34" charset="0"/>
              </a:rPr>
              <a:t>.</a:t>
            </a:r>
          </a:p>
          <a:p>
            <a:pPr algn="just"/>
            <a:r>
              <a:rPr lang="en-US" sz="2800" b="1" dirty="0">
                <a:latin typeface="Calibri" pitchFamily="34" charset="0"/>
                <a:cs typeface="Calibri" pitchFamily="34" charset="0"/>
              </a:rPr>
              <a:t>7.Deputy Superintendent Of Police(DSP)-</a:t>
            </a:r>
            <a:r>
              <a:rPr lang="en-US" sz="2800" dirty="0">
                <a:latin typeface="Calibri" pitchFamily="34" charset="0"/>
                <a:cs typeface="Calibri" pitchFamily="34" charset="0"/>
              </a:rPr>
              <a:t> T</a:t>
            </a:r>
            <a:r>
              <a:rPr lang="en-US" sz="2800" dirty="0" smtClean="0">
                <a:latin typeface="Calibri" pitchFamily="34" charset="0"/>
                <a:cs typeface="Calibri" pitchFamily="34" charset="0"/>
              </a:rPr>
              <a:t>hey are the state police officers recruited by state police services. They can be elevated to IPS rank and become SP by serving 12 years of service.</a:t>
            </a:r>
          </a:p>
          <a:p>
            <a:pPr algn="just"/>
            <a:r>
              <a:rPr lang="en-US" sz="2800" b="1" dirty="0" smtClean="0">
                <a:latin typeface="Calibri" pitchFamily="34" charset="0"/>
                <a:cs typeface="Calibri" pitchFamily="34" charset="0"/>
              </a:rPr>
              <a:t>Assistant commissioner of police (ACP)</a:t>
            </a:r>
            <a:r>
              <a:rPr lang="en-US" sz="2800" dirty="0" smtClean="0">
                <a:latin typeface="Calibri" pitchFamily="34" charset="0"/>
                <a:cs typeface="Calibri" pitchFamily="34" charset="0"/>
              </a:rPr>
              <a:t> is the equivalent post to DSP and basically exist in metropolitan or twin cities. This post is created along with DSP post  in </a:t>
            </a:r>
            <a:r>
              <a:rPr lang="en-US" sz="2800" dirty="0" err="1" smtClean="0">
                <a:latin typeface="Calibri" pitchFamily="34" charset="0"/>
                <a:cs typeface="Calibri" pitchFamily="34" charset="0"/>
              </a:rPr>
              <a:t>commissionerate</a:t>
            </a:r>
            <a:r>
              <a:rPr lang="en-US" sz="2800" dirty="0" smtClean="0">
                <a:latin typeface="Calibri" pitchFamily="34" charset="0"/>
                <a:cs typeface="Calibri" pitchFamily="34" charset="0"/>
              </a:rPr>
              <a:t> system in 1876.</a:t>
            </a:r>
            <a:endParaRPr lang="en-US" sz="2800" dirty="0">
              <a:latin typeface="Bahnschrift SemiLight Condensed" panose="020B0502040204020203" pitchFamily="34" charset="0"/>
            </a:endParaRPr>
          </a:p>
          <a:p>
            <a:pPr marL="68580" indent="0">
              <a:buNone/>
            </a:pPr>
            <a:endParaRPr lang="en-US" sz="2800" dirty="0">
              <a:latin typeface="Bahnschrift SemiLight Condensed" panose="020B0502040204020203" pitchFamily="34" charset="0"/>
            </a:endParaRPr>
          </a:p>
          <a:p>
            <a:pPr marL="68580" indent="0">
              <a:buNone/>
            </a:pPr>
            <a:endParaRPr lang="en-US" sz="2800" dirty="0">
              <a:latin typeface="Bahnschrift SemiLight Condensed" panose="020B0502040204020203" pitchFamily="34" charset="0"/>
            </a:endParaRPr>
          </a:p>
          <a:p>
            <a:endParaRPr lang="en-US" sz="2800" dirty="0">
              <a:latin typeface="Bahnschrift SemiLight Condensed" panose="020B0502040204020203" pitchFamily="34" charset="0"/>
            </a:endParaRPr>
          </a:p>
          <a:p>
            <a:endParaRPr lang="en-US" sz="2800" dirty="0">
              <a:latin typeface="Bahnschrift SemiLight Condensed" panose="020B0502040204020203" pitchFamily="34" charset="0"/>
            </a:endParaRPr>
          </a:p>
          <a:p>
            <a:pPr marL="68580" indent="0">
              <a:buNone/>
            </a:pPr>
            <a:endParaRPr lang="en-US" sz="3200" dirty="0"/>
          </a:p>
        </p:txBody>
      </p:sp>
    </p:spTree>
    <p:extLst>
      <p:ext uri="{BB962C8B-B14F-4D97-AF65-F5344CB8AC3E}">
        <p14:creationId xmlns:p14="http://schemas.microsoft.com/office/powerpoint/2010/main" val="3122348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76200"/>
            <a:ext cx="8991600" cy="6705600"/>
          </a:xfrm>
        </p:spPr>
        <p:txBody>
          <a:bodyPr>
            <a:normAutofit/>
          </a:bodyPr>
          <a:lstStyle/>
          <a:p>
            <a:pPr algn="just"/>
            <a:r>
              <a:rPr lang="en-IN" b="1" dirty="0">
                <a:latin typeface="Calibri" pitchFamily="34" charset="0"/>
                <a:cs typeface="Calibri" pitchFamily="34" charset="0"/>
              </a:rPr>
              <a:t>8. Police Inspector-</a:t>
            </a:r>
            <a:r>
              <a:rPr lang="en-IN" dirty="0">
                <a:latin typeface="Calibri" pitchFamily="34" charset="0"/>
                <a:cs typeface="Calibri" pitchFamily="34" charset="0"/>
              </a:rPr>
              <a:t> Inspector are </a:t>
            </a:r>
            <a:r>
              <a:rPr lang="en-IN" dirty="0" smtClean="0">
                <a:latin typeface="Calibri" pitchFamily="34" charset="0"/>
                <a:cs typeface="Calibri" pitchFamily="34" charset="0"/>
              </a:rPr>
              <a:t>given responsibility of a police station. In other words Inspector of police is the in-charge of a police station and the area coming under the police station.</a:t>
            </a:r>
            <a:endParaRPr lang="en-US" dirty="0" smtClean="0">
              <a:latin typeface="Calibri" pitchFamily="34" charset="0"/>
              <a:cs typeface="Calibri" pitchFamily="34" charset="0"/>
            </a:endParaRPr>
          </a:p>
          <a:p>
            <a:pPr algn="just"/>
            <a:r>
              <a:rPr lang="en-US" b="1" dirty="0" smtClean="0">
                <a:latin typeface="Calibri" pitchFamily="34" charset="0"/>
                <a:cs typeface="Calibri" pitchFamily="34" charset="0"/>
              </a:rPr>
              <a:t>9</a:t>
            </a:r>
            <a:r>
              <a:rPr lang="en-US" b="1" dirty="0" smtClean="0">
                <a:latin typeface="Calibri" pitchFamily="34" charset="0"/>
                <a:cs typeface="Calibri" pitchFamily="34" charset="0"/>
              </a:rPr>
              <a:t>. Sub-Inspector-</a:t>
            </a:r>
            <a:r>
              <a:rPr lang="en-US" dirty="0" smtClean="0">
                <a:latin typeface="Calibri" pitchFamily="34" charset="0"/>
                <a:cs typeface="Calibri" pitchFamily="34" charset="0"/>
              </a:rPr>
              <a:t> </a:t>
            </a:r>
            <a:r>
              <a:rPr lang="en-US" dirty="0">
                <a:latin typeface="Calibri" pitchFamily="34" charset="0"/>
                <a:cs typeface="Calibri" pitchFamily="34" charset="0"/>
              </a:rPr>
              <a:t>Sub inspector works under  the supervision of </a:t>
            </a:r>
            <a:r>
              <a:rPr lang="en-US" dirty="0" smtClean="0">
                <a:latin typeface="Calibri" pitchFamily="34" charset="0"/>
                <a:cs typeface="Calibri" pitchFamily="34" charset="0"/>
              </a:rPr>
              <a:t>Inspector and assist in the work of Police inspector. </a:t>
            </a:r>
            <a:endParaRPr lang="en-US" dirty="0">
              <a:latin typeface="Calibri" pitchFamily="34" charset="0"/>
              <a:cs typeface="Calibri" pitchFamily="34" charset="0"/>
            </a:endParaRPr>
          </a:p>
          <a:p>
            <a:pPr algn="just"/>
            <a:r>
              <a:rPr lang="en-US" b="1" dirty="0">
                <a:latin typeface="Calibri" pitchFamily="34" charset="0"/>
                <a:cs typeface="Calibri" pitchFamily="34" charset="0"/>
              </a:rPr>
              <a:t>10</a:t>
            </a:r>
            <a:r>
              <a:rPr lang="en-US" b="1" dirty="0" smtClean="0">
                <a:latin typeface="Calibri" pitchFamily="34" charset="0"/>
                <a:cs typeface="Calibri" pitchFamily="34" charset="0"/>
              </a:rPr>
              <a:t>. Assistant </a:t>
            </a:r>
            <a:r>
              <a:rPr lang="en-US" b="1" dirty="0">
                <a:latin typeface="Calibri" pitchFamily="34" charset="0"/>
                <a:cs typeface="Calibri" pitchFamily="34" charset="0"/>
              </a:rPr>
              <a:t>Sub-Inspector(ASI)-</a:t>
            </a:r>
            <a:r>
              <a:rPr lang="en-US" dirty="0">
                <a:latin typeface="Calibri" pitchFamily="34" charset="0"/>
                <a:cs typeface="Calibri" pitchFamily="34" charset="0"/>
              </a:rPr>
              <a:t> ASI is a non-</a:t>
            </a:r>
            <a:r>
              <a:rPr lang="en-US" dirty="0" err="1">
                <a:latin typeface="Calibri" pitchFamily="34" charset="0"/>
                <a:cs typeface="Calibri" pitchFamily="34" charset="0"/>
              </a:rPr>
              <a:t>gazetted</a:t>
            </a:r>
            <a:r>
              <a:rPr lang="en-US" dirty="0">
                <a:latin typeface="Calibri" pitchFamily="34" charset="0"/>
                <a:cs typeface="Calibri" pitchFamily="34" charset="0"/>
              </a:rPr>
              <a:t> police officer ranking above a police head constable and below a sub-inspector. The rank insignia for an ASI is one star. </a:t>
            </a:r>
          </a:p>
          <a:p>
            <a:pPr algn="just"/>
            <a:r>
              <a:rPr lang="en-US" b="1" dirty="0">
                <a:latin typeface="Calibri" pitchFamily="34" charset="0"/>
                <a:cs typeface="Calibri" pitchFamily="34" charset="0"/>
              </a:rPr>
              <a:t>11. Head Constable-</a:t>
            </a:r>
            <a:r>
              <a:rPr lang="en-US" dirty="0">
                <a:latin typeface="Calibri" pitchFamily="34" charset="0"/>
                <a:cs typeface="Calibri" pitchFamily="34" charset="0"/>
              </a:rPr>
              <a:t> Head Constable in the </a:t>
            </a:r>
            <a:r>
              <a:rPr lang="en-US" dirty="0" smtClean="0">
                <a:latin typeface="Calibri" pitchFamily="34" charset="0"/>
                <a:cs typeface="Calibri" pitchFamily="34" charset="0"/>
              </a:rPr>
              <a:t>Indian </a:t>
            </a:r>
            <a:r>
              <a:rPr lang="en-US" dirty="0">
                <a:latin typeface="Calibri" pitchFamily="34" charset="0"/>
                <a:cs typeface="Calibri" pitchFamily="34" charset="0"/>
              </a:rPr>
              <a:t>police is equivalent to sergeant in police forces in other countries. Head constables wear three bars on their epaulettes.</a:t>
            </a:r>
          </a:p>
          <a:p>
            <a:pPr algn="just"/>
            <a:r>
              <a:rPr lang="en-US" b="1" dirty="0" smtClean="0">
                <a:latin typeface="Calibri" pitchFamily="34" charset="0"/>
                <a:cs typeface="Calibri" pitchFamily="34" charset="0"/>
              </a:rPr>
              <a:t>12.Constable- </a:t>
            </a:r>
            <a:r>
              <a:rPr lang="en-US" dirty="0" smtClean="0">
                <a:latin typeface="Calibri" pitchFamily="34" charset="0"/>
                <a:cs typeface="Calibri" pitchFamily="34" charset="0"/>
              </a:rPr>
              <a:t>Constable assist the Head constable in their work related to lodge a complain and look after the work of police station.</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2271720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B86B0956-685D-0649-A07E-1D8DE5F5A2AB}"/>
              </a:ext>
            </a:extLst>
          </p:cNvPr>
          <p:cNvSpPr>
            <a:spLocks noGrp="1"/>
          </p:cNvSpPr>
          <p:nvPr>
            <p:ph type="subTitle" idx="1"/>
          </p:nvPr>
        </p:nvSpPr>
        <p:spPr/>
        <p:txBody>
          <a:bodyPr/>
          <a:lstStyle/>
          <a:p>
            <a:endParaRPr lang="en-US"/>
          </a:p>
        </p:txBody>
      </p:sp>
      <p:sp>
        <p:nvSpPr>
          <p:cNvPr id="2" name="Title 1">
            <a:extLst>
              <a:ext uri="{FF2B5EF4-FFF2-40B4-BE49-F238E27FC236}">
                <a16:creationId xmlns="" xmlns:a16="http://schemas.microsoft.com/office/drawing/2014/main" id="{3E855A93-9DF3-5443-8A0F-529E114EEC7C}"/>
              </a:ext>
            </a:extLst>
          </p:cNvPr>
          <p:cNvSpPr>
            <a:spLocks noGrp="1"/>
          </p:cNvSpPr>
          <p:nvPr>
            <p:ph type="ctrTitle"/>
          </p:nvPr>
        </p:nvSpPr>
        <p:spPr/>
        <p:txBody>
          <a:bodyPr/>
          <a:lstStyle/>
          <a:p>
            <a:endParaRPr lang="en-US"/>
          </a:p>
        </p:txBody>
      </p:sp>
      <p:pic>
        <p:nvPicPr>
          <p:cNvPr id="2050"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8367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363</TotalTime>
  <Words>596</Words>
  <Application>Microsoft Office PowerPoint</Application>
  <PresentationFormat>On-screen Show (4:3)</PresentationFormat>
  <Paragraphs>42</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Equity</vt:lpstr>
      <vt:lpstr>POLICE OFFICERS </vt:lpstr>
      <vt:lpstr>Police Ranking System</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POLICE OFFICERS</dc:title>
  <dc:creator>prabhash</dc:creator>
  <cp:lastModifiedBy>VIKASH KUMAR</cp:lastModifiedBy>
  <cp:revision>39</cp:revision>
  <dcterms:created xsi:type="dcterms:W3CDTF">2021-02-13T13:06:54Z</dcterms:created>
  <dcterms:modified xsi:type="dcterms:W3CDTF">2021-03-12T04:21:41Z</dcterms:modified>
</cp:coreProperties>
</file>