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57" r:id="rId4"/>
    <p:sldId id="258" r:id="rId5"/>
    <p:sldId id="259" r:id="rId6"/>
    <p:sldId id="260" r:id="rId7"/>
    <p:sldId id="262" r:id="rId8"/>
    <p:sldId id="263" r:id="rId9"/>
    <p:sldId id="265" r:id="rId10"/>
    <p:sldId id="264" r:id="rId11"/>
    <p:sldId id="267" r:id="rId12"/>
    <p:sldId id="266"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18"/>
  </p:normalViewPr>
  <p:slideViewPr>
    <p:cSldViewPr snapToGrid="0" snapToObjects="1">
      <p:cViewPr varScale="1">
        <p:scale>
          <a:sx n="93" d="100"/>
          <a:sy n="93" d="100"/>
        </p:scale>
        <p:origin x="132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oleObject" Target="file:///F:\CUTM\Project\Supriya%20Madam\IPE%20GLOBAL\DATA\Analysi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F:\CUTM\Project\Supriya%20Madam\IPE%20GLOBAL\DATA\Analysi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F:\CUTM\Project\Supriya%20Madam\IPE%20GLOBAL\DATA\Analysi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F:\CUTM\Project\Supriya%20Madam\IPE%20GLOBAL\DATA\Analysi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F:\CUTM\Project\Supriya%20Madam\IPE%20GLOBAL\DATA\Analysi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pPr>
            <a:r>
              <a:rPr lang="en-IN" sz="2000" dirty="0" smtClean="0">
                <a:latin typeface="Times New Roman" panose="02020603050405020304" pitchFamily="18" charset="0"/>
                <a:cs typeface="Times New Roman" panose="02020603050405020304" pitchFamily="18" charset="0"/>
              </a:rPr>
              <a:t>Percentage </a:t>
            </a:r>
            <a:r>
              <a:rPr lang="en-IN" sz="2000" dirty="0">
                <a:latin typeface="Times New Roman" panose="02020603050405020304" pitchFamily="18" charset="0"/>
                <a:cs typeface="Times New Roman" panose="02020603050405020304" pitchFamily="18" charset="0"/>
              </a:rPr>
              <a:t>of households by social</a:t>
            </a:r>
            <a:r>
              <a:rPr lang="en-IN" sz="2000" baseline="0" dirty="0">
                <a:latin typeface="Times New Roman" panose="02020603050405020304" pitchFamily="18" charset="0"/>
                <a:cs typeface="Times New Roman" panose="02020603050405020304" pitchFamily="18" charset="0"/>
              </a:rPr>
              <a:t> categories</a:t>
            </a:r>
            <a:endParaRPr lang="en-IN" sz="2000" dirty="0">
              <a:latin typeface="Times New Roman" panose="02020603050405020304" pitchFamily="18" charset="0"/>
              <a:cs typeface="Times New Roman" panose="02020603050405020304" pitchFamily="18" charset="0"/>
            </a:endParaRPr>
          </a:p>
        </c:rich>
      </c:tx>
      <c:layout/>
      <c:overlay val="0"/>
    </c:title>
    <c:autoTitleDeleted val="0"/>
    <c:plotArea>
      <c:layout/>
      <c:pieChart>
        <c:varyColors val="1"/>
        <c:ser>
          <c:idx val="0"/>
          <c:order val="0"/>
          <c:tx>
            <c:strRef>
              <c:f>GI!$O$1</c:f>
              <c:strCache>
                <c:ptCount val="1"/>
                <c:pt idx="0">
                  <c:v>Percentage of Households</c:v>
                </c:pt>
              </c:strCache>
            </c:strRef>
          </c:tx>
          <c:dLbls>
            <c:spPr>
              <a:noFill/>
              <a:ln>
                <a:noFill/>
              </a:ln>
              <a:effectLst/>
            </c:spPr>
            <c:txPr>
              <a:bodyPr wrap="square" lIns="38100" tIns="19050" rIns="38100" bIns="19050" anchor="ctr">
                <a:spAutoFit/>
              </a:bodyPr>
              <a:lstStyle/>
              <a:p>
                <a:pPr>
                  <a:defRPr sz="2000"/>
                </a:pPr>
                <a:endParaRPr lang="en-US"/>
              </a:p>
            </c:tx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15:layout/>
              </c:ext>
            </c:extLst>
          </c:dLbls>
          <c:cat>
            <c:strRef>
              <c:f>GI!$N$2:$N$5</c:f>
              <c:strCache>
                <c:ptCount val="4"/>
                <c:pt idx="0">
                  <c:v>SC</c:v>
                </c:pt>
                <c:pt idx="1">
                  <c:v>ST</c:v>
                </c:pt>
                <c:pt idx="2">
                  <c:v>OBC</c:v>
                </c:pt>
                <c:pt idx="3">
                  <c:v>General</c:v>
                </c:pt>
              </c:strCache>
            </c:strRef>
          </c:cat>
          <c:val>
            <c:numRef>
              <c:f>GI!$O$2:$O$5</c:f>
              <c:numCache>
                <c:formatCode>General</c:formatCode>
                <c:ptCount val="4"/>
                <c:pt idx="0">
                  <c:v>28.1</c:v>
                </c:pt>
                <c:pt idx="1">
                  <c:v>40.8</c:v>
                </c:pt>
                <c:pt idx="2">
                  <c:v>29.1</c:v>
                </c:pt>
                <c:pt idx="3">
                  <c:v>2.0</c:v>
                </c:pt>
              </c:numCache>
            </c:numRef>
          </c:val>
          <c:extLst xmlns:c16r2="http://schemas.microsoft.com/office/drawing/2015/06/chart">
            <c:ext xmlns:c16="http://schemas.microsoft.com/office/drawing/2014/chart" uri="{C3380CC4-5D6E-409C-BE32-E72D297353CC}">
              <c16:uniqueId val="{00000000-4F45-48BC-A7AC-A22649920548}"/>
            </c:ext>
          </c:extLst>
        </c:ser>
        <c:dLbls>
          <c:showLegendKey val="0"/>
          <c:showVal val="0"/>
          <c:showCatName val="0"/>
          <c:showSerName val="0"/>
          <c:showPercent val="0"/>
          <c:showBubbleSize val="0"/>
          <c:showLeaderLines val="1"/>
        </c:dLbls>
        <c:firstSliceAng val="0"/>
      </c:pieChart>
    </c:plotArea>
    <c:legend>
      <c:legendPos val="r"/>
      <c:layout/>
      <c:overlay val="0"/>
      <c:txPr>
        <a:bodyPr/>
        <a:lstStyle/>
        <a:p>
          <a:pPr>
            <a:defRPr sz="2000">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Lbls>
            <c:spPr>
              <a:noFill/>
              <a:ln>
                <a:noFill/>
              </a:ln>
              <a:effectLst/>
            </c:spPr>
            <c:txPr>
              <a:bodyPr wrap="square" lIns="38100" tIns="19050" rIns="38100" bIns="19050" anchor="ctr">
                <a:spAutoFit/>
              </a:bodyPr>
              <a:lstStyle/>
              <a:p>
                <a:pPr>
                  <a:defRPr sz="2000"/>
                </a:pPr>
                <a:endParaRPr lang="en-US"/>
              </a:p>
            </c:tx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15:layout/>
              </c:ext>
            </c:extLst>
          </c:dLbls>
          <c:cat>
            <c:multiLvlStrRef>
              <c:f>'First Ob'!$AW$2:$AX$3</c:f>
              <c:multiLvlStrCache>
                <c:ptCount val="2"/>
                <c:lvl>
                  <c:pt idx="0">
                    <c:v>Yes</c:v>
                  </c:pt>
                  <c:pt idx="1">
                    <c:v>No</c:v>
                  </c:pt>
                </c:lvl>
                <c:lvl>
                  <c:pt idx="0">
                    <c:v>Climate Change</c:v>
                  </c:pt>
                </c:lvl>
              </c:multiLvlStrCache>
            </c:multiLvlStrRef>
          </c:cat>
          <c:val>
            <c:numRef>
              <c:f>'First Ob'!$AW$4:$AX$4</c:f>
              <c:numCache>
                <c:formatCode>General</c:formatCode>
                <c:ptCount val="2"/>
                <c:pt idx="0">
                  <c:v>82.6</c:v>
                </c:pt>
                <c:pt idx="1">
                  <c:v>17.4</c:v>
                </c:pt>
              </c:numCache>
            </c:numRef>
          </c:val>
          <c:extLst xmlns:c16r2="http://schemas.microsoft.com/office/drawing/2015/06/chart">
            <c:ext xmlns:c16="http://schemas.microsoft.com/office/drawing/2014/chart" uri="{C3380CC4-5D6E-409C-BE32-E72D297353CC}">
              <c16:uniqueId val="{00000000-D2F6-446A-9EA9-3DCA60DFFA68}"/>
            </c:ext>
          </c:extLst>
        </c:ser>
        <c:dLbls>
          <c:showLegendKey val="0"/>
          <c:showVal val="0"/>
          <c:showCatName val="0"/>
          <c:showSerName val="0"/>
          <c:showPercent val="0"/>
          <c:showBubbleSize val="0"/>
          <c:showLeaderLines val="1"/>
        </c:dLbls>
        <c:firstSliceAng val="0"/>
      </c:pieChart>
    </c:plotArea>
    <c:legend>
      <c:legendPos val="r"/>
      <c:layout/>
      <c:overlay val="0"/>
      <c:txPr>
        <a:bodyPr/>
        <a:lstStyle/>
        <a:p>
          <a:pPr>
            <a:defRPr sz="2000"/>
          </a:pPr>
          <a:endParaRPr lang="en-US"/>
        </a:p>
      </c:txPr>
    </c:legend>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Lbls>
            <c:spPr>
              <a:noFill/>
              <a:ln>
                <a:noFill/>
              </a:ln>
              <a:effectLst/>
            </c:spPr>
            <c:txPr>
              <a:bodyPr wrap="square" lIns="38100" tIns="19050" rIns="38100" bIns="19050" anchor="ctr">
                <a:spAutoFit/>
              </a:bodyPr>
              <a:lstStyle/>
              <a:p>
                <a:pPr>
                  <a:defRPr sz="2000"/>
                </a:pPr>
                <a:endParaRPr lang="en-US"/>
              </a:p>
            </c:tx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15:layout/>
              </c:ext>
            </c:extLst>
          </c:dLbls>
          <c:cat>
            <c:multiLvlStrRef>
              <c:f>Sheet1!$K$2:$L$3</c:f>
              <c:multiLvlStrCache>
                <c:ptCount val="2"/>
                <c:lvl>
                  <c:pt idx="0">
                    <c:v>Yes</c:v>
                  </c:pt>
                  <c:pt idx="1">
                    <c:v>No</c:v>
                  </c:pt>
                </c:lvl>
                <c:lvl>
                  <c:pt idx="0">
                    <c:v>Drought</c:v>
                  </c:pt>
                </c:lvl>
              </c:multiLvlStrCache>
            </c:multiLvlStrRef>
          </c:cat>
          <c:val>
            <c:numRef>
              <c:f>Sheet1!$K$4:$L$4</c:f>
              <c:numCache>
                <c:formatCode>General</c:formatCode>
                <c:ptCount val="2"/>
                <c:pt idx="0">
                  <c:v>61.5</c:v>
                </c:pt>
                <c:pt idx="1">
                  <c:v>38.5</c:v>
                </c:pt>
              </c:numCache>
            </c:numRef>
          </c:val>
          <c:extLst xmlns:c16r2="http://schemas.microsoft.com/office/drawing/2015/06/chart">
            <c:ext xmlns:c16="http://schemas.microsoft.com/office/drawing/2014/chart" uri="{C3380CC4-5D6E-409C-BE32-E72D297353CC}">
              <c16:uniqueId val="{00000000-83CE-422E-813F-83E4A2BE7EA3}"/>
            </c:ext>
          </c:extLst>
        </c:ser>
        <c:dLbls>
          <c:showLegendKey val="0"/>
          <c:showVal val="0"/>
          <c:showCatName val="0"/>
          <c:showSerName val="0"/>
          <c:showPercent val="0"/>
          <c:showBubbleSize val="0"/>
          <c:showLeaderLines val="1"/>
        </c:dLbls>
        <c:firstSliceAng val="0"/>
      </c:pieChart>
    </c:plotArea>
    <c:legend>
      <c:legendPos val="r"/>
      <c:layout/>
      <c:overlay val="0"/>
      <c:txPr>
        <a:bodyPr/>
        <a:lstStyle/>
        <a:p>
          <a:pPr>
            <a:defRPr sz="2000"/>
          </a:pPr>
          <a:endParaRPr lang="en-US"/>
        </a:p>
      </c:txPr>
    </c:legend>
    <c:plotVisOnly val="1"/>
    <c:dispBlanksAs val="gap"/>
    <c:showDLblsOverMax val="0"/>
  </c:chart>
  <c:spPr>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Lbls>
            <c:spPr>
              <a:noFill/>
              <a:ln>
                <a:noFill/>
              </a:ln>
              <a:effectLst/>
            </c:spPr>
            <c:txPr>
              <a:bodyPr wrap="square" lIns="38100" tIns="19050" rIns="38100" bIns="19050" anchor="ctr">
                <a:spAutoFit/>
              </a:bodyPr>
              <a:lstStyle/>
              <a:p>
                <a:pPr>
                  <a:defRPr sz="2000"/>
                </a:pPr>
                <a:endParaRPr lang="en-US"/>
              </a:p>
            </c:tx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15:layout/>
              </c:ext>
            </c:extLst>
          </c:dLbls>
          <c:cat>
            <c:multiLvlStrRef>
              <c:f>'First Ob'!$AB$2:$AC$3</c:f>
              <c:multiLvlStrCache>
                <c:ptCount val="2"/>
                <c:lvl>
                  <c:pt idx="0">
                    <c:v>Yes</c:v>
                  </c:pt>
                  <c:pt idx="1">
                    <c:v>No</c:v>
                  </c:pt>
                </c:lvl>
                <c:lvl>
                  <c:pt idx="0">
                    <c:v> Wage mployment</c:v>
                  </c:pt>
                </c:lvl>
              </c:multiLvlStrCache>
            </c:multiLvlStrRef>
          </c:cat>
          <c:val>
            <c:numRef>
              <c:f>'First Ob'!$AB$4:$AC$4</c:f>
              <c:numCache>
                <c:formatCode>General</c:formatCode>
                <c:ptCount val="2"/>
                <c:pt idx="0">
                  <c:v>92.5</c:v>
                </c:pt>
                <c:pt idx="1">
                  <c:v>7.5</c:v>
                </c:pt>
              </c:numCache>
            </c:numRef>
          </c:val>
          <c:extLst xmlns:c16r2="http://schemas.microsoft.com/office/drawing/2015/06/chart">
            <c:ext xmlns:c16="http://schemas.microsoft.com/office/drawing/2014/chart" uri="{C3380CC4-5D6E-409C-BE32-E72D297353CC}">
              <c16:uniqueId val="{00000000-E771-495B-825E-F77A214B3BFC}"/>
            </c:ext>
          </c:extLst>
        </c:ser>
        <c:dLbls>
          <c:showLegendKey val="0"/>
          <c:showVal val="0"/>
          <c:showCatName val="0"/>
          <c:showSerName val="0"/>
          <c:showPercent val="0"/>
          <c:showBubbleSize val="0"/>
          <c:showLeaderLines val="1"/>
        </c:dLbls>
        <c:firstSliceAng val="0"/>
      </c:pieChart>
    </c:plotArea>
    <c:legend>
      <c:legendPos val="r"/>
      <c:layout/>
      <c:overlay val="0"/>
      <c:txPr>
        <a:bodyPr/>
        <a:lstStyle/>
        <a:p>
          <a:pPr>
            <a:defRPr sz="2000"/>
          </a:pPr>
          <a:endParaRPr lang="en-US"/>
        </a:p>
      </c:txPr>
    </c:legend>
    <c:plotVisOnly val="1"/>
    <c:dispBlanksAs val="gap"/>
    <c:showDLblsOverMax val="0"/>
  </c:chart>
  <c:spPr>
    <a:ln>
      <a:no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Lbls>
            <c:spPr>
              <a:noFill/>
              <a:ln>
                <a:noFill/>
              </a:ln>
              <a:effectLst/>
            </c:spPr>
            <c:txPr>
              <a:bodyPr wrap="square" lIns="38100" tIns="19050" rIns="38100" bIns="19050" anchor="ctr">
                <a:spAutoFit/>
              </a:bodyPr>
              <a:lstStyle/>
              <a:p>
                <a:pPr>
                  <a:defRPr sz="2000"/>
                </a:pPr>
                <a:endParaRPr lang="en-US"/>
              </a:p>
            </c:tx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15:layout/>
              </c:ext>
            </c:extLst>
          </c:dLbls>
          <c:cat>
            <c:multiLvlStrRef>
              <c:f>Sheet1!$A$2:$B$3</c:f>
              <c:multiLvlStrCache>
                <c:ptCount val="2"/>
                <c:lvl>
                  <c:pt idx="0">
                    <c:v>Yes</c:v>
                  </c:pt>
                  <c:pt idx="1">
                    <c:v>No</c:v>
                  </c:pt>
                </c:lvl>
                <c:lvl>
                  <c:pt idx="0">
                    <c:v>Insufficient Income</c:v>
                  </c:pt>
                </c:lvl>
              </c:multiLvlStrCache>
            </c:multiLvlStrRef>
          </c:cat>
          <c:val>
            <c:numRef>
              <c:f>Sheet1!$A$4:$B$4</c:f>
              <c:numCache>
                <c:formatCode>General</c:formatCode>
                <c:ptCount val="2"/>
                <c:pt idx="0">
                  <c:v>70.4</c:v>
                </c:pt>
                <c:pt idx="1">
                  <c:v>29.6</c:v>
                </c:pt>
              </c:numCache>
            </c:numRef>
          </c:val>
          <c:extLst xmlns:c16r2="http://schemas.microsoft.com/office/drawing/2015/06/chart">
            <c:ext xmlns:c16="http://schemas.microsoft.com/office/drawing/2014/chart" uri="{C3380CC4-5D6E-409C-BE32-E72D297353CC}">
              <c16:uniqueId val="{00000000-FE80-43B3-BAC9-C0A55819BA09}"/>
            </c:ext>
          </c:extLst>
        </c:ser>
        <c:dLbls>
          <c:showLegendKey val="0"/>
          <c:showVal val="0"/>
          <c:showCatName val="0"/>
          <c:showSerName val="0"/>
          <c:showPercent val="0"/>
          <c:showBubbleSize val="0"/>
          <c:showLeaderLines val="1"/>
        </c:dLbls>
        <c:firstSliceAng val="0"/>
      </c:pieChart>
    </c:plotArea>
    <c:legend>
      <c:legendPos val="r"/>
      <c:layout/>
      <c:overlay val="0"/>
      <c:txPr>
        <a:bodyPr/>
        <a:lstStyle/>
        <a:p>
          <a:pPr>
            <a:defRPr sz="2000"/>
          </a:pPr>
          <a:endParaRPr lang="en-US"/>
        </a:p>
      </c:txPr>
    </c:legend>
    <c:plotVisOnly val="1"/>
    <c:dispBlanksAs val="gap"/>
    <c:showDLblsOverMax val="0"/>
  </c:chart>
  <c:spPr>
    <a:ln>
      <a:noFill/>
    </a:ln>
  </c:sp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C2E2E98-2DBD-B441-A516-C836BD6C2966}" type="datetimeFigureOut">
              <a:rPr lang="en-US" smtClean="0"/>
              <a:t>8/23/20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BCB4F-C904-7640-824F-8A3C6924CB48}" type="slidenum">
              <a:rPr lang="en-US" smtClean="0"/>
              <a:t>‹#›</a:t>
            </a:fld>
            <a:endParaRPr lang="en-US"/>
          </a:p>
        </p:txBody>
      </p:sp>
    </p:spTree>
    <p:extLst>
      <p:ext uri="{BB962C8B-B14F-4D97-AF65-F5344CB8AC3E}">
        <p14:creationId xmlns:p14="http://schemas.microsoft.com/office/powerpoint/2010/main" val="417102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2E2E98-2DBD-B441-A516-C836BD6C2966}" type="datetimeFigureOut">
              <a:rPr lang="en-US" smtClean="0"/>
              <a:t>8/23/20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BCB4F-C904-7640-824F-8A3C6924CB48}" type="slidenum">
              <a:rPr lang="en-US" smtClean="0"/>
              <a:t>‹#›</a:t>
            </a:fld>
            <a:endParaRPr lang="en-US"/>
          </a:p>
        </p:txBody>
      </p:sp>
    </p:spTree>
    <p:extLst>
      <p:ext uri="{BB962C8B-B14F-4D97-AF65-F5344CB8AC3E}">
        <p14:creationId xmlns:p14="http://schemas.microsoft.com/office/powerpoint/2010/main" val="808567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2E2E98-2DBD-B441-A516-C836BD6C2966}" type="datetimeFigureOut">
              <a:rPr lang="en-US" smtClean="0"/>
              <a:t>8/23/20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BCB4F-C904-7640-824F-8A3C6924CB48}" type="slidenum">
              <a:rPr lang="en-US" smtClean="0"/>
              <a:t>‹#›</a:t>
            </a:fld>
            <a:endParaRPr lang="en-US"/>
          </a:p>
        </p:txBody>
      </p:sp>
    </p:spTree>
    <p:extLst>
      <p:ext uri="{BB962C8B-B14F-4D97-AF65-F5344CB8AC3E}">
        <p14:creationId xmlns:p14="http://schemas.microsoft.com/office/powerpoint/2010/main" val="314193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2E2E98-2DBD-B441-A516-C836BD6C2966}" type="datetimeFigureOut">
              <a:rPr lang="en-US" smtClean="0"/>
              <a:t>8/23/20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BCB4F-C904-7640-824F-8A3C6924CB48}" type="slidenum">
              <a:rPr lang="en-US" smtClean="0"/>
              <a:t>‹#›</a:t>
            </a:fld>
            <a:endParaRPr lang="en-US"/>
          </a:p>
        </p:txBody>
      </p:sp>
    </p:spTree>
    <p:extLst>
      <p:ext uri="{BB962C8B-B14F-4D97-AF65-F5344CB8AC3E}">
        <p14:creationId xmlns:p14="http://schemas.microsoft.com/office/powerpoint/2010/main" val="1878253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2E2E98-2DBD-B441-A516-C836BD6C2966}" type="datetimeFigureOut">
              <a:rPr lang="en-US" smtClean="0"/>
              <a:t>8/23/20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BCB4F-C904-7640-824F-8A3C6924CB48}" type="slidenum">
              <a:rPr lang="en-US" smtClean="0"/>
              <a:t>‹#›</a:t>
            </a:fld>
            <a:endParaRPr lang="en-US"/>
          </a:p>
        </p:txBody>
      </p:sp>
    </p:spTree>
    <p:extLst>
      <p:ext uri="{BB962C8B-B14F-4D97-AF65-F5344CB8AC3E}">
        <p14:creationId xmlns:p14="http://schemas.microsoft.com/office/powerpoint/2010/main" val="536765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2E2E98-2DBD-B441-A516-C836BD6C2966}" type="datetimeFigureOut">
              <a:rPr lang="en-US" smtClean="0"/>
              <a:t>8/23/20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6BCB4F-C904-7640-824F-8A3C6924CB48}" type="slidenum">
              <a:rPr lang="en-US" smtClean="0"/>
              <a:t>‹#›</a:t>
            </a:fld>
            <a:endParaRPr lang="en-US"/>
          </a:p>
        </p:txBody>
      </p:sp>
    </p:spTree>
    <p:extLst>
      <p:ext uri="{BB962C8B-B14F-4D97-AF65-F5344CB8AC3E}">
        <p14:creationId xmlns:p14="http://schemas.microsoft.com/office/powerpoint/2010/main" val="1990525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2E2E98-2DBD-B441-A516-C836BD6C2966}" type="datetimeFigureOut">
              <a:rPr lang="en-US" smtClean="0"/>
              <a:t>8/23/20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6BCB4F-C904-7640-824F-8A3C6924CB48}" type="slidenum">
              <a:rPr lang="en-US" smtClean="0"/>
              <a:t>‹#›</a:t>
            </a:fld>
            <a:endParaRPr lang="en-US"/>
          </a:p>
        </p:txBody>
      </p:sp>
    </p:spTree>
    <p:extLst>
      <p:ext uri="{BB962C8B-B14F-4D97-AF65-F5344CB8AC3E}">
        <p14:creationId xmlns:p14="http://schemas.microsoft.com/office/powerpoint/2010/main" val="1256800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2E2E98-2DBD-B441-A516-C836BD6C2966}" type="datetimeFigureOut">
              <a:rPr lang="en-US" smtClean="0"/>
              <a:t>8/23/20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6BCB4F-C904-7640-824F-8A3C6924CB48}" type="slidenum">
              <a:rPr lang="en-US" smtClean="0"/>
              <a:t>‹#›</a:t>
            </a:fld>
            <a:endParaRPr lang="en-US"/>
          </a:p>
        </p:txBody>
      </p:sp>
    </p:spTree>
    <p:extLst>
      <p:ext uri="{BB962C8B-B14F-4D97-AF65-F5344CB8AC3E}">
        <p14:creationId xmlns:p14="http://schemas.microsoft.com/office/powerpoint/2010/main" val="392498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2E2E98-2DBD-B441-A516-C836BD6C2966}" type="datetimeFigureOut">
              <a:rPr lang="en-US" smtClean="0"/>
              <a:t>8/23/20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6BCB4F-C904-7640-824F-8A3C6924CB48}" type="slidenum">
              <a:rPr lang="en-US" smtClean="0"/>
              <a:t>‹#›</a:t>
            </a:fld>
            <a:endParaRPr lang="en-US"/>
          </a:p>
        </p:txBody>
      </p:sp>
    </p:spTree>
    <p:extLst>
      <p:ext uri="{BB962C8B-B14F-4D97-AF65-F5344CB8AC3E}">
        <p14:creationId xmlns:p14="http://schemas.microsoft.com/office/powerpoint/2010/main" val="180160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2E2E98-2DBD-B441-A516-C836BD6C2966}" type="datetimeFigureOut">
              <a:rPr lang="en-US" smtClean="0"/>
              <a:t>8/23/20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6BCB4F-C904-7640-824F-8A3C6924CB48}" type="slidenum">
              <a:rPr lang="en-US" smtClean="0"/>
              <a:t>‹#›</a:t>
            </a:fld>
            <a:endParaRPr lang="en-US"/>
          </a:p>
        </p:txBody>
      </p:sp>
    </p:spTree>
    <p:extLst>
      <p:ext uri="{BB962C8B-B14F-4D97-AF65-F5344CB8AC3E}">
        <p14:creationId xmlns:p14="http://schemas.microsoft.com/office/powerpoint/2010/main" val="76451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2E2E98-2DBD-B441-A516-C836BD6C2966}" type="datetimeFigureOut">
              <a:rPr lang="en-US" smtClean="0"/>
              <a:t>8/23/20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6BCB4F-C904-7640-824F-8A3C6924CB48}" type="slidenum">
              <a:rPr lang="en-US" smtClean="0"/>
              <a:t>‹#›</a:t>
            </a:fld>
            <a:endParaRPr lang="en-US"/>
          </a:p>
        </p:txBody>
      </p:sp>
    </p:spTree>
    <p:extLst>
      <p:ext uri="{BB962C8B-B14F-4D97-AF65-F5344CB8AC3E}">
        <p14:creationId xmlns:p14="http://schemas.microsoft.com/office/powerpoint/2010/main" val="72171096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2E2E98-2DBD-B441-A516-C836BD6C2966}" type="datetimeFigureOut">
              <a:rPr lang="en-US" smtClean="0"/>
              <a:t>8/23/20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6BCB4F-C904-7640-824F-8A3C6924CB48}" type="slidenum">
              <a:rPr lang="en-US" smtClean="0"/>
              <a:t>‹#›</a:t>
            </a:fld>
            <a:endParaRPr lang="en-US"/>
          </a:p>
        </p:txBody>
      </p:sp>
    </p:spTree>
    <p:extLst>
      <p:ext uri="{BB962C8B-B14F-4D97-AF65-F5344CB8AC3E}">
        <p14:creationId xmlns:p14="http://schemas.microsoft.com/office/powerpoint/2010/main" val="1918666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N" sz="4000" b="1" dirty="0"/>
              <a:t>Managing Distress Migration and Enhancing Resilience through Climate Appropriate Interventions under MGNREGS in Western Odisha (India)</a:t>
            </a:r>
            <a:r>
              <a:rPr lang="en-AU" sz="4000" dirty="0" smtClean="0">
                <a:effectLst/>
              </a:rPr>
              <a:t> </a:t>
            </a:r>
            <a:endParaRPr lang="en-US" sz="4000" dirty="0"/>
          </a:p>
        </p:txBody>
      </p:sp>
      <p:sp>
        <p:nvSpPr>
          <p:cNvPr id="3" name="Subtitle 2"/>
          <p:cNvSpPr>
            <a:spLocks noGrp="1"/>
          </p:cNvSpPr>
          <p:nvPr>
            <p:ph type="subTitle" idx="1"/>
          </p:nvPr>
        </p:nvSpPr>
        <p:spPr/>
        <p:txBody>
          <a:bodyPr>
            <a:normAutofit/>
          </a:bodyPr>
          <a:lstStyle/>
          <a:p>
            <a:r>
              <a:rPr lang="en-IN" sz="3200" dirty="0" err="1"/>
              <a:t>Supriya</a:t>
            </a:r>
            <a:r>
              <a:rPr lang="en-IN" sz="3200" dirty="0"/>
              <a:t> </a:t>
            </a:r>
            <a:r>
              <a:rPr lang="en-IN" sz="3200" dirty="0" err="1"/>
              <a:t>Pattanayak</a:t>
            </a:r>
            <a:r>
              <a:rPr lang="en-IN" sz="3200" dirty="0"/>
              <a:t>, </a:t>
            </a:r>
            <a:r>
              <a:rPr lang="en-IN" sz="3200" dirty="0" err="1"/>
              <a:t>Smita</a:t>
            </a:r>
            <a:r>
              <a:rPr lang="en-IN" sz="3200" dirty="0"/>
              <a:t> Mishra </a:t>
            </a:r>
            <a:r>
              <a:rPr lang="en-IN" sz="3200" dirty="0" smtClean="0"/>
              <a:t>Panda, </a:t>
            </a:r>
            <a:r>
              <a:rPr lang="en-IN" sz="3200" dirty="0" err="1"/>
              <a:t>Bibhunandini</a:t>
            </a:r>
            <a:r>
              <a:rPr lang="en-IN" sz="3200" dirty="0"/>
              <a:t> Das, </a:t>
            </a:r>
            <a:r>
              <a:rPr lang="en-IN" sz="3200" dirty="0" err="1"/>
              <a:t>Payal</a:t>
            </a:r>
            <a:r>
              <a:rPr lang="en-IN" sz="3200" dirty="0"/>
              <a:t> </a:t>
            </a:r>
            <a:r>
              <a:rPr lang="en-IN" sz="3200" dirty="0" err="1"/>
              <a:t>Nayak</a:t>
            </a:r>
            <a:r>
              <a:rPr lang="en-AU" sz="3200" dirty="0" smtClean="0">
                <a:effectLst/>
              </a:rPr>
              <a:t> </a:t>
            </a:r>
            <a:endParaRPr lang="en-US" sz="3200" dirty="0"/>
          </a:p>
        </p:txBody>
      </p:sp>
    </p:spTree>
    <p:extLst>
      <p:ext uri="{BB962C8B-B14F-4D97-AF65-F5344CB8AC3E}">
        <p14:creationId xmlns:p14="http://schemas.microsoft.com/office/powerpoint/2010/main" val="861497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MGNREGs</a:t>
            </a:r>
            <a:endParaRPr lang="en-US" dirty="0"/>
          </a:p>
        </p:txBody>
      </p:sp>
      <p:sp>
        <p:nvSpPr>
          <p:cNvPr id="3" name="Content Placeholder 2"/>
          <p:cNvSpPr>
            <a:spLocks noGrp="1"/>
          </p:cNvSpPr>
          <p:nvPr>
            <p:ph idx="1"/>
          </p:nvPr>
        </p:nvSpPr>
        <p:spPr/>
        <p:txBody>
          <a:bodyPr/>
          <a:lstStyle/>
          <a:p>
            <a:r>
              <a:rPr lang="en-IN" dirty="0"/>
              <a:t>in 2018-19, the average wage </a:t>
            </a:r>
            <a:r>
              <a:rPr lang="en-IN" dirty="0" smtClean="0"/>
              <a:t>was Rs.180.11 as per </a:t>
            </a:r>
            <a:r>
              <a:rPr lang="en-IN" dirty="0" err="1" smtClean="0"/>
              <a:t>Govt</a:t>
            </a:r>
            <a:r>
              <a:rPr lang="en-IN" dirty="0" smtClean="0"/>
              <a:t> data. </a:t>
            </a:r>
            <a:r>
              <a:rPr lang="en-IN" dirty="0"/>
              <a:t>The survey data regarding wage rates was closely aligned to the official data for all the four districts</a:t>
            </a:r>
            <a:r>
              <a:rPr lang="en-IN" dirty="0" smtClean="0"/>
              <a:t>.</a:t>
            </a:r>
          </a:p>
          <a:p>
            <a:r>
              <a:rPr lang="en-IN" dirty="0" smtClean="0"/>
              <a:t>MGNREGS </a:t>
            </a:r>
            <a:r>
              <a:rPr lang="en-IN" dirty="0"/>
              <a:t>has generated 21.40 no of wage days per household on an average</a:t>
            </a:r>
            <a:r>
              <a:rPr lang="en-IN" dirty="0" smtClean="0"/>
              <a:t>.</a:t>
            </a:r>
          </a:p>
          <a:p>
            <a:r>
              <a:rPr lang="en-IN" dirty="0" smtClean="0"/>
              <a:t>Where </a:t>
            </a:r>
            <a:r>
              <a:rPr lang="en-IN" dirty="0"/>
              <a:t>100-200 days of wage employment </a:t>
            </a:r>
            <a:r>
              <a:rPr lang="en-IN" dirty="0" smtClean="0"/>
              <a:t>was provided (</a:t>
            </a:r>
            <a:r>
              <a:rPr lang="en-IN" dirty="0" err="1" smtClean="0"/>
              <a:t>Bolangir</a:t>
            </a:r>
            <a:r>
              <a:rPr lang="en-IN" dirty="0" smtClean="0"/>
              <a:t>), </a:t>
            </a:r>
            <a:r>
              <a:rPr lang="en-IN" dirty="0"/>
              <a:t>distress migration was arrested</a:t>
            </a:r>
            <a:endParaRPr lang="en-US" dirty="0"/>
          </a:p>
        </p:txBody>
      </p:sp>
    </p:spTree>
    <p:extLst>
      <p:ext uri="{BB962C8B-B14F-4D97-AF65-F5344CB8AC3E}">
        <p14:creationId xmlns:p14="http://schemas.microsoft.com/office/powerpoint/2010/main" val="58200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115000"/>
              </a:lnSpc>
              <a:spcAft>
                <a:spcPts val="0"/>
              </a:spcAft>
            </a:pPr>
            <a:r>
              <a:rPr lang="en-IN" dirty="0" smtClean="0">
                <a:effectLst/>
                <a:latin typeface="+mn-lt"/>
                <a:ea typeface="Calibri" charset="0"/>
                <a:cs typeface="Times New Roman" charset="0"/>
              </a:rPr>
              <a:t>MGNREGS and livelihood opportunities (2017-18)</a:t>
            </a:r>
            <a:endParaRPr lang="en-AU" dirty="0">
              <a:effectLst/>
              <a:latin typeface="+mn-lt"/>
              <a:ea typeface="Calibri" charset="0"/>
              <a:cs typeface="Mangal"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466289"/>
              </p:ext>
            </p:extLst>
          </p:nvPr>
        </p:nvGraphicFramePr>
        <p:xfrm>
          <a:off x="838200" y="2147455"/>
          <a:ext cx="10093034" cy="3364992"/>
        </p:xfrm>
        <a:graphic>
          <a:graphicData uri="http://schemas.openxmlformats.org/drawingml/2006/table">
            <a:tbl>
              <a:tblPr firstRow="1" firstCol="1" bandRow="1"/>
              <a:tblGrid>
                <a:gridCol w="1701158"/>
                <a:gridCol w="1701158"/>
                <a:gridCol w="1701158"/>
                <a:gridCol w="1370258"/>
                <a:gridCol w="1333370"/>
                <a:gridCol w="1333370"/>
                <a:gridCol w="952562"/>
              </a:tblGrid>
              <a:tr h="311138">
                <a:tc rowSpan="2">
                  <a:txBody>
                    <a:bodyPr/>
                    <a:lstStyle/>
                    <a:p>
                      <a:pPr algn="just">
                        <a:lnSpc>
                          <a:spcPct val="115000"/>
                        </a:lnSpc>
                        <a:spcAft>
                          <a:spcPts val="0"/>
                        </a:spcAft>
                      </a:pPr>
                      <a:r>
                        <a:rPr lang="en-IN" sz="2400" b="1" dirty="0" smtClean="0">
                          <a:effectLst/>
                          <a:latin typeface="Times New Roman" charset="0"/>
                          <a:ea typeface="Calibri" charset="0"/>
                          <a:cs typeface="Times New Roman" charset="0"/>
                        </a:rPr>
                        <a:t>Household Responses</a:t>
                      </a:r>
                      <a:endParaRPr lang="en-AU" sz="2400" dirty="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6">
                  <a:txBody>
                    <a:bodyPr/>
                    <a:lstStyle/>
                    <a:p>
                      <a:pPr algn="ctr">
                        <a:lnSpc>
                          <a:spcPct val="115000"/>
                        </a:lnSpc>
                        <a:spcAft>
                          <a:spcPts val="0"/>
                        </a:spcAft>
                      </a:pPr>
                      <a:r>
                        <a:rPr lang="en-IN" sz="2400" b="1" dirty="0">
                          <a:effectLst/>
                          <a:latin typeface="Times New Roman" charset="0"/>
                          <a:ea typeface="Calibri" charset="0"/>
                          <a:cs typeface="Times New Roman" charset="0"/>
                        </a:rPr>
                        <a:t>Works under MGNREGS (in percentages)</a:t>
                      </a:r>
                      <a:endParaRPr lang="en-AU" sz="2400" dirty="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555691">
                <a:tc vMerge="1">
                  <a:txBody>
                    <a:bodyPr/>
                    <a:lstStyle/>
                    <a:p>
                      <a:endParaRPr lang="en-US"/>
                    </a:p>
                  </a:txBody>
                  <a:tcPr/>
                </a:tc>
                <a:tc>
                  <a:txBody>
                    <a:bodyPr/>
                    <a:lstStyle/>
                    <a:p>
                      <a:pPr algn="ctr">
                        <a:lnSpc>
                          <a:spcPct val="115000"/>
                        </a:lnSpc>
                        <a:spcAft>
                          <a:spcPts val="0"/>
                        </a:spcAft>
                      </a:pPr>
                      <a:r>
                        <a:rPr lang="en-IN" sz="2400" b="1" dirty="0">
                          <a:effectLst/>
                          <a:latin typeface="Times New Roman" charset="0"/>
                          <a:ea typeface="Calibri" charset="0"/>
                          <a:cs typeface="Times New Roman" charset="0"/>
                        </a:rPr>
                        <a:t>Road Construction/ Repair</a:t>
                      </a:r>
                      <a:endParaRPr lang="en-AU" sz="2400" dirty="0">
                        <a:effectLst/>
                        <a:latin typeface="Times New Roman" charset="0"/>
                        <a:ea typeface="Calibri" charset="0"/>
                        <a:cs typeface="Mangal"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b="1" dirty="0">
                          <a:effectLst/>
                          <a:latin typeface="Times New Roman" charset="0"/>
                          <a:ea typeface="Calibri" charset="0"/>
                          <a:cs typeface="Times New Roman" charset="0"/>
                        </a:rPr>
                        <a:t>Pond Construction/ Deepening</a:t>
                      </a:r>
                      <a:endParaRPr lang="en-AU" sz="2400" dirty="0">
                        <a:effectLst/>
                        <a:latin typeface="Times New Roman" charset="0"/>
                        <a:ea typeface="Calibri" charset="0"/>
                        <a:cs typeface="Mangal"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b="1" dirty="0">
                          <a:effectLst/>
                          <a:latin typeface="Times New Roman" charset="0"/>
                          <a:ea typeface="Calibri" charset="0"/>
                          <a:cs typeface="Times New Roman" charset="0"/>
                        </a:rPr>
                        <a:t>Water </a:t>
                      </a:r>
                      <a:r>
                        <a:rPr lang="en-IN" sz="2400" b="1" dirty="0" smtClean="0">
                          <a:effectLst/>
                          <a:latin typeface="Times New Roman" charset="0"/>
                          <a:ea typeface="Calibri" charset="0"/>
                          <a:cs typeface="Times New Roman" charset="0"/>
                        </a:rPr>
                        <a:t>Harvesting </a:t>
                      </a:r>
                      <a:r>
                        <a:rPr lang="en-IN" sz="2400" b="1" dirty="0">
                          <a:effectLst/>
                          <a:latin typeface="Times New Roman" charset="0"/>
                          <a:ea typeface="Calibri" charset="0"/>
                          <a:cs typeface="Times New Roman" charset="0"/>
                        </a:rPr>
                        <a:t>Structures</a:t>
                      </a:r>
                      <a:endParaRPr lang="en-AU" sz="2400" dirty="0">
                        <a:effectLst/>
                        <a:latin typeface="Times New Roman" charset="0"/>
                        <a:ea typeface="Calibri" charset="0"/>
                        <a:cs typeface="Mangal"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b="1" dirty="0">
                          <a:effectLst/>
                          <a:latin typeface="Times New Roman" charset="0"/>
                          <a:ea typeface="Calibri" charset="0"/>
                          <a:cs typeface="Times New Roman" charset="0"/>
                        </a:rPr>
                        <a:t>River </a:t>
                      </a:r>
                      <a:r>
                        <a:rPr lang="en-IN" sz="2400" b="1" dirty="0" err="1">
                          <a:effectLst/>
                          <a:latin typeface="Times New Roman" charset="0"/>
                          <a:ea typeface="Calibri" charset="0"/>
                          <a:cs typeface="Times New Roman" charset="0"/>
                        </a:rPr>
                        <a:t>Bunding</a:t>
                      </a:r>
                      <a:endParaRPr lang="en-AU" sz="2400" dirty="0">
                        <a:effectLst/>
                        <a:latin typeface="Times New Roman" charset="0"/>
                        <a:ea typeface="Calibri" charset="0"/>
                        <a:cs typeface="Mangal"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b="1">
                          <a:effectLst/>
                          <a:latin typeface="Times New Roman" charset="0"/>
                          <a:ea typeface="Calibri" charset="0"/>
                          <a:cs typeface="Times New Roman" charset="0"/>
                        </a:rPr>
                        <a:t>Plantation</a:t>
                      </a:r>
                      <a:endParaRPr lang="en-AU" sz="2400">
                        <a:effectLst/>
                        <a:latin typeface="Times New Roman" charset="0"/>
                        <a:ea typeface="Calibri" charset="0"/>
                        <a:cs typeface="Mangal"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b="1" dirty="0">
                          <a:effectLst/>
                          <a:latin typeface="Times New Roman" charset="0"/>
                          <a:ea typeface="Calibri" charset="0"/>
                          <a:cs typeface="Times New Roman" charset="0"/>
                        </a:rPr>
                        <a:t>Others</a:t>
                      </a:r>
                      <a:endParaRPr lang="en-AU" sz="2400" dirty="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11138">
                <a:tc>
                  <a:txBody>
                    <a:bodyPr/>
                    <a:lstStyle/>
                    <a:p>
                      <a:pPr algn="just">
                        <a:lnSpc>
                          <a:spcPct val="115000"/>
                        </a:lnSpc>
                        <a:spcAft>
                          <a:spcPts val="0"/>
                        </a:spcAft>
                      </a:pPr>
                      <a:r>
                        <a:rPr lang="en-IN" sz="2400" b="1">
                          <a:effectLst/>
                          <a:latin typeface="Times New Roman" charset="0"/>
                          <a:ea typeface="Calibri" charset="0"/>
                          <a:cs typeface="Times New Roman" charset="0"/>
                        </a:rPr>
                        <a:t>Yes</a:t>
                      </a:r>
                      <a:endParaRPr lang="en-AU" sz="240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a:effectLst/>
                          <a:latin typeface="Times New Roman" charset="0"/>
                          <a:ea typeface="Calibri" charset="0"/>
                          <a:cs typeface="Times New Roman" charset="0"/>
                        </a:rPr>
                        <a:t>53</a:t>
                      </a:r>
                      <a:endParaRPr lang="en-AU" sz="2400">
                        <a:effectLst/>
                        <a:latin typeface="Times New Roman" charset="0"/>
                        <a:ea typeface="Calibri" charset="0"/>
                        <a:cs typeface="Mangal"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a:effectLst/>
                          <a:latin typeface="Times New Roman" charset="0"/>
                          <a:ea typeface="Calibri" charset="0"/>
                          <a:cs typeface="Times New Roman" charset="0"/>
                        </a:rPr>
                        <a:t>29.4</a:t>
                      </a:r>
                      <a:endParaRPr lang="en-AU" sz="2400">
                        <a:effectLst/>
                        <a:latin typeface="Times New Roman" charset="0"/>
                        <a:ea typeface="Calibri" charset="0"/>
                        <a:cs typeface="Mangal"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a:effectLst/>
                          <a:latin typeface="Times New Roman" charset="0"/>
                          <a:ea typeface="Calibri" charset="0"/>
                          <a:cs typeface="Times New Roman" charset="0"/>
                        </a:rPr>
                        <a:t>6.2</a:t>
                      </a:r>
                      <a:endParaRPr lang="en-AU" sz="2400">
                        <a:effectLst/>
                        <a:latin typeface="Times New Roman" charset="0"/>
                        <a:ea typeface="Calibri" charset="0"/>
                        <a:cs typeface="Mangal"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dirty="0">
                          <a:effectLst/>
                          <a:latin typeface="Times New Roman" charset="0"/>
                          <a:ea typeface="Calibri" charset="0"/>
                          <a:cs typeface="Times New Roman" charset="0"/>
                        </a:rPr>
                        <a:t>3.2</a:t>
                      </a:r>
                      <a:endParaRPr lang="en-AU" sz="2400" dirty="0">
                        <a:effectLst/>
                        <a:latin typeface="Times New Roman" charset="0"/>
                        <a:ea typeface="Calibri" charset="0"/>
                        <a:cs typeface="Mangal"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dirty="0">
                          <a:effectLst/>
                          <a:latin typeface="Times New Roman" charset="0"/>
                          <a:ea typeface="Calibri" charset="0"/>
                          <a:cs typeface="Times New Roman" charset="0"/>
                        </a:rPr>
                        <a:t>16.2</a:t>
                      </a:r>
                      <a:endParaRPr lang="en-AU" sz="2400" dirty="0">
                        <a:effectLst/>
                        <a:latin typeface="Times New Roman" charset="0"/>
                        <a:ea typeface="Calibri" charset="0"/>
                        <a:cs typeface="Mangal"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dirty="0">
                          <a:effectLst/>
                          <a:latin typeface="Times New Roman" charset="0"/>
                          <a:ea typeface="Calibri" charset="0"/>
                          <a:cs typeface="Times New Roman" charset="0"/>
                        </a:rPr>
                        <a:t>2.2</a:t>
                      </a:r>
                      <a:endParaRPr lang="en-AU" sz="2400" dirty="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11138">
                <a:tc>
                  <a:txBody>
                    <a:bodyPr/>
                    <a:lstStyle/>
                    <a:p>
                      <a:pPr algn="just">
                        <a:lnSpc>
                          <a:spcPct val="115000"/>
                        </a:lnSpc>
                        <a:spcAft>
                          <a:spcPts val="0"/>
                        </a:spcAft>
                      </a:pPr>
                      <a:r>
                        <a:rPr lang="en-IN" sz="2400" b="1">
                          <a:effectLst/>
                          <a:latin typeface="Times New Roman" charset="0"/>
                          <a:ea typeface="Calibri" charset="0"/>
                          <a:cs typeface="Times New Roman" charset="0"/>
                        </a:rPr>
                        <a:t>No</a:t>
                      </a:r>
                      <a:endParaRPr lang="en-AU" sz="240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a:effectLst/>
                          <a:latin typeface="Times New Roman" charset="0"/>
                          <a:ea typeface="Calibri" charset="0"/>
                          <a:cs typeface="Times New Roman" charset="0"/>
                        </a:rPr>
                        <a:t>47</a:t>
                      </a:r>
                      <a:endParaRPr lang="en-AU" sz="2400">
                        <a:effectLst/>
                        <a:latin typeface="Times New Roman" charset="0"/>
                        <a:ea typeface="Calibri" charset="0"/>
                        <a:cs typeface="Mangal"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a:effectLst/>
                          <a:latin typeface="Times New Roman" charset="0"/>
                          <a:ea typeface="Calibri" charset="0"/>
                          <a:cs typeface="Times New Roman" charset="0"/>
                        </a:rPr>
                        <a:t>70.6</a:t>
                      </a:r>
                      <a:endParaRPr lang="en-AU" sz="2400">
                        <a:effectLst/>
                        <a:latin typeface="Times New Roman" charset="0"/>
                        <a:ea typeface="Calibri" charset="0"/>
                        <a:cs typeface="Mangal"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a:effectLst/>
                          <a:latin typeface="Times New Roman" charset="0"/>
                          <a:ea typeface="Calibri" charset="0"/>
                          <a:cs typeface="Times New Roman" charset="0"/>
                        </a:rPr>
                        <a:t>93.8</a:t>
                      </a:r>
                      <a:endParaRPr lang="en-AU" sz="2400">
                        <a:effectLst/>
                        <a:latin typeface="Times New Roman" charset="0"/>
                        <a:ea typeface="Calibri" charset="0"/>
                        <a:cs typeface="Mangal"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a:effectLst/>
                          <a:latin typeface="Times New Roman" charset="0"/>
                          <a:ea typeface="Calibri" charset="0"/>
                          <a:cs typeface="Times New Roman" charset="0"/>
                        </a:rPr>
                        <a:t>96.8</a:t>
                      </a:r>
                      <a:endParaRPr lang="en-AU" sz="2400">
                        <a:effectLst/>
                        <a:latin typeface="Times New Roman" charset="0"/>
                        <a:ea typeface="Calibri" charset="0"/>
                        <a:cs typeface="Mangal"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dirty="0">
                          <a:effectLst/>
                          <a:latin typeface="Times New Roman" charset="0"/>
                          <a:ea typeface="Calibri" charset="0"/>
                          <a:cs typeface="Times New Roman" charset="0"/>
                        </a:rPr>
                        <a:t>83.8</a:t>
                      </a:r>
                      <a:endParaRPr lang="en-AU" sz="2400" dirty="0">
                        <a:effectLst/>
                        <a:latin typeface="Times New Roman" charset="0"/>
                        <a:ea typeface="Calibri" charset="0"/>
                        <a:cs typeface="Mangal"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400" dirty="0">
                          <a:effectLst/>
                          <a:latin typeface="Times New Roman" charset="0"/>
                          <a:ea typeface="Calibri" charset="0"/>
                          <a:cs typeface="Times New Roman" charset="0"/>
                        </a:rPr>
                        <a:t>97.8</a:t>
                      </a:r>
                      <a:endParaRPr lang="en-AU" sz="2400" dirty="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441602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a:t>
            </a:r>
            <a:r>
              <a:rPr lang="en-IN" dirty="0" smtClean="0"/>
              <a:t>easons for poor uptake of the provisions of MGNREGS</a:t>
            </a:r>
            <a:endParaRPr lang="en-US" dirty="0"/>
          </a:p>
        </p:txBody>
      </p:sp>
      <p:sp>
        <p:nvSpPr>
          <p:cNvPr id="3" name="Content Placeholder 2"/>
          <p:cNvSpPr>
            <a:spLocks noGrp="1"/>
          </p:cNvSpPr>
          <p:nvPr>
            <p:ph idx="1"/>
          </p:nvPr>
        </p:nvSpPr>
        <p:spPr/>
        <p:txBody>
          <a:bodyPr>
            <a:normAutofit lnSpcReduction="10000"/>
          </a:bodyPr>
          <a:lstStyle/>
          <a:p>
            <a:pPr lvl="0"/>
            <a:r>
              <a:rPr lang="en-IN" u="sng" dirty="0" smtClean="0"/>
              <a:t>Poor </a:t>
            </a:r>
            <a:r>
              <a:rPr lang="en-IN" u="sng" dirty="0"/>
              <a:t>awareness of the processes and provisions of MGNREGS: </a:t>
            </a:r>
            <a:r>
              <a:rPr lang="en-IN" dirty="0"/>
              <a:t>There is a lack of awareness amongst communities around the processes and provisions of the scheme, thus disadvantaging those demanding for work. Further, although families had demanded on an average 48 days of wage employment, they were provided employment (wage days) around half of their demand.</a:t>
            </a:r>
            <a:endParaRPr lang="en-AU" dirty="0"/>
          </a:p>
          <a:p>
            <a:pPr lvl="0"/>
            <a:r>
              <a:rPr lang="en-IN" u="sng" dirty="0"/>
              <a:t>Poor Facilitation:</a:t>
            </a:r>
            <a:r>
              <a:rPr lang="en-IN" dirty="0"/>
              <a:t> Strong community based organisations including PRIs to facilitate various processes of the scheme are limited.</a:t>
            </a:r>
            <a:endParaRPr lang="en-AU" dirty="0"/>
          </a:p>
          <a:p>
            <a:pPr lvl="0"/>
            <a:r>
              <a:rPr lang="en-IN" u="sng" dirty="0"/>
              <a:t>Irregular payments: </a:t>
            </a:r>
            <a:r>
              <a:rPr lang="en-IN" dirty="0"/>
              <a:t>On an average, only 14.9% of households reported receiving payments on a fortnightly basis. This has created a trust deficit in the programme and officials.</a:t>
            </a:r>
            <a:endParaRPr lang="en-AU" dirty="0"/>
          </a:p>
          <a:p>
            <a:endParaRPr lang="en-US" dirty="0"/>
          </a:p>
        </p:txBody>
      </p:sp>
    </p:spTree>
    <p:extLst>
      <p:ext uri="{BB962C8B-B14F-4D97-AF65-F5344CB8AC3E}">
        <p14:creationId xmlns:p14="http://schemas.microsoft.com/office/powerpoint/2010/main" val="1040486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a:xfrm>
            <a:off x="838200" y="1468582"/>
            <a:ext cx="10515600" cy="5056909"/>
          </a:xfrm>
        </p:spPr>
        <p:txBody>
          <a:bodyPr>
            <a:normAutofit fontScale="92500" lnSpcReduction="10000"/>
          </a:bodyPr>
          <a:lstStyle/>
          <a:p>
            <a:r>
              <a:rPr lang="en-IN" dirty="0"/>
              <a:t>T</a:t>
            </a:r>
            <a:r>
              <a:rPr lang="en-IN" dirty="0" smtClean="0"/>
              <a:t>he </a:t>
            </a:r>
            <a:r>
              <a:rPr lang="en-IN" dirty="0"/>
              <a:t>study recommends that appropriate village level institutions may be formed and strengthened for participatory planning, execution, monitoring of works and ensuring timely payments under MGNREGS to ensure that the benefits accrue to the poorest</a:t>
            </a:r>
            <a:r>
              <a:rPr lang="en-IN" dirty="0" smtClean="0"/>
              <a:t>.</a:t>
            </a:r>
          </a:p>
          <a:p>
            <a:r>
              <a:rPr lang="en-IN" dirty="0"/>
              <a:t>A paradigm shift from wage to self-employment as a strategy for livelihood could be put in place to ensure long term benefits to the people</a:t>
            </a:r>
            <a:r>
              <a:rPr lang="en-IN" dirty="0" smtClean="0"/>
              <a:t>.</a:t>
            </a:r>
            <a:r>
              <a:rPr lang="en-IN" dirty="0"/>
              <a:t> </a:t>
            </a:r>
            <a:endParaRPr lang="en-IN" dirty="0" smtClean="0"/>
          </a:p>
          <a:p>
            <a:r>
              <a:rPr lang="en-IN" dirty="0" smtClean="0"/>
              <a:t>It is </a:t>
            </a:r>
            <a:r>
              <a:rPr lang="en-IN" dirty="0"/>
              <a:t>recommended that </a:t>
            </a:r>
            <a:r>
              <a:rPr lang="en-IN" dirty="0" smtClean="0"/>
              <a:t>restoration and regeneration of natural resource base </a:t>
            </a:r>
            <a:r>
              <a:rPr lang="en-IN" dirty="0"/>
              <a:t>be taken up through an area saturation approach</a:t>
            </a:r>
            <a:r>
              <a:rPr lang="en-IN" dirty="0" smtClean="0"/>
              <a:t>.</a:t>
            </a:r>
            <a:endParaRPr lang="en-US" dirty="0"/>
          </a:p>
          <a:p>
            <a:r>
              <a:rPr lang="en-IN" dirty="0" smtClean="0"/>
              <a:t>A </a:t>
            </a:r>
            <a:r>
              <a:rPr lang="en-IN" dirty="0"/>
              <a:t>convergence could be planned between NRM and Livelihood Development Plans of the state</a:t>
            </a:r>
            <a:r>
              <a:rPr lang="en-IN" dirty="0" smtClean="0"/>
              <a:t>.</a:t>
            </a:r>
          </a:p>
          <a:p>
            <a:r>
              <a:rPr lang="en-IN" dirty="0"/>
              <a:t>critical that the skills of migrant households, both traditional and acquired, be assessed and appropriate training and employment opportunities be created to absorb them in the local area.</a:t>
            </a:r>
            <a:endParaRPr lang="en-US" dirty="0"/>
          </a:p>
        </p:txBody>
      </p:sp>
    </p:spTree>
    <p:extLst>
      <p:ext uri="{BB962C8B-B14F-4D97-AF65-F5344CB8AC3E}">
        <p14:creationId xmlns:p14="http://schemas.microsoft.com/office/powerpoint/2010/main" val="1285087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area</a:t>
            </a:r>
            <a:endParaRPr lang="en-US" dirty="0"/>
          </a:p>
        </p:txBody>
      </p:sp>
      <p:sp>
        <p:nvSpPr>
          <p:cNvPr id="3" name="Content Placeholder 2"/>
          <p:cNvSpPr>
            <a:spLocks noGrp="1"/>
          </p:cNvSpPr>
          <p:nvPr>
            <p:ph idx="1"/>
          </p:nvPr>
        </p:nvSpPr>
        <p:spPr/>
        <p:txBody>
          <a:bodyPr>
            <a:normAutofit/>
          </a:bodyPr>
          <a:lstStyle/>
          <a:p>
            <a:r>
              <a:rPr lang="en-US" sz="3600" dirty="0" smtClean="0"/>
              <a:t>Four districts             </a:t>
            </a:r>
          </a:p>
          <a:p>
            <a:pPr lvl="1"/>
            <a:r>
              <a:rPr lang="en-US" sz="3200" dirty="0" err="1" smtClean="0"/>
              <a:t>Bolangir</a:t>
            </a:r>
            <a:r>
              <a:rPr lang="en-US" sz="3200" dirty="0" smtClean="0"/>
              <a:t>, </a:t>
            </a:r>
            <a:r>
              <a:rPr lang="en-US" sz="3200" dirty="0" err="1" smtClean="0"/>
              <a:t>Kalahandi</a:t>
            </a:r>
            <a:r>
              <a:rPr lang="en-US" sz="3200" dirty="0" smtClean="0"/>
              <a:t>, </a:t>
            </a:r>
            <a:r>
              <a:rPr lang="en-US" sz="3200" dirty="0" err="1" smtClean="0"/>
              <a:t>Nuapada</a:t>
            </a:r>
            <a:r>
              <a:rPr lang="en-US" sz="3200" dirty="0" smtClean="0"/>
              <a:t>, </a:t>
            </a:r>
            <a:r>
              <a:rPr lang="en-US" sz="3200" dirty="0" err="1" smtClean="0"/>
              <a:t>Baragarh</a:t>
            </a:r>
            <a:endParaRPr lang="en-US" sz="3200" dirty="0" smtClean="0"/>
          </a:p>
          <a:p>
            <a:r>
              <a:rPr lang="en-US" sz="3600" dirty="0" smtClean="0"/>
              <a:t>Sample</a:t>
            </a:r>
          </a:p>
          <a:p>
            <a:pPr lvl="1"/>
            <a:r>
              <a:rPr lang="en-US" sz="3200" dirty="0" smtClean="0"/>
              <a:t>600 households (150 per district) household level interviews</a:t>
            </a:r>
          </a:p>
          <a:p>
            <a:pPr lvl="1"/>
            <a:r>
              <a:rPr lang="en-US" sz="3200" dirty="0" smtClean="0"/>
              <a:t>FGD with SHGs (36 with 325 participants) and members of Migrant households (30 with 343 participants)</a:t>
            </a:r>
            <a:endParaRPr lang="en-US" sz="3200" dirty="0"/>
          </a:p>
        </p:txBody>
      </p:sp>
    </p:spTree>
    <p:extLst>
      <p:ext uri="{BB962C8B-B14F-4D97-AF65-F5344CB8AC3E}">
        <p14:creationId xmlns:p14="http://schemas.microsoft.com/office/powerpoint/2010/main" val="1095610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Demographic characteristics of sample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60301714"/>
              </p:ext>
            </p:extLst>
          </p:nvPr>
        </p:nvGraphicFramePr>
        <p:xfrm>
          <a:off x="2341418" y="1825625"/>
          <a:ext cx="7079673"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39724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Perceptions on climate change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87258039"/>
              </p:ext>
            </p:extLst>
          </p:nvPr>
        </p:nvGraphicFramePr>
        <p:xfrm>
          <a:off x="1828800" y="1825625"/>
          <a:ext cx="85344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508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Drought induced migration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39542055"/>
              </p:ext>
            </p:extLst>
          </p:nvPr>
        </p:nvGraphicFramePr>
        <p:xfrm>
          <a:off x="1814944" y="1825625"/>
          <a:ext cx="8382001"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72862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People’s perception around rainfall trend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6508307"/>
              </p:ext>
            </p:extLst>
          </p:nvPr>
        </p:nvGraphicFramePr>
        <p:xfrm>
          <a:off x="1662545" y="1690687"/>
          <a:ext cx="9019310" cy="4410025"/>
        </p:xfrm>
        <a:graphic>
          <a:graphicData uri="http://schemas.openxmlformats.org/drawingml/2006/table">
            <a:tbl>
              <a:tblPr firstRow="1" firstCol="1" bandRow="1"/>
              <a:tblGrid>
                <a:gridCol w="1360266"/>
                <a:gridCol w="1467686"/>
                <a:gridCol w="3400100"/>
                <a:gridCol w="2621028"/>
                <a:gridCol w="170230"/>
              </a:tblGrid>
              <a:tr h="868563">
                <a:tc>
                  <a:txBody>
                    <a:bodyPr/>
                    <a:lstStyle/>
                    <a:p>
                      <a:pPr algn="just">
                        <a:lnSpc>
                          <a:spcPct val="115000"/>
                        </a:lnSpc>
                        <a:spcAft>
                          <a:spcPts val="0"/>
                        </a:spcAft>
                      </a:pPr>
                      <a:r>
                        <a:rPr lang="en-IN" sz="2000" b="1" dirty="0">
                          <a:effectLst/>
                          <a:latin typeface="Times New Roman" charset="0"/>
                          <a:ea typeface="Calibri" charset="0"/>
                          <a:cs typeface="Times New Roman" charset="0"/>
                        </a:rPr>
                        <a:t>District</a:t>
                      </a:r>
                      <a:endParaRPr lang="en-AU" sz="2000" dirty="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en-IN" sz="2000" b="1" dirty="0">
                          <a:effectLst/>
                          <a:latin typeface="Times New Roman" charset="0"/>
                          <a:ea typeface="Calibri" charset="0"/>
                          <a:cs typeface="Times New Roman" charset="0"/>
                        </a:rPr>
                        <a:t>Time frame</a:t>
                      </a:r>
                      <a:endParaRPr lang="en-AU" sz="2000" dirty="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en-IN" sz="2000" b="1" dirty="0" smtClean="0">
                          <a:effectLst/>
                          <a:latin typeface="Times New Roman" charset="0"/>
                          <a:ea typeface="Calibri" charset="0"/>
                          <a:cs typeface="Times New Roman" charset="0"/>
                        </a:rPr>
                        <a:t>People’s </a:t>
                      </a:r>
                      <a:r>
                        <a:rPr lang="en-IN" sz="2000" b="1" dirty="0">
                          <a:effectLst/>
                          <a:latin typeface="Times New Roman" charset="0"/>
                          <a:ea typeface="Calibri" charset="0"/>
                          <a:cs typeface="Times New Roman" charset="0"/>
                        </a:rPr>
                        <a:t>perception of Change in rainfall pattern</a:t>
                      </a:r>
                      <a:endParaRPr lang="en-AU" sz="2000" dirty="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en-IN" sz="2000" b="1" dirty="0">
                          <a:effectLst/>
                          <a:latin typeface="Times New Roman" charset="0"/>
                          <a:ea typeface="Calibri" charset="0"/>
                          <a:cs typeface="Times New Roman" charset="0"/>
                        </a:rPr>
                        <a:t>Impact on agriculture</a:t>
                      </a:r>
                      <a:endParaRPr lang="en-AU" sz="2000" dirty="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1000"/>
                        </a:spcAft>
                      </a:pPr>
                      <a:r>
                        <a:rPr lang="en-AU" sz="1200" dirty="0">
                          <a:effectLst/>
                          <a:latin typeface="Times New Roman" charset="0"/>
                          <a:ea typeface="Calibri" charset="0"/>
                          <a:cs typeface="Mangal" charset="0"/>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FFFFF"/>
                    </a:solidFill>
                  </a:tcPr>
                </a:tc>
              </a:tr>
              <a:tr h="1438342">
                <a:tc>
                  <a:txBody>
                    <a:bodyPr/>
                    <a:lstStyle/>
                    <a:p>
                      <a:pPr algn="just">
                        <a:lnSpc>
                          <a:spcPct val="115000"/>
                        </a:lnSpc>
                        <a:spcAft>
                          <a:spcPts val="1000"/>
                        </a:spcAft>
                      </a:pPr>
                      <a:r>
                        <a:rPr lang="en-IN" sz="2000">
                          <a:effectLst/>
                          <a:latin typeface="Times New Roman" charset="0"/>
                          <a:ea typeface="Calibri" charset="0"/>
                          <a:cs typeface="Times New Roman" charset="0"/>
                        </a:rPr>
                        <a:t>Bargarh</a:t>
                      </a:r>
                      <a:endParaRPr lang="en-AU" sz="200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1000"/>
                        </a:spcAft>
                      </a:pPr>
                      <a:r>
                        <a:rPr lang="en-IN" sz="2000" dirty="0">
                          <a:effectLst/>
                          <a:latin typeface="Times New Roman" charset="0"/>
                          <a:ea typeface="Calibri" charset="0"/>
                          <a:cs typeface="Times New Roman" charset="0"/>
                        </a:rPr>
                        <a:t>1990-2018</a:t>
                      </a:r>
                      <a:endParaRPr lang="en-AU" sz="2000" dirty="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1000"/>
                        </a:spcAft>
                      </a:pPr>
                      <a:r>
                        <a:rPr lang="en-IN" sz="2000" dirty="0">
                          <a:effectLst/>
                          <a:latin typeface="Times New Roman" charset="0"/>
                          <a:ea typeface="Calibri" charset="0"/>
                          <a:cs typeface="Times New Roman" charset="0"/>
                        </a:rPr>
                        <a:t>Increase in rainy days from 47 to 55 days. Shift of rainy season from July to October to July to November.</a:t>
                      </a:r>
                      <a:endParaRPr lang="en-AU" sz="2000" dirty="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1000"/>
                        </a:spcAft>
                      </a:pPr>
                      <a:r>
                        <a:rPr lang="en-IN" sz="2000">
                          <a:effectLst/>
                          <a:latin typeface="Times New Roman" charset="0"/>
                          <a:ea typeface="Calibri" charset="0"/>
                          <a:cs typeface="Times New Roman" charset="0"/>
                        </a:rPr>
                        <a:t>Irregular rainfall, not useful for agriculture.</a:t>
                      </a:r>
                      <a:endParaRPr lang="en-AU" sz="200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1000"/>
                        </a:spcAft>
                      </a:pPr>
                      <a:r>
                        <a:rPr lang="en-AU" sz="1200">
                          <a:effectLst/>
                          <a:latin typeface="Times New Roman" charset="0"/>
                          <a:ea typeface="Calibri" charset="0"/>
                          <a:cs typeface="Mangal"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r>
              <a:tr h="2084552">
                <a:tc>
                  <a:txBody>
                    <a:bodyPr/>
                    <a:lstStyle/>
                    <a:p>
                      <a:pPr algn="just">
                        <a:lnSpc>
                          <a:spcPct val="115000"/>
                        </a:lnSpc>
                        <a:spcAft>
                          <a:spcPts val="1000"/>
                        </a:spcAft>
                      </a:pPr>
                      <a:r>
                        <a:rPr lang="en-IN" sz="2000">
                          <a:effectLst/>
                          <a:latin typeface="Times New Roman" charset="0"/>
                          <a:ea typeface="Calibri" charset="0"/>
                          <a:cs typeface="Times New Roman" charset="0"/>
                        </a:rPr>
                        <a:t>Kalahandi</a:t>
                      </a:r>
                      <a:endParaRPr lang="en-AU" sz="200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1000"/>
                        </a:spcAft>
                      </a:pPr>
                      <a:r>
                        <a:rPr lang="en-IN" sz="2000">
                          <a:effectLst/>
                          <a:latin typeface="Times New Roman" charset="0"/>
                          <a:ea typeface="Calibri" charset="0"/>
                          <a:cs typeface="Times New Roman" charset="0"/>
                        </a:rPr>
                        <a:t>1990-2018</a:t>
                      </a:r>
                      <a:endParaRPr lang="en-AU" sz="200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1000"/>
                        </a:spcAft>
                      </a:pPr>
                      <a:r>
                        <a:rPr lang="en-IN" sz="2000" dirty="0">
                          <a:effectLst/>
                          <a:latin typeface="Times New Roman" charset="0"/>
                          <a:ea typeface="Calibri" charset="0"/>
                          <a:cs typeface="Times New Roman" charset="0"/>
                        </a:rPr>
                        <a:t>Decrease in rainy days from 4 months to 3 months.  Shift of rainy season (from July to October) to (July to September). Intensification of rainfall in a short span.</a:t>
                      </a:r>
                      <a:endParaRPr lang="en-AU" sz="2000" dirty="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1000"/>
                        </a:spcAft>
                      </a:pPr>
                      <a:r>
                        <a:rPr lang="en-IN" sz="2000" dirty="0">
                          <a:effectLst/>
                          <a:latin typeface="Times New Roman" charset="0"/>
                          <a:ea typeface="Calibri" charset="0"/>
                          <a:cs typeface="Times New Roman" charset="0"/>
                        </a:rPr>
                        <a:t>Erratic rainfall leading to crop damage</a:t>
                      </a:r>
                      <a:endParaRPr lang="en-AU" sz="2000" dirty="0">
                        <a:effectLst/>
                        <a:latin typeface="Times New Roman" charset="0"/>
                        <a:ea typeface="Calibri" charset="0"/>
                        <a:cs typeface="Mangal"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1000"/>
                        </a:spcAft>
                      </a:pPr>
                      <a:r>
                        <a:rPr lang="en-AU" sz="1200" dirty="0">
                          <a:effectLst/>
                          <a:latin typeface="Times New Roman" charset="0"/>
                          <a:ea typeface="Calibri" charset="0"/>
                          <a:cs typeface="Mangal"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2071366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Availability of wage employment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65255687"/>
              </p:ext>
            </p:extLst>
          </p:nvPr>
        </p:nvGraphicFramePr>
        <p:xfrm>
          <a:off x="2036618" y="1825625"/>
          <a:ext cx="8243455"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65851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Insufficient incomes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67507898"/>
              </p:ext>
            </p:extLst>
          </p:nvPr>
        </p:nvGraphicFramePr>
        <p:xfrm>
          <a:off x="1814945" y="1825625"/>
          <a:ext cx="8298874"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3003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Findings</a:t>
            </a:r>
            <a:endParaRPr lang="en-US" dirty="0"/>
          </a:p>
        </p:txBody>
      </p:sp>
      <p:sp>
        <p:nvSpPr>
          <p:cNvPr id="3" name="Content Placeholder 2"/>
          <p:cNvSpPr>
            <a:spLocks noGrp="1"/>
          </p:cNvSpPr>
          <p:nvPr>
            <p:ph idx="1"/>
          </p:nvPr>
        </p:nvSpPr>
        <p:spPr/>
        <p:txBody>
          <a:bodyPr/>
          <a:lstStyle/>
          <a:p>
            <a:r>
              <a:rPr lang="en-US" dirty="0" smtClean="0"/>
              <a:t>The study found that there is an association between climate change and distress migration and the </a:t>
            </a:r>
            <a:r>
              <a:rPr lang="en-US" dirty="0" smtClean="0"/>
              <a:t>relationship is significant </a:t>
            </a:r>
            <a:r>
              <a:rPr lang="en-US" dirty="0" smtClean="0"/>
              <a:t>.</a:t>
            </a:r>
          </a:p>
          <a:p>
            <a:r>
              <a:rPr lang="en-IN" dirty="0"/>
              <a:t>The study did not find any statistically significant relationship between NRM works and distress migration. Besides, the strength of association between these two indicators is also very weak.</a:t>
            </a:r>
            <a:r>
              <a:rPr lang="en-AU" dirty="0" smtClean="0">
                <a:effectLst/>
              </a:rPr>
              <a:t> </a:t>
            </a:r>
            <a:endParaRPr lang="en-US" dirty="0"/>
          </a:p>
        </p:txBody>
      </p:sp>
    </p:spTree>
    <p:extLst>
      <p:ext uri="{BB962C8B-B14F-4D97-AF65-F5344CB8AC3E}">
        <p14:creationId xmlns:p14="http://schemas.microsoft.com/office/powerpoint/2010/main" val="20674740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604</Words>
  <Application>Microsoft Macintosh PowerPoint</Application>
  <PresentationFormat>Widescreen</PresentationFormat>
  <Paragraphs>70</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Calibri</vt:lpstr>
      <vt:lpstr>Calibri Light</vt:lpstr>
      <vt:lpstr>Mangal</vt:lpstr>
      <vt:lpstr>Times New Roman</vt:lpstr>
      <vt:lpstr>Arial</vt:lpstr>
      <vt:lpstr>Office Theme</vt:lpstr>
      <vt:lpstr>Managing Distress Migration and Enhancing Resilience through Climate Appropriate Interventions under MGNREGS in Western Odisha (India) </vt:lpstr>
      <vt:lpstr>Study area</vt:lpstr>
      <vt:lpstr>Demographic characteristics of sample</vt:lpstr>
      <vt:lpstr>Perceptions on climate change</vt:lpstr>
      <vt:lpstr>Drought induced migration</vt:lpstr>
      <vt:lpstr>People’s perception around rainfall trend</vt:lpstr>
      <vt:lpstr>Availability of wage employment </vt:lpstr>
      <vt:lpstr>Insufficient incomes</vt:lpstr>
      <vt:lpstr>Summary of Findings</vt:lpstr>
      <vt:lpstr>MGNREGs</vt:lpstr>
      <vt:lpstr>MGNREGS and livelihood opportunities (2017-18)</vt:lpstr>
      <vt:lpstr>Reasons for poor uptake of the provisions of MGNREGS</vt:lpstr>
      <vt:lpstr>Recommendations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Distress Migration and Enhancing Resilience through Climate Appropriate Interventions under MGNREGS in Western Odisha (India) </dc:title>
  <dc:creator>Microsoft Office User</dc:creator>
  <cp:lastModifiedBy>Microsoft Office User</cp:lastModifiedBy>
  <cp:revision>8</cp:revision>
  <dcterms:created xsi:type="dcterms:W3CDTF">2020-08-23T17:24:46Z</dcterms:created>
  <dcterms:modified xsi:type="dcterms:W3CDTF">2020-08-23T19:43:37Z</dcterms:modified>
</cp:coreProperties>
</file>