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67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366-F3AD-4EA5-BCD7-43C74A863161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EFA1-B120-4553-8E8A-99809DB1D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65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366-F3AD-4EA5-BCD7-43C74A863161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EFA1-B120-4553-8E8A-99809DB1D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149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366-F3AD-4EA5-BCD7-43C74A863161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EFA1-B120-4553-8E8A-99809DB1D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388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366-F3AD-4EA5-BCD7-43C74A863161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EFA1-B120-4553-8E8A-99809DB1D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861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366-F3AD-4EA5-BCD7-43C74A863161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EFA1-B120-4553-8E8A-99809DB1D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914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366-F3AD-4EA5-BCD7-43C74A863161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EFA1-B120-4553-8E8A-99809DB1D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466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366-F3AD-4EA5-BCD7-43C74A863161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EFA1-B120-4553-8E8A-99809DB1D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855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366-F3AD-4EA5-BCD7-43C74A863161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EFA1-B120-4553-8E8A-99809DB1D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40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366-F3AD-4EA5-BCD7-43C74A863161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EFA1-B120-4553-8E8A-99809DB1D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104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366-F3AD-4EA5-BCD7-43C74A863161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EFA1-B120-4553-8E8A-99809DB1D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688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1366-F3AD-4EA5-BCD7-43C74A863161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EFA1-B120-4553-8E8A-99809DB1D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388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C1366-F3AD-4EA5-BCD7-43C74A863161}" type="datetimeFigureOut">
              <a:rPr lang="en-IN" smtClean="0"/>
              <a:t>14-07-2020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EFA1-B120-4553-8E8A-99809DB1DD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748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C516A3-449B-4F79-96AD-BCBBBD38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785" y="868680"/>
            <a:ext cx="7250430" cy="1655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Chemicals of therapeutic value and Low priority aquaculture drugs</a:t>
            </a:r>
          </a:p>
        </p:txBody>
      </p:sp>
    </p:spTree>
    <p:extLst>
      <p:ext uri="{BB962C8B-B14F-4D97-AF65-F5344CB8AC3E}">
        <p14:creationId xmlns:p14="http://schemas.microsoft.com/office/powerpoint/2010/main" val="2074253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864A8B-85BE-47AA-8E50-2DADE0990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30" y="574040"/>
            <a:ext cx="3714750" cy="823594"/>
          </a:xfrm>
        </p:spPr>
        <p:txBody>
          <a:bodyPr>
            <a:normAutofit/>
          </a:bodyPr>
          <a:lstStyle/>
          <a:p>
            <a:pPr algn="ctr"/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Mineral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7C51C9-37BB-4A22-8E5E-8D4D35C60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Iron is used in treatment of iron deficiency anaemia.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Zinc is used as zinc supplement. Zinc oxide paste is used in wounds.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Iodine is antiseptic. Iodine supplement are also used  in diet.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Fluorine has a antiseptic properties.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Selenium sulphide is used in anti dandruff shampoos.</a:t>
            </a:r>
          </a:p>
        </p:txBody>
      </p:sp>
    </p:spTree>
    <p:extLst>
      <p:ext uri="{BB962C8B-B14F-4D97-AF65-F5344CB8AC3E}">
        <p14:creationId xmlns:p14="http://schemas.microsoft.com/office/powerpoint/2010/main" val="4081691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6CA241-EC22-4881-A9E1-C6A8E579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330" y="548323"/>
            <a:ext cx="3638550" cy="671194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Synthetic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1AFF0A-016D-457A-BDA9-202AD38D3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1345"/>
            <a:ext cx="7886700" cy="410273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Synthetic drugs are manufactured to pharmacologically resemble naturally occurring drugs.</a:t>
            </a:r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2200" dirty="0">
                <a:latin typeface="Arial" panose="020B0604020202020204" pitchFamily="34" charset="0"/>
                <a:cs typeface="Arial" panose="020B0604020202020204" pitchFamily="34" charset="0"/>
              </a:rPr>
              <a:t>Example- Emetine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bismuth Iodide, Apomorphine, Ampicillin, Methyl testosterone etc.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Microbial sources</a:t>
            </a:r>
          </a:p>
          <a:p>
            <a:pPr algn="just">
              <a:lnSpc>
                <a:spcPct val="150000"/>
              </a:lnSpc>
            </a:pPr>
            <a:r>
              <a:rPr lang="en-IN" sz="2000" i="1" dirty="0">
                <a:latin typeface="Arial" panose="020B0604020202020204" pitchFamily="34" charset="0"/>
                <a:cs typeface="Arial" panose="020B0604020202020204" pitchFamily="34" charset="0"/>
              </a:rPr>
              <a:t>Penicillium notatum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is a fungus which release penicillin.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Actinobacteria give Streptomycin.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Aminoglycosides such as gentamicin obtained from Streptomyces.</a:t>
            </a:r>
          </a:p>
        </p:txBody>
      </p:sp>
    </p:spTree>
    <p:extLst>
      <p:ext uri="{BB962C8B-B14F-4D97-AF65-F5344CB8AC3E}">
        <p14:creationId xmlns:p14="http://schemas.microsoft.com/office/powerpoint/2010/main" val="1560018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F6A485-FFE1-41A6-8029-E4CC4D653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4644"/>
            <a:ext cx="7886700" cy="39627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Antimycin 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Antimycin 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is a secondary metabolites produced by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Streptomyces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bacteria.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Antimycin A is the active ingredient 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Fintrol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 chemical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piscicide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(fish poison) used in  Aquaculture.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Antimycin A is an inhibitor of cellular respiration, specifically oxidative phosphorylation.</a:t>
            </a:r>
          </a:p>
          <a:p>
            <a:pPr algn="just">
              <a:lnSpc>
                <a:spcPct val="150000"/>
              </a:lnSpc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4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C05BB-0853-4811-991A-66DEC6E31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890" y="360680"/>
            <a:ext cx="5787390" cy="640714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Recombinant DNA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19933F-BA5C-4D81-B62A-8DB62F86D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3960"/>
            <a:ext cx="7886700" cy="497300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Recombinant DNA technology involves cleavage of DNA by enzyme restriction endonucleases.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The desired gene is coupled to rapidly replicating DNA  (Viral, Bacterial or Plasmid).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The new genetic combination is inserted into the bacterial cultures which allow production of vast amount of genetic material.</a:t>
            </a:r>
          </a:p>
          <a:p>
            <a:pPr algn="just">
              <a:lnSpc>
                <a:spcPct val="150000"/>
              </a:lnSpc>
            </a:pP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Advantage: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Huge amount of drugs can be produced.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Drug can be obtained in pure form.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7668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96A7A8-1277-43EC-BE08-BBD5C38E2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090" y="532767"/>
            <a:ext cx="6473190" cy="64071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Low Regulatory Priority (LRP) Drugs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D8207A-12BB-4FE7-ABF6-EBEF98769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0641"/>
            <a:ext cx="7886700" cy="155448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LRP drugs are  harmless compounds that have historically been used in aquaculture but will likely never be approved by FDA.</a:t>
            </a:r>
          </a:p>
          <a:p>
            <a:pPr algn="just"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List of LRP are:</a:t>
            </a:r>
          </a:p>
          <a:p>
            <a:pPr algn="just">
              <a:lnSpc>
                <a:spcPct val="100000"/>
              </a:lnSpc>
            </a:pPr>
            <a:endParaRPr lang="en-IN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1F0FEB31-1F72-4F5B-BFC6-053F02643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818479"/>
              </p:ext>
            </p:extLst>
          </p:nvPr>
        </p:nvGraphicFramePr>
        <p:xfrm>
          <a:off x="628650" y="2865121"/>
          <a:ext cx="7997190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649">
                  <a:extLst>
                    <a:ext uri="{9D8B030D-6E8A-4147-A177-3AD203B41FA5}">
                      <a16:colId xmlns:a16="http://schemas.microsoft.com/office/drawing/2014/main" xmlns="" val="2600992491"/>
                    </a:ext>
                  </a:extLst>
                </a:gridCol>
                <a:gridCol w="3233864">
                  <a:extLst>
                    <a:ext uri="{9D8B030D-6E8A-4147-A177-3AD203B41FA5}">
                      <a16:colId xmlns:a16="http://schemas.microsoft.com/office/drawing/2014/main" xmlns="" val="1247027802"/>
                    </a:ext>
                  </a:extLst>
                </a:gridCol>
                <a:gridCol w="3763677">
                  <a:extLst>
                    <a:ext uri="{9D8B030D-6E8A-4147-A177-3AD203B41FA5}">
                      <a16:colId xmlns:a16="http://schemas.microsoft.com/office/drawing/2014/main" xmlns="" val="1219268364"/>
                    </a:ext>
                  </a:extLst>
                </a:gridCol>
              </a:tblGrid>
              <a:tr h="45847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Application /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5339160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algn="ctr"/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Acetic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Parasiticide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9071626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algn="ctr"/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 Chloride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Egg hardening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7986318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algn="ctr"/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 Oxide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Protozoacide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8123367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algn="ctr"/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 dioxide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Anaesthetic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9732544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algn="ctr"/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Fuller’s earth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egg adhesion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3568370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algn="ctr"/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Parasiticide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6410157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algn="ctr"/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metabolic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0031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82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B42DCD65-CEF8-47D2-8767-1777A5C49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63472"/>
              </p:ext>
            </p:extLst>
          </p:nvPr>
        </p:nvGraphicFramePr>
        <p:xfrm>
          <a:off x="487680" y="411480"/>
          <a:ext cx="8107680" cy="3921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999">
                  <a:extLst>
                    <a:ext uri="{9D8B030D-6E8A-4147-A177-3AD203B41FA5}">
                      <a16:colId xmlns:a16="http://schemas.microsoft.com/office/drawing/2014/main" xmlns="" val="2627163363"/>
                    </a:ext>
                  </a:extLst>
                </a:gridCol>
                <a:gridCol w="3080918">
                  <a:extLst>
                    <a:ext uri="{9D8B030D-6E8A-4147-A177-3AD203B41FA5}">
                      <a16:colId xmlns:a16="http://schemas.microsoft.com/office/drawing/2014/main" xmlns="" val="2207595493"/>
                    </a:ext>
                  </a:extLst>
                </a:gridCol>
                <a:gridCol w="3972763">
                  <a:extLst>
                    <a:ext uri="{9D8B030D-6E8A-4147-A177-3AD203B41FA5}">
                      <a16:colId xmlns:a16="http://schemas.microsoft.com/office/drawing/2014/main" xmlns="" val="3488380719"/>
                    </a:ext>
                  </a:extLst>
                </a:gridCol>
              </a:tblGrid>
              <a:tr h="414910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Drugs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/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1904585"/>
                  </a:ext>
                </a:extLst>
              </a:tr>
              <a:tr h="414910"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Magnesium Sulfate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Parasiticide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1423287"/>
                  </a:ext>
                </a:extLst>
              </a:tr>
              <a:tr h="414910"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Parasiticide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3396251"/>
                  </a:ext>
                </a:extLst>
              </a:tr>
              <a:tr h="716148"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Remove egg mass gelatinous material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6429250"/>
                  </a:ext>
                </a:extLst>
              </a:tr>
              <a:tr h="414910"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Potassium Chloride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Osmoregulation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1148143"/>
                  </a:ext>
                </a:extLst>
              </a:tr>
              <a:tr h="414910"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Povidone iodine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Egg surface disinfectant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2932739"/>
                  </a:ext>
                </a:extLst>
              </a:tr>
              <a:tr h="414910"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 bicarbonate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anaesthetic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9994816"/>
                  </a:ext>
                </a:extLst>
              </a:tr>
              <a:tr h="716148"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Thiamine hydrochloride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Thiamine deficiency in Salmonids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265696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9B0760E7-D2FB-4925-B7D7-539654CFD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924285"/>
              </p:ext>
            </p:extLst>
          </p:nvPr>
        </p:nvGraphicFramePr>
        <p:xfrm>
          <a:off x="487680" y="4333236"/>
          <a:ext cx="8107680" cy="1771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421">
                  <a:extLst>
                    <a:ext uri="{9D8B030D-6E8A-4147-A177-3AD203B41FA5}">
                      <a16:colId xmlns:a16="http://schemas.microsoft.com/office/drawing/2014/main" xmlns="" val="304797331"/>
                    </a:ext>
                  </a:extLst>
                </a:gridCol>
                <a:gridCol w="3324149">
                  <a:extLst>
                    <a:ext uri="{9D8B030D-6E8A-4147-A177-3AD203B41FA5}">
                      <a16:colId xmlns:a16="http://schemas.microsoft.com/office/drawing/2014/main" xmlns="" val="2907674837"/>
                    </a:ext>
                  </a:extLst>
                </a:gridCol>
                <a:gridCol w="3547110">
                  <a:extLst>
                    <a:ext uri="{9D8B030D-6E8A-4147-A177-3AD203B41FA5}">
                      <a16:colId xmlns:a16="http://schemas.microsoft.com/office/drawing/2014/main" xmlns="" val="3194252136"/>
                    </a:ext>
                  </a:extLst>
                </a:gridCol>
              </a:tblGrid>
              <a:tr h="565575"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 Chloride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Osmoregulation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8490247"/>
                  </a:ext>
                </a:extLst>
              </a:tr>
              <a:tr h="565575"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 Sulfite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egg hatchability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1625708"/>
                  </a:ext>
                </a:extLst>
              </a:tr>
              <a:tr h="565575"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Urea and Tannic acid</a:t>
                      </a:r>
                    </a:p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Clove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Denature egg adhesion</a:t>
                      </a:r>
                    </a:p>
                    <a:p>
                      <a:pPr algn="just"/>
                      <a:r>
                        <a:rPr lang="en-IN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Anaesthetic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1220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395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9EFAFA-BA10-4F4D-9923-030FA2553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712" y="292099"/>
            <a:ext cx="5362575" cy="777874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Assignment for Group-1(FSP)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CFFB47-D1C1-452E-BCCD-7CA843619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69973"/>
            <a:ext cx="7886700" cy="4942522"/>
          </a:xfrm>
        </p:spPr>
        <p:txBody>
          <a:bodyPr/>
          <a:lstStyle/>
          <a:p>
            <a:pPr marL="0" indent="0" algn="r">
              <a:buNone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Dated….                </a:t>
            </a:r>
          </a:p>
          <a:p>
            <a:pPr marL="0" indent="0" algn="ctr">
              <a:buNone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 Case study report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Topic: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Case study of village fish farmer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Point to be write: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1.  Name of Farmer, Information about pond/farm/ area etc.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2. Mannuring/fertilizer/liming schedule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3. Feeding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4. Treatment of weed fish and aquatic weeds</a:t>
            </a:r>
          </a:p>
          <a:p>
            <a:pPr marL="0" indent="0" algn="r">
              <a:buNone/>
            </a:pP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Submitted by: 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your name, registration number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5557C1-827A-4100-A79F-8A8085D2FECC}"/>
              </a:ext>
            </a:extLst>
          </p:cNvPr>
          <p:cNvSpPr txBox="1"/>
          <p:nvPr/>
        </p:nvSpPr>
        <p:spPr>
          <a:xfrm flipH="1">
            <a:off x="2346958" y="6285470"/>
            <a:ext cx="531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Send it to me, Email:  tasok.leya@cutm.ac.in</a:t>
            </a:r>
          </a:p>
        </p:txBody>
      </p:sp>
    </p:spTree>
    <p:extLst>
      <p:ext uri="{BB962C8B-B14F-4D97-AF65-F5344CB8AC3E}">
        <p14:creationId xmlns:p14="http://schemas.microsoft.com/office/powerpoint/2010/main" val="3038854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37571-3D38-4A28-B54F-8221BF658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170" y="314960"/>
            <a:ext cx="5375910" cy="732154"/>
          </a:xfrm>
        </p:spPr>
        <p:txBody>
          <a:bodyPr>
            <a:normAutofit/>
          </a:bodyPr>
          <a:lstStyle/>
          <a:p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Assignment for Group-2 (FSP)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9AD2D2-96B4-4AFF-94B8-9311F60D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5171440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Dated….</a:t>
            </a:r>
          </a:p>
          <a:p>
            <a:pPr marL="0" indent="0" algn="ctr">
              <a:buNone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Case study report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Topic: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Case study report on fish epidemiology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Point to be write: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1. Farmer name, pond detail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2. Details of Fish seed source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3. Prophylaxis schedule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4. Details of Epidemiology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Submitted by: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your name, registration number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Send it to me, Email:  tasok.leya@cutm.ac.in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9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73314F-AC0B-4797-B6E2-8721A02B9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945" y="441327"/>
            <a:ext cx="4690110" cy="747394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latin typeface="Arial" panose="020B0604020202020204" pitchFamily="34" charset="0"/>
                <a:cs typeface="Arial" panose="020B0604020202020204" pitchFamily="34" charset="0"/>
              </a:rPr>
              <a:t>Chemical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49833F-A01F-47AA-AE59-B12F5429C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1584961"/>
            <a:ext cx="7886700" cy="422147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a distinct compound or substance, especially one which has been artificially prepared or purified or extracted from natural sources.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Compound: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Thing consisting of several parts or elements.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are chemically the simplest pure substances (made up of one types of atom) which cannot be broken down into another substances.</a:t>
            </a: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5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toms, Elements, Molecules, Compounds - Lessons - Tes Teach">
            <a:extLst>
              <a:ext uri="{FF2B5EF4-FFF2-40B4-BE49-F238E27FC236}">
                <a16:creationId xmlns:a16="http://schemas.microsoft.com/office/drawing/2014/main" xmlns="" id="{821AA5BE-8815-4CDB-8CC8-86DE3EF0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106680"/>
            <a:ext cx="7894319" cy="67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09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BB51A-CCF3-4147-9BF8-8928C653A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970" y="314960"/>
            <a:ext cx="3074670" cy="73215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Therapeutic</a:t>
            </a:r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1F8835-0393-4B5D-AA39-A9186D7F1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7114"/>
            <a:ext cx="7886700" cy="549592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Therapeutic is a branch of medicine that is concerned specifically with the treatment of disease.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Sources of Therapeutic chemical compound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Therapeutic agents are obtained from 6 major sources-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Plants sources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Animals sources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Minerals or Earth sources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Microbiological sources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Synthetic sources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Recombinant DNA technology</a:t>
            </a:r>
            <a:endParaRPr lang="en-IN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4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8340C2-7B45-441C-A4BD-49103931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50" y="391160"/>
            <a:ext cx="3150870" cy="579754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Plant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F5A78E-C390-4C96-A34E-3BD124C91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3480"/>
            <a:ext cx="7886700" cy="500348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All most all parts of the plant are used- stem, leaves, bark, fruit and root.</a:t>
            </a:r>
          </a:p>
          <a:p>
            <a:pPr algn="just">
              <a:lnSpc>
                <a:spcPct val="150000"/>
              </a:lnSpc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Leaves:</a:t>
            </a:r>
          </a:p>
          <a:p>
            <a:pPr algn="just">
              <a:lnSpc>
                <a:spcPct val="150000"/>
              </a:lnSpc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The leaves of </a:t>
            </a:r>
            <a:r>
              <a:rPr lang="en-IN" sz="1800" i="1" dirty="0">
                <a:latin typeface="Arial" panose="020B0604020202020204" pitchFamily="34" charset="0"/>
                <a:cs typeface="Arial" panose="020B0604020202020204" pitchFamily="34" charset="0"/>
              </a:rPr>
              <a:t>Digitalis </a:t>
            </a:r>
            <a:r>
              <a:rPr lang="en-IN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purpurea</a:t>
            </a:r>
            <a:r>
              <a:rPr lang="en-IN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are the source of Digitoxin and Digoxin, which are cardiac glycosides.</a:t>
            </a:r>
          </a:p>
          <a:p>
            <a:pPr algn="just">
              <a:lnSpc>
                <a:spcPct val="150000"/>
              </a:lnSpc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Leaves of Eucalyptus gives oil of Eucalyptus, which is important component of cough syrup.</a:t>
            </a:r>
          </a:p>
          <a:p>
            <a:pPr algn="just">
              <a:lnSpc>
                <a:spcPct val="150000"/>
              </a:lnSpc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Tobacco leaves  give nicotine.</a:t>
            </a:r>
          </a:p>
          <a:p>
            <a:pPr algn="just">
              <a:lnSpc>
                <a:spcPct val="150000"/>
              </a:lnSpc>
            </a:pP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59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E1290C-C3BD-4E58-B90A-E8725D558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18160"/>
            <a:ext cx="7886700" cy="6019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Rotenone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Insecticide, piscicide, and pesticide.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occurs naturally in the seeds and stems of several plants, such as the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jicama vine plant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the roots of several members of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Fabaceae plant.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Rotenone is produced by extraction from the roots and stem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Rotenone works by interfering with the electron transport chain in mitochondria.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Rotenone also inhibits microtubule assembly.</a:t>
            </a:r>
          </a:p>
        </p:txBody>
      </p:sp>
      <p:pic>
        <p:nvPicPr>
          <p:cNvPr id="3074" name="Picture 2" descr="Rotenone | C23H22O6 - PubChem">
            <a:extLst>
              <a:ext uri="{FF2B5EF4-FFF2-40B4-BE49-F238E27FC236}">
                <a16:creationId xmlns:a16="http://schemas.microsoft.com/office/drawing/2014/main" xmlns="" id="{45642875-3DB0-4660-8ED8-B12B5B075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2205990" cy="155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8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F227C5-8353-4F7F-9411-0B00F29A0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505" y="228600"/>
            <a:ext cx="2190750" cy="686434"/>
          </a:xfrm>
        </p:spPr>
        <p:txBody>
          <a:bodyPr>
            <a:normAutofit/>
          </a:bodyPr>
          <a:lstStyle/>
          <a:p>
            <a:pPr algn="ctr"/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Saponin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E9E302-97C8-467E-A7F3-53C4BBD93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036320"/>
            <a:ext cx="8305800" cy="48310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Saponins are glucosides with foaming characteristics.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Saponins consist of a polycyclic aglycones attached to one or more sugar side chains.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foaming ability of saponins is caused by the combination of a hydrophobic (fat-soluble) sapogenin and a hydrophilic (water-soluble) sugar part.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Saponins have a bitter taste.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Saponins  toxin are known as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sapotoxin.</a:t>
            </a: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8545D5-AB12-410F-ABDA-316074D53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255" y="5215113"/>
            <a:ext cx="3449955" cy="154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1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B34FB5-7A46-476A-9D5C-E46A8BDF9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41961"/>
            <a:ext cx="7886700" cy="3657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best known sources of saponins are peas, soybeans, and some herbs with names indicating foaming properties such as soapwort,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saoproot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soapbark and soapberry.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Commercial saponins are extracted mainly from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Yucca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schidigera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Quillaja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saponaria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ojave Yucca (Yucca schidigera) - Garden.org">
            <a:extLst>
              <a:ext uri="{FF2B5EF4-FFF2-40B4-BE49-F238E27FC236}">
                <a16:creationId xmlns:a16="http://schemas.microsoft.com/office/drawing/2014/main" xmlns="" id="{0B1485C2-D1E8-438F-B120-B1C0A3F0F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20" y="3790556"/>
            <a:ext cx="2129790" cy="283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BC3259F-CFA3-415C-A10D-531474013AEA}"/>
              </a:ext>
            </a:extLst>
          </p:cNvPr>
          <p:cNvSpPr/>
          <p:nvPr/>
        </p:nvSpPr>
        <p:spPr>
          <a:xfrm>
            <a:off x="6667356" y="6260068"/>
            <a:ext cx="2138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Yucca </a:t>
            </a:r>
            <a:r>
              <a:rPr lang="en-US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schidigera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b="1" i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Quillaja saponaria (Soapbark) sightings - Canberra Nature Map">
            <a:extLst>
              <a:ext uri="{FF2B5EF4-FFF2-40B4-BE49-F238E27FC236}">
                <a16:creationId xmlns:a16="http://schemas.microsoft.com/office/drawing/2014/main" xmlns="" id="{62EAE523-689C-4265-8E5B-070E2D220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83" y="3790556"/>
            <a:ext cx="2300348" cy="283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F20297-60F9-40EF-8C12-EA116D88D012}"/>
              </a:ext>
            </a:extLst>
          </p:cNvPr>
          <p:cNvSpPr/>
          <p:nvPr/>
        </p:nvSpPr>
        <p:spPr>
          <a:xfrm>
            <a:off x="3773934" y="6260068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Quillaja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saponaria</a:t>
            </a:r>
            <a:endParaRPr lang="en-IN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48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5AF1C2-69F6-49F7-8690-A006D14F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210" y="261620"/>
            <a:ext cx="3714750" cy="838834"/>
          </a:xfrm>
        </p:spPr>
        <p:txBody>
          <a:bodyPr>
            <a:normAutofit/>
          </a:bodyPr>
          <a:lstStyle/>
          <a:p>
            <a:pPr algn="ctr"/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Animal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78B603-B3F8-441C-9E24-DC07FB8AC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7321"/>
            <a:ext cx="7886700" cy="37642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Pancreas is a source of </a:t>
            </a: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Insulin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, used in treatment of Diabetes.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Urine of pregnant women gives </a:t>
            </a: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human chorionic gonadotropin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(hCG)  used for treatment of infertility.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Sheep thyroid is a source of </a:t>
            </a: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thyroxin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, used in hypertension.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Cod liver oil is used as a source of </a:t>
            </a: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Vitamin A 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Blood is used in preparation of </a:t>
            </a: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vaccine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7113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779</Words>
  <Application>Microsoft Office PowerPoint</Application>
  <PresentationFormat>On-screen Show (4:3)</PresentationFormat>
  <Paragraphs>155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Chemicals of therapeutic value and Low priority aquaculture drugs</vt:lpstr>
      <vt:lpstr>Chemical </vt:lpstr>
      <vt:lpstr>PowerPoint Presentation</vt:lpstr>
      <vt:lpstr>Therapeutic</vt:lpstr>
      <vt:lpstr>Plant sources</vt:lpstr>
      <vt:lpstr>PowerPoint Presentation</vt:lpstr>
      <vt:lpstr>Saponin</vt:lpstr>
      <vt:lpstr>PowerPoint Presentation</vt:lpstr>
      <vt:lpstr>Animal sources</vt:lpstr>
      <vt:lpstr>Mineral sources</vt:lpstr>
      <vt:lpstr>Synthetic sources</vt:lpstr>
      <vt:lpstr>PowerPoint Presentation</vt:lpstr>
      <vt:lpstr>Recombinant DNA technology</vt:lpstr>
      <vt:lpstr>Low Regulatory Priority (LRP) Drugs</vt:lpstr>
      <vt:lpstr>PowerPoint Presentation</vt:lpstr>
      <vt:lpstr>Assignment for Group-1(FSP)</vt:lpstr>
      <vt:lpstr>Assignment for Group-2 (FSP)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Chemicals of Therapeutics Value</dc:title>
  <dc:creator>Tasok Leya</dc:creator>
  <cp:lastModifiedBy>Pyaar Se Dekho</cp:lastModifiedBy>
  <cp:revision>68</cp:revision>
  <dcterms:created xsi:type="dcterms:W3CDTF">2020-04-07T03:42:23Z</dcterms:created>
  <dcterms:modified xsi:type="dcterms:W3CDTF">2020-07-14T08:15:13Z</dcterms:modified>
</cp:coreProperties>
</file>