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5AB684-931B-4C7A-988A-C2C86FEED3D8}" v="75" dt="2023-07-04T17:37:34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4" d="100"/>
          <a:sy n="94" d="100"/>
        </p:scale>
        <p:origin x="6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9E26C2-432B-47CE-8E92-03B6EB22478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B26FC8A-309B-47B7-BF33-82C0EB7DB3CF}">
      <dgm:prSet/>
      <dgm:spPr/>
      <dgm:t>
        <a:bodyPr/>
        <a:lstStyle/>
        <a:p>
          <a:r>
            <a:rPr lang="en-US" b="0" i="0"/>
            <a:t>High voltage tests are essential to ensure the reliability and safety of transformers</a:t>
          </a:r>
          <a:endParaRPr lang="en-US"/>
        </a:p>
      </dgm:t>
    </dgm:pt>
    <dgm:pt modelId="{05F340C5-D328-4C0E-9E65-B78FB28A03CB}" type="parTrans" cxnId="{C22F6850-0E93-4951-90B6-A50FBA0E8D98}">
      <dgm:prSet/>
      <dgm:spPr/>
      <dgm:t>
        <a:bodyPr/>
        <a:lstStyle/>
        <a:p>
          <a:endParaRPr lang="en-US"/>
        </a:p>
      </dgm:t>
    </dgm:pt>
    <dgm:pt modelId="{40A05CD0-6069-4CBB-BAA0-3267A6B23D5E}" type="sibTrans" cxnId="{C22F6850-0E93-4951-90B6-A50FBA0E8D98}">
      <dgm:prSet/>
      <dgm:spPr/>
      <dgm:t>
        <a:bodyPr/>
        <a:lstStyle/>
        <a:p>
          <a:endParaRPr lang="en-US"/>
        </a:p>
      </dgm:t>
    </dgm:pt>
    <dgm:pt modelId="{A36EC20E-5530-4091-8223-61A379689D01}">
      <dgm:prSet/>
      <dgm:spPr/>
      <dgm:t>
        <a:bodyPr/>
        <a:lstStyle/>
        <a:p>
          <a:r>
            <a:rPr lang="en-US" b="0" i="0"/>
            <a:t>Various testing methods, equipment, and procedures are employed</a:t>
          </a:r>
          <a:endParaRPr lang="en-US"/>
        </a:p>
      </dgm:t>
    </dgm:pt>
    <dgm:pt modelId="{020A6C3D-643C-438D-B2E7-B6583E20BC0D}" type="parTrans" cxnId="{8DCAEAFF-6D86-4CFA-9398-0CDAFA6CD10C}">
      <dgm:prSet/>
      <dgm:spPr/>
      <dgm:t>
        <a:bodyPr/>
        <a:lstStyle/>
        <a:p>
          <a:endParaRPr lang="en-US"/>
        </a:p>
      </dgm:t>
    </dgm:pt>
    <dgm:pt modelId="{63DDF502-09A4-49DC-8E40-5FB251341367}" type="sibTrans" cxnId="{8DCAEAFF-6D86-4CFA-9398-0CDAFA6CD10C}">
      <dgm:prSet/>
      <dgm:spPr/>
      <dgm:t>
        <a:bodyPr/>
        <a:lstStyle/>
        <a:p>
          <a:endParaRPr lang="en-US"/>
        </a:p>
      </dgm:t>
    </dgm:pt>
    <dgm:pt modelId="{B632A134-D8D8-452C-A0B2-F3E431E8CAF8}">
      <dgm:prSet/>
      <dgm:spPr/>
      <dgm:t>
        <a:bodyPr/>
        <a:lstStyle/>
        <a:p>
          <a:r>
            <a:rPr lang="en-US" b="0" i="0"/>
            <a:t>Compliance with international standards and regulations is crucial</a:t>
          </a:r>
          <a:endParaRPr lang="en-US"/>
        </a:p>
      </dgm:t>
    </dgm:pt>
    <dgm:pt modelId="{A7DD2BF8-82E1-489C-A35B-A4B4E89786FE}" type="parTrans" cxnId="{7383DEBE-BD6F-4F47-8111-43503CA46697}">
      <dgm:prSet/>
      <dgm:spPr/>
      <dgm:t>
        <a:bodyPr/>
        <a:lstStyle/>
        <a:p>
          <a:endParaRPr lang="en-US"/>
        </a:p>
      </dgm:t>
    </dgm:pt>
    <dgm:pt modelId="{0B83EB76-2AB4-4DFA-98AA-0BF408720640}" type="sibTrans" cxnId="{7383DEBE-BD6F-4F47-8111-43503CA46697}">
      <dgm:prSet/>
      <dgm:spPr/>
      <dgm:t>
        <a:bodyPr/>
        <a:lstStyle/>
        <a:p>
          <a:endParaRPr lang="en-US"/>
        </a:p>
      </dgm:t>
    </dgm:pt>
    <dgm:pt modelId="{7054ABE8-B950-4CC3-AF88-4750D5F5ED70}">
      <dgm:prSet/>
      <dgm:spPr/>
      <dgm:t>
        <a:bodyPr/>
        <a:lstStyle/>
        <a:p>
          <a:r>
            <a:rPr lang="en-US" b="0" i="0"/>
            <a:t>Regular high voltage testing helps identify potential issues and ensures transformers perform optimally</a:t>
          </a:r>
          <a:endParaRPr lang="en-US"/>
        </a:p>
      </dgm:t>
    </dgm:pt>
    <dgm:pt modelId="{FCCDF908-32FC-46B6-8A55-E3C403FBDFC2}" type="parTrans" cxnId="{BB4DC462-336E-4468-8C18-6CB48135D3FB}">
      <dgm:prSet/>
      <dgm:spPr/>
      <dgm:t>
        <a:bodyPr/>
        <a:lstStyle/>
        <a:p>
          <a:endParaRPr lang="en-US"/>
        </a:p>
      </dgm:t>
    </dgm:pt>
    <dgm:pt modelId="{C327D3D4-B6EF-4FB3-9338-19ED5A29C562}" type="sibTrans" cxnId="{BB4DC462-336E-4468-8C18-6CB48135D3FB}">
      <dgm:prSet/>
      <dgm:spPr/>
      <dgm:t>
        <a:bodyPr/>
        <a:lstStyle/>
        <a:p>
          <a:endParaRPr lang="en-US"/>
        </a:p>
      </dgm:t>
    </dgm:pt>
    <dgm:pt modelId="{C1702001-8083-4465-B2FE-993834324E1F}" type="pres">
      <dgm:prSet presAssocID="{E99E26C2-432B-47CE-8E92-03B6EB224785}" presName="root" presStyleCnt="0">
        <dgm:presLayoutVars>
          <dgm:dir/>
          <dgm:resizeHandles val="exact"/>
        </dgm:presLayoutVars>
      </dgm:prSet>
      <dgm:spPr/>
    </dgm:pt>
    <dgm:pt modelId="{CB126085-BF31-42DF-9E72-58BBA899A1A5}" type="pres">
      <dgm:prSet presAssocID="{6B26FC8A-309B-47B7-BF33-82C0EB7DB3CF}" presName="compNode" presStyleCnt="0"/>
      <dgm:spPr/>
    </dgm:pt>
    <dgm:pt modelId="{9F38D718-35BC-4E1B-AC14-FB5D392AF669}" type="pres">
      <dgm:prSet presAssocID="{6B26FC8A-309B-47B7-BF33-82C0EB7DB3CF}" presName="bgRect" presStyleLbl="bgShp" presStyleIdx="0" presStyleCnt="4"/>
      <dgm:spPr/>
    </dgm:pt>
    <dgm:pt modelId="{CDEAB7BF-BCD5-4ADF-BE32-45515EA208F4}" type="pres">
      <dgm:prSet presAssocID="{6B26FC8A-309B-47B7-BF33-82C0EB7DB3C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gh Voltage"/>
        </a:ext>
      </dgm:extLst>
    </dgm:pt>
    <dgm:pt modelId="{E0D3F860-E24E-4F01-A8DC-204613905408}" type="pres">
      <dgm:prSet presAssocID="{6B26FC8A-309B-47B7-BF33-82C0EB7DB3CF}" presName="spaceRect" presStyleCnt="0"/>
      <dgm:spPr/>
    </dgm:pt>
    <dgm:pt modelId="{F45558D5-4C08-4B31-9927-A8AFB2756918}" type="pres">
      <dgm:prSet presAssocID="{6B26FC8A-309B-47B7-BF33-82C0EB7DB3CF}" presName="parTx" presStyleLbl="revTx" presStyleIdx="0" presStyleCnt="4">
        <dgm:presLayoutVars>
          <dgm:chMax val="0"/>
          <dgm:chPref val="0"/>
        </dgm:presLayoutVars>
      </dgm:prSet>
      <dgm:spPr/>
    </dgm:pt>
    <dgm:pt modelId="{A69FA856-6A12-4C8C-B395-BE27C3FE0171}" type="pres">
      <dgm:prSet presAssocID="{40A05CD0-6069-4CBB-BAA0-3267A6B23D5E}" presName="sibTrans" presStyleCnt="0"/>
      <dgm:spPr/>
    </dgm:pt>
    <dgm:pt modelId="{9FC77CF8-E1CE-46B5-A583-13C35225D083}" type="pres">
      <dgm:prSet presAssocID="{A36EC20E-5530-4091-8223-61A379689D01}" presName="compNode" presStyleCnt="0"/>
      <dgm:spPr/>
    </dgm:pt>
    <dgm:pt modelId="{B6438D9B-E254-4755-A00C-91664BB14D98}" type="pres">
      <dgm:prSet presAssocID="{A36EC20E-5530-4091-8223-61A379689D01}" presName="bgRect" presStyleLbl="bgShp" presStyleIdx="1" presStyleCnt="4"/>
      <dgm:spPr/>
    </dgm:pt>
    <dgm:pt modelId="{B7F3B218-AE85-4931-BC06-8FB44A399FD8}" type="pres">
      <dgm:prSet presAssocID="{A36EC20E-5530-4091-8223-61A379689D0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ADC3F969-BEE7-4741-AE73-1ED9D92041C3}" type="pres">
      <dgm:prSet presAssocID="{A36EC20E-5530-4091-8223-61A379689D01}" presName="spaceRect" presStyleCnt="0"/>
      <dgm:spPr/>
    </dgm:pt>
    <dgm:pt modelId="{90E316AD-3344-4A7C-8E46-0B8CF4CD6BDC}" type="pres">
      <dgm:prSet presAssocID="{A36EC20E-5530-4091-8223-61A379689D01}" presName="parTx" presStyleLbl="revTx" presStyleIdx="1" presStyleCnt="4">
        <dgm:presLayoutVars>
          <dgm:chMax val="0"/>
          <dgm:chPref val="0"/>
        </dgm:presLayoutVars>
      </dgm:prSet>
      <dgm:spPr/>
    </dgm:pt>
    <dgm:pt modelId="{16506A65-AA02-4D58-BD5D-A2047D350849}" type="pres">
      <dgm:prSet presAssocID="{63DDF502-09A4-49DC-8E40-5FB251341367}" presName="sibTrans" presStyleCnt="0"/>
      <dgm:spPr/>
    </dgm:pt>
    <dgm:pt modelId="{2EEC58A3-83AE-4D7A-96A6-5F4068A8EBEC}" type="pres">
      <dgm:prSet presAssocID="{B632A134-D8D8-452C-A0B2-F3E431E8CAF8}" presName="compNode" presStyleCnt="0"/>
      <dgm:spPr/>
    </dgm:pt>
    <dgm:pt modelId="{865C9019-456D-4C74-B7F9-5CD937063A5A}" type="pres">
      <dgm:prSet presAssocID="{B632A134-D8D8-452C-A0B2-F3E431E8CAF8}" presName="bgRect" presStyleLbl="bgShp" presStyleIdx="2" presStyleCnt="4"/>
      <dgm:spPr/>
    </dgm:pt>
    <dgm:pt modelId="{9768DCFF-D35C-4DD9-ADA1-A1E23A8A3DC3}" type="pres">
      <dgm:prSet presAssocID="{B632A134-D8D8-452C-A0B2-F3E431E8CAF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D8531AD3-1E6F-446F-809B-87E48E892565}" type="pres">
      <dgm:prSet presAssocID="{B632A134-D8D8-452C-A0B2-F3E431E8CAF8}" presName="spaceRect" presStyleCnt="0"/>
      <dgm:spPr/>
    </dgm:pt>
    <dgm:pt modelId="{E880D9B4-17F8-471F-8D18-C6A1B5C744F5}" type="pres">
      <dgm:prSet presAssocID="{B632A134-D8D8-452C-A0B2-F3E431E8CAF8}" presName="parTx" presStyleLbl="revTx" presStyleIdx="2" presStyleCnt="4">
        <dgm:presLayoutVars>
          <dgm:chMax val="0"/>
          <dgm:chPref val="0"/>
        </dgm:presLayoutVars>
      </dgm:prSet>
      <dgm:spPr/>
    </dgm:pt>
    <dgm:pt modelId="{2ACED817-06F4-4420-A74A-2D09AC61AD94}" type="pres">
      <dgm:prSet presAssocID="{0B83EB76-2AB4-4DFA-98AA-0BF408720640}" presName="sibTrans" presStyleCnt="0"/>
      <dgm:spPr/>
    </dgm:pt>
    <dgm:pt modelId="{63986513-072C-4AE0-9ECB-562862D9D34E}" type="pres">
      <dgm:prSet presAssocID="{7054ABE8-B950-4CC3-AF88-4750D5F5ED70}" presName="compNode" presStyleCnt="0"/>
      <dgm:spPr/>
    </dgm:pt>
    <dgm:pt modelId="{361E899B-D20C-487C-A245-5D0E4115A513}" type="pres">
      <dgm:prSet presAssocID="{7054ABE8-B950-4CC3-AF88-4750D5F5ED70}" presName="bgRect" presStyleLbl="bgShp" presStyleIdx="3" presStyleCnt="4"/>
      <dgm:spPr/>
    </dgm:pt>
    <dgm:pt modelId="{4F544AE9-D91A-4E51-AC69-87DE1271E25D}" type="pres">
      <dgm:prSet presAssocID="{7054ABE8-B950-4CC3-AF88-4750D5F5ED7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ctrician"/>
        </a:ext>
      </dgm:extLst>
    </dgm:pt>
    <dgm:pt modelId="{9295C183-5038-4151-89EA-86E281733D88}" type="pres">
      <dgm:prSet presAssocID="{7054ABE8-B950-4CC3-AF88-4750D5F5ED70}" presName="spaceRect" presStyleCnt="0"/>
      <dgm:spPr/>
    </dgm:pt>
    <dgm:pt modelId="{007642EE-6AFF-4B98-980B-94225FDFC7FB}" type="pres">
      <dgm:prSet presAssocID="{7054ABE8-B950-4CC3-AF88-4750D5F5ED7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54F1D1A-2C08-47AD-B907-C27EB520005B}" type="presOf" srcId="{6B26FC8A-309B-47B7-BF33-82C0EB7DB3CF}" destId="{F45558D5-4C08-4B31-9927-A8AFB2756918}" srcOrd="0" destOrd="0" presId="urn:microsoft.com/office/officeart/2018/2/layout/IconVerticalSolidList"/>
    <dgm:cxn modelId="{3381FE27-8CDF-4AD2-91E7-0B2583D9A2E2}" type="presOf" srcId="{7054ABE8-B950-4CC3-AF88-4750D5F5ED70}" destId="{007642EE-6AFF-4B98-980B-94225FDFC7FB}" srcOrd="0" destOrd="0" presId="urn:microsoft.com/office/officeart/2018/2/layout/IconVerticalSolidList"/>
    <dgm:cxn modelId="{BB4DC462-336E-4468-8C18-6CB48135D3FB}" srcId="{E99E26C2-432B-47CE-8E92-03B6EB224785}" destId="{7054ABE8-B950-4CC3-AF88-4750D5F5ED70}" srcOrd="3" destOrd="0" parTransId="{FCCDF908-32FC-46B6-8A55-E3C403FBDFC2}" sibTransId="{C327D3D4-B6EF-4FB3-9338-19ED5A29C562}"/>
    <dgm:cxn modelId="{C22F6850-0E93-4951-90B6-A50FBA0E8D98}" srcId="{E99E26C2-432B-47CE-8E92-03B6EB224785}" destId="{6B26FC8A-309B-47B7-BF33-82C0EB7DB3CF}" srcOrd="0" destOrd="0" parTransId="{05F340C5-D328-4C0E-9E65-B78FB28A03CB}" sibTransId="{40A05CD0-6069-4CBB-BAA0-3267A6B23D5E}"/>
    <dgm:cxn modelId="{C9691D78-DABF-4795-AFF0-96E0D4E48BBE}" type="presOf" srcId="{A36EC20E-5530-4091-8223-61A379689D01}" destId="{90E316AD-3344-4A7C-8E46-0B8CF4CD6BDC}" srcOrd="0" destOrd="0" presId="urn:microsoft.com/office/officeart/2018/2/layout/IconVerticalSolidList"/>
    <dgm:cxn modelId="{7383DEBE-BD6F-4F47-8111-43503CA46697}" srcId="{E99E26C2-432B-47CE-8E92-03B6EB224785}" destId="{B632A134-D8D8-452C-A0B2-F3E431E8CAF8}" srcOrd="2" destOrd="0" parTransId="{A7DD2BF8-82E1-489C-A35B-A4B4E89786FE}" sibTransId="{0B83EB76-2AB4-4DFA-98AA-0BF408720640}"/>
    <dgm:cxn modelId="{6E08EED5-4F6C-4CD1-A3D4-E495C4652DE8}" type="presOf" srcId="{E99E26C2-432B-47CE-8E92-03B6EB224785}" destId="{C1702001-8083-4465-B2FE-993834324E1F}" srcOrd="0" destOrd="0" presId="urn:microsoft.com/office/officeart/2018/2/layout/IconVerticalSolidList"/>
    <dgm:cxn modelId="{DBBC7DDA-1D63-46EF-969E-93D0586E11E4}" type="presOf" srcId="{B632A134-D8D8-452C-A0B2-F3E431E8CAF8}" destId="{E880D9B4-17F8-471F-8D18-C6A1B5C744F5}" srcOrd="0" destOrd="0" presId="urn:microsoft.com/office/officeart/2018/2/layout/IconVerticalSolidList"/>
    <dgm:cxn modelId="{8DCAEAFF-6D86-4CFA-9398-0CDAFA6CD10C}" srcId="{E99E26C2-432B-47CE-8E92-03B6EB224785}" destId="{A36EC20E-5530-4091-8223-61A379689D01}" srcOrd="1" destOrd="0" parTransId="{020A6C3D-643C-438D-B2E7-B6583E20BC0D}" sibTransId="{63DDF502-09A4-49DC-8E40-5FB251341367}"/>
    <dgm:cxn modelId="{7BA22CC8-01CC-48FB-8D01-11846BE237BF}" type="presParOf" srcId="{C1702001-8083-4465-B2FE-993834324E1F}" destId="{CB126085-BF31-42DF-9E72-58BBA899A1A5}" srcOrd="0" destOrd="0" presId="urn:microsoft.com/office/officeart/2018/2/layout/IconVerticalSolidList"/>
    <dgm:cxn modelId="{B90C71C2-2EC0-4419-934F-F34FEBBD87E3}" type="presParOf" srcId="{CB126085-BF31-42DF-9E72-58BBA899A1A5}" destId="{9F38D718-35BC-4E1B-AC14-FB5D392AF669}" srcOrd="0" destOrd="0" presId="urn:microsoft.com/office/officeart/2018/2/layout/IconVerticalSolidList"/>
    <dgm:cxn modelId="{7EC5738A-B5D4-4CBF-B1FF-EEF545052DED}" type="presParOf" srcId="{CB126085-BF31-42DF-9E72-58BBA899A1A5}" destId="{CDEAB7BF-BCD5-4ADF-BE32-45515EA208F4}" srcOrd="1" destOrd="0" presId="urn:microsoft.com/office/officeart/2018/2/layout/IconVerticalSolidList"/>
    <dgm:cxn modelId="{9A653795-E847-4623-9E4F-4A5AFF740AD1}" type="presParOf" srcId="{CB126085-BF31-42DF-9E72-58BBA899A1A5}" destId="{E0D3F860-E24E-4F01-A8DC-204613905408}" srcOrd="2" destOrd="0" presId="urn:microsoft.com/office/officeart/2018/2/layout/IconVerticalSolidList"/>
    <dgm:cxn modelId="{35F06003-5CCD-4520-84B8-8963BEF261C0}" type="presParOf" srcId="{CB126085-BF31-42DF-9E72-58BBA899A1A5}" destId="{F45558D5-4C08-4B31-9927-A8AFB2756918}" srcOrd="3" destOrd="0" presId="urn:microsoft.com/office/officeart/2018/2/layout/IconVerticalSolidList"/>
    <dgm:cxn modelId="{41481C2B-40DB-4309-AF74-54D8C955AD40}" type="presParOf" srcId="{C1702001-8083-4465-B2FE-993834324E1F}" destId="{A69FA856-6A12-4C8C-B395-BE27C3FE0171}" srcOrd="1" destOrd="0" presId="urn:microsoft.com/office/officeart/2018/2/layout/IconVerticalSolidList"/>
    <dgm:cxn modelId="{A86BC5AF-238F-4F75-8CFD-B88ED8BBAFE1}" type="presParOf" srcId="{C1702001-8083-4465-B2FE-993834324E1F}" destId="{9FC77CF8-E1CE-46B5-A583-13C35225D083}" srcOrd="2" destOrd="0" presId="urn:microsoft.com/office/officeart/2018/2/layout/IconVerticalSolidList"/>
    <dgm:cxn modelId="{D11832FF-E6C0-40B6-9F93-A02A400C3F0D}" type="presParOf" srcId="{9FC77CF8-E1CE-46B5-A583-13C35225D083}" destId="{B6438D9B-E254-4755-A00C-91664BB14D98}" srcOrd="0" destOrd="0" presId="urn:microsoft.com/office/officeart/2018/2/layout/IconVerticalSolidList"/>
    <dgm:cxn modelId="{BCD92D0F-1EA0-4C93-8AAC-DD1997A22C61}" type="presParOf" srcId="{9FC77CF8-E1CE-46B5-A583-13C35225D083}" destId="{B7F3B218-AE85-4931-BC06-8FB44A399FD8}" srcOrd="1" destOrd="0" presId="urn:microsoft.com/office/officeart/2018/2/layout/IconVerticalSolidList"/>
    <dgm:cxn modelId="{C850F51D-F2A6-4458-84BE-14C0FC40CAC2}" type="presParOf" srcId="{9FC77CF8-E1CE-46B5-A583-13C35225D083}" destId="{ADC3F969-BEE7-4741-AE73-1ED9D92041C3}" srcOrd="2" destOrd="0" presId="urn:microsoft.com/office/officeart/2018/2/layout/IconVerticalSolidList"/>
    <dgm:cxn modelId="{74EB278B-85F8-4A90-9A96-E58821062009}" type="presParOf" srcId="{9FC77CF8-E1CE-46B5-A583-13C35225D083}" destId="{90E316AD-3344-4A7C-8E46-0B8CF4CD6BDC}" srcOrd="3" destOrd="0" presId="urn:microsoft.com/office/officeart/2018/2/layout/IconVerticalSolidList"/>
    <dgm:cxn modelId="{B36140F7-59A5-46C1-B489-B3AACC5CE9AE}" type="presParOf" srcId="{C1702001-8083-4465-B2FE-993834324E1F}" destId="{16506A65-AA02-4D58-BD5D-A2047D350849}" srcOrd="3" destOrd="0" presId="urn:microsoft.com/office/officeart/2018/2/layout/IconVerticalSolidList"/>
    <dgm:cxn modelId="{9409B668-CFDE-491C-A054-BB478CCF4000}" type="presParOf" srcId="{C1702001-8083-4465-B2FE-993834324E1F}" destId="{2EEC58A3-83AE-4D7A-96A6-5F4068A8EBEC}" srcOrd="4" destOrd="0" presId="urn:microsoft.com/office/officeart/2018/2/layout/IconVerticalSolidList"/>
    <dgm:cxn modelId="{7620E006-C467-42AA-A55E-163672DA02B1}" type="presParOf" srcId="{2EEC58A3-83AE-4D7A-96A6-5F4068A8EBEC}" destId="{865C9019-456D-4C74-B7F9-5CD937063A5A}" srcOrd="0" destOrd="0" presId="urn:microsoft.com/office/officeart/2018/2/layout/IconVerticalSolidList"/>
    <dgm:cxn modelId="{4297A3D8-4C72-4129-A58E-51CEBEEFBCE3}" type="presParOf" srcId="{2EEC58A3-83AE-4D7A-96A6-5F4068A8EBEC}" destId="{9768DCFF-D35C-4DD9-ADA1-A1E23A8A3DC3}" srcOrd="1" destOrd="0" presId="urn:microsoft.com/office/officeart/2018/2/layout/IconVerticalSolidList"/>
    <dgm:cxn modelId="{C099F35F-A7E9-4548-A1B4-F6E8FDC9BD63}" type="presParOf" srcId="{2EEC58A3-83AE-4D7A-96A6-5F4068A8EBEC}" destId="{D8531AD3-1E6F-446F-809B-87E48E892565}" srcOrd="2" destOrd="0" presId="urn:microsoft.com/office/officeart/2018/2/layout/IconVerticalSolidList"/>
    <dgm:cxn modelId="{0E63ED98-ABF7-4B71-A421-490A610F6592}" type="presParOf" srcId="{2EEC58A3-83AE-4D7A-96A6-5F4068A8EBEC}" destId="{E880D9B4-17F8-471F-8D18-C6A1B5C744F5}" srcOrd="3" destOrd="0" presId="urn:microsoft.com/office/officeart/2018/2/layout/IconVerticalSolidList"/>
    <dgm:cxn modelId="{300FEF7C-E345-4C58-BDFE-B4AA3D4707AB}" type="presParOf" srcId="{C1702001-8083-4465-B2FE-993834324E1F}" destId="{2ACED817-06F4-4420-A74A-2D09AC61AD94}" srcOrd="5" destOrd="0" presId="urn:microsoft.com/office/officeart/2018/2/layout/IconVerticalSolidList"/>
    <dgm:cxn modelId="{8EDD3CBE-01E8-4992-A911-05AD2B85D93D}" type="presParOf" srcId="{C1702001-8083-4465-B2FE-993834324E1F}" destId="{63986513-072C-4AE0-9ECB-562862D9D34E}" srcOrd="6" destOrd="0" presId="urn:microsoft.com/office/officeart/2018/2/layout/IconVerticalSolidList"/>
    <dgm:cxn modelId="{30FF59CC-0451-462A-87C1-B5CA8E124EF5}" type="presParOf" srcId="{63986513-072C-4AE0-9ECB-562862D9D34E}" destId="{361E899B-D20C-487C-A245-5D0E4115A513}" srcOrd="0" destOrd="0" presId="urn:microsoft.com/office/officeart/2018/2/layout/IconVerticalSolidList"/>
    <dgm:cxn modelId="{CB99ED13-E071-4CF8-86C4-CE77CC282835}" type="presParOf" srcId="{63986513-072C-4AE0-9ECB-562862D9D34E}" destId="{4F544AE9-D91A-4E51-AC69-87DE1271E25D}" srcOrd="1" destOrd="0" presId="urn:microsoft.com/office/officeart/2018/2/layout/IconVerticalSolidList"/>
    <dgm:cxn modelId="{1690BF2E-10E1-4ED8-8094-B18AD8DB33B4}" type="presParOf" srcId="{63986513-072C-4AE0-9ECB-562862D9D34E}" destId="{9295C183-5038-4151-89EA-86E281733D88}" srcOrd="2" destOrd="0" presId="urn:microsoft.com/office/officeart/2018/2/layout/IconVerticalSolidList"/>
    <dgm:cxn modelId="{1B86D7B5-B1E6-463C-ACF5-FEDEA746E000}" type="presParOf" srcId="{63986513-072C-4AE0-9ECB-562862D9D34E}" destId="{007642EE-6AFF-4B98-980B-94225FDFC7F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8D718-35BC-4E1B-AC14-FB5D392AF669}">
      <dsp:nvSpPr>
        <dsp:cNvPr id="0" name=""/>
        <dsp:cNvSpPr/>
      </dsp:nvSpPr>
      <dsp:spPr>
        <a:xfrm>
          <a:off x="0" y="2267"/>
          <a:ext cx="6104761" cy="114939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AB7BF-BCD5-4ADF-BE32-45515EA208F4}">
      <dsp:nvSpPr>
        <dsp:cNvPr id="0" name=""/>
        <dsp:cNvSpPr/>
      </dsp:nvSpPr>
      <dsp:spPr>
        <a:xfrm>
          <a:off x="347692" y="260882"/>
          <a:ext cx="632168" cy="6321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558D5-4C08-4B31-9927-A8AFB2756918}">
      <dsp:nvSpPr>
        <dsp:cNvPr id="0" name=""/>
        <dsp:cNvSpPr/>
      </dsp:nvSpPr>
      <dsp:spPr>
        <a:xfrm>
          <a:off x="1327553" y="2267"/>
          <a:ext cx="4777207" cy="114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44" tIns="121644" rIns="121644" bIns="121644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High voltage tests are essential to ensure the reliability and safety of transformers</a:t>
          </a:r>
          <a:endParaRPr lang="en-US" sz="2100" kern="1200"/>
        </a:p>
      </dsp:txBody>
      <dsp:txXfrm>
        <a:off x="1327553" y="2267"/>
        <a:ext cx="4777207" cy="1149396"/>
      </dsp:txXfrm>
    </dsp:sp>
    <dsp:sp modelId="{B6438D9B-E254-4755-A00C-91664BB14D98}">
      <dsp:nvSpPr>
        <dsp:cNvPr id="0" name=""/>
        <dsp:cNvSpPr/>
      </dsp:nvSpPr>
      <dsp:spPr>
        <a:xfrm>
          <a:off x="0" y="1439013"/>
          <a:ext cx="6104761" cy="114939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3B218-AE85-4931-BC06-8FB44A399FD8}">
      <dsp:nvSpPr>
        <dsp:cNvPr id="0" name=""/>
        <dsp:cNvSpPr/>
      </dsp:nvSpPr>
      <dsp:spPr>
        <a:xfrm>
          <a:off x="347692" y="1697627"/>
          <a:ext cx="632168" cy="6321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E316AD-3344-4A7C-8E46-0B8CF4CD6BDC}">
      <dsp:nvSpPr>
        <dsp:cNvPr id="0" name=""/>
        <dsp:cNvSpPr/>
      </dsp:nvSpPr>
      <dsp:spPr>
        <a:xfrm>
          <a:off x="1327553" y="1439013"/>
          <a:ext cx="4777207" cy="114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44" tIns="121644" rIns="121644" bIns="121644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Various testing methods, equipment, and procedures are employed</a:t>
          </a:r>
          <a:endParaRPr lang="en-US" sz="2100" kern="1200"/>
        </a:p>
      </dsp:txBody>
      <dsp:txXfrm>
        <a:off x="1327553" y="1439013"/>
        <a:ext cx="4777207" cy="1149396"/>
      </dsp:txXfrm>
    </dsp:sp>
    <dsp:sp modelId="{865C9019-456D-4C74-B7F9-5CD937063A5A}">
      <dsp:nvSpPr>
        <dsp:cNvPr id="0" name=""/>
        <dsp:cNvSpPr/>
      </dsp:nvSpPr>
      <dsp:spPr>
        <a:xfrm>
          <a:off x="0" y="2875759"/>
          <a:ext cx="6104761" cy="114939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68DCFF-D35C-4DD9-ADA1-A1E23A8A3DC3}">
      <dsp:nvSpPr>
        <dsp:cNvPr id="0" name=""/>
        <dsp:cNvSpPr/>
      </dsp:nvSpPr>
      <dsp:spPr>
        <a:xfrm>
          <a:off x="347692" y="3134373"/>
          <a:ext cx="632168" cy="6321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80D9B4-17F8-471F-8D18-C6A1B5C744F5}">
      <dsp:nvSpPr>
        <dsp:cNvPr id="0" name=""/>
        <dsp:cNvSpPr/>
      </dsp:nvSpPr>
      <dsp:spPr>
        <a:xfrm>
          <a:off x="1327553" y="2875759"/>
          <a:ext cx="4777207" cy="114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44" tIns="121644" rIns="121644" bIns="121644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Compliance with international standards and regulations is crucial</a:t>
          </a:r>
          <a:endParaRPr lang="en-US" sz="2100" kern="1200"/>
        </a:p>
      </dsp:txBody>
      <dsp:txXfrm>
        <a:off x="1327553" y="2875759"/>
        <a:ext cx="4777207" cy="1149396"/>
      </dsp:txXfrm>
    </dsp:sp>
    <dsp:sp modelId="{361E899B-D20C-487C-A245-5D0E4115A513}">
      <dsp:nvSpPr>
        <dsp:cNvPr id="0" name=""/>
        <dsp:cNvSpPr/>
      </dsp:nvSpPr>
      <dsp:spPr>
        <a:xfrm>
          <a:off x="0" y="4312505"/>
          <a:ext cx="6104761" cy="114939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44AE9-D91A-4E51-AC69-87DE1271E25D}">
      <dsp:nvSpPr>
        <dsp:cNvPr id="0" name=""/>
        <dsp:cNvSpPr/>
      </dsp:nvSpPr>
      <dsp:spPr>
        <a:xfrm>
          <a:off x="347692" y="4571119"/>
          <a:ext cx="632168" cy="63216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642EE-6AFF-4B98-980B-94225FDFC7FB}">
      <dsp:nvSpPr>
        <dsp:cNvPr id="0" name=""/>
        <dsp:cNvSpPr/>
      </dsp:nvSpPr>
      <dsp:spPr>
        <a:xfrm>
          <a:off x="1327553" y="4312505"/>
          <a:ext cx="4777207" cy="114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644" tIns="121644" rIns="121644" bIns="121644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/>
            <a:t>Regular high voltage testing helps identify potential issues and ensures transformers perform optimally</a:t>
          </a:r>
          <a:endParaRPr lang="en-US" sz="2100" kern="1200"/>
        </a:p>
      </dsp:txBody>
      <dsp:txXfrm>
        <a:off x="1327553" y="4312505"/>
        <a:ext cx="4777207" cy="114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7/4/2023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84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51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6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4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30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71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31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52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7/4/2023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2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61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84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7/4/2023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4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pchernik/4099435263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4739751" y="768334"/>
            <a:ext cx="6479629" cy="2866405"/>
          </a:xfrm>
        </p:spPr>
        <p:txBody>
          <a:bodyPr>
            <a:normAutofit/>
          </a:bodyPr>
          <a:lstStyle/>
          <a:p>
            <a:r>
              <a:rPr lang="en-US" dirty="0"/>
              <a:t>High Voltage Test of Transformer</a:t>
            </a:r>
          </a:p>
        </p:txBody>
      </p:sp>
      <p:pic>
        <p:nvPicPr>
          <p:cNvPr id="3" name="Picture 2" descr="A picture containing outdoor, sky, electrical supply, machine&#10;&#10;Description automatically generated">
            <a:extLst>
              <a:ext uri="{FF2B5EF4-FFF2-40B4-BE49-F238E27FC236}">
                <a16:creationId xmlns:a16="http://schemas.microsoft.com/office/drawing/2014/main" id="{2A11AB92-7A24-B435-2215-527E5AF5C7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9795" r="29795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3C53E54-C409-26B2-0D82-23F8780EF9FC}"/>
              </a:ext>
            </a:extLst>
          </p:cNvPr>
          <p:cNvSpPr txBox="1"/>
          <p:nvPr/>
        </p:nvSpPr>
        <p:spPr>
          <a:xfrm>
            <a:off x="0" y="6858000"/>
            <a:ext cx="4173538" cy="3175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en-US">
                <a:hlinkClick r:id="rId3"/>
              </a:rPr>
              <a:t>This Photo</a:t>
            </a:r>
            <a:r>
              <a:rPr lang="en-US"/>
              <a:t> by Unknown author is licensed under </a:t>
            </a:r>
            <a:r>
              <a:rPr lang="en-US">
                <a:hlinkClick r:id="rId4"/>
              </a:rPr>
              <a:t>CC BY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689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65150" y="770890"/>
            <a:ext cx="6400999" cy="1268984"/>
          </a:xfrm>
        </p:spPr>
        <p:txBody>
          <a:bodyPr>
            <a:normAutofit/>
          </a:bodyPr>
          <a:lstStyle/>
          <a:p>
            <a:r>
              <a:rPr lang="en-US" sz="2800" dirty="0">
                <a:ea typeface="+mj-lt"/>
                <a:cs typeface="+mj-lt"/>
              </a:rPr>
              <a:t>Purpose: </a:t>
            </a:r>
            <a:endParaRPr lang="en-US" sz="2800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65150" y="2160016"/>
            <a:ext cx="6400999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sz="1600" dirty="0"/>
              <a:t>To provide a detailed description of the high voltage test of transformers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Transformers are critical components in power systems, responsible for voltage transformation and distribution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High voltage tests ensure the reliability, safety, and performance of transformers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This presentation will cover the testing methods, equipment, procedures, and standards associated with high voltage testing of transformers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The high voltage test is performed to verify the insulation strength and reliability of transformers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Identifies any insulation weaknesses, partial discharges, or other faults that might affect the transformer's operation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26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437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raph on document with pen">
            <a:extLst>
              <a:ext uri="{FF2B5EF4-FFF2-40B4-BE49-F238E27FC236}">
                <a16:creationId xmlns:a16="http://schemas.microsoft.com/office/drawing/2014/main" id="{CA5F3C3D-191B-C15C-9CBE-4F9022B5CE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94" r="20342" b="-3"/>
          <a:stretch/>
        </p:blipFill>
        <p:spPr>
          <a:xfrm>
            <a:off x="7675858" y="681645"/>
            <a:ext cx="3720052" cy="54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37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EBDB1D-17AA-8140-B216-35CBA8C9E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98E3FFBE-BCB2-4744-8CA3-BC11F11AD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36">
              <a:extLst>
                <a:ext uri="{FF2B5EF4-FFF2-40B4-BE49-F238E27FC236}">
                  <a16:creationId xmlns:a16="http://schemas.microsoft.com/office/drawing/2014/main" id="{BBD5B432-1551-644A-B937-54EFF4201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38">
              <a:extLst>
                <a:ext uri="{FF2B5EF4-FFF2-40B4-BE49-F238E27FC236}">
                  <a16:creationId xmlns:a16="http://schemas.microsoft.com/office/drawing/2014/main" id="{BDCFB512-5A0E-0143-B5B7-6A965E100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50">
              <a:extLst>
                <a:ext uri="{FF2B5EF4-FFF2-40B4-BE49-F238E27FC236}">
                  <a16:creationId xmlns:a16="http://schemas.microsoft.com/office/drawing/2014/main" id="{EEDAA716-EDDF-5941-A55E-C12C893A3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392638" y="224550"/>
            <a:ext cx="4133560" cy="1268984"/>
          </a:xfrm>
        </p:spPr>
        <p:txBody>
          <a:bodyPr>
            <a:normAutofit/>
          </a:bodyPr>
          <a:lstStyle/>
          <a:p>
            <a:r>
              <a:rPr lang="en-US" dirty="0"/>
              <a:t>Objective</a:t>
            </a:r>
            <a:endParaRPr dirty="0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7248866" y="1167978"/>
            <a:ext cx="4608012" cy="3601212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1600" dirty="0"/>
              <a:t>Ensures that the transformer can withstand the operating voltages and environmental conditions it will encounter in service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Helps prevent unexpected failures, reduce downtime, and ensure the longevity of the transformer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AC Withstand Voltage Test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Applies a high AC voltage to the transformer to test its insulation strength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The test voltage is gradually increased to a specified level and held for a specified duration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Determines whether the insulation can withstand the rated voltage without breakdown or damage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Partial Discharge Test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Detects partial discharges within the transformer's insulation system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Partial discharges can indicate insulation defects that may lead to failure in the future</a:t>
            </a:r>
          </a:p>
        </p:txBody>
      </p:sp>
      <p:pic>
        <p:nvPicPr>
          <p:cNvPr id="6" name="Picture 5" descr="Natural petrol fired electrical power plant">
            <a:extLst>
              <a:ext uri="{FF2B5EF4-FFF2-40B4-BE49-F238E27FC236}">
                <a16:creationId xmlns:a16="http://schemas.microsoft.com/office/drawing/2014/main" id="{86FF60D6-EFC9-EEF4-ECAC-32B076DAB5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23" r="27753" b="-3"/>
          <a:stretch/>
        </p:blipFill>
        <p:spPr>
          <a:xfrm>
            <a:off x="20" y="1"/>
            <a:ext cx="6927143" cy="685799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93279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41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00BDF4-7643-A942-A588-F24E4E09A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3" name="Freeform 32">
              <a:extLst>
                <a:ext uri="{FF2B5EF4-FFF2-40B4-BE49-F238E27FC236}">
                  <a16:creationId xmlns:a16="http://schemas.microsoft.com/office/drawing/2014/main" id="{90B25A21-16B9-8D47-928B-2367A0B8C0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34">
              <a:extLst>
                <a:ext uri="{FF2B5EF4-FFF2-40B4-BE49-F238E27FC236}">
                  <a16:creationId xmlns:a16="http://schemas.microsoft.com/office/drawing/2014/main" id="{E5E64190-3AC0-0A48-9917-5FAE935A8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AE71CDB8-B430-F14E-99C8-E6AAB8E21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48">
              <a:extLst>
                <a:ext uri="{FF2B5EF4-FFF2-40B4-BE49-F238E27FC236}">
                  <a16:creationId xmlns:a16="http://schemas.microsoft.com/office/drawing/2014/main" id="{DCA37B0A-FCCC-7642-B70D-56AD50049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224243" y="770890"/>
            <a:ext cx="6400999" cy="1268984"/>
          </a:xfrm>
        </p:spPr>
        <p:txBody>
          <a:bodyPr>
            <a:normAutofit/>
          </a:bodyPr>
          <a:lstStyle/>
          <a:p>
            <a:r>
              <a:rPr lang="en-US" dirty="0"/>
              <a:t>List of Tests</a:t>
            </a:r>
            <a:endParaRPr dirty="0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224243" y="2160016"/>
            <a:ext cx="6400999" cy="3601212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1500" dirty="0"/>
              <a:t>Performed at high voltage levels and can be conducted during the AC withstand voltage test</a:t>
            </a:r>
          </a:p>
          <a:p>
            <a:pPr lvl="0">
              <a:lnSpc>
                <a:spcPct val="90000"/>
              </a:lnSpc>
            </a:pPr>
            <a:r>
              <a:rPr lang="en-US" sz="1500" dirty="0"/>
              <a:t>Lightning Impulse Test</a:t>
            </a:r>
          </a:p>
          <a:p>
            <a:pPr lvl="0">
              <a:lnSpc>
                <a:spcPct val="90000"/>
              </a:lnSpc>
            </a:pPr>
            <a:r>
              <a:rPr lang="en-US" sz="1500" dirty="0"/>
              <a:t>Simulates the effects of lightning strikes on the transformer</a:t>
            </a:r>
          </a:p>
          <a:p>
            <a:pPr lvl="0">
              <a:lnSpc>
                <a:spcPct val="90000"/>
              </a:lnSpc>
            </a:pPr>
            <a:r>
              <a:rPr lang="en-US" sz="1500" dirty="0"/>
              <a:t>Applies a high-voltage impulse waveform to the transformer winding</a:t>
            </a:r>
          </a:p>
          <a:p>
            <a:pPr lvl="0">
              <a:lnSpc>
                <a:spcPct val="90000"/>
              </a:lnSpc>
            </a:pPr>
            <a:r>
              <a:rPr lang="en-US" sz="1500" dirty="0"/>
              <a:t>Tests the ability of the insulation to withstand the sudden voltage rise caused by lightning</a:t>
            </a:r>
          </a:p>
          <a:p>
            <a:pPr lvl="0">
              <a:lnSpc>
                <a:spcPct val="90000"/>
              </a:lnSpc>
            </a:pPr>
            <a:r>
              <a:rPr lang="en-US" sz="1500" dirty="0"/>
              <a:t>High Voltage Test Set: Generates high AC voltages or impulse waveforms for testing</a:t>
            </a:r>
          </a:p>
          <a:p>
            <a:pPr lvl="0">
              <a:lnSpc>
                <a:spcPct val="90000"/>
              </a:lnSpc>
            </a:pPr>
            <a:r>
              <a:rPr lang="en-US" sz="1500" dirty="0"/>
              <a:t>Measurement Instruments: Voltage dividers, oscilloscopes, partial discharge detectors, and other devices to monitor and record test parameters</a:t>
            </a:r>
          </a:p>
          <a:p>
            <a:pPr lvl="0">
              <a:lnSpc>
                <a:spcPct val="90000"/>
              </a:lnSpc>
            </a:pPr>
            <a:r>
              <a:rPr lang="en-US" sz="1500" dirty="0"/>
              <a:t>Safety Equipment: Personal protective equipment , grounding devices, and safety interlocks to ensure the safety of personnel and equipment</a:t>
            </a:r>
          </a:p>
          <a:p>
            <a:pPr lvl="0">
              <a:lnSpc>
                <a:spcPct val="90000"/>
              </a:lnSpc>
            </a:pPr>
            <a:endParaRPr lang="en-US" sz="1500" dirty="0"/>
          </a:p>
        </p:txBody>
      </p:sp>
      <p:pic>
        <p:nvPicPr>
          <p:cNvPr id="6" name="Picture 5" descr="Thunderstorm lightning with a dark cloudy sky">
            <a:extLst>
              <a:ext uri="{FF2B5EF4-FFF2-40B4-BE49-F238E27FC236}">
                <a16:creationId xmlns:a16="http://schemas.microsoft.com/office/drawing/2014/main" id="{7BF20F8D-7F10-2519-2392-C9AE21B1B9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382" r="9353" b="-3"/>
          <a:stretch/>
        </p:blipFill>
        <p:spPr>
          <a:xfrm>
            <a:off x="20" y="1"/>
            <a:ext cx="4657325" cy="685799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24243" y="6087110"/>
            <a:ext cx="640099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317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00BDF4-7643-A942-A588-F24E4E09A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3" name="Freeform 32">
              <a:extLst>
                <a:ext uri="{FF2B5EF4-FFF2-40B4-BE49-F238E27FC236}">
                  <a16:creationId xmlns:a16="http://schemas.microsoft.com/office/drawing/2014/main" id="{90B25A21-16B9-8D47-928B-2367A0B8C0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34">
              <a:extLst>
                <a:ext uri="{FF2B5EF4-FFF2-40B4-BE49-F238E27FC236}">
                  <a16:creationId xmlns:a16="http://schemas.microsoft.com/office/drawing/2014/main" id="{E5E64190-3AC0-0A48-9917-5FAE935A8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AE71CDB8-B430-F14E-99C8-E6AAB8E21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48">
              <a:extLst>
                <a:ext uri="{FF2B5EF4-FFF2-40B4-BE49-F238E27FC236}">
                  <a16:creationId xmlns:a16="http://schemas.microsoft.com/office/drawing/2014/main" id="{DCA37B0A-FCCC-7642-B70D-56AD50049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224243" y="770890"/>
            <a:ext cx="6400999" cy="1268984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Pre-Test Preparations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224243" y="2160016"/>
            <a:ext cx="6400999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sz="1500" dirty="0"/>
              <a:t>Ensure proper grounding and safety measures are in place</a:t>
            </a:r>
          </a:p>
          <a:p>
            <a:pPr lvl="0">
              <a:lnSpc>
                <a:spcPct val="90000"/>
              </a:lnSpc>
            </a:pPr>
            <a:r>
              <a:rPr lang="en-US" sz="1500" dirty="0"/>
              <a:t>Verify the test equipment calibration and functionality</a:t>
            </a:r>
          </a:p>
          <a:p>
            <a:pPr lvl="0">
              <a:lnSpc>
                <a:spcPct val="90000"/>
              </a:lnSpc>
            </a:pPr>
            <a:r>
              <a:rPr lang="en-US" sz="1500" dirty="0"/>
              <a:t>Review the test specifications, standards, and safety guidelines</a:t>
            </a:r>
          </a:p>
          <a:p>
            <a:pPr lvl="0">
              <a:lnSpc>
                <a:spcPct val="90000"/>
              </a:lnSpc>
            </a:pPr>
            <a:r>
              <a:rPr lang="en-US" sz="1500" dirty="0"/>
              <a:t>AC Withstand Voltage Test Procedure</a:t>
            </a:r>
          </a:p>
          <a:p>
            <a:pPr lvl="0">
              <a:lnSpc>
                <a:spcPct val="90000"/>
              </a:lnSpc>
            </a:pPr>
            <a:r>
              <a:rPr lang="en-US" sz="1500" dirty="0"/>
              <a:t>Apply the specified AC voltage gradually, following the prescribed ramping rate</a:t>
            </a:r>
          </a:p>
          <a:p>
            <a:pPr lvl="0">
              <a:lnSpc>
                <a:spcPct val="90000"/>
              </a:lnSpc>
            </a:pPr>
            <a:r>
              <a:rPr lang="en-US" sz="1500" dirty="0"/>
              <a:t>Monitor the insulation parameters and partial discharge activity</a:t>
            </a:r>
          </a:p>
          <a:p>
            <a:pPr lvl="0">
              <a:lnSpc>
                <a:spcPct val="90000"/>
              </a:lnSpc>
            </a:pPr>
            <a:r>
              <a:rPr lang="en-US" sz="1500" dirty="0"/>
              <a:t>Hold the test voltage for the specified duration</a:t>
            </a:r>
          </a:p>
          <a:p>
            <a:pPr lvl="0">
              <a:lnSpc>
                <a:spcPct val="90000"/>
              </a:lnSpc>
            </a:pPr>
            <a:r>
              <a:rPr lang="en-US" sz="1500" dirty="0"/>
              <a:t>Gradually reduce the voltage to zero and verify no damage or breakdown occurred</a:t>
            </a:r>
          </a:p>
          <a:p>
            <a:pPr lvl="0">
              <a:lnSpc>
                <a:spcPct val="90000"/>
              </a:lnSpc>
            </a:pPr>
            <a:endParaRPr lang="en-US" sz="1500" dirty="0"/>
          </a:p>
          <a:p>
            <a:pPr lvl="0">
              <a:lnSpc>
                <a:spcPct val="90000"/>
              </a:lnSpc>
            </a:pPr>
            <a:endParaRPr lang="en-US" sz="1500" dirty="0"/>
          </a:p>
        </p:txBody>
      </p:sp>
      <p:pic>
        <p:nvPicPr>
          <p:cNvPr id="6" name="Picture 5" descr="A row of samples for medical testing">
            <a:extLst>
              <a:ext uri="{FF2B5EF4-FFF2-40B4-BE49-F238E27FC236}">
                <a16:creationId xmlns:a16="http://schemas.microsoft.com/office/drawing/2014/main" id="{09F7B30D-90B6-AC75-3B9D-3457625DDD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322" r="1747" b="4"/>
          <a:stretch/>
        </p:blipFill>
        <p:spPr>
          <a:xfrm>
            <a:off x="20" y="1"/>
            <a:ext cx="4657325" cy="685799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24243" y="6087110"/>
            <a:ext cx="640099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2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00BDF4-7643-A942-A588-F24E4E09A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3" name="Freeform 32">
              <a:extLst>
                <a:ext uri="{FF2B5EF4-FFF2-40B4-BE49-F238E27FC236}">
                  <a16:creationId xmlns:a16="http://schemas.microsoft.com/office/drawing/2014/main" id="{90B25A21-16B9-8D47-928B-2367A0B8C0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34">
              <a:extLst>
                <a:ext uri="{FF2B5EF4-FFF2-40B4-BE49-F238E27FC236}">
                  <a16:creationId xmlns:a16="http://schemas.microsoft.com/office/drawing/2014/main" id="{E5E64190-3AC0-0A48-9917-5FAE935A8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AE71CDB8-B430-F14E-99C8-E6AAB8E21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48">
              <a:extLst>
                <a:ext uri="{FF2B5EF4-FFF2-40B4-BE49-F238E27FC236}">
                  <a16:creationId xmlns:a16="http://schemas.microsoft.com/office/drawing/2014/main" id="{DCA37B0A-FCCC-7642-B70D-56AD50049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224243" y="454588"/>
            <a:ext cx="6400999" cy="1268984"/>
          </a:xfrm>
        </p:spPr>
        <p:txBody>
          <a:bodyPr>
            <a:noAutofit/>
          </a:bodyPr>
          <a:lstStyle/>
          <a:p>
            <a:r>
              <a:rPr lang="en-US" dirty="0">
                <a:ea typeface="+mj-lt"/>
                <a:cs typeface="+mj-lt"/>
              </a:rPr>
              <a:t>Partial Discharge Test Procedure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224243" y="2160016"/>
            <a:ext cx="6817942" cy="3601212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ea typeface="+mn-lt"/>
                <a:cs typeface="+mn-lt"/>
              </a:rPr>
              <a:t>Apply the designated test voltage</a:t>
            </a:r>
            <a:endParaRPr lang="en-US" sz="1600" dirty="0"/>
          </a:p>
          <a:p>
            <a:pPr lvl="0">
              <a:lnSpc>
                <a:spcPct val="90000"/>
              </a:lnSpc>
            </a:pPr>
            <a:r>
              <a:rPr lang="en-US" sz="1600" dirty="0"/>
              <a:t>Monitor and record any partial discharges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Analyze the partial discharge patterns to identify potential insulation defects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 lvl="0">
              <a:lnSpc>
                <a:spcPct val="90000"/>
              </a:lnSpc>
            </a:pPr>
            <a:r>
              <a:rPr lang="en-US" sz="2200" b="1" dirty="0"/>
              <a:t>Lightning Impulse Test Procedure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Apply the high-voltage impulse waveform to the transformer winding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Monitor the response waveform and evaluate the insulation performance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Ensure the insulation withstands the voltage surge without failure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High voltage tests of transformers adhere to international standards and regulations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Common standards include IEC 60076, IEEE C57, and ANSI/IEEE C37.20</a:t>
            </a:r>
          </a:p>
          <a:p>
            <a:pPr lvl="0">
              <a:lnSpc>
                <a:spcPct val="90000"/>
              </a:lnSpc>
            </a:pPr>
            <a:r>
              <a:rPr lang="en-US" sz="1600" dirty="0"/>
              <a:t>These standards define the test voltage levels, procedures, safety precautions, and acceptance criteria</a:t>
            </a:r>
          </a:p>
        </p:txBody>
      </p:sp>
      <p:pic>
        <p:nvPicPr>
          <p:cNvPr id="6" name="Picture 5" descr="Graph on document with pen">
            <a:extLst>
              <a:ext uri="{FF2B5EF4-FFF2-40B4-BE49-F238E27FC236}">
                <a16:creationId xmlns:a16="http://schemas.microsoft.com/office/drawing/2014/main" id="{66764549-EC1E-3775-AB62-7BF03A507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94" r="20342" b="-3"/>
          <a:stretch/>
        </p:blipFill>
        <p:spPr>
          <a:xfrm>
            <a:off x="20" y="1"/>
            <a:ext cx="4657325" cy="6857999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24243" y="6087110"/>
            <a:ext cx="640099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277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65151" y="770889"/>
            <a:ext cx="4133560" cy="3395469"/>
          </a:xfrm>
        </p:spPr>
        <p:txBody>
          <a:bodyPr>
            <a:normAutofit/>
          </a:bodyPr>
          <a:lstStyle/>
          <a:p>
            <a:r>
              <a:rPr lang="en-US" dirty="0"/>
              <a:t>Conclusions</a:t>
            </a:r>
            <a:endParaRPr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FE6DDE30-3D48-E2C5-6392-FA9D37553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481848"/>
              </p:ext>
            </p:extLst>
          </p:nvPr>
        </p:nvGraphicFramePr>
        <p:xfrm>
          <a:off x="5316278" y="809039"/>
          <a:ext cx="6104761" cy="5464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289449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PunchcardVTI</vt:lpstr>
      <vt:lpstr>High Voltage Test of Transformer</vt:lpstr>
      <vt:lpstr>Purpose: </vt:lpstr>
      <vt:lpstr>Objective</vt:lpstr>
      <vt:lpstr>List of Tests</vt:lpstr>
      <vt:lpstr>Pre-Test Preparations</vt:lpstr>
      <vt:lpstr>Partial Discharge Test Procedure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-</cp:lastModifiedBy>
  <cp:revision>41</cp:revision>
  <dcterms:created xsi:type="dcterms:W3CDTF">2023-07-04T17:28:50Z</dcterms:created>
  <dcterms:modified xsi:type="dcterms:W3CDTF">2023-07-04T17:37:58Z</dcterms:modified>
</cp:coreProperties>
</file>