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77" r:id="rId16"/>
    <p:sldId id="269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amguang" userId="5ec935cca9ee7a5c" providerId="LiveId" clId="{9CA3185E-6334-4EB6-9AB1-0D33768CBB7B}"/>
    <pc:docChg chg="delSld modSld">
      <pc:chgData name="Makamguang" userId="5ec935cca9ee7a5c" providerId="LiveId" clId="{9CA3185E-6334-4EB6-9AB1-0D33768CBB7B}" dt="2023-01-27T21:46:30.751" v="26" actId="2696"/>
      <pc:docMkLst>
        <pc:docMk/>
      </pc:docMkLst>
      <pc:sldChg chg="modSp mod">
        <pc:chgData name="Makamguang" userId="5ec935cca9ee7a5c" providerId="LiveId" clId="{9CA3185E-6334-4EB6-9AB1-0D33768CBB7B}" dt="2023-01-27T21:15:38.093" v="0" actId="20577"/>
        <pc:sldMkLst>
          <pc:docMk/>
          <pc:sldMk cId="0" sldId="259"/>
        </pc:sldMkLst>
        <pc:spChg chg="mod">
          <ac:chgData name="Makamguang" userId="5ec935cca9ee7a5c" providerId="LiveId" clId="{9CA3185E-6334-4EB6-9AB1-0D33768CBB7B}" dt="2023-01-27T21:15:38.093" v="0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Makamguang" userId="5ec935cca9ee7a5c" providerId="LiveId" clId="{9CA3185E-6334-4EB6-9AB1-0D33768CBB7B}" dt="2023-01-27T21:41:06.812" v="25" actId="20577"/>
        <pc:sldMkLst>
          <pc:docMk/>
          <pc:sldMk cId="0" sldId="270"/>
        </pc:sldMkLst>
        <pc:spChg chg="mod">
          <ac:chgData name="Makamguang" userId="5ec935cca9ee7a5c" providerId="LiveId" clId="{9CA3185E-6334-4EB6-9AB1-0D33768CBB7B}" dt="2023-01-27T21:41:06.812" v="25" actId="20577"/>
          <ac:spMkLst>
            <pc:docMk/>
            <pc:sldMk cId="0" sldId="270"/>
            <ac:spMk id="3" creationId="{00000000-0000-0000-0000-000000000000}"/>
          </ac:spMkLst>
        </pc:spChg>
      </pc:sldChg>
      <pc:sldChg chg="del">
        <pc:chgData name="Makamguang" userId="5ec935cca9ee7a5c" providerId="LiveId" clId="{9CA3185E-6334-4EB6-9AB1-0D33768CBB7B}" dt="2023-01-27T21:46:30.751" v="26" actId="2696"/>
        <pc:sldMkLst>
          <pc:docMk/>
          <pc:sldMk cId="0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667000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dobe Garamond Pro Bold" pitchFamily="18" charset="0"/>
              </a:rPr>
              <a:t>TRAITS OF IMPORTANT CULTIVABLE SPECIES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7848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57200"/>
            <a:ext cx="3048000" cy="60960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bg2">
                    <a:lumMod val="25000"/>
                  </a:schemeClr>
                </a:solidFill>
              </a:rPr>
              <a:t>PEARL SPOT</a:t>
            </a:r>
            <a:endParaRPr lang="en-US" sz="2400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/>
          </a:p>
          <a:p>
            <a:r>
              <a:rPr lang="en-GB" sz="1800" dirty="0"/>
              <a:t>The pearl spot </a:t>
            </a:r>
            <a:r>
              <a:rPr lang="en-GB" sz="1800" i="1" dirty="0" err="1"/>
              <a:t>Etroplus</a:t>
            </a:r>
            <a:r>
              <a:rPr lang="en-GB" sz="1800" i="1" dirty="0"/>
              <a:t> </a:t>
            </a:r>
            <a:r>
              <a:rPr lang="en-GB" sz="1800" i="1" dirty="0" err="1"/>
              <a:t>suratensis</a:t>
            </a:r>
            <a:r>
              <a:rPr lang="en-GB" sz="1800" dirty="0"/>
              <a:t> - cichlid fish distributed in India, Sri Lanka and Pakistan</a:t>
            </a:r>
          </a:p>
          <a:p>
            <a:endParaRPr lang="en-GB" sz="1800" dirty="0"/>
          </a:p>
          <a:p>
            <a:r>
              <a:rPr lang="en-GB" sz="1800" dirty="0"/>
              <a:t>Available in estuaries, tidal creeks, lagoons, backwaters and swamps</a:t>
            </a:r>
          </a:p>
          <a:p>
            <a:endParaRPr lang="en-GB" sz="1800" dirty="0"/>
          </a:p>
          <a:p>
            <a:r>
              <a:rPr lang="en-GB" sz="1800" dirty="0"/>
              <a:t>Attains a length of more than 30 cm and weight of about 1.5 kg.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657600"/>
            <a:ext cx="5715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4343400" cy="73183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Distinctive characters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1800" dirty="0"/>
          </a:p>
          <a:p>
            <a:pPr algn="just"/>
            <a:r>
              <a:rPr lang="en-GB" sz="1800" dirty="0"/>
              <a:t>Body is oblong, compressed and elevated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Small teeth on jaws, none on the palate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 dorsal fin is single, with </a:t>
            </a:r>
            <a:r>
              <a:rPr lang="en-GB" sz="1800" dirty="0" err="1"/>
              <a:t>spinous</a:t>
            </a:r>
            <a:r>
              <a:rPr lang="en-GB" sz="1800" dirty="0"/>
              <a:t> portion greater in extent than the soft portion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Lateral line present in the upper fourth of the body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Colour light green, with eight oblique bands on the body. Most of the scales have central white pearly spots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The dorsal, caudal, ventral and anal fins are dark coloured, pectoral yellowish with a black base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Strong spines on dorsal and anal fins present.</a:t>
            </a:r>
            <a:endParaRPr lang="en-US" sz="1800" dirty="0"/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57200"/>
            <a:ext cx="1981200" cy="487362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Biology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Matures within one year of its life and breeds in confined waters such as ponds, almost throughout the year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A female releases up to 6,000 eggs at a time. The eggs are attached to submerged objects like stones, twigs, tiles, bamboo poles etc. by the female after cleaning them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 male fertilizes the eggs and the female guards over them during development and hatching</a:t>
            </a: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The early fry feed on zooplankton, the advanced fry on aquatic insect larvae. Juveniles and adults feed on filamentous algae and other weeds</a:t>
            </a:r>
            <a:endParaRPr lang="en-US" sz="1800" dirty="0"/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3733800" cy="63976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ASIAN SEABASS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GB" sz="1800" dirty="0"/>
              <a:t>Asian sea bass </a:t>
            </a:r>
            <a:r>
              <a:rPr lang="en-GB" sz="1800" i="1" dirty="0" err="1"/>
              <a:t>Lates</a:t>
            </a:r>
            <a:r>
              <a:rPr lang="en-GB" sz="1800" i="1" dirty="0"/>
              <a:t> </a:t>
            </a:r>
            <a:r>
              <a:rPr lang="en-GB" sz="1800" i="1" dirty="0" err="1"/>
              <a:t>calcarifer</a:t>
            </a:r>
            <a:r>
              <a:rPr lang="en-GB" sz="1800" i="1" dirty="0"/>
              <a:t> - </a:t>
            </a:r>
            <a:r>
              <a:rPr lang="en-GB" sz="1800" dirty="0"/>
              <a:t>prime value fish grown for luxury markets </a:t>
            </a:r>
          </a:p>
          <a:p>
            <a:endParaRPr lang="en-GB" sz="1800" dirty="0"/>
          </a:p>
          <a:p>
            <a:r>
              <a:rPr lang="en-GB" sz="1800" dirty="0"/>
              <a:t>Commonly distributed in Australia, Myanmar, India, Indonesia, Malaysia, the Philippines, Singapore and Thailand </a:t>
            </a:r>
          </a:p>
          <a:p>
            <a:endParaRPr lang="en-GB" sz="1800" dirty="0"/>
          </a:p>
          <a:p>
            <a:r>
              <a:rPr lang="en-GB" sz="1800" dirty="0"/>
              <a:t>In India - a by catch in the traditional shrimp filtration fields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0000"/>
            <a:ext cx="541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4267200" cy="639762"/>
          </a:xfrm>
        </p:spPr>
        <p:txBody>
          <a:bodyPr>
            <a:normAutofit/>
          </a:bodyPr>
          <a:lstStyle/>
          <a:p>
            <a:r>
              <a:rPr lang="en-GB" sz="28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Distinctive characters</a:t>
            </a:r>
            <a:endParaRPr lang="en-US" sz="28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/>
            <a:r>
              <a:rPr lang="en-GB" sz="1800" i="1" dirty="0" err="1"/>
              <a:t>Lates</a:t>
            </a:r>
            <a:r>
              <a:rPr lang="en-GB" sz="1800" i="1" dirty="0"/>
              <a:t> </a:t>
            </a:r>
            <a:r>
              <a:rPr lang="en-GB" sz="1800" i="1" dirty="0" err="1"/>
              <a:t>calcarifer</a:t>
            </a:r>
            <a:r>
              <a:rPr lang="en-GB" sz="1800" dirty="0"/>
              <a:t> -  family </a:t>
            </a:r>
            <a:r>
              <a:rPr lang="en-GB" sz="1800" dirty="0" err="1"/>
              <a:t>Centropomidae</a:t>
            </a:r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Elongated and compressed body, with a deep caudal peduncle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Head is pointed with a concave dorsal profile, becoming convex in front of the dorsal fin 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Mouth is large, slightly oblique and the lower edge of the </a:t>
            </a:r>
            <a:r>
              <a:rPr lang="en-GB" sz="1800" dirty="0" err="1"/>
              <a:t>opercle</a:t>
            </a:r>
            <a:r>
              <a:rPr lang="en-GB" sz="1800" dirty="0"/>
              <a:t> is serrated, with a strong spine</a:t>
            </a:r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1800" dirty="0"/>
              <a:t>The </a:t>
            </a:r>
            <a:r>
              <a:rPr lang="en-GB" sz="1800" dirty="0" err="1"/>
              <a:t>spinuous</a:t>
            </a:r>
            <a:r>
              <a:rPr lang="en-GB" sz="1800" dirty="0"/>
              <a:t> and the soft parts of the dorsal fin are separated by a deep notch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 lateral line extends on to the tail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In juveniles the colour is olive brown above with silvery sides and belly, while in adults it is greenish or bluish above and silvery below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No spots or bars are present on the body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The eyes are bright pink, glowing at night</a:t>
            </a: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124200" cy="63976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Biology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Autofit/>
          </a:bodyPr>
          <a:lstStyle/>
          <a:p>
            <a:pPr algn="just"/>
            <a:r>
              <a:rPr lang="en-GB" sz="1800" dirty="0"/>
              <a:t>The fish has wide range of tolerance to temperature and salinity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Grows to a maximum size of </a:t>
            </a:r>
            <a:r>
              <a:rPr lang="en-GB" sz="1800" dirty="0" err="1"/>
              <a:t>upto</a:t>
            </a:r>
            <a:r>
              <a:rPr lang="en-GB" sz="1800" dirty="0"/>
              <a:t> 200 cm 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It is a highly carnivorous fish, feeds on fishes and crustaceans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Fry feed on zooplankton and fingerlings on crustacean, worms, molluscs etc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Growth is faster in the first three months of the first year</a:t>
            </a:r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Fish migrate to the estuaries for breeding </a:t>
            </a:r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In culture ponds the Asian sea bass attains 1.5 to 3.0 kg in the first year and 5 kg in the second year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 fish is highly cannibalistic- suitable for grow out in floating cages with periodic size grading.</a:t>
            </a:r>
            <a:endParaRPr lang="en-US" sz="1800" dirty="0"/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2971800" cy="71596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GROUPERS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135563"/>
          </a:xfrm>
        </p:spPr>
        <p:txBody>
          <a:bodyPr>
            <a:noAutofit/>
          </a:bodyPr>
          <a:lstStyle/>
          <a:p>
            <a:pPr algn="just"/>
            <a:r>
              <a:rPr lang="en-GB" sz="1800" dirty="0"/>
              <a:t>Groupers -important group of fishes for coastal aquaculture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i="1" dirty="0"/>
              <a:t> </a:t>
            </a:r>
            <a:r>
              <a:rPr lang="en-GB" sz="1800" i="1" dirty="0" err="1"/>
              <a:t>Epinephelus</a:t>
            </a:r>
            <a:r>
              <a:rPr lang="en-GB" sz="1800" i="1" dirty="0"/>
              <a:t> </a:t>
            </a:r>
            <a:r>
              <a:rPr lang="en-GB" sz="1800" i="1" dirty="0" err="1"/>
              <a:t>tauvina</a:t>
            </a:r>
            <a:r>
              <a:rPr lang="en-GB" sz="1800" i="1" dirty="0"/>
              <a:t> </a:t>
            </a:r>
            <a:r>
              <a:rPr lang="en-GB" sz="1800" dirty="0"/>
              <a:t>and </a:t>
            </a:r>
            <a:r>
              <a:rPr lang="en-GB" sz="1800" i="1" dirty="0"/>
              <a:t>E. </a:t>
            </a:r>
            <a:r>
              <a:rPr lang="en-GB" sz="1800" i="1" dirty="0" err="1"/>
              <a:t>malabaricus</a:t>
            </a:r>
            <a:r>
              <a:rPr lang="en-GB" sz="1800" i="1" dirty="0"/>
              <a:t> </a:t>
            </a:r>
            <a:r>
              <a:rPr lang="en-GB" sz="1800" dirty="0"/>
              <a:t>of the family Serranidae have a robust, somewhat compressed, oval-oblong and elongated body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There are 11 spines and 14-16 soft rays in the dorsal fin and 18-20 rays in the pectoral fin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A large blackish blotch is present at the base of the last four dorsal spines extending onto the lower part of the fin in </a:t>
            </a:r>
            <a:r>
              <a:rPr lang="en-GB" sz="1800" i="1" dirty="0"/>
              <a:t>E. </a:t>
            </a:r>
            <a:r>
              <a:rPr lang="en-GB" sz="1800" i="1" dirty="0" err="1"/>
              <a:t>tauvina</a:t>
            </a:r>
            <a:r>
              <a:rPr lang="en-GB" sz="1800" i="1" dirty="0"/>
              <a:t> </a:t>
            </a:r>
            <a:r>
              <a:rPr lang="en-GB" sz="1800" dirty="0"/>
              <a:t>but absent in </a:t>
            </a:r>
            <a:r>
              <a:rPr lang="en-GB" sz="1800" i="1" dirty="0"/>
              <a:t>E. </a:t>
            </a:r>
            <a:r>
              <a:rPr lang="en-GB" sz="1800" i="1" dirty="0" err="1"/>
              <a:t>malabaricus</a:t>
            </a:r>
            <a:r>
              <a:rPr lang="en-GB" sz="1800" dirty="0"/>
              <a:t>, which possesses about five, more or less distinct and slightly oblique, irregular bars on the body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l="6000" t="23333" r="8000" b="30000"/>
          <a:stretch>
            <a:fillRect/>
          </a:stretch>
        </p:blipFill>
        <p:spPr bwMode="auto">
          <a:xfrm>
            <a:off x="2514600" y="4495800"/>
            <a:ext cx="4343400" cy="187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657600" y="6324600"/>
            <a:ext cx="211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/>
              <a:t>Epinephelus</a:t>
            </a:r>
            <a:r>
              <a:rPr lang="en-GB" i="1" dirty="0"/>
              <a:t> </a:t>
            </a:r>
            <a:r>
              <a:rPr lang="en-GB" i="1" dirty="0" err="1"/>
              <a:t>tauvina</a:t>
            </a:r>
            <a:r>
              <a:rPr lang="en-GB" i="1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Also, three dark blotches are present on the inter-</a:t>
            </a:r>
            <a:r>
              <a:rPr lang="en-GB" sz="1800" dirty="0" err="1"/>
              <a:t>opercle</a:t>
            </a:r>
            <a:r>
              <a:rPr lang="en-GB" sz="1800" dirty="0"/>
              <a:t> in </a:t>
            </a:r>
            <a:r>
              <a:rPr lang="en-GB" sz="1800" i="1" dirty="0"/>
              <a:t>E. </a:t>
            </a:r>
            <a:r>
              <a:rPr lang="en-GB" sz="1800" i="1" dirty="0" err="1"/>
              <a:t>Malabaricus</a:t>
            </a:r>
            <a:endParaRPr lang="en-GB" sz="1800" i="1" dirty="0"/>
          </a:p>
          <a:p>
            <a:pPr algn="just"/>
            <a:endParaRPr lang="en-GB" sz="1800" i="1" dirty="0"/>
          </a:p>
          <a:p>
            <a:pPr algn="just"/>
            <a:r>
              <a:rPr lang="en-GB" sz="1800" dirty="0"/>
              <a:t> The head and body are greyish, covered with small, dull, orange-red to dark brown spots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They grow to 50-65 cm and to 100 cm respectively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Hong Kong, Thailand, Singapore and Malaysia are the major producer of groupers in sea cages</a:t>
            </a:r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Groupers are suitable for culture in net cages, as well as in ponds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Wild seed collection is the major source of seed for culture of groupers.</a:t>
            </a:r>
            <a:endParaRPr lang="en-US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876800"/>
            <a:ext cx="426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733800" y="6488668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E. </a:t>
            </a:r>
            <a:r>
              <a:rPr lang="en-GB" i="1" dirty="0" err="1"/>
              <a:t>malabaricus</a:t>
            </a:r>
            <a:r>
              <a:rPr lang="en-GB" i="1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2819400" cy="563562"/>
          </a:xfrm>
        </p:spPr>
        <p:txBody>
          <a:bodyPr>
            <a:normAutofit/>
          </a:bodyPr>
          <a:lstStyle/>
          <a:p>
            <a:r>
              <a:rPr lang="en-GB" sz="2800" b="1" dirty="0"/>
              <a:t>SNAPPERS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The snappers -high value in the domestic and international markets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Golden snapper or red snapper are the preferred species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i="1" dirty="0" err="1"/>
              <a:t>Lutjanus</a:t>
            </a:r>
            <a:r>
              <a:rPr lang="en-GB" sz="1800" i="1" dirty="0"/>
              <a:t>  </a:t>
            </a:r>
            <a:r>
              <a:rPr lang="en-GB" sz="1800" i="1" dirty="0" err="1"/>
              <a:t>johni</a:t>
            </a:r>
            <a:r>
              <a:rPr lang="en-GB" sz="1800" dirty="0"/>
              <a:t> is culture in Malaysia and Singapore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It has a moderately deep body with a straight or slightly convex head profile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 dorsal has10 spines and 13 to 14 soft rays. Longitudinal scales above the lateral line are parallel to it and those below the lateral line are horizontal</a:t>
            </a:r>
          </a:p>
          <a:p>
            <a:pPr algn="just"/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953000"/>
            <a:ext cx="3810000" cy="175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505200" cy="7159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2">
                    <a:lumMod val="25000"/>
                  </a:schemeClr>
                </a:solidFill>
              </a:rPr>
              <a:t>GREY MULLETS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/>
              <a:t>Important cultivable fishes in brackish water ponds</a:t>
            </a:r>
          </a:p>
          <a:p>
            <a:endParaRPr lang="en-US" sz="1800" dirty="0"/>
          </a:p>
          <a:p>
            <a:r>
              <a:rPr lang="en-GB" sz="1800" dirty="0"/>
              <a:t>Suitable for farming as they are herbivores and </a:t>
            </a:r>
            <a:r>
              <a:rPr lang="en-GB" sz="1800" dirty="0" err="1"/>
              <a:t>detritivores</a:t>
            </a:r>
            <a:r>
              <a:rPr lang="en-GB" sz="1800" dirty="0"/>
              <a:t>, feeding low in the tropic level</a:t>
            </a:r>
          </a:p>
          <a:p>
            <a:endParaRPr lang="en-GB" sz="1800" dirty="0"/>
          </a:p>
          <a:p>
            <a:r>
              <a:rPr lang="en-GB" sz="1800" dirty="0"/>
              <a:t>Require less supplementary feed</a:t>
            </a:r>
          </a:p>
          <a:p>
            <a:endParaRPr lang="en-GB" sz="1800" dirty="0"/>
          </a:p>
          <a:p>
            <a:r>
              <a:rPr lang="en-GB" sz="1800" dirty="0"/>
              <a:t>Tolerant to higher temperatures and salinities, hence can be grown in tropical and sub-tropical areas</a:t>
            </a:r>
          </a:p>
          <a:p>
            <a:endParaRPr lang="en-GB" sz="1800" dirty="0"/>
          </a:p>
          <a:p>
            <a:r>
              <a:rPr lang="en-GB" sz="1800" dirty="0"/>
              <a:t>Poly-cultured with other fish and shrimps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91000"/>
            <a:ext cx="3276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1800" dirty="0"/>
              <a:t>The body has a reddish or bronze – silvery colour with a dark spot on each scale, forming a series of dark streaks in the body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A large black blotch may be present above the lateral line in the junction between </a:t>
            </a:r>
            <a:r>
              <a:rPr lang="en-GB" sz="1800" dirty="0" err="1"/>
              <a:t>spinuous</a:t>
            </a:r>
            <a:r>
              <a:rPr lang="en-GB" sz="1800" dirty="0"/>
              <a:t> and soft part of the dorsal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 fish grows t a maximum length of about 70 cm; but the common sizes are 40 – 60 cm in length</a:t>
            </a:r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Red snapper feeds on invertebrates and fishes; and inhabits shallow waters and mangrove areas besides the sea up to a depth of about 80 m.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4196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5334000" cy="63976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Distinctive characteristics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43400"/>
          </a:xfrm>
        </p:spPr>
        <p:txBody>
          <a:bodyPr>
            <a:normAutofit/>
          </a:bodyPr>
          <a:lstStyle/>
          <a:p>
            <a:r>
              <a:rPr lang="en-GB" sz="1800" dirty="0"/>
              <a:t>Belong to the family </a:t>
            </a:r>
            <a:r>
              <a:rPr lang="en-GB" sz="1800" dirty="0" err="1"/>
              <a:t>Mugilidae</a:t>
            </a:r>
            <a:endParaRPr lang="en-GB" sz="1800" dirty="0"/>
          </a:p>
          <a:p>
            <a:r>
              <a:rPr lang="en-GB" sz="1800" dirty="0"/>
              <a:t>Have a broad and flattened head; a small and terminal mouth; two short dorsal fins; devoid of a lateral line</a:t>
            </a:r>
          </a:p>
          <a:p>
            <a:r>
              <a:rPr lang="en-GB" sz="1800" dirty="0"/>
              <a:t>Have blue, green or olive colorations on the back</a:t>
            </a:r>
          </a:p>
          <a:p>
            <a:r>
              <a:rPr lang="en-GB" sz="1800" dirty="0"/>
              <a:t>The sides and belly are silvery and body has 3-9 longitudinal streaks </a:t>
            </a:r>
          </a:p>
          <a:p>
            <a:r>
              <a:rPr lang="en-GB" sz="1800" i="1" dirty="0" err="1"/>
              <a:t>Mugil</a:t>
            </a:r>
            <a:r>
              <a:rPr lang="en-GB" sz="1800" i="1" dirty="0"/>
              <a:t> </a:t>
            </a:r>
            <a:r>
              <a:rPr lang="en-GB" sz="1800" i="1" dirty="0" err="1"/>
              <a:t>cephalus</a:t>
            </a:r>
            <a:r>
              <a:rPr lang="en-GB" sz="1800" dirty="0"/>
              <a:t> -fastest growing larger sized mullet which is very widely distributed in the tropics and the subtropics</a:t>
            </a:r>
          </a:p>
          <a:p>
            <a:r>
              <a:rPr lang="en-GB" sz="1800" dirty="0"/>
              <a:t>Other important cultivable species - </a:t>
            </a:r>
            <a:r>
              <a:rPr lang="en-GB" sz="1800" i="1" dirty="0"/>
              <a:t>Liza </a:t>
            </a:r>
            <a:r>
              <a:rPr lang="en-GB" sz="1800" i="1" dirty="0" err="1"/>
              <a:t>macrolepis</a:t>
            </a:r>
            <a:r>
              <a:rPr lang="en-GB" sz="1800" dirty="0"/>
              <a:t> and </a:t>
            </a:r>
            <a:r>
              <a:rPr lang="en-GB" sz="1800" i="1" dirty="0"/>
              <a:t>Liza </a:t>
            </a:r>
            <a:r>
              <a:rPr lang="en-GB" sz="1800" i="1" dirty="0" err="1"/>
              <a:t>tade</a:t>
            </a:r>
            <a:r>
              <a:rPr lang="en-GB" sz="1800" dirty="0"/>
              <a:t>.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648200"/>
            <a:ext cx="5638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00400" y="6172200"/>
            <a:ext cx="1653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/>
              <a:t>Mugil</a:t>
            </a:r>
            <a:r>
              <a:rPr lang="en-GB" i="1" dirty="0"/>
              <a:t> </a:t>
            </a:r>
            <a:r>
              <a:rPr lang="en-GB" i="1" dirty="0" err="1"/>
              <a:t>cephalus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b="1" i="1" dirty="0" err="1">
                <a:solidFill>
                  <a:schemeClr val="accent1">
                    <a:lumMod val="75000"/>
                  </a:schemeClr>
                </a:solidFill>
              </a:rPr>
              <a:t>Mugil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i="1" dirty="0" err="1">
                <a:solidFill>
                  <a:schemeClr val="accent1">
                    <a:lumMod val="75000"/>
                  </a:schemeClr>
                </a:solidFill>
              </a:rPr>
              <a:t>cephalus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GB" sz="2000" b="1" dirty="0"/>
          </a:p>
          <a:p>
            <a:r>
              <a:rPr lang="en-GB" sz="1800" dirty="0"/>
              <a:t>Robust body and fatty tissue covering most of the eye</a:t>
            </a:r>
          </a:p>
          <a:p>
            <a:endParaRPr lang="en-GB" sz="1800" dirty="0"/>
          </a:p>
          <a:p>
            <a:r>
              <a:rPr lang="en-GB" sz="1800" dirty="0"/>
              <a:t> The lips are thin, the lower one having a high knob on the symphysis</a:t>
            </a:r>
          </a:p>
          <a:p>
            <a:endParaRPr lang="en-GB" sz="1800" dirty="0"/>
          </a:p>
          <a:p>
            <a:r>
              <a:rPr lang="en-GB" sz="1800" dirty="0"/>
              <a:t> There are 6-7 indistinct brown bands down the flanks and a dark purple blotch at the base of the pectoral fin</a:t>
            </a:r>
          </a:p>
          <a:p>
            <a:endParaRPr lang="en-GB" sz="1800" dirty="0"/>
          </a:p>
          <a:p>
            <a:r>
              <a:rPr lang="en-GB" sz="1800" dirty="0"/>
              <a:t>Grows to a maximum size of 90 cm, but the common sizes range from 35 – 45 cm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50" t="7729" r="2500" b="11111"/>
          <a:stretch>
            <a:fillRect/>
          </a:stretch>
        </p:blipFill>
        <p:spPr bwMode="auto">
          <a:xfrm>
            <a:off x="2057400" y="3886200"/>
            <a:ext cx="586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GB" sz="1800" i="1" u="sng" dirty="0">
                <a:solidFill>
                  <a:schemeClr val="tx2">
                    <a:lumMod val="75000"/>
                  </a:schemeClr>
                </a:solidFill>
              </a:rPr>
              <a:t>Liza </a:t>
            </a:r>
            <a:r>
              <a:rPr lang="en-GB" sz="1800" i="1" u="sng" dirty="0" err="1">
                <a:solidFill>
                  <a:schemeClr val="tx2">
                    <a:lumMod val="75000"/>
                  </a:schemeClr>
                </a:solidFill>
              </a:rPr>
              <a:t>macrolepis</a:t>
            </a:r>
            <a:r>
              <a:rPr lang="en-GB" sz="1800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sz="1800" dirty="0"/>
              <a:t>moderately robust body and the fatty tissue is only in the from of a rim around the eye </a:t>
            </a:r>
          </a:p>
          <a:p>
            <a:pPr lvl="1"/>
            <a:r>
              <a:rPr lang="en-GB" sz="1800" dirty="0"/>
              <a:t>The body does not have nay bands or stripes</a:t>
            </a:r>
          </a:p>
          <a:p>
            <a:pPr lvl="1"/>
            <a:r>
              <a:rPr lang="en-GB" sz="1800" dirty="0"/>
              <a:t>Grows to a maximum size of 60 cm, with common sizes ranging from 25-30 cm.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>
              <a:buNone/>
            </a:pPr>
            <a:endParaRPr lang="en-US" sz="1800" dirty="0"/>
          </a:p>
          <a:p>
            <a:endParaRPr lang="en-GB" sz="1800" u="sng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1800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800" i="1" u="sng" dirty="0">
                <a:solidFill>
                  <a:schemeClr val="tx2">
                    <a:lumMod val="75000"/>
                  </a:schemeClr>
                </a:solidFill>
              </a:rPr>
              <a:t>Liza </a:t>
            </a:r>
            <a:r>
              <a:rPr lang="en-GB" sz="1800" i="1" u="sng" dirty="0" err="1">
                <a:solidFill>
                  <a:schemeClr val="tx2">
                    <a:lumMod val="75000"/>
                  </a:schemeClr>
                </a:solidFill>
              </a:rPr>
              <a:t>tade</a:t>
            </a:r>
            <a:r>
              <a:rPr lang="en-GB" sz="1800" i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sz="1800" dirty="0"/>
              <a:t>the body is slender and elongate</a:t>
            </a:r>
          </a:p>
          <a:p>
            <a:pPr lvl="1"/>
            <a:r>
              <a:rPr lang="en-GB" sz="1800" dirty="0"/>
              <a:t> The head is depressed and elongated</a:t>
            </a:r>
          </a:p>
          <a:p>
            <a:pPr lvl="1"/>
            <a:r>
              <a:rPr lang="en-GB" sz="1800" dirty="0"/>
              <a:t> In adults 5-7 indistinct longitudinal marks </a:t>
            </a:r>
          </a:p>
          <a:p>
            <a:pPr lvl="1">
              <a:buNone/>
            </a:pPr>
            <a:r>
              <a:rPr lang="en-GB" sz="1800" dirty="0"/>
              <a:t>      are present on the upper half of the body.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667000"/>
            <a:ext cx="3162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648200"/>
            <a:ext cx="3048000" cy="149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2743200" cy="639762"/>
          </a:xfrm>
        </p:spPr>
        <p:txBody>
          <a:bodyPr>
            <a:normAutofit/>
          </a:bodyPr>
          <a:lstStyle/>
          <a:p>
            <a:r>
              <a:rPr lang="en-GB" sz="32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Biology</a:t>
            </a:r>
            <a:endParaRPr lang="en-US" sz="3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1800" dirty="0"/>
              <a:t>Majority of grey mullets are marine, inhabiting shallow areas of the sea. Since they are highly </a:t>
            </a:r>
            <a:r>
              <a:rPr lang="en-GB" sz="1800" dirty="0" err="1"/>
              <a:t>euryhaline</a:t>
            </a:r>
            <a:r>
              <a:rPr lang="en-GB" sz="1800" dirty="0"/>
              <a:t> and </a:t>
            </a:r>
            <a:r>
              <a:rPr lang="en-GB" sz="1800" dirty="0" err="1"/>
              <a:t>eurythermal</a:t>
            </a:r>
            <a:r>
              <a:rPr lang="en-GB" sz="1800" dirty="0"/>
              <a:t>, they ascend brackish waters, bays, creeks, swamps and estuaries</a:t>
            </a: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Adults feed on algae, diatoms, crustaceans, decaying organic matter and detritus found at the bottom. The post larvae, fry and juveniles feed on plankton</a:t>
            </a: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Most species spawn in the sea, but fry form shoals along the coasts and enter estuaries, lagoons and creeks from where they can be easily collected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Cultivable mullets grow quickly in ponds attaining up to 45 cm in length and 750 g in weight at the end of one year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Life span is 2-3 years with maximum growth in the first year of their life</a:t>
            </a:r>
            <a:endParaRPr lang="en-US" sz="1800" dirty="0"/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2743200" cy="57943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 MILKFISH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4419600" cy="4297363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1800" dirty="0"/>
          </a:p>
          <a:p>
            <a:pPr algn="just"/>
            <a:r>
              <a:rPr lang="en-GB" sz="1800" dirty="0"/>
              <a:t>The milkfish, </a:t>
            </a:r>
            <a:r>
              <a:rPr lang="en-GB" sz="1800" i="1" dirty="0" err="1"/>
              <a:t>Chanos</a:t>
            </a:r>
            <a:r>
              <a:rPr lang="en-GB" sz="1800" i="1" dirty="0"/>
              <a:t> </a:t>
            </a:r>
            <a:r>
              <a:rPr lang="en-GB" sz="1800" i="1" dirty="0" err="1"/>
              <a:t>chanos</a:t>
            </a:r>
            <a:r>
              <a:rPr lang="en-GB" sz="1800" dirty="0"/>
              <a:t> - the most ideal fish for coastal aquaculture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They have fast growth rate, in the first year of its life, wide range of tolerance to temperature, salinity and dissolved oxygen; feeds on algal mats at the bottom, resistance to most diseases and parasites</a:t>
            </a: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Cultured on a large scale in Indonesia, the Philippines and Taiwan for centuries</a:t>
            </a: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14600"/>
            <a:ext cx="3505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114800" cy="487362"/>
          </a:xfrm>
        </p:spPr>
        <p:txBody>
          <a:bodyPr>
            <a:normAutofit fontScale="90000"/>
          </a:bodyPr>
          <a:lstStyle/>
          <a:p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Distinctive characters</a:t>
            </a: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1800" dirty="0"/>
          </a:p>
          <a:p>
            <a:pPr algn="just">
              <a:buNone/>
            </a:pPr>
            <a:r>
              <a:rPr lang="en-GB" sz="1800" u="sng" dirty="0">
                <a:solidFill>
                  <a:schemeClr val="accent1">
                    <a:lumMod val="75000"/>
                  </a:schemeClr>
                </a:solidFill>
              </a:rPr>
              <a:t>Milkfish – </a:t>
            </a:r>
          </a:p>
          <a:p>
            <a:pPr algn="just">
              <a:buNone/>
            </a:pPr>
            <a:endParaRPr lang="en-GB" sz="18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GB" sz="1800" dirty="0"/>
              <a:t>moderately compressed, spindle shaped elongated body covered with small scales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Mouth is small, without teeth, snout is longer than the lower jaw, which has a small tubercle at its tip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The dorsal fin is located at about the middle point of the body; anal fin short and situated far behind the dorsal fin base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Lateral line is present and tail fin is large and forked. The dorsal, anal and caudal fins have dark margins</a:t>
            </a:r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1800" dirty="0"/>
              <a:t>Grows up to 180 cm in length and 20 kg in weight, but the fish caught in the sea normally range from 70-110 mm</a:t>
            </a:r>
          </a:p>
          <a:p>
            <a:pPr algn="just"/>
            <a:endParaRPr lang="en-GB" sz="1800" dirty="0"/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The fry and fingerlings feed on microscopic algae. The fish grows to about 50 cm in length weighing 500 – 800 g in brackish water ponds</a:t>
            </a:r>
          </a:p>
          <a:p>
            <a:pPr algn="just"/>
            <a:endParaRPr lang="en-GB" sz="1800" dirty="0"/>
          </a:p>
          <a:p>
            <a:pPr algn="just"/>
            <a:endParaRPr lang="en-US" sz="1800" dirty="0"/>
          </a:p>
          <a:p>
            <a:pPr algn="just"/>
            <a:r>
              <a:rPr lang="en-GB" sz="1800" dirty="0"/>
              <a:t>In ponds milkfish feed mainly on filamentous algae at the bottom along with associated microorganisms and detritus</a:t>
            </a:r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 The fish can be fed supplementary feed such as rice bran, oil cakes and other feed stuffs.</a:t>
            </a: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1551</Words>
  <Application>Microsoft Office PowerPoint</Application>
  <PresentationFormat>On-screen Show (4:3)</PresentationFormat>
  <Paragraphs>206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Adobe Garamond Pro Bold</vt:lpstr>
      <vt:lpstr>Arial</vt:lpstr>
      <vt:lpstr>Calibri</vt:lpstr>
      <vt:lpstr>Office Theme</vt:lpstr>
      <vt:lpstr>TRAITS OF IMPORTANT CULTIVABLE SPECIES</vt:lpstr>
      <vt:lpstr>GREY MULLETS</vt:lpstr>
      <vt:lpstr>Distinctive characteristics</vt:lpstr>
      <vt:lpstr>PowerPoint Presentation</vt:lpstr>
      <vt:lpstr>PowerPoint Presentation</vt:lpstr>
      <vt:lpstr>Biology</vt:lpstr>
      <vt:lpstr> MILKFISH</vt:lpstr>
      <vt:lpstr>Distinctive characters</vt:lpstr>
      <vt:lpstr>PowerPoint Presentation</vt:lpstr>
      <vt:lpstr>PEARL SPOT</vt:lpstr>
      <vt:lpstr>Distinctive characters</vt:lpstr>
      <vt:lpstr>Biology</vt:lpstr>
      <vt:lpstr>ASIAN SEABASS</vt:lpstr>
      <vt:lpstr>Distinctive characters</vt:lpstr>
      <vt:lpstr>PowerPoint Presentation</vt:lpstr>
      <vt:lpstr>Biology</vt:lpstr>
      <vt:lpstr> GROUPERS</vt:lpstr>
      <vt:lpstr>PowerPoint Presentation</vt:lpstr>
      <vt:lpstr>SNAPPERS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TRAITS OF IMPORTANT CULTIVABLE SPECIES</dc:title>
  <dc:creator>Makamguang Kamei</dc:creator>
  <cp:lastModifiedBy>Makamguang</cp:lastModifiedBy>
  <cp:revision>28</cp:revision>
  <dcterms:created xsi:type="dcterms:W3CDTF">2006-08-16T00:00:00Z</dcterms:created>
  <dcterms:modified xsi:type="dcterms:W3CDTF">2023-01-27T21:51:08Z</dcterms:modified>
</cp:coreProperties>
</file>