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3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304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47825" y="2409570"/>
            <a:ext cx="584835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656" y="3811054"/>
            <a:ext cx="3726687" cy="1196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59114" y="6482563"/>
            <a:ext cx="332740" cy="29495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5"/>
              </a:lnSpc>
            </a:pPr>
            <a:fld id="{81D60167-4931-47E6-BA6A-407CBD079E47}" type="slidenum">
              <a:rPr dirty="0"/>
              <a:pPr marL="38100">
                <a:lnSpc>
                  <a:spcPts val="22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59114" y="6482563"/>
            <a:ext cx="332740" cy="29495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5"/>
              </a:lnSpc>
            </a:pPr>
            <a:fld id="{81D60167-4931-47E6-BA6A-407CBD079E47}" type="slidenum">
              <a:rPr dirty="0"/>
              <a:pPr marL="38100">
                <a:lnSpc>
                  <a:spcPts val="22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659114" y="6482563"/>
            <a:ext cx="332740" cy="29495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5"/>
              </a:lnSpc>
            </a:pPr>
            <a:fld id="{81D60167-4931-47E6-BA6A-407CBD079E47}" type="slidenum">
              <a:rPr dirty="0"/>
              <a:pPr marL="38100">
                <a:lnSpc>
                  <a:spcPts val="22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659114" y="6482563"/>
            <a:ext cx="332740" cy="294953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2285"/>
              </a:lnSpc>
            </a:pPr>
            <a:fld id="{81D60167-4931-47E6-BA6A-407CBD079E47}" type="slidenum">
              <a:rPr dirty="0"/>
              <a:pPr marL="38100">
                <a:lnSpc>
                  <a:spcPts val="228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9144000" y="0"/>
                </a:moveTo>
                <a:lnTo>
                  <a:pt x="0" y="0"/>
                </a:lnTo>
                <a:lnTo>
                  <a:pt x="0" y="914400"/>
                </a:lnTo>
                <a:lnTo>
                  <a:pt x="9144000" y="914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914400"/>
          </a:xfrm>
          <a:custGeom>
            <a:avLst/>
            <a:gdLst/>
            <a:ahLst/>
            <a:cxnLst/>
            <a:rect l="l" t="t" r="r" b="b"/>
            <a:pathLst>
              <a:path w="9144000" h="914400">
                <a:moveTo>
                  <a:pt x="0" y="914400"/>
                </a:moveTo>
                <a:lnTo>
                  <a:pt x="9144000" y="914400"/>
                </a:lnTo>
                <a:lnTo>
                  <a:pt x="91440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200"/>
                </a:lnTo>
                <a:lnTo>
                  <a:pt x="9144000" y="457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374345"/>
            <a:ext cx="761491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4837" y="1909826"/>
            <a:ext cx="7940040" cy="3944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305799" cy="2396192"/>
          </a:xfrm>
        </p:spPr>
        <p:txBody>
          <a:bodyPr/>
          <a:lstStyle/>
          <a:p>
            <a:pPr algn="ctr"/>
            <a:r>
              <a:rPr lang="en-US" sz="5400" dirty="0" smtClean="0"/>
              <a:t>OPERATING SYSTEM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533401" y="3810000"/>
            <a:ext cx="8610600" cy="303657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OF OPERATING SYSTEM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4284" cy="2696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Major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Functions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02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Resource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management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Data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Job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Char char="•"/>
              <a:tabLst>
                <a:tab pos="469900" algn="l"/>
                <a:tab pos="470534" algn="l"/>
                <a:tab pos="1882775" algn="l"/>
                <a:tab pos="2972435" algn="l"/>
                <a:tab pos="3401060" algn="l"/>
                <a:tab pos="5626100" algn="l"/>
                <a:tab pos="6957059" algn="l"/>
              </a:tabLst>
            </a:pPr>
            <a:r>
              <a:rPr sz="2400" dirty="0">
                <a:latin typeface="Arial MT"/>
                <a:cs typeface="Arial MT"/>
              </a:rPr>
              <a:t>Standard	means	</a:t>
            </a:r>
            <a:r>
              <a:rPr sz="2400" spc="-5" dirty="0">
                <a:latin typeface="Arial MT"/>
                <a:cs typeface="Arial MT"/>
              </a:rPr>
              <a:t>o</a:t>
            </a:r>
            <a:r>
              <a:rPr sz="2400" dirty="0">
                <a:latin typeface="Arial MT"/>
                <a:cs typeface="Arial MT"/>
              </a:rPr>
              <a:t>f	com</a:t>
            </a:r>
            <a:r>
              <a:rPr sz="2400" spc="5" dirty="0">
                <a:latin typeface="Arial MT"/>
                <a:cs typeface="Arial MT"/>
              </a:rPr>
              <a:t>m</a:t>
            </a:r>
            <a:r>
              <a:rPr sz="2400" dirty="0">
                <a:latin typeface="Arial MT"/>
                <a:cs typeface="Arial MT"/>
              </a:rPr>
              <a:t>un</a:t>
            </a:r>
            <a:r>
              <a:rPr sz="2400" spc="-10" dirty="0">
                <a:latin typeface="Arial MT"/>
                <a:cs typeface="Arial MT"/>
              </a:rPr>
              <a:t>i</a:t>
            </a:r>
            <a:r>
              <a:rPr sz="2400" spc="5" dirty="0">
                <a:latin typeface="Arial MT"/>
                <a:cs typeface="Arial MT"/>
              </a:rPr>
              <a:t>c</a:t>
            </a:r>
            <a:r>
              <a:rPr sz="2400" dirty="0">
                <a:latin typeface="Arial MT"/>
                <a:cs typeface="Arial MT"/>
              </a:rPr>
              <a:t>ation	</a:t>
            </a:r>
            <a:r>
              <a:rPr sz="2400" spc="5" dirty="0">
                <a:latin typeface="Arial MT"/>
                <a:cs typeface="Arial MT"/>
              </a:rPr>
              <a:t>b</a:t>
            </a:r>
            <a:r>
              <a:rPr sz="2400" dirty="0">
                <a:latin typeface="Arial MT"/>
                <a:cs typeface="Arial MT"/>
              </a:rPr>
              <a:t>et</a:t>
            </a:r>
            <a:r>
              <a:rPr sz="2400" spc="5" dirty="0">
                <a:latin typeface="Arial MT"/>
                <a:cs typeface="Arial MT"/>
              </a:rPr>
              <a:t>w</a:t>
            </a:r>
            <a:r>
              <a:rPr sz="2400" dirty="0">
                <a:latin typeface="Arial MT"/>
                <a:cs typeface="Arial MT"/>
              </a:rPr>
              <a:t>een	User</a:t>
            </a:r>
            <a:endParaRPr sz="2400">
              <a:latin typeface="Arial MT"/>
              <a:cs typeface="Arial MT"/>
            </a:endParaRPr>
          </a:p>
          <a:p>
            <a:pPr marL="469900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09571"/>
            <a:ext cx="8305799" cy="1248030"/>
          </a:xfrm>
        </p:spPr>
        <p:txBody>
          <a:bodyPr/>
          <a:lstStyle/>
          <a:p>
            <a:r>
              <a:rPr lang="en-IN" sz="9600" dirty="0" smtClean="0"/>
              <a:t>THANK YOU</a:t>
            </a:r>
            <a:endParaRPr lang="en-IN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6190" cy="3354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  <a:p>
            <a:pPr marL="469900" indent="-457834" algn="just">
              <a:lnSpc>
                <a:spcPct val="100000"/>
              </a:lnSpc>
              <a:spcBef>
                <a:spcPts val="2020"/>
              </a:spcBef>
              <a:buChar char="•"/>
              <a:tabLst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operating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most</a:t>
            </a:r>
            <a:r>
              <a:rPr sz="2400" spc="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important</a:t>
            </a:r>
            <a:r>
              <a:rPr sz="2400" spc="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program</a:t>
            </a:r>
            <a:endParaRPr sz="2400">
              <a:latin typeface="Arial MT"/>
              <a:cs typeface="Arial MT"/>
            </a:endParaRPr>
          </a:p>
          <a:p>
            <a:pPr marL="469900" algn="just">
              <a:lnSpc>
                <a:spcPct val="100000"/>
              </a:lnSpc>
            </a:pPr>
            <a:r>
              <a:rPr sz="2400" dirty="0">
                <a:latin typeface="Arial MT"/>
                <a:cs typeface="Arial MT"/>
              </a:rPr>
              <a:t>that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runs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computer.</a:t>
            </a:r>
            <a:endParaRPr sz="2400">
              <a:latin typeface="Arial MT"/>
              <a:cs typeface="Arial MT"/>
            </a:endParaRPr>
          </a:p>
          <a:p>
            <a:pPr marL="469900" marR="6985" indent="-457834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Operating system </a:t>
            </a:r>
            <a:r>
              <a:rPr sz="2400" spc="-5" dirty="0">
                <a:latin typeface="Arial MT"/>
                <a:cs typeface="Arial MT"/>
              </a:rPr>
              <a:t>is an </a:t>
            </a:r>
            <a:r>
              <a:rPr sz="2400" dirty="0">
                <a:latin typeface="Arial MT"/>
                <a:cs typeface="Arial MT"/>
              </a:rPr>
              <a:t>interface between computer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user.</a:t>
            </a:r>
            <a:endParaRPr sz="2400">
              <a:latin typeface="Arial MT"/>
              <a:cs typeface="Arial MT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It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dirty="0">
                <a:latin typeface="Arial MT"/>
                <a:cs typeface="Arial MT"/>
              </a:rPr>
              <a:t> responsible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management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coordination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activities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sharing</a:t>
            </a:r>
            <a:r>
              <a:rPr sz="2400" dirty="0">
                <a:latin typeface="Arial MT"/>
                <a:cs typeface="Arial MT"/>
              </a:rPr>
              <a:t> of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resources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Operating</a:t>
            </a:r>
            <a:r>
              <a:rPr sz="28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27990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Systems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2231" y="1841970"/>
            <a:ext cx="2776054" cy="4204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4665345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spcBef>
                <a:spcPts val="202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Real-time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Multi-user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vs.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Single-user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Multi-tasking vs.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Single-tasking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80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Distributed</a:t>
            </a:r>
            <a:endParaRPr sz="2400">
              <a:latin typeface="Arial MT"/>
              <a:cs typeface="Arial MT"/>
            </a:endParaRPr>
          </a:p>
          <a:p>
            <a:pPr marL="469900" indent="-457834">
              <a:lnSpc>
                <a:spcPct val="100000"/>
              </a:lnSpc>
              <a:spcBef>
                <a:spcPts val="575"/>
              </a:spcBef>
              <a:buChar char="•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Embedded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4920" cy="280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latin typeface="Arial"/>
                <a:cs typeface="Arial"/>
              </a:rPr>
              <a:t>Real-Time</a:t>
            </a:r>
            <a:endParaRPr sz="2400">
              <a:latin typeface="Arial"/>
              <a:cs typeface="Arial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2014"/>
              </a:spcBef>
              <a:buChar char="•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A</a:t>
            </a:r>
            <a:r>
              <a:rPr sz="2400" spc="6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real-time</a:t>
            </a:r>
            <a:r>
              <a:rPr sz="2400" spc="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operating</a:t>
            </a:r>
            <a:r>
              <a:rPr sz="2400" spc="6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6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6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multitasking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operating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that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aims</a:t>
            </a:r>
            <a:r>
              <a:rPr sz="2400" dirty="0">
                <a:latin typeface="Arial MT"/>
                <a:cs typeface="Arial MT"/>
              </a:rPr>
              <a:t> at executing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real-time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applications.</a:t>
            </a:r>
            <a:endParaRPr sz="2400">
              <a:latin typeface="Arial MT"/>
              <a:cs typeface="Arial MT"/>
            </a:endParaRPr>
          </a:p>
          <a:p>
            <a:pPr marL="469900" indent="-457834" algn="just">
              <a:lnSpc>
                <a:spcPct val="100000"/>
              </a:lnSpc>
              <a:spcBef>
                <a:spcPts val="575"/>
              </a:spcBef>
              <a:buChar char="•"/>
              <a:tabLst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Responds</a:t>
            </a:r>
            <a:r>
              <a:rPr sz="2400" dirty="0">
                <a:latin typeface="Arial MT"/>
                <a:cs typeface="Arial MT"/>
              </a:rPr>
              <a:t> to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input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instantly.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6825" cy="4342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latin typeface="Arial"/>
                <a:cs typeface="Arial"/>
              </a:rPr>
              <a:t>Multi-user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vs.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Single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user</a:t>
            </a:r>
            <a:endParaRPr sz="2400">
              <a:latin typeface="Arial"/>
              <a:cs typeface="Arial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A multi-user operating system </a:t>
            </a:r>
            <a:r>
              <a:rPr sz="2400" spc="-5" dirty="0">
                <a:latin typeface="Arial MT"/>
                <a:cs typeface="Arial MT"/>
              </a:rPr>
              <a:t>allows multiple users </a:t>
            </a:r>
            <a:r>
              <a:rPr sz="2400" dirty="0">
                <a:latin typeface="Arial MT"/>
                <a:cs typeface="Arial MT"/>
              </a:rPr>
              <a:t> to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access 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-5" dirty="0">
                <a:latin typeface="Arial MT"/>
                <a:cs typeface="Arial MT"/>
              </a:rPr>
              <a:t> concurrently.</a:t>
            </a:r>
            <a:endParaRPr sz="2400">
              <a:latin typeface="Arial MT"/>
              <a:cs typeface="Arial MT"/>
            </a:endParaRPr>
          </a:p>
          <a:p>
            <a:pPr marL="469900" marR="6350" indent="-457834" algn="just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Time-sharing system </a:t>
            </a:r>
            <a:r>
              <a:rPr sz="2400" spc="-5" dirty="0">
                <a:latin typeface="Arial MT"/>
                <a:cs typeface="Arial MT"/>
              </a:rPr>
              <a:t>can be </a:t>
            </a:r>
            <a:r>
              <a:rPr sz="2400" dirty="0">
                <a:latin typeface="Arial MT"/>
                <a:cs typeface="Arial MT"/>
              </a:rPr>
              <a:t>classified </a:t>
            </a:r>
            <a:r>
              <a:rPr sz="2400" spc="-5" dirty="0">
                <a:latin typeface="Arial MT"/>
                <a:cs typeface="Arial MT"/>
              </a:rPr>
              <a:t>as multi-user </a:t>
            </a:r>
            <a:r>
              <a:rPr sz="2400" dirty="0">
                <a:latin typeface="Arial MT"/>
                <a:cs typeface="Arial MT"/>
              </a:rPr>
              <a:t> systems </a:t>
            </a:r>
            <a:r>
              <a:rPr sz="2400" spc="-5" dirty="0">
                <a:latin typeface="Arial MT"/>
                <a:cs typeface="Arial MT"/>
              </a:rPr>
              <a:t>as </a:t>
            </a:r>
            <a:r>
              <a:rPr sz="2400" dirty="0">
                <a:latin typeface="Arial MT"/>
                <a:cs typeface="Arial MT"/>
              </a:rPr>
              <a:t>they enable </a:t>
            </a:r>
            <a:r>
              <a:rPr sz="2400" spc="-5" dirty="0">
                <a:latin typeface="Arial MT"/>
                <a:cs typeface="Arial MT"/>
              </a:rPr>
              <a:t>a multiple user access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a </a:t>
            </a:r>
            <a:r>
              <a:rPr sz="2400" dirty="0">
                <a:latin typeface="Arial MT"/>
                <a:cs typeface="Arial MT"/>
              </a:rPr>
              <a:t> computer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through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sharing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of</a:t>
            </a:r>
            <a:r>
              <a:rPr sz="2400" spc="-5" dirty="0">
                <a:latin typeface="Arial MT"/>
                <a:cs typeface="Arial MT"/>
              </a:rPr>
              <a:t> time.</a:t>
            </a:r>
            <a:endParaRPr sz="2400">
              <a:latin typeface="Arial MT"/>
              <a:cs typeface="Arial MT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Single-user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operating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systems,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dirty="0">
                <a:latin typeface="Arial MT"/>
                <a:cs typeface="Arial MT"/>
              </a:rPr>
              <a:t> opposed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multi-user </a:t>
            </a:r>
            <a:r>
              <a:rPr sz="2400" dirty="0">
                <a:latin typeface="Arial MT"/>
                <a:cs typeface="Arial MT"/>
              </a:rPr>
              <a:t>operating system, </a:t>
            </a:r>
            <a:r>
              <a:rPr sz="2400" spc="-5" dirty="0">
                <a:latin typeface="Arial MT"/>
                <a:cs typeface="Arial MT"/>
              </a:rPr>
              <a:t>are </a:t>
            </a:r>
            <a:r>
              <a:rPr sz="2400" dirty="0">
                <a:latin typeface="Arial MT"/>
                <a:cs typeface="Arial MT"/>
              </a:rPr>
              <a:t>usable </a:t>
            </a:r>
            <a:r>
              <a:rPr sz="2400" spc="-5" dirty="0">
                <a:latin typeface="Arial MT"/>
                <a:cs typeface="Arial MT"/>
              </a:rPr>
              <a:t>by a </a:t>
            </a:r>
            <a:r>
              <a:rPr sz="2400" dirty="0">
                <a:latin typeface="Arial MT"/>
                <a:cs typeface="Arial MT"/>
              </a:rPr>
              <a:t>single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</a:t>
            </a:r>
            <a:r>
              <a:rPr sz="2400" spc="-5" dirty="0">
                <a:latin typeface="Arial MT"/>
                <a:cs typeface="Arial MT"/>
              </a:rPr>
              <a:t> a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time.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6190" cy="200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latin typeface="Arial"/>
                <a:cs typeface="Arial"/>
              </a:rPr>
              <a:t>Multi-tasking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vs.</a:t>
            </a:r>
            <a:r>
              <a:rPr sz="2400" b="1" spc="-5" dirty="0">
                <a:latin typeface="Arial"/>
                <a:cs typeface="Arial"/>
              </a:rPr>
              <a:t> Single-tasking</a:t>
            </a:r>
            <a:endParaRPr sz="24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sz="2400" spc="-5" dirty="0">
                <a:latin typeface="Arial MT"/>
                <a:cs typeface="Arial MT"/>
              </a:rPr>
              <a:t>When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27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single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program</a:t>
            </a:r>
            <a:r>
              <a:rPr sz="2400" spc="2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is</a:t>
            </a:r>
            <a:r>
              <a:rPr sz="2400" spc="2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allowed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27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run</a:t>
            </a:r>
            <a:r>
              <a:rPr sz="2400" spc="27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at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26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time,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the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r>
              <a:rPr sz="2400" spc="-5" dirty="0">
                <a:latin typeface="Arial MT"/>
                <a:cs typeface="Arial MT"/>
              </a:rPr>
              <a:t> is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grouped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under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single-tasking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141345"/>
            <a:ext cx="59010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69900" algn="l"/>
                <a:tab pos="470534" algn="l"/>
                <a:tab pos="1454150" algn="l"/>
                <a:tab pos="1914525" algn="l"/>
                <a:tab pos="2027555" algn="l"/>
                <a:tab pos="2533650" algn="l"/>
                <a:tab pos="2780665" algn="l"/>
                <a:tab pos="3426460" algn="l"/>
                <a:tab pos="3836670" algn="l"/>
                <a:tab pos="4799965" algn="l"/>
                <a:tab pos="4921885" algn="l"/>
                <a:tab pos="5306060" algn="l"/>
              </a:tabLst>
            </a:pPr>
            <a:r>
              <a:rPr sz="2400" dirty="0">
                <a:latin typeface="Arial MT"/>
                <a:cs typeface="Arial MT"/>
              </a:rPr>
              <a:t>Wh</a:t>
            </a:r>
            <a:r>
              <a:rPr sz="2400" spc="5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le</a:t>
            </a:r>
            <a:r>
              <a:rPr sz="2400" dirty="0">
                <a:latin typeface="Arial MT"/>
                <a:cs typeface="Arial MT"/>
              </a:rPr>
              <a:t>	i</a:t>
            </a:r>
            <a:r>
              <a:rPr sz="2400" spc="-5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case</a:t>
            </a:r>
            <a:r>
              <a:rPr sz="2400" dirty="0">
                <a:latin typeface="Arial MT"/>
                <a:cs typeface="Arial MT"/>
              </a:rPr>
              <a:t>	the	</a:t>
            </a:r>
            <a:r>
              <a:rPr sz="2400" spc="-5" dirty="0">
                <a:latin typeface="Arial MT"/>
                <a:cs typeface="Arial MT"/>
              </a:rPr>
              <a:t>opera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5" dirty="0">
                <a:latin typeface="Arial MT"/>
                <a:cs typeface="Arial MT"/>
              </a:rPr>
              <a:t>ing</a:t>
            </a:r>
            <a:r>
              <a:rPr sz="2400" dirty="0">
                <a:latin typeface="Arial MT"/>
                <a:cs typeface="Arial MT"/>
              </a:rPr>
              <a:t>		system  execution		of	</a:t>
            </a:r>
            <a:r>
              <a:rPr sz="2400" spc="-5" dirty="0">
                <a:latin typeface="Arial MT"/>
                <a:cs typeface="Arial MT"/>
              </a:rPr>
              <a:t>multiple	</a:t>
            </a:r>
            <a:r>
              <a:rPr sz="2400" dirty="0">
                <a:latin typeface="Arial MT"/>
                <a:cs typeface="Arial MT"/>
              </a:rPr>
              <a:t>tasks	at	</a:t>
            </a:r>
            <a:r>
              <a:rPr sz="2400" spc="-5" dirty="0">
                <a:latin typeface="Arial MT"/>
                <a:cs typeface="Arial MT"/>
              </a:rPr>
              <a:t>one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17614" y="3141345"/>
            <a:ext cx="15633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0"/>
              </a:spcBef>
              <a:tabLst>
                <a:tab pos="925194" algn="l"/>
                <a:tab pos="1126490" algn="l"/>
                <a:tab pos="1329055" algn="l"/>
              </a:tabLst>
            </a:pPr>
            <a:r>
              <a:rPr sz="2400" spc="-5" dirty="0">
                <a:latin typeface="Arial MT"/>
                <a:cs typeface="Arial MT"/>
              </a:rPr>
              <a:t>allows		the  time,	i</a:t>
            </a:r>
            <a:r>
              <a:rPr sz="2400" dirty="0">
                <a:latin typeface="Arial MT"/>
                <a:cs typeface="Arial MT"/>
              </a:rPr>
              <a:t>t		</a:t>
            </a:r>
            <a:r>
              <a:rPr sz="2400" spc="-10" dirty="0">
                <a:latin typeface="Arial MT"/>
                <a:cs typeface="Arial MT"/>
              </a:rPr>
              <a:t>is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2044" y="3872865"/>
            <a:ext cx="62299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classified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multi-tasking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operating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system.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5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6190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latin typeface="Arial"/>
                <a:cs typeface="Arial"/>
              </a:rPr>
              <a:t>Distributed</a:t>
            </a:r>
            <a:endParaRPr sz="2400">
              <a:latin typeface="Arial"/>
              <a:cs typeface="Arial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A distributed operating system manages </a:t>
            </a:r>
            <a:r>
              <a:rPr sz="2400" spc="-5" dirty="0">
                <a:latin typeface="Arial MT"/>
                <a:cs typeface="Arial MT"/>
              </a:rPr>
              <a:t>a group </a:t>
            </a:r>
            <a:r>
              <a:rPr sz="2400" dirty="0">
                <a:latin typeface="Arial MT"/>
                <a:cs typeface="Arial MT"/>
              </a:rPr>
              <a:t>of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independent computers </a:t>
            </a:r>
            <a:r>
              <a:rPr sz="2400" spc="-5" dirty="0">
                <a:latin typeface="Arial MT"/>
                <a:cs typeface="Arial MT"/>
              </a:rPr>
              <a:t>and makes </a:t>
            </a:r>
            <a:r>
              <a:rPr sz="2400" dirty="0">
                <a:latin typeface="Arial MT"/>
                <a:cs typeface="Arial MT"/>
              </a:rPr>
              <a:t>them appear to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single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computer.</a:t>
            </a:r>
            <a:endParaRPr sz="2400">
              <a:latin typeface="Arial MT"/>
              <a:cs typeface="Arial MT"/>
            </a:endParaRPr>
          </a:p>
          <a:p>
            <a:pPr marL="469900" marR="5080" indent="-457834" algn="just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470534" algn="l"/>
              </a:tabLst>
            </a:pPr>
            <a:r>
              <a:rPr sz="2400" dirty="0">
                <a:latin typeface="Arial MT"/>
                <a:cs typeface="Arial MT"/>
              </a:rPr>
              <a:t>The development of </a:t>
            </a:r>
            <a:r>
              <a:rPr sz="2400" spc="-5" dirty="0">
                <a:latin typeface="Arial MT"/>
                <a:cs typeface="Arial MT"/>
              </a:rPr>
              <a:t>networked </a:t>
            </a:r>
            <a:r>
              <a:rPr sz="2400" dirty="0">
                <a:latin typeface="Arial MT"/>
                <a:cs typeface="Arial MT"/>
              </a:rPr>
              <a:t>computers </a:t>
            </a:r>
            <a:r>
              <a:rPr sz="2400" spc="-5" dirty="0">
                <a:latin typeface="Arial MT"/>
                <a:cs typeface="Arial MT"/>
              </a:rPr>
              <a:t>that </a:t>
            </a:r>
            <a:r>
              <a:rPr sz="2400" dirty="0">
                <a:latin typeface="Arial MT"/>
                <a:cs typeface="Arial MT"/>
              </a:rPr>
              <a:t>could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 </a:t>
            </a:r>
            <a:r>
              <a:rPr sz="2400" dirty="0">
                <a:latin typeface="Arial MT"/>
                <a:cs typeface="Arial MT"/>
              </a:rPr>
              <a:t>linked </a:t>
            </a:r>
            <a:r>
              <a:rPr sz="2400" spc="-5" dirty="0">
                <a:latin typeface="Arial MT"/>
                <a:cs typeface="Arial MT"/>
              </a:rPr>
              <a:t>and </a:t>
            </a:r>
            <a:r>
              <a:rPr sz="2400" dirty="0">
                <a:latin typeface="Arial MT"/>
                <a:cs typeface="Arial MT"/>
              </a:rPr>
              <a:t>communicate </a:t>
            </a:r>
            <a:r>
              <a:rPr sz="2400" spc="-5" dirty="0">
                <a:latin typeface="Arial MT"/>
                <a:cs typeface="Arial MT"/>
              </a:rPr>
              <a:t>with each </a:t>
            </a:r>
            <a:r>
              <a:rPr sz="2400" dirty="0">
                <a:latin typeface="Arial MT"/>
                <a:cs typeface="Arial MT"/>
              </a:rPr>
              <a:t>other, </a:t>
            </a:r>
            <a:r>
              <a:rPr sz="2400" spc="-5" dirty="0">
                <a:latin typeface="Arial MT"/>
                <a:cs typeface="Arial MT"/>
              </a:rPr>
              <a:t>gave </a:t>
            </a:r>
            <a:r>
              <a:rPr sz="2400" dirty="0">
                <a:latin typeface="Arial MT"/>
                <a:cs typeface="Arial MT"/>
              </a:rPr>
              <a:t> rise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to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distributed </a:t>
            </a:r>
            <a:r>
              <a:rPr sz="2400" spc="-5" dirty="0">
                <a:latin typeface="Arial MT"/>
                <a:cs typeface="Arial MT"/>
              </a:rPr>
              <a:t>computing.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74345"/>
            <a:ext cx="32651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Operating</a:t>
            </a:r>
            <a:r>
              <a:rPr spc="-80" dirty="0"/>
              <a:t> </a:t>
            </a:r>
            <a:r>
              <a:rPr spc="-5" dirty="0"/>
              <a:t>Systems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285"/>
              </a:lnSpc>
            </a:pP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092453"/>
            <a:ext cx="7616825" cy="361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Arial"/>
                <a:cs typeface="Arial"/>
              </a:rPr>
              <a:t>Types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Operating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2400" b="1" dirty="0">
                <a:latin typeface="Arial"/>
                <a:cs typeface="Arial"/>
              </a:rPr>
              <a:t>Embedded</a:t>
            </a:r>
            <a:endParaRPr sz="2400">
              <a:latin typeface="Arial"/>
              <a:cs typeface="Arial"/>
            </a:endParaRPr>
          </a:p>
          <a:p>
            <a:pPr marL="469900" marR="5080" indent="-457834">
              <a:lnSpc>
                <a:spcPct val="100000"/>
              </a:lnSpc>
              <a:spcBef>
                <a:spcPts val="2014"/>
              </a:spcBef>
              <a:buFont typeface="Wingdings"/>
              <a:buChar char=""/>
              <a:tabLst>
                <a:tab pos="469900" algn="l"/>
                <a:tab pos="470534" algn="l"/>
                <a:tab pos="2113280" algn="l"/>
                <a:tab pos="3551554" algn="l"/>
                <a:tab pos="4833620" algn="l"/>
                <a:tab pos="5440045" algn="l"/>
                <a:tab pos="6844030" algn="l"/>
                <a:tab pos="7265034" algn="l"/>
              </a:tabLst>
            </a:pPr>
            <a:r>
              <a:rPr sz="2400" spc="-5" dirty="0">
                <a:latin typeface="Arial MT"/>
                <a:cs typeface="Arial MT"/>
              </a:rPr>
              <a:t>Embe</a:t>
            </a:r>
            <a:r>
              <a:rPr sz="2400" spc="5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d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d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opera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5" dirty="0">
                <a:latin typeface="Arial MT"/>
                <a:cs typeface="Arial MT"/>
              </a:rPr>
              <a:t>ing</a:t>
            </a:r>
            <a:r>
              <a:rPr sz="2400" dirty="0">
                <a:latin typeface="Arial MT"/>
                <a:cs typeface="Arial MT"/>
              </a:rPr>
              <a:t>	systems	</a:t>
            </a:r>
            <a:r>
              <a:rPr sz="2400" spc="-5" dirty="0">
                <a:latin typeface="Arial MT"/>
                <a:cs typeface="Arial MT"/>
              </a:rPr>
              <a:t>are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des</a:t>
            </a:r>
            <a:r>
              <a:rPr sz="2400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g</a:t>
            </a:r>
            <a:r>
              <a:rPr sz="2400" dirty="0">
                <a:latin typeface="Arial MT"/>
                <a:cs typeface="Arial MT"/>
              </a:rPr>
              <a:t>n</a:t>
            </a:r>
            <a:r>
              <a:rPr sz="2400" spc="-5" dirty="0">
                <a:latin typeface="Arial MT"/>
                <a:cs typeface="Arial MT"/>
              </a:rPr>
              <a:t>ed</a:t>
            </a:r>
            <a:r>
              <a:rPr sz="2400" dirty="0">
                <a:latin typeface="Arial MT"/>
                <a:cs typeface="Arial MT"/>
              </a:rPr>
              <a:t>	to	</a:t>
            </a:r>
            <a:r>
              <a:rPr sz="2400" spc="-5" dirty="0">
                <a:latin typeface="Arial MT"/>
                <a:cs typeface="Arial MT"/>
              </a:rPr>
              <a:t>be  used in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embedded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computer </a:t>
            </a:r>
            <a:r>
              <a:rPr sz="2400" spc="-5" dirty="0">
                <a:latin typeface="Arial MT"/>
                <a:cs typeface="Arial MT"/>
              </a:rPr>
              <a:t>systems.</a:t>
            </a:r>
            <a:endParaRPr sz="2400">
              <a:latin typeface="Arial MT"/>
              <a:cs typeface="Arial MT"/>
            </a:endParaRPr>
          </a:p>
          <a:p>
            <a:pPr marL="469900" marR="7620" indent="-457834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469900" algn="l"/>
                <a:tab pos="470534" algn="l"/>
                <a:tab pos="1308100" algn="l"/>
                <a:tab pos="1910080" algn="l"/>
                <a:tab pos="3310890" algn="l"/>
                <a:tab pos="3725545" algn="l"/>
                <a:tab pos="4920615" algn="l"/>
                <a:tab pos="5420360" algn="l"/>
                <a:tab pos="6294120" algn="l"/>
              </a:tabLst>
            </a:pPr>
            <a:r>
              <a:rPr sz="2400" dirty="0">
                <a:latin typeface="Arial MT"/>
                <a:cs typeface="Arial MT"/>
              </a:rPr>
              <a:t>They	</a:t>
            </a:r>
            <a:r>
              <a:rPr sz="2400" spc="-5" dirty="0">
                <a:latin typeface="Arial MT"/>
                <a:cs typeface="Arial MT"/>
              </a:rPr>
              <a:t>are	de</a:t>
            </a:r>
            <a:r>
              <a:rPr sz="2400" spc="5" dirty="0">
                <a:latin typeface="Arial MT"/>
                <a:cs typeface="Arial MT"/>
              </a:rPr>
              <a:t>s</a:t>
            </a:r>
            <a:r>
              <a:rPr sz="2400" spc="-5" dirty="0">
                <a:latin typeface="Arial MT"/>
                <a:cs typeface="Arial MT"/>
              </a:rPr>
              <a:t>ign</a:t>
            </a:r>
            <a:r>
              <a:rPr sz="240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d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10" dirty="0">
                <a:latin typeface="Arial MT"/>
                <a:cs typeface="Arial MT"/>
              </a:rPr>
              <a:t>t</a:t>
            </a:r>
            <a:r>
              <a:rPr sz="2400" dirty="0">
                <a:latin typeface="Arial MT"/>
                <a:cs typeface="Arial MT"/>
              </a:rPr>
              <a:t>o	</a:t>
            </a:r>
            <a:r>
              <a:rPr sz="2400" spc="-5" dirty="0">
                <a:latin typeface="Arial MT"/>
                <a:cs typeface="Arial MT"/>
              </a:rPr>
              <a:t>opera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on</a:t>
            </a:r>
            <a:r>
              <a:rPr sz="2400" dirty="0">
                <a:latin typeface="Arial MT"/>
                <a:cs typeface="Arial MT"/>
              </a:rPr>
              <a:t>	s</a:t>
            </a:r>
            <a:r>
              <a:rPr sz="2400" spc="5" dirty="0">
                <a:latin typeface="Arial MT"/>
                <a:cs typeface="Arial MT"/>
              </a:rPr>
              <a:t>m</a:t>
            </a:r>
            <a:r>
              <a:rPr sz="2400" spc="-5" dirty="0">
                <a:latin typeface="Arial MT"/>
                <a:cs typeface="Arial MT"/>
              </a:rPr>
              <a:t>all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mach</a:t>
            </a:r>
            <a:r>
              <a:rPr sz="2400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es  </a:t>
            </a:r>
            <a:r>
              <a:rPr sz="2400" spc="-5" dirty="0">
                <a:latin typeface="Arial MT"/>
                <a:cs typeface="Arial MT"/>
              </a:rPr>
              <a:t>like PDAs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less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autonomy.</a:t>
            </a:r>
            <a:endParaRPr sz="2400">
              <a:latin typeface="Arial MT"/>
              <a:cs typeface="Arial MT"/>
            </a:endParaRPr>
          </a:p>
          <a:p>
            <a:pPr marL="469900" marR="6985" indent="-457834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469900" algn="l"/>
                <a:tab pos="470534" algn="l"/>
                <a:tab pos="1288415" algn="l"/>
                <a:tab pos="1868805" algn="l"/>
                <a:tab pos="2586990" algn="l"/>
                <a:tab pos="2983230" algn="l"/>
                <a:tab pos="4156710" algn="l"/>
                <a:tab pos="4838065" algn="l"/>
                <a:tab pos="5149215" algn="l"/>
                <a:tab pos="6172200" algn="l"/>
                <a:tab pos="7346950" algn="l"/>
              </a:tabLst>
            </a:pPr>
            <a:r>
              <a:rPr sz="2400" dirty="0">
                <a:latin typeface="Arial MT"/>
                <a:cs typeface="Arial MT"/>
              </a:rPr>
              <a:t>They	</a:t>
            </a:r>
            <a:r>
              <a:rPr sz="2400" spc="-5" dirty="0">
                <a:latin typeface="Arial MT"/>
                <a:cs typeface="Arial MT"/>
              </a:rPr>
              <a:t>are	a</a:t>
            </a:r>
            <a:r>
              <a:rPr sz="2400" dirty="0">
                <a:latin typeface="Arial MT"/>
                <a:cs typeface="Arial MT"/>
              </a:rPr>
              <a:t>b</a:t>
            </a:r>
            <a:r>
              <a:rPr sz="2400" spc="-5" dirty="0">
                <a:latin typeface="Arial MT"/>
                <a:cs typeface="Arial MT"/>
              </a:rPr>
              <a:t>le</a:t>
            </a:r>
            <a:r>
              <a:rPr sz="2400" dirty="0">
                <a:latin typeface="Arial MT"/>
                <a:cs typeface="Arial MT"/>
              </a:rPr>
              <a:t>	to	</a:t>
            </a:r>
            <a:r>
              <a:rPr sz="2400" spc="-5" dirty="0">
                <a:latin typeface="Arial MT"/>
                <a:cs typeface="Arial MT"/>
              </a:rPr>
              <a:t>o</a:t>
            </a:r>
            <a:r>
              <a:rPr sz="2400" spc="-20" dirty="0">
                <a:latin typeface="Arial MT"/>
                <a:cs typeface="Arial MT"/>
              </a:rPr>
              <a:t>p</a:t>
            </a:r>
            <a:r>
              <a:rPr sz="2400" spc="-5" dirty="0">
                <a:latin typeface="Arial MT"/>
                <a:cs typeface="Arial MT"/>
              </a:rPr>
              <a:t>era</a:t>
            </a:r>
            <a:r>
              <a:rPr sz="2400" dirty="0">
                <a:latin typeface="Arial MT"/>
                <a:cs typeface="Arial MT"/>
              </a:rPr>
              <a:t>t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with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l</a:t>
            </a:r>
            <a:r>
              <a:rPr sz="2400" spc="-15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mit</a:t>
            </a:r>
            <a:r>
              <a:rPr sz="2400" spc="10" dirty="0">
                <a:latin typeface="Arial MT"/>
                <a:cs typeface="Arial MT"/>
              </a:rPr>
              <a:t>e</a:t>
            </a:r>
            <a:r>
              <a:rPr sz="2400" spc="-5" dirty="0">
                <a:latin typeface="Arial MT"/>
                <a:cs typeface="Arial MT"/>
              </a:rPr>
              <a:t>d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number</a:t>
            </a:r>
            <a:r>
              <a:rPr sz="2400" dirty="0">
                <a:latin typeface="Arial MT"/>
                <a:cs typeface="Arial MT"/>
              </a:rPr>
              <a:t>	of  </a:t>
            </a:r>
            <a:r>
              <a:rPr sz="2400" spc="-5" dirty="0">
                <a:latin typeface="Arial MT"/>
                <a:cs typeface="Arial MT"/>
              </a:rPr>
              <a:t>resources.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281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OPERATING SYSTEM  </vt:lpstr>
      <vt:lpstr>Operating Systems</vt:lpstr>
      <vt:lpstr>Slide 3</vt:lpstr>
      <vt:lpstr>Operating Systems</vt:lpstr>
      <vt:lpstr>Operating Systems</vt:lpstr>
      <vt:lpstr>Operating Systems</vt:lpstr>
      <vt:lpstr>Operating Systems</vt:lpstr>
      <vt:lpstr>Operating Systems</vt:lpstr>
      <vt:lpstr>Operating Systems</vt:lpstr>
      <vt:lpstr>Operating Systems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</dc:creator>
  <cp:lastModifiedBy>Dell</cp:lastModifiedBy>
  <cp:revision>7</cp:revision>
  <dcterms:created xsi:type="dcterms:W3CDTF">2022-03-19T07:40:08Z</dcterms:created>
  <dcterms:modified xsi:type="dcterms:W3CDTF">2022-07-17T17:11:28Z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2022-03-19T00:00:00Z</vt:filetime>
  </property>
</Properties>
</file>