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amguang" userId="5ec935cca9ee7a5c" providerId="LiveId" clId="{7A3A7289-4C2D-4132-8C30-ED974F2ADFB6}"/>
    <pc:docChg chg="modSld">
      <pc:chgData name="Makamguang" userId="5ec935cca9ee7a5c" providerId="LiveId" clId="{7A3A7289-4C2D-4132-8C30-ED974F2ADFB6}" dt="2023-01-27T20:58:48.988" v="15" actId="6549"/>
      <pc:docMkLst>
        <pc:docMk/>
      </pc:docMkLst>
      <pc:sldChg chg="modSp">
        <pc:chgData name="Makamguang" userId="5ec935cca9ee7a5c" providerId="LiveId" clId="{7A3A7289-4C2D-4132-8C30-ED974F2ADFB6}" dt="2023-01-27T20:55:18.302" v="14" actId="20577"/>
        <pc:sldMkLst>
          <pc:docMk/>
          <pc:sldMk cId="0" sldId="258"/>
        </pc:sldMkLst>
        <pc:spChg chg="mod">
          <ac:chgData name="Makamguang" userId="5ec935cca9ee7a5c" providerId="LiveId" clId="{7A3A7289-4C2D-4132-8C30-ED974F2ADFB6}" dt="2023-01-27T20:55:18.302" v="14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Makamguang" userId="5ec935cca9ee7a5c" providerId="LiveId" clId="{7A3A7289-4C2D-4132-8C30-ED974F2ADFB6}" dt="2023-01-27T20:58:48.988" v="15" actId="6549"/>
        <pc:sldMkLst>
          <pc:docMk/>
          <pc:sldMk cId="0" sldId="261"/>
        </pc:sldMkLst>
        <pc:spChg chg="mod">
          <ac:chgData name="Makamguang" userId="5ec935cca9ee7a5c" providerId="LiveId" clId="{7A3A7289-4C2D-4132-8C30-ED974F2ADFB6}" dt="2023-01-27T20:58:48.988" v="15" actId="6549"/>
          <ac:spMkLst>
            <pc:docMk/>
            <pc:sldMk cId="0" sldId="26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47850"/>
          </a:xfrm>
        </p:spPr>
        <p:txBody>
          <a:bodyPr/>
          <a:lstStyle/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TRAITS OF IMPORTANT CULTIVABLE SHELLFISH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486" t="2532" r="4865"/>
          <a:stretch>
            <a:fillRect/>
          </a:stretch>
        </p:blipFill>
        <p:spPr bwMode="auto">
          <a:xfrm>
            <a:off x="2667000" y="3429000"/>
            <a:ext cx="4038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304800"/>
            <a:ext cx="28575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"/>
            <a:ext cx="1828800" cy="189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algn="just"/>
            <a:r>
              <a:rPr lang="en-GB" sz="1800" dirty="0"/>
              <a:t>The lobsters are carnivorous and nocturnal</a:t>
            </a: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Feed-bottom dwelling organisms and decaying animal matter</a:t>
            </a: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The most preferred food is bivalve </a:t>
            </a:r>
            <a:r>
              <a:rPr lang="en-GB" sz="1800" dirty="0" err="1"/>
              <a:t>mollusks</a:t>
            </a:r>
            <a:r>
              <a:rPr lang="en-GB" sz="1800" dirty="0"/>
              <a:t>, </a:t>
            </a:r>
            <a:r>
              <a:rPr lang="en-GB" sz="1800" dirty="0" err="1"/>
              <a:t>polychates</a:t>
            </a:r>
            <a:r>
              <a:rPr lang="en-GB" sz="1800" dirty="0"/>
              <a:t> and fish</a:t>
            </a: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Growth -faster in the early stages and they attain 20 – 25 cm in the first two years. Afterwards the growth rate is very slow being 2-3 cm per year</a:t>
            </a: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They have a life span of 7-8 years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3810000" cy="639762"/>
          </a:xfrm>
        </p:spPr>
        <p:txBody>
          <a:bodyPr>
            <a:normAutofit/>
          </a:bodyPr>
          <a:lstStyle/>
          <a:p>
            <a:r>
              <a:rPr lang="en-GB" sz="2800" b="1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Panulirus</a:t>
            </a:r>
            <a:r>
              <a:rPr lang="en-GB" sz="2800" b="1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2800" b="1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polyphagus</a:t>
            </a:r>
            <a:endParaRPr lang="en-US" sz="2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830763"/>
          </a:xfrm>
        </p:spPr>
        <p:txBody>
          <a:bodyPr>
            <a:normAutofit/>
          </a:bodyPr>
          <a:lstStyle/>
          <a:p>
            <a:pPr algn="just"/>
            <a:r>
              <a:rPr lang="en-GB" sz="1800" dirty="0"/>
              <a:t>Maximum body length 37 cm</a:t>
            </a:r>
          </a:p>
          <a:p>
            <a:pPr algn="just"/>
            <a:r>
              <a:rPr lang="en-GB" sz="1800" dirty="0"/>
              <a:t>Carapace rounded and moderately curved with spines and tubercles</a:t>
            </a:r>
          </a:p>
          <a:p>
            <a:pPr algn="just"/>
            <a:r>
              <a:rPr lang="en-GB" sz="1800" dirty="0" err="1"/>
              <a:t>Antennular</a:t>
            </a:r>
            <a:r>
              <a:rPr lang="en-GB" sz="1800" dirty="0"/>
              <a:t> plate with a single pair of anterior spines. Abdomen without groves</a:t>
            </a:r>
          </a:p>
          <a:p>
            <a:pPr algn="just"/>
            <a:r>
              <a:rPr lang="en-GB" sz="1800" dirty="0"/>
              <a:t>Body colour dull greenish. Each abdominal segment with a distinct transverse band of white colour along the posterior margin</a:t>
            </a:r>
          </a:p>
          <a:p>
            <a:pPr algn="just"/>
            <a:r>
              <a:rPr lang="en-GB" sz="1800" dirty="0"/>
              <a:t>Legs with indistinct blotches and short stripes</a:t>
            </a:r>
            <a:endParaRPr lang="en-US" sz="1800" dirty="0"/>
          </a:p>
          <a:p>
            <a:pPr algn="just"/>
            <a:r>
              <a:rPr lang="en-GB" sz="1800" dirty="0"/>
              <a:t>It is generally associated with muddy sea bottom and found in maximum abundance along Maharashtra and </a:t>
            </a:r>
            <a:r>
              <a:rPr lang="en-GB" sz="1800" dirty="0" err="1"/>
              <a:t>Gujarath</a:t>
            </a:r>
            <a:r>
              <a:rPr lang="en-GB" sz="1800" dirty="0"/>
              <a:t> coast</a:t>
            </a:r>
            <a:endParaRPr lang="en-US" sz="1800" dirty="0"/>
          </a:p>
          <a:p>
            <a:pPr algn="just"/>
            <a:endParaRPr lang="en-US" sz="1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 l="7018" t="9375" r="3509" b="6250"/>
          <a:stretch>
            <a:fillRect/>
          </a:stretch>
        </p:blipFill>
        <p:spPr bwMode="auto">
          <a:xfrm>
            <a:off x="2362200" y="4038600"/>
            <a:ext cx="5105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3657600" cy="533400"/>
          </a:xfrm>
        </p:spPr>
        <p:txBody>
          <a:bodyPr>
            <a:normAutofit/>
          </a:bodyPr>
          <a:lstStyle/>
          <a:p>
            <a:r>
              <a:rPr lang="en-GB" sz="2800" b="1" i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Panulirus</a:t>
            </a:r>
            <a:r>
              <a:rPr lang="en-GB" sz="2800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2800" b="1" i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homarus</a:t>
            </a:r>
            <a:endParaRPr lang="en-US" sz="28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 algn="just"/>
            <a:r>
              <a:rPr lang="en-GB" sz="1800" dirty="0"/>
              <a:t>Medium sized lobster growing to about 30 cm in length</a:t>
            </a:r>
          </a:p>
          <a:p>
            <a:pPr algn="just"/>
            <a:r>
              <a:rPr lang="en-GB" sz="1800" dirty="0"/>
              <a:t>Carapace rounded with numerous spines</a:t>
            </a:r>
          </a:p>
          <a:p>
            <a:pPr algn="just"/>
            <a:r>
              <a:rPr lang="en-GB" sz="1800" dirty="0" err="1"/>
              <a:t>Antennular</a:t>
            </a:r>
            <a:r>
              <a:rPr lang="en-GB" sz="1800" dirty="0"/>
              <a:t> plate bearing two equal pairs of spines and many scattered smaller spines in between</a:t>
            </a:r>
          </a:p>
          <a:p>
            <a:pPr algn="just"/>
            <a:r>
              <a:rPr lang="en-GB" sz="1800" dirty="0"/>
              <a:t>Abdominal segments grooved transversely, grooves sometimes interrupted medially</a:t>
            </a:r>
          </a:p>
          <a:p>
            <a:pPr algn="just"/>
            <a:r>
              <a:rPr lang="en-GB" sz="1800" dirty="0"/>
              <a:t> Colour of body dark greenish to blackish</a:t>
            </a:r>
          </a:p>
          <a:p>
            <a:pPr algn="just"/>
            <a:r>
              <a:rPr lang="en-GB" sz="1800" dirty="0"/>
              <a:t> Lateral border of each abdominal segment with a white circular spot</a:t>
            </a:r>
            <a:endParaRPr lang="en-US" sz="1800" dirty="0"/>
          </a:p>
          <a:p>
            <a:pPr algn="just"/>
            <a:r>
              <a:rPr lang="en-GB" sz="1800" dirty="0"/>
              <a:t>This species coexists with </a:t>
            </a:r>
            <a:r>
              <a:rPr lang="en-GB" sz="1800" i="1" dirty="0"/>
              <a:t>P. </a:t>
            </a:r>
            <a:r>
              <a:rPr lang="en-GB" sz="1800" i="1" dirty="0" err="1"/>
              <a:t>ornatus</a:t>
            </a:r>
            <a:r>
              <a:rPr lang="en-GB" sz="1800" dirty="0"/>
              <a:t> in the rocky coastal areas from Trivandrum to Cape Comorin, Gulf of </a:t>
            </a:r>
            <a:r>
              <a:rPr lang="en-GB" sz="1800" dirty="0" err="1"/>
              <a:t>Mannar</a:t>
            </a:r>
            <a:r>
              <a:rPr lang="en-GB" sz="1800" dirty="0"/>
              <a:t> and Madras. </a:t>
            </a:r>
            <a:r>
              <a:rPr lang="en-GB" sz="1800" i="1" dirty="0"/>
              <a:t>P. </a:t>
            </a:r>
            <a:r>
              <a:rPr lang="en-GB" sz="1800" i="1" dirty="0" err="1"/>
              <a:t>homarus</a:t>
            </a:r>
            <a:r>
              <a:rPr lang="en-GB" sz="1800" dirty="0"/>
              <a:t> is dominant in southern areas, while </a:t>
            </a:r>
            <a:r>
              <a:rPr lang="en-GB" sz="1800" i="1" dirty="0"/>
              <a:t>P. </a:t>
            </a:r>
            <a:r>
              <a:rPr lang="en-GB" sz="1800" i="1" dirty="0" err="1"/>
              <a:t>ornatus</a:t>
            </a:r>
            <a:r>
              <a:rPr lang="en-GB" sz="1800" dirty="0"/>
              <a:t> is dominant in </a:t>
            </a:r>
            <a:r>
              <a:rPr lang="en-GB" sz="1800" dirty="0" err="1"/>
              <a:t>Mandapam</a:t>
            </a:r>
            <a:r>
              <a:rPr lang="en-GB" sz="1800" dirty="0"/>
              <a:t> area</a:t>
            </a:r>
            <a:endParaRPr lang="en-US" sz="1800" dirty="0"/>
          </a:p>
          <a:p>
            <a:pPr algn="just"/>
            <a:endParaRPr lang="en-US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667000" y="44196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3352800" cy="563562"/>
          </a:xfrm>
        </p:spPr>
        <p:txBody>
          <a:bodyPr>
            <a:normAutofit/>
            <a:scene3d>
              <a:camera prst="perspectiveLeft"/>
              <a:lightRig rig="threePt" dir="t"/>
            </a:scene3d>
          </a:bodyPr>
          <a:lstStyle/>
          <a:p>
            <a:r>
              <a:rPr lang="en-GB" sz="2800" b="1" i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Panulirus</a:t>
            </a:r>
            <a:r>
              <a:rPr lang="en-GB" sz="2800" b="1" i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2800" b="1" i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ornatus</a:t>
            </a:r>
            <a:endParaRPr lang="en-US" sz="28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5867400"/>
          </a:xfrm>
        </p:spPr>
        <p:txBody>
          <a:bodyPr>
            <a:noAutofit/>
          </a:bodyPr>
          <a:lstStyle/>
          <a:p>
            <a:pPr algn="just"/>
            <a:r>
              <a:rPr lang="en-GB" sz="1800" dirty="0"/>
              <a:t>The largest species under this genus</a:t>
            </a:r>
          </a:p>
          <a:p>
            <a:pPr algn="just"/>
            <a:r>
              <a:rPr lang="en-GB" sz="1800" dirty="0"/>
              <a:t>Grows to about 50 cm</a:t>
            </a:r>
          </a:p>
          <a:p>
            <a:pPr algn="just"/>
            <a:r>
              <a:rPr lang="en-GB" sz="1800" dirty="0"/>
              <a:t>Carapace rounded and covered with numerous spines and tubercles</a:t>
            </a:r>
          </a:p>
          <a:p>
            <a:pPr algn="just"/>
            <a:r>
              <a:rPr lang="en-GB" sz="1800" dirty="0" err="1"/>
              <a:t>Antennular</a:t>
            </a:r>
            <a:r>
              <a:rPr lang="en-GB" sz="1800" dirty="0"/>
              <a:t> plate bearing two pairs of spines, the anterior pair being much larger than the posterior</a:t>
            </a:r>
          </a:p>
          <a:p>
            <a:pPr algn="just"/>
            <a:r>
              <a:rPr lang="en-GB" sz="1800" dirty="0"/>
              <a:t>Abdominal segment smooth, without transverse grooves. Body colour </a:t>
            </a:r>
            <a:r>
              <a:rPr lang="en-GB" sz="1800" dirty="0" err="1"/>
              <a:t>grayish</a:t>
            </a:r>
            <a:r>
              <a:rPr lang="en-GB" sz="1800" dirty="0"/>
              <a:t> brown</a:t>
            </a:r>
          </a:p>
          <a:p>
            <a:pPr algn="just"/>
            <a:r>
              <a:rPr lang="en-GB" sz="1800" dirty="0"/>
              <a:t>Each abdominal segment with a broad dark transverse band and two large white spots on either side</a:t>
            </a:r>
          </a:p>
          <a:p>
            <a:pPr algn="just"/>
            <a:r>
              <a:rPr lang="en-GB" sz="1800" dirty="0"/>
              <a:t>Legs with black and light yellow stripes</a:t>
            </a:r>
            <a:endParaRPr lang="en-US" sz="1800" dirty="0"/>
          </a:p>
          <a:p>
            <a:pPr algn="just"/>
            <a:endParaRPr lang="en-US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r="15873"/>
          <a:stretch>
            <a:fillRect/>
          </a:stretch>
        </p:blipFill>
        <p:spPr bwMode="auto">
          <a:xfrm>
            <a:off x="2971800" y="4191000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28600"/>
            <a:ext cx="1752600" cy="57943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CRABS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 algn="just"/>
            <a:r>
              <a:rPr lang="en-GB" sz="1800" dirty="0"/>
              <a:t>Crabs rank third in their importance as gourmet food and the value of fishery they support after shrimps and lobsters</a:t>
            </a:r>
          </a:p>
          <a:p>
            <a:pPr algn="just"/>
            <a:endParaRPr lang="en-US" sz="1800" dirty="0"/>
          </a:p>
          <a:p>
            <a:pPr algn="just"/>
            <a:r>
              <a:rPr lang="en-GB" sz="1800" i="1" dirty="0"/>
              <a:t>Scylla </a:t>
            </a:r>
            <a:r>
              <a:rPr lang="en-GB" sz="1800" i="1" dirty="0" err="1"/>
              <a:t>tranquibarica</a:t>
            </a:r>
            <a:r>
              <a:rPr lang="en-GB" sz="1800" i="1" dirty="0"/>
              <a:t> and Scylla </a:t>
            </a:r>
            <a:r>
              <a:rPr lang="en-GB" sz="1800" i="1" dirty="0" err="1"/>
              <a:t>serrata</a:t>
            </a:r>
            <a:r>
              <a:rPr lang="en-GB" sz="1800" dirty="0"/>
              <a:t> are the larger ones attaining sizes of 0.5 to 2.0 kg and suitable for culture</a:t>
            </a:r>
          </a:p>
          <a:p>
            <a:pPr algn="just">
              <a:buNone/>
            </a:pPr>
            <a:endParaRPr lang="en-GB" sz="1800" dirty="0"/>
          </a:p>
          <a:p>
            <a:pPr algn="just"/>
            <a:r>
              <a:rPr lang="en-GB" sz="1800" dirty="0"/>
              <a:t>They are known as mud crabs, green crabs or mangrove crabs 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They prefer muddy and sandy bottoms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They breed in the sea and </a:t>
            </a:r>
            <a:r>
              <a:rPr lang="en-GB" sz="1800" dirty="0" err="1"/>
              <a:t>megalopa</a:t>
            </a:r>
            <a:r>
              <a:rPr lang="en-GB" sz="1800" dirty="0"/>
              <a:t> onwards migrate to the estuaries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Males are bigger than females of the same age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They are omnivores feeding on shrimps, bivalves and fish among other food items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They are continuous breeders with peaks at different times in different places.</a:t>
            </a:r>
            <a:endParaRPr lang="en-US" sz="1800" dirty="0"/>
          </a:p>
          <a:p>
            <a:pPr algn="just"/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638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GB" sz="2400" b="1" i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Scylla </a:t>
            </a:r>
            <a:r>
              <a:rPr lang="en-GB" sz="2400" b="1" i="1" dirty="0" err="1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tranquibarica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/>
            <a:r>
              <a:rPr lang="en-GB" sz="2000" dirty="0"/>
              <a:t>This is the larger of the two species growing to a maximum size of 2.0 kg</a:t>
            </a:r>
          </a:p>
          <a:p>
            <a:pPr algn="just"/>
            <a:r>
              <a:rPr lang="en-GB" sz="2000" dirty="0"/>
              <a:t>Free living unlike S. </a:t>
            </a:r>
            <a:r>
              <a:rPr lang="en-GB" sz="2000" dirty="0" err="1"/>
              <a:t>serrata</a:t>
            </a:r>
            <a:r>
              <a:rPr lang="en-GB" sz="2000" dirty="0"/>
              <a:t> which burrows into the substratum. </a:t>
            </a:r>
            <a:endParaRPr lang="en-US" sz="2000" dirty="0"/>
          </a:p>
          <a:p>
            <a:pPr algn="just"/>
            <a:r>
              <a:rPr lang="en-GB" sz="2000" dirty="0"/>
              <a:t>Outer margin of </a:t>
            </a:r>
            <a:r>
              <a:rPr lang="en-GB" sz="2000" dirty="0" err="1"/>
              <a:t>carpus</a:t>
            </a:r>
            <a:r>
              <a:rPr lang="en-GB" sz="2000" dirty="0"/>
              <a:t> of </a:t>
            </a:r>
            <a:r>
              <a:rPr lang="en-GB" sz="2000" dirty="0" err="1"/>
              <a:t>chelipeds</a:t>
            </a:r>
            <a:r>
              <a:rPr lang="en-GB" sz="2000" dirty="0"/>
              <a:t> with 2 sharp spines. Colour of upper surface of body light to dark green</a:t>
            </a:r>
          </a:p>
          <a:p>
            <a:pPr algn="just"/>
            <a:r>
              <a:rPr lang="en-GB" sz="2000" dirty="0"/>
              <a:t>Polygonal marking on all walking and swimming legs</a:t>
            </a:r>
          </a:p>
          <a:p>
            <a:pPr algn="just">
              <a:buNone/>
            </a:pPr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743200"/>
            <a:ext cx="6705600" cy="389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GB" sz="2600" b="1" i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Scylla </a:t>
            </a:r>
            <a:r>
              <a:rPr lang="en-GB" sz="2600" b="1" i="1" dirty="0" err="1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serrata</a:t>
            </a:r>
            <a:endParaRPr lang="en-US" sz="26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just"/>
            <a:r>
              <a:rPr lang="en-GB" sz="2000" dirty="0"/>
              <a:t>Outer margin of the </a:t>
            </a:r>
            <a:r>
              <a:rPr lang="en-GB" sz="2000" dirty="0" err="1"/>
              <a:t>carpus</a:t>
            </a:r>
            <a:r>
              <a:rPr lang="en-GB" sz="2000" dirty="0"/>
              <a:t> of </a:t>
            </a:r>
            <a:r>
              <a:rPr lang="en-GB" sz="2000" dirty="0" err="1"/>
              <a:t>cheliped</a:t>
            </a:r>
            <a:r>
              <a:rPr lang="en-GB" sz="2000" dirty="0"/>
              <a:t> with one blunt spine</a:t>
            </a:r>
          </a:p>
          <a:p>
            <a:pPr algn="just"/>
            <a:r>
              <a:rPr lang="en-GB" sz="2000" dirty="0"/>
              <a:t> Colour of the </a:t>
            </a:r>
            <a:r>
              <a:rPr lang="en-GB" sz="2000" dirty="0" err="1"/>
              <a:t>carpapace</a:t>
            </a:r>
            <a:r>
              <a:rPr lang="en-GB" sz="2000" dirty="0"/>
              <a:t> greenish brown to ferruginous brown</a:t>
            </a:r>
          </a:p>
          <a:p>
            <a:pPr algn="just"/>
            <a:r>
              <a:rPr lang="en-GB" sz="2000" dirty="0"/>
              <a:t>No polygonal markings on legs</a:t>
            </a:r>
          </a:p>
          <a:p>
            <a:pPr algn="just"/>
            <a:r>
              <a:rPr lang="en-GB" sz="2000" dirty="0"/>
              <a:t>Lower surface of the fixed finger of </a:t>
            </a:r>
            <a:r>
              <a:rPr lang="en-GB" sz="2000" dirty="0" err="1"/>
              <a:t>cheliped</a:t>
            </a:r>
            <a:r>
              <a:rPr lang="en-GB" sz="2000" dirty="0"/>
              <a:t> dark to pinkish red in colour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971800"/>
            <a:ext cx="6477000" cy="356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2362200" cy="563562"/>
          </a:xfrm>
          <a:solidFill>
            <a:schemeClr val="bg2">
              <a:lumMod val="9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SHRIMPS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11763"/>
          </a:xfrm>
        </p:spPr>
        <p:txBody>
          <a:bodyPr>
            <a:normAutofit/>
          </a:bodyPr>
          <a:lstStyle/>
          <a:p>
            <a:r>
              <a:rPr lang="en-GB" sz="1800" dirty="0"/>
              <a:t>Shrimps are the most widely cultivated species in India</a:t>
            </a:r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 Among edible crustaceans, shrimp are considered as highly valuable commodity</a:t>
            </a:r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At present India is 5</a:t>
            </a:r>
            <a:r>
              <a:rPr lang="en-GB" sz="1800" baseline="30000" dirty="0"/>
              <a:t>th</a:t>
            </a:r>
            <a:r>
              <a:rPr lang="en-GB" sz="1800" dirty="0"/>
              <a:t> aquaculture production of shrimps in the World</a:t>
            </a:r>
          </a:p>
          <a:p>
            <a:endParaRPr lang="en-US" sz="1800" dirty="0"/>
          </a:p>
          <a:p>
            <a:r>
              <a:rPr lang="en-GB" sz="1800" dirty="0"/>
              <a:t>Due to its large size and faster growth rate, </a:t>
            </a:r>
            <a:r>
              <a:rPr lang="en-GB" sz="1800" i="1" dirty="0" err="1"/>
              <a:t>Penaeus</a:t>
            </a:r>
            <a:r>
              <a:rPr lang="en-GB" sz="1800" i="1" dirty="0"/>
              <a:t> </a:t>
            </a:r>
            <a:r>
              <a:rPr lang="en-GB" sz="1800" i="1" dirty="0" err="1"/>
              <a:t>monodon</a:t>
            </a:r>
            <a:r>
              <a:rPr lang="en-GB" sz="1800" dirty="0"/>
              <a:t> is the most widely grown shrimp in India and south east Asia</a:t>
            </a:r>
          </a:p>
          <a:p>
            <a:endParaRPr lang="en-GB" sz="1800" dirty="0"/>
          </a:p>
          <a:p>
            <a:r>
              <a:rPr lang="en-GB" sz="1800" dirty="0"/>
              <a:t>Other suitable species - </a:t>
            </a:r>
            <a:r>
              <a:rPr lang="en-GB" sz="1800" i="1" dirty="0"/>
              <a:t>P. </a:t>
            </a:r>
            <a:r>
              <a:rPr lang="en-GB" sz="1800" i="1" dirty="0" err="1"/>
              <a:t>indicus</a:t>
            </a:r>
            <a:r>
              <a:rPr lang="en-GB" sz="1800" i="1" dirty="0"/>
              <a:t>, P. </a:t>
            </a:r>
            <a:r>
              <a:rPr lang="en-GB" sz="1800" i="1" dirty="0" err="1"/>
              <a:t>merguiensis</a:t>
            </a:r>
            <a:r>
              <a:rPr lang="en-GB" sz="1800" dirty="0"/>
              <a:t> and </a:t>
            </a:r>
            <a:r>
              <a:rPr lang="en-GB" sz="1800" i="1" dirty="0"/>
              <a:t>P. </a:t>
            </a:r>
            <a:r>
              <a:rPr lang="en-GB" sz="1800" i="1" dirty="0" err="1"/>
              <a:t>semisulcatus</a:t>
            </a:r>
            <a:r>
              <a:rPr lang="en-GB" sz="1800" dirty="0"/>
              <a:t>. </a:t>
            </a:r>
            <a:r>
              <a:rPr lang="en-GB" sz="1800" i="1" dirty="0" err="1"/>
              <a:t>P.japonicus</a:t>
            </a:r>
            <a:r>
              <a:rPr lang="en-GB" sz="1800" dirty="0"/>
              <a:t> is grown in Japan while </a:t>
            </a:r>
            <a:r>
              <a:rPr lang="en-GB" sz="1800" i="1" dirty="0"/>
              <a:t>P. </a:t>
            </a:r>
            <a:r>
              <a:rPr lang="en-GB" sz="1800" i="1" dirty="0" err="1"/>
              <a:t>vennamei</a:t>
            </a:r>
            <a:r>
              <a:rPr lang="en-GB" sz="1800" dirty="0"/>
              <a:t> is the most widely cultivated species in the south and central America</a:t>
            </a:r>
            <a:endParaRPr lang="en-US" sz="1800" dirty="0"/>
          </a:p>
          <a:p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7945" y="5581650"/>
            <a:ext cx="170605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"/>
            <a:ext cx="183877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3581400" cy="563562"/>
          </a:xfr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sz="2800" b="1" i="1" dirty="0" err="1">
                <a:solidFill>
                  <a:schemeClr val="accent6">
                    <a:lumMod val="75000"/>
                  </a:schemeClr>
                </a:solidFill>
              </a:rPr>
              <a:t>Penaeus</a:t>
            </a:r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800" b="1" i="1" dirty="0" err="1">
                <a:solidFill>
                  <a:schemeClr val="accent6">
                    <a:lumMod val="75000"/>
                  </a:schemeClr>
                </a:solidFill>
              </a:rPr>
              <a:t>monodon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pPr algn="just"/>
            <a:r>
              <a:rPr lang="en-GB" sz="1800" dirty="0"/>
              <a:t>Called as tiger shrimp- largest of the marine shrimps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 Attains a maximum length of 365 mm and 440 g in weight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Juveniles and sub-adults are found in estuaries, backwaters and mangrove areas while mature adults are caught from the sea</a:t>
            </a:r>
          </a:p>
          <a:p>
            <a:pPr algn="just"/>
            <a:endParaRPr lang="en-US" sz="1800" dirty="0"/>
          </a:p>
          <a:p>
            <a:pPr algn="just"/>
            <a:r>
              <a:rPr lang="en-GB" sz="1800" dirty="0"/>
              <a:t>Can tolerate very low salinities; fastest-growing; hardy and suitable for aquaculture</a:t>
            </a:r>
            <a:endParaRPr lang="en-US" sz="1800" dirty="0"/>
          </a:p>
          <a:p>
            <a:pPr algn="just"/>
            <a:r>
              <a:rPr lang="en-GB" sz="1800" dirty="0"/>
              <a:t>Attains maturity at about 200 mm size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 Spawning takes place at depths between </a:t>
            </a:r>
          </a:p>
          <a:p>
            <a:pPr algn="just">
              <a:buNone/>
            </a:pPr>
            <a:r>
              <a:rPr lang="en-GB" sz="1800" dirty="0"/>
              <a:t>        30 and 60 m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 Fecundity is 2- 19 </a:t>
            </a:r>
            <a:r>
              <a:rPr lang="en-GB" sz="1800" dirty="0" err="1"/>
              <a:t>lakh</a:t>
            </a:r>
            <a:r>
              <a:rPr lang="en-GB" sz="1800" dirty="0"/>
              <a:t> eggs at a size range of</a:t>
            </a:r>
          </a:p>
          <a:p>
            <a:pPr algn="just">
              <a:buNone/>
            </a:pPr>
            <a:r>
              <a:rPr lang="en-GB" sz="1800" dirty="0"/>
              <a:t>         200 to 260 mm</a:t>
            </a:r>
            <a:endParaRPr lang="en-US" sz="1800" dirty="0"/>
          </a:p>
          <a:p>
            <a:pPr algn="just"/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810000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2819400" cy="533400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800" b="1" i="1" dirty="0" err="1">
                <a:solidFill>
                  <a:schemeClr val="accent5">
                    <a:lumMod val="75000"/>
                  </a:schemeClr>
                </a:solidFill>
              </a:rPr>
              <a:t>Penaeus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b="1" i="1" dirty="0" err="1">
                <a:solidFill>
                  <a:schemeClr val="accent5">
                    <a:lumMod val="75000"/>
                  </a:schemeClr>
                </a:solidFill>
              </a:rPr>
              <a:t>indicus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GB" sz="1800" dirty="0"/>
              <a:t>Commonly known as Indian white shrimp</a:t>
            </a:r>
          </a:p>
          <a:p>
            <a:endParaRPr lang="en-GB" sz="1800" dirty="0"/>
          </a:p>
          <a:p>
            <a:r>
              <a:rPr lang="en-GB" sz="1800" dirty="0"/>
              <a:t>Distributed from Goa to </a:t>
            </a:r>
            <a:r>
              <a:rPr lang="en-GB" sz="1800" dirty="0" err="1"/>
              <a:t>Kanyakumari</a:t>
            </a:r>
            <a:r>
              <a:rPr lang="en-GB" sz="1800" dirty="0"/>
              <a:t> on the west coast and throughout the east coast</a:t>
            </a:r>
          </a:p>
          <a:p>
            <a:endParaRPr lang="en-GB" sz="1800" dirty="0"/>
          </a:p>
          <a:p>
            <a:r>
              <a:rPr lang="en-GB" sz="1800" dirty="0"/>
              <a:t>Maximum size -230 mm</a:t>
            </a:r>
          </a:p>
          <a:p>
            <a:endParaRPr lang="en-GB" sz="1800" dirty="0"/>
          </a:p>
          <a:p>
            <a:r>
              <a:rPr lang="en-GB" sz="1800" dirty="0"/>
              <a:t> Juveniles are caught extensively in estuaries, adults are found in the sea</a:t>
            </a:r>
          </a:p>
          <a:p>
            <a:endParaRPr lang="en-US" sz="1800" dirty="0"/>
          </a:p>
          <a:p>
            <a:r>
              <a:rPr lang="en-GB" sz="1800" dirty="0"/>
              <a:t>Attains maturity at about 130 mm size</a:t>
            </a:r>
          </a:p>
          <a:p>
            <a:endParaRPr lang="en-GB" sz="1800" dirty="0"/>
          </a:p>
          <a:p>
            <a:r>
              <a:rPr lang="en-GB" sz="1800" dirty="0"/>
              <a:t>Spawning takes place in deeper waters</a:t>
            </a:r>
          </a:p>
          <a:p>
            <a:endParaRPr lang="en-GB" sz="1800" dirty="0"/>
          </a:p>
          <a:p>
            <a:r>
              <a:rPr lang="en-GB" sz="1800" dirty="0"/>
              <a:t>Fecundity is 68000 to 73000 eggs per individual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351" t="3007" r="1351" b="3759"/>
          <a:stretch>
            <a:fillRect/>
          </a:stretch>
        </p:blipFill>
        <p:spPr bwMode="auto">
          <a:xfrm>
            <a:off x="5334000" y="3810000"/>
            <a:ext cx="3810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81000"/>
            <a:ext cx="3429000" cy="639762"/>
          </a:xfrm>
        </p:spPr>
        <p:txBody>
          <a:bodyPr>
            <a:normAutofit/>
          </a:bodyPr>
          <a:lstStyle/>
          <a:p>
            <a:r>
              <a:rPr lang="en-GB" sz="2800" b="1" i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Penaeus</a:t>
            </a:r>
            <a:r>
              <a:rPr lang="en-GB" sz="28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2800" b="1" i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merguiensis</a:t>
            </a:r>
            <a:endParaRPr lang="en-US" sz="28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602163"/>
          </a:xfrm>
        </p:spPr>
        <p:txBody>
          <a:bodyPr>
            <a:normAutofit/>
          </a:bodyPr>
          <a:lstStyle/>
          <a:p>
            <a:pPr algn="just"/>
            <a:r>
              <a:rPr lang="en-GB" sz="1800" dirty="0"/>
              <a:t>The banana prawn </a:t>
            </a:r>
            <a:r>
              <a:rPr lang="en-GB" sz="1800" i="1" dirty="0"/>
              <a:t>P. </a:t>
            </a:r>
            <a:r>
              <a:rPr lang="en-GB" sz="1800" i="1" dirty="0" err="1"/>
              <a:t>merguiensis</a:t>
            </a:r>
            <a:r>
              <a:rPr lang="en-GB" sz="1800" dirty="0"/>
              <a:t> - has discontinuous and restricted distribution 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Found South of </a:t>
            </a:r>
            <a:r>
              <a:rPr lang="en-GB" sz="1800" dirty="0" err="1"/>
              <a:t>Maharastra</a:t>
            </a:r>
            <a:r>
              <a:rPr lang="en-GB" sz="1800" dirty="0"/>
              <a:t> to Goa and North Karnataka along the west and in Andhra Pradesh and Orissa on the west coast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Maximum size - 240 mm and attains maturity at a size of about 140 mm 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On an average it produces about 4.5 </a:t>
            </a:r>
            <a:r>
              <a:rPr lang="en-GB" sz="1800" dirty="0" err="1"/>
              <a:t>lakh</a:t>
            </a:r>
            <a:r>
              <a:rPr lang="en-GB" sz="1800" dirty="0"/>
              <a:t> eggs per spawning</a:t>
            </a:r>
          </a:p>
          <a:p>
            <a:pPr algn="just"/>
            <a:endParaRPr lang="en-US" sz="1800" dirty="0"/>
          </a:p>
          <a:p>
            <a:pPr algn="just"/>
            <a:r>
              <a:rPr lang="en-GB" sz="1800" dirty="0"/>
              <a:t>The juveniles are found in the estuary but adults migrate to sea for maturity and spawning</a:t>
            </a:r>
            <a:endParaRPr lang="en-US" sz="1800" dirty="0"/>
          </a:p>
          <a:p>
            <a:pPr algn="just"/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581268"/>
            <a:ext cx="5105400" cy="227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57200"/>
            <a:ext cx="4114800" cy="639762"/>
          </a:xfrm>
        </p:spPr>
        <p:txBody>
          <a:bodyPr>
            <a:normAutofit/>
          </a:bodyPr>
          <a:lstStyle/>
          <a:p>
            <a:r>
              <a:rPr lang="en-GB" sz="2800" b="1" i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Penaeus</a:t>
            </a:r>
            <a:r>
              <a:rPr lang="en-GB" sz="2800" b="1" i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2800" b="1" i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semisulcates</a:t>
            </a:r>
            <a:endParaRPr lang="en-US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GB" sz="1800" dirty="0"/>
              <a:t>Commonly called green tiger shrimp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Found in large quantities in the Gulf of </a:t>
            </a:r>
            <a:r>
              <a:rPr lang="en-GB" sz="1800" dirty="0" err="1"/>
              <a:t>Mannar</a:t>
            </a:r>
            <a:r>
              <a:rPr lang="en-GB" sz="1800" dirty="0"/>
              <a:t> and Palk Bay. Minor fishery exists </a:t>
            </a:r>
            <a:r>
              <a:rPr lang="en-GB" sz="1800"/>
              <a:t>in Gujrat, </a:t>
            </a:r>
            <a:r>
              <a:rPr lang="en-GB" sz="1800" dirty="0"/>
              <a:t>Kerala and Andhra Pradesh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Juveniles of this species are not found in estuaries unlike the other cultivable shrimps of India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The shrimps prefer shallow areas of the sea where luxuriant growth of sea grass is found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Matures at a size of about 130 mm and breed almost throughout the year</a:t>
            </a:r>
            <a:endParaRPr lang="en-US" sz="1800" dirty="0"/>
          </a:p>
          <a:p>
            <a:pPr algn="just"/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000" t="17853" r="4000" b="18653"/>
          <a:stretch>
            <a:fillRect/>
          </a:stretch>
        </p:blipFill>
        <p:spPr bwMode="auto">
          <a:xfrm>
            <a:off x="2819400" y="5029200"/>
            <a:ext cx="3505200" cy="164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04800"/>
            <a:ext cx="2743200" cy="5635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LOBSTERS</a:t>
            </a:r>
            <a:endParaRPr lang="en-US" sz="2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562600"/>
          </a:xfrm>
        </p:spPr>
        <p:txBody>
          <a:bodyPr>
            <a:normAutofit/>
          </a:bodyPr>
          <a:lstStyle/>
          <a:p>
            <a:pPr algn="just"/>
            <a:r>
              <a:rPr lang="en-GB" sz="1800" dirty="0"/>
              <a:t>Lobsters are the most highly prices commodity </a:t>
            </a:r>
          </a:p>
          <a:p>
            <a:pPr algn="just"/>
            <a:r>
              <a:rPr lang="en-GB" sz="1800" dirty="0"/>
              <a:t>Supply of lobsters - intensive fishing in different parts of the world</a:t>
            </a:r>
          </a:p>
          <a:p>
            <a:pPr algn="just"/>
            <a:r>
              <a:rPr lang="en-GB" sz="1800" dirty="0"/>
              <a:t>Traditional lobster stocks are heavily overfished</a:t>
            </a:r>
          </a:p>
          <a:p>
            <a:pPr algn="just"/>
            <a:r>
              <a:rPr lang="en-GB" sz="1800" dirty="0"/>
              <a:t>Aquaculture-very slow growth rate - difficulty in producing seed in hatcheries due to very poor survival </a:t>
            </a:r>
          </a:p>
          <a:p>
            <a:pPr algn="just"/>
            <a:r>
              <a:rPr lang="en-GB" sz="1800" dirty="0"/>
              <a:t>Presently undersized lobsters caught by fishermen are collected by the growers and cultured in suitable enclosures to marketable size through appropriate feeding schedule and water quality management – </a:t>
            </a:r>
            <a:r>
              <a:rPr lang="en-GB" sz="1800" b="1" dirty="0"/>
              <a:t>FATTENING</a:t>
            </a:r>
          </a:p>
          <a:p>
            <a:pPr algn="just"/>
            <a:r>
              <a:rPr lang="en-GB" sz="1800" dirty="0"/>
              <a:t>In India - no commercial lobster fattening or culture is being undertaken</a:t>
            </a:r>
            <a:endParaRPr lang="en-GB" sz="1800" b="1" dirty="0"/>
          </a:p>
          <a:p>
            <a:pPr algn="just"/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12903" b="9677"/>
          <a:stretch>
            <a:fillRect/>
          </a:stretch>
        </p:blipFill>
        <p:spPr bwMode="auto">
          <a:xfrm>
            <a:off x="2514600" y="4495800"/>
            <a:ext cx="4343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pPr algn="just"/>
            <a:r>
              <a:rPr lang="en-GB" sz="1800" dirty="0"/>
              <a:t>Spiny lobsters - heterosexual and strictly marine throughout their life</a:t>
            </a:r>
          </a:p>
          <a:p>
            <a:pPr algn="just"/>
            <a:r>
              <a:rPr lang="en-GB" sz="1800" dirty="0"/>
              <a:t>Attain maturity at the age of 2-2.5 yrs and reproduce in inshore waters</a:t>
            </a:r>
          </a:p>
          <a:p>
            <a:pPr algn="just"/>
            <a:r>
              <a:rPr lang="en-GB" sz="1800" dirty="0"/>
              <a:t>Breeding is continuous, each species having peaks at different times in different areas</a:t>
            </a:r>
          </a:p>
          <a:p>
            <a:pPr algn="just"/>
            <a:r>
              <a:rPr lang="en-GB" sz="1800" dirty="0"/>
              <a:t>The life cycle involves a prolonged metamorphic phase extending for several months</a:t>
            </a:r>
          </a:p>
          <a:p>
            <a:pPr algn="just"/>
            <a:r>
              <a:rPr lang="en-GB" sz="1800" dirty="0"/>
              <a:t>Fertilized eggs attach to the abdomen of the mother which is called berried female</a:t>
            </a:r>
          </a:p>
          <a:p>
            <a:pPr algn="just"/>
            <a:endParaRPr lang="en-GB" sz="1800" dirty="0"/>
          </a:p>
          <a:p>
            <a:pPr algn="just"/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2004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886200" y="6488668"/>
            <a:ext cx="1568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berried female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pPr algn="just"/>
            <a:r>
              <a:rPr lang="en-GB" sz="1800" dirty="0"/>
              <a:t>They hatch into a flat transparent </a:t>
            </a:r>
            <a:r>
              <a:rPr lang="en-GB" sz="1800" dirty="0" err="1"/>
              <a:t>phyllosoma</a:t>
            </a:r>
            <a:r>
              <a:rPr lang="en-GB" sz="1800" dirty="0"/>
              <a:t> larvae</a:t>
            </a: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The pelagic larvae after a series of stages during the next 10-12 months transform in to characteristic post larvae called </a:t>
            </a:r>
            <a:r>
              <a:rPr lang="en-GB" sz="1800" dirty="0" err="1"/>
              <a:t>puerulus</a:t>
            </a:r>
            <a:endParaRPr lang="en-GB" sz="1800" dirty="0"/>
          </a:p>
          <a:p>
            <a:pPr algn="just">
              <a:buNone/>
            </a:pPr>
            <a:endParaRPr lang="en-GB" sz="1800" dirty="0"/>
          </a:p>
          <a:p>
            <a:pPr algn="just">
              <a:buNone/>
            </a:pPr>
            <a:endParaRPr lang="en-GB" sz="1800" dirty="0"/>
          </a:p>
          <a:p>
            <a:pPr algn="just">
              <a:buNone/>
            </a:pPr>
            <a:endParaRPr lang="en-GB" sz="1800" dirty="0"/>
          </a:p>
          <a:p>
            <a:pPr algn="just">
              <a:buNone/>
            </a:pPr>
            <a:endParaRPr lang="en-GB" sz="1800" dirty="0"/>
          </a:p>
          <a:p>
            <a:pPr algn="just">
              <a:buNone/>
            </a:pPr>
            <a:endParaRPr lang="en-GB" sz="1800" dirty="0"/>
          </a:p>
          <a:p>
            <a:pPr algn="just">
              <a:buNone/>
            </a:pPr>
            <a:endParaRPr lang="en-GB" sz="1800" dirty="0"/>
          </a:p>
          <a:p>
            <a:pPr algn="just">
              <a:buNone/>
            </a:pPr>
            <a:endParaRPr lang="en-GB" sz="1800" dirty="0"/>
          </a:p>
          <a:p>
            <a:pPr algn="just">
              <a:buNone/>
            </a:pPr>
            <a:endParaRPr lang="en-GB" sz="1800" dirty="0"/>
          </a:p>
          <a:p>
            <a:pPr algn="just">
              <a:buNone/>
            </a:pPr>
            <a:endParaRPr lang="en-GB" sz="1800" dirty="0"/>
          </a:p>
          <a:p>
            <a:pPr algn="just"/>
            <a:r>
              <a:rPr lang="en-GB" sz="1800" dirty="0"/>
              <a:t>The </a:t>
            </a:r>
            <a:r>
              <a:rPr lang="en-GB" sz="1800" dirty="0" err="1"/>
              <a:t>puerulus</a:t>
            </a:r>
            <a:r>
              <a:rPr lang="en-GB" sz="1800" dirty="0"/>
              <a:t> is tiny and transparent but resembles adults and settles to the bottom. It soon develops in a juvenile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52400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276600"/>
            <a:ext cx="449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1133</Words>
  <Application>Microsoft Office PowerPoint</Application>
  <PresentationFormat>On-screen Show (4:3)</PresentationFormat>
  <Paragraphs>155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TRAITS OF IMPORTANT CULTIVABLE SHELLFISH </vt:lpstr>
      <vt:lpstr>SHRIMPS</vt:lpstr>
      <vt:lpstr>Penaeus monodon</vt:lpstr>
      <vt:lpstr>Penaeus indicus</vt:lpstr>
      <vt:lpstr>Penaeus merguiensis</vt:lpstr>
      <vt:lpstr>Penaeus semisulcates</vt:lpstr>
      <vt:lpstr>LOBSTERS</vt:lpstr>
      <vt:lpstr>PowerPoint Presentation</vt:lpstr>
      <vt:lpstr>PowerPoint Presentation</vt:lpstr>
      <vt:lpstr>PowerPoint Presentation</vt:lpstr>
      <vt:lpstr>Panulirus polyphagus</vt:lpstr>
      <vt:lpstr>Panulirus homarus</vt:lpstr>
      <vt:lpstr>Panulirus ornatus</vt:lpstr>
      <vt:lpstr>CRABS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TRAITS OF IMPORTANT CULTIVABLE SHELLFISH</dc:title>
  <dc:creator>Makamguang Kamei</dc:creator>
  <cp:lastModifiedBy>Makamguang</cp:lastModifiedBy>
  <cp:revision>31</cp:revision>
  <dcterms:created xsi:type="dcterms:W3CDTF">2006-08-16T00:00:00Z</dcterms:created>
  <dcterms:modified xsi:type="dcterms:W3CDTF">2023-01-27T20:58:52Z</dcterms:modified>
</cp:coreProperties>
</file>