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64159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64159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5780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BFB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5780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BFB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5019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A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5019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A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42570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42570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3622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7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3622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7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2860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2860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20979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90" y="260350"/>
                </a:lnTo>
                <a:lnTo>
                  <a:pt x="889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5F5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20979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90" y="137160"/>
                </a:lnTo>
                <a:lnTo>
                  <a:pt x="889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5F5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1462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3F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1462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3F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0700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2F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0700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2F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99389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1F1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99389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1F1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9303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9303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8542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E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8542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E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77800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DE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77800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DE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7145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C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7145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C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6382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B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6382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B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56210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9E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56210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9E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4986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8E8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4986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8E8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4223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7E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4223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7E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34620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90" y="260350"/>
                </a:lnTo>
                <a:lnTo>
                  <a:pt x="889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6E6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34619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90" y="137160"/>
                </a:lnTo>
                <a:lnTo>
                  <a:pt x="889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6E6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28269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19" h="535940">
                <a:moveTo>
                  <a:pt x="7619" y="0"/>
                </a:moveTo>
                <a:lnTo>
                  <a:pt x="0" y="0"/>
                </a:lnTo>
                <a:lnTo>
                  <a:pt x="0" y="535940"/>
                </a:lnTo>
                <a:lnTo>
                  <a:pt x="7619" y="535940"/>
                </a:lnTo>
                <a:lnTo>
                  <a:pt x="7619" y="0"/>
                </a:lnTo>
                <a:close/>
              </a:path>
            </a:pathLst>
          </a:custGeom>
          <a:solidFill>
            <a:srgbClr val="E4E4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20650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19" h="535940">
                <a:moveTo>
                  <a:pt x="7619" y="0"/>
                </a:moveTo>
                <a:lnTo>
                  <a:pt x="0" y="0"/>
                </a:lnTo>
                <a:lnTo>
                  <a:pt x="0" y="535940"/>
                </a:lnTo>
                <a:lnTo>
                  <a:pt x="7619" y="535940"/>
                </a:lnTo>
                <a:lnTo>
                  <a:pt x="7619" y="0"/>
                </a:lnTo>
                <a:close/>
              </a:path>
            </a:pathLst>
          </a:custGeom>
          <a:solidFill>
            <a:srgbClr val="E3E3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13029" y="0"/>
            <a:ext cx="8890" cy="535940"/>
          </a:xfrm>
          <a:custGeom>
            <a:avLst/>
            <a:gdLst/>
            <a:ahLst/>
            <a:cxnLst/>
            <a:rect l="l" t="t" r="r" b="b"/>
            <a:pathLst>
              <a:path w="8889" h="535940">
                <a:moveTo>
                  <a:pt x="8889" y="0"/>
                </a:moveTo>
                <a:lnTo>
                  <a:pt x="0" y="0"/>
                </a:lnTo>
                <a:lnTo>
                  <a:pt x="0" y="535940"/>
                </a:lnTo>
                <a:lnTo>
                  <a:pt x="8889" y="535940"/>
                </a:lnTo>
                <a:lnTo>
                  <a:pt x="8889" y="0"/>
                </a:lnTo>
                <a:close/>
              </a:path>
            </a:pathLst>
          </a:custGeom>
          <a:solidFill>
            <a:srgbClr val="E2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06679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19" h="535940">
                <a:moveTo>
                  <a:pt x="7619" y="0"/>
                </a:moveTo>
                <a:lnTo>
                  <a:pt x="0" y="0"/>
                </a:lnTo>
                <a:lnTo>
                  <a:pt x="0" y="535940"/>
                </a:lnTo>
                <a:lnTo>
                  <a:pt x="7619" y="535940"/>
                </a:lnTo>
                <a:lnTo>
                  <a:pt x="7619" y="0"/>
                </a:lnTo>
                <a:close/>
              </a:path>
            </a:pathLst>
          </a:custGeom>
          <a:solidFill>
            <a:srgbClr val="E1E1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99060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19" h="535940">
                <a:moveTo>
                  <a:pt x="7620" y="0"/>
                </a:moveTo>
                <a:lnTo>
                  <a:pt x="0" y="0"/>
                </a:lnTo>
                <a:lnTo>
                  <a:pt x="0" y="535940"/>
                </a:lnTo>
                <a:lnTo>
                  <a:pt x="7620" y="535940"/>
                </a:lnTo>
                <a:lnTo>
                  <a:pt x="7620" y="0"/>
                </a:lnTo>
                <a:close/>
              </a:path>
            </a:pathLst>
          </a:custGeom>
          <a:solidFill>
            <a:srgbClr val="DFD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91440" y="0"/>
            <a:ext cx="8890" cy="535940"/>
          </a:xfrm>
          <a:custGeom>
            <a:avLst/>
            <a:gdLst/>
            <a:ahLst/>
            <a:cxnLst/>
            <a:rect l="l" t="t" r="r" b="b"/>
            <a:pathLst>
              <a:path w="8890" h="535940">
                <a:moveTo>
                  <a:pt x="8890" y="0"/>
                </a:moveTo>
                <a:lnTo>
                  <a:pt x="0" y="0"/>
                </a:lnTo>
                <a:lnTo>
                  <a:pt x="0" y="535940"/>
                </a:lnTo>
                <a:lnTo>
                  <a:pt x="8890" y="535940"/>
                </a:lnTo>
                <a:lnTo>
                  <a:pt x="8890" y="0"/>
                </a:lnTo>
                <a:close/>
              </a:path>
            </a:pathLst>
          </a:custGeom>
          <a:solidFill>
            <a:srgbClr val="DED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85090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19" h="535940">
                <a:moveTo>
                  <a:pt x="7619" y="0"/>
                </a:moveTo>
                <a:lnTo>
                  <a:pt x="0" y="0"/>
                </a:lnTo>
                <a:lnTo>
                  <a:pt x="0" y="535940"/>
                </a:lnTo>
                <a:lnTo>
                  <a:pt x="7619" y="535940"/>
                </a:lnTo>
                <a:lnTo>
                  <a:pt x="7619" y="0"/>
                </a:lnTo>
                <a:close/>
              </a:path>
            </a:pathLst>
          </a:custGeom>
          <a:solidFill>
            <a:srgbClr val="DDD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77469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19" h="535940">
                <a:moveTo>
                  <a:pt x="7620" y="0"/>
                </a:moveTo>
                <a:lnTo>
                  <a:pt x="0" y="0"/>
                </a:lnTo>
                <a:lnTo>
                  <a:pt x="0" y="535940"/>
                </a:lnTo>
                <a:lnTo>
                  <a:pt x="7620" y="535940"/>
                </a:lnTo>
                <a:lnTo>
                  <a:pt x="7620" y="0"/>
                </a:lnTo>
                <a:close/>
              </a:path>
            </a:pathLst>
          </a:custGeom>
          <a:solidFill>
            <a:srgbClr val="DCDC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69849" y="0"/>
            <a:ext cx="8890" cy="535940"/>
          </a:xfrm>
          <a:custGeom>
            <a:avLst/>
            <a:gdLst/>
            <a:ahLst/>
            <a:cxnLst/>
            <a:rect l="l" t="t" r="r" b="b"/>
            <a:pathLst>
              <a:path w="8890" h="535940">
                <a:moveTo>
                  <a:pt x="8890" y="0"/>
                </a:moveTo>
                <a:lnTo>
                  <a:pt x="0" y="0"/>
                </a:lnTo>
                <a:lnTo>
                  <a:pt x="0" y="535940"/>
                </a:lnTo>
                <a:lnTo>
                  <a:pt x="8890" y="535940"/>
                </a:lnTo>
                <a:lnTo>
                  <a:pt x="8890" y="0"/>
                </a:lnTo>
                <a:close/>
              </a:path>
            </a:pathLst>
          </a:custGeom>
          <a:solidFill>
            <a:srgbClr val="DADA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63499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19" h="535940">
                <a:moveTo>
                  <a:pt x="7619" y="0"/>
                </a:moveTo>
                <a:lnTo>
                  <a:pt x="0" y="0"/>
                </a:lnTo>
                <a:lnTo>
                  <a:pt x="0" y="535940"/>
                </a:lnTo>
                <a:lnTo>
                  <a:pt x="7619" y="535940"/>
                </a:lnTo>
                <a:lnTo>
                  <a:pt x="7619" y="0"/>
                </a:lnTo>
                <a:close/>
              </a:path>
            </a:pathLst>
          </a:custGeom>
          <a:solidFill>
            <a:srgbClr val="D9D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55879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19" h="535940">
                <a:moveTo>
                  <a:pt x="7619" y="0"/>
                </a:moveTo>
                <a:lnTo>
                  <a:pt x="0" y="0"/>
                </a:lnTo>
                <a:lnTo>
                  <a:pt x="0" y="535940"/>
                </a:lnTo>
                <a:lnTo>
                  <a:pt x="7619" y="535940"/>
                </a:lnTo>
                <a:lnTo>
                  <a:pt x="7619" y="0"/>
                </a:lnTo>
                <a:close/>
              </a:path>
            </a:pathLst>
          </a:custGeom>
          <a:solidFill>
            <a:srgbClr val="D8D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48260" y="0"/>
            <a:ext cx="8890" cy="535940"/>
          </a:xfrm>
          <a:custGeom>
            <a:avLst/>
            <a:gdLst/>
            <a:ahLst/>
            <a:cxnLst/>
            <a:rect l="l" t="t" r="r" b="b"/>
            <a:pathLst>
              <a:path w="8890" h="535940">
                <a:moveTo>
                  <a:pt x="8890" y="0"/>
                </a:moveTo>
                <a:lnTo>
                  <a:pt x="0" y="0"/>
                </a:lnTo>
                <a:lnTo>
                  <a:pt x="0" y="535940"/>
                </a:lnTo>
                <a:lnTo>
                  <a:pt x="8890" y="535940"/>
                </a:lnTo>
                <a:lnTo>
                  <a:pt x="8890" y="0"/>
                </a:lnTo>
                <a:close/>
              </a:path>
            </a:pathLst>
          </a:custGeom>
          <a:solidFill>
            <a:srgbClr val="D7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41910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20" h="535940">
                <a:moveTo>
                  <a:pt x="7620" y="0"/>
                </a:moveTo>
                <a:lnTo>
                  <a:pt x="0" y="0"/>
                </a:lnTo>
                <a:lnTo>
                  <a:pt x="0" y="535940"/>
                </a:lnTo>
                <a:lnTo>
                  <a:pt x="7620" y="535940"/>
                </a:lnTo>
                <a:lnTo>
                  <a:pt x="7620" y="0"/>
                </a:lnTo>
                <a:close/>
              </a:path>
            </a:pathLst>
          </a:custGeom>
          <a:solidFill>
            <a:srgbClr val="D5D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34289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20" h="535940">
                <a:moveTo>
                  <a:pt x="7619" y="0"/>
                </a:moveTo>
                <a:lnTo>
                  <a:pt x="0" y="0"/>
                </a:lnTo>
                <a:lnTo>
                  <a:pt x="0" y="535940"/>
                </a:lnTo>
                <a:lnTo>
                  <a:pt x="7619" y="535940"/>
                </a:lnTo>
                <a:lnTo>
                  <a:pt x="7619" y="0"/>
                </a:lnTo>
                <a:close/>
              </a:path>
            </a:pathLst>
          </a:custGeom>
          <a:solidFill>
            <a:srgbClr val="D4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26670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20" h="535940">
                <a:moveTo>
                  <a:pt x="7620" y="0"/>
                </a:moveTo>
                <a:lnTo>
                  <a:pt x="0" y="0"/>
                </a:lnTo>
                <a:lnTo>
                  <a:pt x="0" y="535940"/>
                </a:lnTo>
                <a:lnTo>
                  <a:pt x="7620" y="535940"/>
                </a:lnTo>
                <a:lnTo>
                  <a:pt x="7620" y="0"/>
                </a:lnTo>
                <a:close/>
              </a:path>
            </a:pathLst>
          </a:custGeom>
          <a:solidFill>
            <a:srgbClr val="D3D3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20320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20" h="535940">
                <a:moveTo>
                  <a:pt x="7620" y="0"/>
                </a:moveTo>
                <a:lnTo>
                  <a:pt x="0" y="0"/>
                </a:lnTo>
                <a:lnTo>
                  <a:pt x="0" y="535940"/>
                </a:lnTo>
                <a:lnTo>
                  <a:pt x="7620" y="535940"/>
                </a:lnTo>
                <a:lnTo>
                  <a:pt x="7620" y="0"/>
                </a:lnTo>
                <a:close/>
              </a:path>
            </a:pathLst>
          </a:custGeom>
          <a:solidFill>
            <a:srgbClr val="D2D2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12700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20" h="535940">
                <a:moveTo>
                  <a:pt x="7620" y="0"/>
                </a:moveTo>
                <a:lnTo>
                  <a:pt x="0" y="0"/>
                </a:lnTo>
                <a:lnTo>
                  <a:pt x="0" y="535940"/>
                </a:lnTo>
                <a:lnTo>
                  <a:pt x="7620" y="535940"/>
                </a:lnTo>
                <a:lnTo>
                  <a:pt x="7620" y="0"/>
                </a:lnTo>
                <a:close/>
              </a:path>
            </a:pathLst>
          </a:custGeom>
          <a:solidFill>
            <a:srgbClr val="D0D0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5079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20" h="535940">
                <a:moveTo>
                  <a:pt x="7620" y="0"/>
                </a:moveTo>
                <a:lnTo>
                  <a:pt x="0" y="0"/>
                </a:lnTo>
                <a:lnTo>
                  <a:pt x="0" y="535940"/>
                </a:lnTo>
                <a:lnTo>
                  <a:pt x="7620" y="535940"/>
                </a:lnTo>
                <a:lnTo>
                  <a:pt x="7620" y="0"/>
                </a:lnTo>
                <a:close/>
              </a:path>
            </a:pathLst>
          </a:custGeom>
          <a:solidFill>
            <a:srgbClr val="CFC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-1270" y="0"/>
            <a:ext cx="7620" cy="535940"/>
          </a:xfrm>
          <a:custGeom>
            <a:avLst/>
            <a:gdLst/>
            <a:ahLst/>
            <a:cxnLst/>
            <a:rect l="l" t="t" r="r" b="b"/>
            <a:pathLst>
              <a:path w="7620" h="535940">
                <a:moveTo>
                  <a:pt x="7620" y="0"/>
                </a:moveTo>
                <a:lnTo>
                  <a:pt x="0" y="0"/>
                </a:lnTo>
                <a:lnTo>
                  <a:pt x="0" y="535940"/>
                </a:lnTo>
                <a:lnTo>
                  <a:pt x="7620" y="535940"/>
                </a:lnTo>
                <a:lnTo>
                  <a:pt x="7620" y="0"/>
                </a:lnTo>
                <a:close/>
              </a:path>
            </a:pathLst>
          </a:custGeom>
          <a:solidFill>
            <a:srgbClr val="CECE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90030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897001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FB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893572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FA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89014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F9F9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88658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883284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F7F7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879856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876427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F5F5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87299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F4F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86956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F3F3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866139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F2F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862711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F1F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859282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85585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EFEF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852423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EEE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848994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EDED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845566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EC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84213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BEB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83870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AEA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835278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9E9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831849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8E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828421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7E7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824992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6E6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82156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5E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818133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4E4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814704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3E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811276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2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80784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1E1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80441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E0E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800988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DFDF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797559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DE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79425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D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79082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CDC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787399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BD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783971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DADA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780542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9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77711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8D8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773683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7D7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770254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6D6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766826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D5D5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763397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4D4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75996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3D3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75653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D2D2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753109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D1D1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749681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D0D0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746252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CFC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74282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CEC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739393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DCD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735964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CC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732536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CC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72910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ACA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72567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9C9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722248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8C8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718819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7C7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715391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6C6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711962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5C5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70853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4C4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705231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C3C3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701674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2C2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698246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1C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69481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C0C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691514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FB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688086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BEBE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684657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DB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68122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CB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67779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BB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674369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ABA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670941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B9B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667512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8B8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66408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7B7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660653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6B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657225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5B5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653795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B4B4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65036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B3B3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64693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B2B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64350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B1B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640080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B0B0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636650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FAF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33222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EA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62979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DA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626363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CAC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22935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BA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619505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AAA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61607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9A9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1264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8A8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609218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7A7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605790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6A6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602360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5A5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59905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A4A4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59550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3A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592073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2A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588645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A1A1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58534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A0A0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581913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9F9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578485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9E9E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575055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9D9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571627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9C9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56819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9B9B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56476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9A9A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561340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557910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9999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554482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9797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55105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9696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547623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95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544195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9494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540765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9393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537337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9292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53390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919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530478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9090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527050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8F8F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523620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8E8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520192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8D8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51676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8C8C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513333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8B8B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509905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8A8A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506475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898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503173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8888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499745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8787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496315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8686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492887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8585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48945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8484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48602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8383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482600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8282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479170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8181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475742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8080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g object 198"/>
          <p:cNvSpPr/>
          <p:nvPr/>
        </p:nvSpPr>
        <p:spPr>
          <a:xfrm>
            <a:off x="47231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F7F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g object 199"/>
          <p:cNvSpPr/>
          <p:nvPr/>
        </p:nvSpPr>
        <p:spPr>
          <a:xfrm>
            <a:off x="468883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E7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g object 200"/>
          <p:cNvSpPr/>
          <p:nvPr/>
        </p:nvSpPr>
        <p:spPr>
          <a:xfrm>
            <a:off x="465455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D7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g object 201"/>
          <p:cNvSpPr/>
          <p:nvPr/>
        </p:nvSpPr>
        <p:spPr>
          <a:xfrm>
            <a:off x="462025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C7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g object 202"/>
          <p:cNvSpPr/>
          <p:nvPr/>
        </p:nvSpPr>
        <p:spPr>
          <a:xfrm>
            <a:off x="45859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B7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g object 203"/>
          <p:cNvSpPr/>
          <p:nvPr/>
        </p:nvSpPr>
        <p:spPr>
          <a:xfrm>
            <a:off x="45516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A7A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g object 204"/>
          <p:cNvSpPr/>
          <p:nvPr/>
        </p:nvSpPr>
        <p:spPr>
          <a:xfrm>
            <a:off x="451738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979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g object 205"/>
          <p:cNvSpPr/>
          <p:nvPr/>
        </p:nvSpPr>
        <p:spPr>
          <a:xfrm>
            <a:off x="448310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878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g object 206"/>
          <p:cNvSpPr/>
          <p:nvPr/>
        </p:nvSpPr>
        <p:spPr>
          <a:xfrm>
            <a:off x="444880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777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g object 207"/>
          <p:cNvSpPr/>
          <p:nvPr/>
        </p:nvSpPr>
        <p:spPr>
          <a:xfrm>
            <a:off x="441452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676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g object 208"/>
          <p:cNvSpPr/>
          <p:nvPr/>
        </p:nvSpPr>
        <p:spPr>
          <a:xfrm>
            <a:off x="43802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575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g object 209"/>
          <p:cNvSpPr/>
          <p:nvPr/>
        </p:nvSpPr>
        <p:spPr>
          <a:xfrm>
            <a:off x="434593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474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g object 210"/>
          <p:cNvSpPr/>
          <p:nvPr/>
        </p:nvSpPr>
        <p:spPr>
          <a:xfrm>
            <a:off x="431165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373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g object 211"/>
          <p:cNvSpPr/>
          <p:nvPr/>
        </p:nvSpPr>
        <p:spPr>
          <a:xfrm>
            <a:off x="427735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272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g object 212"/>
          <p:cNvSpPr/>
          <p:nvPr/>
        </p:nvSpPr>
        <p:spPr>
          <a:xfrm>
            <a:off x="42430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7171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g object 213"/>
          <p:cNvSpPr/>
          <p:nvPr/>
        </p:nvSpPr>
        <p:spPr>
          <a:xfrm>
            <a:off x="421005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7070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g object 214"/>
          <p:cNvSpPr/>
          <p:nvPr/>
        </p:nvSpPr>
        <p:spPr>
          <a:xfrm>
            <a:off x="417575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6F6F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g object 215"/>
          <p:cNvSpPr/>
          <p:nvPr/>
        </p:nvSpPr>
        <p:spPr>
          <a:xfrm>
            <a:off x="414147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6E6E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g object 216"/>
          <p:cNvSpPr/>
          <p:nvPr/>
        </p:nvSpPr>
        <p:spPr>
          <a:xfrm>
            <a:off x="410590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6D6D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g object 217"/>
          <p:cNvSpPr/>
          <p:nvPr/>
        </p:nvSpPr>
        <p:spPr>
          <a:xfrm>
            <a:off x="40728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6C6C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g object 218"/>
          <p:cNvSpPr/>
          <p:nvPr/>
        </p:nvSpPr>
        <p:spPr>
          <a:xfrm>
            <a:off x="403860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6B6B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g object 219"/>
          <p:cNvSpPr/>
          <p:nvPr/>
        </p:nvSpPr>
        <p:spPr>
          <a:xfrm>
            <a:off x="400430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6A6A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g object 220"/>
          <p:cNvSpPr/>
          <p:nvPr/>
        </p:nvSpPr>
        <p:spPr>
          <a:xfrm>
            <a:off x="397002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6969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g object 221"/>
          <p:cNvSpPr/>
          <p:nvPr/>
        </p:nvSpPr>
        <p:spPr>
          <a:xfrm>
            <a:off x="39357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6868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g object 222"/>
          <p:cNvSpPr/>
          <p:nvPr/>
        </p:nvSpPr>
        <p:spPr>
          <a:xfrm>
            <a:off x="390143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6767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g object 223"/>
          <p:cNvSpPr/>
          <p:nvPr/>
        </p:nvSpPr>
        <p:spPr>
          <a:xfrm>
            <a:off x="386715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6666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g object 224"/>
          <p:cNvSpPr/>
          <p:nvPr/>
        </p:nvSpPr>
        <p:spPr>
          <a:xfrm>
            <a:off x="383285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666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g object 225"/>
          <p:cNvSpPr/>
          <p:nvPr/>
        </p:nvSpPr>
        <p:spPr>
          <a:xfrm>
            <a:off x="379857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646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g object 226"/>
          <p:cNvSpPr/>
          <p:nvPr/>
        </p:nvSpPr>
        <p:spPr>
          <a:xfrm>
            <a:off x="37642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636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g object 227"/>
          <p:cNvSpPr/>
          <p:nvPr/>
        </p:nvSpPr>
        <p:spPr>
          <a:xfrm>
            <a:off x="372998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29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6262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g object 228"/>
          <p:cNvSpPr/>
          <p:nvPr/>
        </p:nvSpPr>
        <p:spPr>
          <a:xfrm>
            <a:off x="369570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616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g object 229"/>
          <p:cNvSpPr/>
          <p:nvPr/>
        </p:nvSpPr>
        <p:spPr>
          <a:xfrm>
            <a:off x="366140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6060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g object 230"/>
          <p:cNvSpPr/>
          <p:nvPr/>
        </p:nvSpPr>
        <p:spPr>
          <a:xfrm>
            <a:off x="362712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F5F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g object 231"/>
          <p:cNvSpPr/>
          <p:nvPr/>
        </p:nvSpPr>
        <p:spPr>
          <a:xfrm>
            <a:off x="35928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E5E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g object 232"/>
          <p:cNvSpPr/>
          <p:nvPr/>
        </p:nvSpPr>
        <p:spPr>
          <a:xfrm>
            <a:off x="355853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D5D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g object 233"/>
          <p:cNvSpPr/>
          <p:nvPr/>
        </p:nvSpPr>
        <p:spPr>
          <a:xfrm>
            <a:off x="352425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C5C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g object 234"/>
          <p:cNvSpPr/>
          <p:nvPr/>
        </p:nvSpPr>
        <p:spPr>
          <a:xfrm>
            <a:off x="348995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B5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g object 235"/>
          <p:cNvSpPr/>
          <p:nvPr/>
        </p:nvSpPr>
        <p:spPr>
          <a:xfrm>
            <a:off x="34556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A5A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g object 236"/>
          <p:cNvSpPr/>
          <p:nvPr/>
        </p:nvSpPr>
        <p:spPr>
          <a:xfrm>
            <a:off x="34213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959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g object 237"/>
          <p:cNvSpPr/>
          <p:nvPr/>
        </p:nvSpPr>
        <p:spPr>
          <a:xfrm>
            <a:off x="338708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858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g object 238"/>
          <p:cNvSpPr/>
          <p:nvPr/>
        </p:nvSpPr>
        <p:spPr>
          <a:xfrm>
            <a:off x="335280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757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g object 239"/>
          <p:cNvSpPr/>
          <p:nvPr/>
        </p:nvSpPr>
        <p:spPr>
          <a:xfrm>
            <a:off x="331850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656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g object 240"/>
          <p:cNvSpPr/>
          <p:nvPr/>
        </p:nvSpPr>
        <p:spPr>
          <a:xfrm>
            <a:off x="328421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555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g object 241"/>
          <p:cNvSpPr/>
          <p:nvPr/>
        </p:nvSpPr>
        <p:spPr>
          <a:xfrm>
            <a:off x="32499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099" y="0"/>
                </a:moveTo>
                <a:lnTo>
                  <a:pt x="0" y="0"/>
                </a:lnTo>
                <a:lnTo>
                  <a:pt x="0" y="276860"/>
                </a:lnTo>
                <a:lnTo>
                  <a:pt x="38099" y="276860"/>
                </a:lnTo>
                <a:lnTo>
                  <a:pt x="38099" y="0"/>
                </a:lnTo>
                <a:close/>
              </a:path>
            </a:pathLst>
          </a:custGeom>
          <a:solidFill>
            <a:srgbClr val="545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g object 242"/>
          <p:cNvSpPr/>
          <p:nvPr/>
        </p:nvSpPr>
        <p:spPr>
          <a:xfrm>
            <a:off x="321564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5353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g object 243"/>
          <p:cNvSpPr/>
          <p:nvPr/>
        </p:nvSpPr>
        <p:spPr>
          <a:xfrm>
            <a:off x="318261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5252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g object 244"/>
          <p:cNvSpPr/>
          <p:nvPr/>
        </p:nvSpPr>
        <p:spPr>
          <a:xfrm>
            <a:off x="31483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5151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g object 245"/>
          <p:cNvSpPr/>
          <p:nvPr/>
        </p:nvSpPr>
        <p:spPr>
          <a:xfrm>
            <a:off x="311404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5050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g object 246"/>
          <p:cNvSpPr/>
          <p:nvPr/>
        </p:nvSpPr>
        <p:spPr>
          <a:xfrm>
            <a:off x="307975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4F4F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g object 247"/>
          <p:cNvSpPr/>
          <p:nvPr/>
        </p:nvSpPr>
        <p:spPr>
          <a:xfrm>
            <a:off x="304545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4E4E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g object 248"/>
          <p:cNvSpPr/>
          <p:nvPr/>
        </p:nvSpPr>
        <p:spPr>
          <a:xfrm>
            <a:off x="301116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4D4D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g object 249"/>
          <p:cNvSpPr/>
          <p:nvPr/>
        </p:nvSpPr>
        <p:spPr>
          <a:xfrm>
            <a:off x="29768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4C4C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g object 250"/>
          <p:cNvSpPr/>
          <p:nvPr/>
        </p:nvSpPr>
        <p:spPr>
          <a:xfrm>
            <a:off x="294259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4B4B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g object 251"/>
          <p:cNvSpPr/>
          <p:nvPr/>
        </p:nvSpPr>
        <p:spPr>
          <a:xfrm>
            <a:off x="290830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4A4A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g object 252"/>
          <p:cNvSpPr/>
          <p:nvPr/>
        </p:nvSpPr>
        <p:spPr>
          <a:xfrm>
            <a:off x="287400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4949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g object 253"/>
          <p:cNvSpPr/>
          <p:nvPr/>
        </p:nvSpPr>
        <p:spPr>
          <a:xfrm>
            <a:off x="283971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4848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g object 254"/>
          <p:cNvSpPr/>
          <p:nvPr/>
        </p:nvSpPr>
        <p:spPr>
          <a:xfrm>
            <a:off x="28054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474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g object 255"/>
          <p:cNvSpPr/>
          <p:nvPr/>
        </p:nvSpPr>
        <p:spPr>
          <a:xfrm>
            <a:off x="277114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4646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g object 256"/>
          <p:cNvSpPr/>
          <p:nvPr/>
        </p:nvSpPr>
        <p:spPr>
          <a:xfrm>
            <a:off x="273685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4545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g object 257"/>
          <p:cNvSpPr/>
          <p:nvPr/>
        </p:nvSpPr>
        <p:spPr>
          <a:xfrm>
            <a:off x="270255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4444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g object 258"/>
          <p:cNvSpPr/>
          <p:nvPr/>
        </p:nvSpPr>
        <p:spPr>
          <a:xfrm>
            <a:off x="266826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4343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g object 259"/>
          <p:cNvSpPr/>
          <p:nvPr/>
        </p:nvSpPr>
        <p:spPr>
          <a:xfrm>
            <a:off x="26339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4242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g object 260"/>
          <p:cNvSpPr/>
          <p:nvPr/>
        </p:nvSpPr>
        <p:spPr>
          <a:xfrm>
            <a:off x="259969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414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g object 261"/>
          <p:cNvSpPr/>
          <p:nvPr/>
        </p:nvSpPr>
        <p:spPr>
          <a:xfrm>
            <a:off x="256540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4040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g object 262"/>
          <p:cNvSpPr/>
          <p:nvPr/>
        </p:nvSpPr>
        <p:spPr>
          <a:xfrm>
            <a:off x="253110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F3F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g object 263"/>
          <p:cNvSpPr/>
          <p:nvPr/>
        </p:nvSpPr>
        <p:spPr>
          <a:xfrm>
            <a:off x="249681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E3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g object 264"/>
          <p:cNvSpPr/>
          <p:nvPr/>
        </p:nvSpPr>
        <p:spPr>
          <a:xfrm>
            <a:off x="24625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D3D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g object 265"/>
          <p:cNvSpPr/>
          <p:nvPr/>
        </p:nvSpPr>
        <p:spPr>
          <a:xfrm>
            <a:off x="242824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C3C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g object 266"/>
          <p:cNvSpPr/>
          <p:nvPr/>
        </p:nvSpPr>
        <p:spPr>
          <a:xfrm>
            <a:off x="239395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B3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g object 267"/>
          <p:cNvSpPr/>
          <p:nvPr/>
        </p:nvSpPr>
        <p:spPr>
          <a:xfrm>
            <a:off x="235965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A3A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g object 268"/>
          <p:cNvSpPr/>
          <p:nvPr/>
        </p:nvSpPr>
        <p:spPr>
          <a:xfrm>
            <a:off x="232536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939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g object 269"/>
          <p:cNvSpPr/>
          <p:nvPr/>
        </p:nvSpPr>
        <p:spPr>
          <a:xfrm>
            <a:off x="229235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3838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g object 270"/>
          <p:cNvSpPr/>
          <p:nvPr/>
        </p:nvSpPr>
        <p:spPr>
          <a:xfrm>
            <a:off x="225679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73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g object 271"/>
          <p:cNvSpPr/>
          <p:nvPr/>
        </p:nvSpPr>
        <p:spPr>
          <a:xfrm>
            <a:off x="222250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63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g object 272"/>
          <p:cNvSpPr/>
          <p:nvPr/>
        </p:nvSpPr>
        <p:spPr>
          <a:xfrm>
            <a:off x="218820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353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g object 273"/>
          <p:cNvSpPr/>
          <p:nvPr/>
        </p:nvSpPr>
        <p:spPr>
          <a:xfrm>
            <a:off x="215519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3434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bg object 274"/>
          <p:cNvSpPr/>
          <p:nvPr/>
        </p:nvSpPr>
        <p:spPr>
          <a:xfrm>
            <a:off x="212090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3333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bg object 275"/>
          <p:cNvSpPr/>
          <p:nvPr/>
        </p:nvSpPr>
        <p:spPr>
          <a:xfrm>
            <a:off x="208660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3333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bg object 276"/>
          <p:cNvSpPr/>
          <p:nvPr/>
        </p:nvSpPr>
        <p:spPr>
          <a:xfrm>
            <a:off x="205231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313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bg object 277"/>
          <p:cNvSpPr/>
          <p:nvPr/>
        </p:nvSpPr>
        <p:spPr>
          <a:xfrm>
            <a:off x="20180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3030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bg object 278"/>
          <p:cNvSpPr/>
          <p:nvPr/>
        </p:nvSpPr>
        <p:spPr>
          <a:xfrm>
            <a:off x="198374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2F2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bg object 279"/>
          <p:cNvSpPr/>
          <p:nvPr/>
        </p:nvSpPr>
        <p:spPr>
          <a:xfrm>
            <a:off x="194945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2E2E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bg object 280"/>
          <p:cNvSpPr/>
          <p:nvPr/>
        </p:nvSpPr>
        <p:spPr>
          <a:xfrm>
            <a:off x="191515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2D2D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g object 281"/>
          <p:cNvSpPr/>
          <p:nvPr/>
        </p:nvSpPr>
        <p:spPr>
          <a:xfrm>
            <a:off x="188086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2C2C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bg object 282"/>
          <p:cNvSpPr/>
          <p:nvPr/>
        </p:nvSpPr>
        <p:spPr>
          <a:xfrm>
            <a:off x="18465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2B2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bg object 283"/>
          <p:cNvSpPr/>
          <p:nvPr/>
        </p:nvSpPr>
        <p:spPr>
          <a:xfrm>
            <a:off x="181229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2A2A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bg object 284"/>
          <p:cNvSpPr/>
          <p:nvPr/>
        </p:nvSpPr>
        <p:spPr>
          <a:xfrm>
            <a:off x="177800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2929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bg object 285"/>
          <p:cNvSpPr/>
          <p:nvPr/>
        </p:nvSpPr>
        <p:spPr>
          <a:xfrm>
            <a:off x="174371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2828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bg object 286"/>
          <p:cNvSpPr/>
          <p:nvPr/>
        </p:nvSpPr>
        <p:spPr>
          <a:xfrm>
            <a:off x="170941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272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bg object 287"/>
          <p:cNvSpPr/>
          <p:nvPr/>
        </p:nvSpPr>
        <p:spPr>
          <a:xfrm>
            <a:off x="16751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2626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bg object 288"/>
          <p:cNvSpPr/>
          <p:nvPr/>
        </p:nvSpPr>
        <p:spPr>
          <a:xfrm>
            <a:off x="164084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2525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bg object 289"/>
          <p:cNvSpPr/>
          <p:nvPr/>
        </p:nvSpPr>
        <p:spPr>
          <a:xfrm>
            <a:off x="160654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2424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bg object 290"/>
          <p:cNvSpPr/>
          <p:nvPr/>
        </p:nvSpPr>
        <p:spPr>
          <a:xfrm>
            <a:off x="157226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2323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bg object 291"/>
          <p:cNvSpPr/>
          <p:nvPr/>
        </p:nvSpPr>
        <p:spPr>
          <a:xfrm>
            <a:off x="153796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2222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bg object 292"/>
          <p:cNvSpPr/>
          <p:nvPr/>
        </p:nvSpPr>
        <p:spPr>
          <a:xfrm>
            <a:off x="15036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2121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bg object 293"/>
          <p:cNvSpPr/>
          <p:nvPr/>
        </p:nvSpPr>
        <p:spPr>
          <a:xfrm>
            <a:off x="146939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2020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bg object 294"/>
          <p:cNvSpPr/>
          <p:nvPr/>
        </p:nvSpPr>
        <p:spPr>
          <a:xfrm>
            <a:off x="143509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1F1F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bg object 295"/>
          <p:cNvSpPr/>
          <p:nvPr/>
        </p:nvSpPr>
        <p:spPr>
          <a:xfrm>
            <a:off x="140081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1E1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bg object 296"/>
          <p:cNvSpPr/>
          <p:nvPr/>
        </p:nvSpPr>
        <p:spPr>
          <a:xfrm>
            <a:off x="136651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1D1D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bg object 297"/>
          <p:cNvSpPr/>
          <p:nvPr/>
        </p:nvSpPr>
        <p:spPr>
          <a:xfrm>
            <a:off x="133222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1C1C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bg object 298"/>
          <p:cNvSpPr/>
          <p:nvPr/>
        </p:nvSpPr>
        <p:spPr>
          <a:xfrm>
            <a:off x="129794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1B1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bg object 299"/>
          <p:cNvSpPr/>
          <p:nvPr/>
        </p:nvSpPr>
        <p:spPr>
          <a:xfrm>
            <a:off x="126491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1A1A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bg object 300"/>
          <p:cNvSpPr/>
          <p:nvPr/>
        </p:nvSpPr>
        <p:spPr>
          <a:xfrm>
            <a:off x="12306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1919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bg object 301"/>
          <p:cNvSpPr/>
          <p:nvPr/>
        </p:nvSpPr>
        <p:spPr>
          <a:xfrm>
            <a:off x="119506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1818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bg object 302"/>
          <p:cNvSpPr/>
          <p:nvPr/>
        </p:nvSpPr>
        <p:spPr>
          <a:xfrm>
            <a:off x="11607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1717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bg object 303"/>
          <p:cNvSpPr/>
          <p:nvPr/>
        </p:nvSpPr>
        <p:spPr>
          <a:xfrm>
            <a:off x="112776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1616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bg object 304"/>
          <p:cNvSpPr/>
          <p:nvPr/>
        </p:nvSpPr>
        <p:spPr>
          <a:xfrm>
            <a:off x="109346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151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bg object 305"/>
          <p:cNvSpPr/>
          <p:nvPr/>
        </p:nvSpPr>
        <p:spPr>
          <a:xfrm>
            <a:off x="105917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141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bg object 306"/>
          <p:cNvSpPr/>
          <p:nvPr/>
        </p:nvSpPr>
        <p:spPr>
          <a:xfrm>
            <a:off x="102489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1313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bg object 307"/>
          <p:cNvSpPr/>
          <p:nvPr/>
        </p:nvSpPr>
        <p:spPr>
          <a:xfrm>
            <a:off x="99059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1212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bg object 308"/>
          <p:cNvSpPr/>
          <p:nvPr/>
        </p:nvSpPr>
        <p:spPr>
          <a:xfrm>
            <a:off x="95631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1111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bg object 309"/>
          <p:cNvSpPr/>
          <p:nvPr/>
        </p:nvSpPr>
        <p:spPr>
          <a:xfrm>
            <a:off x="92202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101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bg object 310"/>
          <p:cNvSpPr/>
          <p:nvPr/>
        </p:nvSpPr>
        <p:spPr>
          <a:xfrm>
            <a:off x="88772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0F0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bg object 311"/>
          <p:cNvSpPr/>
          <p:nvPr/>
        </p:nvSpPr>
        <p:spPr>
          <a:xfrm>
            <a:off x="85343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29" y="0"/>
                </a:moveTo>
                <a:lnTo>
                  <a:pt x="0" y="0"/>
                </a:lnTo>
                <a:lnTo>
                  <a:pt x="0" y="276860"/>
                </a:lnTo>
                <a:lnTo>
                  <a:pt x="36829" y="276860"/>
                </a:lnTo>
                <a:lnTo>
                  <a:pt x="36829" y="0"/>
                </a:lnTo>
                <a:close/>
              </a:path>
            </a:pathLst>
          </a:custGeom>
          <a:solidFill>
            <a:srgbClr val="0E0E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bg object 312"/>
          <p:cNvSpPr/>
          <p:nvPr/>
        </p:nvSpPr>
        <p:spPr>
          <a:xfrm>
            <a:off x="819149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0D0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bg object 313"/>
          <p:cNvSpPr/>
          <p:nvPr/>
        </p:nvSpPr>
        <p:spPr>
          <a:xfrm>
            <a:off x="784860" y="133350"/>
            <a:ext cx="36830" cy="276860"/>
          </a:xfrm>
          <a:custGeom>
            <a:avLst/>
            <a:gdLst/>
            <a:ahLst/>
            <a:cxnLst/>
            <a:rect l="l" t="t" r="r" b="b"/>
            <a:pathLst>
              <a:path w="36830" h="276859">
                <a:moveTo>
                  <a:pt x="36830" y="0"/>
                </a:moveTo>
                <a:lnTo>
                  <a:pt x="0" y="0"/>
                </a:lnTo>
                <a:lnTo>
                  <a:pt x="0" y="276860"/>
                </a:lnTo>
                <a:lnTo>
                  <a:pt x="36830" y="276860"/>
                </a:lnTo>
                <a:lnTo>
                  <a:pt x="36830" y="0"/>
                </a:lnTo>
                <a:close/>
              </a:path>
            </a:pathLst>
          </a:custGeom>
          <a:solidFill>
            <a:srgbClr val="0C0C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bg object 314"/>
          <p:cNvSpPr/>
          <p:nvPr/>
        </p:nvSpPr>
        <p:spPr>
          <a:xfrm>
            <a:off x="750570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0B0B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bg object 315"/>
          <p:cNvSpPr/>
          <p:nvPr/>
        </p:nvSpPr>
        <p:spPr>
          <a:xfrm>
            <a:off x="716279" y="133350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0"/>
                </a:lnTo>
                <a:close/>
              </a:path>
            </a:pathLst>
          </a:custGeom>
          <a:solidFill>
            <a:srgbClr val="0A0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bg object 316"/>
          <p:cNvSpPr/>
          <p:nvPr/>
        </p:nvSpPr>
        <p:spPr>
          <a:xfrm>
            <a:off x="681990" y="133349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1270"/>
                </a:lnTo>
                <a:lnTo>
                  <a:pt x="0" y="5080"/>
                </a:lnTo>
                <a:lnTo>
                  <a:pt x="0" y="142252"/>
                </a:lnTo>
                <a:lnTo>
                  <a:pt x="0" y="276860"/>
                </a:lnTo>
                <a:lnTo>
                  <a:pt x="38100" y="276860"/>
                </a:lnTo>
                <a:lnTo>
                  <a:pt x="38100" y="142252"/>
                </a:lnTo>
                <a:lnTo>
                  <a:pt x="38100" y="5080"/>
                </a:lnTo>
                <a:lnTo>
                  <a:pt x="38100" y="1270"/>
                </a:lnTo>
                <a:lnTo>
                  <a:pt x="38100" y="0"/>
                </a:lnTo>
                <a:close/>
              </a:path>
            </a:pathLst>
          </a:custGeom>
          <a:solidFill>
            <a:srgbClr val="0909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bg object 317"/>
          <p:cNvSpPr/>
          <p:nvPr/>
        </p:nvSpPr>
        <p:spPr>
          <a:xfrm>
            <a:off x="647699" y="275590"/>
            <a:ext cx="38100" cy="134620"/>
          </a:xfrm>
          <a:custGeom>
            <a:avLst/>
            <a:gdLst/>
            <a:ahLst/>
            <a:cxnLst/>
            <a:rect l="l" t="t" r="r" b="b"/>
            <a:pathLst>
              <a:path w="38100" h="134620">
                <a:moveTo>
                  <a:pt x="0" y="134619"/>
                </a:moveTo>
                <a:lnTo>
                  <a:pt x="38100" y="134619"/>
                </a:lnTo>
                <a:lnTo>
                  <a:pt x="38100" y="0"/>
                </a:lnTo>
                <a:lnTo>
                  <a:pt x="0" y="0"/>
                </a:lnTo>
                <a:lnTo>
                  <a:pt x="0" y="134619"/>
                </a:lnTo>
                <a:close/>
              </a:path>
            </a:pathLst>
          </a:custGeom>
          <a:solidFill>
            <a:srgbClr val="0808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bg object 318"/>
          <p:cNvSpPr/>
          <p:nvPr/>
        </p:nvSpPr>
        <p:spPr>
          <a:xfrm>
            <a:off x="613410" y="275590"/>
            <a:ext cx="38100" cy="134620"/>
          </a:xfrm>
          <a:custGeom>
            <a:avLst/>
            <a:gdLst/>
            <a:ahLst/>
            <a:cxnLst/>
            <a:rect l="l" t="t" r="r" b="b"/>
            <a:pathLst>
              <a:path w="38100" h="134620">
                <a:moveTo>
                  <a:pt x="0" y="134619"/>
                </a:moveTo>
                <a:lnTo>
                  <a:pt x="38100" y="134619"/>
                </a:lnTo>
                <a:lnTo>
                  <a:pt x="38100" y="0"/>
                </a:lnTo>
                <a:lnTo>
                  <a:pt x="0" y="0"/>
                </a:lnTo>
                <a:lnTo>
                  <a:pt x="0" y="134619"/>
                </a:lnTo>
                <a:close/>
              </a:path>
            </a:pathLst>
          </a:custGeom>
          <a:solidFill>
            <a:srgbClr val="0707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bg object 319"/>
          <p:cNvSpPr/>
          <p:nvPr/>
        </p:nvSpPr>
        <p:spPr>
          <a:xfrm>
            <a:off x="579120" y="275590"/>
            <a:ext cx="38100" cy="134620"/>
          </a:xfrm>
          <a:custGeom>
            <a:avLst/>
            <a:gdLst/>
            <a:ahLst/>
            <a:cxnLst/>
            <a:rect l="l" t="t" r="r" b="b"/>
            <a:pathLst>
              <a:path w="38100" h="134620">
                <a:moveTo>
                  <a:pt x="0" y="134619"/>
                </a:moveTo>
                <a:lnTo>
                  <a:pt x="38100" y="134619"/>
                </a:lnTo>
                <a:lnTo>
                  <a:pt x="38100" y="0"/>
                </a:lnTo>
                <a:lnTo>
                  <a:pt x="0" y="0"/>
                </a:lnTo>
                <a:lnTo>
                  <a:pt x="0" y="134619"/>
                </a:lnTo>
                <a:close/>
              </a:path>
            </a:pathLst>
          </a:custGeom>
          <a:solidFill>
            <a:srgbClr val="0606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bg object 320"/>
          <p:cNvSpPr/>
          <p:nvPr/>
        </p:nvSpPr>
        <p:spPr>
          <a:xfrm>
            <a:off x="544830" y="133349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1270"/>
                </a:lnTo>
                <a:lnTo>
                  <a:pt x="0" y="5080"/>
                </a:lnTo>
                <a:lnTo>
                  <a:pt x="0" y="138430"/>
                </a:lnTo>
                <a:lnTo>
                  <a:pt x="0" y="142252"/>
                </a:lnTo>
                <a:lnTo>
                  <a:pt x="2540" y="142252"/>
                </a:lnTo>
                <a:lnTo>
                  <a:pt x="2540" y="276860"/>
                </a:lnTo>
                <a:lnTo>
                  <a:pt x="38100" y="276860"/>
                </a:lnTo>
                <a:lnTo>
                  <a:pt x="38100" y="142252"/>
                </a:lnTo>
                <a:lnTo>
                  <a:pt x="38100" y="138430"/>
                </a:lnTo>
                <a:lnTo>
                  <a:pt x="38100" y="5080"/>
                </a:lnTo>
                <a:lnTo>
                  <a:pt x="38100" y="1270"/>
                </a:lnTo>
                <a:lnTo>
                  <a:pt x="38100" y="0"/>
                </a:lnTo>
                <a:close/>
              </a:path>
            </a:pathLst>
          </a:custGeom>
          <a:solidFill>
            <a:srgbClr val="0505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bg object 321"/>
          <p:cNvSpPr/>
          <p:nvPr/>
        </p:nvSpPr>
        <p:spPr>
          <a:xfrm>
            <a:off x="510540" y="133349"/>
            <a:ext cx="38100" cy="276860"/>
          </a:xfrm>
          <a:custGeom>
            <a:avLst/>
            <a:gdLst/>
            <a:ahLst/>
            <a:cxnLst/>
            <a:rect l="l" t="t" r="r" b="b"/>
            <a:pathLst>
              <a:path w="38100" h="276859">
                <a:moveTo>
                  <a:pt x="38100" y="0"/>
                </a:moveTo>
                <a:lnTo>
                  <a:pt x="0" y="0"/>
                </a:lnTo>
                <a:lnTo>
                  <a:pt x="0" y="1270"/>
                </a:lnTo>
                <a:lnTo>
                  <a:pt x="0" y="5080"/>
                </a:lnTo>
                <a:lnTo>
                  <a:pt x="0" y="138430"/>
                </a:lnTo>
                <a:lnTo>
                  <a:pt x="0" y="142252"/>
                </a:lnTo>
                <a:lnTo>
                  <a:pt x="36830" y="142252"/>
                </a:lnTo>
                <a:lnTo>
                  <a:pt x="36830" y="276860"/>
                </a:lnTo>
                <a:lnTo>
                  <a:pt x="38100" y="276860"/>
                </a:lnTo>
                <a:lnTo>
                  <a:pt x="38100" y="142252"/>
                </a:lnTo>
                <a:lnTo>
                  <a:pt x="38100" y="138430"/>
                </a:lnTo>
                <a:lnTo>
                  <a:pt x="38100" y="5080"/>
                </a:lnTo>
                <a:lnTo>
                  <a:pt x="38100" y="1270"/>
                </a:lnTo>
                <a:lnTo>
                  <a:pt x="38100" y="0"/>
                </a:lnTo>
                <a:close/>
              </a:path>
            </a:pathLst>
          </a:custGeom>
          <a:solidFill>
            <a:srgbClr val="0404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bg object 322"/>
          <p:cNvSpPr/>
          <p:nvPr/>
        </p:nvSpPr>
        <p:spPr>
          <a:xfrm>
            <a:off x="476250" y="133350"/>
            <a:ext cx="38100" cy="1270"/>
          </a:xfrm>
          <a:custGeom>
            <a:avLst/>
            <a:gdLst/>
            <a:ahLst/>
            <a:cxnLst/>
            <a:rect l="l" t="t" r="r" b="b"/>
            <a:pathLst>
              <a:path w="38100" h="1269">
                <a:moveTo>
                  <a:pt x="0" y="1270"/>
                </a:moveTo>
                <a:lnTo>
                  <a:pt x="38100" y="1270"/>
                </a:lnTo>
                <a:lnTo>
                  <a:pt x="3810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0303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bg object 323"/>
          <p:cNvSpPr/>
          <p:nvPr/>
        </p:nvSpPr>
        <p:spPr>
          <a:xfrm>
            <a:off x="441959" y="133350"/>
            <a:ext cx="38100" cy="1270"/>
          </a:xfrm>
          <a:custGeom>
            <a:avLst/>
            <a:gdLst/>
            <a:ahLst/>
            <a:cxnLst/>
            <a:rect l="l" t="t" r="r" b="b"/>
            <a:pathLst>
              <a:path w="38100" h="1269">
                <a:moveTo>
                  <a:pt x="0" y="1270"/>
                </a:moveTo>
                <a:lnTo>
                  <a:pt x="38100" y="1270"/>
                </a:lnTo>
                <a:lnTo>
                  <a:pt x="3810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0202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bg object 324"/>
          <p:cNvSpPr/>
          <p:nvPr/>
        </p:nvSpPr>
        <p:spPr>
          <a:xfrm>
            <a:off x="408940" y="0"/>
            <a:ext cx="278130" cy="271780"/>
          </a:xfrm>
          <a:custGeom>
            <a:avLst/>
            <a:gdLst/>
            <a:ahLst/>
            <a:cxnLst/>
            <a:rect l="l" t="t" r="r" b="b"/>
            <a:pathLst>
              <a:path w="278130" h="271780">
                <a:moveTo>
                  <a:pt x="138430" y="134620"/>
                </a:moveTo>
                <a:lnTo>
                  <a:pt x="0" y="134620"/>
                </a:lnTo>
                <a:lnTo>
                  <a:pt x="0" y="271780"/>
                </a:lnTo>
                <a:lnTo>
                  <a:pt x="138430" y="271780"/>
                </a:lnTo>
                <a:lnTo>
                  <a:pt x="138430" y="134620"/>
                </a:lnTo>
                <a:close/>
              </a:path>
              <a:path w="278130" h="271780">
                <a:moveTo>
                  <a:pt x="278130" y="0"/>
                </a:moveTo>
                <a:lnTo>
                  <a:pt x="138430" y="0"/>
                </a:lnTo>
                <a:lnTo>
                  <a:pt x="138430" y="134620"/>
                </a:lnTo>
                <a:lnTo>
                  <a:pt x="278130" y="134620"/>
                </a:lnTo>
                <a:lnTo>
                  <a:pt x="278130" y="0"/>
                </a:lnTo>
                <a:close/>
              </a:path>
            </a:pathLst>
          </a:custGeom>
          <a:solidFill>
            <a:srgbClr val="CCC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bg object 325"/>
          <p:cNvSpPr/>
          <p:nvPr/>
        </p:nvSpPr>
        <p:spPr>
          <a:xfrm>
            <a:off x="547370" y="134620"/>
            <a:ext cx="139700" cy="140970"/>
          </a:xfrm>
          <a:custGeom>
            <a:avLst/>
            <a:gdLst/>
            <a:ahLst/>
            <a:cxnLst/>
            <a:rect l="l" t="t" r="r" b="b"/>
            <a:pathLst>
              <a:path w="139700" h="140970">
                <a:moveTo>
                  <a:pt x="139700" y="0"/>
                </a:moveTo>
                <a:lnTo>
                  <a:pt x="0" y="0"/>
                </a:lnTo>
                <a:lnTo>
                  <a:pt x="0" y="140970"/>
                </a:lnTo>
                <a:lnTo>
                  <a:pt x="139700" y="14097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bg object 326"/>
          <p:cNvSpPr/>
          <p:nvPr/>
        </p:nvSpPr>
        <p:spPr>
          <a:xfrm>
            <a:off x="274319" y="274320"/>
            <a:ext cx="135890" cy="134620"/>
          </a:xfrm>
          <a:custGeom>
            <a:avLst/>
            <a:gdLst/>
            <a:ahLst/>
            <a:cxnLst/>
            <a:rect l="l" t="t" r="r" b="b"/>
            <a:pathLst>
              <a:path w="135890" h="134620">
                <a:moveTo>
                  <a:pt x="0" y="134619"/>
                </a:moveTo>
                <a:lnTo>
                  <a:pt x="135889" y="134619"/>
                </a:lnTo>
                <a:lnTo>
                  <a:pt x="135889" y="0"/>
                </a:lnTo>
                <a:lnTo>
                  <a:pt x="0" y="0"/>
                </a:lnTo>
                <a:lnTo>
                  <a:pt x="0" y="134619"/>
                </a:lnTo>
                <a:close/>
              </a:path>
            </a:pathLst>
          </a:custGeom>
          <a:solidFill>
            <a:srgbClr val="CCC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bg object 327"/>
          <p:cNvSpPr/>
          <p:nvPr/>
        </p:nvSpPr>
        <p:spPr>
          <a:xfrm>
            <a:off x="132079" y="135889"/>
            <a:ext cx="140970" cy="138430"/>
          </a:xfrm>
          <a:custGeom>
            <a:avLst/>
            <a:gdLst/>
            <a:ahLst/>
            <a:cxnLst/>
            <a:rect l="l" t="t" r="r" b="b"/>
            <a:pathLst>
              <a:path w="140970" h="138429">
                <a:moveTo>
                  <a:pt x="140970" y="0"/>
                </a:moveTo>
                <a:lnTo>
                  <a:pt x="0" y="0"/>
                </a:lnTo>
                <a:lnTo>
                  <a:pt x="0" y="138429"/>
                </a:lnTo>
                <a:lnTo>
                  <a:pt x="140970" y="138429"/>
                </a:lnTo>
                <a:close/>
              </a:path>
            </a:pathLst>
          </a:custGeom>
          <a:solidFill>
            <a:srgbClr val="0000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bg object 328"/>
          <p:cNvSpPr/>
          <p:nvPr/>
        </p:nvSpPr>
        <p:spPr>
          <a:xfrm>
            <a:off x="274320" y="271779"/>
            <a:ext cx="273050" cy="274320"/>
          </a:xfrm>
          <a:custGeom>
            <a:avLst/>
            <a:gdLst/>
            <a:ahLst/>
            <a:cxnLst/>
            <a:rect l="l" t="t" r="r" b="b"/>
            <a:pathLst>
              <a:path w="273050" h="274320">
                <a:moveTo>
                  <a:pt x="273050" y="0"/>
                </a:moveTo>
                <a:lnTo>
                  <a:pt x="134620" y="0"/>
                </a:lnTo>
                <a:lnTo>
                  <a:pt x="134620" y="137160"/>
                </a:lnTo>
                <a:lnTo>
                  <a:pt x="0" y="137160"/>
                </a:lnTo>
                <a:lnTo>
                  <a:pt x="0" y="274320"/>
                </a:lnTo>
                <a:lnTo>
                  <a:pt x="135877" y="274320"/>
                </a:lnTo>
                <a:lnTo>
                  <a:pt x="135877" y="138430"/>
                </a:lnTo>
                <a:lnTo>
                  <a:pt x="273050" y="138430"/>
                </a:lnTo>
                <a:lnTo>
                  <a:pt x="27305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800" y="643890"/>
            <a:ext cx="720090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2814320"/>
            <a:ext cx="8037195" cy="1859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24529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29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24529" y="0"/>
            <a:ext cx="74930" cy="1691639"/>
          </a:xfrm>
          <a:custGeom>
            <a:avLst/>
            <a:gdLst/>
            <a:ahLst/>
            <a:cxnLst/>
            <a:rect l="l" t="t" r="r" b="b"/>
            <a:pathLst>
              <a:path w="74929" h="1691639">
                <a:moveTo>
                  <a:pt x="0" y="1691640"/>
                </a:moveTo>
                <a:lnTo>
                  <a:pt x="74930" y="1691640"/>
                </a:lnTo>
                <a:lnTo>
                  <a:pt x="7493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55950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BFB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55950" y="0"/>
            <a:ext cx="74930" cy="1691639"/>
          </a:xfrm>
          <a:custGeom>
            <a:avLst/>
            <a:gdLst/>
            <a:ahLst/>
            <a:cxnLst/>
            <a:rect l="l" t="t" r="r" b="b"/>
            <a:pathLst>
              <a:path w="74930" h="1691639">
                <a:moveTo>
                  <a:pt x="0" y="1691640"/>
                </a:moveTo>
                <a:lnTo>
                  <a:pt x="74930" y="1691640"/>
                </a:lnTo>
                <a:lnTo>
                  <a:pt x="7493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FBFB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6100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A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86100" y="0"/>
            <a:ext cx="76200" cy="1691639"/>
          </a:xfrm>
          <a:custGeom>
            <a:avLst/>
            <a:gdLst/>
            <a:ahLst/>
            <a:cxnLst/>
            <a:rect l="l" t="t" r="r" b="b"/>
            <a:pathLst>
              <a:path w="76200" h="1691639">
                <a:moveTo>
                  <a:pt x="0" y="1691640"/>
                </a:moveTo>
                <a:lnTo>
                  <a:pt x="76200" y="1691640"/>
                </a:lnTo>
                <a:lnTo>
                  <a:pt x="7620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FA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17520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9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7520" y="0"/>
            <a:ext cx="76200" cy="1691639"/>
          </a:xfrm>
          <a:custGeom>
            <a:avLst/>
            <a:gdLst/>
            <a:ahLst/>
            <a:cxnLst/>
            <a:rect l="l" t="t" r="r" b="b"/>
            <a:pathLst>
              <a:path w="76200" h="1691639">
                <a:moveTo>
                  <a:pt x="0" y="1691640"/>
                </a:moveTo>
                <a:lnTo>
                  <a:pt x="76200" y="1691640"/>
                </a:lnTo>
                <a:lnTo>
                  <a:pt x="7620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F9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8939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48939" y="0"/>
            <a:ext cx="76200" cy="1691639"/>
          </a:xfrm>
          <a:custGeom>
            <a:avLst/>
            <a:gdLst/>
            <a:ahLst/>
            <a:cxnLst/>
            <a:rect l="l" t="t" r="r" b="b"/>
            <a:pathLst>
              <a:path w="76200" h="1691639">
                <a:moveTo>
                  <a:pt x="0" y="1691640"/>
                </a:moveTo>
                <a:lnTo>
                  <a:pt x="76200" y="1691640"/>
                </a:lnTo>
                <a:lnTo>
                  <a:pt x="7620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80360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7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80360" y="0"/>
            <a:ext cx="76200" cy="1691639"/>
          </a:xfrm>
          <a:custGeom>
            <a:avLst/>
            <a:gdLst/>
            <a:ahLst/>
            <a:cxnLst/>
            <a:rect l="l" t="t" r="r" b="b"/>
            <a:pathLst>
              <a:path w="76200" h="1691639">
                <a:moveTo>
                  <a:pt x="0" y="1691640"/>
                </a:moveTo>
                <a:lnTo>
                  <a:pt x="76200" y="1691640"/>
                </a:lnTo>
                <a:lnTo>
                  <a:pt x="7620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F7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11779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11779" y="0"/>
            <a:ext cx="74930" cy="1691639"/>
          </a:xfrm>
          <a:custGeom>
            <a:avLst/>
            <a:gdLst/>
            <a:ahLst/>
            <a:cxnLst/>
            <a:rect l="l" t="t" r="r" b="b"/>
            <a:pathLst>
              <a:path w="74930" h="1691639">
                <a:moveTo>
                  <a:pt x="0" y="1691640"/>
                </a:moveTo>
                <a:lnTo>
                  <a:pt x="74930" y="1691640"/>
                </a:lnTo>
                <a:lnTo>
                  <a:pt x="7493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43200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5F5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43200" y="0"/>
            <a:ext cx="74930" cy="1068070"/>
          </a:xfrm>
          <a:custGeom>
            <a:avLst/>
            <a:gdLst/>
            <a:ahLst/>
            <a:cxnLst/>
            <a:rect l="l" t="t" r="r" b="b"/>
            <a:pathLst>
              <a:path w="74930" h="1068070">
                <a:moveTo>
                  <a:pt x="0" y="1068070"/>
                </a:moveTo>
                <a:lnTo>
                  <a:pt x="74930" y="1068070"/>
                </a:lnTo>
                <a:lnTo>
                  <a:pt x="74930" y="0"/>
                </a:lnTo>
                <a:lnTo>
                  <a:pt x="0" y="0"/>
                </a:lnTo>
                <a:lnTo>
                  <a:pt x="0" y="1068070"/>
                </a:lnTo>
                <a:close/>
              </a:path>
            </a:pathLst>
          </a:custGeom>
          <a:solidFill>
            <a:srgbClr val="F5F5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74620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4F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74620" y="0"/>
            <a:ext cx="74930" cy="1068070"/>
          </a:xfrm>
          <a:custGeom>
            <a:avLst/>
            <a:gdLst/>
            <a:ahLst/>
            <a:cxnLst/>
            <a:rect l="l" t="t" r="r" b="b"/>
            <a:pathLst>
              <a:path w="74930" h="1068070">
                <a:moveTo>
                  <a:pt x="0" y="1068070"/>
                </a:moveTo>
                <a:lnTo>
                  <a:pt x="74930" y="1068070"/>
                </a:lnTo>
                <a:lnTo>
                  <a:pt x="74930" y="0"/>
                </a:lnTo>
                <a:lnTo>
                  <a:pt x="0" y="0"/>
                </a:lnTo>
                <a:lnTo>
                  <a:pt x="0" y="1068070"/>
                </a:lnTo>
                <a:close/>
              </a:path>
            </a:pathLst>
          </a:custGeom>
          <a:solidFill>
            <a:srgbClr val="F4F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04770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3F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04770" y="0"/>
            <a:ext cx="76200" cy="1068070"/>
          </a:xfrm>
          <a:custGeom>
            <a:avLst/>
            <a:gdLst/>
            <a:ahLst/>
            <a:cxnLst/>
            <a:rect l="l" t="t" r="r" b="b"/>
            <a:pathLst>
              <a:path w="76200" h="1068070">
                <a:moveTo>
                  <a:pt x="0" y="1068070"/>
                </a:moveTo>
                <a:lnTo>
                  <a:pt x="76200" y="1068070"/>
                </a:lnTo>
                <a:lnTo>
                  <a:pt x="76200" y="0"/>
                </a:lnTo>
                <a:lnTo>
                  <a:pt x="0" y="0"/>
                </a:lnTo>
                <a:lnTo>
                  <a:pt x="0" y="1068070"/>
                </a:lnTo>
                <a:close/>
              </a:path>
            </a:pathLst>
          </a:custGeom>
          <a:solidFill>
            <a:srgbClr val="F3F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36189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2F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36189" y="0"/>
            <a:ext cx="76200" cy="1068070"/>
          </a:xfrm>
          <a:custGeom>
            <a:avLst/>
            <a:gdLst/>
            <a:ahLst/>
            <a:cxnLst/>
            <a:rect l="l" t="t" r="r" b="b"/>
            <a:pathLst>
              <a:path w="76200" h="1068070">
                <a:moveTo>
                  <a:pt x="0" y="1068070"/>
                </a:moveTo>
                <a:lnTo>
                  <a:pt x="76200" y="1068070"/>
                </a:lnTo>
                <a:lnTo>
                  <a:pt x="76200" y="0"/>
                </a:lnTo>
                <a:lnTo>
                  <a:pt x="0" y="0"/>
                </a:lnTo>
                <a:lnTo>
                  <a:pt x="0" y="1068070"/>
                </a:lnTo>
                <a:close/>
              </a:path>
            </a:pathLst>
          </a:custGeom>
          <a:solidFill>
            <a:srgbClr val="F2F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67610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29" y="2635249"/>
                </a:lnTo>
                <a:lnTo>
                  <a:pt x="74929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1F1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67610" y="0"/>
            <a:ext cx="74930" cy="1068070"/>
          </a:xfrm>
          <a:custGeom>
            <a:avLst/>
            <a:gdLst/>
            <a:ahLst/>
            <a:cxnLst/>
            <a:rect l="l" t="t" r="r" b="b"/>
            <a:pathLst>
              <a:path w="74930" h="1068070">
                <a:moveTo>
                  <a:pt x="0" y="1068070"/>
                </a:moveTo>
                <a:lnTo>
                  <a:pt x="74929" y="1068070"/>
                </a:lnTo>
                <a:lnTo>
                  <a:pt x="74929" y="0"/>
                </a:lnTo>
                <a:lnTo>
                  <a:pt x="0" y="0"/>
                </a:lnTo>
                <a:lnTo>
                  <a:pt x="0" y="1068070"/>
                </a:lnTo>
                <a:close/>
              </a:path>
            </a:pathLst>
          </a:custGeom>
          <a:solidFill>
            <a:srgbClr val="F1F1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99029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99029" y="0"/>
            <a:ext cx="74930" cy="1068070"/>
          </a:xfrm>
          <a:custGeom>
            <a:avLst/>
            <a:gdLst/>
            <a:ahLst/>
            <a:cxnLst/>
            <a:rect l="l" t="t" r="r" b="b"/>
            <a:pathLst>
              <a:path w="74930" h="1068070">
                <a:moveTo>
                  <a:pt x="0" y="1068070"/>
                </a:moveTo>
                <a:lnTo>
                  <a:pt x="74930" y="1068070"/>
                </a:lnTo>
                <a:lnTo>
                  <a:pt x="74930" y="0"/>
                </a:lnTo>
                <a:lnTo>
                  <a:pt x="0" y="0"/>
                </a:lnTo>
                <a:lnTo>
                  <a:pt x="0" y="1068070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30450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EFE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30450" y="0"/>
            <a:ext cx="74930" cy="1068070"/>
          </a:xfrm>
          <a:custGeom>
            <a:avLst/>
            <a:gdLst/>
            <a:ahLst/>
            <a:cxnLst/>
            <a:rect l="l" t="t" r="r" b="b"/>
            <a:pathLst>
              <a:path w="74930" h="1068070">
                <a:moveTo>
                  <a:pt x="0" y="1068070"/>
                </a:moveTo>
                <a:lnTo>
                  <a:pt x="74930" y="1068070"/>
                </a:lnTo>
                <a:lnTo>
                  <a:pt x="74930" y="0"/>
                </a:lnTo>
                <a:lnTo>
                  <a:pt x="0" y="0"/>
                </a:lnTo>
                <a:lnTo>
                  <a:pt x="0" y="1068070"/>
                </a:lnTo>
                <a:close/>
              </a:path>
            </a:pathLst>
          </a:custGeom>
          <a:solidFill>
            <a:srgbClr val="EFEF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60600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EEE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60600" y="0"/>
            <a:ext cx="76200" cy="1691639"/>
          </a:xfrm>
          <a:custGeom>
            <a:avLst/>
            <a:gdLst/>
            <a:ahLst/>
            <a:cxnLst/>
            <a:rect l="l" t="t" r="r" b="b"/>
            <a:pathLst>
              <a:path w="76200" h="1691639">
                <a:moveTo>
                  <a:pt x="0" y="1691640"/>
                </a:moveTo>
                <a:lnTo>
                  <a:pt x="76200" y="1691640"/>
                </a:lnTo>
                <a:lnTo>
                  <a:pt x="7620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EEE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92020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EDE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92020" y="0"/>
            <a:ext cx="76200" cy="1691639"/>
          </a:xfrm>
          <a:custGeom>
            <a:avLst/>
            <a:gdLst/>
            <a:ahLst/>
            <a:cxnLst/>
            <a:rect l="l" t="t" r="r" b="b"/>
            <a:pathLst>
              <a:path w="76200" h="1691639">
                <a:moveTo>
                  <a:pt x="0" y="1691640"/>
                </a:moveTo>
                <a:lnTo>
                  <a:pt x="76200" y="1691640"/>
                </a:lnTo>
                <a:lnTo>
                  <a:pt x="7620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EDE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23439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EC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23439" y="0"/>
            <a:ext cx="76200" cy="1691639"/>
          </a:xfrm>
          <a:custGeom>
            <a:avLst/>
            <a:gdLst/>
            <a:ahLst/>
            <a:cxnLst/>
            <a:rect l="l" t="t" r="r" b="b"/>
            <a:pathLst>
              <a:path w="76200" h="1691639">
                <a:moveTo>
                  <a:pt x="0" y="1691640"/>
                </a:moveTo>
                <a:lnTo>
                  <a:pt x="76200" y="1691640"/>
                </a:lnTo>
                <a:lnTo>
                  <a:pt x="7620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EC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54860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EB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54860" y="0"/>
            <a:ext cx="76200" cy="1691639"/>
          </a:xfrm>
          <a:custGeom>
            <a:avLst/>
            <a:gdLst/>
            <a:ahLst/>
            <a:cxnLst/>
            <a:rect l="l" t="t" r="r" b="b"/>
            <a:pathLst>
              <a:path w="76200" h="1691639">
                <a:moveTo>
                  <a:pt x="0" y="1691640"/>
                </a:moveTo>
                <a:lnTo>
                  <a:pt x="76200" y="1691640"/>
                </a:lnTo>
                <a:lnTo>
                  <a:pt x="7620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EB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86279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EAEA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86279" y="0"/>
            <a:ext cx="74930" cy="1691639"/>
          </a:xfrm>
          <a:custGeom>
            <a:avLst/>
            <a:gdLst/>
            <a:ahLst/>
            <a:cxnLst/>
            <a:rect l="l" t="t" r="r" b="b"/>
            <a:pathLst>
              <a:path w="74930" h="1691639">
                <a:moveTo>
                  <a:pt x="0" y="1691640"/>
                </a:moveTo>
                <a:lnTo>
                  <a:pt x="74930" y="1691640"/>
                </a:lnTo>
                <a:lnTo>
                  <a:pt x="7493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EAEA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17700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E9E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17700" y="0"/>
            <a:ext cx="74930" cy="1691639"/>
          </a:xfrm>
          <a:custGeom>
            <a:avLst/>
            <a:gdLst/>
            <a:ahLst/>
            <a:cxnLst/>
            <a:rect l="l" t="t" r="r" b="b"/>
            <a:pathLst>
              <a:path w="74930" h="1691639">
                <a:moveTo>
                  <a:pt x="0" y="1691640"/>
                </a:moveTo>
                <a:lnTo>
                  <a:pt x="74930" y="1691640"/>
                </a:lnTo>
                <a:lnTo>
                  <a:pt x="7493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E9E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49120" y="4224020"/>
            <a:ext cx="74930" cy="2635250"/>
          </a:xfrm>
          <a:custGeom>
            <a:avLst/>
            <a:gdLst/>
            <a:ahLst/>
            <a:cxnLst/>
            <a:rect l="l" t="t" r="r" b="b"/>
            <a:pathLst>
              <a:path w="74930" h="2635250">
                <a:moveTo>
                  <a:pt x="0" y="2635249"/>
                </a:moveTo>
                <a:lnTo>
                  <a:pt x="74930" y="2635249"/>
                </a:lnTo>
                <a:lnTo>
                  <a:pt x="7493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E8E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49120" y="0"/>
            <a:ext cx="74930" cy="1691639"/>
          </a:xfrm>
          <a:custGeom>
            <a:avLst/>
            <a:gdLst/>
            <a:ahLst/>
            <a:cxnLst/>
            <a:rect l="l" t="t" r="r" b="b"/>
            <a:pathLst>
              <a:path w="74930" h="1691639">
                <a:moveTo>
                  <a:pt x="0" y="1691640"/>
                </a:moveTo>
                <a:lnTo>
                  <a:pt x="74930" y="1691640"/>
                </a:lnTo>
                <a:lnTo>
                  <a:pt x="74930" y="0"/>
                </a:lnTo>
                <a:lnTo>
                  <a:pt x="0" y="0"/>
                </a:lnTo>
                <a:lnTo>
                  <a:pt x="0" y="1691640"/>
                </a:lnTo>
                <a:close/>
              </a:path>
            </a:pathLst>
          </a:custGeom>
          <a:solidFill>
            <a:srgbClr val="E8E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79270" y="4224020"/>
            <a:ext cx="76200" cy="2635250"/>
          </a:xfrm>
          <a:custGeom>
            <a:avLst/>
            <a:gdLst/>
            <a:ahLst/>
            <a:cxnLst/>
            <a:rect l="l" t="t" r="r" b="b"/>
            <a:pathLst>
              <a:path w="76200" h="2635250">
                <a:moveTo>
                  <a:pt x="0" y="2635249"/>
                </a:moveTo>
                <a:lnTo>
                  <a:pt x="76200" y="2635249"/>
                </a:lnTo>
                <a:lnTo>
                  <a:pt x="76200" y="0"/>
                </a:lnTo>
                <a:lnTo>
                  <a:pt x="0" y="0"/>
                </a:lnTo>
                <a:lnTo>
                  <a:pt x="0" y="2635249"/>
                </a:lnTo>
                <a:close/>
              </a:path>
            </a:pathLst>
          </a:custGeom>
          <a:solidFill>
            <a:srgbClr val="E7E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object 45"/>
          <p:cNvGrpSpPr/>
          <p:nvPr/>
        </p:nvGrpSpPr>
        <p:grpSpPr>
          <a:xfrm>
            <a:off x="0" y="0"/>
            <a:ext cx="9144000" cy="6860540"/>
            <a:chOff x="0" y="0"/>
            <a:chExt cx="9144000" cy="6860540"/>
          </a:xfrm>
        </p:grpSpPr>
        <p:sp>
          <p:nvSpPr>
            <p:cNvPr id="46" name="object 46"/>
            <p:cNvSpPr/>
            <p:nvPr/>
          </p:nvSpPr>
          <p:spPr>
            <a:xfrm>
              <a:off x="1779270" y="0"/>
              <a:ext cx="76200" cy="1691639"/>
            </a:xfrm>
            <a:custGeom>
              <a:avLst/>
              <a:gdLst/>
              <a:ahLst/>
              <a:cxnLst/>
              <a:rect l="l" t="t" r="r" b="b"/>
              <a:pathLst>
                <a:path w="76200" h="1691639">
                  <a:moveTo>
                    <a:pt x="0" y="1691640"/>
                  </a:moveTo>
                  <a:lnTo>
                    <a:pt x="76200" y="1691640"/>
                  </a:lnTo>
                  <a:lnTo>
                    <a:pt x="76200" y="0"/>
                  </a:lnTo>
                  <a:lnTo>
                    <a:pt x="0" y="0"/>
                  </a:lnTo>
                  <a:lnTo>
                    <a:pt x="0" y="1691640"/>
                  </a:lnTo>
                  <a:close/>
                </a:path>
              </a:pathLst>
            </a:custGeom>
            <a:solidFill>
              <a:srgbClr val="E7E7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710689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E6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64211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30" h="6860540">
                  <a:moveTo>
                    <a:pt x="7493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4225290"/>
                  </a:lnTo>
                  <a:close/>
                </a:path>
                <a:path w="74930" h="6860540">
                  <a:moveTo>
                    <a:pt x="7493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4930" y="232537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E5E5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7353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30" h="6860540">
                  <a:moveTo>
                    <a:pt x="7493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4225290"/>
                  </a:lnTo>
                  <a:close/>
                </a:path>
                <a:path w="74930" h="6860540">
                  <a:moveTo>
                    <a:pt x="7493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4930" y="232537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E4E4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50495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30" h="6860540">
                  <a:moveTo>
                    <a:pt x="7493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4225290"/>
                  </a:lnTo>
                  <a:close/>
                </a:path>
                <a:path w="74930" h="6860540">
                  <a:moveTo>
                    <a:pt x="7493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4930" y="232537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E3E3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43510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422529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6200" y="232537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E2E2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36652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422529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6200" y="232537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E1E1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9794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422529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6200" y="232537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E0E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2936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422529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6200" y="232537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FD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16078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30" h="6860540">
                  <a:moveTo>
                    <a:pt x="7493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4225290"/>
                  </a:lnTo>
                  <a:close/>
                </a:path>
                <a:path w="74930" h="6860540">
                  <a:moveTo>
                    <a:pt x="7493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4930" y="232537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DED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09220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30" h="6860540">
                  <a:moveTo>
                    <a:pt x="7493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DDDD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02362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30" h="6860540">
                  <a:moveTo>
                    <a:pt x="7493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4225290"/>
                  </a:lnTo>
                  <a:close/>
                </a:path>
                <a:path w="74930" h="6860540">
                  <a:moveTo>
                    <a:pt x="74930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74930" y="294894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DCDC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5377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422529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76200" y="294894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BDB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8519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422529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76200" y="294894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ADA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1661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422529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76200" y="294894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9D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4803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30" h="6860540">
                  <a:moveTo>
                    <a:pt x="7493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4225290"/>
                  </a:lnTo>
                  <a:close/>
                </a:path>
                <a:path w="74930" h="6860540">
                  <a:moveTo>
                    <a:pt x="74930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74930" y="294894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D8D8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945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29" h="6860540">
                  <a:moveTo>
                    <a:pt x="7493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4225290"/>
                  </a:lnTo>
                  <a:close/>
                </a:path>
                <a:path w="74929" h="6860540">
                  <a:moveTo>
                    <a:pt x="74930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74930" y="294894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D7D7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0960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4225290"/>
                  </a:moveTo>
                  <a:lnTo>
                    <a:pt x="0" y="422529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422529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948940"/>
                  </a:lnTo>
                  <a:lnTo>
                    <a:pt x="76200" y="294894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6D6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41019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5D5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7244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2957830"/>
                  </a:moveTo>
                  <a:lnTo>
                    <a:pt x="0" y="295783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295783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6200" y="232537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4D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0386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2957830"/>
                  </a:moveTo>
                  <a:lnTo>
                    <a:pt x="0" y="295783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295783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6200" y="232537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D3D3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3528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29" h="6860540">
                  <a:moveTo>
                    <a:pt x="74917" y="2957830"/>
                  </a:moveTo>
                  <a:lnTo>
                    <a:pt x="0" y="2957830"/>
                  </a:lnTo>
                  <a:lnTo>
                    <a:pt x="0" y="6860540"/>
                  </a:lnTo>
                  <a:lnTo>
                    <a:pt x="74917" y="6860540"/>
                  </a:lnTo>
                  <a:lnTo>
                    <a:pt x="74917" y="2957830"/>
                  </a:lnTo>
                  <a:close/>
                </a:path>
                <a:path w="74929" h="6860540">
                  <a:moveTo>
                    <a:pt x="74917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4917" y="2325370"/>
                  </a:lnTo>
                  <a:lnTo>
                    <a:pt x="74917" y="0"/>
                  </a:lnTo>
                  <a:close/>
                </a:path>
              </a:pathLst>
            </a:custGeom>
            <a:solidFill>
              <a:srgbClr val="D2D2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6670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29" h="6860540">
                  <a:moveTo>
                    <a:pt x="74930" y="2957830"/>
                  </a:moveTo>
                  <a:lnTo>
                    <a:pt x="0" y="295783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2957830"/>
                  </a:lnTo>
                  <a:close/>
                </a:path>
                <a:path w="74929" h="6860540">
                  <a:moveTo>
                    <a:pt x="7493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4930" y="232537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D1D1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98120" y="0"/>
              <a:ext cx="74930" cy="6860540"/>
            </a:xfrm>
            <a:custGeom>
              <a:avLst/>
              <a:gdLst/>
              <a:ahLst/>
              <a:cxnLst/>
              <a:rect l="l" t="t" r="r" b="b"/>
              <a:pathLst>
                <a:path w="74929" h="6860540">
                  <a:moveTo>
                    <a:pt x="74930" y="2957830"/>
                  </a:moveTo>
                  <a:lnTo>
                    <a:pt x="0" y="2957830"/>
                  </a:lnTo>
                  <a:lnTo>
                    <a:pt x="0" y="6860540"/>
                  </a:lnTo>
                  <a:lnTo>
                    <a:pt x="74930" y="6860540"/>
                  </a:lnTo>
                  <a:lnTo>
                    <a:pt x="74930" y="2957830"/>
                  </a:lnTo>
                  <a:close/>
                </a:path>
                <a:path w="74929" h="6860540">
                  <a:moveTo>
                    <a:pt x="7493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4930" y="232537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D0D0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2827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2957830"/>
                  </a:moveTo>
                  <a:lnTo>
                    <a:pt x="0" y="295783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295783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6200" y="232537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CFC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9690" y="0"/>
              <a:ext cx="76200" cy="6860540"/>
            </a:xfrm>
            <a:custGeom>
              <a:avLst/>
              <a:gdLst/>
              <a:ahLst/>
              <a:cxnLst/>
              <a:rect l="l" t="t" r="r" b="b"/>
              <a:pathLst>
                <a:path w="76200" h="6860540">
                  <a:moveTo>
                    <a:pt x="76200" y="2957830"/>
                  </a:moveTo>
                  <a:lnTo>
                    <a:pt x="0" y="2957830"/>
                  </a:lnTo>
                  <a:lnTo>
                    <a:pt x="0" y="6860540"/>
                  </a:lnTo>
                  <a:lnTo>
                    <a:pt x="76200" y="6860540"/>
                  </a:lnTo>
                  <a:lnTo>
                    <a:pt x="76200" y="2957830"/>
                  </a:lnTo>
                  <a:close/>
                </a:path>
                <a:path w="76200" h="6860540">
                  <a:moveTo>
                    <a:pt x="76200" y="0"/>
                  </a:moveTo>
                  <a:lnTo>
                    <a:pt x="0" y="0"/>
                  </a:lnTo>
                  <a:lnTo>
                    <a:pt x="0" y="2325370"/>
                  </a:lnTo>
                  <a:lnTo>
                    <a:pt x="76200" y="232537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CECE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0" y="0"/>
              <a:ext cx="67310" cy="6858000"/>
            </a:xfrm>
            <a:custGeom>
              <a:avLst/>
              <a:gdLst/>
              <a:ahLst/>
              <a:cxnLst/>
              <a:rect l="l" t="t" r="r" b="b"/>
              <a:pathLst>
                <a:path w="67310" h="6858000">
                  <a:moveTo>
                    <a:pt x="67310" y="2956560"/>
                  </a:moveTo>
                  <a:lnTo>
                    <a:pt x="0" y="2956560"/>
                  </a:lnTo>
                  <a:lnTo>
                    <a:pt x="0" y="6858000"/>
                  </a:lnTo>
                  <a:lnTo>
                    <a:pt x="67310" y="6858000"/>
                  </a:lnTo>
                  <a:lnTo>
                    <a:pt x="67310" y="2956560"/>
                  </a:lnTo>
                  <a:close/>
                </a:path>
                <a:path w="67310" h="6858000">
                  <a:moveTo>
                    <a:pt x="67310" y="0"/>
                  </a:moveTo>
                  <a:lnTo>
                    <a:pt x="0" y="0"/>
                  </a:lnTo>
                  <a:lnTo>
                    <a:pt x="0" y="2324100"/>
                  </a:lnTo>
                  <a:lnTo>
                    <a:pt x="67310" y="2324100"/>
                  </a:lnTo>
                  <a:lnTo>
                    <a:pt x="67310" y="0"/>
                  </a:lnTo>
                  <a:close/>
                </a:path>
              </a:pathLst>
            </a:custGeom>
            <a:solidFill>
              <a:srgbClr val="CDCD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715770" y="1690369"/>
              <a:ext cx="7428230" cy="2533650"/>
            </a:xfrm>
            <a:custGeom>
              <a:avLst/>
              <a:gdLst/>
              <a:ahLst/>
              <a:cxnLst/>
              <a:rect l="l" t="t" r="r" b="b"/>
              <a:pathLst>
                <a:path w="7428230" h="2533650">
                  <a:moveTo>
                    <a:pt x="7428230" y="0"/>
                  </a:moveTo>
                  <a:lnTo>
                    <a:pt x="0" y="0"/>
                  </a:lnTo>
                  <a:lnTo>
                    <a:pt x="0" y="2533649"/>
                  </a:lnTo>
                  <a:lnTo>
                    <a:pt x="7428230" y="2533649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2769" y="3592829"/>
              <a:ext cx="568960" cy="631190"/>
            </a:xfrm>
            <a:custGeom>
              <a:avLst/>
              <a:gdLst/>
              <a:ahLst/>
              <a:cxnLst/>
              <a:rect l="l" t="t" r="r" b="b"/>
              <a:pathLst>
                <a:path w="568960" h="631189">
                  <a:moveTo>
                    <a:pt x="0" y="631190"/>
                  </a:moveTo>
                  <a:lnTo>
                    <a:pt x="568960" y="631190"/>
                  </a:lnTo>
                  <a:lnTo>
                    <a:pt x="568960" y="0"/>
                  </a:lnTo>
                  <a:lnTo>
                    <a:pt x="0" y="0"/>
                  </a:lnTo>
                  <a:lnTo>
                    <a:pt x="0" y="63119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715770" y="1066799"/>
              <a:ext cx="1150620" cy="1257300"/>
            </a:xfrm>
            <a:custGeom>
              <a:avLst/>
              <a:gdLst/>
              <a:ahLst/>
              <a:cxnLst/>
              <a:rect l="l" t="t" r="r" b="b"/>
              <a:pathLst>
                <a:path w="1150620" h="1257300">
                  <a:moveTo>
                    <a:pt x="565150" y="623570"/>
                  </a:moveTo>
                  <a:lnTo>
                    <a:pt x="0" y="623570"/>
                  </a:lnTo>
                  <a:lnTo>
                    <a:pt x="0" y="1257300"/>
                  </a:lnTo>
                  <a:lnTo>
                    <a:pt x="565150" y="1257300"/>
                  </a:lnTo>
                  <a:lnTo>
                    <a:pt x="565150" y="623570"/>
                  </a:lnTo>
                  <a:close/>
                </a:path>
                <a:path w="1150620" h="1257300">
                  <a:moveTo>
                    <a:pt x="1150620" y="0"/>
                  </a:moveTo>
                  <a:lnTo>
                    <a:pt x="565150" y="0"/>
                  </a:lnTo>
                  <a:lnTo>
                    <a:pt x="565150" y="623570"/>
                  </a:lnTo>
                  <a:lnTo>
                    <a:pt x="1150620" y="623570"/>
                  </a:lnTo>
                  <a:lnTo>
                    <a:pt x="1150620" y="0"/>
                  </a:lnTo>
                  <a:close/>
                </a:path>
              </a:pathLst>
            </a:custGeom>
            <a:solidFill>
              <a:srgbClr val="CCCC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141730" y="3592829"/>
              <a:ext cx="584200" cy="631190"/>
            </a:xfrm>
            <a:custGeom>
              <a:avLst/>
              <a:gdLst/>
              <a:ahLst/>
              <a:cxnLst/>
              <a:rect l="l" t="t" r="r" b="b"/>
              <a:pathLst>
                <a:path w="584200" h="631189">
                  <a:moveTo>
                    <a:pt x="0" y="631190"/>
                  </a:moveTo>
                  <a:lnTo>
                    <a:pt x="584200" y="631190"/>
                  </a:lnTo>
                  <a:lnTo>
                    <a:pt x="584200" y="0"/>
                  </a:lnTo>
                  <a:lnTo>
                    <a:pt x="0" y="0"/>
                  </a:lnTo>
                  <a:lnTo>
                    <a:pt x="0" y="63119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280920" y="1690369"/>
              <a:ext cx="585470" cy="642620"/>
            </a:xfrm>
            <a:custGeom>
              <a:avLst/>
              <a:gdLst/>
              <a:ahLst/>
              <a:cxnLst/>
              <a:rect l="l" t="t" r="r" b="b"/>
              <a:pathLst>
                <a:path w="585469" h="642619">
                  <a:moveTo>
                    <a:pt x="585469" y="0"/>
                  </a:moveTo>
                  <a:lnTo>
                    <a:pt x="0" y="0"/>
                  </a:lnTo>
                  <a:lnTo>
                    <a:pt x="0" y="642619"/>
                  </a:lnTo>
                  <a:lnTo>
                    <a:pt x="585469" y="642619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141730" y="2324100"/>
              <a:ext cx="574040" cy="623570"/>
            </a:xfrm>
            <a:custGeom>
              <a:avLst/>
              <a:gdLst/>
              <a:ahLst/>
              <a:cxnLst/>
              <a:rect l="l" t="t" r="r" b="b"/>
              <a:pathLst>
                <a:path w="574039" h="623569">
                  <a:moveTo>
                    <a:pt x="0" y="623570"/>
                  </a:moveTo>
                  <a:lnTo>
                    <a:pt x="574039" y="623570"/>
                  </a:lnTo>
                  <a:lnTo>
                    <a:pt x="574039" y="0"/>
                  </a:lnTo>
                  <a:lnTo>
                    <a:pt x="0" y="0"/>
                  </a:lnTo>
                  <a:lnTo>
                    <a:pt x="0" y="623570"/>
                  </a:lnTo>
                  <a:close/>
                </a:path>
              </a:pathLst>
            </a:custGeom>
            <a:solidFill>
              <a:srgbClr val="CCCC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0" y="2324099"/>
              <a:ext cx="582930" cy="632460"/>
            </a:xfrm>
            <a:custGeom>
              <a:avLst/>
              <a:gdLst/>
              <a:ahLst/>
              <a:cxnLst/>
              <a:rect l="l" t="t" r="r" b="b"/>
              <a:pathLst>
                <a:path w="582930" h="632460">
                  <a:moveTo>
                    <a:pt x="582930" y="0"/>
                  </a:moveTo>
                  <a:lnTo>
                    <a:pt x="0" y="0"/>
                  </a:lnTo>
                  <a:lnTo>
                    <a:pt x="0" y="623570"/>
                  </a:lnTo>
                  <a:lnTo>
                    <a:pt x="0" y="632460"/>
                  </a:lnTo>
                  <a:lnTo>
                    <a:pt x="582930" y="632460"/>
                  </a:lnTo>
                  <a:lnTo>
                    <a:pt x="582930" y="623570"/>
                  </a:lnTo>
                  <a:lnTo>
                    <a:pt x="582930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715770" y="2324100"/>
              <a:ext cx="575310" cy="632460"/>
            </a:xfrm>
            <a:custGeom>
              <a:avLst/>
              <a:gdLst/>
              <a:ahLst/>
              <a:cxnLst/>
              <a:rect l="l" t="t" r="r" b="b"/>
              <a:pathLst>
                <a:path w="575310" h="632460">
                  <a:moveTo>
                    <a:pt x="575310" y="0"/>
                  </a:moveTo>
                  <a:lnTo>
                    <a:pt x="0" y="0"/>
                  </a:lnTo>
                  <a:lnTo>
                    <a:pt x="0" y="632460"/>
                  </a:lnTo>
                  <a:lnTo>
                    <a:pt x="575310" y="63246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72769" y="2947669"/>
              <a:ext cx="568960" cy="645160"/>
            </a:xfrm>
            <a:custGeom>
              <a:avLst/>
              <a:gdLst/>
              <a:ahLst/>
              <a:cxnLst/>
              <a:rect l="l" t="t" r="r" b="b"/>
              <a:pathLst>
                <a:path w="568960" h="645160">
                  <a:moveTo>
                    <a:pt x="0" y="645159"/>
                  </a:moveTo>
                  <a:lnTo>
                    <a:pt x="568960" y="645159"/>
                  </a:lnTo>
                  <a:lnTo>
                    <a:pt x="568960" y="0"/>
                  </a:lnTo>
                  <a:lnTo>
                    <a:pt x="0" y="0"/>
                  </a:lnTo>
                  <a:lnTo>
                    <a:pt x="0" y="645159"/>
                  </a:lnTo>
                  <a:close/>
                </a:path>
              </a:pathLst>
            </a:custGeom>
            <a:solidFill>
              <a:srgbClr val="CCCC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141730" y="2947669"/>
              <a:ext cx="584200" cy="645160"/>
            </a:xfrm>
            <a:custGeom>
              <a:avLst/>
              <a:gdLst/>
              <a:ahLst/>
              <a:cxnLst/>
              <a:rect l="l" t="t" r="r" b="b"/>
              <a:pathLst>
                <a:path w="584200" h="645160">
                  <a:moveTo>
                    <a:pt x="584200" y="0"/>
                  </a:moveTo>
                  <a:lnTo>
                    <a:pt x="0" y="0"/>
                  </a:lnTo>
                  <a:lnTo>
                    <a:pt x="0" y="645159"/>
                  </a:lnTo>
                  <a:lnTo>
                    <a:pt x="584200" y="645159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>
            <a:spLocks noGrp="1"/>
          </p:cNvSpPr>
          <p:nvPr>
            <p:ph type="title"/>
          </p:nvPr>
        </p:nvSpPr>
        <p:spPr>
          <a:xfrm>
            <a:off x="1296669" y="548640"/>
            <a:ext cx="634555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Business</a:t>
            </a:r>
            <a:r>
              <a:rPr sz="5000" spc="-50" dirty="0"/>
              <a:t> </a:t>
            </a:r>
            <a:r>
              <a:rPr sz="5000" spc="-5" dirty="0"/>
              <a:t>Environment</a:t>
            </a:r>
            <a:endParaRPr sz="5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2079" y="0"/>
            <a:ext cx="8909050" cy="1452880"/>
            <a:chOff x="132079" y="0"/>
            <a:chExt cx="8909050" cy="1452880"/>
          </a:xfrm>
        </p:grpSpPr>
        <p:sp>
          <p:nvSpPr>
            <p:cNvPr id="3" name="object 3"/>
            <p:cNvSpPr/>
            <p:nvPr/>
          </p:nvSpPr>
          <p:spPr>
            <a:xfrm>
              <a:off x="1523999" y="533400"/>
              <a:ext cx="6629400" cy="914400"/>
            </a:xfrm>
            <a:custGeom>
              <a:avLst/>
              <a:gdLst/>
              <a:ahLst/>
              <a:cxnLst/>
              <a:rect l="l" t="t" r="r" b="b"/>
              <a:pathLst>
                <a:path w="6629400" h="914400">
                  <a:moveTo>
                    <a:pt x="6477000" y="0"/>
                  </a:moveTo>
                  <a:lnTo>
                    <a:pt x="152400" y="0"/>
                  </a:lnTo>
                  <a:lnTo>
                    <a:pt x="106801" y="8534"/>
                  </a:lnTo>
                  <a:lnTo>
                    <a:pt x="65288" y="31699"/>
                  </a:lnTo>
                  <a:lnTo>
                    <a:pt x="31333" y="65836"/>
                  </a:lnTo>
                  <a:lnTo>
                    <a:pt x="8412" y="107289"/>
                  </a:lnTo>
                  <a:lnTo>
                    <a:pt x="0" y="152400"/>
                  </a:lnTo>
                  <a:lnTo>
                    <a:pt x="0" y="762000"/>
                  </a:lnTo>
                  <a:lnTo>
                    <a:pt x="8412" y="807110"/>
                  </a:lnTo>
                  <a:lnTo>
                    <a:pt x="31333" y="848563"/>
                  </a:lnTo>
                  <a:lnTo>
                    <a:pt x="65288" y="882700"/>
                  </a:lnTo>
                  <a:lnTo>
                    <a:pt x="106801" y="905865"/>
                  </a:lnTo>
                  <a:lnTo>
                    <a:pt x="152400" y="914400"/>
                  </a:lnTo>
                  <a:lnTo>
                    <a:pt x="6477000" y="914400"/>
                  </a:lnTo>
                  <a:lnTo>
                    <a:pt x="6522110" y="905865"/>
                  </a:lnTo>
                  <a:lnTo>
                    <a:pt x="6563563" y="882700"/>
                  </a:lnTo>
                  <a:lnTo>
                    <a:pt x="6597700" y="848563"/>
                  </a:lnTo>
                  <a:lnTo>
                    <a:pt x="6620865" y="807110"/>
                  </a:lnTo>
                  <a:lnTo>
                    <a:pt x="6629400" y="762000"/>
                  </a:lnTo>
                  <a:lnTo>
                    <a:pt x="6629400" y="152400"/>
                  </a:lnTo>
                  <a:lnTo>
                    <a:pt x="6620865" y="107289"/>
                  </a:lnTo>
                  <a:lnTo>
                    <a:pt x="6597700" y="65836"/>
                  </a:lnTo>
                  <a:lnTo>
                    <a:pt x="6563563" y="31699"/>
                  </a:lnTo>
                  <a:lnTo>
                    <a:pt x="6522110" y="8534"/>
                  </a:lnTo>
                  <a:lnTo>
                    <a:pt x="64770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3999" y="533400"/>
              <a:ext cx="6629400" cy="914400"/>
            </a:xfrm>
            <a:custGeom>
              <a:avLst/>
              <a:gdLst/>
              <a:ahLst/>
              <a:cxnLst/>
              <a:rect l="l" t="t" r="r" b="b"/>
              <a:pathLst>
                <a:path w="6629400" h="914400">
                  <a:moveTo>
                    <a:pt x="152400" y="0"/>
                  </a:moveTo>
                  <a:lnTo>
                    <a:pt x="106801" y="8534"/>
                  </a:lnTo>
                  <a:lnTo>
                    <a:pt x="65288" y="31699"/>
                  </a:lnTo>
                  <a:lnTo>
                    <a:pt x="31333" y="65836"/>
                  </a:lnTo>
                  <a:lnTo>
                    <a:pt x="8412" y="107289"/>
                  </a:lnTo>
                  <a:lnTo>
                    <a:pt x="0" y="152400"/>
                  </a:lnTo>
                  <a:lnTo>
                    <a:pt x="0" y="762000"/>
                  </a:lnTo>
                  <a:lnTo>
                    <a:pt x="8412" y="807110"/>
                  </a:lnTo>
                  <a:lnTo>
                    <a:pt x="31333" y="848563"/>
                  </a:lnTo>
                  <a:lnTo>
                    <a:pt x="65288" y="882700"/>
                  </a:lnTo>
                  <a:lnTo>
                    <a:pt x="106801" y="905865"/>
                  </a:lnTo>
                  <a:lnTo>
                    <a:pt x="152400" y="914400"/>
                  </a:lnTo>
                  <a:lnTo>
                    <a:pt x="6477000" y="914400"/>
                  </a:lnTo>
                  <a:lnTo>
                    <a:pt x="6522110" y="905865"/>
                  </a:lnTo>
                  <a:lnTo>
                    <a:pt x="6563563" y="882700"/>
                  </a:lnTo>
                  <a:lnTo>
                    <a:pt x="6597700" y="848563"/>
                  </a:lnTo>
                  <a:lnTo>
                    <a:pt x="6620865" y="807110"/>
                  </a:lnTo>
                  <a:lnTo>
                    <a:pt x="6629400" y="762000"/>
                  </a:lnTo>
                  <a:lnTo>
                    <a:pt x="6629400" y="152400"/>
                  </a:lnTo>
                  <a:lnTo>
                    <a:pt x="6620865" y="107289"/>
                  </a:lnTo>
                  <a:lnTo>
                    <a:pt x="6597700" y="65836"/>
                  </a:lnTo>
                  <a:lnTo>
                    <a:pt x="6563563" y="31699"/>
                  </a:lnTo>
                  <a:lnTo>
                    <a:pt x="6522110" y="8534"/>
                  </a:lnTo>
                  <a:lnTo>
                    <a:pt x="6477000" y="0"/>
                  </a:lnTo>
                  <a:lnTo>
                    <a:pt x="152400" y="0"/>
                  </a:lnTo>
                  <a:close/>
                </a:path>
                <a:path w="6629400" h="914400">
                  <a:moveTo>
                    <a:pt x="0" y="0"/>
                  </a:moveTo>
                  <a:lnTo>
                    <a:pt x="0" y="0"/>
                  </a:lnTo>
                </a:path>
                <a:path w="6629400" h="914400">
                  <a:moveTo>
                    <a:pt x="6629400" y="914400"/>
                  </a:moveTo>
                  <a:lnTo>
                    <a:pt x="6629400" y="9144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93060" y="825500"/>
            <a:ext cx="3886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Arial"/>
                <a:cs typeface="Arial"/>
              </a:rPr>
              <a:t>Types </a:t>
            </a:r>
            <a:r>
              <a:rPr sz="2000" b="1" spc="-5" dirty="0">
                <a:latin typeface="Arial"/>
                <a:cs typeface="Arial"/>
              </a:rPr>
              <a:t>of Business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81037" y="2052637"/>
            <a:ext cx="2905125" cy="695325"/>
            <a:chOff x="681037" y="2052637"/>
            <a:chExt cx="2905125" cy="695325"/>
          </a:xfrm>
        </p:grpSpPr>
        <p:sp>
          <p:nvSpPr>
            <p:cNvPr id="7" name="object 7"/>
            <p:cNvSpPr/>
            <p:nvPr/>
          </p:nvSpPr>
          <p:spPr>
            <a:xfrm>
              <a:off x="685800" y="2057400"/>
              <a:ext cx="2895600" cy="685800"/>
            </a:xfrm>
            <a:custGeom>
              <a:avLst/>
              <a:gdLst/>
              <a:ahLst/>
              <a:cxnLst/>
              <a:rect l="l" t="t" r="r" b="b"/>
              <a:pathLst>
                <a:path w="2895600" h="685800">
                  <a:moveTo>
                    <a:pt x="2781300" y="0"/>
                  </a:moveTo>
                  <a:lnTo>
                    <a:pt x="114300" y="0"/>
                  </a:lnTo>
                  <a:lnTo>
                    <a:pt x="72330" y="9822"/>
                  </a:lnTo>
                  <a:lnTo>
                    <a:pt x="35718" y="35718"/>
                  </a:lnTo>
                  <a:lnTo>
                    <a:pt x="9822" y="72330"/>
                  </a:lnTo>
                  <a:lnTo>
                    <a:pt x="0" y="114300"/>
                  </a:lnTo>
                  <a:lnTo>
                    <a:pt x="0" y="571500"/>
                  </a:lnTo>
                  <a:lnTo>
                    <a:pt x="9822" y="613469"/>
                  </a:lnTo>
                  <a:lnTo>
                    <a:pt x="35718" y="650081"/>
                  </a:lnTo>
                  <a:lnTo>
                    <a:pt x="72330" y="675977"/>
                  </a:lnTo>
                  <a:lnTo>
                    <a:pt x="114300" y="685800"/>
                  </a:lnTo>
                  <a:lnTo>
                    <a:pt x="2781300" y="685800"/>
                  </a:lnTo>
                  <a:lnTo>
                    <a:pt x="2823269" y="675977"/>
                  </a:lnTo>
                  <a:lnTo>
                    <a:pt x="2859881" y="650081"/>
                  </a:lnTo>
                  <a:lnTo>
                    <a:pt x="2885777" y="613469"/>
                  </a:lnTo>
                  <a:lnTo>
                    <a:pt x="2895600" y="571500"/>
                  </a:lnTo>
                  <a:lnTo>
                    <a:pt x="2895600" y="114300"/>
                  </a:lnTo>
                  <a:lnTo>
                    <a:pt x="2885777" y="72330"/>
                  </a:lnTo>
                  <a:lnTo>
                    <a:pt x="2859881" y="35718"/>
                  </a:lnTo>
                  <a:lnTo>
                    <a:pt x="2823269" y="9822"/>
                  </a:lnTo>
                  <a:lnTo>
                    <a:pt x="27813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5800" y="2057400"/>
              <a:ext cx="2895600" cy="685800"/>
            </a:xfrm>
            <a:custGeom>
              <a:avLst/>
              <a:gdLst/>
              <a:ahLst/>
              <a:cxnLst/>
              <a:rect l="l" t="t" r="r" b="b"/>
              <a:pathLst>
                <a:path w="2895600" h="685800">
                  <a:moveTo>
                    <a:pt x="114300" y="0"/>
                  </a:moveTo>
                  <a:lnTo>
                    <a:pt x="72330" y="9822"/>
                  </a:lnTo>
                  <a:lnTo>
                    <a:pt x="35718" y="35718"/>
                  </a:lnTo>
                  <a:lnTo>
                    <a:pt x="9822" y="72330"/>
                  </a:lnTo>
                  <a:lnTo>
                    <a:pt x="0" y="114300"/>
                  </a:lnTo>
                  <a:lnTo>
                    <a:pt x="0" y="571500"/>
                  </a:lnTo>
                  <a:lnTo>
                    <a:pt x="9822" y="613469"/>
                  </a:lnTo>
                  <a:lnTo>
                    <a:pt x="35718" y="650081"/>
                  </a:lnTo>
                  <a:lnTo>
                    <a:pt x="72330" y="675977"/>
                  </a:lnTo>
                  <a:lnTo>
                    <a:pt x="114300" y="685800"/>
                  </a:lnTo>
                  <a:lnTo>
                    <a:pt x="2781300" y="685800"/>
                  </a:lnTo>
                  <a:lnTo>
                    <a:pt x="2823269" y="675977"/>
                  </a:lnTo>
                  <a:lnTo>
                    <a:pt x="2859881" y="650081"/>
                  </a:lnTo>
                  <a:lnTo>
                    <a:pt x="2885777" y="613469"/>
                  </a:lnTo>
                  <a:lnTo>
                    <a:pt x="2895600" y="571500"/>
                  </a:lnTo>
                  <a:lnTo>
                    <a:pt x="2895600" y="114300"/>
                  </a:lnTo>
                  <a:lnTo>
                    <a:pt x="2885777" y="72330"/>
                  </a:lnTo>
                  <a:lnTo>
                    <a:pt x="2859881" y="35718"/>
                  </a:lnTo>
                  <a:lnTo>
                    <a:pt x="2823269" y="9822"/>
                  </a:lnTo>
                  <a:lnTo>
                    <a:pt x="2781300" y="0"/>
                  </a:lnTo>
                  <a:lnTo>
                    <a:pt x="114300" y="0"/>
                  </a:lnTo>
                  <a:close/>
                </a:path>
                <a:path w="2895600" h="685800">
                  <a:moveTo>
                    <a:pt x="0" y="0"/>
                  </a:moveTo>
                  <a:lnTo>
                    <a:pt x="0" y="0"/>
                  </a:lnTo>
                </a:path>
                <a:path w="2895600" h="685800">
                  <a:moveTo>
                    <a:pt x="2895600" y="685800"/>
                  </a:moveTo>
                  <a:lnTo>
                    <a:pt x="2895600" y="685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47419" y="2235200"/>
            <a:ext cx="23710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Internal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176837" y="2052637"/>
            <a:ext cx="3057525" cy="695325"/>
            <a:chOff x="5176837" y="2052637"/>
            <a:chExt cx="3057525" cy="695325"/>
          </a:xfrm>
        </p:grpSpPr>
        <p:sp>
          <p:nvSpPr>
            <p:cNvPr id="11" name="object 11"/>
            <p:cNvSpPr/>
            <p:nvPr/>
          </p:nvSpPr>
          <p:spPr>
            <a:xfrm>
              <a:off x="5181600" y="2057400"/>
              <a:ext cx="3048000" cy="685800"/>
            </a:xfrm>
            <a:custGeom>
              <a:avLst/>
              <a:gdLst/>
              <a:ahLst/>
              <a:cxnLst/>
              <a:rect l="l" t="t" r="r" b="b"/>
              <a:pathLst>
                <a:path w="3048000" h="685800">
                  <a:moveTo>
                    <a:pt x="2933700" y="0"/>
                  </a:moveTo>
                  <a:lnTo>
                    <a:pt x="113029" y="0"/>
                  </a:lnTo>
                  <a:lnTo>
                    <a:pt x="71258" y="9822"/>
                  </a:lnTo>
                  <a:lnTo>
                    <a:pt x="35083" y="35718"/>
                  </a:lnTo>
                  <a:lnTo>
                    <a:pt x="9624" y="72330"/>
                  </a:lnTo>
                  <a:lnTo>
                    <a:pt x="0" y="114300"/>
                  </a:lnTo>
                  <a:lnTo>
                    <a:pt x="0" y="571500"/>
                  </a:lnTo>
                  <a:lnTo>
                    <a:pt x="9624" y="613469"/>
                  </a:lnTo>
                  <a:lnTo>
                    <a:pt x="35083" y="650081"/>
                  </a:lnTo>
                  <a:lnTo>
                    <a:pt x="71258" y="675977"/>
                  </a:lnTo>
                  <a:lnTo>
                    <a:pt x="113029" y="685800"/>
                  </a:lnTo>
                  <a:lnTo>
                    <a:pt x="2933700" y="685800"/>
                  </a:lnTo>
                  <a:lnTo>
                    <a:pt x="2975669" y="675977"/>
                  </a:lnTo>
                  <a:lnTo>
                    <a:pt x="3012281" y="650081"/>
                  </a:lnTo>
                  <a:lnTo>
                    <a:pt x="3038177" y="613469"/>
                  </a:lnTo>
                  <a:lnTo>
                    <a:pt x="3048000" y="571500"/>
                  </a:lnTo>
                  <a:lnTo>
                    <a:pt x="3048000" y="114300"/>
                  </a:lnTo>
                  <a:lnTo>
                    <a:pt x="3038177" y="72330"/>
                  </a:lnTo>
                  <a:lnTo>
                    <a:pt x="3012281" y="35718"/>
                  </a:lnTo>
                  <a:lnTo>
                    <a:pt x="2975669" y="9822"/>
                  </a:lnTo>
                  <a:lnTo>
                    <a:pt x="29337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181600" y="2057400"/>
              <a:ext cx="3048000" cy="685800"/>
            </a:xfrm>
            <a:custGeom>
              <a:avLst/>
              <a:gdLst/>
              <a:ahLst/>
              <a:cxnLst/>
              <a:rect l="l" t="t" r="r" b="b"/>
              <a:pathLst>
                <a:path w="3048000" h="685800">
                  <a:moveTo>
                    <a:pt x="113029" y="0"/>
                  </a:moveTo>
                  <a:lnTo>
                    <a:pt x="71258" y="9822"/>
                  </a:lnTo>
                  <a:lnTo>
                    <a:pt x="35083" y="35718"/>
                  </a:lnTo>
                  <a:lnTo>
                    <a:pt x="9624" y="72330"/>
                  </a:lnTo>
                  <a:lnTo>
                    <a:pt x="0" y="114300"/>
                  </a:lnTo>
                  <a:lnTo>
                    <a:pt x="0" y="571500"/>
                  </a:lnTo>
                  <a:lnTo>
                    <a:pt x="9624" y="613469"/>
                  </a:lnTo>
                  <a:lnTo>
                    <a:pt x="35083" y="650081"/>
                  </a:lnTo>
                  <a:lnTo>
                    <a:pt x="71258" y="675977"/>
                  </a:lnTo>
                  <a:lnTo>
                    <a:pt x="113029" y="685800"/>
                  </a:lnTo>
                  <a:lnTo>
                    <a:pt x="2933700" y="685800"/>
                  </a:lnTo>
                  <a:lnTo>
                    <a:pt x="2975669" y="675977"/>
                  </a:lnTo>
                  <a:lnTo>
                    <a:pt x="3012281" y="650081"/>
                  </a:lnTo>
                  <a:lnTo>
                    <a:pt x="3038177" y="613469"/>
                  </a:lnTo>
                  <a:lnTo>
                    <a:pt x="3048000" y="571500"/>
                  </a:lnTo>
                  <a:lnTo>
                    <a:pt x="3048000" y="114300"/>
                  </a:lnTo>
                  <a:lnTo>
                    <a:pt x="3038177" y="72330"/>
                  </a:lnTo>
                  <a:lnTo>
                    <a:pt x="3012281" y="35718"/>
                  </a:lnTo>
                  <a:lnTo>
                    <a:pt x="2975669" y="9822"/>
                  </a:lnTo>
                  <a:lnTo>
                    <a:pt x="2933700" y="0"/>
                  </a:lnTo>
                  <a:lnTo>
                    <a:pt x="113029" y="0"/>
                  </a:lnTo>
                  <a:close/>
                </a:path>
                <a:path w="3048000" h="685800">
                  <a:moveTo>
                    <a:pt x="0" y="0"/>
                  </a:moveTo>
                  <a:lnTo>
                    <a:pt x="0" y="0"/>
                  </a:lnTo>
                </a:path>
                <a:path w="3048000" h="685800">
                  <a:moveTo>
                    <a:pt x="3048000" y="685800"/>
                  </a:moveTo>
                  <a:lnTo>
                    <a:pt x="3048000" y="685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477509" y="2235200"/>
            <a:ext cx="24549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External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23837" y="1426844"/>
            <a:ext cx="6426835" cy="5207635"/>
            <a:chOff x="223837" y="1426844"/>
            <a:chExt cx="6426835" cy="5207635"/>
          </a:xfrm>
        </p:grpSpPr>
        <p:sp>
          <p:nvSpPr>
            <p:cNvPr id="15" name="object 15"/>
            <p:cNvSpPr/>
            <p:nvPr/>
          </p:nvSpPr>
          <p:spPr>
            <a:xfrm>
              <a:off x="3124200" y="1447799"/>
              <a:ext cx="3505200" cy="609600"/>
            </a:xfrm>
            <a:custGeom>
              <a:avLst/>
              <a:gdLst/>
              <a:ahLst/>
              <a:cxnLst/>
              <a:rect l="l" t="t" r="r" b="b"/>
              <a:pathLst>
                <a:path w="3505200" h="609600">
                  <a:moveTo>
                    <a:pt x="0" y="228600"/>
                  </a:moveTo>
                  <a:lnTo>
                    <a:pt x="3505200" y="228600"/>
                  </a:lnTo>
                </a:path>
                <a:path w="3505200" h="609600">
                  <a:moveTo>
                    <a:pt x="1752600" y="0"/>
                  </a:moveTo>
                  <a:lnTo>
                    <a:pt x="1752600" y="228600"/>
                  </a:lnTo>
                </a:path>
                <a:path w="3505200" h="609600">
                  <a:moveTo>
                    <a:pt x="0" y="228600"/>
                  </a:moveTo>
                  <a:lnTo>
                    <a:pt x="0" y="609600"/>
                  </a:lnTo>
                </a:path>
                <a:path w="3505200" h="609600">
                  <a:moveTo>
                    <a:pt x="3505200" y="228600"/>
                  </a:moveTo>
                  <a:lnTo>
                    <a:pt x="3505200" y="609600"/>
                  </a:lnTo>
                </a:path>
              </a:pathLst>
            </a:custGeom>
            <a:ln w="413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8600" y="2971800"/>
              <a:ext cx="3124200" cy="3657600"/>
            </a:xfrm>
            <a:custGeom>
              <a:avLst/>
              <a:gdLst/>
              <a:ahLst/>
              <a:cxnLst/>
              <a:rect l="l" t="t" r="r" b="b"/>
              <a:pathLst>
                <a:path w="3124200" h="3657600">
                  <a:moveTo>
                    <a:pt x="2603500" y="0"/>
                  </a:moveTo>
                  <a:lnTo>
                    <a:pt x="520700" y="0"/>
                  </a:lnTo>
                  <a:lnTo>
                    <a:pt x="474808" y="2649"/>
                  </a:lnTo>
                  <a:lnTo>
                    <a:pt x="429235" y="10386"/>
                  </a:lnTo>
                  <a:lnTo>
                    <a:pt x="384298" y="22892"/>
                  </a:lnTo>
                  <a:lnTo>
                    <a:pt x="340315" y="39850"/>
                  </a:lnTo>
                  <a:lnTo>
                    <a:pt x="297603" y="60940"/>
                  </a:lnTo>
                  <a:lnTo>
                    <a:pt x="256481" y="85847"/>
                  </a:lnTo>
                  <a:lnTo>
                    <a:pt x="217267" y="114250"/>
                  </a:lnTo>
                  <a:lnTo>
                    <a:pt x="180278" y="145834"/>
                  </a:lnTo>
                  <a:lnTo>
                    <a:pt x="145834" y="180278"/>
                  </a:lnTo>
                  <a:lnTo>
                    <a:pt x="114250" y="217267"/>
                  </a:lnTo>
                  <a:lnTo>
                    <a:pt x="85847" y="256481"/>
                  </a:lnTo>
                  <a:lnTo>
                    <a:pt x="60940" y="297603"/>
                  </a:lnTo>
                  <a:lnTo>
                    <a:pt x="39850" y="340315"/>
                  </a:lnTo>
                  <a:lnTo>
                    <a:pt x="22892" y="384298"/>
                  </a:lnTo>
                  <a:lnTo>
                    <a:pt x="10386" y="429235"/>
                  </a:lnTo>
                  <a:lnTo>
                    <a:pt x="2649" y="474808"/>
                  </a:lnTo>
                  <a:lnTo>
                    <a:pt x="0" y="520700"/>
                  </a:lnTo>
                  <a:lnTo>
                    <a:pt x="0" y="3136900"/>
                  </a:lnTo>
                  <a:lnTo>
                    <a:pt x="2649" y="3182791"/>
                  </a:lnTo>
                  <a:lnTo>
                    <a:pt x="10386" y="3228364"/>
                  </a:lnTo>
                  <a:lnTo>
                    <a:pt x="22892" y="3273301"/>
                  </a:lnTo>
                  <a:lnTo>
                    <a:pt x="39850" y="3317284"/>
                  </a:lnTo>
                  <a:lnTo>
                    <a:pt x="60940" y="3359996"/>
                  </a:lnTo>
                  <a:lnTo>
                    <a:pt x="85847" y="3401118"/>
                  </a:lnTo>
                  <a:lnTo>
                    <a:pt x="114250" y="3440332"/>
                  </a:lnTo>
                  <a:lnTo>
                    <a:pt x="145834" y="3477321"/>
                  </a:lnTo>
                  <a:lnTo>
                    <a:pt x="180278" y="3511765"/>
                  </a:lnTo>
                  <a:lnTo>
                    <a:pt x="217267" y="3543349"/>
                  </a:lnTo>
                  <a:lnTo>
                    <a:pt x="256481" y="3571752"/>
                  </a:lnTo>
                  <a:lnTo>
                    <a:pt x="297603" y="3596659"/>
                  </a:lnTo>
                  <a:lnTo>
                    <a:pt x="340315" y="3617749"/>
                  </a:lnTo>
                  <a:lnTo>
                    <a:pt x="384298" y="3634707"/>
                  </a:lnTo>
                  <a:lnTo>
                    <a:pt x="429235" y="3647213"/>
                  </a:lnTo>
                  <a:lnTo>
                    <a:pt x="474808" y="3654950"/>
                  </a:lnTo>
                  <a:lnTo>
                    <a:pt x="520700" y="3657600"/>
                  </a:lnTo>
                  <a:lnTo>
                    <a:pt x="2603500" y="3657600"/>
                  </a:lnTo>
                  <a:lnTo>
                    <a:pt x="2649391" y="3654950"/>
                  </a:lnTo>
                  <a:lnTo>
                    <a:pt x="2694964" y="3647213"/>
                  </a:lnTo>
                  <a:lnTo>
                    <a:pt x="2739901" y="3634707"/>
                  </a:lnTo>
                  <a:lnTo>
                    <a:pt x="2783884" y="3617749"/>
                  </a:lnTo>
                  <a:lnTo>
                    <a:pt x="2826596" y="3596659"/>
                  </a:lnTo>
                  <a:lnTo>
                    <a:pt x="2867718" y="3571752"/>
                  </a:lnTo>
                  <a:lnTo>
                    <a:pt x="2906932" y="3543349"/>
                  </a:lnTo>
                  <a:lnTo>
                    <a:pt x="2943921" y="3511765"/>
                  </a:lnTo>
                  <a:lnTo>
                    <a:pt x="2978365" y="3477321"/>
                  </a:lnTo>
                  <a:lnTo>
                    <a:pt x="3009949" y="3440332"/>
                  </a:lnTo>
                  <a:lnTo>
                    <a:pt x="3038352" y="3401118"/>
                  </a:lnTo>
                  <a:lnTo>
                    <a:pt x="3063259" y="3359996"/>
                  </a:lnTo>
                  <a:lnTo>
                    <a:pt x="3084349" y="3317284"/>
                  </a:lnTo>
                  <a:lnTo>
                    <a:pt x="3101307" y="3273301"/>
                  </a:lnTo>
                  <a:lnTo>
                    <a:pt x="3113813" y="3228364"/>
                  </a:lnTo>
                  <a:lnTo>
                    <a:pt x="3121550" y="3182791"/>
                  </a:lnTo>
                  <a:lnTo>
                    <a:pt x="3124200" y="3136900"/>
                  </a:lnTo>
                  <a:lnTo>
                    <a:pt x="3124200" y="520700"/>
                  </a:lnTo>
                  <a:lnTo>
                    <a:pt x="3121550" y="474808"/>
                  </a:lnTo>
                  <a:lnTo>
                    <a:pt x="3113813" y="429235"/>
                  </a:lnTo>
                  <a:lnTo>
                    <a:pt x="3101307" y="384298"/>
                  </a:lnTo>
                  <a:lnTo>
                    <a:pt x="3084349" y="340315"/>
                  </a:lnTo>
                  <a:lnTo>
                    <a:pt x="3063259" y="297603"/>
                  </a:lnTo>
                  <a:lnTo>
                    <a:pt x="3038352" y="256481"/>
                  </a:lnTo>
                  <a:lnTo>
                    <a:pt x="3009949" y="217267"/>
                  </a:lnTo>
                  <a:lnTo>
                    <a:pt x="2978365" y="180278"/>
                  </a:lnTo>
                  <a:lnTo>
                    <a:pt x="2943921" y="145834"/>
                  </a:lnTo>
                  <a:lnTo>
                    <a:pt x="2906932" y="114250"/>
                  </a:lnTo>
                  <a:lnTo>
                    <a:pt x="2867718" y="85847"/>
                  </a:lnTo>
                  <a:lnTo>
                    <a:pt x="2826596" y="60940"/>
                  </a:lnTo>
                  <a:lnTo>
                    <a:pt x="2783884" y="39850"/>
                  </a:lnTo>
                  <a:lnTo>
                    <a:pt x="2739901" y="22892"/>
                  </a:lnTo>
                  <a:lnTo>
                    <a:pt x="2694964" y="10386"/>
                  </a:lnTo>
                  <a:lnTo>
                    <a:pt x="2649391" y="2649"/>
                  </a:lnTo>
                  <a:lnTo>
                    <a:pt x="26035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28600" y="2971800"/>
              <a:ext cx="3124200" cy="3657600"/>
            </a:xfrm>
            <a:custGeom>
              <a:avLst/>
              <a:gdLst/>
              <a:ahLst/>
              <a:cxnLst/>
              <a:rect l="l" t="t" r="r" b="b"/>
              <a:pathLst>
                <a:path w="3124200" h="3657600">
                  <a:moveTo>
                    <a:pt x="520700" y="0"/>
                  </a:moveTo>
                  <a:lnTo>
                    <a:pt x="474808" y="2649"/>
                  </a:lnTo>
                  <a:lnTo>
                    <a:pt x="429235" y="10386"/>
                  </a:lnTo>
                  <a:lnTo>
                    <a:pt x="384298" y="22892"/>
                  </a:lnTo>
                  <a:lnTo>
                    <a:pt x="340315" y="39850"/>
                  </a:lnTo>
                  <a:lnTo>
                    <a:pt x="297603" y="60940"/>
                  </a:lnTo>
                  <a:lnTo>
                    <a:pt x="256481" y="85847"/>
                  </a:lnTo>
                  <a:lnTo>
                    <a:pt x="217267" y="114250"/>
                  </a:lnTo>
                  <a:lnTo>
                    <a:pt x="180278" y="145834"/>
                  </a:lnTo>
                  <a:lnTo>
                    <a:pt x="145834" y="180278"/>
                  </a:lnTo>
                  <a:lnTo>
                    <a:pt x="114250" y="217267"/>
                  </a:lnTo>
                  <a:lnTo>
                    <a:pt x="85847" y="256481"/>
                  </a:lnTo>
                  <a:lnTo>
                    <a:pt x="60940" y="297603"/>
                  </a:lnTo>
                  <a:lnTo>
                    <a:pt x="39850" y="340315"/>
                  </a:lnTo>
                  <a:lnTo>
                    <a:pt x="22892" y="384298"/>
                  </a:lnTo>
                  <a:lnTo>
                    <a:pt x="10386" y="429235"/>
                  </a:lnTo>
                  <a:lnTo>
                    <a:pt x="2649" y="474808"/>
                  </a:lnTo>
                  <a:lnTo>
                    <a:pt x="0" y="520700"/>
                  </a:lnTo>
                  <a:lnTo>
                    <a:pt x="0" y="3136900"/>
                  </a:lnTo>
                  <a:lnTo>
                    <a:pt x="2649" y="3182791"/>
                  </a:lnTo>
                  <a:lnTo>
                    <a:pt x="10386" y="3228364"/>
                  </a:lnTo>
                  <a:lnTo>
                    <a:pt x="22892" y="3273301"/>
                  </a:lnTo>
                  <a:lnTo>
                    <a:pt x="39850" y="3317284"/>
                  </a:lnTo>
                  <a:lnTo>
                    <a:pt x="60940" y="3359996"/>
                  </a:lnTo>
                  <a:lnTo>
                    <a:pt x="85847" y="3401118"/>
                  </a:lnTo>
                  <a:lnTo>
                    <a:pt x="114250" y="3440332"/>
                  </a:lnTo>
                  <a:lnTo>
                    <a:pt x="145834" y="3477321"/>
                  </a:lnTo>
                  <a:lnTo>
                    <a:pt x="180278" y="3511765"/>
                  </a:lnTo>
                  <a:lnTo>
                    <a:pt x="217267" y="3543349"/>
                  </a:lnTo>
                  <a:lnTo>
                    <a:pt x="256481" y="3571752"/>
                  </a:lnTo>
                  <a:lnTo>
                    <a:pt x="297603" y="3596659"/>
                  </a:lnTo>
                  <a:lnTo>
                    <a:pt x="340315" y="3617749"/>
                  </a:lnTo>
                  <a:lnTo>
                    <a:pt x="384298" y="3634707"/>
                  </a:lnTo>
                  <a:lnTo>
                    <a:pt x="429235" y="3647213"/>
                  </a:lnTo>
                  <a:lnTo>
                    <a:pt x="474808" y="3654950"/>
                  </a:lnTo>
                  <a:lnTo>
                    <a:pt x="520700" y="3657600"/>
                  </a:lnTo>
                  <a:lnTo>
                    <a:pt x="2603500" y="3657600"/>
                  </a:lnTo>
                  <a:lnTo>
                    <a:pt x="2649391" y="3654950"/>
                  </a:lnTo>
                  <a:lnTo>
                    <a:pt x="2694964" y="3647213"/>
                  </a:lnTo>
                  <a:lnTo>
                    <a:pt x="2739901" y="3634707"/>
                  </a:lnTo>
                  <a:lnTo>
                    <a:pt x="2783884" y="3617749"/>
                  </a:lnTo>
                  <a:lnTo>
                    <a:pt x="2826596" y="3596659"/>
                  </a:lnTo>
                  <a:lnTo>
                    <a:pt x="2867718" y="3571752"/>
                  </a:lnTo>
                  <a:lnTo>
                    <a:pt x="2906932" y="3543349"/>
                  </a:lnTo>
                  <a:lnTo>
                    <a:pt x="2943921" y="3511765"/>
                  </a:lnTo>
                  <a:lnTo>
                    <a:pt x="2978365" y="3477321"/>
                  </a:lnTo>
                  <a:lnTo>
                    <a:pt x="3009949" y="3440332"/>
                  </a:lnTo>
                  <a:lnTo>
                    <a:pt x="3038352" y="3401118"/>
                  </a:lnTo>
                  <a:lnTo>
                    <a:pt x="3063259" y="3359996"/>
                  </a:lnTo>
                  <a:lnTo>
                    <a:pt x="3084349" y="3317284"/>
                  </a:lnTo>
                  <a:lnTo>
                    <a:pt x="3101307" y="3273301"/>
                  </a:lnTo>
                  <a:lnTo>
                    <a:pt x="3113813" y="3228364"/>
                  </a:lnTo>
                  <a:lnTo>
                    <a:pt x="3121550" y="3182791"/>
                  </a:lnTo>
                  <a:lnTo>
                    <a:pt x="3124200" y="3136900"/>
                  </a:lnTo>
                  <a:lnTo>
                    <a:pt x="3124200" y="520700"/>
                  </a:lnTo>
                  <a:lnTo>
                    <a:pt x="3121550" y="474808"/>
                  </a:lnTo>
                  <a:lnTo>
                    <a:pt x="3113813" y="429235"/>
                  </a:lnTo>
                  <a:lnTo>
                    <a:pt x="3101307" y="384298"/>
                  </a:lnTo>
                  <a:lnTo>
                    <a:pt x="3084349" y="340315"/>
                  </a:lnTo>
                  <a:lnTo>
                    <a:pt x="3063259" y="297603"/>
                  </a:lnTo>
                  <a:lnTo>
                    <a:pt x="3038352" y="256481"/>
                  </a:lnTo>
                  <a:lnTo>
                    <a:pt x="3009949" y="217267"/>
                  </a:lnTo>
                  <a:lnTo>
                    <a:pt x="2978365" y="180278"/>
                  </a:lnTo>
                  <a:lnTo>
                    <a:pt x="2943921" y="145834"/>
                  </a:lnTo>
                  <a:lnTo>
                    <a:pt x="2906932" y="114250"/>
                  </a:lnTo>
                  <a:lnTo>
                    <a:pt x="2867718" y="85847"/>
                  </a:lnTo>
                  <a:lnTo>
                    <a:pt x="2826596" y="60940"/>
                  </a:lnTo>
                  <a:lnTo>
                    <a:pt x="2783884" y="39850"/>
                  </a:lnTo>
                  <a:lnTo>
                    <a:pt x="2739901" y="22892"/>
                  </a:lnTo>
                  <a:lnTo>
                    <a:pt x="2694964" y="10386"/>
                  </a:lnTo>
                  <a:lnTo>
                    <a:pt x="2649391" y="2649"/>
                  </a:lnTo>
                  <a:lnTo>
                    <a:pt x="2603500" y="0"/>
                  </a:lnTo>
                  <a:lnTo>
                    <a:pt x="520700" y="0"/>
                  </a:lnTo>
                  <a:close/>
                </a:path>
                <a:path w="3124200" h="3657600">
                  <a:moveTo>
                    <a:pt x="0" y="0"/>
                  </a:moveTo>
                  <a:lnTo>
                    <a:pt x="0" y="0"/>
                  </a:lnTo>
                </a:path>
                <a:path w="3124200" h="3657600">
                  <a:moveTo>
                    <a:pt x="3124200" y="3657600"/>
                  </a:moveTo>
                  <a:lnTo>
                    <a:pt x="3124200" y="3657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07340" y="3558540"/>
            <a:ext cx="971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7340" y="5505450"/>
            <a:ext cx="971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7340" y="3571240"/>
            <a:ext cx="2962910" cy="221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885" marR="760095" indent="5080" algn="just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Financial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Resources  Physical and human  Resources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ts val="1905"/>
              </a:lnSpc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"/>
                <a:cs typeface="Arial"/>
              </a:rPr>
              <a:t>Objectives of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Business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ts val="1914"/>
              </a:lnSpc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"/>
                <a:cs typeface="Arial"/>
              </a:rPr>
              <a:t>Work Environment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ts val="1914"/>
              </a:lnSpc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latin typeface="Arial"/>
                <a:cs typeface="Arial"/>
              </a:rPr>
              <a:t>Corporate</a:t>
            </a:r>
            <a:r>
              <a:rPr sz="1600" spc="-5" dirty="0">
                <a:latin typeface="Arial"/>
                <a:cs typeface="Arial"/>
              </a:rPr>
              <a:t> Image</a:t>
            </a:r>
            <a:endParaRPr sz="1600">
              <a:latin typeface="Arial"/>
              <a:cs typeface="Arial"/>
            </a:endParaRPr>
          </a:p>
          <a:p>
            <a:pPr marL="349885" marR="726440" indent="-337820">
              <a:lnSpc>
                <a:spcPts val="1920"/>
              </a:lnSpc>
              <a:spcBef>
                <a:spcPts val="55"/>
              </a:spcBef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Arial"/>
                <a:cs typeface="Arial"/>
              </a:rPr>
              <a:t>Labour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management  Relationship</a:t>
            </a:r>
            <a:endParaRPr sz="1600">
              <a:latin typeface="Arial"/>
              <a:cs typeface="Arial"/>
            </a:endParaRPr>
          </a:p>
          <a:p>
            <a:pPr marL="355600">
              <a:lnSpc>
                <a:spcPts val="1855"/>
              </a:lnSpc>
            </a:pPr>
            <a:r>
              <a:rPr sz="1600" spc="-5" dirty="0">
                <a:latin typeface="Arial"/>
                <a:cs typeface="Arial"/>
              </a:rPr>
              <a:t>7) Technological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Capabilities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071370" y="2722245"/>
            <a:ext cx="4029710" cy="1626235"/>
            <a:chOff x="2071370" y="2722245"/>
            <a:chExt cx="4029710" cy="1626235"/>
          </a:xfrm>
        </p:grpSpPr>
        <p:sp>
          <p:nvSpPr>
            <p:cNvPr id="22" name="object 22"/>
            <p:cNvSpPr/>
            <p:nvPr/>
          </p:nvSpPr>
          <p:spPr>
            <a:xfrm>
              <a:off x="2133600" y="2743200"/>
              <a:ext cx="0" cy="113030"/>
            </a:xfrm>
            <a:custGeom>
              <a:avLst/>
              <a:gdLst/>
              <a:ahLst/>
              <a:cxnLst/>
              <a:rect l="l" t="t" r="r" b="b"/>
              <a:pathLst>
                <a:path h="113030">
                  <a:moveTo>
                    <a:pt x="0" y="0"/>
                  </a:moveTo>
                  <a:lnTo>
                    <a:pt x="0" y="113029"/>
                  </a:lnTo>
                </a:path>
              </a:pathLst>
            </a:custGeom>
            <a:ln w="419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71370" y="2847340"/>
              <a:ext cx="124460" cy="124460"/>
            </a:xfrm>
            <a:custGeom>
              <a:avLst/>
              <a:gdLst/>
              <a:ahLst/>
              <a:cxnLst/>
              <a:rect l="l" t="t" r="r" b="b"/>
              <a:pathLst>
                <a:path w="124460" h="124460">
                  <a:moveTo>
                    <a:pt x="124460" y="0"/>
                  </a:moveTo>
                  <a:lnTo>
                    <a:pt x="0" y="0"/>
                  </a:lnTo>
                  <a:lnTo>
                    <a:pt x="62230" y="124460"/>
                  </a:lnTo>
                  <a:lnTo>
                    <a:pt x="1244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05200" y="3581400"/>
              <a:ext cx="2590800" cy="762000"/>
            </a:xfrm>
            <a:custGeom>
              <a:avLst/>
              <a:gdLst/>
              <a:ahLst/>
              <a:cxnLst/>
              <a:rect l="l" t="t" r="r" b="b"/>
              <a:pathLst>
                <a:path w="2590800" h="762000">
                  <a:moveTo>
                    <a:pt x="2463800" y="0"/>
                  </a:moveTo>
                  <a:lnTo>
                    <a:pt x="127000" y="0"/>
                  </a:lnTo>
                  <a:lnTo>
                    <a:pt x="80367" y="10914"/>
                  </a:lnTo>
                  <a:lnTo>
                    <a:pt x="39687" y="39687"/>
                  </a:lnTo>
                  <a:lnTo>
                    <a:pt x="10914" y="80367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10914" y="681632"/>
                  </a:lnTo>
                  <a:lnTo>
                    <a:pt x="39687" y="722312"/>
                  </a:lnTo>
                  <a:lnTo>
                    <a:pt x="80367" y="751085"/>
                  </a:lnTo>
                  <a:lnTo>
                    <a:pt x="127000" y="762000"/>
                  </a:lnTo>
                  <a:lnTo>
                    <a:pt x="2463800" y="762000"/>
                  </a:lnTo>
                  <a:lnTo>
                    <a:pt x="2510432" y="751085"/>
                  </a:lnTo>
                  <a:lnTo>
                    <a:pt x="2551112" y="722312"/>
                  </a:lnTo>
                  <a:lnTo>
                    <a:pt x="2579885" y="681632"/>
                  </a:lnTo>
                  <a:lnTo>
                    <a:pt x="2590800" y="635000"/>
                  </a:lnTo>
                  <a:lnTo>
                    <a:pt x="2590800" y="127000"/>
                  </a:lnTo>
                  <a:lnTo>
                    <a:pt x="2579885" y="80367"/>
                  </a:lnTo>
                  <a:lnTo>
                    <a:pt x="2551112" y="39687"/>
                  </a:lnTo>
                  <a:lnTo>
                    <a:pt x="2510432" y="10914"/>
                  </a:lnTo>
                  <a:lnTo>
                    <a:pt x="24638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05200" y="3581400"/>
              <a:ext cx="2590800" cy="762000"/>
            </a:xfrm>
            <a:custGeom>
              <a:avLst/>
              <a:gdLst/>
              <a:ahLst/>
              <a:cxnLst/>
              <a:rect l="l" t="t" r="r" b="b"/>
              <a:pathLst>
                <a:path w="2590800" h="762000">
                  <a:moveTo>
                    <a:pt x="127000" y="0"/>
                  </a:moveTo>
                  <a:lnTo>
                    <a:pt x="80367" y="10914"/>
                  </a:lnTo>
                  <a:lnTo>
                    <a:pt x="39687" y="39687"/>
                  </a:lnTo>
                  <a:lnTo>
                    <a:pt x="10914" y="80367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10914" y="681632"/>
                  </a:lnTo>
                  <a:lnTo>
                    <a:pt x="39687" y="722312"/>
                  </a:lnTo>
                  <a:lnTo>
                    <a:pt x="80367" y="751085"/>
                  </a:lnTo>
                  <a:lnTo>
                    <a:pt x="127000" y="762000"/>
                  </a:lnTo>
                  <a:lnTo>
                    <a:pt x="2463800" y="762000"/>
                  </a:lnTo>
                  <a:lnTo>
                    <a:pt x="2510432" y="751085"/>
                  </a:lnTo>
                  <a:lnTo>
                    <a:pt x="2551112" y="722312"/>
                  </a:lnTo>
                  <a:lnTo>
                    <a:pt x="2579885" y="681632"/>
                  </a:lnTo>
                  <a:lnTo>
                    <a:pt x="2590800" y="635000"/>
                  </a:lnTo>
                  <a:lnTo>
                    <a:pt x="2590800" y="127000"/>
                  </a:lnTo>
                  <a:lnTo>
                    <a:pt x="2579885" y="80367"/>
                  </a:lnTo>
                  <a:lnTo>
                    <a:pt x="2551112" y="39687"/>
                  </a:lnTo>
                  <a:lnTo>
                    <a:pt x="2510432" y="10914"/>
                  </a:lnTo>
                  <a:lnTo>
                    <a:pt x="2463800" y="0"/>
                  </a:lnTo>
                  <a:lnTo>
                    <a:pt x="127000" y="0"/>
                  </a:lnTo>
                  <a:close/>
                </a:path>
                <a:path w="2590800" h="762000">
                  <a:moveTo>
                    <a:pt x="0" y="0"/>
                  </a:moveTo>
                  <a:lnTo>
                    <a:pt x="0" y="0"/>
                  </a:lnTo>
                </a:path>
                <a:path w="2590800" h="762000">
                  <a:moveTo>
                    <a:pt x="2590800" y="762000"/>
                  </a:moveTo>
                  <a:lnTo>
                    <a:pt x="2590800" y="7620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728720" y="3797300"/>
            <a:ext cx="2142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Micro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396037" y="3576637"/>
            <a:ext cx="2600325" cy="771525"/>
            <a:chOff x="6396037" y="3576637"/>
            <a:chExt cx="2600325" cy="771525"/>
          </a:xfrm>
        </p:grpSpPr>
        <p:sp>
          <p:nvSpPr>
            <p:cNvPr id="28" name="object 28"/>
            <p:cNvSpPr/>
            <p:nvPr/>
          </p:nvSpPr>
          <p:spPr>
            <a:xfrm>
              <a:off x="6400800" y="3581400"/>
              <a:ext cx="2590800" cy="762000"/>
            </a:xfrm>
            <a:custGeom>
              <a:avLst/>
              <a:gdLst/>
              <a:ahLst/>
              <a:cxnLst/>
              <a:rect l="l" t="t" r="r" b="b"/>
              <a:pathLst>
                <a:path w="2590800" h="762000">
                  <a:moveTo>
                    <a:pt x="2463800" y="0"/>
                  </a:moveTo>
                  <a:lnTo>
                    <a:pt x="127000" y="0"/>
                  </a:lnTo>
                  <a:lnTo>
                    <a:pt x="80367" y="10914"/>
                  </a:lnTo>
                  <a:lnTo>
                    <a:pt x="39687" y="39687"/>
                  </a:lnTo>
                  <a:lnTo>
                    <a:pt x="10914" y="80367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10914" y="681632"/>
                  </a:lnTo>
                  <a:lnTo>
                    <a:pt x="39687" y="722312"/>
                  </a:lnTo>
                  <a:lnTo>
                    <a:pt x="80367" y="751085"/>
                  </a:lnTo>
                  <a:lnTo>
                    <a:pt x="127000" y="762000"/>
                  </a:lnTo>
                  <a:lnTo>
                    <a:pt x="2463800" y="762000"/>
                  </a:lnTo>
                  <a:lnTo>
                    <a:pt x="2510432" y="751085"/>
                  </a:lnTo>
                  <a:lnTo>
                    <a:pt x="2551112" y="722312"/>
                  </a:lnTo>
                  <a:lnTo>
                    <a:pt x="2579885" y="681632"/>
                  </a:lnTo>
                  <a:lnTo>
                    <a:pt x="2590800" y="635000"/>
                  </a:lnTo>
                  <a:lnTo>
                    <a:pt x="2590800" y="127000"/>
                  </a:lnTo>
                  <a:lnTo>
                    <a:pt x="2579885" y="80367"/>
                  </a:lnTo>
                  <a:lnTo>
                    <a:pt x="2551112" y="39687"/>
                  </a:lnTo>
                  <a:lnTo>
                    <a:pt x="2510432" y="10914"/>
                  </a:lnTo>
                  <a:lnTo>
                    <a:pt x="24638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400800" y="3581400"/>
              <a:ext cx="2590800" cy="762000"/>
            </a:xfrm>
            <a:custGeom>
              <a:avLst/>
              <a:gdLst/>
              <a:ahLst/>
              <a:cxnLst/>
              <a:rect l="l" t="t" r="r" b="b"/>
              <a:pathLst>
                <a:path w="2590800" h="762000">
                  <a:moveTo>
                    <a:pt x="127000" y="0"/>
                  </a:moveTo>
                  <a:lnTo>
                    <a:pt x="80367" y="10914"/>
                  </a:lnTo>
                  <a:lnTo>
                    <a:pt x="39687" y="39687"/>
                  </a:lnTo>
                  <a:lnTo>
                    <a:pt x="10914" y="80367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10914" y="681632"/>
                  </a:lnTo>
                  <a:lnTo>
                    <a:pt x="39687" y="722312"/>
                  </a:lnTo>
                  <a:lnTo>
                    <a:pt x="80367" y="751085"/>
                  </a:lnTo>
                  <a:lnTo>
                    <a:pt x="127000" y="762000"/>
                  </a:lnTo>
                  <a:lnTo>
                    <a:pt x="2463800" y="762000"/>
                  </a:lnTo>
                  <a:lnTo>
                    <a:pt x="2510432" y="751085"/>
                  </a:lnTo>
                  <a:lnTo>
                    <a:pt x="2551112" y="722312"/>
                  </a:lnTo>
                  <a:lnTo>
                    <a:pt x="2579885" y="681632"/>
                  </a:lnTo>
                  <a:lnTo>
                    <a:pt x="2590800" y="635000"/>
                  </a:lnTo>
                  <a:lnTo>
                    <a:pt x="2590800" y="127000"/>
                  </a:lnTo>
                  <a:lnTo>
                    <a:pt x="2579885" y="80367"/>
                  </a:lnTo>
                  <a:lnTo>
                    <a:pt x="2551112" y="39687"/>
                  </a:lnTo>
                  <a:lnTo>
                    <a:pt x="2510432" y="10914"/>
                  </a:lnTo>
                  <a:lnTo>
                    <a:pt x="2463800" y="0"/>
                  </a:lnTo>
                  <a:lnTo>
                    <a:pt x="127000" y="0"/>
                  </a:lnTo>
                  <a:close/>
                </a:path>
                <a:path w="2590800" h="762000">
                  <a:moveTo>
                    <a:pt x="0" y="0"/>
                  </a:moveTo>
                  <a:lnTo>
                    <a:pt x="0" y="0"/>
                  </a:lnTo>
                </a:path>
                <a:path w="2590800" h="762000">
                  <a:moveTo>
                    <a:pt x="2590800" y="762000"/>
                  </a:moveTo>
                  <a:lnTo>
                    <a:pt x="2590800" y="7620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581140" y="3797300"/>
            <a:ext cx="2227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Macro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890770" y="2743200"/>
            <a:ext cx="3172460" cy="838200"/>
            <a:chOff x="4890770" y="2743200"/>
            <a:chExt cx="3172460" cy="838200"/>
          </a:xfrm>
        </p:grpSpPr>
        <p:sp>
          <p:nvSpPr>
            <p:cNvPr id="32" name="object 32"/>
            <p:cNvSpPr/>
            <p:nvPr/>
          </p:nvSpPr>
          <p:spPr>
            <a:xfrm>
              <a:off x="4953000" y="2971800"/>
              <a:ext cx="3048000" cy="0"/>
            </a:xfrm>
            <a:custGeom>
              <a:avLst/>
              <a:gdLst/>
              <a:ahLst/>
              <a:cxnLst/>
              <a:rect l="l" t="t" r="r" b="b"/>
              <a:pathLst>
                <a:path w="3048000">
                  <a:moveTo>
                    <a:pt x="0" y="0"/>
                  </a:moveTo>
                  <a:lnTo>
                    <a:pt x="3048000" y="0"/>
                  </a:lnTo>
                </a:path>
              </a:pathLst>
            </a:custGeom>
            <a:ln w="413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629400" y="2743200"/>
              <a:ext cx="0" cy="113030"/>
            </a:xfrm>
            <a:custGeom>
              <a:avLst/>
              <a:gdLst/>
              <a:ahLst/>
              <a:cxnLst/>
              <a:rect l="l" t="t" r="r" b="b"/>
              <a:pathLst>
                <a:path h="113030">
                  <a:moveTo>
                    <a:pt x="0" y="0"/>
                  </a:moveTo>
                  <a:lnTo>
                    <a:pt x="0" y="113029"/>
                  </a:lnTo>
                </a:path>
              </a:pathLst>
            </a:custGeom>
            <a:ln w="419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67170" y="2847339"/>
              <a:ext cx="124460" cy="124460"/>
            </a:xfrm>
            <a:custGeom>
              <a:avLst/>
              <a:gdLst/>
              <a:ahLst/>
              <a:cxnLst/>
              <a:rect l="l" t="t" r="r" b="b"/>
              <a:pathLst>
                <a:path w="124459" h="124460">
                  <a:moveTo>
                    <a:pt x="124459" y="0"/>
                  </a:moveTo>
                  <a:lnTo>
                    <a:pt x="0" y="0"/>
                  </a:lnTo>
                  <a:lnTo>
                    <a:pt x="62229" y="124460"/>
                  </a:lnTo>
                  <a:lnTo>
                    <a:pt x="1244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953000" y="2971800"/>
              <a:ext cx="0" cy="494030"/>
            </a:xfrm>
            <a:custGeom>
              <a:avLst/>
              <a:gdLst/>
              <a:ahLst/>
              <a:cxnLst/>
              <a:rect l="l" t="t" r="r" b="b"/>
              <a:pathLst>
                <a:path h="494029">
                  <a:moveTo>
                    <a:pt x="0" y="0"/>
                  </a:moveTo>
                  <a:lnTo>
                    <a:pt x="0" y="494029"/>
                  </a:lnTo>
                </a:path>
              </a:pathLst>
            </a:custGeom>
            <a:ln w="419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890770" y="3456940"/>
              <a:ext cx="124460" cy="124460"/>
            </a:xfrm>
            <a:custGeom>
              <a:avLst/>
              <a:gdLst/>
              <a:ahLst/>
              <a:cxnLst/>
              <a:rect l="l" t="t" r="r" b="b"/>
              <a:pathLst>
                <a:path w="124460" h="124460">
                  <a:moveTo>
                    <a:pt x="124459" y="0"/>
                  </a:moveTo>
                  <a:lnTo>
                    <a:pt x="0" y="0"/>
                  </a:lnTo>
                  <a:lnTo>
                    <a:pt x="62229" y="124460"/>
                  </a:lnTo>
                  <a:lnTo>
                    <a:pt x="1244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001000" y="2971800"/>
              <a:ext cx="0" cy="494030"/>
            </a:xfrm>
            <a:custGeom>
              <a:avLst/>
              <a:gdLst/>
              <a:ahLst/>
              <a:cxnLst/>
              <a:rect l="l" t="t" r="r" b="b"/>
              <a:pathLst>
                <a:path h="494029">
                  <a:moveTo>
                    <a:pt x="0" y="0"/>
                  </a:moveTo>
                  <a:lnTo>
                    <a:pt x="0" y="494029"/>
                  </a:lnTo>
                </a:path>
              </a:pathLst>
            </a:custGeom>
            <a:ln w="419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938770" y="3456940"/>
              <a:ext cx="124460" cy="124460"/>
            </a:xfrm>
            <a:custGeom>
              <a:avLst/>
              <a:gdLst/>
              <a:ahLst/>
              <a:cxnLst/>
              <a:rect l="l" t="t" r="r" b="b"/>
              <a:pathLst>
                <a:path w="124459" h="124460">
                  <a:moveTo>
                    <a:pt x="124459" y="0"/>
                  </a:moveTo>
                  <a:lnTo>
                    <a:pt x="0" y="0"/>
                  </a:lnTo>
                  <a:lnTo>
                    <a:pt x="62229" y="124460"/>
                  </a:lnTo>
                  <a:lnTo>
                    <a:pt x="1244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080" y="402871"/>
            <a:ext cx="7526020" cy="129413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R="319405" algn="ctr">
              <a:lnSpc>
                <a:spcPct val="100000"/>
              </a:lnSpc>
              <a:spcBef>
                <a:spcPts val="455"/>
              </a:spcBef>
            </a:pPr>
            <a:r>
              <a:rPr sz="2800" spc="-5" dirty="0"/>
              <a:t>Internal</a:t>
            </a:r>
            <a:r>
              <a:rPr sz="2800" spc="-10" dirty="0"/>
              <a:t> </a:t>
            </a:r>
            <a:r>
              <a:rPr sz="2800" spc="-5" dirty="0"/>
              <a:t>Environment:</a:t>
            </a:r>
            <a:endParaRPr sz="2800"/>
          </a:p>
          <a:p>
            <a:pPr marL="109855" marR="5080" indent="-97790">
              <a:lnSpc>
                <a:spcPts val="1939"/>
              </a:lnSpc>
              <a:spcBef>
                <a:spcPts val="480"/>
              </a:spcBef>
            </a:pPr>
            <a:r>
              <a:rPr sz="1800" spc="-10" dirty="0"/>
              <a:t>Internal environment </a:t>
            </a:r>
            <a:r>
              <a:rPr sz="1800" spc="-5" dirty="0"/>
              <a:t>refers to factors </a:t>
            </a:r>
            <a:r>
              <a:rPr sz="1800" spc="-10" dirty="0"/>
              <a:t>existing within </a:t>
            </a:r>
            <a:r>
              <a:rPr sz="1800" dirty="0"/>
              <a:t>a </a:t>
            </a:r>
            <a:r>
              <a:rPr sz="1800" spc="-10" dirty="0"/>
              <a:t>business </a:t>
            </a:r>
            <a:r>
              <a:rPr sz="1800" spc="-5" dirty="0"/>
              <a:t>firm.These  factors are </a:t>
            </a:r>
            <a:r>
              <a:rPr sz="1800" spc="-10" dirty="0"/>
              <a:t>generally regarded as controllable </a:t>
            </a:r>
            <a:r>
              <a:rPr sz="1800" spc="-5" dirty="0"/>
              <a:t>factors </a:t>
            </a:r>
            <a:r>
              <a:rPr sz="1800" spc="-10" dirty="0"/>
              <a:t>because </a:t>
            </a:r>
            <a:r>
              <a:rPr sz="1800" spc="-5" dirty="0"/>
              <a:t>the  company </a:t>
            </a:r>
            <a:r>
              <a:rPr sz="1800" spc="-10" dirty="0"/>
              <a:t>has </a:t>
            </a:r>
            <a:r>
              <a:rPr sz="1800" spc="-5" dirty="0"/>
              <a:t>control over these</a:t>
            </a:r>
            <a:r>
              <a:rPr sz="1800" spc="-20" dirty="0"/>
              <a:t> </a:t>
            </a:r>
            <a:r>
              <a:rPr sz="1800" spc="-5" dirty="0"/>
              <a:t>factors.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82270" y="2020570"/>
            <a:ext cx="15621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25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1869" y="1974849"/>
            <a:ext cx="7501890" cy="112649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800" b="1" spc="-5" dirty="0">
                <a:latin typeface="Arial"/>
                <a:cs typeface="Arial"/>
              </a:rPr>
              <a:t>Financial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Factors:</a:t>
            </a:r>
            <a:endParaRPr sz="1800">
              <a:latin typeface="Arial"/>
              <a:cs typeface="Arial"/>
            </a:endParaRPr>
          </a:p>
          <a:p>
            <a:pPr marL="12700" marR="5080" indent="303530">
              <a:lnSpc>
                <a:spcPct val="90000"/>
              </a:lnSpc>
              <a:spcBef>
                <a:spcPts val="445"/>
              </a:spcBef>
            </a:pPr>
            <a:r>
              <a:rPr sz="1800" spc="-5" dirty="0">
                <a:latin typeface="Arial"/>
                <a:cs typeface="Arial"/>
              </a:rPr>
              <a:t>Factors like </a:t>
            </a:r>
            <a:r>
              <a:rPr sz="1800" spc="-10" dirty="0">
                <a:latin typeface="Arial"/>
                <a:cs typeface="Arial"/>
              </a:rPr>
              <a:t>financial policies, financial procedures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spc="-10" dirty="0">
                <a:latin typeface="Arial"/>
                <a:cs typeface="Arial"/>
              </a:rPr>
              <a:t>capital </a:t>
            </a:r>
            <a:r>
              <a:rPr sz="1800" spc="-5" dirty="0">
                <a:latin typeface="Arial"/>
                <a:cs typeface="Arial"/>
              </a:rPr>
              <a:t>structure  are also important </a:t>
            </a:r>
            <a:r>
              <a:rPr sz="1800" spc="-10" dirty="0">
                <a:latin typeface="Arial"/>
                <a:cs typeface="Arial"/>
              </a:rPr>
              <a:t>internal environment </a:t>
            </a:r>
            <a:r>
              <a:rPr sz="1800" spc="-5" dirty="0">
                <a:latin typeface="Arial"/>
                <a:cs typeface="Arial"/>
              </a:rPr>
              <a:t>affecting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performance,  strategies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decisions.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270" y="3423920"/>
            <a:ext cx="15621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25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1869" y="3378200"/>
            <a:ext cx="7098030" cy="112649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800" b="1" spc="-10" dirty="0">
                <a:latin typeface="Arial"/>
                <a:cs typeface="Arial"/>
              </a:rPr>
              <a:t>Physical </a:t>
            </a:r>
            <a:r>
              <a:rPr sz="1800" b="1" spc="-5" dirty="0">
                <a:latin typeface="Arial"/>
                <a:cs typeface="Arial"/>
              </a:rPr>
              <a:t>and </a:t>
            </a:r>
            <a:r>
              <a:rPr sz="1800" b="1" spc="-10" dirty="0">
                <a:latin typeface="Arial"/>
                <a:cs typeface="Arial"/>
              </a:rPr>
              <a:t>Human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Resources:</a:t>
            </a:r>
            <a:endParaRPr sz="1800">
              <a:latin typeface="Arial"/>
              <a:cs typeface="Arial"/>
            </a:endParaRPr>
          </a:p>
          <a:p>
            <a:pPr marL="12700" marR="5080" indent="303530">
              <a:lnSpc>
                <a:spcPct val="90000"/>
              </a:lnSpc>
              <a:spcBef>
                <a:spcPts val="445"/>
              </a:spcBef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characteristics of the </a:t>
            </a:r>
            <a:r>
              <a:rPr sz="1800" spc="-10" dirty="0">
                <a:latin typeface="Arial"/>
                <a:cs typeface="Arial"/>
              </a:rPr>
              <a:t>human </a:t>
            </a:r>
            <a:r>
              <a:rPr sz="1800" spc="-5" dirty="0">
                <a:latin typeface="Arial"/>
                <a:cs typeface="Arial"/>
              </a:rPr>
              <a:t>resources like skill, </a:t>
            </a:r>
            <a:r>
              <a:rPr sz="1800" spc="-10" dirty="0">
                <a:latin typeface="Arial"/>
                <a:cs typeface="Arial"/>
              </a:rPr>
              <a:t>quality, moral,  </a:t>
            </a:r>
            <a:r>
              <a:rPr sz="1800" spc="-5" dirty="0">
                <a:latin typeface="Arial"/>
                <a:cs typeface="Arial"/>
              </a:rPr>
              <a:t>commitment etc., contribute </a:t>
            </a:r>
            <a:r>
              <a:rPr sz="1800" dirty="0">
                <a:latin typeface="Arial"/>
                <a:cs typeface="Arial"/>
              </a:rPr>
              <a:t>to the </a:t>
            </a:r>
            <a:r>
              <a:rPr sz="1800" spc="-5" dirty="0">
                <a:latin typeface="Arial"/>
                <a:cs typeface="Arial"/>
              </a:rPr>
              <a:t>strength </a:t>
            </a:r>
            <a:r>
              <a:rPr sz="1800" spc="-10" dirty="0">
                <a:latin typeface="Arial"/>
                <a:cs typeface="Arial"/>
              </a:rPr>
              <a:t>and weakness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an  organization.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" y="4828540"/>
            <a:ext cx="156210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325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1869" y="4782819"/>
            <a:ext cx="6793230" cy="87884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800" b="1" spc="-10" dirty="0">
                <a:latin typeface="Arial"/>
                <a:cs typeface="Arial"/>
              </a:rPr>
              <a:t>Objectives </a:t>
            </a:r>
            <a:r>
              <a:rPr sz="1800" b="1" spc="-5" dirty="0">
                <a:latin typeface="Arial"/>
                <a:cs typeface="Arial"/>
              </a:rPr>
              <a:t>of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Business:</a:t>
            </a:r>
            <a:endParaRPr sz="1800">
              <a:latin typeface="Arial"/>
              <a:cs typeface="Arial"/>
            </a:endParaRPr>
          </a:p>
          <a:p>
            <a:pPr marL="12700" marR="5080" indent="303530">
              <a:lnSpc>
                <a:spcPts val="1939"/>
              </a:lnSpc>
              <a:spcBef>
                <a:spcPts val="475"/>
              </a:spcBef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business </a:t>
            </a:r>
            <a:r>
              <a:rPr sz="1800" spc="-5" dirty="0">
                <a:latin typeface="Arial"/>
                <a:cs typeface="Arial"/>
              </a:rPr>
              <a:t>domain of the </a:t>
            </a:r>
            <a:r>
              <a:rPr sz="1800" spc="-10" dirty="0">
                <a:latin typeface="Arial"/>
                <a:cs typeface="Arial"/>
              </a:rPr>
              <a:t>company, direction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development,  business policy </a:t>
            </a:r>
            <a:r>
              <a:rPr sz="1800" spc="-5" dirty="0">
                <a:latin typeface="Arial"/>
                <a:cs typeface="Arial"/>
              </a:rPr>
              <a:t>etc., are </a:t>
            </a:r>
            <a:r>
              <a:rPr sz="1800" spc="-10" dirty="0">
                <a:latin typeface="Arial"/>
                <a:cs typeface="Arial"/>
              </a:rPr>
              <a:t>guided </a:t>
            </a:r>
            <a:r>
              <a:rPr sz="1800" spc="-5" dirty="0">
                <a:latin typeface="Arial"/>
                <a:cs typeface="Arial"/>
              </a:rPr>
              <a:t>by the objectives of 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company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270" y="5105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5169" y="491490"/>
            <a:ext cx="23660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Work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Environment: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169" y="859790"/>
            <a:ext cx="78536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15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organisational structure, company policies, extent of  professionalism in management </a:t>
            </a:r>
            <a:r>
              <a:rPr sz="2000" spc="-5" dirty="0">
                <a:latin typeface="Arial"/>
                <a:cs typeface="Arial"/>
              </a:rPr>
              <a:t>etc.,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important factors influencing  </a:t>
            </a:r>
            <a:r>
              <a:rPr sz="2000" dirty="0">
                <a:latin typeface="Arial"/>
                <a:cs typeface="Arial"/>
              </a:rPr>
              <a:t>business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decisions.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270" y="22250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169" y="2142490"/>
            <a:ext cx="7868284" cy="1066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Company Image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Brand:</a:t>
            </a:r>
            <a:endParaRPr sz="2000">
              <a:latin typeface="Arial"/>
              <a:cs typeface="Arial"/>
            </a:endParaRPr>
          </a:p>
          <a:p>
            <a:pPr marL="127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image </a:t>
            </a:r>
            <a:r>
              <a:rPr sz="2000" spc="-5" dirty="0">
                <a:latin typeface="Arial"/>
                <a:cs typeface="Arial"/>
              </a:rPr>
              <a:t>of the </a:t>
            </a:r>
            <a:r>
              <a:rPr sz="2000" dirty="0">
                <a:latin typeface="Arial"/>
                <a:cs typeface="Arial"/>
              </a:rPr>
              <a:t>company </a:t>
            </a:r>
            <a:r>
              <a:rPr sz="2000" spc="-5" dirty="0">
                <a:latin typeface="Arial"/>
                <a:cs typeface="Arial"/>
              </a:rPr>
              <a:t>matters while </a:t>
            </a:r>
            <a:r>
              <a:rPr sz="2000" dirty="0">
                <a:latin typeface="Arial"/>
                <a:cs typeface="Arial"/>
              </a:rPr>
              <a:t>raising finance, </a:t>
            </a:r>
            <a:r>
              <a:rPr sz="2000" spc="-5" dirty="0">
                <a:latin typeface="Arial"/>
                <a:cs typeface="Arial"/>
              </a:rPr>
              <a:t>forming  </a:t>
            </a:r>
            <a:r>
              <a:rPr sz="2000" dirty="0">
                <a:latin typeface="Arial"/>
                <a:cs typeface="Arial"/>
              </a:rPr>
              <a:t>joint ventures, </a:t>
            </a:r>
            <a:r>
              <a:rPr sz="2000" spc="-5" dirty="0">
                <a:latin typeface="Arial"/>
                <a:cs typeface="Arial"/>
              </a:rPr>
              <a:t>entering </a:t>
            </a:r>
            <a:r>
              <a:rPr sz="2000" dirty="0">
                <a:latin typeface="Arial"/>
                <a:cs typeface="Arial"/>
              </a:rPr>
              <a:t>purchase </a:t>
            </a:r>
            <a:r>
              <a:rPr sz="2000" spc="-5" dirty="0">
                <a:latin typeface="Arial"/>
                <a:cs typeface="Arial"/>
              </a:rPr>
              <a:t>or </a:t>
            </a:r>
            <a:r>
              <a:rPr sz="2000" dirty="0">
                <a:latin typeface="Arial"/>
                <a:cs typeface="Arial"/>
              </a:rPr>
              <a:t>sales contract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" y="36347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5169" y="3552190"/>
            <a:ext cx="8022590" cy="1371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Labour </a:t>
            </a:r>
            <a:r>
              <a:rPr sz="2000" b="1" dirty="0">
                <a:latin typeface="Arial"/>
                <a:cs typeface="Arial"/>
              </a:rPr>
              <a:t>Management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Relationship:</a:t>
            </a:r>
            <a:endParaRPr sz="2000">
              <a:latin typeface="Arial"/>
              <a:cs typeface="Arial"/>
            </a:endParaRPr>
          </a:p>
          <a:p>
            <a:pPr marL="127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Factors like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amount of support </a:t>
            </a:r>
            <a:r>
              <a:rPr sz="2000" spc="-5" dirty="0">
                <a:latin typeface="Arial"/>
                <a:cs typeface="Arial"/>
              </a:rPr>
              <a:t>top management enjoys from  different </a:t>
            </a:r>
            <a:r>
              <a:rPr sz="2000" dirty="0">
                <a:latin typeface="Arial"/>
                <a:cs typeface="Arial"/>
              </a:rPr>
              <a:t>level of employees, and </a:t>
            </a:r>
            <a:r>
              <a:rPr sz="2000" spc="-5" dirty="0">
                <a:latin typeface="Arial"/>
                <a:cs typeface="Arial"/>
              </a:rPr>
              <a:t>other participants influences </a:t>
            </a:r>
            <a:r>
              <a:rPr sz="2000" dirty="0">
                <a:latin typeface="Arial"/>
                <a:cs typeface="Arial"/>
              </a:rPr>
              <a:t>company  decisions and </a:t>
            </a:r>
            <a:r>
              <a:rPr sz="2000" spc="-5" dirty="0">
                <a:latin typeface="Arial"/>
                <a:cs typeface="Arial"/>
              </a:rPr>
              <a:t>their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implementations.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270" y="53492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5169" y="5266690"/>
            <a:ext cx="720661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latin typeface="Arial"/>
                <a:cs typeface="Arial"/>
              </a:rPr>
              <a:t>R&amp;D and </a:t>
            </a:r>
            <a:r>
              <a:rPr sz="2000" b="1" spc="-5" dirty="0">
                <a:latin typeface="Arial"/>
                <a:cs typeface="Arial"/>
              </a:rPr>
              <a:t>Technological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Capabilities:</a:t>
            </a:r>
            <a:endParaRPr sz="2000">
              <a:latin typeface="Arial"/>
              <a:cs typeface="Arial"/>
            </a:endParaRPr>
          </a:p>
          <a:p>
            <a:pPr marL="58356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It determines </a:t>
            </a:r>
            <a:r>
              <a:rPr sz="2000" dirty="0">
                <a:latin typeface="Arial"/>
                <a:cs typeface="Arial"/>
              </a:rPr>
              <a:t>a company’s </a:t>
            </a:r>
            <a:r>
              <a:rPr sz="2000" spc="-5" dirty="0">
                <a:latin typeface="Arial"/>
                <a:cs typeface="Arial"/>
              </a:rPr>
              <a:t>ability to innovate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compete.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5839" y="1405890"/>
            <a:ext cx="42799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00" spc="-855" baseline="12731" dirty="0">
                <a:solidFill>
                  <a:srgbClr val="00007C"/>
                </a:solidFill>
                <a:latin typeface="UnDotum"/>
                <a:cs typeface="UnDotum"/>
              </a:rPr>
              <a:t> </a:t>
            </a:r>
            <a:r>
              <a:rPr sz="3200" spc="-5" dirty="0"/>
              <a:t>External</a:t>
            </a:r>
            <a:r>
              <a:rPr sz="3200" spc="-120" dirty="0"/>
              <a:t> </a:t>
            </a:r>
            <a:r>
              <a:rPr sz="3200" dirty="0"/>
              <a:t>Environment</a:t>
            </a:r>
            <a:endParaRPr sz="32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1500" y="2077720"/>
            <a:ext cx="7412990" cy="27787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260"/>
              </a:spcBef>
            </a:pPr>
            <a:r>
              <a:rPr sz="2000" dirty="0">
                <a:latin typeface="Arial"/>
                <a:cs typeface="Arial"/>
              </a:rPr>
              <a:t>The external environment refers </a:t>
            </a:r>
            <a:r>
              <a:rPr sz="2000" spc="-5" dirty="0">
                <a:latin typeface="Arial"/>
                <a:cs typeface="Arial"/>
              </a:rPr>
              <a:t>to the factors existing outside the 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firm. The </a:t>
            </a:r>
            <a:r>
              <a:rPr sz="2000" dirty="0">
                <a:latin typeface="Arial"/>
                <a:cs typeface="Arial"/>
              </a:rPr>
              <a:t>external </a:t>
            </a:r>
            <a:r>
              <a:rPr sz="2000" spc="-5" dirty="0">
                <a:latin typeface="Arial"/>
                <a:cs typeface="Arial"/>
              </a:rPr>
              <a:t>factors </a:t>
            </a:r>
            <a:r>
              <a:rPr sz="2000" dirty="0">
                <a:latin typeface="Arial"/>
                <a:cs typeface="Arial"/>
              </a:rPr>
              <a:t>are beyond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control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a  company, hence </a:t>
            </a:r>
            <a:r>
              <a:rPr sz="2000" spc="-5" dirty="0">
                <a:latin typeface="Arial"/>
                <a:cs typeface="Arial"/>
              </a:rPr>
              <a:t>its </a:t>
            </a:r>
            <a:r>
              <a:rPr sz="2000" dirty="0">
                <a:latin typeface="Arial"/>
                <a:cs typeface="Arial"/>
              </a:rPr>
              <a:t>success depends to </a:t>
            </a:r>
            <a:r>
              <a:rPr sz="2000" spc="-5" dirty="0">
                <a:latin typeface="Arial"/>
                <a:cs typeface="Arial"/>
              </a:rPr>
              <a:t>the adaptability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 environment.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Again external environment is </a:t>
            </a:r>
            <a:r>
              <a:rPr sz="2000" dirty="0">
                <a:latin typeface="Arial"/>
                <a:cs typeface="Arial"/>
              </a:rPr>
              <a:t>divided in </a:t>
            </a:r>
            <a:r>
              <a:rPr sz="2000" spc="-10" dirty="0">
                <a:latin typeface="Arial"/>
                <a:cs typeface="Arial"/>
              </a:rPr>
              <a:t>two </a:t>
            </a:r>
            <a:r>
              <a:rPr sz="2000" dirty="0">
                <a:latin typeface="Arial"/>
                <a:cs typeface="Arial"/>
              </a:rPr>
              <a:t>parts:</a:t>
            </a:r>
            <a:endParaRPr sz="2000">
              <a:latin typeface="Arial"/>
              <a:cs typeface="Arial"/>
            </a:endParaRPr>
          </a:p>
          <a:p>
            <a:pPr marL="2632710" marR="2343150" indent="41910">
              <a:lnSpc>
                <a:spcPct val="120800"/>
              </a:lnSpc>
              <a:spcBef>
                <a:spcPts val="5"/>
              </a:spcBef>
            </a:pPr>
            <a:r>
              <a:rPr sz="2000" spc="-5" dirty="0">
                <a:latin typeface="Arial"/>
                <a:cs typeface="Arial"/>
              </a:rPr>
              <a:t>1)Micro Environment  2)Macro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7289" y="491490"/>
            <a:ext cx="37871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00" spc="-855" baseline="12731" dirty="0">
                <a:solidFill>
                  <a:srgbClr val="00007C"/>
                </a:solidFill>
                <a:latin typeface="UnDotum"/>
                <a:cs typeface="UnDotum"/>
              </a:rPr>
              <a:t> </a:t>
            </a:r>
            <a:r>
              <a:rPr sz="3200" dirty="0"/>
              <a:t>Micro</a:t>
            </a:r>
            <a:r>
              <a:rPr sz="3200" spc="-110" dirty="0"/>
              <a:t> </a:t>
            </a:r>
            <a:r>
              <a:rPr sz="3200" dirty="0"/>
              <a:t>Environment</a:t>
            </a:r>
            <a:endParaRPr sz="32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0369" y="1041400"/>
            <a:ext cx="8170545" cy="491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2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The factors which are </a:t>
            </a:r>
            <a:r>
              <a:rPr sz="2000" dirty="0">
                <a:latin typeface="Arial"/>
                <a:cs typeface="Arial"/>
              </a:rPr>
              <a:t>close to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company and </a:t>
            </a:r>
            <a:r>
              <a:rPr sz="2000" spc="-5" dirty="0">
                <a:latin typeface="Arial"/>
                <a:cs typeface="Arial"/>
              </a:rPr>
              <a:t>affects its ability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work  constitutes </a:t>
            </a:r>
            <a:r>
              <a:rPr sz="2000" dirty="0">
                <a:latin typeface="Arial"/>
                <a:cs typeface="Arial"/>
              </a:rPr>
              <a:t>micro </a:t>
            </a:r>
            <a:r>
              <a:rPr sz="2000" spc="-5" dirty="0">
                <a:latin typeface="Arial"/>
                <a:cs typeface="Arial"/>
              </a:rPr>
              <a:t>environment. It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known as the operating </a:t>
            </a:r>
            <a:r>
              <a:rPr sz="2000" dirty="0">
                <a:latin typeface="Arial"/>
                <a:cs typeface="Arial"/>
              </a:rPr>
              <a:t>environment 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business.</a:t>
            </a:r>
            <a:endParaRPr sz="2000">
              <a:latin typeface="Arial"/>
              <a:cs typeface="Arial"/>
            </a:endParaRPr>
          </a:p>
          <a:p>
            <a:pPr marL="12700" marR="3937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When </a:t>
            </a:r>
            <a:r>
              <a:rPr sz="2000" dirty="0">
                <a:latin typeface="Arial"/>
                <a:cs typeface="Arial"/>
              </a:rPr>
              <a:t>competing form </a:t>
            </a:r>
            <a:r>
              <a:rPr sz="2000" spc="-5" dirty="0">
                <a:latin typeface="Arial"/>
                <a:cs typeface="Arial"/>
              </a:rPr>
              <a:t>in the </a:t>
            </a:r>
            <a:r>
              <a:rPr sz="2000" dirty="0">
                <a:latin typeface="Arial"/>
                <a:cs typeface="Arial"/>
              </a:rPr>
              <a:t>industry </a:t>
            </a:r>
            <a:r>
              <a:rPr sz="2000" spc="-5" dirty="0">
                <a:latin typeface="Arial"/>
                <a:cs typeface="Arial"/>
              </a:rPr>
              <a:t>have the </a:t>
            </a:r>
            <a:r>
              <a:rPr sz="2000" dirty="0">
                <a:latin typeface="Arial"/>
                <a:cs typeface="Arial"/>
              </a:rPr>
              <a:t>same micro </a:t>
            </a:r>
            <a:r>
              <a:rPr sz="2000" spc="-5" dirty="0">
                <a:latin typeface="Arial"/>
                <a:cs typeface="Arial"/>
              </a:rPr>
              <a:t>elements,  the </a:t>
            </a:r>
            <a:r>
              <a:rPr sz="2000" dirty="0">
                <a:latin typeface="Arial"/>
                <a:cs typeface="Arial"/>
              </a:rPr>
              <a:t>success </a:t>
            </a:r>
            <a:r>
              <a:rPr sz="2000" spc="-5" dirty="0">
                <a:latin typeface="Arial"/>
                <a:cs typeface="Arial"/>
              </a:rPr>
              <a:t>of the firm </a:t>
            </a:r>
            <a:r>
              <a:rPr sz="2000" dirty="0">
                <a:latin typeface="Arial"/>
                <a:cs typeface="Arial"/>
              </a:rPr>
              <a:t>depends </a:t>
            </a:r>
            <a:r>
              <a:rPr sz="2000" spc="-5" dirty="0">
                <a:latin typeface="Arial"/>
                <a:cs typeface="Arial"/>
              </a:rPr>
              <a:t>on their relative effectiveness </a:t>
            </a:r>
            <a:r>
              <a:rPr sz="2000" dirty="0">
                <a:latin typeface="Arial"/>
                <a:cs typeface="Arial"/>
              </a:rPr>
              <a:t>in dealing  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these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elements.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Arial"/>
                <a:cs typeface="Arial"/>
              </a:rPr>
              <a:t>Suppliers:</a:t>
            </a:r>
            <a:endParaRPr sz="2000">
              <a:latin typeface="Arial"/>
              <a:cs typeface="Arial"/>
            </a:endParaRPr>
          </a:p>
          <a:p>
            <a:pPr marL="12700" marR="74358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Suppliers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those </a:t>
            </a:r>
            <a:r>
              <a:rPr sz="2000" spc="-10" dirty="0">
                <a:latin typeface="Arial"/>
                <a:cs typeface="Arial"/>
              </a:rPr>
              <a:t>who </a:t>
            </a:r>
            <a:r>
              <a:rPr sz="2000" dirty="0">
                <a:latin typeface="Arial"/>
                <a:cs typeface="Arial"/>
              </a:rPr>
              <a:t>supply </a:t>
            </a:r>
            <a:r>
              <a:rPr sz="2000" spc="-5" dirty="0">
                <a:latin typeface="Arial"/>
                <a:cs typeface="Arial"/>
              </a:rPr>
              <a:t>the inputs </a:t>
            </a:r>
            <a:r>
              <a:rPr sz="2000" dirty="0">
                <a:latin typeface="Arial"/>
                <a:cs typeface="Arial"/>
              </a:rPr>
              <a:t>like raw </a:t>
            </a:r>
            <a:r>
              <a:rPr sz="2000" spc="-5" dirty="0">
                <a:latin typeface="Arial"/>
                <a:cs typeface="Arial"/>
              </a:rPr>
              <a:t>material </a:t>
            </a:r>
            <a:r>
              <a:rPr sz="200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components to the company. Uncertainties </a:t>
            </a:r>
            <a:r>
              <a:rPr sz="2000" dirty="0">
                <a:latin typeface="Arial"/>
                <a:cs typeface="Arial"/>
              </a:rPr>
              <a:t>regarding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supply  </a:t>
            </a:r>
            <a:r>
              <a:rPr sz="2000" spc="-5" dirty="0">
                <a:latin typeface="Arial"/>
                <a:cs typeface="Arial"/>
              </a:rPr>
              <a:t>constraints the </a:t>
            </a:r>
            <a:r>
              <a:rPr sz="2000" dirty="0">
                <a:latin typeface="Arial"/>
                <a:cs typeface="Arial"/>
              </a:rPr>
              <a:t>company </a:t>
            </a:r>
            <a:r>
              <a:rPr sz="2000" spc="-5" dirty="0">
                <a:latin typeface="Arial"/>
                <a:cs typeface="Arial"/>
              </a:rPr>
              <a:t>to maintain </a:t>
            </a:r>
            <a:r>
              <a:rPr sz="2000" dirty="0">
                <a:latin typeface="Arial"/>
                <a:cs typeface="Arial"/>
              </a:rPr>
              <a:t>high </a:t>
            </a:r>
            <a:r>
              <a:rPr sz="2000" spc="-5" dirty="0">
                <a:latin typeface="Arial"/>
                <a:cs typeface="Arial"/>
              </a:rPr>
              <a:t>inventories </a:t>
            </a:r>
            <a:r>
              <a:rPr sz="2000" dirty="0">
                <a:latin typeface="Arial"/>
                <a:cs typeface="Arial"/>
              </a:rPr>
              <a:t>causing cost  increase.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latin typeface="Arial"/>
                <a:cs typeface="Arial"/>
              </a:rPr>
              <a:t>Customers:</a:t>
            </a:r>
            <a:endParaRPr sz="2000">
              <a:latin typeface="Arial"/>
              <a:cs typeface="Arial"/>
            </a:endParaRPr>
          </a:p>
          <a:p>
            <a:pPr marL="12700" marR="18161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Success of any business depends </a:t>
            </a:r>
            <a:r>
              <a:rPr sz="2000" spc="-5" dirty="0">
                <a:latin typeface="Arial"/>
                <a:cs typeface="Arial"/>
              </a:rPr>
              <a:t>upon identifying </a:t>
            </a:r>
            <a:r>
              <a:rPr sz="2000" dirty="0">
                <a:latin typeface="Arial"/>
                <a:cs typeface="Arial"/>
              </a:rPr>
              <a:t>customers, </a:t>
            </a:r>
            <a:r>
              <a:rPr sz="2000" spc="-5" dirty="0">
                <a:latin typeface="Arial"/>
                <a:cs typeface="Arial"/>
              </a:rPr>
              <a:t>their  </a:t>
            </a:r>
            <a:r>
              <a:rPr sz="2000" dirty="0">
                <a:latin typeface="Arial"/>
                <a:cs typeface="Arial"/>
              </a:rPr>
              <a:t>needs, </a:t>
            </a:r>
            <a:r>
              <a:rPr sz="2000" spc="-5" dirty="0">
                <a:latin typeface="Arial"/>
                <a:cs typeface="Arial"/>
              </a:rPr>
              <a:t>likes etc., </a:t>
            </a:r>
            <a:r>
              <a:rPr sz="2000" dirty="0">
                <a:latin typeface="Arial"/>
                <a:cs typeface="Arial"/>
              </a:rPr>
              <a:t>and enhancing </a:t>
            </a:r>
            <a:r>
              <a:rPr sz="2000" spc="-5" dirty="0">
                <a:latin typeface="Arial"/>
                <a:cs typeface="Arial"/>
              </a:rPr>
              <a:t>the level of </a:t>
            </a:r>
            <a:r>
              <a:rPr sz="2000" dirty="0">
                <a:latin typeface="Arial"/>
                <a:cs typeface="Arial"/>
              </a:rPr>
              <a:t>customer </a:t>
            </a:r>
            <a:r>
              <a:rPr sz="2000" spc="-5" dirty="0">
                <a:latin typeface="Arial"/>
                <a:cs typeface="Arial"/>
              </a:rPr>
              <a:t>satisfaction. The  major </a:t>
            </a:r>
            <a:r>
              <a:rPr sz="2000" dirty="0">
                <a:latin typeface="Arial"/>
                <a:cs typeface="Arial"/>
              </a:rPr>
              <a:t>task of a business is </a:t>
            </a:r>
            <a:r>
              <a:rPr sz="2000" spc="-5" dirty="0">
                <a:latin typeface="Arial"/>
                <a:cs typeface="Arial"/>
              </a:rPr>
              <a:t>to create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sustain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customers.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469" y="30162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69" y="466852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66167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0369" y="643890"/>
            <a:ext cx="16078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Competitors: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0369" y="1012190"/>
            <a:ext cx="795337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Competitors </a:t>
            </a:r>
            <a:r>
              <a:rPr sz="2000" dirty="0">
                <a:latin typeface="Arial"/>
                <a:cs typeface="Arial"/>
              </a:rPr>
              <a:t>mans </a:t>
            </a:r>
            <a:r>
              <a:rPr sz="2000" spc="-5" dirty="0">
                <a:latin typeface="Arial"/>
                <a:cs typeface="Arial"/>
              </a:rPr>
              <a:t>other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units which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marketing or  </a:t>
            </a:r>
            <a:r>
              <a:rPr sz="2000" dirty="0">
                <a:latin typeface="Arial"/>
                <a:cs typeface="Arial"/>
              </a:rPr>
              <a:t>producing </a:t>
            </a:r>
            <a:r>
              <a:rPr sz="2000" spc="-5" dirty="0">
                <a:latin typeface="Arial"/>
                <a:cs typeface="Arial"/>
              </a:rPr>
              <a:t>similar products </a:t>
            </a:r>
            <a:r>
              <a:rPr sz="2000" dirty="0">
                <a:latin typeface="Arial"/>
                <a:cs typeface="Arial"/>
              </a:rPr>
              <a:t>or a </a:t>
            </a:r>
            <a:r>
              <a:rPr sz="2000" spc="-5" dirty="0">
                <a:latin typeface="Arial"/>
                <a:cs typeface="Arial"/>
              </a:rPr>
              <a:t>very </a:t>
            </a:r>
            <a:r>
              <a:rPr sz="2000" dirty="0">
                <a:latin typeface="Arial"/>
                <a:cs typeface="Arial"/>
              </a:rPr>
              <a:t>close </a:t>
            </a:r>
            <a:r>
              <a:rPr sz="2000" spc="-5" dirty="0">
                <a:latin typeface="Arial"/>
                <a:cs typeface="Arial"/>
              </a:rPr>
              <a:t>substitute </a:t>
            </a:r>
            <a:r>
              <a:rPr sz="2000" dirty="0">
                <a:latin typeface="Arial"/>
                <a:cs typeface="Arial"/>
              </a:rPr>
              <a:t>of our product.  Business has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adjust </a:t>
            </a:r>
            <a:r>
              <a:rPr sz="2000" spc="-5" dirty="0">
                <a:latin typeface="Arial"/>
                <a:cs typeface="Arial"/>
              </a:rPr>
              <a:t>its various activities </a:t>
            </a:r>
            <a:r>
              <a:rPr sz="2000" dirty="0">
                <a:latin typeface="Arial"/>
                <a:cs typeface="Arial"/>
              </a:rPr>
              <a:t>according to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action and  reactions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competitors.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69" y="26822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369" y="2599690"/>
            <a:ext cx="8115300" cy="1371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latin typeface="Arial"/>
                <a:cs typeface="Arial"/>
              </a:rPr>
              <a:t>Marketing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Intermediaries: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These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the firms that </a:t>
            </a:r>
            <a:r>
              <a:rPr sz="2000" dirty="0">
                <a:latin typeface="Arial"/>
                <a:cs typeface="Arial"/>
              </a:rPr>
              <a:t>aid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company </a:t>
            </a:r>
            <a:r>
              <a:rPr sz="2000" spc="-5" dirty="0">
                <a:latin typeface="Arial"/>
                <a:cs typeface="Arial"/>
              </a:rPr>
              <a:t>in promoting 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selling </a:t>
            </a:r>
            <a:r>
              <a:rPr sz="200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distributing its </a:t>
            </a:r>
            <a:r>
              <a:rPr sz="2000" dirty="0">
                <a:latin typeface="Arial"/>
                <a:cs typeface="Arial"/>
              </a:rPr>
              <a:t>goods to </a:t>
            </a:r>
            <a:r>
              <a:rPr sz="2000" spc="-5" dirty="0">
                <a:latin typeface="Arial"/>
                <a:cs typeface="Arial"/>
              </a:rPr>
              <a:t>final </a:t>
            </a:r>
            <a:r>
              <a:rPr sz="2000" dirty="0">
                <a:latin typeface="Arial"/>
                <a:cs typeface="Arial"/>
              </a:rPr>
              <a:t>buyers. </a:t>
            </a:r>
            <a:r>
              <a:rPr sz="2000" spc="-5" dirty="0">
                <a:latin typeface="Arial"/>
                <a:cs typeface="Arial"/>
              </a:rPr>
              <a:t>They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the vital </a:t>
            </a:r>
            <a:r>
              <a:rPr sz="2000" dirty="0">
                <a:latin typeface="Arial"/>
                <a:cs typeface="Arial"/>
              </a:rPr>
              <a:t>links </a:t>
            </a:r>
            <a:r>
              <a:rPr sz="2000" spc="-5" dirty="0">
                <a:latin typeface="Arial"/>
                <a:cs typeface="Arial"/>
              </a:rPr>
              <a:t>between the  </a:t>
            </a:r>
            <a:r>
              <a:rPr sz="2000" dirty="0">
                <a:latin typeface="Arial"/>
                <a:cs typeface="Arial"/>
              </a:rPr>
              <a:t>company and </a:t>
            </a:r>
            <a:r>
              <a:rPr sz="2000" spc="-5" dirty="0">
                <a:latin typeface="Arial"/>
                <a:cs typeface="Arial"/>
              </a:rPr>
              <a:t>the final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consumers.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469" y="4314190"/>
            <a:ext cx="8489950" cy="17399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Public:</a:t>
            </a:r>
            <a:endParaRPr sz="20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00"/>
              </a:spcBef>
              <a:tabLst>
                <a:tab pos="3829050" algn="l"/>
              </a:tabLst>
            </a:pPr>
            <a:r>
              <a:rPr sz="2000" dirty="0">
                <a:latin typeface="Arial"/>
                <a:cs typeface="Arial"/>
              </a:rPr>
              <a:t>A public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any group</a:t>
            </a:r>
            <a:r>
              <a:rPr sz="2000" spc="-5" dirty="0">
                <a:latin typeface="Arial"/>
                <a:cs typeface="Arial"/>
              </a:rPr>
              <a:t> that </a:t>
            </a:r>
            <a:r>
              <a:rPr sz="2000" dirty="0">
                <a:latin typeface="Arial"/>
                <a:cs typeface="Arial"/>
              </a:rPr>
              <a:t>has	an </a:t>
            </a:r>
            <a:r>
              <a:rPr sz="2000" spc="-5" dirty="0">
                <a:latin typeface="Arial"/>
                <a:cs typeface="Arial"/>
              </a:rPr>
              <a:t>actual or potential </a:t>
            </a:r>
            <a:r>
              <a:rPr sz="2000" dirty="0">
                <a:latin typeface="Arial"/>
                <a:cs typeface="Arial"/>
              </a:rPr>
              <a:t>interest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or impact  </a:t>
            </a:r>
            <a:r>
              <a:rPr sz="2000" spc="-5" dirty="0">
                <a:latin typeface="Arial"/>
                <a:cs typeface="Arial"/>
              </a:rPr>
              <a:t>on </a:t>
            </a:r>
            <a:r>
              <a:rPr sz="2000" dirty="0">
                <a:latin typeface="Arial"/>
                <a:cs typeface="Arial"/>
              </a:rPr>
              <a:t>an organization's </a:t>
            </a:r>
            <a:r>
              <a:rPr sz="2000" spc="-5" dirty="0">
                <a:latin typeface="Arial"/>
                <a:cs typeface="Arial"/>
              </a:rPr>
              <a:t>ability to achieve its interest. Some </a:t>
            </a:r>
            <a:r>
              <a:rPr sz="2000" dirty="0">
                <a:latin typeface="Arial"/>
                <a:cs typeface="Arial"/>
              </a:rPr>
              <a:t>companies are  seriously </a:t>
            </a:r>
            <a:r>
              <a:rPr sz="2000" spc="-5" dirty="0">
                <a:latin typeface="Arial"/>
                <a:cs typeface="Arial"/>
              </a:rPr>
              <a:t>affected </a:t>
            </a:r>
            <a:r>
              <a:rPr sz="2000" dirty="0">
                <a:latin typeface="Arial"/>
                <a:cs typeface="Arial"/>
              </a:rPr>
              <a:t>by such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public.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E.g.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Media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779" y="491490"/>
            <a:ext cx="38207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Macro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0369" y="1042670"/>
            <a:ext cx="7625715" cy="234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Macro environment means </a:t>
            </a:r>
            <a:r>
              <a:rPr sz="2000" dirty="0">
                <a:latin typeface="Arial"/>
                <a:cs typeface="Arial"/>
              </a:rPr>
              <a:t>general </a:t>
            </a:r>
            <a:r>
              <a:rPr sz="2000" spc="-5" dirty="0">
                <a:latin typeface="Arial"/>
                <a:cs typeface="Arial"/>
              </a:rPr>
              <a:t>environment </a:t>
            </a:r>
            <a:r>
              <a:rPr sz="2000" dirty="0">
                <a:latin typeface="Arial"/>
                <a:cs typeface="Arial"/>
              </a:rPr>
              <a:t>of business. </a:t>
            </a:r>
            <a:r>
              <a:rPr sz="2000" spc="-10" dirty="0">
                <a:latin typeface="Arial"/>
                <a:cs typeface="Arial"/>
              </a:rPr>
              <a:t>Macro  </a:t>
            </a:r>
            <a:r>
              <a:rPr sz="2000" dirty="0">
                <a:latin typeface="Arial"/>
                <a:cs typeface="Arial"/>
              </a:rPr>
              <a:t>forces are </a:t>
            </a:r>
            <a:r>
              <a:rPr sz="2000" spc="-5" dirty="0">
                <a:latin typeface="Arial"/>
                <a:cs typeface="Arial"/>
              </a:rPr>
              <a:t>uncontrollable </a:t>
            </a:r>
            <a:r>
              <a:rPr sz="2000" dirty="0">
                <a:latin typeface="Arial"/>
                <a:cs typeface="Arial"/>
              </a:rPr>
              <a:t>in comparison </a:t>
            </a:r>
            <a:r>
              <a:rPr sz="2000" spc="-5" dirty="0">
                <a:latin typeface="Arial"/>
                <a:cs typeface="Arial"/>
              </a:rPr>
              <a:t>to the </a:t>
            </a:r>
            <a:r>
              <a:rPr sz="2000" dirty="0">
                <a:latin typeface="Arial"/>
                <a:cs typeface="Arial"/>
              </a:rPr>
              <a:t>micro forces </a:t>
            </a:r>
            <a:r>
              <a:rPr sz="2000" spc="-5" dirty="0">
                <a:latin typeface="Arial"/>
                <a:cs typeface="Arial"/>
              </a:rPr>
              <a:t>of  environment. The growth </a:t>
            </a:r>
            <a:r>
              <a:rPr sz="2000" dirty="0">
                <a:latin typeface="Arial"/>
                <a:cs typeface="Arial"/>
              </a:rPr>
              <a:t>and survival of business depends upon </a:t>
            </a:r>
            <a:r>
              <a:rPr sz="2000" spc="-5" dirty="0">
                <a:latin typeface="Arial"/>
                <a:cs typeface="Arial"/>
              </a:rPr>
              <a:t>its  adaptability to </a:t>
            </a:r>
            <a:r>
              <a:rPr sz="2000" dirty="0">
                <a:latin typeface="Arial"/>
                <a:cs typeface="Arial"/>
              </a:rPr>
              <a:t>macro </a:t>
            </a:r>
            <a:r>
              <a:rPr sz="2000" spc="-5" dirty="0">
                <a:latin typeface="Arial"/>
                <a:cs typeface="Arial"/>
              </a:rPr>
              <a:t>environmental factors.</a:t>
            </a:r>
            <a:endParaRPr sz="2000">
              <a:latin typeface="Arial"/>
              <a:cs typeface="Arial"/>
            </a:endParaRPr>
          </a:p>
          <a:p>
            <a:pPr marL="12700" marR="3281679">
              <a:lnSpc>
                <a:spcPct val="120800"/>
              </a:lnSpc>
            </a:pPr>
            <a:r>
              <a:rPr sz="2000" spc="-5" dirty="0">
                <a:latin typeface="Arial"/>
                <a:cs typeface="Arial"/>
              </a:rPr>
              <a:t>The important </a:t>
            </a:r>
            <a:r>
              <a:rPr sz="2000" dirty="0">
                <a:latin typeface="Arial"/>
                <a:cs typeface="Arial"/>
              </a:rPr>
              <a:t>macro environment are:  1)Economic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2) Non </a:t>
            </a:r>
            <a:r>
              <a:rPr sz="2000" dirty="0">
                <a:latin typeface="Arial"/>
                <a:cs typeface="Arial"/>
              </a:rPr>
              <a:t>Economic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469" y="38163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369" y="3735070"/>
            <a:ext cx="7994015" cy="2286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Economic Environment: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know </a:t>
            </a:r>
            <a:r>
              <a:rPr sz="2000" spc="-5" dirty="0">
                <a:latin typeface="Arial"/>
                <a:cs typeface="Arial"/>
              </a:rPr>
              <a:t>the economic environment of </a:t>
            </a:r>
            <a:r>
              <a:rPr sz="2000" dirty="0">
                <a:latin typeface="Arial"/>
                <a:cs typeface="Arial"/>
              </a:rPr>
              <a:t>a country </a:t>
            </a:r>
            <a:r>
              <a:rPr sz="2000" spc="-5" dirty="0">
                <a:latin typeface="Arial"/>
                <a:cs typeface="Arial"/>
              </a:rPr>
              <a:t>or </a:t>
            </a:r>
            <a:r>
              <a:rPr sz="2000" dirty="0">
                <a:latin typeface="Arial"/>
                <a:cs typeface="Arial"/>
              </a:rPr>
              <a:t>a business one has 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understand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economic </a:t>
            </a:r>
            <a:r>
              <a:rPr sz="2000" spc="-5" dirty="0">
                <a:latin typeface="Arial"/>
                <a:cs typeface="Arial"/>
              </a:rPr>
              <a:t>policies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nation. </a:t>
            </a:r>
            <a:r>
              <a:rPr sz="2000" dirty="0">
                <a:latin typeface="Arial"/>
                <a:cs typeface="Arial"/>
              </a:rPr>
              <a:t>These </a:t>
            </a:r>
            <a:r>
              <a:rPr sz="2000" spc="-5" dirty="0">
                <a:latin typeface="Arial"/>
                <a:cs typeface="Arial"/>
              </a:rPr>
              <a:t>policies </a:t>
            </a:r>
            <a:r>
              <a:rPr sz="2000" dirty="0">
                <a:latin typeface="Arial"/>
                <a:cs typeface="Arial"/>
              </a:rPr>
              <a:t>put  </a:t>
            </a:r>
            <a:r>
              <a:rPr sz="2000" spc="-5" dirty="0">
                <a:latin typeface="Arial"/>
                <a:cs typeface="Arial"/>
              </a:rPr>
              <a:t>direct </a:t>
            </a:r>
            <a:r>
              <a:rPr sz="2000" dirty="0">
                <a:latin typeface="Arial"/>
                <a:cs typeface="Arial"/>
              </a:rPr>
              <a:t>impact on </a:t>
            </a:r>
            <a:r>
              <a:rPr sz="2000" spc="-5" dirty="0">
                <a:latin typeface="Arial"/>
                <a:cs typeface="Arial"/>
              </a:rPr>
              <a:t>the working </a:t>
            </a:r>
            <a:r>
              <a:rPr sz="2000" dirty="0">
                <a:latin typeface="Arial"/>
                <a:cs typeface="Arial"/>
              </a:rPr>
              <a:t>and success </a:t>
            </a:r>
            <a:r>
              <a:rPr sz="2000" spc="-5" dirty="0">
                <a:latin typeface="Arial"/>
                <a:cs typeface="Arial"/>
              </a:rPr>
              <a:t>of the </a:t>
            </a:r>
            <a:r>
              <a:rPr sz="2000" dirty="0">
                <a:latin typeface="Arial"/>
                <a:cs typeface="Arial"/>
              </a:rPr>
              <a:t>business. Economic  </a:t>
            </a:r>
            <a:r>
              <a:rPr sz="2000" spc="-5" dirty="0">
                <a:latin typeface="Arial"/>
                <a:cs typeface="Arial"/>
              </a:rPr>
              <a:t>conditions, </a:t>
            </a:r>
            <a:r>
              <a:rPr sz="2000" dirty="0">
                <a:latin typeface="Arial"/>
                <a:cs typeface="Arial"/>
              </a:rPr>
              <a:t>economic policies </a:t>
            </a:r>
            <a:r>
              <a:rPr sz="2000" spc="-5" dirty="0">
                <a:latin typeface="Arial"/>
                <a:cs typeface="Arial"/>
              </a:rPr>
              <a:t>(Industrial </a:t>
            </a:r>
            <a:r>
              <a:rPr sz="2000" dirty="0">
                <a:latin typeface="Arial"/>
                <a:cs typeface="Arial"/>
              </a:rPr>
              <a:t>policies, monetary and fiscal  </a:t>
            </a:r>
            <a:r>
              <a:rPr sz="2000" spc="-5" dirty="0">
                <a:latin typeface="Arial"/>
                <a:cs typeface="Arial"/>
              </a:rPr>
              <a:t>policy </a:t>
            </a:r>
            <a:r>
              <a:rPr sz="2000" dirty="0">
                <a:latin typeface="Arial"/>
                <a:cs typeface="Arial"/>
              </a:rPr>
              <a:t>etc) and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economic system are </a:t>
            </a:r>
            <a:r>
              <a:rPr sz="2000" spc="-5" dirty="0">
                <a:latin typeface="Arial"/>
                <a:cs typeface="Arial"/>
              </a:rPr>
              <a:t>the important </a:t>
            </a:r>
            <a:r>
              <a:rPr sz="2000" dirty="0">
                <a:latin typeface="Arial"/>
                <a:cs typeface="Arial"/>
              </a:rPr>
              <a:t>factors </a:t>
            </a:r>
            <a:r>
              <a:rPr sz="2000" spc="-5" dirty="0">
                <a:latin typeface="Arial"/>
                <a:cs typeface="Arial"/>
              </a:rPr>
              <a:t>that  constitute </a:t>
            </a:r>
            <a:r>
              <a:rPr sz="2000" dirty="0">
                <a:latin typeface="Arial"/>
                <a:cs typeface="Arial"/>
              </a:rPr>
              <a:t>economic environment of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business.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1120" y="47879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4020" y="461009"/>
            <a:ext cx="34232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Non Economic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Environment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870" y="816609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769" y="764539"/>
            <a:ext cx="7900034" cy="179832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5" dirty="0">
                <a:latin typeface="Arial"/>
                <a:cs typeface="Arial"/>
              </a:rPr>
              <a:t>Socio cultural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Environment: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53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socio-cultural </a:t>
            </a:r>
            <a:r>
              <a:rPr sz="2000" spc="-5" dirty="0">
                <a:latin typeface="Arial"/>
                <a:cs typeface="Arial"/>
              </a:rPr>
              <a:t>environmental factors </a:t>
            </a:r>
            <a:r>
              <a:rPr sz="2000" dirty="0">
                <a:latin typeface="Arial"/>
                <a:cs typeface="Arial"/>
              </a:rPr>
              <a:t>consist </a:t>
            </a:r>
            <a:r>
              <a:rPr sz="2000" spc="-5" dirty="0">
                <a:latin typeface="Arial"/>
                <a:cs typeface="Arial"/>
              </a:rPr>
              <a:t>of human relationship 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the development. Some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important factors in the </a:t>
            </a:r>
            <a:r>
              <a:rPr sz="2000" dirty="0">
                <a:latin typeface="Arial"/>
                <a:cs typeface="Arial"/>
              </a:rPr>
              <a:t>social  </a:t>
            </a:r>
            <a:r>
              <a:rPr sz="2000" spc="-5" dirty="0">
                <a:latin typeface="Arial"/>
                <a:cs typeface="Arial"/>
              </a:rPr>
              <a:t>environment are the </a:t>
            </a:r>
            <a:r>
              <a:rPr sz="2000" dirty="0">
                <a:latin typeface="Arial"/>
                <a:cs typeface="Arial"/>
              </a:rPr>
              <a:t>buying and </a:t>
            </a:r>
            <a:r>
              <a:rPr sz="2000" spc="-5" dirty="0">
                <a:latin typeface="Arial"/>
                <a:cs typeface="Arial"/>
              </a:rPr>
              <a:t>consumption </a:t>
            </a:r>
            <a:r>
              <a:rPr sz="2000" dirty="0">
                <a:latin typeface="Arial"/>
                <a:cs typeface="Arial"/>
              </a:rPr>
              <a:t>habit </a:t>
            </a:r>
            <a:r>
              <a:rPr sz="2000" spc="-5" dirty="0">
                <a:latin typeface="Arial"/>
                <a:cs typeface="Arial"/>
              </a:rPr>
              <a:t>of people, their  </a:t>
            </a:r>
            <a:r>
              <a:rPr sz="2000" dirty="0">
                <a:latin typeface="Arial"/>
                <a:cs typeface="Arial"/>
              </a:rPr>
              <a:t>languages, </a:t>
            </a:r>
            <a:r>
              <a:rPr sz="2000" spc="-5" dirty="0">
                <a:latin typeface="Arial"/>
                <a:cs typeface="Arial"/>
              </a:rPr>
              <a:t>beliefs </a:t>
            </a:r>
            <a:r>
              <a:rPr sz="2000" dirty="0">
                <a:latin typeface="Arial"/>
                <a:cs typeface="Arial"/>
              </a:rPr>
              <a:t>and values, custom and </a:t>
            </a:r>
            <a:r>
              <a:rPr sz="2000" spc="-5" dirty="0">
                <a:latin typeface="Arial"/>
                <a:cs typeface="Arial"/>
              </a:rPr>
              <a:t>traditions, etc that effeccts  the </a:t>
            </a:r>
            <a:r>
              <a:rPr sz="2000" dirty="0">
                <a:latin typeface="Arial"/>
                <a:cs typeface="Arial"/>
              </a:rPr>
              <a:t>business.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9870" y="29273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769" y="2875279"/>
            <a:ext cx="8065770" cy="179832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5" dirty="0">
                <a:latin typeface="Arial"/>
                <a:cs typeface="Arial"/>
              </a:rPr>
              <a:t>Legal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Environment: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530"/>
              </a:spcBef>
            </a:pPr>
            <a:r>
              <a:rPr sz="2000" spc="-5" dirty="0">
                <a:latin typeface="Arial"/>
                <a:cs typeface="Arial"/>
              </a:rPr>
              <a:t>Every </a:t>
            </a:r>
            <a:r>
              <a:rPr sz="2000" dirty="0">
                <a:latin typeface="Arial"/>
                <a:cs typeface="Arial"/>
              </a:rPr>
              <a:t>country </a:t>
            </a:r>
            <a:r>
              <a:rPr sz="2000" spc="-5" dirty="0">
                <a:latin typeface="Arial"/>
                <a:cs typeface="Arial"/>
              </a:rPr>
              <a:t>follows its own </a:t>
            </a:r>
            <a:r>
              <a:rPr sz="2000" dirty="0">
                <a:latin typeface="Arial"/>
                <a:cs typeface="Arial"/>
              </a:rPr>
              <a:t>system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law.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companies </a:t>
            </a:r>
            <a:r>
              <a:rPr sz="2000" spc="-5" dirty="0">
                <a:latin typeface="Arial"/>
                <a:cs typeface="Arial"/>
              </a:rPr>
              <a:t>operatiing  in the </a:t>
            </a:r>
            <a:r>
              <a:rPr sz="2000" dirty="0">
                <a:latin typeface="Arial"/>
                <a:cs typeface="Arial"/>
              </a:rPr>
              <a:t>global market have </a:t>
            </a:r>
            <a:r>
              <a:rPr sz="2000" spc="-5" dirty="0">
                <a:latin typeface="Arial"/>
                <a:cs typeface="Arial"/>
              </a:rPr>
              <a:t>to take into </a:t>
            </a:r>
            <a:r>
              <a:rPr sz="2000" dirty="0">
                <a:latin typeface="Arial"/>
                <a:cs typeface="Arial"/>
              </a:rPr>
              <a:t>account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provisions 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dirty="0">
                <a:latin typeface="Arial"/>
                <a:cs typeface="Arial"/>
              </a:rPr>
              <a:t>rspect  </a:t>
            </a:r>
            <a:r>
              <a:rPr sz="2000" spc="-5" dirty="0">
                <a:latin typeface="Arial"/>
                <a:cs typeface="Arial"/>
              </a:rPr>
              <a:t>to the legal </a:t>
            </a:r>
            <a:r>
              <a:rPr sz="2000" dirty="0">
                <a:latin typeface="Arial"/>
                <a:cs typeface="Arial"/>
              </a:rPr>
              <a:t>environment prevalent </a:t>
            </a:r>
            <a:r>
              <a:rPr sz="2000" spc="-5" dirty="0">
                <a:latin typeface="Arial"/>
                <a:cs typeface="Arial"/>
              </a:rPr>
              <a:t>in the countries which thy </a:t>
            </a:r>
            <a:r>
              <a:rPr sz="2000" dirty="0">
                <a:latin typeface="Arial"/>
                <a:cs typeface="Arial"/>
              </a:rPr>
              <a:t>do  business. These </a:t>
            </a:r>
            <a:r>
              <a:rPr sz="2000" spc="-5" dirty="0">
                <a:latin typeface="Arial"/>
                <a:cs typeface="Arial"/>
              </a:rPr>
              <a:t>law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regulations affect the day-to-day operations </a:t>
            </a:r>
            <a:r>
              <a:rPr sz="2000" dirty="0">
                <a:latin typeface="Arial"/>
                <a:cs typeface="Arial"/>
              </a:rPr>
              <a:t>of  business.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870" y="503682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2769" y="4986019"/>
            <a:ext cx="7597140" cy="131318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5" dirty="0">
                <a:latin typeface="Arial"/>
                <a:cs typeface="Arial"/>
              </a:rPr>
              <a:t>International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Environment: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530"/>
              </a:spcBef>
            </a:pPr>
            <a:r>
              <a:rPr sz="2000" spc="-5" dirty="0">
                <a:latin typeface="Arial"/>
                <a:cs typeface="Arial"/>
              </a:rPr>
              <a:t>The international environment is particularly important for </a:t>
            </a:r>
            <a:r>
              <a:rPr sz="2000" dirty="0">
                <a:latin typeface="Arial"/>
                <a:cs typeface="Arial"/>
              </a:rPr>
              <a:t>industries  </a:t>
            </a:r>
            <a:r>
              <a:rPr sz="2000" spc="-5" dirty="0">
                <a:latin typeface="Arial"/>
                <a:cs typeface="Arial"/>
              </a:rPr>
              <a:t>directly depending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imports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exports.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000" spc="-5" dirty="0">
                <a:latin typeface="Arial"/>
                <a:cs typeface="Arial"/>
              </a:rPr>
              <a:t>E.g. Import export </a:t>
            </a:r>
            <a:r>
              <a:rPr sz="2000" dirty="0">
                <a:latin typeface="Arial"/>
                <a:cs typeface="Arial"/>
              </a:rPr>
              <a:t>policies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various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countries.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270" y="5867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5169" y="567690"/>
            <a:ext cx="27025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Political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Environment: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169" y="935990"/>
            <a:ext cx="834707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The political environment </a:t>
            </a:r>
            <a:r>
              <a:rPr sz="2000" dirty="0">
                <a:latin typeface="Arial"/>
                <a:cs typeface="Arial"/>
              </a:rPr>
              <a:t>consists of </a:t>
            </a:r>
            <a:r>
              <a:rPr sz="2000" spc="-5" dirty="0">
                <a:latin typeface="Arial"/>
                <a:cs typeface="Arial"/>
              </a:rPr>
              <a:t>factors related to the </a:t>
            </a:r>
            <a:r>
              <a:rPr sz="2000" dirty="0">
                <a:latin typeface="Arial"/>
                <a:cs typeface="Arial"/>
              </a:rPr>
              <a:t>management of  </a:t>
            </a:r>
            <a:r>
              <a:rPr sz="2000" spc="-5" dirty="0">
                <a:latin typeface="Arial"/>
                <a:cs typeface="Arial"/>
              </a:rPr>
              <a:t>public affairs </a:t>
            </a:r>
            <a:r>
              <a:rPr sz="2000" dirty="0">
                <a:latin typeface="Arial"/>
                <a:cs typeface="Arial"/>
              </a:rPr>
              <a:t>that have a considerable impact on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of an  </a:t>
            </a:r>
            <a:r>
              <a:rPr sz="2000" dirty="0">
                <a:latin typeface="Arial"/>
                <a:cs typeface="Arial"/>
              </a:rPr>
              <a:t>organization. </a:t>
            </a:r>
            <a:r>
              <a:rPr sz="2000" spc="-5" dirty="0">
                <a:latin typeface="Arial"/>
                <a:cs typeface="Arial"/>
              </a:rPr>
              <a:t>It impacts the legislations </a:t>
            </a:r>
            <a:r>
              <a:rPr sz="2000" dirty="0">
                <a:latin typeface="Arial"/>
                <a:cs typeface="Arial"/>
              </a:rPr>
              <a:t>and government rules and  </a:t>
            </a:r>
            <a:r>
              <a:rPr sz="2000" spc="-5" dirty="0">
                <a:latin typeface="Arial"/>
                <a:cs typeface="Arial"/>
              </a:rPr>
              <a:t>regulations </a:t>
            </a:r>
            <a:r>
              <a:rPr sz="2000" dirty="0">
                <a:latin typeface="Arial"/>
                <a:cs typeface="Arial"/>
              </a:rPr>
              <a:t>under </a:t>
            </a:r>
            <a:r>
              <a:rPr sz="2000" spc="-5" dirty="0">
                <a:latin typeface="Arial"/>
                <a:cs typeface="Arial"/>
              </a:rPr>
              <a:t>which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organizations </a:t>
            </a:r>
            <a:r>
              <a:rPr sz="2000" dirty="0">
                <a:latin typeface="Arial"/>
                <a:cs typeface="Arial"/>
              </a:rPr>
              <a:t>operates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country.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270" y="26060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169" y="2523490"/>
            <a:ext cx="8322309" cy="16776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Technological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Environment: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99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Technological </a:t>
            </a:r>
            <a:r>
              <a:rPr sz="2000" dirty="0">
                <a:latin typeface="Arial"/>
                <a:cs typeface="Arial"/>
              </a:rPr>
              <a:t>environment comprises </a:t>
            </a:r>
            <a:r>
              <a:rPr sz="2000" spc="-5" dirty="0">
                <a:latin typeface="Arial"/>
                <a:cs typeface="Arial"/>
              </a:rPr>
              <a:t>both </a:t>
            </a:r>
            <a:r>
              <a:rPr sz="2000" dirty="0">
                <a:latin typeface="Arial"/>
                <a:cs typeface="Arial"/>
              </a:rPr>
              <a:t>machines (hard </a:t>
            </a:r>
            <a:r>
              <a:rPr sz="2000" spc="-5" dirty="0">
                <a:latin typeface="Arial"/>
                <a:cs typeface="Arial"/>
              </a:rPr>
              <a:t>technology) 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scientific </a:t>
            </a:r>
            <a:r>
              <a:rPr sz="2000" dirty="0">
                <a:latin typeface="Arial"/>
                <a:cs typeface="Arial"/>
              </a:rPr>
              <a:t>thinking (soft </a:t>
            </a:r>
            <a:r>
              <a:rPr sz="2000" spc="-5" dirty="0">
                <a:latin typeface="Arial"/>
                <a:cs typeface="Arial"/>
              </a:rPr>
              <a:t>technology) </a:t>
            </a:r>
            <a:r>
              <a:rPr sz="2000" dirty="0">
                <a:latin typeface="Arial"/>
                <a:cs typeface="Arial"/>
              </a:rPr>
              <a:t>used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solve </a:t>
            </a:r>
            <a:r>
              <a:rPr sz="2000" spc="-5" dirty="0">
                <a:latin typeface="Arial"/>
                <a:cs typeface="Arial"/>
              </a:rPr>
              <a:t>problems </a:t>
            </a:r>
            <a:r>
              <a:rPr sz="200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promote </a:t>
            </a:r>
            <a:r>
              <a:rPr sz="2000" dirty="0">
                <a:latin typeface="Arial"/>
                <a:cs typeface="Arial"/>
              </a:rPr>
              <a:t>progress.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also represents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degree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advancement of goods  and services </a:t>
            </a:r>
            <a:r>
              <a:rPr sz="2000" spc="-5" dirty="0">
                <a:latin typeface="Arial"/>
                <a:cs typeface="Arial"/>
              </a:rPr>
              <a:t>that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prevalent in </a:t>
            </a:r>
            <a:r>
              <a:rPr sz="2000" dirty="0">
                <a:latin typeface="Arial"/>
                <a:cs typeface="Arial"/>
              </a:rPr>
              <a:t>a country or 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region.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" y="46253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5169" y="4544059"/>
            <a:ext cx="8407400" cy="1371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Natural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Environment: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Geographical </a:t>
            </a:r>
            <a:r>
              <a:rPr sz="2000" spc="-5" dirty="0">
                <a:latin typeface="Arial"/>
                <a:cs typeface="Arial"/>
              </a:rPr>
              <a:t>factors </a:t>
            </a:r>
            <a:r>
              <a:rPr sz="2000" dirty="0">
                <a:latin typeface="Arial"/>
                <a:cs typeface="Arial"/>
              </a:rPr>
              <a:t>such as natural resources </a:t>
            </a:r>
            <a:r>
              <a:rPr sz="2000" spc="-5" dirty="0">
                <a:latin typeface="Arial"/>
                <a:cs typeface="Arial"/>
              </a:rPr>
              <a:t>endowments, weather </a:t>
            </a:r>
            <a:r>
              <a:rPr sz="200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climatic </a:t>
            </a:r>
            <a:r>
              <a:rPr sz="2000" dirty="0">
                <a:latin typeface="Arial"/>
                <a:cs typeface="Arial"/>
              </a:rPr>
              <a:t>conditions, </a:t>
            </a:r>
            <a:r>
              <a:rPr sz="2000" spc="-5" dirty="0">
                <a:latin typeface="Arial"/>
                <a:cs typeface="Arial"/>
              </a:rPr>
              <a:t>location aspects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global </a:t>
            </a:r>
            <a:r>
              <a:rPr sz="2000" spc="-5" dirty="0">
                <a:latin typeface="Arial"/>
                <a:cs typeface="Arial"/>
              </a:rPr>
              <a:t>context, </a:t>
            </a:r>
            <a:r>
              <a:rPr sz="2000" dirty="0">
                <a:latin typeface="Arial"/>
                <a:cs typeface="Arial"/>
              </a:rPr>
              <a:t>port </a:t>
            </a:r>
            <a:r>
              <a:rPr sz="2000" spc="-5" dirty="0">
                <a:latin typeface="Arial"/>
                <a:cs typeface="Arial"/>
              </a:rPr>
              <a:t>facilities  etc., </a:t>
            </a:r>
            <a:r>
              <a:rPr sz="2000" dirty="0">
                <a:latin typeface="Arial"/>
                <a:cs typeface="Arial"/>
              </a:rPr>
              <a:t>are all relevant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business.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00" spc="-855" baseline="12731" dirty="0">
                <a:solidFill>
                  <a:srgbClr val="00007C"/>
                </a:solidFill>
                <a:latin typeface="UnDotum"/>
                <a:cs typeface="UnDotum"/>
              </a:rPr>
              <a:t> </a:t>
            </a:r>
            <a:r>
              <a:rPr sz="3200" spc="-5" dirty="0"/>
              <a:t>Significance </a:t>
            </a:r>
            <a:r>
              <a:rPr sz="3200" dirty="0"/>
              <a:t>of Business</a:t>
            </a:r>
            <a:r>
              <a:rPr sz="3200" spc="-75" dirty="0"/>
              <a:t> </a:t>
            </a:r>
            <a:r>
              <a:rPr sz="3200" dirty="0"/>
              <a:t>Environment</a:t>
            </a:r>
            <a:endParaRPr sz="32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469" y="12128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1369" y="1130300"/>
            <a:ext cx="8261984" cy="1066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First </a:t>
            </a:r>
            <a:r>
              <a:rPr sz="2000" b="1" dirty="0">
                <a:latin typeface="Arial"/>
                <a:cs typeface="Arial"/>
              </a:rPr>
              <a:t>Mover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Advantage: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Awareness </a:t>
            </a:r>
            <a:r>
              <a:rPr sz="2000" dirty="0">
                <a:latin typeface="Arial"/>
                <a:cs typeface="Arial"/>
              </a:rPr>
              <a:t>of environment </a:t>
            </a:r>
            <a:r>
              <a:rPr sz="2000" spc="-5" dirty="0">
                <a:latin typeface="Arial"/>
                <a:cs typeface="Arial"/>
              </a:rPr>
              <a:t>helps </a:t>
            </a:r>
            <a:r>
              <a:rPr sz="2000" dirty="0">
                <a:latin typeface="Arial"/>
                <a:cs typeface="Arial"/>
              </a:rPr>
              <a:t>an enterprise </a:t>
            </a:r>
            <a:r>
              <a:rPr sz="2000" spc="-5" dirty="0">
                <a:latin typeface="Arial"/>
                <a:cs typeface="Arial"/>
              </a:rPr>
              <a:t>to take advantage </a:t>
            </a:r>
            <a:r>
              <a:rPr sz="2000" dirty="0">
                <a:latin typeface="Arial"/>
                <a:cs typeface="Arial"/>
              </a:rPr>
              <a:t>of early  </a:t>
            </a:r>
            <a:r>
              <a:rPr sz="2000" spc="-5" dirty="0">
                <a:latin typeface="Arial"/>
                <a:cs typeface="Arial"/>
              </a:rPr>
              <a:t>opportunities instead </a:t>
            </a:r>
            <a:r>
              <a:rPr sz="2000" dirty="0">
                <a:latin typeface="Arial"/>
                <a:cs typeface="Arial"/>
              </a:rPr>
              <a:t>of loosing them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competitors.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469" y="2235200"/>
            <a:ext cx="51650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E.g. Maruti </a:t>
            </a:r>
            <a:r>
              <a:rPr sz="2000" dirty="0">
                <a:latin typeface="Arial"/>
                <a:cs typeface="Arial"/>
              </a:rPr>
              <a:t>Udyog became leader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small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469" y="29908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1369" y="2908300"/>
            <a:ext cx="8090534" cy="13728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Early Warning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Signal: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Environmental awareness </a:t>
            </a:r>
            <a:r>
              <a:rPr sz="2000" dirty="0">
                <a:latin typeface="Arial"/>
                <a:cs typeface="Arial"/>
              </a:rPr>
              <a:t>serves </a:t>
            </a:r>
            <a:r>
              <a:rPr sz="2000" spc="-5" dirty="0">
                <a:latin typeface="Arial"/>
                <a:cs typeface="Arial"/>
              </a:rPr>
              <a:t>as </a:t>
            </a:r>
            <a:r>
              <a:rPr sz="2000" dirty="0">
                <a:latin typeface="Arial"/>
                <a:cs typeface="Arial"/>
              </a:rPr>
              <a:t>an early </a:t>
            </a:r>
            <a:r>
              <a:rPr sz="2000" spc="-5" dirty="0">
                <a:latin typeface="Arial"/>
                <a:cs typeface="Arial"/>
              </a:rPr>
              <a:t>warning </a:t>
            </a:r>
            <a:r>
              <a:rPr sz="2000" dirty="0">
                <a:latin typeface="Arial"/>
                <a:cs typeface="Arial"/>
              </a:rPr>
              <a:t>signal.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makes a  </a:t>
            </a:r>
            <a:r>
              <a:rPr sz="2000" spc="-5" dirty="0">
                <a:latin typeface="Arial"/>
                <a:cs typeface="Arial"/>
              </a:rPr>
              <a:t>firm aware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future threats </a:t>
            </a:r>
            <a:r>
              <a:rPr sz="2000" dirty="0">
                <a:latin typeface="Arial"/>
                <a:cs typeface="Arial"/>
              </a:rPr>
              <a:t>or crisis so that </a:t>
            </a:r>
            <a:r>
              <a:rPr sz="2000" spc="-5" dirty="0">
                <a:latin typeface="Arial"/>
                <a:cs typeface="Arial"/>
              </a:rPr>
              <a:t>the firm </a:t>
            </a:r>
            <a:r>
              <a:rPr sz="2000" dirty="0">
                <a:latin typeface="Arial"/>
                <a:cs typeface="Arial"/>
              </a:rPr>
              <a:t>can </a:t>
            </a:r>
            <a:r>
              <a:rPr sz="2000" spc="-5" dirty="0">
                <a:latin typeface="Arial"/>
                <a:cs typeface="Arial"/>
              </a:rPr>
              <a:t>take timely  action to minimize the </a:t>
            </a:r>
            <a:r>
              <a:rPr sz="2000" dirty="0">
                <a:latin typeface="Arial"/>
                <a:cs typeface="Arial"/>
              </a:rPr>
              <a:t>adverse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effects.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469" y="47053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1369" y="4622800"/>
            <a:ext cx="7895590" cy="14363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Customer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Focus: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Environmental </a:t>
            </a:r>
            <a:r>
              <a:rPr sz="2000" dirty="0">
                <a:latin typeface="Arial"/>
                <a:cs typeface="Arial"/>
              </a:rPr>
              <a:t>understanding makes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management sensitive </a:t>
            </a:r>
            <a:r>
              <a:rPr sz="2000" spc="-5" dirty="0">
                <a:latin typeface="Arial"/>
                <a:cs typeface="Arial"/>
              </a:rPr>
              <a:t>to the  </a:t>
            </a:r>
            <a:r>
              <a:rPr sz="2000" dirty="0">
                <a:latin typeface="Arial"/>
                <a:cs typeface="Arial"/>
              </a:rPr>
              <a:t>changing needs and </a:t>
            </a:r>
            <a:r>
              <a:rPr sz="2000" spc="-5" dirty="0">
                <a:latin typeface="Arial"/>
                <a:cs typeface="Arial"/>
              </a:rPr>
              <a:t>expectations of the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consumers.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latin typeface="Arial"/>
                <a:cs typeface="Arial"/>
              </a:rPr>
              <a:t>E.g. Apps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mobile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795020"/>
            <a:ext cx="46812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41245" algn="l"/>
              </a:tabLst>
            </a:pPr>
            <a:r>
              <a:rPr sz="4400" spc="-5" dirty="0"/>
              <a:t>L</a:t>
            </a:r>
            <a:r>
              <a:rPr sz="4400" spc="-10" dirty="0"/>
              <a:t>e</a:t>
            </a:r>
            <a:r>
              <a:rPr sz="4400" spc="-5" dirty="0"/>
              <a:t>arnin</a:t>
            </a:r>
            <a:r>
              <a:rPr sz="4400" dirty="0"/>
              <a:t>g	</a:t>
            </a:r>
            <a:r>
              <a:rPr sz="4400" spc="-5" dirty="0"/>
              <a:t>Obje</a:t>
            </a:r>
            <a:r>
              <a:rPr sz="4400" dirty="0"/>
              <a:t>c</a:t>
            </a:r>
            <a:r>
              <a:rPr sz="4400" spc="-5" dirty="0"/>
              <a:t>t</a:t>
            </a:r>
            <a:r>
              <a:rPr sz="4400" spc="5" dirty="0"/>
              <a:t>i</a:t>
            </a:r>
            <a:r>
              <a:rPr sz="4400" spc="-10" dirty="0"/>
              <a:t>v</a:t>
            </a:r>
            <a:r>
              <a:rPr sz="4400" dirty="0"/>
              <a:t>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09269" y="1913889"/>
            <a:ext cx="7857490" cy="370332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509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What is </a:t>
            </a:r>
            <a:r>
              <a:rPr sz="3200" dirty="0">
                <a:latin typeface="Arial"/>
                <a:cs typeface="Arial"/>
              </a:rPr>
              <a:t>Business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409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spc="-5" dirty="0">
                <a:latin typeface="Arial"/>
                <a:cs typeface="Arial"/>
              </a:rPr>
              <a:t>What is </a:t>
            </a:r>
            <a:r>
              <a:rPr sz="3200" dirty="0">
                <a:latin typeface="Arial"/>
                <a:cs typeface="Arial"/>
              </a:rPr>
              <a:t>Environment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409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Business Environment- </a:t>
            </a:r>
            <a:r>
              <a:rPr sz="3200" spc="-5" dirty="0">
                <a:latin typeface="Arial"/>
                <a:cs typeface="Arial"/>
              </a:rPr>
              <a:t>Nature,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Objective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42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Types of Business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Environment</a:t>
            </a:r>
            <a:endParaRPr sz="3200">
              <a:latin typeface="Arial"/>
              <a:cs typeface="Arial"/>
            </a:endParaRPr>
          </a:p>
          <a:p>
            <a:pPr marL="380365" marR="58419" indent="-342900">
              <a:lnSpc>
                <a:spcPts val="3450"/>
              </a:lnSpc>
              <a:spcBef>
                <a:spcPts val="85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Interaction </a:t>
            </a:r>
            <a:r>
              <a:rPr sz="3200" spc="-5" dirty="0">
                <a:latin typeface="Arial"/>
                <a:cs typeface="Arial"/>
              </a:rPr>
              <a:t>between Internal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External  </a:t>
            </a:r>
            <a:r>
              <a:rPr sz="3200" dirty="0">
                <a:latin typeface="Arial"/>
                <a:cs typeface="Arial"/>
              </a:rPr>
              <a:t>Environment</a:t>
            </a:r>
            <a:endParaRPr sz="32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360"/>
              </a:spcBef>
              <a:buClr>
                <a:srgbClr val="00007C"/>
              </a:buClr>
              <a:buSzPct val="75000"/>
              <a:buFont typeface="UnDotum"/>
              <a:buChar char=""/>
              <a:tabLst>
                <a:tab pos="381000" algn="l"/>
              </a:tabLst>
            </a:pPr>
            <a:r>
              <a:rPr sz="3200" dirty="0">
                <a:latin typeface="Arial"/>
                <a:cs typeface="Arial"/>
              </a:rPr>
              <a:t>Importance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Business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Environment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469" y="5867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1369" y="567690"/>
            <a:ext cx="26612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Strategy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Formulation: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469" y="935990"/>
            <a:ext cx="7712075" cy="1308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Environmental monitoring </a:t>
            </a:r>
            <a:r>
              <a:rPr sz="2000" dirty="0">
                <a:latin typeface="Arial"/>
                <a:cs typeface="Arial"/>
              </a:rPr>
              <a:t>provieds relevant </a:t>
            </a:r>
            <a:r>
              <a:rPr sz="2000" spc="-5" dirty="0">
                <a:latin typeface="Arial"/>
                <a:cs typeface="Arial"/>
              </a:rPr>
              <a:t>information </a:t>
            </a:r>
            <a:r>
              <a:rPr sz="2000" dirty="0">
                <a:latin typeface="Arial"/>
                <a:cs typeface="Arial"/>
              </a:rPr>
              <a:t>about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opportunities on the </a:t>
            </a:r>
            <a:r>
              <a:rPr sz="2000" dirty="0">
                <a:latin typeface="Arial"/>
                <a:cs typeface="Arial"/>
              </a:rPr>
              <a:t>basis of </a:t>
            </a:r>
            <a:r>
              <a:rPr sz="2000" spc="-5" dirty="0">
                <a:latin typeface="Arial"/>
                <a:cs typeface="Arial"/>
              </a:rPr>
              <a:t>which firms </a:t>
            </a:r>
            <a:r>
              <a:rPr sz="2000" dirty="0">
                <a:latin typeface="Arial"/>
                <a:cs typeface="Arial"/>
              </a:rPr>
              <a:t>makes </a:t>
            </a:r>
            <a:r>
              <a:rPr sz="2000" spc="-5" dirty="0">
                <a:latin typeface="Arial"/>
                <a:cs typeface="Arial"/>
              </a:rPr>
              <a:t>their  stratrgies.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e.g. ITC in travel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tourism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sector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469" y="26695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369" y="2586990"/>
            <a:ext cx="7860030" cy="1066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Public Image: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A business </a:t>
            </a:r>
            <a:r>
              <a:rPr sz="2000" spc="-5" dirty="0">
                <a:latin typeface="Arial"/>
                <a:cs typeface="Arial"/>
              </a:rPr>
              <a:t>firm </a:t>
            </a:r>
            <a:r>
              <a:rPr sz="2000" dirty="0">
                <a:latin typeface="Arial"/>
                <a:cs typeface="Arial"/>
              </a:rPr>
              <a:t>can improve </a:t>
            </a:r>
            <a:r>
              <a:rPr sz="2000" spc="-5" dirty="0">
                <a:latin typeface="Arial"/>
                <a:cs typeface="Arial"/>
              </a:rPr>
              <a:t>its </a:t>
            </a:r>
            <a:r>
              <a:rPr sz="2000" dirty="0">
                <a:latin typeface="Arial"/>
                <a:cs typeface="Arial"/>
              </a:rPr>
              <a:t>imageby </a:t>
            </a:r>
            <a:r>
              <a:rPr sz="2000" spc="-5" dirty="0">
                <a:latin typeface="Arial"/>
                <a:cs typeface="Arial"/>
              </a:rPr>
              <a:t>showing </a:t>
            </a:r>
            <a:r>
              <a:rPr sz="2000" dirty="0">
                <a:latin typeface="Arial"/>
                <a:cs typeface="Arial"/>
              </a:rPr>
              <a:t>that </a:t>
            </a:r>
            <a:r>
              <a:rPr sz="2000" spc="-5" dirty="0">
                <a:latin typeface="Arial"/>
                <a:cs typeface="Arial"/>
              </a:rPr>
              <a:t>it is sensitive to  its </a:t>
            </a:r>
            <a:r>
              <a:rPr sz="2000" dirty="0">
                <a:latin typeface="Arial"/>
                <a:cs typeface="Arial"/>
              </a:rPr>
              <a:t>environment and responsiveas per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need of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customers.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469" y="40792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1369" y="3996690"/>
            <a:ext cx="7867015" cy="16776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Continuous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Learning: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99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Environmental </a:t>
            </a:r>
            <a:r>
              <a:rPr sz="2000" dirty="0">
                <a:latin typeface="Arial"/>
                <a:cs typeface="Arial"/>
              </a:rPr>
              <a:t>analysis serves as broad and ongoing </a:t>
            </a:r>
            <a:r>
              <a:rPr sz="2000" spc="-5" dirty="0">
                <a:latin typeface="Arial"/>
                <a:cs typeface="Arial"/>
              </a:rPr>
              <a:t>education for 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executive </a:t>
            </a:r>
            <a:r>
              <a:rPr sz="2000" dirty="0">
                <a:latin typeface="Arial"/>
                <a:cs typeface="Arial"/>
              </a:rPr>
              <a:t>so </a:t>
            </a:r>
            <a:r>
              <a:rPr sz="2000" spc="-5" dirty="0">
                <a:latin typeface="Arial"/>
                <a:cs typeface="Arial"/>
              </a:rPr>
              <a:t>that they </a:t>
            </a:r>
            <a:r>
              <a:rPr sz="2000" dirty="0">
                <a:latin typeface="Arial"/>
                <a:cs typeface="Arial"/>
              </a:rPr>
              <a:t>can react </a:t>
            </a:r>
            <a:r>
              <a:rPr sz="2000" spc="-5" dirty="0">
                <a:latin typeface="Arial"/>
                <a:cs typeface="Arial"/>
              </a:rPr>
              <a:t>in an </a:t>
            </a:r>
            <a:r>
              <a:rPr sz="2000" dirty="0">
                <a:latin typeface="Arial"/>
                <a:cs typeface="Arial"/>
              </a:rPr>
              <a:t>appropriate manner </a:t>
            </a:r>
            <a:r>
              <a:rPr sz="2000" spc="-5" dirty="0">
                <a:latin typeface="Arial"/>
                <a:cs typeface="Arial"/>
              </a:rPr>
              <a:t>to  the </a:t>
            </a:r>
            <a:r>
              <a:rPr sz="2000" dirty="0">
                <a:latin typeface="Arial"/>
                <a:cs typeface="Arial"/>
              </a:rPr>
              <a:t>changing scenario and </a:t>
            </a:r>
            <a:r>
              <a:rPr sz="2000" spc="-5" dirty="0">
                <a:latin typeface="Arial"/>
                <a:cs typeface="Arial"/>
              </a:rPr>
              <a:t>therby </a:t>
            </a:r>
            <a:r>
              <a:rPr sz="2000" dirty="0">
                <a:latin typeface="Arial"/>
                <a:cs typeface="Arial"/>
              </a:rPr>
              <a:t>increase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success </a:t>
            </a:r>
            <a:r>
              <a:rPr sz="2000" spc="-5" dirty="0">
                <a:latin typeface="Arial"/>
                <a:cs typeface="Arial"/>
              </a:rPr>
              <a:t>of their  organization.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2639" y="474979"/>
            <a:ext cx="49949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/>
                <a:cs typeface="Arial"/>
              </a:rPr>
              <a:t>Environment</a:t>
            </a:r>
            <a:r>
              <a:rPr sz="3600" b="1" spc="-3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Scanning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34747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329690"/>
            <a:ext cx="75107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The word </a:t>
            </a:r>
            <a:r>
              <a:rPr sz="2000" dirty="0">
                <a:latin typeface="Arial"/>
                <a:cs typeface="Arial"/>
              </a:rPr>
              <a:t>scanning means </a:t>
            </a:r>
            <a:r>
              <a:rPr sz="2000" spc="-5" dirty="0">
                <a:latin typeface="Arial"/>
                <a:cs typeface="Arial"/>
              </a:rPr>
              <a:t>to look carefully into or to examine. </a:t>
            </a:r>
            <a:r>
              <a:rPr sz="2000" dirty="0">
                <a:latin typeface="Arial"/>
                <a:cs typeface="Arial"/>
              </a:rPr>
              <a:t>The  </a:t>
            </a:r>
            <a:r>
              <a:rPr sz="2000" spc="-5" dirty="0">
                <a:latin typeface="Arial"/>
                <a:cs typeface="Arial"/>
              </a:rPr>
              <a:t>term Environmental </a:t>
            </a:r>
            <a:r>
              <a:rPr sz="2000" dirty="0">
                <a:latin typeface="Arial"/>
                <a:cs typeface="Arial"/>
              </a:rPr>
              <a:t>Scanning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means to “Carefully  analyze the various factors influencing the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business”.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69367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569" y="2675890"/>
            <a:ext cx="75596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Environmental </a:t>
            </a:r>
            <a:r>
              <a:rPr sz="2000" dirty="0">
                <a:latin typeface="Arial"/>
                <a:cs typeface="Arial"/>
              </a:rPr>
              <a:t>Scanning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continuous </a:t>
            </a:r>
            <a:r>
              <a:rPr sz="2000" dirty="0">
                <a:latin typeface="Arial"/>
                <a:cs typeface="Arial"/>
              </a:rPr>
              <a:t>process. </a:t>
            </a:r>
            <a:r>
              <a:rPr sz="2000" spc="-5" dirty="0">
                <a:latin typeface="Arial"/>
                <a:cs typeface="Arial"/>
              </a:rPr>
              <a:t>It is </a:t>
            </a:r>
            <a:r>
              <a:rPr sz="2000" dirty="0">
                <a:latin typeface="Arial"/>
                <a:cs typeface="Arial"/>
              </a:rPr>
              <a:t>a process by  </a:t>
            </a:r>
            <a:r>
              <a:rPr sz="2000" spc="-5" dirty="0">
                <a:latin typeface="Arial"/>
                <a:cs typeface="Arial"/>
              </a:rPr>
              <a:t>which the organizations monitor their relevant environment to  identify opportunities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threats affecting their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business.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0730" y="4390390"/>
            <a:ext cx="761873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marR="5080" indent="-33782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According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B.W.Denning </a:t>
            </a:r>
            <a:r>
              <a:rPr sz="2000" dirty="0">
                <a:latin typeface="Arial"/>
                <a:cs typeface="Arial"/>
              </a:rPr>
              <a:t>“The advocates </a:t>
            </a:r>
            <a:r>
              <a:rPr sz="2000" spc="-5" dirty="0">
                <a:latin typeface="Arial"/>
                <a:cs typeface="Arial"/>
              </a:rPr>
              <a:t>of systematic </a:t>
            </a:r>
            <a:r>
              <a:rPr sz="2000" dirty="0">
                <a:latin typeface="Arial"/>
                <a:cs typeface="Arial"/>
              </a:rPr>
              <a:t>corporate  planning </a:t>
            </a:r>
            <a:r>
              <a:rPr sz="2000" spc="-5" dirty="0">
                <a:latin typeface="Arial"/>
                <a:cs typeface="Arial"/>
              </a:rPr>
              <a:t>(strategic management </a:t>
            </a:r>
            <a:r>
              <a:rPr sz="2000" dirty="0">
                <a:latin typeface="Arial"/>
                <a:cs typeface="Arial"/>
              </a:rPr>
              <a:t>process) base </a:t>
            </a:r>
            <a:r>
              <a:rPr sz="2000" spc="-5" dirty="0">
                <a:latin typeface="Arial"/>
                <a:cs typeface="Arial"/>
              </a:rPr>
              <a:t>their </a:t>
            </a:r>
            <a:r>
              <a:rPr sz="2000" dirty="0">
                <a:latin typeface="Arial"/>
                <a:cs typeface="Arial"/>
              </a:rPr>
              <a:t>case </a:t>
            </a:r>
            <a:r>
              <a:rPr sz="2000" spc="-5" dirty="0">
                <a:latin typeface="Arial"/>
                <a:cs typeface="Arial"/>
              </a:rPr>
              <a:t>on the  view that the determination of the future </a:t>
            </a:r>
            <a:r>
              <a:rPr sz="2000" dirty="0">
                <a:latin typeface="Arial"/>
                <a:cs typeface="Arial"/>
              </a:rPr>
              <a:t>can </a:t>
            </a:r>
            <a:r>
              <a:rPr sz="2000" spc="-5" dirty="0">
                <a:latin typeface="Arial"/>
                <a:cs typeface="Arial"/>
              </a:rPr>
              <a:t>be improved </a:t>
            </a:r>
            <a:r>
              <a:rPr sz="2000" dirty="0">
                <a:latin typeface="Arial"/>
                <a:cs typeface="Arial"/>
              </a:rPr>
              <a:t>by a  </a:t>
            </a:r>
            <a:r>
              <a:rPr sz="2000" spc="-5" dirty="0">
                <a:latin typeface="Arial"/>
                <a:cs typeface="Arial"/>
              </a:rPr>
              <a:t>systematic </a:t>
            </a:r>
            <a:r>
              <a:rPr sz="2000" dirty="0">
                <a:latin typeface="Arial"/>
                <a:cs typeface="Arial"/>
              </a:rPr>
              <a:t>analytical approach </a:t>
            </a:r>
            <a:r>
              <a:rPr sz="2000" spc="-5" dirty="0">
                <a:latin typeface="Arial"/>
                <a:cs typeface="Arial"/>
              </a:rPr>
              <a:t>which reviews the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as</a:t>
            </a:r>
            <a:r>
              <a:rPr sz="2000" dirty="0">
                <a:latin typeface="Arial"/>
                <a:cs typeface="Arial"/>
              </a:rPr>
              <a:t> a</a:t>
            </a:r>
            <a:endParaRPr sz="2000">
              <a:latin typeface="Arial"/>
              <a:cs typeface="Arial"/>
            </a:endParaRPr>
          </a:p>
          <a:p>
            <a:pPr marL="189865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whole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relation to the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environment.”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0939" y="474979"/>
            <a:ext cx="6795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Need of </a:t>
            </a:r>
            <a:r>
              <a:rPr sz="3600" b="1" spc="-10" dirty="0">
                <a:latin typeface="Arial"/>
                <a:cs typeface="Arial"/>
              </a:rPr>
              <a:t>Environment</a:t>
            </a:r>
            <a:r>
              <a:rPr sz="3600" b="1" spc="-8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Scanning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070" y="119507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700" y="1113790"/>
            <a:ext cx="7331709" cy="1066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Effective Utilization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Resources: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The key to business success is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most </a:t>
            </a:r>
            <a:r>
              <a:rPr sz="2000" spc="-5" dirty="0">
                <a:latin typeface="Arial"/>
                <a:cs typeface="Arial"/>
              </a:rPr>
              <a:t>effective utilization of  </a:t>
            </a:r>
            <a:r>
              <a:rPr sz="2000" dirty="0">
                <a:latin typeface="Arial"/>
                <a:cs typeface="Arial"/>
              </a:rPr>
              <a:t>resources. Companies </a:t>
            </a:r>
            <a:r>
              <a:rPr sz="2000" spc="-5" dirty="0">
                <a:latin typeface="Arial"/>
                <a:cs typeface="Arial"/>
              </a:rPr>
              <a:t>which fails to do </a:t>
            </a:r>
            <a:r>
              <a:rPr sz="2000" dirty="0">
                <a:latin typeface="Arial"/>
                <a:cs typeface="Arial"/>
              </a:rPr>
              <a:t>so are doomed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failure.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070" y="260477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7700" y="2523490"/>
            <a:ext cx="7588884" cy="2286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latin typeface="Arial"/>
                <a:cs typeface="Arial"/>
              </a:rPr>
              <a:t>Helps </a:t>
            </a:r>
            <a:r>
              <a:rPr sz="2000" b="1" spc="-5" dirty="0">
                <a:latin typeface="Arial"/>
                <a:cs typeface="Arial"/>
              </a:rPr>
              <a:t>in Converting threats into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Opportunities: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  <a:tabLst>
                <a:tab pos="3587115" algn="l"/>
              </a:tabLst>
            </a:pPr>
            <a:r>
              <a:rPr sz="2000" spc="-5" dirty="0">
                <a:latin typeface="Arial"/>
                <a:cs typeface="Arial"/>
              </a:rPr>
              <a:t>Environmental </a:t>
            </a:r>
            <a:r>
              <a:rPr sz="2000" dirty="0">
                <a:latin typeface="Arial"/>
                <a:cs typeface="Arial"/>
              </a:rPr>
              <a:t>scanning </a:t>
            </a:r>
            <a:r>
              <a:rPr sz="2000" spc="-5" dirty="0">
                <a:latin typeface="Arial"/>
                <a:cs typeface="Arial"/>
              </a:rPr>
              <a:t>allows the strategies to anticipate  opportunities </a:t>
            </a:r>
            <a:r>
              <a:rPr sz="2000" dirty="0">
                <a:latin typeface="Arial"/>
                <a:cs typeface="Arial"/>
              </a:rPr>
              <a:t>and plan </a:t>
            </a:r>
            <a:r>
              <a:rPr sz="2000" spc="-5" dirty="0">
                <a:latin typeface="Arial"/>
                <a:cs typeface="Arial"/>
              </a:rPr>
              <a:t>alternative </a:t>
            </a:r>
            <a:r>
              <a:rPr sz="2000" dirty="0">
                <a:latin typeface="Arial"/>
                <a:cs typeface="Arial"/>
              </a:rPr>
              <a:t>responses to these </a:t>
            </a:r>
            <a:r>
              <a:rPr sz="2000" spc="-5" dirty="0">
                <a:latin typeface="Arial"/>
                <a:cs typeface="Arial"/>
              </a:rPr>
              <a:t>opportunities.  Environmental </a:t>
            </a:r>
            <a:r>
              <a:rPr sz="2000" dirty="0">
                <a:latin typeface="Arial"/>
                <a:cs typeface="Arial"/>
              </a:rPr>
              <a:t>scanning helps in </a:t>
            </a:r>
            <a:r>
              <a:rPr sz="2000" spc="-5" dirty="0">
                <a:latin typeface="Arial"/>
                <a:cs typeface="Arial"/>
              </a:rPr>
              <a:t>preventing the threats or develop  </a:t>
            </a:r>
            <a:r>
              <a:rPr sz="2000" dirty="0">
                <a:latin typeface="Arial"/>
                <a:cs typeface="Arial"/>
              </a:rPr>
              <a:t>strategies </a:t>
            </a:r>
            <a:r>
              <a:rPr sz="2000" spc="-5" dirty="0">
                <a:latin typeface="Arial"/>
                <a:cs typeface="Arial"/>
              </a:rPr>
              <a:t>that </a:t>
            </a:r>
            <a:r>
              <a:rPr sz="2000" dirty="0">
                <a:latin typeface="Arial"/>
                <a:cs typeface="Arial"/>
              </a:rPr>
              <a:t>can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turn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threats	to opportunities for the benefits of  </a:t>
            </a:r>
            <a:r>
              <a:rPr sz="2000" dirty="0">
                <a:latin typeface="Arial"/>
                <a:cs typeface="Arial"/>
              </a:rPr>
              <a:t>organization. </a:t>
            </a:r>
            <a:r>
              <a:rPr sz="2000" spc="-5" dirty="0">
                <a:latin typeface="Arial"/>
                <a:cs typeface="Arial"/>
              </a:rPr>
              <a:t>If all the </a:t>
            </a:r>
            <a:r>
              <a:rPr sz="2000" dirty="0">
                <a:latin typeface="Arial"/>
                <a:cs typeface="Arial"/>
              </a:rPr>
              <a:t>companies </a:t>
            </a:r>
            <a:r>
              <a:rPr sz="2000" spc="-5" dirty="0">
                <a:latin typeface="Arial"/>
                <a:cs typeface="Arial"/>
              </a:rPr>
              <a:t>were </a:t>
            </a:r>
            <a:r>
              <a:rPr sz="2000" dirty="0">
                <a:latin typeface="Arial"/>
                <a:cs typeface="Arial"/>
              </a:rPr>
              <a:t>able </a:t>
            </a:r>
            <a:r>
              <a:rPr sz="2000" spc="-5" dirty="0">
                <a:latin typeface="Arial"/>
                <a:cs typeface="Arial"/>
              </a:rPr>
              <a:t>to do that, </a:t>
            </a:r>
            <a:r>
              <a:rPr sz="2000" dirty="0">
                <a:latin typeface="Arial"/>
                <a:cs typeface="Arial"/>
              </a:rPr>
              <a:t>then every  company </a:t>
            </a:r>
            <a:r>
              <a:rPr sz="2000" spc="-5" dirty="0">
                <a:latin typeface="Arial"/>
                <a:cs typeface="Arial"/>
              </a:rPr>
              <a:t>would </a:t>
            </a:r>
            <a:r>
              <a:rPr sz="2000" dirty="0">
                <a:latin typeface="Arial"/>
                <a:cs typeface="Arial"/>
              </a:rPr>
              <a:t>have earned </a:t>
            </a:r>
            <a:r>
              <a:rPr sz="2000" spc="-5" dirty="0">
                <a:latin typeface="Arial"/>
                <a:cs typeface="Arial"/>
              </a:rPr>
              <a:t>good profits, growth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reputation.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070" y="52349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700" y="5152390"/>
            <a:ext cx="7757795" cy="1066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latin typeface="Arial"/>
                <a:cs typeface="Arial"/>
              </a:rPr>
              <a:t>Useful </a:t>
            </a:r>
            <a:r>
              <a:rPr sz="2000" b="1" spc="-5" dirty="0">
                <a:latin typeface="Arial"/>
                <a:cs typeface="Arial"/>
              </a:rPr>
              <a:t>for the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managers: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A business manger should </a:t>
            </a:r>
            <a:r>
              <a:rPr sz="2000" spc="-5" dirty="0">
                <a:latin typeface="Arial"/>
                <a:cs typeface="Arial"/>
              </a:rPr>
              <a:t>be </a:t>
            </a:r>
            <a:r>
              <a:rPr sz="2000" dirty="0">
                <a:latin typeface="Arial"/>
                <a:cs typeface="Arial"/>
              </a:rPr>
              <a:t>able analyze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environment to grasp  </a:t>
            </a:r>
            <a:r>
              <a:rPr sz="2000" spc="-5" dirty="0"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47879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7569" y="461009"/>
            <a:ext cx="72466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Strategic </a:t>
            </a:r>
            <a:r>
              <a:rPr sz="2000" b="1" dirty="0">
                <a:latin typeface="Arial"/>
                <a:cs typeface="Arial"/>
              </a:rPr>
              <a:t>Management </a:t>
            </a:r>
            <a:r>
              <a:rPr sz="2000" b="1" spc="-5" dirty="0">
                <a:latin typeface="Arial"/>
                <a:cs typeface="Arial"/>
              </a:rPr>
              <a:t>Starts </a:t>
            </a:r>
            <a:r>
              <a:rPr sz="2000" b="1" spc="10" dirty="0">
                <a:latin typeface="Arial"/>
                <a:cs typeface="Arial"/>
              </a:rPr>
              <a:t>with </a:t>
            </a:r>
            <a:r>
              <a:rPr sz="2000" b="1" spc="-5" dirty="0">
                <a:latin typeface="Arial"/>
                <a:cs typeface="Arial"/>
              </a:rPr>
              <a:t>Environmental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Scanning: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798829"/>
            <a:ext cx="7651750" cy="170180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  <a:tabLst>
                <a:tab pos="1706245" algn="l"/>
              </a:tabLst>
            </a:pPr>
            <a:r>
              <a:rPr sz="2000" spc="-5" dirty="0">
                <a:latin typeface="Arial"/>
                <a:cs typeface="Arial"/>
              </a:rPr>
              <a:t>Environmental </a:t>
            </a:r>
            <a:r>
              <a:rPr sz="2000" dirty="0">
                <a:latin typeface="Arial"/>
                <a:cs typeface="Arial"/>
              </a:rPr>
              <a:t>scanning </a:t>
            </a:r>
            <a:r>
              <a:rPr sz="2000" spc="-5" dirty="0">
                <a:latin typeface="Arial"/>
                <a:cs typeface="Arial"/>
              </a:rPr>
              <a:t>is the starting </a:t>
            </a:r>
            <a:r>
              <a:rPr sz="2000" dirty="0">
                <a:latin typeface="Arial"/>
                <a:cs typeface="Arial"/>
              </a:rPr>
              <a:t>point </a:t>
            </a:r>
            <a:r>
              <a:rPr sz="2000" spc="-5" dirty="0">
                <a:latin typeface="Arial"/>
                <a:cs typeface="Arial"/>
              </a:rPr>
              <a:t>of strategic  management.	</a:t>
            </a:r>
            <a:r>
              <a:rPr sz="2000" dirty="0">
                <a:latin typeface="Arial"/>
                <a:cs typeface="Arial"/>
              </a:rPr>
              <a:t>strategy </a:t>
            </a:r>
            <a:r>
              <a:rPr sz="2000" spc="-5" dirty="0">
                <a:latin typeface="Arial"/>
                <a:cs typeface="Arial"/>
              </a:rPr>
              <a:t>formulation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strategy implementation </a:t>
            </a:r>
            <a:r>
              <a:rPr sz="2000" dirty="0">
                <a:latin typeface="Arial"/>
                <a:cs typeface="Arial"/>
              </a:rPr>
              <a:t>are 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outcome </a:t>
            </a:r>
            <a:r>
              <a:rPr sz="2000" spc="-5" dirty="0">
                <a:latin typeface="Arial"/>
                <a:cs typeface="Arial"/>
              </a:rPr>
              <a:t>of environment </a:t>
            </a:r>
            <a:r>
              <a:rPr sz="2000" dirty="0">
                <a:latin typeface="Arial"/>
                <a:cs typeface="Arial"/>
              </a:rPr>
              <a:t>scanning. </a:t>
            </a:r>
            <a:r>
              <a:rPr sz="2000" spc="-5" dirty="0">
                <a:latin typeface="Arial"/>
                <a:cs typeface="Arial"/>
              </a:rPr>
              <a:t>To implement the strategy,  the </a:t>
            </a:r>
            <a:r>
              <a:rPr sz="2000" dirty="0">
                <a:latin typeface="Arial"/>
                <a:cs typeface="Arial"/>
              </a:rPr>
              <a:t>first </a:t>
            </a:r>
            <a:r>
              <a:rPr sz="2000" spc="-5" dirty="0">
                <a:latin typeface="Arial"/>
                <a:cs typeface="Arial"/>
              </a:rPr>
              <a:t>thing is formulation of strategy. Again this strategy  formulation is </a:t>
            </a:r>
            <a:r>
              <a:rPr sz="2000" dirty="0">
                <a:latin typeface="Arial"/>
                <a:cs typeface="Arial"/>
              </a:rPr>
              <a:t>based </a:t>
            </a:r>
            <a:r>
              <a:rPr sz="2000" spc="-5" dirty="0">
                <a:latin typeface="Arial"/>
                <a:cs typeface="Arial"/>
              </a:rPr>
              <a:t>on what </a:t>
            </a:r>
            <a:r>
              <a:rPr sz="2000" dirty="0">
                <a:latin typeface="Arial"/>
                <a:cs typeface="Arial"/>
              </a:rPr>
              <a:t>impact </a:t>
            </a:r>
            <a:r>
              <a:rPr sz="2000" spc="-5" dirty="0">
                <a:latin typeface="Arial"/>
                <a:cs typeface="Arial"/>
              </a:rPr>
              <a:t>the environment </a:t>
            </a:r>
            <a:r>
              <a:rPr sz="2000" dirty="0">
                <a:latin typeface="Arial"/>
                <a:cs typeface="Arial"/>
              </a:rPr>
              <a:t>has on  </a:t>
            </a:r>
            <a:r>
              <a:rPr sz="2000" spc="-5" dirty="0">
                <a:latin typeface="Arial"/>
                <a:cs typeface="Arial"/>
              </a:rPr>
              <a:t>organization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terms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opportunities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threats.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8638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350"/>
              </a:spcBef>
            </a:pPr>
            <a:r>
              <a:rPr spc="-5" dirty="0"/>
              <a:t>Constant </a:t>
            </a:r>
            <a:r>
              <a:rPr dirty="0"/>
              <a:t>Monitoring </a:t>
            </a:r>
            <a:r>
              <a:rPr spc="-5" dirty="0"/>
              <a:t>of the</a:t>
            </a:r>
            <a:r>
              <a:rPr dirty="0"/>
              <a:t> </a:t>
            </a:r>
            <a:r>
              <a:rPr spc="-5" dirty="0"/>
              <a:t>Environment:</a:t>
            </a:r>
          </a:p>
          <a:p>
            <a:pPr marL="354965" marR="5080">
              <a:lnSpc>
                <a:spcPts val="2160"/>
              </a:lnSpc>
              <a:spcBef>
                <a:spcPts val="520"/>
              </a:spcBef>
            </a:pPr>
            <a:r>
              <a:rPr b="0" spc="-5" dirty="0">
                <a:latin typeface="Arial"/>
                <a:cs typeface="Arial"/>
              </a:rPr>
              <a:t>Environmental </a:t>
            </a:r>
            <a:r>
              <a:rPr b="0" dirty="0">
                <a:latin typeface="Arial"/>
                <a:cs typeface="Arial"/>
              </a:rPr>
              <a:t>scanning </a:t>
            </a:r>
            <a:r>
              <a:rPr b="0" spc="-5" dirty="0">
                <a:latin typeface="Arial"/>
                <a:cs typeface="Arial"/>
              </a:rPr>
              <a:t>provides </a:t>
            </a:r>
            <a:r>
              <a:rPr b="0" dirty="0">
                <a:latin typeface="Arial"/>
                <a:cs typeface="Arial"/>
              </a:rPr>
              <a:t>a clear </a:t>
            </a:r>
            <a:r>
              <a:rPr b="0" spc="-5" dirty="0">
                <a:latin typeface="Arial"/>
                <a:cs typeface="Arial"/>
              </a:rPr>
              <a:t>idea </a:t>
            </a:r>
            <a:r>
              <a:rPr b="0" dirty="0">
                <a:latin typeface="Arial"/>
                <a:cs typeface="Arial"/>
              </a:rPr>
              <a:t>about </a:t>
            </a:r>
            <a:r>
              <a:rPr b="0" spc="-5" dirty="0">
                <a:latin typeface="Arial"/>
                <a:cs typeface="Arial"/>
              </a:rPr>
              <a:t>the existing  environment. Without </a:t>
            </a:r>
            <a:r>
              <a:rPr b="0" dirty="0">
                <a:latin typeface="Arial"/>
                <a:cs typeface="Arial"/>
              </a:rPr>
              <a:t>environment scanning it </a:t>
            </a:r>
            <a:r>
              <a:rPr b="0" spc="-5" dirty="0">
                <a:latin typeface="Arial"/>
                <a:cs typeface="Arial"/>
              </a:rPr>
              <a:t>would </a:t>
            </a:r>
            <a:r>
              <a:rPr b="0" dirty="0">
                <a:latin typeface="Arial"/>
                <a:cs typeface="Arial"/>
              </a:rPr>
              <a:t>not be possible  </a:t>
            </a:r>
            <a:r>
              <a:rPr b="0" spc="-5" dirty="0">
                <a:latin typeface="Arial"/>
                <a:cs typeface="Arial"/>
              </a:rPr>
              <a:t>to </a:t>
            </a:r>
            <a:r>
              <a:rPr b="0" dirty="0">
                <a:latin typeface="Arial"/>
                <a:cs typeface="Arial"/>
              </a:rPr>
              <a:t>know </a:t>
            </a:r>
            <a:r>
              <a:rPr b="0" spc="-5" dirty="0">
                <a:latin typeface="Arial"/>
                <a:cs typeface="Arial"/>
              </a:rPr>
              <a:t>the </a:t>
            </a:r>
            <a:r>
              <a:rPr b="0" dirty="0">
                <a:latin typeface="Arial"/>
                <a:cs typeface="Arial"/>
              </a:rPr>
              <a:t>change in customers tastes=, preferences, </a:t>
            </a:r>
            <a:r>
              <a:rPr b="0" spc="-5" dirty="0">
                <a:latin typeface="Arial"/>
                <a:cs typeface="Arial"/>
              </a:rPr>
              <a:t>competitors  moves, latest </a:t>
            </a:r>
            <a:r>
              <a:rPr b="0" dirty="0">
                <a:latin typeface="Arial"/>
                <a:cs typeface="Arial"/>
              </a:rPr>
              <a:t>policies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etc.</a:t>
            </a: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b="0" spc="-5" dirty="0">
                <a:latin typeface="Arial"/>
                <a:cs typeface="Arial"/>
              </a:rPr>
              <a:t>opportunities </a:t>
            </a:r>
            <a:r>
              <a:rPr b="0" dirty="0">
                <a:latin typeface="Arial"/>
                <a:cs typeface="Arial"/>
              </a:rPr>
              <a:t>or </a:t>
            </a:r>
            <a:r>
              <a:rPr b="0" spc="-5" dirty="0">
                <a:latin typeface="Arial"/>
                <a:cs typeface="Arial"/>
              </a:rPr>
              <a:t>face the</a:t>
            </a:r>
            <a:r>
              <a:rPr b="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threats.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4669" y="503809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569" y="4986019"/>
            <a:ext cx="7524115" cy="179832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dirty="0">
                <a:latin typeface="Arial"/>
                <a:cs typeface="Arial"/>
              </a:rPr>
              <a:t>Narrowing </a:t>
            </a:r>
            <a:r>
              <a:rPr sz="2000" b="1" spc="15" dirty="0">
                <a:latin typeface="Arial"/>
                <a:cs typeface="Arial"/>
              </a:rPr>
              <a:t>Down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Opportunities: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530"/>
              </a:spcBef>
            </a:pPr>
            <a:r>
              <a:rPr sz="2000" spc="-5" dirty="0">
                <a:latin typeface="Arial"/>
                <a:cs typeface="Arial"/>
              </a:rPr>
              <a:t>An in-depth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meaningful environmental </a:t>
            </a:r>
            <a:r>
              <a:rPr sz="2000" dirty="0">
                <a:latin typeface="Arial"/>
                <a:cs typeface="Arial"/>
              </a:rPr>
              <a:t>scanning </a:t>
            </a:r>
            <a:r>
              <a:rPr sz="2000" spc="-5" dirty="0">
                <a:latin typeface="Arial"/>
                <a:cs typeface="Arial"/>
              </a:rPr>
              <a:t>assists the  strategists to </a:t>
            </a:r>
            <a:r>
              <a:rPr sz="2000" dirty="0">
                <a:latin typeface="Arial"/>
                <a:cs typeface="Arial"/>
              </a:rPr>
              <a:t>reduce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range of </a:t>
            </a:r>
            <a:r>
              <a:rPr sz="2000" spc="-5" dirty="0">
                <a:latin typeface="Arial"/>
                <a:cs typeface="Arial"/>
              </a:rPr>
              <a:t>available alternatives </a:t>
            </a:r>
            <a:r>
              <a:rPr sz="200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eliminate options </a:t>
            </a:r>
            <a:r>
              <a:rPr sz="2000" dirty="0">
                <a:latin typeface="Arial"/>
                <a:cs typeface="Arial"/>
              </a:rPr>
              <a:t>that are </a:t>
            </a:r>
            <a:r>
              <a:rPr sz="2000" spc="-5" dirty="0">
                <a:latin typeface="Arial"/>
                <a:cs typeface="Arial"/>
              </a:rPr>
              <a:t>totally </a:t>
            </a:r>
            <a:r>
              <a:rPr sz="2000" dirty="0">
                <a:latin typeface="Arial"/>
                <a:cs typeface="Arial"/>
              </a:rPr>
              <a:t>inconsisten 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the forecast  opportunities </a:t>
            </a:r>
            <a:r>
              <a:rPr sz="2000" dirty="0">
                <a:latin typeface="Arial"/>
                <a:cs typeface="Arial"/>
              </a:rPr>
              <a:t>or threats. Of these </a:t>
            </a:r>
            <a:r>
              <a:rPr sz="2000" spc="-5" dirty="0">
                <a:latin typeface="Arial"/>
                <a:cs typeface="Arial"/>
              </a:rPr>
              <a:t>alternatives </a:t>
            </a:r>
            <a:r>
              <a:rPr sz="2000" dirty="0">
                <a:latin typeface="Arial"/>
                <a:cs typeface="Arial"/>
              </a:rPr>
              <a:t>and options, </a:t>
            </a:r>
            <a:r>
              <a:rPr sz="2000" spc="-5" dirty="0">
                <a:latin typeface="Arial"/>
                <a:cs typeface="Arial"/>
              </a:rPr>
              <a:t>which is  the viable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promising </a:t>
            </a:r>
            <a:r>
              <a:rPr sz="2000" dirty="0">
                <a:latin typeface="Arial"/>
                <a:cs typeface="Arial"/>
              </a:rPr>
              <a:t>has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traced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out.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5869" y="353059"/>
            <a:ext cx="66433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Process </a:t>
            </a:r>
            <a:r>
              <a:rPr b="1" spc="-5" dirty="0">
                <a:latin typeface="Arial"/>
                <a:cs typeface="Arial"/>
              </a:rPr>
              <a:t>of Environment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Scanning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0237" y="985837"/>
            <a:ext cx="6181725" cy="5800725"/>
            <a:chOff x="1900237" y="985837"/>
            <a:chExt cx="6181725" cy="5800725"/>
          </a:xfrm>
        </p:grpSpPr>
        <p:sp>
          <p:nvSpPr>
            <p:cNvPr id="4" name="object 4"/>
            <p:cNvSpPr/>
            <p:nvPr/>
          </p:nvSpPr>
          <p:spPr>
            <a:xfrm>
              <a:off x="1905000" y="9906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5994400" y="0"/>
                  </a:moveTo>
                  <a:lnTo>
                    <a:pt x="101600" y="0"/>
                  </a:ln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05000" y="9906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101600" y="0"/>
                  </a:move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lnTo>
                    <a:pt x="101600" y="0"/>
                  </a:lnTo>
                  <a:close/>
                </a:path>
                <a:path w="6096000" h="609600">
                  <a:moveTo>
                    <a:pt x="0" y="0"/>
                  </a:moveTo>
                  <a:lnTo>
                    <a:pt x="0" y="0"/>
                  </a:lnTo>
                </a:path>
                <a:path w="6096000" h="609600">
                  <a:moveTo>
                    <a:pt x="6096000" y="609600"/>
                  </a:moveTo>
                  <a:lnTo>
                    <a:pt x="6096000" y="609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05000" y="18288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5994400" y="0"/>
                  </a:moveTo>
                  <a:lnTo>
                    <a:pt x="101600" y="0"/>
                  </a:ln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05000" y="18288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101600" y="0"/>
                  </a:move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lnTo>
                    <a:pt x="101600" y="0"/>
                  </a:lnTo>
                  <a:close/>
                </a:path>
                <a:path w="6096000" h="609600">
                  <a:moveTo>
                    <a:pt x="0" y="0"/>
                  </a:moveTo>
                  <a:lnTo>
                    <a:pt x="0" y="0"/>
                  </a:lnTo>
                </a:path>
                <a:path w="6096000" h="609600">
                  <a:moveTo>
                    <a:pt x="6096000" y="609600"/>
                  </a:moveTo>
                  <a:lnTo>
                    <a:pt x="6096000" y="609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81200" y="27432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5994400" y="0"/>
                  </a:moveTo>
                  <a:lnTo>
                    <a:pt x="101600" y="0"/>
                  </a:ln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81200" y="27432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101600" y="0"/>
                  </a:move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lnTo>
                    <a:pt x="101600" y="0"/>
                  </a:lnTo>
                  <a:close/>
                </a:path>
                <a:path w="6096000" h="609600">
                  <a:moveTo>
                    <a:pt x="0" y="0"/>
                  </a:moveTo>
                  <a:lnTo>
                    <a:pt x="0" y="0"/>
                  </a:lnTo>
                </a:path>
                <a:path w="6096000" h="609600">
                  <a:moveTo>
                    <a:pt x="6096000" y="609600"/>
                  </a:moveTo>
                  <a:lnTo>
                    <a:pt x="6096000" y="609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81200" y="35814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5994400" y="0"/>
                  </a:moveTo>
                  <a:lnTo>
                    <a:pt x="101600" y="0"/>
                  </a:ln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81200" y="35814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101600" y="0"/>
                  </a:move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lnTo>
                    <a:pt x="101600" y="0"/>
                  </a:lnTo>
                  <a:close/>
                </a:path>
                <a:path w="6096000" h="609600">
                  <a:moveTo>
                    <a:pt x="0" y="0"/>
                  </a:moveTo>
                  <a:lnTo>
                    <a:pt x="0" y="0"/>
                  </a:lnTo>
                </a:path>
                <a:path w="6096000" h="609600">
                  <a:moveTo>
                    <a:pt x="6096000" y="609600"/>
                  </a:moveTo>
                  <a:lnTo>
                    <a:pt x="6096000" y="609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81200" y="44958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5994400" y="0"/>
                  </a:moveTo>
                  <a:lnTo>
                    <a:pt x="101600" y="0"/>
                  </a:ln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81200" y="44958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101600" y="0"/>
                  </a:move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lnTo>
                    <a:pt x="101600" y="0"/>
                  </a:lnTo>
                  <a:close/>
                </a:path>
                <a:path w="6096000" h="609600">
                  <a:moveTo>
                    <a:pt x="0" y="0"/>
                  </a:moveTo>
                  <a:lnTo>
                    <a:pt x="0" y="0"/>
                  </a:lnTo>
                </a:path>
                <a:path w="6096000" h="609600">
                  <a:moveTo>
                    <a:pt x="6096000" y="609600"/>
                  </a:moveTo>
                  <a:lnTo>
                    <a:pt x="6096000" y="609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81200" y="53340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5994400" y="0"/>
                  </a:moveTo>
                  <a:lnTo>
                    <a:pt x="101600" y="0"/>
                  </a:ln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81200" y="53340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101600" y="0"/>
                  </a:move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lnTo>
                    <a:pt x="101600" y="0"/>
                  </a:lnTo>
                  <a:close/>
                </a:path>
                <a:path w="6096000" h="609600">
                  <a:moveTo>
                    <a:pt x="0" y="0"/>
                  </a:moveTo>
                  <a:lnTo>
                    <a:pt x="0" y="0"/>
                  </a:lnTo>
                </a:path>
                <a:path w="6096000" h="609600">
                  <a:moveTo>
                    <a:pt x="6096000" y="609600"/>
                  </a:moveTo>
                  <a:lnTo>
                    <a:pt x="6096000" y="609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81200" y="61722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5994400" y="0"/>
                  </a:moveTo>
                  <a:lnTo>
                    <a:pt x="101600" y="0"/>
                  </a:ln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81200" y="6172200"/>
              <a:ext cx="6096000" cy="609600"/>
            </a:xfrm>
            <a:custGeom>
              <a:avLst/>
              <a:gdLst/>
              <a:ahLst/>
              <a:cxnLst/>
              <a:rect l="l" t="t" r="r" b="b"/>
              <a:pathLst>
                <a:path w="6096000" h="609600">
                  <a:moveTo>
                    <a:pt x="101600" y="0"/>
                  </a:moveTo>
                  <a:lnTo>
                    <a:pt x="64293" y="8731"/>
                  </a:lnTo>
                  <a:lnTo>
                    <a:pt x="31750" y="31750"/>
                  </a:lnTo>
                  <a:lnTo>
                    <a:pt x="8731" y="6429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8731" y="545306"/>
                  </a:lnTo>
                  <a:lnTo>
                    <a:pt x="31750" y="577850"/>
                  </a:lnTo>
                  <a:lnTo>
                    <a:pt x="64293" y="600868"/>
                  </a:lnTo>
                  <a:lnTo>
                    <a:pt x="101600" y="609600"/>
                  </a:lnTo>
                  <a:lnTo>
                    <a:pt x="5994400" y="609600"/>
                  </a:lnTo>
                  <a:lnTo>
                    <a:pt x="6031706" y="600868"/>
                  </a:lnTo>
                  <a:lnTo>
                    <a:pt x="6064250" y="577850"/>
                  </a:lnTo>
                  <a:lnTo>
                    <a:pt x="6087268" y="545306"/>
                  </a:lnTo>
                  <a:lnTo>
                    <a:pt x="6096000" y="508000"/>
                  </a:lnTo>
                  <a:lnTo>
                    <a:pt x="6096000" y="101600"/>
                  </a:lnTo>
                  <a:lnTo>
                    <a:pt x="6087268" y="64293"/>
                  </a:lnTo>
                  <a:lnTo>
                    <a:pt x="6064250" y="31750"/>
                  </a:lnTo>
                  <a:lnTo>
                    <a:pt x="6031706" y="8731"/>
                  </a:lnTo>
                  <a:lnTo>
                    <a:pt x="5994400" y="0"/>
                  </a:lnTo>
                  <a:lnTo>
                    <a:pt x="101600" y="0"/>
                  </a:lnTo>
                  <a:close/>
                </a:path>
                <a:path w="6096000" h="609600">
                  <a:moveTo>
                    <a:pt x="0" y="0"/>
                  </a:moveTo>
                  <a:lnTo>
                    <a:pt x="0" y="0"/>
                  </a:lnTo>
                </a:path>
                <a:path w="6096000" h="609600">
                  <a:moveTo>
                    <a:pt x="6096000" y="609600"/>
                  </a:moveTo>
                  <a:lnTo>
                    <a:pt x="6096000" y="609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359660" y="1130300"/>
            <a:ext cx="523621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6990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Identifying Environmental Factors</a:t>
            </a:r>
            <a:endParaRPr sz="2000">
              <a:latin typeface="Arial"/>
              <a:cs typeface="Arial"/>
            </a:endParaRPr>
          </a:p>
          <a:p>
            <a:pPr marL="943610" marR="60325" indent="-930910">
              <a:lnSpc>
                <a:spcPts val="7200"/>
              </a:lnSpc>
              <a:spcBef>
                <a:spcPts val="439"/>
              </a:spcBef>
            </a:pPr>
            <a:r>
              <a:rPr sz="2000" dirty="0">
                <a:latin typeface="Arial"/>
                <a:cs typeface="Arial"/>
              </a:rPr>
              <a:t>Scanning &amp; </a:t>
            </a:r>
            <a:r>
              <a:rPr sz="2000" spc="-5" dirty="0">
                <a:latin typeface="Arial"/>
                <a:cs typeface="Arial"/>
              </a:rPr>
              <a:t>Selecting Relevant </a:t>
            </a:r>
            <a:r>
              <a:rPr sz="2000" dirty="0">
                <a:latin typeface="Arial"/>
                <a:cs typeface="Arial"/>
              </a:rPr>
              <a:t>&amp; Key </a:t>
            </a:r>
            <a:r>
              <a:rPr sz="2000" spc="-5" dirty="0">
                <a:latin typeface="Arial"/>
                <a:cs typeface="Arial"/>
              </a:rPr>
              <a:t>Factors  Defining </a:t>
            </a:r>
            <a:r>
              <a:rPr sz="2000" dirty="0">
                <a:latin typeface="Arial"/>
                <a:cs typeface="Arial"/>
              </a:rPr>
              <a:t>Variables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Analysis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Arial"/>
              <a:cs typeface="Arial"/>
            </a:endParaRPr>
          </a:p>
          <a:p>
            <a:pPr marL="97155"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Using </a:t>
            </a:r>
            <a:r>
              <a:rPr sz="2000" spc="-5" dirty="0">
                <a:latin typeface="Arial"/>
                <a:cs typeface="Arial"/>
              </a:rPr>
              <a:t>Different Methods, </a:t>
            </a:r>
            <a:r>
              <a:rPr sz="2000" dirty="0">
                <a:latin typeface="Arial"/>
                <a:cs typeface="Arial"/>
              </a:rPr>
              <a:t>Techniques &amp;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Tools</a:t>
            </a:r>
            <a:endParaRPr sz="2000">
              <a:latin typeface="Arial"/>
              <a:cs typeface="Arial"/>
            </a:endParaRPr>
          </a:p>
          <a:p>
            <a:pPr marL="694055" marR="589280" algn="ctr">
              <a:lnSpc>
                <a:spcPct val="275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Forecasting </a:t>
            </a:r>
            <a:r>
              <a:rPr sz="2000" spc="-5" dirty="0">
                <a:latin typeface="Arial"/>
                <a:cs typeface="Arial"/>
              </a:rPr>
              <a:t>Environmental Factors  </a:t>
            </a:r>
            <a:r>
              <a:rPr sz="2000" dirty="0">
                <a:latin typeface="Arial"/>
                <a:cs typeface="Arial"/>
              </a:rPr>
              <a:t>Designing</a:t>
            </a:r>
            <a:r>
              <a:rPr sz="2000" spc="-5" dirty="0">
                <a:latin typeface="Arial"/>
                <a:cs typeface="Arial"/>
              </a:rPr>
              <a:t> Profiles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98425" algn="ctr">
              <a:lnSpc>
                <a:spcPct val="100000"/>
              </a:lnSpc>
              <a:spcBef>
                <a:spcPts val="1670"/>
              </a:spcBef>
            </a:pPr>
            <a:r>
              <a:rPr sz="2000" spc="-5" dirty="0">
                <a:latin typeface="Arial"/>
                <a:cs typeface="Arial"/>
              </a:rPr>
              <a:t>Strategic position </a:t>
            </a:r>
            <a:r>
              <a:rPr sz="2000" dirty="0">
                <a:latin typeface="Arial"/>
                <a:cs typeface="Arial"/>
              </a:rPr>
              <a:t>and Report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Writing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734559" y="1600200"/>
            <a:ext cx="132080" cy="4572000"/>
            <a:chOff x="4734559" y="1600200"/>
            <a:chExt cx="132080" cy="4572000"/>
          </a:xfrm>
        </p:grpSpPr>
        <p:sp>
          <p:nvSpPr>
            <p:cNvPr id="20" name="object 20"/>
            <p:cNvSpPr/>
            <p:nvPr/>
          </p:nvSpPr>
          <p:spPr>
            <a:xfrm>
              <a:off x="4800599" y="1600200"/>
              <a:ext cx="0" cy="104139"/>
            </a:xfrm>
            <a:custGeom>
              <a:avLst/>
              <a:gdLst/>
              <a:ahLst/>
              <a:cxnLst/>
              <a:rect l="l" t="t" r="r" b="b"/>
              <a:pathLst>
                <a:path h="104139">
                  <a:moveTo>
                    <a:pt x="0" y="0"/>
                  </a:moveTo>
                  <a:lnTo>
                    <a:pt x="0" y="104139"/>
                  </a:lnTo>
                </a:path>
              </a:pathLst>
            </a:custGeom>
            <a:ln w="444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34559" y="1695450"/>
              <a:ext cx="132080" cy="133350"/>
            </a:xfrm>
            <a:custGeom>
              <a:avLst/>
              <a:gdLst/>
              <a:ahLst/>
              <a:cxnLst/>
              <a:rect l="l" t="t" r="r" b="b"/>
              <a:pathLst>
                <a:path w="132079" h="133350">
                  <a:moveTo>
                    <a:pt x="132079" y="0"/>
                  </a:moveTo>
                  <a:lnTo>
                    <a:pt x="0" y="0"/>
                  </a:lnTo>
                  <a:lnTo>
                    <a:pt x="66039" y="133350"/>
                  </a:lnTo>
                  <a:lnTo>
                    <a:pt x="132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00599" y="2438400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80339"/>
                  </a:lnTo>
                </a:path>
              </a:pathLst>
            </a:custGeom>
            <a:ln w="444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34559" y="2609850"/>
              <a:ext cx="132080" cy="133350"/>
            </a:xfrm>
            <a:custGeom>
              <a:avLst/>
              <a:gdLst/>
              <a:ahLst/>
              <a:cxnLst/>
              <a:rect l="l" t="t" r="r" b="b"/>
              <a:pathLst>
                <a:path w="132079" h="133350">
                  <a:moveTo>
                    <a:pt x="132079" y="0"/>
                  </a:moveTo>
                  <a:lnTo>
                    <a:pt x="0" y="0"/>
                  </a:lnTo>
                  <a:lnTo>
                    <a:pt x="66039" y="133350"/>
                  </a:lnTo>
                  <a:lnTo>
                    <a:pt x="132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00599" y="3352800"/>
              <a:ext cx="0" cy="104139"/>
            </a:xfrm>
            <a:custGeom>
              <a:avLst/>
              <a:gdLst/>
              <a:ahLst/>
              <a:cxnLst/>
              <a:rect l="l" t="t" r="r" b="b"/>
              <a:pathLst>
                <a:path h="104139">
                  <a:moveTo>
                    <a:pt x="0" y="0"/>
                  </a:moveTo>
                  <a:lnTo>
                    <a:pt x="0" y="104139"/>
                  </a:lnTo>
                </a:path>
              </a:pathLst>
            </a:custGeom>
            <a:ln w="444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734559" y="3448050"/>
              <a:ext cx="132080" cy="133350"/>
            </a:xfrm>
            <a:custGeom>
              <a:avLst/>
              <a:gdLst/>
              <a:ahLst/>
              <a:cxnLst/>
              <a:rect l="l" t="t" r="r" b="b"/>
              <a:pathLst>
                <a:path w="132079" h="133350">
                  <a:moveTo>
                    <a:pt x="132079" y="0"/>
                  </a:moveTo>
                  <a:lnTo>
                    <a:pt x="0" y="0"/>
                  </a:lnTo>
                  <a:lnTo>
                    <a:pt x="66039" y="133350"/>
                  </a:lnTo>
                  <a:lnTo>
                    <a:pt x="132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800599" y="4191000"/>
              <a:ext cx="0" cy="180340"/>
            </a:xfrm>
            <a:custGeom>
              <a:avLst/>
              <a:gdLst/>
              <a:ahLst/>
              <a:cxnLst/>
              <a:rect l="l" t="t" r="r" b="b"/>
              <a:pathLst>
                <a:path h="180339">
                  <a:moveTo>
                    <a:pt x="0" y="0"/>
                  </a:moveTo>
                  <a:lnTo>
                    <a:pt x="0" y="180339"/>
                  </a:lnTo>
                </a:path>
              </a:pathLst>
            </a:custGeom>
            <a:ln w="444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734559" y="4362450"/>
              <a:ext cx="132080" cy="133350"/>
            </a:xfrm>
            <a:custGeom>
              <a:avLst/>
              <a:gdLst/>
              <a:ahLst/>
              <a:cxnLst/>
              <a:rect l="l" t="t" r="r" b="b"/>
              <a:pathLst>
                <a:path w="132079" h="133350">
                  <a:moveTo>
                    <a:pt x="132079" y="0"/>
                  </a:moveTo>
                  <a:lnTo>
                    <a:pt x="0" y="0"/>
                  </a:lnTo>
                  <a:lnTo>
                    <a:pt x="66039" y="133350"/>
                  </a:lnTo>
                  <a:lnTo>
                    <a:pt x="132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800599" y="5105400"/>
              <a:ext cx="0" cy="105410"/>
            </a:xfrm>
            <a:custGeom>
              <a:avLst/>
              <a:gdLst/>
              <a:ahLst/>
              <a:cxnLst/>
              <a:rect l="l" t="t" r="r" b="b"/>
              <a:pathLst>
                <a:path h="105410">
                  <a:moveTo>
                    <a:pt x="0" y="0"/>
                  </a:moveTo>
                  <a:lnTo>
                    <a:pt x="0" y="105410"/>
                  </a:lnTo>
                </a:path>
              </a:pathLst>
            </a:custGeom>
            <a:ln w="444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34559" y="5200650"/>
              <a:ext cx="132080" cy="133350"/>
            </a:xfrm>
            <a:custGeom>
              <a:avLst/>
              <a:gdLst/>
              <a:ahLst/>
              <a:cxnLst/>
              <a:rect l="l" t="t" r="r" b="b"/>
              <a:pathLst>
                <a:path w="132079" h="133350">
                  <a:moveTo>
                    <a:pt x="132079" y="0"/>
                  </a:moveTo>
                  <a:lnTo>
                    <a:pt x="0" y="0"/>
                  </a:lnTo>
                  <a:lnTo>
                    <a:pt x="66039" y="133350"/>
                  </a:lnTo>
                  <a:lnTo>
                    <a:pt x="132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800599" y="5943600"/>
              <a:ext cx="0" cy="104139"/>
            </a:xfrm>
            <a:custGeom>
              <a:avLst/>
              <a:gdLst/>
              <a:ahLst/>
              <a:cxnLst/>
              <a:rect l="l" t="t" r="r" b="b"/>
              <a:pathLst>
                <a:path h="104139">
                  <a:moveTo>
                    <a:pt x="0" y="0"/>
                  </a:moveTo>
                  <a:lnTo>
                    <a:pt x="0" y="104140"/>
                  </a:lnTo>
                </a:path>
              </a:pathLst>
            </a:custGeom>
            <a:ln w="444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34559" y="6038850"/>
              <a:ext cx="132080" cy="133350"/>
            </a:xfrm>
            <a:custGeom>
              <a:avLst/>
              <a:gdLst/>
              <a:ahLst/>
              <a:cxnLst/>
              <a:rect l="l" t="t" r="r" b="b"/>
              <a:pathLst>
                <a:path w="132079" h="133350">
                  <a:moveTo>
                    <a:pt x="132079" y="0"/>
                  </a:moveTo>
                  <a:lnTo>
                    <a:pt x="0" y="0"/>
                  </a:lnTo>
                  <a:lnTo>
                    <a:pt x="66039" y="133350"/>
                  </a:lnTo>
                  <a:lnTo>
                    <a:pt x="132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7700" y="567690"/>
            <a:ext cx="77012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08170" algn="l"/>
              </a:tabLst>
            </a:pPr>
            <a:r>
              <a:rPr sz="2000" spc="-5" dirty="0"/>
              <a:t>Environmental </a:t>
            </a:r>
            <a:r>
              <a:rPr sz="2000" dirty="0"/>
              <a:t>analysis process</a:t>
            </a:r>
            <a:r>
              <a:rPr sz="2000" spc="30" dirty="0"/>
              <a:t> </a:t>
            </a:r>
            <a:r>
              <a:rPr sz="2000" spc="-5" dirty="0"/>
              <a:t>is</a:t>
            </a:r>
            <a:r>
              <a:rPr sz="2000" spc="15" dirty="0"/>
              <a:t> </a:t>
            </a:r>
            <a:r>
              <a:rPr sz="2000" dirty="0"/>
              <a:t>not	</a:t>
            </a:r>
            <a:r>
              <a:rPr sz="2000" spc="-5" dirty="0"/>
              <a:t>static </a:t>
            </a:r>
            <a:r>
              <a:rPr sz="2000" dirty="0"/>
              <a:t>but a </a:t>
            </a:r>
            <a:r>
              <a:rPr sz="2000" spc="-5" dirty="0"/>
              <a:t>dynamic</a:t>
            </a:r>
            <a:r>
              <a:rPr sz="2000" spc="-40" dirty="0"/>
              <a:t> </a:t>
            </a:r>
            <a:r>
              <a:rPr sz="2000" dirty="0"/>
              <a:t>process.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47700" y="935990"/>
            <a:ext cx="7945755" cy="3505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It </a:t>
            </a:r>
            <a:r>
              <a:rPr sz="2000" spc="-5" dirty="0">
                <a:latin typeface="Arial"/>
                <a:cs typeface="Arial"/>
              </a:rPr>
              <a:t>may differ depending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the situation. However </a:t>
            </a:r>
            <a:r>
              <a:rPr sz="2000" dirty="0">
                <a:latin typeface="Arial"/>
                <a:cs typeface="Arial"/>
              </a:rPr>
              <a:t>general process </a:t>
            </a:r>
            <a:r>
              <a:rPr sz="2000" spc="-10" dirty="0">
                <a:latin typeface="Arial"/>
                <a:cs typeface="Arial"/>
              </a:rPr>
              <a:t>with  </a:t>
            </a:r>
            <a:r>
              <a:rPr sz="2000" spc="-5" dirty="0">
                <a:latin typeface="Arial"/>
                <a:cs typeface="Arial"/>
              </a:rPr>
              <a:t>few </a:t>
            </a:r>
            <a:r>
              <a:rPr sz="2000" dirty="0">
                <a:latin typeface="Arial"/>
                <a:cs typeface="Arial"/>
              </a:rPr>
              <a:t>common steps can be </a:t>
            </a:r>
            <a:r>
              <a:rPr sz="2000" spc="-5" dirty="0">
                <a:latin typeface="Arial"/>
                <a:cs typeface="Arial"/>
              </a:rPr>
              <a:t>identified </a:t>
            </a:r>
            <a:r>
              <a:rPr sz="2000" dirty="0">
                <a:latin typeface="Arial"/>
                <a:cs typeface="Arial"/>
              </a:rPr>
              <a:t>as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process of environmental  </a:t>
            </a:r>
            <a:r>
              <a:rPr sz="2000" spc="-5" dirty="0">
                <a:latin typeface="Arial"/>
                <a:cs typeface="Arial"/>
              </a:rPr>
              <a:t>analysis they</a:t>
            </a:r>
            <a:r>
              <a:rPr sz="2000" dirty="0">
                <a:latin typeface="Arial"/>
                <a:cs typeface="Arial"/>
              </a:rPr>
              <a:t> are: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b="1" spc="-10" dirty="0">
                <a:latin typeface="Arial"/>
                <a:cs typeface="Arial"/>
              </a:rPr>
              <a:t>Identifying </a:t>
            </a:r>
            <a:r>
              <a:rPr sz="2000" b="1" spc="-5" dirty="0">
                <a:latin typeface="Arial"/>
                <a:cs typeface="Arial"/>
              </a:rPr>
              <a:t>Environmental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Factors:</a:t>
            </a:r>
            <a:endParaRPr sz="2000">
              <a:latin typeface="Arial"/>
              <a:cs typeface="Arial"/>
            </a:endParaRPr>
          </a:p>
          <a:p>
            <a:pPr marL="12700" marR="114300">
              <a:lnSpc>
                <a:spcPct val="100000"/>
              </a:lnSpc>
              <a:spcBef>
                <a:spcPts val="500"/>
              </a:spcBef>
              <a:tabLst>
                <a:tab pos="6231890" algn="l"/>
              </a:tabLst>
            </a:pPr>
            <a:r>
              <a:rPr sz="2000" spc="-5" dirty="0">
                <a:latin typeface="Arial"/>
                <a:cs typeface="Arial"/>
              </a:rPr>
              <a:t>All strategist </a:t>
            </a:r>
            <a:r>
              <a:rPr sz="2000" dirty="0">
                <a:latin typeface="Arial"/>
                <a:cs typeface="Arial"/>
              </a:rPr>
              <a:t>should </a:t>
            </a:r>
            <a:r>
              <a:rPr sz="2000" spc="-5" dirty="0">
                <a:latin typeface="Arial"/>
                <a:cs typeface="Arial"/>
              </a:rPr>
              <a:t>identify </a:t>
            </a:r>
            <a:r>
              <a:rPr sz="2000" dirty="0">
                <a:latin typeface="Arial"/>
                <a:cs typeface="Arial"/>
              </a:rPr>
              <a:t>all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relevant </a:t>
            </a:r>
            <a:r>
              <a:rPr sz="2000" spc="-5" dirty="0">
                <a:latin typeface="Arial"/>
                <a:cs typeface="Arial"/>
              </a:rPr>
              <a:t>factors that might affect  their </a:t>
            </a:r>
            <a:r>
              <a:rPr sz="2000" dirty="0">
                <a:latin typeface="Arial"/>
                <a:cs typeface="Arial"/>
              </a:rPr>
              <a:t>business. </a:t>
            </a:r>
            <a:r>
              <a:rPr sz="2000" spc="-5" dirty="0">
                <a:latin typeface="Arial"/>
                <a:cs typeface="Arial"/>
              </a:rPr>
              <a:t>In this </a:t>
            </a:r>
            <a:r>
              <a:rPr sz="2000" dirty="0">
                <a:latin typeface="Arial"/>
                <a:cs typeface="Arial"/>
              </a:rPr>
              <a:t>process, one should </a:t>
            </a:r>
            <a:r>
              <a:rPr sz="2000" spc="-5" dirty="0">
                <a:latin typeface="Arial"/>
                <a:cs typeface="Arial"/>
              </a:rPr>
              <a:t>first </a:t>
            </a:r>
            <a:r>
              <a:rPr sz="2000" dirty="0">
                <a:latin typeface="Arial"/>
                <a:cs typeface="Arial"/>
              </a:rPr>
              <a:t>know </a:t>
            </a:r>
            <a:r>
              <a:rPr sz="2000" spc="-5" dirty="0">
                <a:latin typeface="Arial"/>
                <a:cs typeface="Arial"/>
              </a:rPr>
              <a:t>what the internal  </a:t>
            </a:r>
            <a:r>
              <a:rPr sz="2000" dirty="0">
                <a:latin typeface="Arial"/>
                <a:cs typeface="Arial"/>
              </a:rPr>
              <a:t>areas </a:t>
            </a:r>
            <a:r>
              <a:rPr sz="2000" spc="-5" dirty="0">
                <a:latin typeface="Arial"/>
                <a:cs typeface="Arial"/>
              </a:rPr>
              <a:t>(internal </a:t>
            </a:r>
            <a:r>
              <a:rPr sz="2000" dirty="0">
                <a:latin typeface="Arial"/>
                <a:cs typeface="Arial"/>
              </a:rPr>
              <a:t>structure, culture,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labour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management)	of the  </a:t>
            </a:r>
            <a:r>
              <a:rPr sz="2000" dirty="0">
                <a:latin typeface="Arial"/>
                <a:cs typeface="Arial"/>
              </a:rPr>
              <a:t>business are. </a:t>
            </a:r>
            <a:r>
              <a:rPr sz="2000" spc="-5" dirty="0">
                <a:latin typeface="Arial"/>
                <a:cs typeface="Arial"/>
              </a:rPr>
              <a:t>Similarly, </a:t>
            </a:r>
            <a:r>
              <a:rPr sz="2000" dirty="0">
                <a:latin typeface="Arial"/>
                <a:cs typeface="Arial"/>
              </a:rPr>
              <a:t>a business </a:t>
            </a:r>
            <a:r>
              <a:rPr sz="2000" spc="-5" dirty="0">
                <a:latin typeface="Arial"/>
                <a:cs typeface="Arial"/>
              </a:rPr>
              <a:t>daily interacts 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close  </a:t>
            </a:r>
            <a:r>
              <a:rPr sz="2000" spc="-5" dirty="0">
                <a:latin typeface="Arial"/>
                <a:cs typeface="Arial"/>
              </a:rPr>
              <a:t>environmental </a:t>
            </a:r>
            <a:r>
              <a:rPr sz="2000" dirty="0">
                <a:latin typeface="Arial"/>
                <a:cs typeface="Arial"/>
              </a:rPr>
              <a:t>components </a:t>
            </a:r>
            <a:r>
              <a:rPr sz="2000" spc="-5" dirty="0">
                <a:latin typeface="Arial"/>
                <a:cs typeface="Arial"/>
              </a:rPr>
              <a:t>outside the </a:t>
            </a:r>
            <a:r>
              <a:rPr sz="2000" dirty="0">
                <a:latin typeface="Arial"/>
                <a:cs typeface="Arial"/>
              </a:rPr>
              <a:t>business such </a:t>
            </a:r>
            <a:r>
              <a:rPr sz="2000" spc="-5" dirty="0">
                <a:latin typeface="Arial"/>
                <a:cs typeface="Arial"/>
              </a:rPr>
              <a:t>as </a:t>
            </a:r>
            <a:r>
              <a:rPr sz="2000" dirty="0">
                <a:latin typeface="Arial"/>
                <a:cs typeface="Arial"/>
              </a:rPr>
              <a:t>customers,  </a:t>
            </a:r>
            <a:r>
              <a:rPr sz="2000" spc="-5" dirty="0">
                <a:latin typeface="Arial"/>
                <a:cs typeface="Arial"/>
              </a:rPr>
              <a:t>competitors. Furthermore, </a:t>
            </a:r>
            <a:r>
              <a:rPr sz="2000" dirty="0">
                <a:latin typeface="Arial"/>
                <a:cs typeface="Arial"/>
              </a:rPr>
              <a:t>general factors such as </a:t>
            </a:r>
            <a:r>
              <a:rPr sz="2000" spc="-5" dirty="0">
                <a:latin typeface="Arial"/>
                <a:cs typeface="Arial"/>
              </a:rPr>
              <a:t>political, legal,  </a:t>
            </a:r>
            <a:r>
              <a:rPr sz="2000" dirty="0">
                <a:latin typeface="Arial"/>
                <a:cs typeface="Arial"/>
              </a:rPr>
              <a:t>economic </a:t>
            </a:r>
            <a:r>
              <a:rPr sz="2000" spc="-5" dirty="0">
                <a:latin typeface="Arial"/>
                <a:cs typeface="Arial"/>
              </a:rPr>
              <a:t>etc.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to be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identified.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070" y="19329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070" y="48666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7700" y="4784090"/>
            <a:ext cx="7924800" cy="13728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Scanning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5" dirty="0">
                <a:latin typeface="Arial"/>
                <a:cs typeface="Arial"/>
              </a:rPr>
              <a:t>Selecting Relevant </a:t>
            </a:r>
            <a:r>
              <a:rPr sz="2000" b="1" dirty="0">
                <a:latin typeface="Arial"/>
                <a:cs typeface="Arial"/>
              </a:rPr>
              <a:t>Key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Factors: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495"/>
              </a:spcBef>
            </a:pPr>
            <a:r>
              <a:rPr sz="2000" dirty="0">
                <a:latin typeface="Arial"/>
                <a:cs typeface="Arial"/>
              </a:rPr>
              <a:t>Out </a:t>
            </a:r>
            <a:r>
              <a:rPr sz="2000" spc="-5" dirty="0">
                <a:latin typeface="Arial"/>
                <a:cs typeface="Arial"/>
              </a:rPr>
              <a:t>of all the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environmental factors,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strategist </a:t>
            </a:r>
            <a:r>
              <a:rPr sz="2000" dirty="0">
                <a:latin typeface="Arial"/>
                <a:cs typeface="Arial"/>
              </a:rPr>
              <a:t>should </a:t>
            </a:r>
            <a:r>
              <a:rPr sz="2000" spc="-5" dirty="0">
                <a:latin typeface="Arial"/>
                <a:cs typeface="Arial"/>
              </a:rPr>
              <a:t>focus 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relevant </a:t>
            </a:r>
            <a:r>
              <a:rPr sz="2000" spc="-5" dirty="0">
                <a:latin typeface="Arial"/>
                <a:cs typeface="Arial"/>
              </a:rPr>
              <a:t>factors for </a:t>
            </a:r>
            <a:r>
              <a:rPr sz="2000" dirty="0">
                <a:latin typeface="Arial"/>
                <a:cs typeface="Arial"/>
              </a:rPr>
              <a:t>analysis. This </a:t>
            </a:r>
            <a:r>
              <a:rPr sz="2000" spc="-5" dirty="0">
                <a:latin typeface="Arial"/>
                <a:cs typeface="Arial"/>
              </a:rPr>
              <a:t>step </a:t>
            </a:r>
            <a:r>
              <a:rPr sz="2000" dirty="0">
                <a:latin typeface="Arial"/>
                <a:cs typeface="Arial"/>
              </a:rPr>
              <a:t>basically </a:t>
            </a:r>
            <a:r>
              <a:rPr sz="2000" spc="-5" dirty="0">
                <a:latin typeface="Arial"/>
                <a:cs typeface="Arial"/>
              </a:rPr>
              <a:t>avoids the  </a:t>
            </a:r>
            <a:r>
              <a:rPr sz="2000" dirty="0">
                <a:latin typeface="Arial"/>
                <a:cs typeface="Arial"/>
              </a:rPr>
              <a:t>overload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unnecessary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information.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70" y="5867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7700" y="567690"/>
            <a:ext cx="38474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Defining Variables for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Analysis: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700" y="935990"/>
            <a:ext cx="789495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Selected environmental factors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to be further specified into the  </a:t>
            </a:r>
            <a:r>
              <a:rPr sz="2000" dirty="0">
                <a:latin typeface="Arial"/>
                <a:cs typeface="Arial"/>
              </a:rPr>
              <a:t>variables. </a:t>
            </a:r>
            <a:r>
              <a:rPr sz="2000" spc="-5" dirty="0">
                <a:latin typeface="Arial"/>
                <a:cs typeface="Arial"/>
              </a:rPr>
              <a:t>For example, political situation </a:t>
            </a:r>
            <a:r>
              <a:rPr sz="2000" dirty="0">
                <a:latin typeface="Arial"/>
                <a:cs typeface="Arial"/>
              </a:rPr>
              <a:t>can be measured using </a:t>
            </a:r>
            <a:r>
              <a:rPr sz="2000" spc="-5" dirty="0">
                <a:latin typeface="Arial"/>
                <a:cs typeface="Arial"/>
              </a:rPr>
              <a:t>few  </a:t>
            </a:r>
            <a:r>
              <a:rPr sz="2000" dirty="0">
                <a:latin typeface="Arial"/>
                <a:cs typeface="Arial"/>
              </a:rPr>
              <a:t>variables such as </a:t>
            </a:r>
            <a:r>
              <a:rPr sz="2000" spc="-5" dirty="0">
                <a:latin typeface="Arial"/>
                <a:cs typeface="Arial"/>
              </a:rPr>
              <a:t>instability, reliability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long term effect. </a:t>
            </a:r>
            <a:r>
              <a:rPr sz="2000" dirty="0">
                <a:latin typeface="Arial"/>
                <a:cs typeface="Arial"/>
              </a:rPr>
              <a:t>Economic  environment might cover many </a:t>
            </a:r>
            <a:r>
              <a:rPr sz="2000" spc="-5" dirty="0">
                <a:latin typeface="Arial"/>
                <a:cs typeface="Arial"/>
              </a:rPr>
              <a:t>variables </a:t>
            </a:r>
            <a:r>
              <a:rPr sz="2000" dirty="0">
                <a:latin typeface="Arial"/>
                <a:cs typeface="Arial"/>
              </a:rPr>
              <a:t>such as per capita, GDP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070" y="26060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7700" y="2523490"/>
            <a:ext cx="7894320" cy="40017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latin typeface="Arial"/>
                <a:cs typeface="Arial"/>
              </a:rPr>
              <a:t>Using Different Methods, </a:t>
            </a:r>
            <a:r>
              <a:rPr sz="2000" b="1" spc="-5" dirty="0">
                <a:latin typeface="Arial"/>
                <a:cs typeface="Arial"/>
              </a:rPr>
              <a:t>Techniques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Tools:</a:t>
            </a:r>
            <a:endParaRPr sz="2000">
              <a:latin typeface="Arial"/>
              <a:cs typeface="Arial"/>
            </a:endParaRPr>
          </a:p>
          <a:p>
            <a:pPr marL="12700" marR="55435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Some of the major </a:t>
            </a:r>
            <a:r>
              <a:rPr sz="2000" dirty="0">
                <a:latin typeface="Arial"/>
                <a:cs typeface="Arial"/>
              </a:rPr>
              <a:t>methods </a:t>
            </a:r>
            <a:r>
              <a:rPr sz="2000" spc="-5" dirty="0">
                <a:latin typeface="Arial"/>
                <a:cs typeface="Arial"/>
              </a:rPr>
              <a:t>of analysis </a:t>
            </a:r>
            <a:r>
              <a:rPr sz="2000" dirty="0">
                <a:latin typeface="Arial"/>
                <a:cs typeface="Arial"/>
              </a:rPr>
              <a:t>can </a:t>
            </a:r>
            <a:r>
              <a:rPr sz="2000" spc="-5" dirty="0">
                <a:latin typeface="Arial"/>
                <a:cs typeface="Arial"/>
              </a:rPr>
              <a:t>be </a:t>
            </a:r>
            <a:r>
              <a:rPr sz="2000" dirty="0">
                <a:latin typeface="Arial"/>
                <a:cs typeface="Arial"/>
              </a:rPr>
              <a:t>Scenario </a:t>
            </a:r>
            <a:r>
              <a:rPr sz="2000" spc="-5" dirty="0">
                <a:latin typeface="Arial"/>
                <a:cs typeface="Arial"/>
              </a:rPr>
              <a:t>building,  </a:t>
            </a:r>
            <a:r>
              <a:rPr sz="2000" dirty="0">
                <a:latin typeface="Arial"/>
                <a:cs typeface="Arial"/>
              </a:rPr>
              <a:t>Benchmarking, </a:t>
            </a:r>
            <a:r>
              <a:rPr sz="2000" spc="-5" dirty="0">
                <a:latin typeface="Arial"/>
                <a:cs typeface="Arial"/>
              </a:rPr>
              <a:t>Network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methods.</a:t>
            </a:r>
            <a:endParaRPr sz="2000">
              <a:latin typeface="Arial"/>
              <a:cs typeface="Arial"/>
            </a:endParaRPr>
          </a:p>
          <a:p>
            <a:pPr marL="12700" marR="214629">
              <a:lnSpc>
                <a:spcPct val="100200"/>
              </a:lnSpc>
              <a:spcBef>
                <a:spcPts val="495"/>
              </a:spcBef>
              <a:tabLst>
                <a:tab pos="5889625" algn="l"/>
              </a:tabLst>
            </a:pPr>
            <a:r>
              <a:rPr sz="2000" dirty="0">
                <a:latin typeface="Arial"/>
                <a:cs typeface="Arial"/>
              </a:rPr>
              <a:t>Scenario </a:t>
            </a:r>
            <a:r>
              <a:rPr sz="2000" spc="-5" dirty="0">
                <a:latin typeface="Arial"/>
                <a:cs typeface="Arial"/>
              </a:rPr>
              <a:t>presents </a:t>
            </a:r>
            <a:r>
              <a:rPr sz="2000" dirty="0">
                <a:latin typeface="Arial"/>
                <a:cs typeface="Arial"/>
              </a:rPr>
              <a:t>overall picture </a:t>
            </a:r>
            <a:r>
              <a:rPr sz="2000" spc="-5" dirty="0">
                <a:latin typeface="Arial"/>
                <a:cs typeface="Arial"/>
              </a:rPr>
              <a:t>of its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total</a:t>
            </a:r>
            <a:r>
              <a:rPr sz="2000" dirty="0">
                <a:latin typeface="Arial"/>
                <a:cs typeface="Arial"/>
              </a:rPr>
              <a:t> system	</a:t>
            </a:r>
            <a:r>
              <a:rPr sz="2000" spc="-10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affecting  </a:t>
            </a:r>
            <a:r>
              <a:rPr sz="2000" dirty="0">
                <a:latin typeface="Arial"/>
                <a:cs typeface="Arial"/>
              </a:rPr>
              <a:t>factors. Benchmarking is </a:t>
            </a:r>
            <a:r>
              <a:rPr sz="2000" spc="-5" dirty="0">
                <a:latin typeface="Arial"/>
                <a:cs typeface="Arial"/>
              </a:rPr>
              <a:t>to find the </a:t>
            </a:r>
            <a:r>
              <a:rPr sz="2000" dirty="0">
                <a:latin typeface="Arial"/>
                <a:cs typeface="Arial"/>
              </a:rPr>
              <a:t>best standard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an </a:t>
            </a:r>
            <a:r>
              <a:rPr sz="2000" spc="-5" dirty="0">
                <a:latin typeface="Arial"/>
                <a:cs typeface="Arial"/>
              </a:rPr>
              <a:t>industry </a:t>
            </a:r>
            <a:r>
              <a:rPr sz="2000" dirty="0">
                <a:latin typeface="Arial"/>
                <a:cs typeface="Arial"/>
              </a:rPr>
              <a:t>and  to compare </a:t>
            </a:r>
            <a:r>
              <a:rPr sz="2000" spc="-5" dirty="0">
                <a:latin typeface="Arial"/>
                <a:cs typeface="Arial"/>
              </a:rPr>
              <a:t>the one’s strength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weakness wit the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standard.</a:t>
            </a:r>
            <a:endParaRPr sz="2000">
              <a:latin typeface="Arial"/>
              <a:cs typeface="Arial"/>
            </a:endParaRPr>
          </a:p>
          <a:p>
            <a:pPr marL="12700" marR="38354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Network method is to </a:t>
            </a:r>
            <a:r>
              <a:rPr sz="2000" dirty="0">
                <a:latin typeface="Arial"/>
                <a:cs typeface="Arial"/>
              </a:rPr>
              <a:t>assess </a:t>
            </a:r>
            <a:r>
              <a:rPr sz="2000" spc="-5" dirty="0">
                <a:latin typeface="Arial"/>
                <a:cs typeface="Arial"/>
              </a:rPr>
              <a:t>organizational </a:t>
            </a:r>
            <a:r>
              <a:rPr sz="2000" dirty="0">
                <a:latin typeface="Arial"/>
                <a:cs typeface="Arial"/>
              </a:rPr>
              <a:t>system and </a:t>
            </a:r>
            <a:r>
              <a:rPr sz="2000" spc="-5" dirty="0">
                <a:latin typeface="Arial"/>
                <a:cs typeface="Arial"/>
              </a:rPr>
              <a:t>its outside  </a:t>
            </a:r>
            <a:r>
              <a:rPr sz="2000" dirty="0">
                <a:latin typeface="Arial"/>
                <a:cs typeface="Arial"/>
              </a:rPr>
              <a:t>environment to find out </a:t>
            </a:r>
            <a:r>
              <a:rPr sz="2000" spc="-5" dirty="0">
                <a:latin typeface="Arial"/>
                <a:cs typeface="Arial"/>
              </a:rPr>
              <a:t>the SWOT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organization.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Some of the techniques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Survey, Brainstorming, </a:t>
            </a:r>
            <a:r>
              <a:rPr sz="2000" dirty="0">
                <a:latin typeface="Arial"/>
                <a:cs typeface="Arial"/>
              </a:rPr>
              <a:t>Historical</a:t>
            </a:r>
            <a:r>
              <a:rPr sz="2000" spc="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Enquiry.</a:t>
            </a:r>
            <a:endParaRPr sz="2000">
              <a:latin typeface="Arial"/>
              <a:cs typeface="Arial"/>
            </a:endParaRPr>
          </a:p>
          <a:p>
            <a:pPr marL="12700" marR="26860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Analysis tools </a:t>
            </a:r>
            <a:r>
              <a:rPr sz="2000" dirty="0">
                <a:latin typeface="Arial"/>
                <a:cs typeface="Arial"/>
              </a:rPr>
              <a:t>can be </a:t>
            </a:r>
            <a:r>
              <a:rPr sz="2000" spc="-5" dirty="0">
                <a:latin typeface="Arial"/>
                <a:cs typeface="Arial"/>
              </a:rPr>
              <a:t>statistical </a:t>
            </a:r>
            <a:r>
              <a:rPr sz="2000" dirty="0">
                <a:latin typeface="Arial"/>
                <a:cs typeface="Arial"/>
              </a:rPr>
              <a:t>such as general descriptive </a:t>
            </a:r>
            <a:r>
              <a:rPr sz="2000" spc="-5" dirty="0">
                <a:latin typeface="Arial"/>
                <a:cs typeface="Arial"/>
              </a:rPr>
              <a:t>tools </a:t>
            </a:r>
            <a:r>
              <a:rPr sz="2000" dirty="0">
                <a:latin typeface="Arial"/>
                <a:cs typeface="Arial"/>
              </a:rPr>
              <a:t>as  mean, median, mode, frequency. </a:t>
            </a:r>
            <a:r>
              <a:rPr sz="2000" spc="-5" dirty="0">
                <a:latin typeface="Arial"/>
                <a:cs typeface="Arial"/>
              </a:rPr>
              <a:t>Finance </a:t>
            </a:r>
            <a:r>
              <a:rPr sz="2000" dirty="0">
                <a:latin typeface="Arial"/>
                <a:cs typeface="Arial"/>
              </a:rPr>
              <a:t>&amp; accounting use </a:t>
            </a:r>
            <a:r>
              <a:rPr sz="2000" spc="-5" dirty="0">
                <a:latin typeface="Arial"/>
                <a:cs typeface="Arial"/>
              </a:rPr>
              <a:t>mostly  profitability, leverages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other similar financial tools for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analysis.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7391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7569" y="720090"/>
            <a:ext cx="4371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Forecasting Environmental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Factors: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088390"/>
            <a:ext cx="71024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Collecting relevant information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to identify the variables </a:t>
            </a:r>
            <a:r>
              <a:rPr sz="2000" dirty="0">
                <a:latin typeface="Arial"/>
                <a:cs typeface="Arial"/>
              </a:rPr>
              <a:t>are  basics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analysis. </a:t>
            </a:r>
            <a:r>
              <a:rPr sz="2000" spc="-5" dirty="0">
                <a:latin typeface="Arial"/>
                <a:cs typeface="Arial"/>
              </a:rPr>
              <a:t>Analyzing the </a:t>
            </a:r>
            <a:r>
              <a:rPr sz="2000" dirty="0">
                <a:latin typeface="Arial"/>
                <a:cs typeface="Arial"/>
              </a:rPr>
              <a:t>past </a:t>
            </a:r>
            <a:r>
              <a:rPr sz="2000" spc="-5" dirty="0">
                <a:latin typeface="Arial"/>
                <a:cs typeface="Arial"/>
              </a:rPr>
              <a:t>information to </a:t>
            </a:r>
            <a:r>
              <a:rPr sz="2000" dirty="0">
                <a:latin typeface="Arial"/>
                <a:cs typeface="Arial"/>
              </a:rPr>
              <a:t>predict </a:t>
            </a:r>
            <a:r>
              <a:rPr sz="2000" spc="-5" dirty="0">
                <a:latin typeface="Arial"/>
                <a:cs typeface="Arial"/>
              </a:rPr>
              <a:t>the  future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main </a:t>
            </a:r>
            <a:r>
              <a:rPr sz="2000" spc="-5" dirty="0">
                <a:latin typeface="Arial"/>
                <a:cs typeface="Arial"/>
              </a:rPr>
              <a:t>objective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this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step.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4536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569" y="2371090"/>
            <a:ext cx="7666355" cy="33286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Designing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Profile:</a:t>
            </a:r>
            <a:endParaRPr sz="2000">
              <a:latin typeface="Arial"/>
              <a:cs typeface="Arial"/>
            </a:endParaRPr>
          </a:p>
          <a:p>
            <a:pPr marL="12700" marR="7493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analyzing </a:t>
            </a:r>
            <a:r>
              <a:rPr sz="2000" spc="-5" dirty="0">
                <a:latin typeface="Arial"/>
                <a:cs typeface="Arial"/>
              </a:rPr>
              <a:t>the environmental factors they </a:t>
            </a:r>
            <a:r>
              <a:rPr sz="2000" dirty="0">
                <a:latin typeface="Arial"/>
                <a:cs typeface="Arial"/>
              </a:rPr>
              <a:t>are recorded </a:t>
            </a:r>
            <a:r>
              <a:rPr sz="2000" spc="-5" dirty="0">
                <a:latin typeface="Arial"/>
                <a:cs typeface="Arial"/>
              </a:rPr>
              <a:t>into the  profiles. </a:t>
            </a:r>
            <a:r>
              <a:rPr sz="2000" dirty="0">
                <a:latin typeface="Arial"/>
                <a:cs typeface="Arial"/>
              </a:rPr>
              <a:t>Such </a:t>
            </a:r>
            <a:r>
              <a:rPr sz="2000" spc="-5" dirty="0">
                <a:latin typeface="Arial"/>
                <a:cs typeface="Arial"/>
              </a:rPr>
              <a:t>profile </a:t>
            </a:r>
            <a:r>
              <a:rPr sz="2000" dirty="0">
                <a:latin typeface="Arial"/>
                <a:cs typeface="Arial"/>
              </a:rPr>
              <a:t>record each component or </a:t>
            </a:r>
            <a:r>
              <a:rPr sz="2000" spc="-5" dirty="0">
                <a:latin typeface="Arial"/>
                <a:cs typeface="Arial"/>
              </a:rPr>
              <a:t>variable into left  </a:t>
            </a:r>
            <a:r>
              <a:rPr sz="2000" dirty="0">
                <a:latin typeface="Arial"/>
                <a:cs typeface="Arial"/>
              </a:rPr>
              <a:t>side and </a:t>
            </a:r>
            <a:r>
              <a:rPr sz="2000" spc="-5" dirty="0">
                <a:latin typeface="Arial"/>
                <a:cs typeface="Arial"/>
              </a:rPr>
              <a:t>their positive, negative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neutral indicators </a:t>
            </a:r>
            <a:r>
              <a:rPr sz="2000" dirty="0">
                <a:latin typeface="Arial"/>
                <a:cs typeface="Arial"/>
              </a:rPr>
              <a:t>including </a:t>
            </a:r>
            <a:r>
              <a:rPr sz="2000" spc="-5" dirty="0">
                <a:latin typeface="Arial"/>
                <a:cs typeface="Arial"/>
              </a:rPr>
              <a:t>their  statement in the </a:t>
            </a:r>
            <a:r>
              <a:rPr sz="2000" dirty="0">
                <a:latin typeface="Arial"/>
                <a:cs typeface="Arial"/>
              </a:rPr>
              <a:t>right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side.</a:t>
            </a:r>
            <a:endParaRPr sz="2000">
              <a:latin typeface="Arial"/>
              <a:cs typeface="Arial"/>
            </a:endParaRPr>
          </a:p>
          <a:p>
            <a:pPr marL="12700" marR="412750">
              <a:lnSpc>
                <a:spcPct val="100200"/>
              </a:lnSpc>
              <a:spcBef>
                <a:spcPts val="495"/>
              </a:spcBef>
            </a:pPr>
            <a:r>
              <a:rPr sz="2000" spc="-5" dirty="0">
                <a:latin typeface="Arial"/>
                <a:cs typeface="Arial"/>
              </a:rPr>
              <a:t>Internal </a:t>
            </a:r>
            <a:r>
              <a:rPr sz="2000" dirty="0">
                <a:latin typeface="Arial"/>
                <a:cs typeface="Arial"/>
              </a:rPr>
              <a:t>areas are recorded in </a:t>
            </a:r>
            <a:r>
              <a:rPr sz="2000" spc="-5" dirty="0">
                <a:latin typeface="Arial"/>
                <a:cs typeface="Arial"/>
              </a:rPr>
              <a:t>Strategic Advantage Profile (SAP) 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external </a:t>
            </a:r>
            <a:r>
              <a:rPr sz="2000" dirty="0">
                <a:latin typeface="Arial"/>
                <a:cs typeface="Arial"/>
              </a:rPr>
              <a:t>areas </a:t>
            </a:r>
            <a:r>
              <a:rPr sz="2000" spc="-5" dirty="0">
                <a:latin typeface="Arial"/>
                <a:cs typeface="Arial"/>
              </a:rPr>
              <a:t>are </a:t>
            </a:r>
            <a:r>
              <a:rPr sz="2000" dirty="0">
                <a:latin typeface="Arial"/>
                <a:cs typeface="Arial"/>
              </a:rPr>
              <a:t>recorded </a:t>
            </a:r>
            <a:r>
              <a:rPr sz="2000" spc="-5" dirty="0">
                <a:latin typeface="Arial"/>
                <a:cs typeface="Arial"/>
              </a:rPr>
              <a:t>in Environmental </a:t>
            </a:r>
            <a:r>
              <a:rPr sz="2000" dirty="0">
                <a:latin typeface="Arial"/>
                <a:cs typeface="Arial"/>
              </a:rPr>
              <a:t>Threat and  </a:t>
            </a:r>
            <a:r>
              <a:rPr sz="2000" spc="-5" dirty="0">
                <a:latin typeface="Arial"/>
                <a:cs typeface="Arial"/>
              </a:rPr>
              <a:t>Opportunity Profile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(ETOP).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Strength, </a:t>
            </a:r>
            <a:r>
              <a:rPr sz="2000" dirty="0">
                <a:latin typeface="Arial"/>
                <a:cs typeface="Arial"/>
              </a:rPr>
              <a:t>Weakness, </a:t>
            </a:r>
            <a:r>
              <a:rPr sz="2000" spc="-5" dirty="0">
                <a:latin typeface="Arial"/>
                <a:cs typeface="Arial"/>
              </a:rPr>
              <a:t>Opportunity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Threat (SWOT) profile </a:t>
            </a:r>
            <a:r>
              <a:rPr sz="2000" dirty="0">
                <a:latin typeface="Arial"/>
                <a:cs typeface="Arial"/>
              </a:rPr>
              <a:t>can </a:t>
            </a:r>
            <a:r>
              <a:rPr sz="2000" spc="-5" dirty="0">
                <a:latin typeface="Arial"/>
                <a:cs typeface="Arial"/>
              </a:rPr>
              <a:t>be  </a:t>
            </a:r>
            <a:r>
              <a:rPr sz="2000" dirty="0">
                <a:latin typeface="Arial"/>
                <a:cs typeface="Arial"/>
              </a:rPr>
              <a:t>designed </a:t>
            </a:r>
            <a:r>
              <a:rPr sz="2000" spc="-5" dirty="0">
                <a:latin typeface="Arial"/>
                <a:cs typeface="Arial"/>
              </a:rPr>
              <a:t>combining </a:t>
            </a:r>
            <a:r>
              <a:rPr sz="2000" dirty="0">
                <a:latin typeface="Arial"/>
                <a:cs typeface="Arial"/>
              </a:rPr>
              <a:t>both of these </a:t>
            </a:r>
            <a:r>
              <a:rPr sz="2000" spc="-15" dirty="0">
                <a:latin typeface="Arial"/>
                <a:cs typeface="Arial"/>
              </a:rPr>
              <a:t>two </a:t>
            </a:r>
            <a:r>
              <a:rPr sz="2000" spc="-5" dirty="0">
                <a:latin typeface="Arial"/>
                <a:cs typeface="Arial"/>
              </a:rPr>
              <a:t>profiles into</a:t>
            </a:r>
            <a:r>
              <a:rPr sz="2000" dirty="0">
                <a:latin typeface="Arial"/>
                <a:cs typeface="Arial"/>
              </a:rPr>
              <a:t> one.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427990"/>
            <a:ext cx="7632700" cy="16764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Strategic Position </a:t>
            </a:r>
            <a:r>
              <a:rPr sz="2000" dirty="0">
                <a:latin typeface="Arial"/>
                <a:cs typeface="Arial"/>
              </a:rPr>
              <a:t>and Report </a:t>
            </a:r>
            <a:r>
              <a:rPr sz="2000" spc="-5" dirty="0">
                <a:latin typeface="Arial"/>
                <a:cs typeface="Arial"/>
              </a:rPr>
              <a:t>Writing:</a:t>
            </a:r>
            <a:endParaRPr sz="2000">
              <a:latin typeface="Arial"/>
              <a:cs typeface="Arial"/>
            </a:endParaRPr>
          </a:p>
          <a:p>
            <a:pPr marL="354965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preparing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profiles </a:t>
            </a:r>
            <a:r>
              <a:rPr sz="2000" spc="-5" dirty="0">
                <a:latin typeface="Arial"/>
                <a:cs typeface="Arial"/>
              </a:rPr>
              <a:t>strategists </a:t>
            </a:r>
            <a:r>
              <a:rPr sz="2000" dirty="0">
                <a:latin typeface="Arial"/>
                <a:cs typeface="Arial"/>
              </a:rPr>
              <a:t>prepare </a:t>
            </a:r>
            <a:r>
              <a:rPr sz="2000" spc="-5" dirty="0">
                <a:latin typeface="Arial"/>
                <a:cs typeface="Arial"/>
              </a:rPr>
              <a:t>formal </a:t>
            </a:r>
            <a:r>
              <a:rPr sz="2000" dirty="0">
                <a:latin typeface="Arial"/>
                <a:cs typeface="Arial"/>
              </a:rPr>
              <a:t>report that  describes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environment. The </a:t>
            </a:r>
            <a:r>
              <a:rPr sz="2000" dirty="0">
                <a:latin typeface="Arial"/>
                <a:cs typeface="Arial"/>
              </a:rPr>
              <a:t>report </a:t>
            </a:r>
            <a:r>
              <a:rPr sz="2000" spc="-5" dirty="0">
                <a:latin typeface="Arial"/>
                <a:cs typeface="Arial"/>
              </a:rPr>
              <a:t>might </a:t>
            </a:r>
            <a:r>
              <a:rPr sz="2000" dirty="0">
                <a:latin typeface="Arial"/>
                <a:cs typeface="Arial"/>
              </a:rPr>
              <a:t>present  issues and best </a:t>
            </a:r>
            <a:r>
              <a:rPr sz="2000" spc="-5" dirty="0">
                <a:latin typeface="Arial"/>
                <a:cs typeface="Arial"/>
              </a:rPr>
              <a:t>strength </a:t>
            </a:r>
            <a:r>
              <a:rPr sz="2000" dirty="0">
                <a:latin typeface="Arial"/>
                <a:cs typeface="Arial"/>
              </a:rPr>
              <a:t>of business </a:t>
            </a:r>
            <a:r>
              <a:rPr sz="2000" spc="-5" dirty="0">
                <a:latin typeface="Arial"/>
                <a:cs typeface="Arial"/>
              </a:rPr>
              <a:t>environment. </a:t>
            </a:r>
            <a:r>
              <a:rPr sz="2000" dirty="0">
                <a:latin typeface="Arial"/>
                <a:cs typeface="Arial"/>
              </a:rPr>
              <a:t>Based on </a:t>
            </a:r>
            <a:r>
              <a:rPr sz="2000" spc="-5" dirty="0">
                <a:latin typeface="Arial"/>
                <a:cs typeface="Arial"/>
              </a:rPr>
              <a:t>this  </a:t>
            </a:r>
            <a:r>
              <a:rPr sz="2000" dirty="0">
                <a:latin typeface="Arial"/>
                <a:cs typeface="Arial"/>
              </a:rPr>
              <a:t>report </a:t>
            </a:r>
            <a:r>
              <a:rPr sz="2000" spc="-5" dirty="0">
                <a:latin typeface="Arial"/>
                <a:cs typeface="Arial"/>
              </a:rPr>
              <a:t>future strategies </a:t>
            </a:r>
            <a:r>
              <a:rPr sz="2000" dirty="0">
                <a:latin typeface="Arial"/>
                <a:cs typeface="Arial"/>
              </a:rPr>
              <a:t>can be made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effectively.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4159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4159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C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780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BFB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780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BFB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19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A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019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A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570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2570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8F8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622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7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622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7F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860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860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0979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90" y="260350"/>
                </a:lnTo>
                <a:lnTo>
                  <a:pt x="889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5F5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0979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90" y="137160"/>
                </a:lnTo>
                <a:lnTo>
                  <a:pt x="889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5F5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462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3F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462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3F3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700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20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2F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700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20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2F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9389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1F1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9389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1F1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303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303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0F0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542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E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542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E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7800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DE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7800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DE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145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C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145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C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382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B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382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B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6210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89" y="260350"/>
                </a:lnTo>
                <a:lnTo>
                  <a:pt x="888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9E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6210" y="0"/>
            <a:ext cx="8890" cy="137160"/>
          </a:xfrm>
          <a:custGeom>
            <a:avLst/>
            <a:gdLst/>
            <a:ahLst/>
            <a:cxnLst/>
            <a:rect l="l" t="t" r="r" b="b"/>
            <a:pathLst>
              <a:path w="8889" h="137160">
                <a:moveTo>
                  <a:pt x="0" y="137160"/>
                </a:moveTo>
                <a:lnTo>
                  <a:pt x="8889" y="137160"/>
                </a:lnTo>
                <a:lnTo>
                  <a:pt x="888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9E9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9860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19" y="260350"/>
                </a:lnTo>
                <a:lnTo>
                  <a:pt x="7619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8E8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860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19" y="137160"/>
                </a:lnTo>
                <a:lnTo>
                  <a:pt x="7619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8E8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2239" y="274320"/>
            <a:ext cx="7620" cy="260350"/>
          </a:xfrm>
          <a:custGeom>
            <a:avLst/>
            <a:gdLst/>
            <a:ahLst/>
            <a:cxnLst/>
            <a:rect l="l" t="t" r="r" b="b"/>
            <a:pathLst>
              <a:path w="7619" h="260350">
                <a:moveTo>
                  <a:pt x="0" y="260350"/>
                </a:moveTo>
                <a:lnTo>
                  <a:pt x="7620" y="260350"/>
                </a:lnTo>
                <a:lnTo>
                  <a:pt x="762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7E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2239" y="0"/>
            <a:ext cx="7620" cy="137160"/>
          </a:xfrm>
          <a:custGeom>
            <a:avLst/>
            <a:gdLst/>
            <a:ahLst/>
            <a:cxnLst/>
            <a:rect l="l" t="t" r="r" b="b"/>
            <a:pathLst>
              <a:path w="7619" h="137160">
                <a:moveTo>
                  <a:pt x="0" y="137160"/>
                </a:moveTo>
                <a:lnTo>
                  <a:pt x="7620" y="137160"/>
                </a:lnTo>
                <a:lnTo>
                  <a:pt x="762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7E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4620" y="274320"/>
            <a:ext cx="8890" cy="260350"/>
          </a:xfrm>
          <a:custGeom>
            <a:avLst/>
            <a:gdLst/>
            <a:ahLst/>
            <a:cxnLst/>
            <a:rect l="l" t="t" r="r" b="b"/>
            <a:pathLst>
              <a:path w="8889" h="260350">
                <a:moveTo>
                  <a:pt x="0" y="260350"/>
                </a:moveTo>
                <a:lnTo>
                  <a:pt x="8890" y="260350"/>
                </a:lnTo>
                <a:lnTo>
                  <a:pt x="889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solidFill>
            <a:srgbClr val="E6E6F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-1270" y="0"/>
            <a:ext cx="144780" cy="535940"/>
            <a:chOff x="-1270" y="0"/>
            <a:chExt cx="144780" cy="535940"/>
          </a:xfrm>
        </p:grpSpPr>
        <p:sp>
          <p:nvSpPr>
            <p:cNvPr id="40" name="object 40"/>
            <p:cNvSpPr/>
            <p:nvPr/>
          </p:nvSpPr>
          <p:spPr>
            <a:xfrm>
              <a:off x="134619" y="0"/>
              <a:ext cx="8890" cy="137160"/>
            </a:xfrm>
            <a:custGeom>
              <a:avLst/>
              <a:gdLst/>
              <a:ahLst/>
              <a:cxnLst/>
              <a:rect l="l" t="t" r="r" b="b"/>
              <a:pathLst>
                <a:path w="8889" h="137160">
                  <a:moveTo>
                    <a:pt x="0" y="137160"/>
                  </a:moveTo>
                  <a:lnTo>
                    <a:pt x="8890" y="137160"/>
                  </a:lnTo>
                  <a:lnTo>
                    <a:pt x="8890" y="0"/>
                  </a:lnTo>
                  <a:lnTo>
                    <a:pt x="0" y="0"/>
                  </a:lnTo>
                  <a:lnTo>
                    <a:pt x="0" y="137160"/>
                  </a:lnTo>
                  <a:close/>
                </a:path>
              </a:pathLst>
            </a:custGeom>
            <a:solidFill>
              <a:srgbClr val="E6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8269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19" h="535940">
                  <a:moveTo>
                    <a:pt x="7619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19" y="5359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E4E4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0650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19" h="535940">
                  <a:moveTo>
                    <a:pt x="7619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19" y="5359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E3E3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13029" y="0"/>
              <a:ext cx="8890" cy="535940"/>
            </a:xfrm>
            <a:custGeom>
              <a:avLst/>
              <a:gdLst/>
              <a:ahLst/>
              <a:cxnLst/>
              <a:rect l="l" t="t" r="r" b="b"/>
              <a:pathLst>
                <a:path w="8889" h="535940">
                  <a:moveTo>
                    <a:pt x="8889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8889" y="535940"/>
                  </a:lnTo>
                  <a:lnTo>
                    <a:pt x="8889" y="0"/>
                  </a:lnTo>
                  <a:close/>
                </a:path>
              </a:pathLst>
            </a:custGeom>
            <a:solidFill>
              <a:srgbClr val="E2E2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06679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19" h="535940">
                  <a:moveTo>
                    <a:pt x="7619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19" y="5359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E1E1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9060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19" h="535940">
                  <a:moveTo>
                    <a:pt x="762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20" y="5359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DFD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440" y="0"/>
              <a:ext cx="8890" cy="535940"/>
            </a:xfrm>
            <a:custGeom>
              <a:avLst/>
              <a:gdLst/>
              <a:ahLst/>
              <a:cxnLst/>
              <a:rect l="l" t="t" r="r" b="b"/>
              <a:pathLst>
                <a:path w="8890" h="535940">
                  <a:moveTo>
                    <a:pt x="889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8890" y="53594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DED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5090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19" h="535940">
                  <a:moveTo>
                    <a:pt x="7619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19" y="5359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DDDD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7469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19" h="535940">
                  <a:moveTo>
                    <a:pt x="762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20" y="5359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DCD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9849" y="0"/>
              <a:ext cx="8890" cy="535940"/>
            </a:xfrm>
            <a:custGeom>
              <a:avLst/>
              <a:gdLst/>
              <a:ahLst/>
              <a:cxnLst/>
              <a:rect l="l" t="t" r="r" b="b"/>
              <a:pathLst>
                <a:path w="8890" h="535940">
                  <a:moveTo>
                    <a:pt x="889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8890" y="53594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DADA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3499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19" h="535940">
                  <a:moveTo>
                    <a:pt x="7619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19" y="5359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D9D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879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19" h="535940">
                  <a:moveTo>
                    <a:pt x="7619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19" y="5359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D8D8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8260" y="0"/>
              <a:ext cx="8890" cy="535940"/>
            </a:xfrm>
            <a:custGeom>
              <a:avLst/>
              <a:gdLst/>
              <a:ahLst/>
              <a:cxnLst/>
              <a:rect l="l" t="t" r="r" b="b"/>
              <a:pathLst>
                <a:path w="8890" h="535940">
                  <a:moveTo>
                    <a:pt x="889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8890" y="53594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D7D7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1910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20" h="535940">
                  <a:moveTo>
                    <a:pt x="762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20" y="5359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D5D5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4289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20" h="535940">
                  <a:moveTo>
                    <a:pt x="7619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19" y="5359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D4D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6670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20" h="535940">
                  <a:moveTo>
                    <a:pt x="762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20" y="5359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D3D3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0320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20" h="535940">
                  <a:moveTo>
                    <a:pt x="762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20" y="5359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D2D2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700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20" h="535940">
                  <a:moveTo>
                    <a:pt x="762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20" y="5359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D0D0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079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20" h="535940">
                  <a:moveTo>
                    <a:pt x="762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20" y="5359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CFC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-1270" y="0"/>
              <a:ext cx="7620" cy="535940"/>
            </a:xfrm>
            <a:custGeom>
              <a:avLst/>
              <a:gdLst/>
              <a:ahLst/>
              <a:cxnLst/>
              <a:rect l="l" t="t" r="r" b="b"/>
              <a:pathLst>
                <a:path w="7620" h="535940">
                  <a:moveTo>
                    <a:pt x="7620" y="0"/>
                  </a:moveTo>
                  <a:lnTo>
                    <a:pt x="0" y="0"/>
                  </a:lnTo>
                  <a:lnTo>
                    <a:pt x="0" y="535940"/>
                  </a:lnTo>
                  <a:lnTo>
                    <a:pt x="7620" y="5359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CECE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" name="object 60"/>
          <p:cNvGrpSpPr/>
          <p:nvPr/>
        </p:nvGrpSpPr>
        <p:grpSpPr>
          <a:xfrm>
            <a:off x="132079" y="0"/>
            <a:ext cx="8909050" cy="546100"/>
            <a:chOff x="132079" y="0"/>
            <a:chExt cx="8909050" cy="546100"/>
          </a:xfrm>
        </p:grpSpPr>
        <p:sp>
          <p:nvSpPr>
            <p:cNvPr id="61" name="object 61"/>
            <p:cNvSpPr/>
            <p:nvPr/>
          </p:nvSpPr>
          <p:spPr>
            <a:xfrm>
              <a:off x="90030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FCFC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97001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FBFB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93572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FAFA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9014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F9F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8658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F8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83284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F7F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79856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F6F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76427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F5F5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7299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F4F4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6956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F3F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66139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F2F2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62711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F1F1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59282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F0F0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5585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EFE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52423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EEEE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48994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EDED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845566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ECEC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4213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BEB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83870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AEA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35278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9E9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31849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8E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28421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7E7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24992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6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2156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5E5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18133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4E4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14704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3E3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11276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2E2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0784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1E1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0441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E0E0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00988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DFD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97559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DED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9425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DD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9082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CD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787399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BDB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83971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DAD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780542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9D9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7711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8D8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73683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7D7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70254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6D6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66826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D5D5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63397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4D4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5996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3D3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5653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D2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53109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D1D1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49681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D0D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746252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CFCF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4282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CECE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39393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DCD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35964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CCC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32536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CCC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72910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ACA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2567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9C9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22248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8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18819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7C7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15391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6C6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11962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5C5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0853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4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05231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C3C3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01674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2C2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98246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1C1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9481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C0C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91514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FBF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88086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BEBE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84657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DB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8122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CB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7779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BB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74369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ABA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70941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B9B9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67512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8B8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6408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7B7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60653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6B6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57225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5B5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53795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B4B4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5036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B3B3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4693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B2B2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4350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B1B1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40080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B0B0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36650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FA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33222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EAE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2979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DAD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26363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CAC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22935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BA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19505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AAA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1607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9A9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1264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8A8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09218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7A7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05790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6A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602360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5A5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9905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A4A4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9550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3A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92073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2A2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8645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A1A1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8534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A0A0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81913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9F9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78485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9E9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75055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9D9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71627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9C9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6819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9B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6476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9A9A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61340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57910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9999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54482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9797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5105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9696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47623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95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44195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9494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40765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9393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37337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9292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3390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9191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30478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9090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27050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8F8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23620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8E8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20192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8D8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1676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8C8C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13333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8B8B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09905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8A8A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06475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8989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03173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8888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499745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8787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496315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8686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492887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8585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48945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8484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48602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8383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82600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8282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79170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8181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475742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8080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47231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F7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68883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E7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465455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D7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62025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C7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45859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B7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5516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A7A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451738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979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48310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87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444880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77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441452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676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43802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575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434593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474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431165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373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427735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272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42430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7171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421005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7070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417575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6F6F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414147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6E6E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410590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6D6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0728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6C6C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403860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6B6B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400430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6A6A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397002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6969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39357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6868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390143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6767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386715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6666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383285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6666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379857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6464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37642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6363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372998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29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62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369570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61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366140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606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362712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F5F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35928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E5E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355853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D5D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352425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C5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348995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B5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34556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A5A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34213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959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338708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858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335280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757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331850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656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328421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555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32499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09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099" y="276860"/>
                  </a:lnTo>
                  <a:lnTo>
                    <a:pt x="38099" y="0"/>
                  </a:lnTo>
                  <a:close/>
                </a:path>
              </a:pathLst>
            </a:custGeom>
            <a:solidFill>
              <a:srgbClr val="5454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321564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535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318261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5252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31483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5151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311404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5050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307975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4F4F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304545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4E4E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301116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4D4D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29768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4C4C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294259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4B4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290830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4A4A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287400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4949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283971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4848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8054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4747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77114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4646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273685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4545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270255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4444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266826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4343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26339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4242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259969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4141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256540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4040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253110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F3F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249681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E3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24625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D3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242824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C3C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239395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B3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235965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A3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232536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939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229235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383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225679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73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222250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63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218820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353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215519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343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212090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208660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333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205231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20180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303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198374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2F2F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194945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2E2E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191515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2D2D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188086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2C2C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18465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2B2B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181229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2A2A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177800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2929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174371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2828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70941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2727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16751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2626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164084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2525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160654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2424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157226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2323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153796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2222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15036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2121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146939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2020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143509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F1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140081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E1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136651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D1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133222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C1C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129794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B1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126491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1A1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12306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1919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119506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818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11607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1717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112776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1616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109346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1515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105917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141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102489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1313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99059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1212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95631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1111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92202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1010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88772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0F0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85343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29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29" y="276860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0E0E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819149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0D0D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784860" y="133350"/>
              <a:ext cx="36830" cy="276860"/>
            </a:xfrm>
            <a:custGeom>
              <a:avLst/>
              <a:gdLst/>
              <a:ahLst/>
              <a:cxnLst/>
              <a:rect l="l" t="t" r="r" b="b"/>
              <a:pathLst>
                <a:path w="36830" h="276859">
                  <a:moveTo>
                    <a:pt x="3683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6830" y="276860"/>
                  </a:lnTo>
                  <a:lnTo>
                    <a:pt x="36830" y="0"/>
                  </a:lnTo>
                  <a:close/>
                </a:path>
              </a:pathLst>
            </a:custGeom>
            <a:solidFill>
              <a:srgbClr val="0C0C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750570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B0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716279" y="133350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A0A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81990" y="133349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5080"/>
                  </a:lnTo>
                  <a:lnTo>
                    <a:pt x="0" y="142252"/>
                  </a:lnTo>
                  <a:lnTo>
                    <a:pt x="0" y="276860"/>
                  </a:lnTo>
                  <a:lnTo>
                    <a:pt x="38100" y="276860"/>
                  </a:lnTo>
                  <a:lnTo>
                    <a:pt x="38100" y="142252"/>
                  </a:lnTo>
                  <a:lnTo>
                    <a:pt x="38100" y="5080"/>
                  </a:lnTo>
                  <a:lnTo>
                    <a:pt x="38100" y="1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909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647699" y="275590"/>
              <a:ext cx="38100" cy="134620"/>
            </a:xfrm>
            <a:custGeom>
              <a:avLst/>
              <a:gdLst/>
              <a:ahLst/>
              <a:cxnLst/>
              <a:rect l="l" t="t" r="r" b="b"/>
              <a:pathLst>
                <a:path w="38100" h="134620">
                  <a:moveTo>
                    <a:pt x="0" y="134619"/>
                  </a:moveTo>
                  <a:lnTo>
                    <a:pt x="38100" y="134619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134619"/>
                  </a:lnTo>
                  <a:close/>
                </a:path>
              </a:pathLst>
            </a:custGeom>
            <a:solidFill>
              <a:srgbClr val="080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13410" y="275590"/>
              <a:ext cx="38100" cy="134620"/>
            </a:xfrm>
            <a:custGeom>
              <a:avLst/>
              <a:gdLst/>
              <a:ahLst/>
              <a:cxnLst/>
              <a:rect l="l" t="t" r="r" b="b"/>
              <a:pathLst>
                <a:path w="38100" h="134620">
                  <a:moveTo>
                    <a:pt x="0" y="134619"/>
                  </a:moveTo>
                  <a:lnTo>
                    <a:pt x="38100" y="134619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134619"/>
                  </a:lnTo>
                  <a:close/>
                </a:path>
              </a:pathLst>
            </a:custGeom>
            <a:solidFill>
              <a:srgbClr val="0707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579120" y="275590"/>
              <a:ext cx="38100" cy="134620"/>
            </a:xfrm>
            <a:custGeom>
              <a:avLst/>
              <a:gdLst/>
              <a:ahLst/>
              <a:cxnLst/>
              <a:rect l="l" t="t" r="r" b="b"/>
              <a:pathLst>
                <a:path w="38100" h="134620">
                  <a:moveTo>
                    <a:pt x="0" y="134619"/>
                  </a:moveTo>
                  <a:lnTo>
                    <a:pt x="38100" y="134619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134619"/>
                  </a:lnTo>
                  <a:close/>
                </a:path>
              </a:pathLst>
            </a:custGeom>
            <a:solidFill>
              <a:srgbClr val="0606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544830" y="133349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5080"/>
                  </a:lnTo>
                  <a:lnTo>
                    <a:pt x="0" y="138430"/>
                  </a:lnTo>
                  <a:lnTo>
                    <a:pt x="0" y="142252"/>
                  </a:lnTo>
                  <a:lnTo>
                    <a:pt x="2540" y="142252"/>
                  </a:lnTo>
                  <a:lnTo>
                    <a:pt x="2540" y="276860"/>
                  </a:lnTo>
                  <a:lnTo>
                    <a:pt x="38100" y="276860"/>
                  </a:lnTo>
                  <a:lnTo>
                    <a:pt x="38100" y="142252"/>
                  </a:lnTo>
                  <a:lnTo>
                    <a:pt x="38100" y="138430"/>
                  </a:lnTo>
                  <a:lnTo>
                    <a:pt x="38100" y="5080"/>
                  </a:lnTo>
                  <a:lnTo>
                    <a:pt x="38100" y="1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505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510540" y="133349"/>
              <a:ext cx="38100" cy="276860"/>
            </a:xfrm>
            <a:custGeom>
              <a:avLst/>
              <a:gdLst/>
              <a:ahLst/>
              <a:cxnLst/>
              <a:rect l="l" t="t" r="r" b="b"/>
              <a:pathLst>
                <a:path w="38100" h="276859">
                  <a:moveTo>
                    <a:pt x="381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5080"/>
                  </a:lnTo>
                  <a:lnTo>
                    <a:pt x="0" y="138430"/>
                  </a:lnTo>
                  <a:lnTo>
                    <a:pt x="0" y="142252"/>
                  </a:lnTo>
                  <a:lnTo>
                    <a:pt x="36830" y="142252"/>
                  </a:lnTo>
                  <a:lnTo>
                    <a:pt x="36830" y="276860"/>
                  </a:lnTo>
                  <a:lnTo>
                    <a:pt x="38100" y="276860"/>
                  </a:lnTo>
                  <a:lnTo>
                    <a:pt x="38100" y="142252"/>
                  </a:lnTo>
                  <a:lnTo>
                    <a:pt x="38100" y="138430"/>
                  </a:lnTo>
                  <a:lnTo>
                    <a:pt x="38100" y="5080"/>
                  </a:lnTo>
                  <a:lnTo>
                    <a:pt x="38100" y="1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404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476250" y="133350"/>
              <a:ext cx="38100" cy="1270"/>
            </a:xfrm>
            <a:custGeom>
              <a:avLst/>
              <a:gdLst/>
              <a:ahLst/>
              <a:cxnLst/>
              <a:rect l="l" t="t" r="r" b="b"/>
              <a:pathLst>
                <a:path w="38100" h="1269">
                  <a:moveTo>
                    <a:pt x="0" y="1270"/>
                  </a:move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1270"/>
                  </a:lnTo>
                  <a:close/>
                </a:path>
              </a:pathLst>
            </a:custGeom>
            <a:solidFill>
              <a:srgbClr val="0303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441959" y="133350"/>
              <a:ext cx="38100" cy="1270"/>
            </a:xfrm>
            <a:custGeom>
              <a:avLst/>
              <a:gdLst/>
              <a:ahLst/>
              <a:cxnLst/>
              <a:rect l="l" t="t" r="r" b="b"/>
              <a:pathLst>
                <a:path w="38100" h="1269">
                  <a:moveTo>
                    <a:pt x="0" y="1270"/>
                  </a:moveTo>
                  <a:lnTo>
                    <a:pt x="38100" y="127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1270"/>
                  </a:lnTo>
                  <a:close/>
                </a:path>
              </a:pathLst>
            </a:custGeom>
            <a:solidFill>
              <a:srgbClr val="0202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408940" y="0"/>
              <a:ext cx="278130" cy="271780"/>
            </a:xfrm>
            <a:custGeom>
              <a:avLst/>
              <a:gdLst/>
              <a:ahLst/>
              <a:cxnLst/>
              <a:rect l="l" t="t" r="r" b="b"/>
              <a:pathLst>
                <a:path w="278130" h="271780">
                  <a:moveTo>
                    <a:pt x="138430" y="134620"/>
                  </a:moveTo>
                  <a:lnTo>
                    <a:pt x="0" y="134620"/>
                  </a:lnTo>
                  <a:lnTo>
                    <a:pt x="0" y="271780"/>
                  </a:lnTo>
                  <a:lnTo>
                    <a:pt x="138430" y="271780"/>
                  </a:lnTo>
                  <a:lnTo>
                    <a:pt x="138430" y="134620"/>
                  </a:lnTo>
                  <a:close/>
                </a:path>
                <a:path w="278130" h="271780">
                  <a:moveTo>
                    <a:pt x="278130" y="0"/>
                  </a:moveTo>
                  <a:lnTo>
                    <a:pt x="138430" y="0"/>
                  </a:lnTo>
                  <a:lnTo>
                    <a:pt x="138430" y="134620"/>
                  </a:lnTo>
                  <a:lnTo>
                    <a:pt x="278130" y="134620"/>
                  </a:lnTo>
                  <a:lnTo>
                    <a:pt x="278130" y="0"/>
                  </a:lnTo>
                  <a:close/>
                </a:path>
              </a:pathLst>
            </a:custGeom>
            <a:solidFill>
              <a:srgbClr val="CCCC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547370" y="134620"/>
              <a:ext cx="139700" cy="140970"/>
            </a:xfrm>
            <a:custGeom>
              <a:avLst/>
              <a:gdLst/>
              <a:ahLst/>
              <a:cxnLst/>
              <a:rect l="l" t="t" r="r" b="b"/>
              <a:pathLst>
                <a:path w="139700" h="140970">
                  <a:moveTo>
                    <a:pt x="139700" y="0"/>
                  </a:moveTo>
                  <a:lnTo>
                    <a:pt x="0" y="0"/>
                  </a:lnTo>
                  <a:lnTo>
                    <a:pt x="0" y="140970"/>
                  </a:lnTo>
                  <a:lnTo>
                    <a:pt x="139700" y="14097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274319" y="274320"/>
              <a:ext cx="135890" cy="134620"/>
            </a:xfrm>
            <a:custGeom>
              <a:avLst/>
              <a:gdLst/>
              <a:ahLst/>
              <a:cxnLst/>
              <a:rect l="l" t="t" r="r" b="b"/>
              <a:pathLst>
                <a:path w="135890" h="134620">
                  <a:moveTo>
                    <a:pt x="0" y="134619"/>
                  </a:moveTo>
                  <a:lnTo>
                    <a:pt x="135889" y="134619"/>
                  </a:lnTo>
                  <a:lnTo>
                    <a:pt x="135889" y="0"/>
                  </a:lnTo>
                  <a:lnTo>
                    <a:pt x="0" y="0"/>
                  </a:lnTo>
                  <a:lnTo>
                    <a:pt x="0" y="134619"/>
                  </a:lnTo>
                  <a:close/>
                </a:path>
              </a:pathLst>
            </a:custGeom>
            <a:solidFill>
              <a:srgbClr val="CCCC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132079" y="135889"/>
              <a:ext cx="140970" cy="138430"/>
            </a:xfrm>
            <a:custGeom>
              <a:avLst/>
              <a:gdLst/>
              <a:ahLst/>
              <a:cxnLst/>
              <a:rect l="l" t="t" r="r" b="b"/>
              <a:pathLst>
                <a:path w="140970" h="138429">
                  <a:moveTo>
                    <a:pt x="140970" y="0"/>
                  </a:moveTo>
                  <a:lnTo>
                    <a:pt x="0" y="0"/>
                  </a:lnTo>
                  <a:lnTo>
                    <a:pt x="0" y="138429"/>
                  </a:lnTo>
                  <a:lnTo>
                    <a:pt x="140970" y="138429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274320" y="271779"/>
              <a:ext cx="273050" cy="274320"/>
            </a:xfrm>
            <a:custGeom>
              <a:avLst/>
              <a:gdLst/>
              <a:ahLst/>
              <a:cxnLst/>
              <a:rect l="l" t="t" r="r" b="b"/>
              <a:pathLst>
                <a:path w="273050" h="274320">
                  <a:moveTo>
                    <a:pt x="273050" y="0"/>
                  </a:moveTo>
                  <a:lnTo>
                    <a:pt x="134620" y="0"/>
                  </a:lnTo>
                  <a:lnTo>
                    <a:pt x="134620" y="137160"/>
                  </a:lnTo>
                  <a:lnTo>
                    <a:pt x="0" y="137160"/>
                  </a:lnTo>
                  <a:lnTo>
                    <a:pt x="0" y="274320"/>
                  </a:lnTo>
                  <a:lnTo>
                    <a:pt x="135877" y="274320"/>
                  </a:lnTo>
                  <a:lnTo>
                    <a:pt x="135877" y="138430"/>
                  </a:lnTo>
                  <a:lnTo>
                    <a:pt x="273050" y="138430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7" name="object 317"/>
          <p:cNvSpPr txBox="1">
            <a:spLocks noGrp="1"/>
          </p:cNvSpPr>
          <p:nvPr>
            <p:ph type="title"/>
          </p:nvPr>
        </p:nvSpPr>
        <p:spPr>
          <a:xfrm>
            <a:off x="877569" y="259333"/>
            <a:ext cx="7385684" cy="2621280"/>
          </a:xfrm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95"/>
              </a:spcBef>
            </a:pPr>
            <a:r>
              <a:rPr sz="3600" b="1" spc="-5" dirty="0">
                <a:latin typeface="Arial"/>
                <a:cs typeface="Arial"/>
              </a:rPr>
              <a:t>SWOT</a:t>
            </a:r>
            <a:r>
              <a:rPr sz="3600" b="1" spc="-40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Analysis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10"/>
              </a:spcBef>
            </a:pPr>
            <a:r>
              <a:rPr sz="2000" dirty="0"/>
              <a:t>A </a:t>
            </a:r>
            <a:r>
              <a:rPr sz="2000" spc="-5" dirty="0"/>
              <a:t>SWOT analysis </a:t>
            </a:r>
            <a:r>
              <a:rPr sz="2000" dirty="0"/>
              <a:t>is structured </a:t>
            </a:r>
            <a:r>
              <a:rPr sz="2000" spc="-5" dirty="0"/>
              <a:t>planning method </a:t>
            </a:r>
            <a:r>
              <a:rPr sz="2000" dirty="0"/>
              <a:t>used </a:t>
            </a:r>
            <a:r>
              <a:rPr sz="2000" spc="-5" dirty="0"/>
              <a:t>to evaluate  the </a:t>
            </a:r>
            <a:r>
              <a:rPr sz="2000" dirty="0"/>
              <a:t>strengths, weaknesses, </a:t>
            </a:r>
            <a:r>
              <a:rPr sz="2000" spc="-5" dirty="0"/>
              <a:t>opportunities </a:t>
            </a:r>
            <a:r>
              <a:rPr sz="2000" dirty="0"/>
              <a:t>and </a:t>
            </a:r>
            <a:r>
              <a:rPr sz="2000" spc="-5" dirty="0"/>
              <a:t>threats involved </a:t>
            </a:r>
            <a:r>
              <a:rPr sz="2000" dirty="0"/>
              <a:t>in  a project or </a:t>
            </a:r>
            <a:r>
              <a:rPr sz="2000" spc="-5" dirty="0"/>
              <a:t>in </a:t>
            </a:r>
            <a:r>
              <a:rPr sz="2000" dirty="0"/>
              <a:t>a business venture. </a:t>
            </a:r>
            <a:r>
              <a:rPr sz="2000" spc="-5" dirty="0"/>
              <a:t>It involves specifying the  objective of the </a:t>
            </a:r>
            <a:r>
              <a:rPr sz="2000" dirty="0"/>
              <a:t>business </a:t>
            </a:r>
            <a:r>
              <a:rPr sz="2000" spc="-5" dirty="0"/>
              <a:t>venture </a:t>
            </a:r>
            <a:r>
              <a:rPr sz="2000" dirty="0"/>
              <a:t>or project and </a:t>
            </a:r>
            <a:r>
              <a:rPr sz="2000" spc="-5" dirty="0"/>
              <a:t>identifying the  internal </a:t>
            </a:r>
            <a:r>
              <a:rPr sz="2000" dirty="0"/>
              <a:t>and external </a:t>
            </a:r>
            <a:r>
              <a:rPr sz="2000" spc="-5" dirty="0"/>
              <a:t>factors </a:t>
            </a:r>
            <a:r>
              <a:rPr sz="2000" dirty="0"/>
              <a:t>that are </a:t>
            </a:r>
            <a:r>
              <a:rPr sz="2000" spc="-5" dirty="0"/>
              <a:t>favorable </a:t>
            </a:r>
            <a:r>
              <a:rPr sz="2000" dirty="0"/>
              <a:t>and </a:t>
            </a:r>
            <a:r>
              <a:rPr sz="2000" spc="-5" dirty="0"/>
              <a:t>unfavorable to  achieve that objective.</a:t>
            </a:r>
            <a:endParaRPr sz="2000"/>
          </a:p>
        </p:txBody>
      </p:sp>
      <p:sp>
        <p:nvSpPr>
          <p:cNvPr id="318" name="object 318"/>
          <p:cNvSpPr/>
          <p:nvPr/>
        </p:nvSpPr>
        <p:spPr>
          <a:xfrm>
            <a:off x="1219200" y="2880612"/>
            <a:ext cx="6629400" cy="3824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51435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3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7569" y="491490"/>
            <a:ext cx="1463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B</a:t>
            </a:r>
            <a:r>
              <a:rPr sz="2400" b="1" spc="-10" dirty="0">
                <a:latin typeface="Arial"/>
                <a:cs typeface="Arial"/>
              </a:rPr>
              <a:t>us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10" dirty="0">
                <a:latin typeface="Arial"/>
                <a:cs typeface="Arial"/>
              </a:rPr>
              <a:t>es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dirty="0"/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933450"/>
            <a:ext cx="8051165" cy="4352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14859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Business is </a:t>
            </a:r>
            <a:r>
              <a:rPr sz="2400" dirty="0">
                <a:latin typeface="Arial"/>
                <a:cs typeface="Arial"/>
              </a:rPr>
              <a:t>a human </a:t>
            </a:r>
            <a:r>
              <a:rPr sz="2400" spc="-5" dirty="0">
                <a:latin typeface="Arial"/>
                <a:cs typeface="Arial"/>
              </a:rPr>
              <a:t>activity carried </a:t>
            </a:r>
            <a:r>
              <a:rPr sz="2400" spc="-10" dirty="0">
                <a:latin typeface="Arial"/>
                <a:cs typeface="Arial"/>
              </a:rPr>
              <a:t>out </a:t>
            </a:r>
            <a:r>
              <a:rPr sz="2400" dirty="0">
                <a:latin typeface="Arial"/>
                <a:cs typeface="Arial"/>
              </a:rPr>
              <a:t>by 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unified </a:t>
            </a:r>
            <a:r>
              <a:rPr sz="2400" spc="-5" dirty="0">
                <a:latin typeface="Arial"/>
                <a:cs typeface="Arial"/>
              </a:rPr>
              <a:t>efforts of different categories of </a:t>
            </a:r>
            <a:r>
              <a:rPr sz="2400" spc="-10" dirty="0">
                <a:latin typeface="Arial"/>
                <a:cs typeface="Arial"/>
              </a:rPr>
              <a:t>people,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produce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wealth through production and distribution of  the </a:t>
            </a:r>
            <a:r>
              <a:rPr sz="2400" spc="-10" dirty="0">
                <a:latin typeface="Arial"/>
                <a:cs typeface="Arial"/>
              </a:rPr>
              <a:t>goods and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services.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According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Malvin Anshen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4965" marR="557530" indent="148590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latin typeface="Arial"/>
                <a:cs typeface="Arial"/>
              </a:rPr>
              <a:t>“ </a:t>
            </a:r>
            <a:r>
              <a:rPr sz="2400" spc="-5" dirty="0">
                <a:latin typeface="Arial"/>
                <a:cs typeface="Arial"/>
              </a:rPr>
              <a:t>Business is the way by which </a:t>
            </a:r>
            <a:r>
              <a:rPr sz="2400" spc="5" dirty="0">
                <a:latin typeface="Arial"/>
                <a:cs typeface="Arial"/>
              </a:rPr>
              <a:t>men </a:t>
            </a:r>
            <a:r>
              <a:rPr sz="2400" dirty="0">
                <a:latin typeface="Arial"/>
                <a:cs typeface="Arial"/>
              </a:rPr>
              <a:t>make  </a:t>
            </a:r>
            <a:r>
              <a:rPr sz="2400" spc="-5" dirty="0">
                <a:latin typeface="Arial"/>
                <a:cs typeface="Arial"/>
              </a:rPr>
              <a:t>their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living.”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According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b="1" spc="-10" dirty="0">
                <a:latin typeface="Arial"/>
                <a:cs typeface="Arial"/>
              </a:rPr>
              <a:t>Bayard </a:t>
            </a:r>
            <a:r>
              <a:rPr sz="2400" b="1" spc="-5" dirty="0">
                <a:latin typeface="Arial"/>
                <a:cs typeface="Arial"/>
              </a:rPr>
              <a:t>O’Wheeler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4965" marR="125095" indent="14859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“ </a:t>
            </a:r>
            <a:r>
              <a:rPr sz="2400" spc="-5" dirty="0">
                <a:latin typeface="Arial"/>
                <a:cs typeface="Arial"/>
              </a:rPr>
              <a:t>Business is an institution organized </a:t>
            </a:r>
            <a:r>
              <a:rPr sz="2400" spc="-10" dirty="0">
                <a:latin typeface="Arial"/>
                <a:cs typeface="Arial"/>
              </a:rPr>
              <a:t>and  operated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provide goods </a:t>
            </a:r>
            <a:r>
              <a:rPr sz="2400" spc="-5" dirty="0">
                <a:latin typeface="Arial"/>
                <a:cs typeface="Arial"/>
              </a:rPr>
              <a:t>and services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society </a:t>
            </a:r>
            <a:r>
              <a:rPr sz="2400" spc="-10" dirty="0">
                <a:latin typeface="Arial"/>
                <a:cs typeface="Arial"/>
              </a:rPr>
              <a:t>under 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incentive </a:t>
            </a:r>
            <a:r>
              <a:rPr sz="2400" spc="-5" dirty="0">
                <a:latin typeface="Arial"/>
                <a:cs typeface="Arial"/>
              </a:rPr>
              <a:t>of private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gain.”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969" y="1668779"/>
            <a:ext cx="27914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00" spc="-855" baseline="12731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r>
              <a:rPr sz="3600" spc="-794" baseline="12731" dirty="0">
                <a:solidFill>
                  <a:srgbClr val="00007C"/>
                </a:solidFill>
                <a:latin typeface="UnDotum"/>
                <a:cs typeface="UnDotum"/>
              </a:rPr>
              <a:t> </a:t>
            </a:r>
            <a:r>
              <a:rPr sz="3200" dirty="0"/>
              <a:t>Environment:</a:t>
            </a:r>
            <a:endParaRPr sz="32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7569" y="2313939"/>
            <a:ext cx="7594600" cy="152908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1485900">
              <a:lnSpc>
                <a:spcPct val="101899"/>
              </a:lnSpc>
              <a:spcBef>
                <a:spcPts val="204"/>
              </a:spcBef>
            </a:pPr>
            <a:r>
              <a:rPr sz="2400" spc="-5" dirty="0">
                <a:latin typeface="Arial"/>
                <a:cs typeface="Arial"/>
              </a:rPr>
              <a:t>The birth, growth and continuous  </a:t>
            </a:r>
            <a:r>
              <a:rPr sz="2400" spc="-1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of organization are influenced </a:t>
            </a:r>
            <a:r>
              <a:rPr sz="2400" dirty="0">
                <a:latin typeface="Arial"/>
                <a:cs typeface="Arial"/>
              </a:rPr>
              <a:t>by a </a:t>
            </a:r>
            <a:r>
              <a:rPr sz="2400" spc="-5" dirty="0">
                <a:latin typeface="Arial"/>
                <a:cs typeface="Arial"/>
              </a:rPr>
              <a:t>wide  range of </a:t>
            </a:r>
            <a:r>
              <a:rPr sz="2400" spc="-10" dirty="0">
                <a:latin typeface="Arial"/>
                <a:cs typeface="Arial"/>
              </a:rPr>
              <a:t>variables </a:t>
            </a:r>
            <a:r>
              <a:rPr sz="2400" spc="-5" dirty="0">
                <a:latin typeface="Arial"/>
                <a:cs typeface="Arial"/>
              </a:rPr>
              <a:t>like employees, customers, suppliers,  producers, competition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969" y="491490"/>
            <a:ext cx="45567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3600" spc="-855" baseline="12731" dirty="0">
                <a:solidFill>
                  <a:srgbClr val="00007C"/>
                </a:solidFill>
                <a:latin typeface="UnDotum"/>
                <a:cs typeface="UnDotum"/>
              </a:rPr>
              <a:t> </a:t>
            </a:r>
            <a:r>
              <a:rPr sz="3200" dirty="0"/>
              <a:t>Business</a:t>
            </a:r>
            <a:r>
              <a:rPr sz="3200" spc="-120" dirty="0"/>
              <a:t> </a:t>
            </a:r>
            <a:r>
              <a:rPr sz="3200" dirty="0"/>
              <a:t>Environment:</a:t>
            </a:r>
            <a:endParaRPr sz="32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137920"/>
            <a:ext cx="8049259" cy="35839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54965" marR="5080" indent="1485900">
              <a:lnSpc>
                <a:spcPct val="101699"/>
              </a:lnSpc>
              <a:spcBef>
                <a:spcPts val="200"/>
              </a:spcBef>
            </a:pPr>
            <a:r>
              <a:rPr sz="2400" spc="-10" dirty="0">
                <a:latin typeface="Arial"/>
                <a:cs typeface="Arial"/>
              </a:rPr>
              <a:t>Business </a:t>
            </a:r>
            <a:r>
              <a:rPr sz="2400" spc="-5" dirty="0">
                <a:latin typeface="Arial"/>
                <a:cs typeface="Arial"/>
              </a:rPr>
              <a:t>Environment refers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those aspects 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surroundings of </a:t>
            </a:r>
            <a:r>
              <a:rPr sz="2400" spc="-10" dirty="0">
                <a:latin typeface="Arial"/>
                <a:cs typeface="Arial"/>
              </a:rPr>
              <a:t>business </a:t>
            </a:r>
            <a:r>
              <a:rPr sz="2400" spc="-5" dirty="0">
                <a:latin typeface="Arial"/>
                <a:cs typeface="Arial"/>
              </a:rPr>
              <a:t>enterprise, which affect  or </a:t>
            </a:r>
            <a:r>
              <a:rPr sz="2400" spc="-10" dirty="0">
                <a:latin typeface="Arial"/>
                <a:cs typeface="Arial"/>
              </a:rPr>
              <a:t>influence </a:t>
            </a:r>
            <a:r>
              <a:rPr sz="2400" spc="-5" dirty="0">
                <a:latin typeface="Arial"/>
                <a:cs typeface="Arial"/>
              </a:rPr>
              <a:t>its </a:t>
            </a:r>
            <a:r>
              <a:rPr sz="2400" spc="-10" dirty="0">
                <a:latin typeface="Arial"/>
                <a:cs typeface="Arial"/>
              </a:rPr>
              <a:t>operations and </a:t>
            </a:r>
            <a:r>
              <a:rPr sz="2400" spc="-5" dirty="0">
                <a:latin typeface="Arial"/>
                <a:cs typeface="Arial"/>
              </a:rPr>
              <a:t>determine its  effectiveness.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According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Keith </a:t>
            </a:r>
            <a:r>
              <a:rPr sz="2400" spc="-10" dirty="0">
                <a:latin typeface="Arial"/>
                <a:cs typeface="Arial"/>
              </a:rPr>
              <a:t>Davis:</a:t>
            </a:r>
            <a:endParaRPr sz="2400">
              <a:latin typeface="Arial"/>
              <a:cs typeface="Arial"/>
            </a:endParaRPr>
          </a:p>
          <a:p>
            <a:pPr marL="354965" marR="107314" indent="14859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“Business environment </a:t>
            </a:r>
            <a:r>
              <a:rPr sz="2400" spc="-1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aggregate </a:t>
            </a:r>
            <a:r>
              <a:rPr sz="2400" spc="-5" dirty="0">
                <a:latin typeface="Arial"/>
                <a:cs typeface="Arial"/>
              </a:rPr>
              <a:t>of all  conditions, events </a:t>
            </a:r>
            <a:r>
              <a:rPr sz="2400" spc="-10" dirty="0">
                <a:latin typeface="Arial"/>
                <a:cs typeface="Arial"/>
              </a:rPr>
              <a:t>and influence </a:t>
            </a:r>
            <a:r>
              <a:rPr sz="2400" spc="-5" dirty="0">
                <a:latin typeface="Arial"/>
                <a:cs typeface="Arial"/>
              </a:rPr>
              <a:t>that surrounds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affects it”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0400" y="415290"/>
            <a:ext cx="55270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latin typeface="Arial"/>
                <a:cs typeface="Arial"/>
              </a:rPr>
              <a:t>Nature </a:t>
            </a:r>
            <a:r>
              <a:rPr sz="2800" b="1" spc="-5" dirty="0">
                <a:latin typeface="Arial"/>
                <a:cs typeface="Arial"/>
              </a:rPr>
              <a:t>of Business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Environment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92329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1500" y="840740"/>
            <a:ext cx="7783830" cy="13728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Complex:</a:t>
            </a:r>
            <a:endParaRPr sz="2000">
              <a:latin typeface="Arial"/>
              <a:cs typeface="Arial"/>
            </a:endParaRPr>
          </a:p>
          <a:p>
            <a:pPr marL="12700" marR="5080" indent="571500" algn="just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Environment </a:t>
            </a:r>
            <a:r>
              <a:rPr sz="2000" dirty="0">
                <a:latin typeface="Arial"/>
                <a:cs typeface="Arial"/>
              </a:rPr>
              <a:t>consists of a number of factors, </a:t>
            </a:r>
            <a:r>
              <a:rPr sz="2000" spc="-5" dirty="0">
                <a:latin typeface="Arial"/>
                <a:cs typeface="Arial"/>
              </a:rPr>
              <a:t>events, conditions  </a:t>
            </a:r>
            <a:r>
              <a:rPr sz="2000" dirty="0">
                <a:latin typeface="Arial"/>
                <a:cs typeface="Arial"/>
              </a:rPr>
              <a:t>arising </a:t>
            </a:r>
            <a:r>
              <a:rPr sz="2000" spc="-5" dirty="0">
                <a:latin typeface="Arial"/>
                <a:cs typeface="Arial"/>
              </a:rPr>
              <a:t>from different </a:t>
            </a:r>
            <a:r>
              <a:rPr sz="2000" dirty="0">
                <a:latin typeface="Arial"/>
                <a:cs typeface="Arial"/>
              </a:rPr>
              <a:t>sources </a:t>
            </a:r>
            <a:r>
              <a:rPr sz="2000" spc="-5" dirty="0">
                <a:latin typeface="Arial"/>
                <a:cs typeface="Arial"/>
              </a:rPr>
              <a:t>which </a:t>
            </a:r>
            <a:r>
              <a:rPr sz="2000" dirty="0">
                <a:latin typeface="Arial"/>
                <a:cs typeface="Arial"/>
              </a:rPr>
              <a:t>impact business </a:t>
            </a:r>
            <a:r>
              <a:rPr sz="2000" spc="-5" dirty="0">
                <a:latin typeface="Arial"/>
                <a:cs typeface="Arial"/>
              </a:rPr>
              <a:t>thus </a:t>
            </a:r>
            <a:r>
              <a:rPr sz="2000" dirty="0">
                <a:latin typeface="Arial"/>
                <a:cs typeface="Arial"/>
              </a:rPr>
              <a:t>making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business</a:t>
            </a:r>
            <a:r>
              <a:rPr sz="2000" spc="-5" dirty="0">
                <a:latin typeface="Arial"/>
                <a:cs typeface="Arial"/>
              </a:rPr>
              <a:t> complex.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63779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2556509"/>
            <a:ext cx="8517890" cy="17399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Interdependence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6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Factors </a:t>
            </a:r>
            <a:r>
              <a:rPr sz="2000" spc="-5" dirty="0">
                <a:latin typeface="Arial"/>
                <a:cs typeface="Arial"/>
              </a:rPr>
              <a:t>affecting </a:t>
            </a:r>
            <a:r>
              <a:rPr sz="2000" dirty="0">
                <a:latin typeface="Arial"/>
                <a:cs typeface="Arial"/>
              </a:rPr>
              <a:t>business environment </a:t>
            </a:r>
            <a:r>
              <a:rPr sz="2000" spc="-5" dirty="0">
                <a:latin typeface="Arial"/>
                <a:cs typeface="Arial"/>
              </a:rPr>
              <a:t>like </a:t>
            </a:r>
            <a:r>
              <a:rPr sz="2000" dirty="0">
                <a:latin typeface="Arial"/>
                <a:cs typeface="Arial"/>
              </a:rPr>
              <a:t>social, economic, legal,  cultural </a:t>
            </a:r>
            <a:r>
              <a:rPr sz="2000" spc="-5" dirty="0">
                <a:latin typeface="Arial"/>
                <a:cs typeface="Arial"/>
              </a:rPr>
              <a:t>etc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inter </a:t>
            </a:r>
            <a:r>
              <a:rPr sz="2000" dirty="0">
                <a:latin typeface="Arial"/>
                <a:cs typeface="Arial"/>
              </a:rPr>
              <a:t>dependent.</a:t>
            </a:r>
            <a:endParaRPr sz="2000">
              <a:latin typeface="Arial"/>
              <a:cs typeface="Arial"/>
            </a:endParaRPr>
          </a:p>
          <a:p>
            <a:pPr marL="355600" marR="441959" indent="-3429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E.g. </a:t>
            </a:r>
            <a:r>
              <a:rPr sz="2000" dirty="0">
                <a:latin typeface="Arial"/>
                <a:cs typeface="Arial"/>
              </a:rPr>
              <a:t>A rich country can make </a:t>
            </a:r>
            <a:r>
              <a:rPr sz="2000" spc="-5" dirty="0">
                <a:latin typeface="Arial"/>
                <a:cs typeface="Arial"/>
              </a:rPr>
              <a:t>sufficient expenditure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research and  development.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72059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500" y="4639309"/>
            <a:ext cx="8370570" cy="1371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Dynamic:</a:t>
            </a:r>
            <a:endParaRPr sz="2000">
              <a:latin typeface="Arial"/>
              <a:cs typeface="Arial"/>
            </a:endParaRPr>
          </a:p>
          <a:p>
            <a:pPr marL="127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Business environment is </a:t>
            </a:r>
            <a:r>
              <a:rPr sz="2000" spc="-5" dirty="0">
                <a:latin typeface="Arial"/>
                <a:cs typeface="Arial"/>
              </a:rPr>
              <a:t>dynamic </a:t>
            </a:r>
            <a:r>
              <a:rPr sz="2000" dirty="0">
                <a:latin typeface="Arial"/>
                <a:cs typeface="Arial"/>
              </a:rPr>
              <a:t>as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keeps on changing </a:t>
            </a:r>
            <a:r>
              <a:rPr sz="2000" spc="-5" dirty="0">
                <a:latin typeface="Arial"/>
                <a:cs typeface="Arial"/>
              </a:rPr>
              <a:t>in terms of  </a:t>
            </a:r>
            <a:r>
              <a:rPr sz="2000" dirty="0">
                <a:latin typeface="Arial"/>
                <a:cs typeface="Arial"/>
              </a:rPr>
              <a:t>technological </a:t>
            </a:r>
            <a:r>
              <a:rPr sz="2000" spc="-5" dirty="0">
                <a:latin typeface="Arial"/>
                <a:cs typeface="Arial"/>
              </a:rPr>
              <a:t>improvement, </a:t>
            </a:r>
            <a:r>
              <a:rPr sz="2000" dirty="0">
                <a:latin typeface="Arial"/>
                <a:cs typeface="Arial"/>
              </a:rPr>
              <a:t>changes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consumer preferences, </a:t>
            </a:r>
            <a:r>
              <a:rPr sz="2000" spc="-5" dirty="0">
                <a:latin typeface="Arial"/>
                <a:cs typeface="Arial"/>
              </a:rPr>
              <a:t>entry </a:t>
            </a:r>
            <a:r>
              <a:rPr sz="2000" dirty="0">
                <a:latin typeface="Arial"/>
                <a:cs typeface="Arial"/>
              </a:rPr>
              <a:t>of  new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competitors.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70" y="5105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8969" y="491490"/>
            <a:ext cx="15055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Uncertainty: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8969" y="859790"/>
            <a:ext cx="7771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15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environment </a:t>
            </a:r>
            <a:r>
              <a:rPr sz="2000" dirty="0">
                <a:latin typeface="Arial"/>
                <a:cs typeface="Arial"/>
              </a:rPr>
              <a:t>is largely </a:t>
            </a:r>
            <a:r>
              <a:rPr sz="2000" spc="-5" dirty="0">
                <a:latin typeface="Arial"/>
                <a:cs typeface="Arial"/>
              </a:rPr>
              <a:t>uncertain </a:t>
            </a:r>
            <a:r>
              <a:rPr sz="2000" dirty="0">
                <a:latin typeface="Arial"/>
                <a:cs typeface="Arial"/>
              </a:rPr>
              <a:t>as </a:t>
            </a:r>
            <a:r>
              <a:rPr sz="2000" spc="-5" dirty="0">
                <a:latin typeface="Arial"/>
                <a:cs typeface="Arial"/>
              </a:rPr>
              <a:t>it is very difficult </a:t>
            </a:r>
            <a:r>
              <a:rPr sz="2000" dirty="0">
                <a:latin typeface="Arial"/>
                <a:cs typeface="Arial"/>
              </a:rPr>
              <a:t>to  predict </a:t>
            </a:r>
            <a:r>
              <a:rPr sz="2000" spc="-5" dirty="0">
                <a:latin typeface="Arial"/>
                <a:cs typeface="Arial"/>
              </a:rPr>
              <a:t>future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happenings.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070" y="19202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8969" y="1837690"/>
            <a:ext cx="7293609" cy="1066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10" dirty="0">
                <a:latin typeface="Arial"/>
                <a:cs typeface="Arial"/>
              </a:rPr>
              <a:t>Relativity:</a:t>
            </a:r>
            <a:endParaRPr sz="2000">
              <a:latin typeface="Arial"/>
              <a:cs typeface="Arial"/>
            </a:endParaRPr>
          </a:p>
          <a:p>
            <a:pPr marL="127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environment </a:t>
            </a:r>
            <a:r>
              <a:rPr sz="2000" dirty="0">
                <a:latin typeface="Arial"/>
                <a:cs typeface="Arial"/>
              </a:rPr>
              <a:t>is a </a:t>
            </a:r>
            <a:r>
              <a:rPr sz="2000" spc="-5" dirty="0">
                <a:latin typeface="Arial"/>
                <a:cs typeface="Arial"/>
              </a:rPr>
              <a:t>relative </a:t>
            </a:r>
            <a:r>
              <a:rPr sz="2000" dirty="0">
                <a:latin typeface="Arial"/>
                <a:cs typeface="Arial"/>
              </a:rPr>
              <a:t>concept as </a:t>
            </a:r>
            <a:r>
              <a:rPr sz="2000" spc="-5" dirty="0">
                <a:latin typeface="Arial"/>
                <a:cs typeface="Arial"/>
              </a:rPr>
              <a:t>it differs from  </a:t>
            </a:r>
            <a:r>
              <a:rPr sz="2000" dirty="0">
                <a:latin typeface="Arial"/>
                <a:cs typeface="Arial"/>
              </a:rPr>
              <a:t>country </a:t>
            </a:r>
            <a:r>
              <a:rPr sz="2000" spc="-5" dirty="0">
                <a:latin typeface="Arial"/>
                <a:cs typeface="Arial"/>
              </a:rPr>
              <a:t>to country </a:t>
            </a:r>
            <a:r>
              <a:rPr sz="2000" dirty="0">
                <a:latin typeface="Arial"/>
                <a:cs typeface="Arial"/>
              </a:rPr>
              <a:t>and region to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region.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070" y="2942590"/>
            <a:ext cx="772540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e.g. Demand </a:t>
            </a:r>
            <a:r>
              <a:rPr sz="2000" dirty="0">
                <a:latin typeface="Arial"/>
                <a:cs typeface="Arial"/>
              </a:rPr>
              <a:t>of saree is </a:t>
            </a:r>
            <a:r>
              <a:rPr sz="2000" spc="-5" dirty="0">
                <a:latin typeface="Arial"/>
                <a:cs typeface="Arial"/>
              </a:rPr>
              <a:t>high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India comparative to other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countries.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070" y="36982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8969" y="3615690"/>
            <a:ext cx="7287259" cy="1371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Specific </a:t>
            </a:r>
            <a:r>
              <a:rPr sz="2000" b="1" dirty="0">
                <a:latin typeface="Arial"/>
                <a:cs typeface="Arial"/>
              </a:rPr>
              <a:t>and General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forces:</a:t>
            </a:r>
            <a:endParaRPr sz="2000">
              <a:latin typeface="Arial"/>
              <a:cs typeface="Arial"/>
            </a:endParaRPr>
          </a:p>
          <a:p>
            <a:pPr marL="127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Specific </a:t>
            </a:r>
            <a:r>
              <a:rPr sz="2000" dirty="0">
                <a:latin typeface="Arial"/>
                <a:cs typeface="Arial"/>
              </a:rPr>
              <a:t>forces </a:t>
            </a:r>
            <a:r>
              <a:rPr sz="2000" spc="-5" dirty="0">
                <a:latin typeface="Arial"/>
                <a:cs typeface="Arial"/>
              </a:rPr>
              <a:t>affects individual </a:t>
            </a:r>
            <a:r>
              <a:rPr sz="2000" dirty="0">
                <a:latin typeface="Arial"/>
                <a:cs typeface="Arial"/>
              </a:rPr>
              <a:t>enterprises </a:t>
            </a:r>
            <a:r>
              <a:rPr sz="2000" spc="-5" dirty="0">
                <a:latin typeface="Arial"/>
                <a:cs typeface="Arial"/>
              </a:rPr>
              <a:t>directly </a:t>
            </a:r>
            <a:r>
              <a:rPr sz="200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immediately whereas </a:t>
            </a:r>
            <a:r>
              <a:rPr sz="2000" dirty="0">
                <a:latin typeface="Arial"/>
                <a:cs typeface="Arial"/>
              </a:rPr>
              <a:t>general </a:t>
            </a:r>
            <a:r>
              <a:rPr sz="2000" spc="-5" dirty="0">
                <a:latin typeface="Arial"/>
                <a:cs typeface="Arial"/>
              </a:rPr>
              <a:t>forces </a:t>
            </a:r>
            <a:r>
              <a:rPr sz="2000" dirty="0">
                <a:latin typeface="Arial"/>
                <a:cs typeface="Arial"/>
              </a:rPr>
              <a:t>have impact </a:t>
            </a:r>
            <a:r>
              <a:rPr sz="2000" spc="-5" dirty="0">
                <a:latin typeface="Arial"/>
                <a:cs typeface="Arial"/>
              </a:rPr>
              <a:t>on </a:t>
            </a:r>
            <a:r>
              <a:rPr sz="2000" dirty="0">
                <a:latin typeface="Arial"/>
                <a:cs typeface="Arial"/>
              </a:rPr>
              <a:t>all business  enterprises.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070" y="54127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969" y="5330190"/>
            <a:ext cx="8129905" cy="1371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Forecasting is </a:t>
            </a:r>
            <a:r>
              <a:rPr sz="2000" b="1" dirty="0">
                <a:latin typeface="Arial"/>
                <a:cs typeface="Arial"/>
              </a:rPr>
              <a:t>not </a:t>
            </a:r>
            <a:r>
              <a:rPr sz="2000" b="1" spc="-5" dirty="0">
                <a:latin typeface="Arial"/>
                <a:cs typeface="Arial"/>
              </a:rPr>
              <a:t>possible </a:t>
            </a:r>
            <a:r>
              <a:rPr sz="2000" b="1" dirty="0">
                <a:latin typeface="Arial"/>
                <a:cs typeface="Arial"/>
              </a:rPr>
              <a:t>for </a:t>
            </a:r>
            <a:r>
              <a:rPr sz="2000" b="1" spc="-5" dirty="0">
                <a:latin typeface="Arial"/>
                <a:cs typeface="Arial"/>
              </a:rPr>
              <a:t>all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developments:</a:t>
            </a:r>
            <a:endParaRPr sz="2000">
              <a:latin typeface="Arial"/>
              <a:cs typeface="Arial"/>
            </a:endParaRPr>
          </a:p>
          <a:p>
            <a:pPr marL="127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spc="-10" dirty="0">
                <a:latin typeface="Arial"/>
                <a:cs typeface="Arial"/>
              </a:rPr>
              <a:t>Many </a:t>
            </a:r>
            <a:r>
              <a:rPr sz="2000" spc="-5" dirty="0">
                <a:latin typeface="Arial"/>
                <a:cs typeface="Arial"/>
              </a:rPr>
              <a:t>developments </a:t>
            </a:r>
            <a:r>
              <a:rPr sz="2000" dirty="0">
                <a:latin typeface="Arial"/>
                <a:cs typeface="Arial"/>
              </a:rPr>
              <a:t>such as </a:t>
            </a:r>
            <a:r>
              <a:rPr sz="2000" spc="-5" dirty="0">
                <a:latin typeface="Arial"/>
                <a:cs typeface="Arial"/>
              </a:rPr>
              <a:t>interest rate fluctuations, the rate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inflation etc are difficult to </a:t>
            </a:r>
            <a:r>
              <a:rPr sz="2000" dirty="0">
                <a:latin typeface="Arial"/>
                <a:cs typeface="Arial"/>
              </a:rPr>
              <a:t>predict </a:t>
            </a:r>
            <a:r>
              <a:rPr sz="2000" spc="-5" dirty="0">
                <a:latin typeface="Arial"/>
                <a:cs typeface="Arial"/>
              </a:rPr>
              <a:t>on log term </a:t>
            </a:r>
            <a:r>
              <a:rPr sz="2000" dirty="0">
                <a:latin typeface="Arial"/>
                <a:cs typeface="Arial"/>
              </a:rPr>
              <a:t>basis </a:t>
            </a:r>
            <a:r>
              <a:rPr sz="2000" spc="-5" dirty="0">
                <a:latin typeface="Arial"/>
                <a:cs typeface="Arial"/>
              </a:rPr>
              <a:t>which </a:t>
            </a:r>
            <a:r>
              <a:rPr sz="2000" dirty="0">
                <a:latin typeface="Arial"/>
                <a:cs typeface="Arial"/>
              </a:rPr>
              <a:t>makes </a:t>
            </a:r>
            <a:r>
              <a:rPr sz="2000" spc="-5" dirty="0">
                <a:latin typeface="Arial"/>
                <a:cs typeface="Arial"/>
              </a:rPr>
              <a:t>difficult  to maintain </a:t>
            </a:r>
            <a:r>
              <a:rPr sz="2000" dirty="0">
                <a:latin typeface="Arial"/>
                <a:cs typeface="Arial"/>
              </a:rPr>
              <a:t>business</a:t>
            </a:r>
            <a:r>
              <a:rPr sz="2000" spc="-5" dirty="0">
                <a:latin typeface="Arial"/>
                <a:cs typeface="Arial"/>
              </a:rPr>
              <a:t> environment.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7269" y="491490"/>
            <a:ext cx="70986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Objectives </a:t>
            </a:r>
            <a:r>
              <a:rPr b="1" spc="-5" dirty="0">
                <a:latin typeface="Arial"/>
                <a:cs typeface="Arial"/>
              </a:rPr>
              <a:t>of </a:t>
            </a:r>
            <a:r>
              <a:rPr b="1" dirty="0">
                <a:latin typeface="Arial"/>
                <a:cs typeface="Arial"/>
              </a:rPr>
              <a:t>Business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Environment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070" y="14287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8969" y="1346200"/>
            <a:ext cx="6744334" cy="1066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5" dirty="0">
                <a:latin typeface="Arial"/>
                <a:cs typeface="Arial"/>
              </a:rPr>
              <a:t>Knowledge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Information:</a:t>
            </a:r>
            <a:endParaRPr sz="2000">
              <a:latin typeface="Arial"/>
              <a:cs typeface="Arial"/>
            </a:endParaRPr>
          </a:p>
          <a:p>
            <a:pPr marL="127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Every </a:t>
            </a:r>
            <a:r>
              <a:rPr sz="2000" dirty="0">
                <a:latin typeface="Arial"/>
                <a:cs typeface="Arial"/>
              </a:rPr>
              <a:t>businessman should be </a:t>
            </a:r>
            <a:r>
              <a:rPr sz="2000" spc="-5" dirty="0">
                <a:latin typeface="Arial"/>
                <a:cs typeface="Arial"/>
              </a:rPr>
              <a:t>aware </a:t>
            </a:r>
            <a:r>
              <a:rPr sz="2000" dirty="0">
                <a:latin typeface="Arial"/>
                <a:cs typeface="Arial"/>
              </a:rPr>
              <a:t>about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current  </a:t>
            </a:r>
            <a:r>
              <a:rPr sz="2000" spc="-5" dirty="0">
                <a:latin typeface="Arial"/>
                <a:cs typeface="Arial"/>
              </a:rPr>
              <a:t>environment of the </a:t>
            </a:r>
            <a:r>
              <a:rPr sz="2000" dirty="0">
                <a:latin typeface="Arial"/>
                <a:cs typeface="Arial"/>
              </a:rPr>
              <a:t>business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change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accordingly.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070" y="28384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070" y="2755900"/>
            <a:ext cx="8051800" cy="17411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Basis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5" dirty="0">
                <a:latin typeface="Arial"/>
                <a:cs typeface="Arial"/>
              </a:rPr>
              <a:t> Decision:</a:t>
            </a:r>
            <a:endParaRPr sz="2000">
              <a:latin typeface="Arial"/>
              <a:cs typeface="Arial"/>
            </a:endParaRPr>
          </a:p>
          <a:p>
            <a:pPr marL="355600" marR="239395" indent="571500">
              <a:lnSpc>
                <a:spcPct val="100400"/>
              </a:lnSpc>
              <a:spcBef>
                <a:spcPts val="490"/>
              </a:spcBef>
            </a:pP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contains all </a:t>
            </a:r>
            <a:r>
              <a:rPr sz="2000" spc="-5" dirty="0">
                <a:latin typeface="Arial"/>
                <a:cs typeface="Arial"/>
              </a:rPr>
              <a:t>the information which is </a:t>
            </a:r>
            <a:r>
              <a:rPr sz="2000" dirty="0">
                <a:latin typeface="Arial"/>
                <a:cs typeface="Arial"/>
              </a:rPr>
              <a:t>needed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taking good  decision.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400"/>
              </a:lnSpc>
              <a:spcBef>
                <a:spcPts val="480"/>
              </a:spcBef>
            </a:pPr>
            <a:r>
              <a:rPr sz="2000" spc="-5" dirty="0">
                <a:latin typeface="Arial"/>
                <a:cs typeface="Arial"/>
              </a:rPr>
              <a:t>e.g. If </a:t>
            </a:r>
            <a:r>
              <a:rPr sz="2000" dirty="0">
                <a:latin typeface="Arial"/>
                <a:cs typeface="Arial"/>
              </a:rPr>
              <a:t>a business </a:t>
            </a:r>
            <a:r>
              <a:rPr sz="2000" spc="-5" dirty="0">
                <a:latin typeface="Arial"/>
                <a:cs typeface="Arial"/>
              </a:rPr>
              <a:t>knows </a:t>
            </a:r>
            <a:r>
              <a:rPr sz="2000" dirty="0">
                <a:latin typeface="Arial"/>
                <a:cs typeface="Arial"/>
              </a:rPr>
              <a:t>about </a:t>
            </a:r>
            <a:r>
              <a:rPr sz="2000" spc="-5" dirty="0">
                <a:latin typeface="Arial"/>
                <a:cs typeface="Arial"/>
              </a:rPr>
              <a:t>its competitors, </a:t>
            </a:r>
            <a:r>
              <a:rPr sz="2000" dirty="0">
                <a:latin typeface="Arial"/>
                <a:cs typeface="Arial"/>
              </a:rPr>
              <a:t>suppliers and customers  </a:t>
            </a:r>
            <a:r>
              <a:rPr sz="2000" spc="-5" dirty="0">
                <a:latin typeface="Arial"/>
                <a:cs typeface="Arial"/>
              </a:rPr>
              <a:t>they take </a:t>
            </a:r>
            <a:r>
              <a:rPr sz="2000" dirty="0">
                <a:latin typeface="Arial"/>
                <a:cs typeface="Arial"/>
              </a:rPr>
              <a:t>decision about price, purchase, salary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070" y="492125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969" y="4839970"/>
            <a:ext cx="7806690" cy="10668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Arial"/>
                <a:cs typeface="Arial"/>
              </a:rPr>
              <a:t>Helpful in making of policies:</a:t>
            </a:r>
            <a:endParaRPr sz="2000">
              <a:latin typeface="Arial"/>
              <a:cs typeface="Arial"/>
            </a:endParaRPr>
          </a:p>
          <a:p>
            <a:pPr marL="127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For making </a:t>
            </a:r>
            <a:r>
              <a:rPr sz="2000" dirty="0">
                <a:latin typeface="Arial"/>
                <a:cs typeface="Arial"/>
              </a:rPr>
              <a:t>good business policies one needs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know and scan  business through business</a:t>
            </a:r>
            <a:r>
              <a:rPr sz="2000" spc="-5" dirty="0">
                <a:latin typeface="Arial"/>
                <a:cs typeface="Arial"/>
              </a:rPr>
              <a:t> environment.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5867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1500" y="567690"/>
            <a:ext cx="29603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Technological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Planning: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1500" y="935990"/>
            <a:ext cx="76479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15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In today's </a:t>
            </a:r>
            <a:r>
              <a:rPr sz="2000" dirty="0">
                <a:latin typeface="Arial"/>
                <a:cs typeface="Arial"/>
              </a:rPr>
              <a:t>environment it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really </a:t>
            </a:r>
            <a:r>
              <a:rPr sz="2000" spc="-5" dirty="0">
                <a:latin typeface="Arial"/>
                <a:cs typeface="Arial"/>
              </a:rPr>
              <a:t>important for the </a:t>
            </a:r>
            <a:r>
              <a:rPr sz="2000" dirty="0">
                <a:latin typeface="Arial"/>
                <a:cs typeface="Arial"/>
              </a:rPr>
              <a:t>business  houses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keep themselves changing according </a:t>
            </a:r>
            <a:r>
              <a:rPr sz="2000" spc="-5" dirty="0">
                <a:latin typeface="Arial"/>
                <a:cs typeface="Arial"/>
              </a:rPr>
              <a:t>to the technological  </a:t>
            </a:r>
            <a:r>
              <a:rPr sz="2000" dirty="0">
                <a:latin typeface="Arial"/>
                <a:cs typeface="Arial"/>
              </a:rPr>
              <a:t>changes in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market.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301240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00007C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500" y="2218690"/>
            <a:ext cx="7677150" cy="1371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10" dirty="0">
                <a:latin typeface="Arial"/>
                <a:cs typeface="Arial"/>
              </a:rPr>
              <a:t>Survive </a:t>
            </a:r>
            <a:r>
              <a:rPr sz="2000" b="1" spc="-5" dirty="0">
                <a:latin typeface="Arial"/>
                <a:cs typeface="Arial"/>
              </a:rPr>
              <a:t>in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business:</a:t>
            </a:r>
            <a:endParaRPr sz="2000">
              <a:latin typeface="Arial"/>
              <a:cs typeface="Arial"/>
            </a:endParaRPr>
          </a:p>
          <a:p>
            <a:pPr marL="12700" marR="5080" indent="5715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Sometimes </a:t>
            </a:r>
            <a:r>
              <a:rPr sz="2000" dirty="0">
                <a:latin typeface="Arial"/>
                <a:cs typeface="Arial"/>
              </a:rPr>
              <a:t>industry </a:t>
            </a:r>
            <a:r>
              <a:rPr sz="2000" spc="-5" dirty="0">
                <a:latin typeface="Arial"/>
                <a:cs typeface="Arial"/>
              </a:rPr>
              <a:t>may face </a:t>
            </a:r>
            <a:r>
              <a:rPr sz="2000" dirty="0">
                <a:latin typeface="Arial"/>
                <a:cs typeface="Arial"/>
              </a:rPr>
              <a:t>recession.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such </a:t>
            </a:r>
            <a:r>
              <a:rPr sz="2000" spc="-5" dirty="0">
                <a:latin typeface="Arial"/>
                <a:cs typeface="Arial"/>
              </a:rPr>
              <a:t>condition </a:t>
            </a:r>
            <a:r>
              <a:rPr sz="2000" dirty="0">
                <a:latin typeface="Arial"/>
                <a:cs typeface="Arial"/>
              </a:rPr>
              <a:t>only  those business </a:t>
            </a:r>
            <a:r>
              <a:rPr sz="2000" spc="-10" dirty="0">
                <a:latin typeface="Arial"/>
                <a:cs typeface="Arial"/>
              </a:rPr>
              <a:t>will </a:t>
            </a:r>
            <a:r>
              <a:rPr sz="2000" spc="-5" dirty="0">
                <a:latin typeface="Arial"/>
                <a:cs typeface="Arial"/>
              </a:rPr>
              <a:t>survive </a:t>
            </a:r>
            <a:r>
              <a:rPr sz="2000" spc="-10" dirty="0">
                <a:latin typeface="Arial"/>
                <a:cs typeface="Arial"/>
              </a:rPr>
              <a:t>who </a:t>
            </a:r>
            <a:r>
              <a:rPr sz="2000" spc="-5" dirty="0">
                <a:latin typeface="Arial"/>
                <a:cs typeface="Arial"/>
              </a:rPr>
              <a:t>estimate this entire situation </a:t>
            </a:r>
            <a:r>
              <a:rPr sz="2000" dirty="0">
                <a:latin typeface="Arial"/>
                <a:cs typeface="Arial"/>
              </a:rPr>
              <a:t>in  advance through business environment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study.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2716</Words>
  <Application>Microsoft Office PowerPoint</Application>
  <PresentationFormat>On-screen Show (4:3)</PresentationFormat>
  <Paragraphs>238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UnDotum</vt:lpstr>
      <vt:lpstr>Office Theme</vt:lpstr>
      <vt:lpstr>Business Environment</vt:lpstr>
      <vt:lpstr>Learning Objective</vt:lpstr>
      <vt:lpstr>Business:</vt:lpstr>
      <vt:lpstr> Environment:</vt:lpstr>
      <vt:lpstr> Business Environment:</vt:lpstr>
      <vt:lpstr>Nature of Business Environment</vt:lpstr>
      <vt:lpstr>Uncertainty:</vt:lpstr>
      <vt:lpstr>Objectives of Business Environment</vt:lpstr>
      <vt:lpstr>Technological Planning:</vt:lpstr>
      <vt:lpstr>Types of Business Environment</vt:lpstr>
      <vt:lpstr>Internal Environment: Internal environment refers to factors existing within a business firm.These  factors are generally regarded as controllable factors because the  company has control over these factors.</vt:lpstr>
      <vt:lpstr>Work Environment:</vt:lpstr>
      <vt:lpstr> External Environment</vt:lpstr>
      <vt:lpstr> Micro Environment</vt:lpstr>
      <vt:lpstr>Competitors:</vt:lpstr>
      <vt:lpstr>Macro Environment</vt:lpstr>
      <vt:lpstr>Non Economic Environment</vt:lpstr>
      <vt:lpstr>Political Environment:</vt:lpstr>
      <vt:lpstr> Significance of Business Environment</vt:lpstr>
      <vt:lpstr>Strategy Formulation:</vt:lpstr>
      <vt:lpstr>Environment Scanning</vt:lpstr>
      <vt:lpstr>Need of Environment Scanning</vt:lpstr>
      <vt:lpstr>Strategic Management Starts with Environmental Scanning:</vt:lpstr>
      <vt:lpstr>Process of Environment Scanning</vt:lpstr>
      <vt:lpstr>Environmental analysis process is not static but a dynamic process.</vt:lpstr>
      <vt:lpstr>Defining Variables for Analysis:</vt:lpstr>
      <vt:lpstr>Forecasting Environmental Factors:</vt:lpstr>
      <vt:lpstr>PowerPoint Presentation</vt:lpstr>
      <vt:lpstr>SWOT Analysis A SWOT analysis is structured planning method used to evaluate  the strengths, weaknesses, opportunities and threats involved in  a project or in a business venture. It involves specifying the  objective of the business venture or project and identifying the  internal and external factors that are favorable and unfavorable to  achieve that objective.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Environment</dc:title>
  <cp:lastModifiedBy>lipsasamal90@gmail.com</cp:lastModifiedBy>
  <cp:revision>2</cp:revision>
  <dcterms:created xsi:type="dcterms:W3CDTF">2021-04-22T19:13:41Z</dcterms:created>
  <dcterms:modified xsi:type="dcterms:W3CDTF">2021-04-22T19:14:08Z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2015-09-23T00:00:00Z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2021-04-22T00:00:00Z</vt:filetime>
  </property>
</Properties>
</file>