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1.jpg" ContentType="image/jpeg"/>
  <Override PartName="/ppt/media/image12.jpg" ContentType="image/jpeg"/>
  <Override PartName="/ppt/media/image13.jpg" ContentType="image/jpeg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07" r:id="rId1"/>
  </p:sldMasterIdLst>
  <p:notesMasterIdLst>
    <p:notesMasterId r:id="rId38"/>
  </p:notesMasterIdLst>
  <p:sldIdLst>
    <p:sldId id="256" r:id="rId2"/>
    <p:sldId id="320" r:id="rId3"/>
    <p:sldId id="257" r:id="rId4"/>
    <p:sldId id="258" r:id="rId5"/>
    <p:sldId id="259" r:id="rId6"/>
    <p:sldId id="260" r:id="rId7"/>
    <p:sldId id="262" r:id="rId8"/>
    <p:sldId id="263" r:id="rId9"/>
    <p:sldId id="319" r:id="rId10"/>
    <p:sldId id="264" r:id="rId11"/>
    <p:sldId id="265" r:id="rId12"/>
    <p:sldId id="268" r:id="rId13"/>
    <p:sldId id="267" r:id="rId14"/>
    <p:sldId id="270" r:id="rId15"/>
    <p:sldId id="322" r:id="rId16"/>
    <p:sldId id="266" r:id="rId17"/>
    <p:sldId id="321" r:id="rId18"/>
    <p:sldId id="329" r:id="rId19"/>
    <p:sldId id="323" r:id="rId20"/>
    <p:sldId id="324" r:id="rId21"/>
    <p:sldId id="273" r:id="rId22"/>
    <p:sldId id="330" r:id="rId23"/>
    <p:sldId id="331" r:id="rId24"/>
    <p:sldId id="334" r:id="rId25"/>
    <p:sldId id="275" r:id="rId26"/>
    <p:sldId id="325" r:id="rId27"/>
    <p:sldId id="327" r:id="rId28"/>
    <p:sldId id="276" r:id="rId29"/>
    <p:sldId id="332" r:id="rId30"/>
    <p:sldId id="333" r:id="rId31"/>
    <p:sldId id="336" r:id="rId32"/>
    <p:sldId id="335" r:id="rId33"/>
    <p:sldId id="308" r:id="rId34"/>
    <p:sldId id="309" r:id="rId35"/>
    <p:sldId id="337" r:id="rId36"/>
    <p:sldId id="339" r:id="rId37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2" autoAdjust="0"/>
    <p:restoredTop sz="94660"/>
  </p:normalViewPr>
  <p:slideViewPr>
    <p:cSldViewPr>
      <p:cViewPr varScale="1">
        <p:scale>
          <a:sx n="64" d="100"/>
          <a:sy n="64" d="100"/>
        </p:scale>
        <p:origin x="1240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B6D32-1AC6-443B-87EC-40B9FCC59A00}" type="datetimeFigureOut">
              <a:rPr lang="en-IN" smtClean="0"/>
              <a:t>30-12-2020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37923-DD1D-42EC-90B0-DF85587B783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786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37923-DD1D-42EC-90B0-DF85587B7836}" type="slidenum">
              <a:rPr lang="en-IN" smtClean="0"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50851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37923-DD1D-42EC-90B0-DF85587B7836}" type="slidenum">
              <a:rPr lang="en-IN" smtClean="0"/>
              <a:t>33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194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39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87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21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8775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673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301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90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60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59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05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363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01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9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57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803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917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69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329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9144000" y="0"/>
                  </a:moveTo>
                  <a:lnTo>
                    <a:pt x="4550410" y="0"/>
                  </a:lnTo>
                  <a:lnTo>
                    <a:pt x="4530090" y="0"/>
                  </a:lnTo>
                  <a:lnTo>
                    <a:pt x="4530090" y="3387090"/>
                  </a:lnTo>
                  <a:lnTo>
                    <a:pt x="0" y="3387090"/>
                  </a:lnTo>
                  <a:lnTo>
                    <a:pt x="0" y="3407410"/>
                  </a:lnTo>
                  <a:lnTo>
                    <a:pt x="0" y="6858000"/>
                  </a:lnTo>
                  <a:lnTo>
                    <a:pt x="9144000" y="6858000"/>
                  </a:lnTo>
                  <a:lnTo>
                    <a:pt x="9144000" y="340741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4530090" cy="3387090"/>
            </a:xfrm>
            <a:custGeom>
              <a:avLst/>
              <a:gdLst/>
              <a:ahLst/>
              <a:cxnLst/>
              <a:rect l="l" t="t" r="r" b="b"/>
              <a:pathLst>
                <a:path w="4530090" h="3387090">
                  <a:moveTo>
                    <a:pt x="4530090" y="0"/>
                  </a:moveTo>
                  <a:lnTo>
                    <a:pt x="4508500" y="0"/>
                  </a:lnTo>
                  <a:lnTo>
                    <a:pt x="4508500" y="3365500"/>
                  </a:lnTo>
                  <a:lnTo>
                    <a:pt x="0" y="3365500"/>
                  </a:lnTo>
                  <a:lnTo>
                    <a:pt x="0" y="3387090"/>
                  </a:lnTo>
                  <a:lnTo>
                    <a:pt x="4530090" y="3387090"/>
                  </a:lnTo>
                  <a:lnTo>
                    <a:pt x="4530090" y="3365500"/>
                  </a:lnTo>
                  <a:lnTo>
                    <a:pt x="4530090" y="0"/>
                  </a:lnTo>
                  <a:close/>
                </a:path>
              </a:pathLst>
            </a:custGeom>
            <a:solidFill>
              <a:srgbClr val="01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4508500" cy="3365500"/>
            </a:xfrm>
            <a:custGeom>
              <a:avLst/>
              <a:gdLst/>
              <a:ahLst/>
              <a:cxnLst/>
              <a:rect l="l" t="t" r="r" b="b"/>
              <a:pathLst>
                <a:path w="4508500" h="3365500">
                  <a:moveTo>
                    <a:pt x="4508500" y="0"/>
                  </a:moveTo>
                  <a:lnTo>
                    <a:pt x="4488180" y="0"/>
                  </a:lnTo>
                  <a:lnTo>
                    <a:pt x="4488180" y="3345180"/>
                  </a:lnTo>
                  <a:lnTo>
                    <a:pt x="0" y="3345180"/>
                  </a:lnTo>
                  <a:lnTo>
                    <a:pt x="0" y="3365500"/>
                  </a:lnTo>
                  <a:lnTo>
                    <a:pt x="4508500" y="3365500"/>
                  </a:lnTo>
                  <a:lnTo>
                    <a:pt x="4508500" y="3345180"/>
                  </a:lnTo>
                  <a:lnTo>
                    <a:pt x="4508500" y="0"/>
                  </a:lnTo>
                  <a:close/>
                </a:path>
              </a:pathLst>
            </a:custGeom>
            <a:solidFill>
              <a:srgbClr val="0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4488180" cy="3345179"/>
            </a:xfrm>
            <a:custGeom>
              <a:avLst/>
              <a:gdLst/>
              <a:ahLst/>
              <a:cxnLst/>
              <a:rect l="l" t="t" r="r" b="b"/>
              <a:pathLst>
                <a:path w="4488180" h="3345179">
                  <a:moveTo>
                    <a:pt x="4488180" y="0"/>
                  </a:moveTo>
                  <a:lnTo>
                    <a:pt x="4467860" y="0"/>
                  </a:lnTo>
                  <a:lnTo>
                    <a:pt x="4467860" y="3324860"/>
                  </a:lnTo>
                  <a:lnTo>
                    <a:pt x="0" y="3324860"/>
                  </a:lnTo>
                  <a:lnTo>
                    <a:pt x="0" y="3345180"/>
                  </a:lnTo>
                  <a:lnTo>
                    <a:pt x="4488180" y="3345180"/>
                  </a:lnTo>
                  <a:lnTo>
                    <a:pt x="4488180" y="3324860"/>
                  </a:lnTo>
                  <a:lnTo>
                    <a:pt x="4488180" y="0"/>
                  </a:lnTo>
                  <a:close/>
                </a:path>
              </a:pathLst>
            </a:custGeom>
            <a:solidFill>
              <a:srgbClr val="03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4467860" cy="3324860"/>
            </a:xfrm>
            <a:custGeom>
              <a:avLst/>
              <a:gdLst/>
              <a:ahLst/>
              <a:cxnLst/>
              <a:rect l="l" t="t" r="r" b="b"/>
              <a:pathLst>
                <a:path w="4467860" h="3324860">
                  <a:moveTo>
                    <a:pt x="4467860" y="0"/>
                  </a:moveTo>
                  <a:lnTo>
                    <a:pt x="4446270" y="0"/>
                  </a:lnTo>
                  <a:lnTo>
                    <a:pt x="4446270" y="3303270"/>
                  </a:lnTo>
                  <a:lnTo>
                    <a:pt x="0" y="3303270"/>
                  </a:lnTo>
                  <a:lnTo>
                    <a:pt x="0" y="3324860"/>
                  </a:lnTo>
                  <a:lnTo>
                    <a:pt x="4467860" y="3324860"/>
                  </a:lnTo>
                  <a:lnTo>
                    <a:pt x="4467860" y="3303270"/>
                  </a:lnTo>
                  <a:lnTo>
                    <a:pt x="4467860" y="0"/>
                  </a:lnTo>
                  <a:close/>
                </a:path>
              </a:pathLst>
            </a:custGeom>
            <a:solidFill>
              <a:srgbClr val="04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4446270" cy="3303270"/>
            </a:xfrm>
            <a:custGeom>
              <a:avLst/>
              <a:gdLst/>
              <a:ahLst/>
              <a:cxnLst/>
              <a:rect l="l" t="t" r="r" b="b"/>
              <a:pathLst>
                <a:path w="4446270" h="3303270">
                  <a:moveTo>
                    <a:pt x="4446270" y="0"/>
                  </a:moveTo>
                  <a:lnTo>
                    <a:pt x="4425950" y="0"/>
                  </a:lnTo>
                  <a:lnTo>
                    <a:pt x="4425950" y="3282950"/>
                  </a:lnTo>
                  <a:lnTo>
                    <a:pt x="0" y="3282950"/>
                  </a:lnTo>
                  <a:lnTo>
                    <a:pt x="0" y="3303270"/>
                  </a:lnTo>
                  <a:lnTo>
                    <a:pt x="4446270" y="3303270"/>
                  </a:lnTo>
                  <a:lnTo>
                    <a:pt x="4446270" y="3282950"/>
                  </a:lnTo>
                  <a:lnTo>
                    <a:pt x="4446270" y="0"/>
                  </a:lnTo>
                  <a:close/>
                </a:path>
              </a:pathLst>
            </a:custGeom>
            <a:solidFill>
              <a:srgbClr val="05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0"/>
              <a:ext cx="4425950" cy="3282950"/>
            </a:xfrm>
            <a:custGeom>
              <a:avLst/>
              <a:gdLst/>
              <a:ahLst/>
              <a:cxnLst/>
              <a:rect l="l" t="t" r="r" b="b"/>
              <a:pathLst>
                <a:path w="4425950" h="3282950">
                  <a:moveTo>
                    <a:pt x="4425950" y="0"/>
                  </a:moveTo>
                  <a:lnTo>
                    <a:pt x="4404360" y="0"/>
                  </a:lnTo>
                  <a:lnTo>
                    <a:pt x="4404360" y="3261360"/>
                  </a:lnTo>
                  <a:lnTo>
                    <a:pt x="0" y="3261360"/>
                  </a:lnTo>
                  <a:lnTo>
                    <a:pt x="0" y="3282950"/>
                  </a:lnTo>
                  <a:lnTo>
                    <a:pt x="4425950" y="3282950"/>
                  </a:lnTo>
                  <a:lnTo>
                    <a:pt x="4425950" y="3261360"/>
                  </a:lnTo>
                  <a:lnTo>
                    <a:pt x="4425950" y="0"/>
                  </a:lnTo>
                  <a:close/>
                </a:path>
              </a:pathLst>
            </a:custGeom>
            <a:solidFill>
              <a:srgbClr val="06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0"/>
              <a:ext cx="4404360" cy="3261360"/>
            </a:xfrm>
            <a:custGeom>
              <a:avLst/>
              <a:gdLst/>
              <a:ahLst/>
              <a:cxnLst/>
              <a:rect l="l" t="t" r="r" b="b"/>
              <a:pathLst>
                <a:path w="4404360" h="3261360">
                  <a:moveTo>
                    <a:pt x="4404360" y="0"/>
                  </a:moveTo>
                  <a:lnTo>
                    <a:pt x="4384040" y="0"/>
                  </a:lnTo>
                  <a:lnTo>
                    <a:pt x="4384040" y="3241040"/>
                  </a:lnTo>
                  <a:lnTo>
                    <a:pt x="0" y="3241040"/>
                  </a:lnTo>
                  <a:lnTo>
                    <a:pt x="0" y="3261360"/>
                  </a:lnTo>
                  <a:lnTo>
                    <a:pt x="4404360" y="3261360"/>
                  </a:lnTo>
                  <a:lnTo>
                    <a:pt x="4404360" y="3241040"/>
                  </a:lnTo>
                  <a:lnTo>
                    <a:pt x="4404360" y="0"/>
                  </a:lnTo>
                  <a:close/>
                </a:path>
              </a:pathLst>
            </a:custGeom>
            <a:solidFill>
              <a:srgbClr val="0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0"/>
              <a:ext cx="4384040" cy="3241040"/>
            </a:xfrm>
            <a:custGeom>
              <a:avLst/>
              <a:gdLst/>
              <a:ahLst/>
              <a:cxnLst/>
              <a:rect l="l" t="t" r="r" b="b"/>
              <a:pathLst>
                <a:path w="4384040" h="3241040">
                  <a:moveTo>
                    <a:pt x="4384040" y="0"/>
                  </a:moveTo>
                  <a:lnTo>
                    <a:pt x="4363720" y="0"/>
                  </a:lnTo>
                  <a:lnTo>
                    <a:pt x="4363720" y="3220720"/>
                  </a:lnTo>
                  <a:lnTo>
                    <a:pt x="0" y="3220720"/>
                  </a:lnTo>
                  <a:lnTo>
                    <a:pt x="0" y="3241040"/>
                  </a:lnTo>
                  <a:lnTo>
                    <a:pt x="4384040" y="3241040"/>
                  </a:lnTo>
                  <a:lnTo>
                    <a:pt x="4384040" y="3220720"/>
                  </a:lnTo>
                  <a:lnTo>
                    <a:pt x="4384040" y="0"/>
                  </a:lnTo>
                  <a:close/>
                </a:path>
              </a:pathLst>
            </a:custGeom>
            <a:solidFill>
              <a:srgbClr val="0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0"/>
              <a:ext cx="4363720" cy="3220720"/>
            </a:xfrm>
            <a:custGeom>
              <a:avLst/>
              <a:gdLst/>
              <a:ahLst/>
              <a:cxnLst/>
              <a:rect l="l" t="t" r="r" b="b"/>
              <a:pathLst>
                <a:path w="4363720" h="3220720">
                  <a:moveTo>
                    <a:pt x="4363720" y="0"/>
                  </a:moveTo>
                  <a:lnTo>
                    <a:pt x="4342130" y="0"/>
                  </a:lnTo>
                  <a:lnTo>
                    <a:pt x="4342130" y="3199130"/>
                  </a:lnTo>
                  <a:lnTo>
                    <a:pt x="0" y="3199130"/>
                  </a:lnTo>
                  <a:lnTo>
                    <a:pt x="0" y="3220720"/>
                  </a:lnTo>
                  <a:lnTo>
                    <a:pt x="4363720" y="3220720"/>
                  </a:lnTo>
                  <a:lnTo>
                    <a:pt x="4363720" y="3199130"/>
                  </a:lnTo>
                  <a:lnTo>
                    <a:pt x="4363720" y="0"/>
                  </a:lnTo>
                  <a:close/>
                </a:path>
              </a:pathLst>
            </a:custGeom>
            <a:solidFill>
              <a:srgbClr val="0900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0"/>
              <a:ext cx="4342130" cy="3199130"/>
            </a:xfrm>
            <a:custGeom>
              <a:avLst/>
              <a:gdLst/>
              <a:ahLst/>
              <a:cxnLst/>
              <a:rect l="l" t="t" r="r" b="b"/>
              <a:pathLst>
                <a:path w="4342130" h="3199130">
                  <a:moveTo>
                    <a:pt x="4342130" y="0"/>
                  </a:moveTo>
                  <a:lnTo>
                    <a:pt x="4321810" y="0"/>
                  </a:lnTo>
                  <a:lnTo>
                    <a:pt x="4321810" y="3178810"/>
                  </a:lnTo>
                  <a:lnTo>
                    <a:pt x="0" y="3178810"/>
                  </a:lnTo>
                  <a:lnTo>
                    <a:pt x="0" y="3199130"/>
                  </a:lnTo>
                  <a:lnTo>
                    <a:pt x="4342130" y="3199130"/>
                  </a:lnTo>
                  <a:lnTo>
                    <a:pt x="4342130" y="3178810"/>
                  </a:lnTo>
                  <a:lnTo>
                    <a:pt x="4342130" y="0"/>
                  </a:lnTo>
                  <a:close/>
                </a:path>
              </a:pathLst>
            </a:custGeom>
            <a:solidFill>
              <a:srgbClr val="0A00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0"/>
              <a:ext cx="4321810" cy="3178810"/>
            </a:xfrm>
            <a:custGeom>
              <a:avLst/>
              <a:gdLst/>
              <a:ahLst/>
              <a:cxnLst/>
              <a:rect l="l" t="t" r="r" b="b"/>
              <a:pathLst>
                <a:path w="4321810" h="3178810">
                  <a:moveTo>
                    <a:pt x="4321810" y="0"/>
                  </a:moveTo>
                  <a:lnTo>
                    <a:pt x="4301490" y="0"/>
                  </a:lnTo>
                  <a:lnTo>
                    <a:pt x="4301490" y="3158490"/>
                  </a:lnTo>
                  <a:lnTo>
                    <a:pt x="0" y="3158490"/>
                  </a:lnTo>
                  <a:lnTo>
                    <a:pt x="0" y="3178810"/>
                  </a:lnTo>
                  <a:lnTo>
                    <a:pt x="4321810" y="3178810"/>
                  </a:lnTo>
                  <a:lnTo>
                    <a:pt x="4321810" y="3158490"/>
                  </a:lnTo>
                  <a:lnTo>
                    <a:pt x="4321810" y="0"/>
                  </a:lnTo>
                  <a:close/>
                </a:path>
              </a:pathLst>
            </a:custGeom>
            <a:solidFill>
              <a:srgbClr val="0B00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0"/>
              <a:ext cx="4301490" cy="3158490"/>
            </a:xfrm>
            <a:custGeom>
              <a:avLst/>
              <a:gdLst/>
              <a:ahLst/>
              <a:cxnLst/>
              <a:rect l="l" t="t" r="r" b="b"/>
              <a:pathLst>
                <a:path w="4301490" h="3158490">
                  <a:moveTo>
                    <a:pt x="4301490" y="0"/>
                  </a:moveTo>
                  <a:lnTo>
                    <a:pt x="4279900" y="0"/>
                  </a:lnTo>
                  <a:lnTo>
                    <a:pt x="4279900" y="3136900"/>
                  </a:lnTo>
                  <a:lnTo>
                    <a:pt x="0" y="3136900"/>
                  </a:lnTo>
                  <a:lnTo>
                    <a:pt x="0" y="3158490"/>
                  </a:lnTo>
                  <a:lnTo>
                    <a:pt x="4301490" y="3158490"/>
                  </a:lnTo>
                  <a:lnTo>
                    <a:pt x="4301490" y="3136900"/>
                  </a:lnTo>
                  <a:lnTo>
                    <a:pt x="4301490" y="0"/>
                  </a:lnTo>
                  <a:close/>
                </a:path>
              </a:pathLst>
            </a:custGeom>
            <a:solidFill>
              <a:srgbClr val="0C00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0"/>
              <a:ext cx="4279900" cy="3136900"/>
            </a:xfrm>
            <a:custGeom>
              <a:avLst/>
              <a:gdLst/>
              <a:ahLst/>
              <a:cxnLst/>
              <a:rect l="l" t="t" r="r" b="b"/>
              <a:pathLst>
                <a:path w="4279900" h="3136900">
                  <a:moveTo>
                    <a:pt x="4279900" y="0"/>
                  </a:moveTo>
                  <a:lnTo>
                    <a:pt x="4259580" y="0"/>
                  </a:lnTo>
                  <a:lnTo>
                    <a:pt x="4259580" y="3116580"/>
                  </a:lnTo>
                  <a:lnTo>
                    <a:pt x="0" y="3116580"/>
                  </a:lnTo>
                  <a:lnTo>
                    <a:pt x="0" y="3136900"/>
                  </a:lnTo>
                  <a:lnTo>
                    <a:pt x="4279900" y="3136900"/>
                  </a:lnTo>
                  <a:lnTo>
                    <a:pt x="4279900" y="3116580"/>
                  </a:lnTo>
                  <a:lnTo>
                    <a:pt x="4279900" y="0"/>
                  </a:lnTo>
                  <a:close/>
                </a:path>
              </a:pathLst>
            </a:custGeom>
            <a:solidFill>
              <a:srgbClr val="0D00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0"/>
              <a:ext cx="4259580" cy="3116580"/>
            </a:xfrm>
            <a:custGeom>
              <a:avLst/>
              <a:gdLst/>
              <a:ahLst/>
              <a:cxnLst/>
              <a:rect l="l" t="t" r="r" b="b"/>
              <a:pathLst>
                <a:path w="4259580" h="3116580">
                  <a:moveTo>
                    <a:pt x="4259580" y="0"/>
                  </a:moveTo>
                  <a:lnTo>
                    <a:pt x="4239260" y="0"/>
                  </a:lnTo>
                  <a:lnTo>
                    <a:pt x="4239260" y="3096260"/>
                  </a:lnTo>
                  <a:lnTo>
                    <a:pt x="0" y="3096260"/>
                  </a:lnTo>
                  <a:lnTo>
                    <a:pt x="0" y="3116580"/>
                  </a:lnTo>
                  <a:lnTo>
                    <a:pt x="4259580" y="3116580"/>
                  </a:lnTo>
                  <a:lnTo>
                    <a:pt x="4259580" y="3096260"/>
                  </a:lnTo>
                  <a:lnTo>
                    <a:pt x="4259580" y="0"/>
                  </a:lnTo>
                  <a:close/>
                </a:path>
              </a:pathLst>
            </a:custGeom>
            <a:solidFill>
              <a:srgbClr val="0E00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0"/>
              <a:ext cx="4239260" cy="3096260"/>
            </a:xfrm>
            <a:custGeom>
              <a:avLst/>
              <a:gdLst/>
              <a:ahLst/>
              <a:cxnLst/>
              <a:rect l="l" t="t" r="r" b="b"/>
              <a:pathLst>
                <a:path w="4239260" h="3096260">
                  <a:moveTo>
                    <a:pt x="4239260" y="0"/>
                  </a:moveTo>
                  <a:lnTo>
                    <a:pt x="4217670" y="0"/>
                  </a:lnTo>
                  <a:lnTo>
                    <a:pt x="4217670" y="3074670"/>
                  </a:lnTo>
                  <a:lnTo>
                    <a:pt x="0" y="3074670"/>
                  </a:lnTo>
                  <a:lnTo>
                    <a:pt x="0" y="3096260"/>
                  </a:lnTo>
                  <a:lnTo>
                    <a:pt x="4239260" y="3096260"/>
                  </a:lnTo>
                  <a:lnTo>
                    <a:pt x="4239260" y="3074670"/>
                  </a:lnTo>
                  <a:lnTo>
                    <a:pt x="4239260" y="0"/>
                  </a:lnTo>
                  <a:close/>
                </a:path>
              </a:pathLst>
            </a:custGeom>
            <a:solidFill>
              <a:srgbClr val="0F00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0"/>
              <a:ext cx="4217670" cy="3074670"/>
            </a:xfrm>
            <a:custGeom>
              <a:avLst/>
              <a:gdLst/>
              <a:ahLst/>
              <a:cxnLst/>
              <a:rect l="l" t="t" r="r" b="b"/>
              <a:pathLst>
                <a:path w="4217670" h="3074670">
                  <a:moveTo>
                    <a:pt x="4217670" y="0"/>
                  </a:moveTo>
                  <a:lnTo>
                    <a:pt x="4197350" y="0"/>
                  </a:lnTo>
                  <a:lnTo>
                    <a:pt x="4197350" y="3054350"/>
                  </a:lnTo>
                  <a:lnTo>
                    <a:pt x="0" y="3054350"/>
                  </a:lnTo>
                  <a:lnTo>
                    <a:pt x="0" y="3074670"/>
                  </a:lnTo>
                  <a:lnTo>
                    <a:pt x="4217670" y="3074670"/>
                  </a:lnTo>
                  <a:lnTo>
                    <a:pt x="4217670" y="3054350"/>
                  </a:lnTo>
                  <a:lnTo>
                    <a:pt x="4217670" y="0"/>
                  </a:lnTo>
                  <a:close/>
                </a:path>
              </a:pathLst>
            </a:custGeom>
            <a:solidFill>
              <a:srgbClr val="1000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0"/>
              <a:ext cx="4197350" cy="3054350"/>
            </a:xfrm>
            <a:custGeom>
              <a:avLst/>
              <a:gdLst/>
              <a:ahLst/>
              <a:cxnLst/>
              <a:rect l="l" t="t" r="r" b="b"/>
              <a:pathLst>
                <a:path w="4197350" h="3054350">
                  <a:moveTo>
                    <a:pt x="4197350" y="0"/>
                  </a:moveTo>
                  <a:lnTo>
                    <a:pt x="4175760" y="0"/>
                  </a:lnTo>
                  <a:lnTo>
                    <a:pt x="4175760" y="3032760"/>
                  </a:lnTo>
                  <a:lnTo>
                    <a:pt x="0" y="3032760"/>
                  </a:lnTo>
                  <a:lnTo>
                    <a:pt x="0" y="3054350"/>
                  </a:lnTo>
                  <a:lnTo>
                    <a:pt x="4197350" y="3054350"/>
                  </a:lnTo>
                  <a:lnTo>
                    <a:pt x="4197350" y="3032760"/>
                  </a:lnTo>
                  <a:lnTo>
                    <a:pt x="4197350" y="0"/>
                  </a:lnTo>
                  <a:close/>
                </a:path>
              </a:pathLst>
            </a:custGeom>
            <a:solidFill>
              <a:srgbClr val="1100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0"/>
              <a:ext cx="4175760" cy="3032760"/>
            </a:xfrm>
            <a:custGeom>
              <a:avLst/>
              <a:gdLst/>
              <a:ahLst/>
              <a:cxnLst/>
              <a:rect l="l" t="t" r="r" b="b"/>
              <a:pathLst>
                <a:path w="4175760" h="3032760">
                  <a:moveTo>
                    <a:pt x="4175760" y="0"/>
                  </a:moveTo>
                  <a:lnTo>
                    <a:pt x="4155440" y="0"/>
                  </a:lnTo>
                  <a:lnTo>
                    <a:pt x="4155440" y="3012440"/>
                  </a:lnTo>
                  <a:lnTo>
                    <a:pt x="0" y="3012440"/>
                  </a:lnTo>
                  <a:lnTo>
                    <a:pt x="0" y="3032760"/>
                  </a:lnTo>
                  <a:lnTo>
                    <a:pt x="4175760" y="3032760"/>
                  </a:lnTo>
                  <a:lnTo>
                    <a:pt x="4175760" y="3012440"/>
                  </a:lnTo>
                  <a:lnTo>
                    <a:pt x="4175760" y="0"/>
                  </a:lnTo>
                  <a:close/>
                </a:path>
              </a:pathLst>
            </a:custGeom>
            <a:solidFill>
              <a:srgbClr val="1200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0"/>
              <a:ext cx="4155440" cy="3012440"/>
            </a:xfrm>
            <a:custGeom>
              <a:avLst/>
              <a:gdLst/>
              <a:ahLst/>
              <a:cxnLst/>
              <a:rect l="l" t="t" r="r" b="b"/>
              <a:pathLst>
                <a:path w="4155440" h="3012440">
                  <a:moveTo>
                    <a:pt x="4155440" y="0"/>
                  </a:moveTo>
                  <a:lnTo>
                    <a:pt x="4135120" y="0"/>
                  </a:lnTo>
                  <a:lnTo>
                    <a:pt x="4135120" y="2992120"/>
                  </a:lnTo>
                  <a:lnTo>
                    <a:pt x="0" y="2992120"/>
                  </a:lnTo>
                  <a:lnTo>
                    <a:pt x="0" y="3012440"/>
                  </a:lnTo>
                  <a:lnTo>
                    <a:pt x="4155440" y="3012440"/>
                  </a:lnTo>
                  <a:lnTo>
                    <a:pt x="4155440" y="2992120"/>
                  </a:lnTo>
                  <a:lnTo>
                    <a:pt x="4155440" y="0"/>
                  </a:lnTo>
                  <a:close/>
                </a:path>
              </a:pathLst>
            </a:custGeom>
            <a:solidFill>
              <a:srgbClr val="1300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0" y="0"/>
              <a:ext cx="4135120" cy="2992120"/>
            </a:xfrm>
            <a:custGeom>
              <a:avLst/>
              <a:gdLst/>
              <a:ahLst/>
              <a:cxnLst/>
              <a:rect l="l" t="t" r="r" b="b"/>
              <a:pathLst>
                <a:path w="4135120" h="2992120">
                  <a:moveTo>
                    <a:pt x="4135120" y="0"/>
                  </a:moveTo>
                  <a:lnTo>
                    <a:pt x="4113530" y="0"/>
                  </a:lnTo>
                  <a:lnTo>
                    <a:pt x="4113530" y="2970530"/>
                  </a:lnTo>
                  <a:lnTo>
                    <a:pt x="0" y="2970530"/>
                  </a:lnTo>
                  <a:lnTo>
                    <a:pt x="0" y="2992120"/>
                  </a:lnTo>
                  <a:lnTo>
                    <a:pt x="4135120" y="2992120"/>
                  </a:lnTo>
                  <a:lnTo>
                    <a:pt x="4135120" y="2970530"/>
                  </a:lnTo>
                  <a:lnTo>
                    <a:pt x="4135120" y="0"/>
                  </a:lnTo>
                  <a:close/>
                </a:path>
              </a:pathLst>
            </a:custGeom>
            <a:solidFill>
              <a:srgbClr val="1400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0" y="0"/>
              <a:ext cx="4113529" cy="2970530"/>
            </a:xfrm>
            <a:custGeom>
              <a:avLst/>
              <a:gdLst/>
              <a:ahLst/>
              <a:cxnLst/>
              <a:rect l="l" t="t" r="r" b="b"/>
              <a:pathLst>
                <a:path w="4113529" h="2970530">
                  <a:moveTo>
                    <a:pt x="4113530" y="0"/>
                  </a:moveTo>
                  <a:lnTo>
                    <a:pt x="4093210" y="0"/>
                  </a:lnTo>
                  <a:lnTo>
                    <a:pt x="4093210" y="2950210"/>
                  </a:lnTo>
                  <a:lnTo>
                    <a:pt x="0" y="2950210"/>
                  </a:lnTo>
                  <a:lnTo>
                    <a:pt x="0" y="2970530"/>
                  </a:lnTo>
                  <a:lnTo>
                    <a:pt x="4113530" y="2970530"/>
                  </a:lnTo>
                  <a:lnTo>
                    <a:pt x="4113530" y="2950210"/>
                  </a:lnTo>
                  <a:lnTo>
                    <a:pt x="4113530" y="0"/>
                  </a:lnTo>
                  <a:close/>
                </a:path>
              </a:pathLst>
            </a:custGeom>
            <a:solidFill>
              <a:srgbClr val="1500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0" y="0"/>
              <a:ext cx="4093210" cy="2950210"/>
            </a:xfrm>
            <a:custGeom>
              <a:avLst/>
              <a:gdLst/>
              <a:ahLst/>
              <a:cxnLst/>
              <a:rect l="l" t="t" r="r" b="b"/>
              <a:pathLst>
                <a:path w="4093210" h="2950210">
                  <a:moveTo>
                    <a:pt x="4093210" y="0"/>
                  </a:moveTo>
                  <a:lnTo>
                    <a:pt x="4072890" y="0"/>
                  </a:lnTo>
                  <a:lnTo>
                    <a:pt x="4072890" y="2929890"/>
                  </a:lnTo>
                  <a:lnTo>
                    <a:pt x="0" y="2929890"/>
                  </a:lnTo>
                  <a:lnTo>
                    <a:pt x="0" y="2950210"/>
                  </a:lnTo>
                  <a:lnTo>
                    <a:pt x="4093210" y="2950210"/>
                  </a:lnTo>
                  <a:lnTo>
                    <a:pt x="4093210" y="2929890"/>
                  </a:lnTo>
                  <a:lnTo>
                    <a:pt x="4093210" y="0"/>
                  </a:lnTo>
                  <a:close/>
                </a:path>
              </a:pathLst>
            </a:custGeom>
            <a:solidFill>
              <a:srgbClr val="1600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0" y="0"/>
              <a:ext cx="4072890" cy="2929890"/>
            </a:xfrm>
            <a:custGeom>
              <a:avLst/>
              <a:gdLst/>
              <a:ahLst/>
              <a:cxnLst/>
              <a:rect l="l" t="t" r="r" b="b"/>
              <a:pathLst>
                <a:path w="4072890" h="2929890">
                  <a:moveTo>
                    <a:pt x="4072890" y="0"/>
                  </a:moveTo>
                  <a:lnTo>
                    <a:pt x="4051300" y="0"/>
                  </a:lnTo>
                  <a:lnTo>
                    <a:pt x="4051300" y="2908300"/>
                  </a:lnTo>
                  <a:lnTo>
                    <a:pt x="0" y="2908300"/>
                  </a:lnTo>
                  <a:lnTo>
                    <a:pt x="0" y="2929890"/>
                  </a:lnTo>
                  <a:lnTo>
                    <a:pt x="4072890" y="2929890"/>
                  </a:lnTo>
                  <a:lnTo>
                    <a:pt x="4072890" y="2908300"/>
                  </a:lnTo>
                  <a:lnTo>
                    <a:pt x="4072890" y="0"/>
                  </a:lnTo>
                  <a:close/>
                </a:path>
              </a:pathLst>
            </a:custGeom>
            <a:solidFill>
              <a:srgbClr val="1700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0" y="0"/>
              <a:ext cx="4051300" cy="2908300"/>
            </a:xfrm>
            <a:custGeom>
              <a:avLst/>
              <a:gdLst/>
              <a:ahLst/>
              <a:cxnLst/>
              <a:rect l="l" t="t" r="r" b="b"/>
              <a:pathLst>
                <a:path w="4051300" h="2908300">
                  <a:moveTo>
                    <a:pt x="4051300" y="0"/>
                  </a:moveTo>
                  <a:lnTo>
                    <a:pt x="4030980" y="0"/>
                  </a:lnTo>
                  <a:lnTo>
                    <a:pt x="4030980" y="2887980"/>
                  </a:lnTo>
                  <a:lnTo>
                    <a:pt x="0" y="2887980"/>
                  </a:lnTo>
                  <a:lnTo>
                    <a:pt x="0" y="2908300"/>
                  </a:lnTo>
                  <a:lnTo>
                    <a:pt x="4051300" y="2908300"/>
                  </a:lnTo>
                  <a:lnTo>
                    <a:pt x="4051300" y="2887980"/>
                  </a:lnTo>
                  <a:lnTo>
                    <a:pt x="4051300" y="0"/>
                  </a:lnTo>
                  <a:close/>
                </a:path>
              </a:pathLst>
            </a:custGeom>
            <a:solidFill>
              <a:srgbClr val="1800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0" y="0"/>
              <a:ext cx="4030979" cy="2887980"/>
            </a:xfrm>
            <a:custGeom>
              <a:avLst/>
              <a:gdLst/>
              <a:ahLst/>
              <a:cxnLst/>
              <a:rect l="l" t="t" r="r" b="b"/>
              <a:pathLst>
                <a:path w="4030979" h="2887980">
                  <a:moveTo>
                    <a:pt x="4030980" y="0"/>
                  </a:moveTo>
                  <a:lnTo>
                    <a:pt x="4010660" y="0"/>
                  </a:lnTo>
                  <a:lnTo>
                    <a:pt x="4010660" y="2867660"/>
                  </a:lnTo>
                  <a:lnTo>
                    <a:pt x="0" y="2867660"/>
                  </a:lnTo>
                  <a:lnTo>
                    <a:pt x="0" y="2887980"/>
                  </a:lnTo>
                  <a:lnTo>
                    <a:pt x="4030980" y="2887980"/>
                  </a:lnTo>
                  <a:lnTo>
                    <a:pt x="4030980" y="2867660"/>
                  </a:lnTo>
                  <a:lnTo>
                    <a:pt x="4030980" y="0"/>
                  </a:lnTo>
                  <a:close/>
                </a:path>
              </a:pathLst>
            </a:custGeom>
            <a:solidFill>
              <a:srgbClr val="1900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0" y="0"/>
              <a:ext cx="4010660" cy="2867660"/>
            </a:xfrm>
            <a:custGeom>
              <a:avLst/>
              <a:gdLst/>
              <a:ahLst/>
              <a:cxnLst/>
              <a:rect l="l" t="t" r="r" b="b"/>
              <a:pathLst>
                <a:path w="4010660" h="2867660">
                  <a:moveTo>
                    <a:pt x="4010660" y="0"/>
                  </a:moveTo>
                  <a:lnTo>
                    <a:pt x="3989070" y="0"/>
                  </a:lnTo>
                  <a:lnTo>
                    <a:pt x="3989070" y="2846070"/>
                  </a:lnTo>
                  <a:lnTo>
                    <a:pt x="0" y="2846070"/>
                  </a:lnTo>
                  <a:lnTo>
                    <a:pt x="0" y="2867660"/>
                  </a:lnTo>
                  <a:lnTo>
                    <a:pt x="4010660" y="2867660"/>
                  </a:lnTo>
                  <a:lnTo>
                    <a:pt x="4010660" y="2846070"/>
                  </a:lnTo>
                  <a:lnTo>
                    <a:pt x="4010660" y="0"/>
                  </a:lnTo>
                  <a:close/>
                </a:path>
              </a:pathLst>
            </a:custGeom>
            <a:solidFill>
              <a:srgbClr val="1A00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0" y="0"/>
              <a:ext cx="3989070" cy="2846070"/>
            </a:xfrm>
            <a:custGeom>
              <a:avLst/>
              <a:gdLst/>
              <a:ahLst/>
              <a:cxnLst/>
              <a:rect l="l" t="t" r="r" b="b"/>
              <a:pathLst>
                <a:path w="3989070" h="2846070">
                  <a:moveTo>
                    <a:pt x="3989070" y="0"/>
                  </a:moveTo>
                  <a:lnTo>
                    <a:pt x="3968750" y="0"/>
                  </a:lnTo>
                  <a:lnTo>
                    <a:pt x="3968750" y="2825750"/>
                  </a:lnTo>
                  <a:lnTo>
                    <a:pt x="0" y="2825750"/>
                  </a:lnTo>
                  <a:lnTo>
                    <a:pt x="0" y="2846070"/>
                  </a:lnTo>
                  <a:lnTo>
                    <a:pt x="3989070" y="2846070"/>
                  </a:lnTo>
                  <a:lnTo>
                    <a:pt x="3989070" y="2825750"/>
                  </a:lnTo>
                  <a:lnTo>
                    <a:pt x="3989070" y="0"/>
                  </a:lnTo>
                  <a:close/>
                </a:path>
              </a:pathLst>
            </a:custGeom>
            <a:solidFill>
              <a:srgbClr val="1B00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0" y="0"/>
              <a:ext cx="3968750" cy="2825750"/>
            </a:xfrm>
            <a:custGeom>
              <a:avLst/>
              <a:gdLst/>
              <a:ahLst/>
              <a:cxnLst/>
              <a:rect l="l" t="t" r="r" b="b"/>
              <a:pathLst>
                <a:path w="3968750" h="2825750">
                  <a:moveTo>
                    <a:pt x="3968750" y="0"/>
                  </a:moveTo>
                  <a:lnTo>
                    <a:pt x="3947160" y="0"/>
                  </a:lnTo>
                  <a:lnTo>
                    <a:pt x="3947160" y="2804160"/>
                  </a:lnTo>
                  <a:lnTo>
                    <a:pt x="0" y="2804160"/>
                  </a:lnTo>
                  <a:lnTo>
                    <a:pt x="0" y="2825750"/>
                  </a:lnTo>
                  <a:lnTo>
                    <a:pt x="3968750" y="2825750"/>
                  </a:lnTo>
                  <a:lnTo>
                    <a:pt x="3968750" y="2804160"/>
                  </a:lnTo>
                  <a:lnTo>
                    <a:pt x="3968750" y="0"/>
                  </a:lnTo>
                  <a:close/>
                </a:path>
              </a:pathLst>
            </a:custGeom>
            <a:solidFill>
              <a:srgbClr val="1C00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0" y="0"/>
              <a:ext cx="3947160" cy="2804160"/>
            </a:xfrm>
            <a:custGeom>
              <a:avLst/>
              <a:gdLst/>
              <a:ahLst/>
              <a:cxnLst/>
              <a:rect l="l" t="t" r="r" b="b"/>
              <a:pathLst>
                <a:path w="3947160" h="2804160">
                  <a:moveTo>
                    <a:pt x="3947160" y="0"/>
                  </a:moveTo>
                  <a:lnTo>
                    <a:pt x="3926840" y="0"/>
                  </a:lnTo>
                  <a:lnTo>
                    <a:pt x="3926840" y="2783840"/>
                  </a:lnTo>
                  <a:lnTo>
                    <a:pt x="0" y="2783840"/>
                  </a:lnTo>
                  <a:lnTo>
                    <a:pt x="0" y="2804160"/>
                  </a:lnTo>
                  <a:lnTo>
                    <a:pt x="3947160" y="2804160"/>
                  </a:lnTo>
                  <a:lnTo>
                    <a:pt x="3947160" y="2783840"/>
                  </a:lnTo>
                  <a:lnTo>
                    <a:pt x="3947160" y="0"/>
                  </a:lnTo>
                  <a:close/>
                </a:path>
              </a:pathLst>
            </a:custGeom>
            <a:solidFill>
              <a:srgbClr val="1D00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0" y="0"/>
              <a:ext cx="3926840" cy="2783840"/>
            </a:xfrm>
            <a:custGeom>
              <a:avLst/>
              <a:gdLst/>
              <a:ahLst/>
              <a:cxnLst/>
              <a:rect l="l" t="t" r="r" b="b"/>
              <a:pathLst>
                <a:path w="3926840" h="2783840">
                  <a:moveTo>
                    <a:pt x="3926840" y="0"/>
                  </a:moveTo>
                  <a:lnTo>
                    <a:pt x="3906520" y="0"/>
                  </a:lnTo>
                  <a:lnTo>
                    <a:pt x="3906520" y="2763520"/>
                  </a:lnTo>
                  <a:lnTo>
                    <a:pt x="0" y="2763520"/>
                  </a:lnTo>
                  <a:lnTo>
                    <a:pt x="0" y="2783840"/>
                  </a:lnTo>
                  <a:lnTo>
                    <a:pt x="3926840" y="2783840"/>
                  </a:lnTo>
                  <a:lnTo>
                    <a:pt x="3926840" y="2763520"/>
                  </a:lnTo>
                  <a:lnTo>
                    <a:pt x="3926840" y="0"/>
                  </a:lnTo>
                  <a:close/>
                </a:path>
              </a:pathLst>
            </a:custGeom>
            <a:solidFill>
              <a:srgbClr val="1E00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0" y="0"/>
              <a:ext cx="3906520" cy="2763520"/>
            </a:xfrm>
            <a:custGeom>
              <a:avLst/>
              <a:gdLst/>
              <a:ahLst/>
              <a:cxnLst/>
              <a:rect l="l" t="t" r="r" b="b"/>
              <a:pathLst>
                <a:path w="3906520" h="2763520">
                  <a:moveTo>
                    <a:pt x="3906520" y="0"/>
                  </a:moveTo>
                  <a:lnTo>
                    <a:pt x="3884930" y="0"/>
                  </a:lnTo>
                  <a:lnTo>
                    <a:pt x="3884930" y="2741930"/>
                  </a:lnTo>
                  <a:lnTo>
                    <a:pt x="0" y="2741930"/>
                  </a:lnTo>
                  <a:lnTo>
                    <a:pt x="0" y="2763520"/>
                  </a:lnTo>
                  <a:lnTo>
                    <a:pt x="3906520" y="2763520"/>
                  </a:lnTo>
                  <a:lnTo>
                    <a:pt x="3906520" y="2741930"/>
                  </a:lnTo>
                  <a:lnTo>
                    <a:pt x="3906520" y="0"/>
                  </a:lnTo>
                  <a:close/>
                </a:path>
              </a:pathLst>
            </a:custGeom>
            <a:solidFill>
              <a:srgbClr val="1F00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0" y="0"/>
              <a:ext cx="3884929" cy="2741930"/>
            </a:xfrm>
            <a:custGeom>
              <a:avLst/>
              <a:gdLst/>
              <a:ahLst/>
              <a:cxnLst/>
              <a:rect l="l" t="t" r="r" b="b"/>
              <a:pathLst>
                <a:path w="3884929" h="2741930">
                  <a:moveTo>
                    <a:pt x="3884930" y="0"/>
                  </a:moveTo>
                  <a:lnTo>
                    <a:pt x="3864610" y="0"/>
                  </a:lnTo>
                  <a:lnTo>
                    <a:pt x="3864610" y="2721610"/>
                  </a:lnTo>
                  <a:lnTo>
                    <a:pt x="0" y="2721610"/>
                  </a:lnTo>
                  <a:lnTo>
                    <a:pt x="0" y="2741930"/>
                  </a:lnTo>
                  <a:lnTo>
                    <a:pt x="3884930" y="2741930"/>
                  </a:lnTo>
                  <a:lnTo>
                    <a:pt x="3884930" y="2721610"/>
                  </a:lnTo>
                  <a:lnTo>
                    <a:pt x="3884930" y="0"/>
                  </a:lnTo>
                  <a:close/>
                </a:path>
              </a:pathLst>
            </a:custGeom>
            <a:solidFill>
              <a:srgbClr val="2000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0" y="0"/>
              <a:ext cx="3864610" cy="2721610"/>
            </a:xfrm>
            <a:custGeom>
              <a:avLst/>
              <a:gdLst/>
              <a:ahLst/>
              <a:cxnLst/>
              <a:rect l="l" t="t" r="r" b="b"/>
              <a:pathLst>
                <a:path w="3864610" h="2721610">
                  <a:moveTo>
                    <a:pt x="3864610" y="0"/>
                  </a:moveTo>
                  <a:lnTo>
                    <a:pt x="3844290" y="0"/>
                  </a:lnTo>
                  <a:lnTo>
                    <a:pt x="3844290" y="2701290"/>
                  </a:lnTo>
                  <a:lnTo>
                    <a:pt x="0" y="2701290"/>
                  </a:lnTo>
                  <a:lnTo>
                    <a:pt x="0" y="2721610"/>
                  </a:lnTo>
                  <a:lnTo>
                    <a:pt x="3864610" y="2721610"/>
                  </a:lnTo>
                  <a:lnTo>
                    <a:pt x="3864610" y="2701290"/>
                  </a:lnTo>
                  <a:lnTo>
                    <a:pt x="3864610" y="0"/>
                  </a:lnTo>
                  <a:close/>
                </a:path>
              </a:pathLst>
            </a:custGeom>
            <a:solidFill>
              <a:srgbClr val="2100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0" y="0"/>
              <a:ext cx="3844290" cy="2701290"/>
            </a:xfrm>
            <a:custGeom>
              <a:avLst/>
              <a:gdLst/>
              <a:ahLst/>
              <a:cxnLst/>
              <a:rect l="l" t="t" r="r" b="b"/>
              <a:pathLst>
                <a:path w="3844290" h="2701290">
                  <a:moveTo>
                    <a:pt x="3844290" y="0"/>
                  </a:moveTo>
                  <a:lnTo>
                    <a:pt x="3822700" y="0"/>
                  </a:lnTo>
                  <a:lnTo>
                    <a:pt x="3822700" y="2679700"/>
                  </a:lnTo>
                  <a:lnTo>
                    <a:pt x="0" y="2679700"/>
                  </a:lnTo>
                  <a:lnTo>
                    <a:pt x="0" y="2701290"/>
                  </a:lnTo>
                  <a:lnTo>
                    <a:pt x="3844290" y="2701290"/>
                  </a:lnTo>
                  <a:lnTo>
                    <a:pt x="3844290" y="2679700"/>
                  </a:lnTo>
                  <a:lnTo>
                    <a:pt x="3844290" y="0"/>
                  </a:lnTo>
                  <a:close/>
                </a:path>
              </a:pathLst>
            </a:custGeom>
            <a:solidFill>
              <a:srgbClr val="2200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0" y="0"/>
              <a:ext cx="3822700" cy="2679700"/>
            </a:xfrm>
            <a:custGeom>
              <a:avLst/>
              <a:gdLst/>
              <a:ahLst/>
              <a:cxnLst/>
              <a:rect l="l" t="t" r="r" b="b"/>
              <a:pathLst>
                <a:path w="3822700" h="2679700">
                  <a:moveTo>
                    <a:pt x="3822700" y="0"/>
                  </a:moveTo>
                  <a:lnTo>
                    <a:pt x="3802380" y="0"/>
                  </a:lnTo>
                  <a:lnTo>
                    <a:pt x="3802380" y="2659380"/>
                  </a:lnTo>
                  <a:lnTo>
                    <a:pt x="0" y="2659380"/>
                  </a:lnTo>
                  <a:lnTo>
                    <a:pt x="0" y="2679700"/>
                  </a:lnTo>
                  <a:lnTo>
                    <a:pt x="3822700" y="2679700"/>
                  </a:lnTo>
                  <a:lnTo>
                    <a:pt x="3822700" y="2659380"/>
                  </a:lnTo>
                  <a:lnTo>
                    <a:pt x="3822700" y="0"/>
                  </a:lnTo>
                  <a:close/>
                </a:path>
              </a:pathLst>
            </a:custGeom>
            <a:solidFill>
              <a:srgbClr val="2300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0" y="0"/>
              <a:ext cx="3802379" cy="2659380"/>
            </a:xfrm>
            <a:custGeom>
              <a:avLst/>
              <a:gdLst/>
              <a:ahLst/>
              <a:cxnLst/>
              <a:rect l="l" t="t" r="r" b="b"/>
              <a:pathLst>
                <a:path w="3802379" h="2659380">
                  <a:moveTo>
                    <a:pt x="3802380" y="0"/>
                  </a:moveTo>
                  <a:lnTo>
                    <a:pt x="3782060" y="0"/>
                  </a:lnTo>
                  <a:lnTo>
                    <a:pt x="3782060" y="2639060"/>
                  </a:lnTo>
                  <a:lnTo>
                    <a:pt x="0" y="2639060"/>
                  </a:lnTo>
                  <a:lnTo>
                    <a:pt x="0" y="2659380"/>
                  </a:lnTo>
                  <a:lnTo>
                    <a:pt x="3802380" y="2659380"/>
                  </a:lnTo>
                  <a:lnTo>
                    <a:pt x="3802380" y="2639060"/>
                  </a:lnTo>
                  <a:lnTo>
                    <a:pt x="3802380" y="0"/>
                  </a:lnTo>
                  <a:close/>
                </a:path>
              </a:pathLst>
            </a:custGeom>
            <a:solidFill>
              <a:srgbClr val="2400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0" y="0"/>
              <a:ext cx="3782060" cy="2639060"/>
            </a:xfrm>
            <a:custGeom>
              <a:avLst/>
              <a:gdLst/>
              <a:ahLst/>
              <a:cxnLst/>
              <a:rect l="l" t="t" r="r" b="b"/>
              <a:pathLst>
                <a:path w="3782060" h="2639060">
                  <a:moveTo>
                    <a:pt x="3782060" y="0"/>
                  </a:moveTo>
                  <a:lnTo>
                    <a:pt x="3760470" y="0"/>
                  </a:lnTo>
                  <a:lnTo>
                    <a:pt x="3760470" y="2617470"/>
                  </a:lnTo>
                  <a:lnTo>
                    <a:pt x="0" y="2617470"/>
                  </a:lnTo>
                  <a:lnTo>
                    <a:pt x="0" y="2639060"/>
                  </a:lnTo>
                  <a:lnTo>
                    <a:pt x="3782060" y="2639060"/>
                  </a:lnTo>
                  <a:lnTo>
                    <a:pt x="3782060" y="2617470"/>
                  </a:lnTo>
                  <a:lnTo>
                    <a:pt x="3782060" y="0"/>
                  </a:lnTo>
                  <a:close/>
                </a:path>
              </a:pathLst>
            </a:custGeom>
            <a:solidFill>
              <a:srgbClr val="2500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0" y="0"/>
              <a:ext cx="3760470" cy="2617470"/>
            </a:xfrm>
            <a:custGeom>
              <a:avLst/>
              <a:gdLst/>
              <a:ahLst/>
              <a:cxnLst/>
              <a:rect l="l" t="t" r="r" b="b"/>
              <a:pathLst>
                <a:path w="3760470" h="2617470">
                  <a:moveTo>
                    <a:pt x="3760470" y="0"/>
                  </a:moveTo>
                  <a:lnTo>
                    <a:pt x="3740150" y="0"/>
                  </a:lnTo>
                  <a:lnTo>
                    <a:pt x="3740150" y="2597150"/>
                  </a:lnTo>
                  <a:lnTo>
                    <a:pt x="0" y="2597150"/>
                  </a:lnTo>
                  <a:lnTo>
                    <a:pt x="0" y="2617470"/>
                  </a:lnTo>
                  <a:lnTo>
                    <a:pt x="3760470" y="2617470"/>
                  </a:lnTo>
                  <a:lnTo>
                    <a:pt x="3760470" y="2597150"/>
                  </a:lnTo>
                  <a:lnTo>
                    <a:pt x="3760470" y="0"/>
                  </a:lnTo>
                  <a:close/>
                </a:path>
              </a:pathLst>
            </a:custGeom>
            <a:solidFill>
              <a:srgbClr val="2600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0" y="0"/>
              <a:ext cx="3740150" cy="2597150"/>
            </a:xfrm>
            <a:custGeom>
              <a:avLst/>
              <a:gdLst/>
              <a:ahLst/>
              <a:cxnLst/>
              <a:rect l="l" t="t" r="r" b="b"/>
              <a:pathLst>
                <a:path w="3740150" h="2597150">
                  <a:moveTo>
                    <a:pt x="3740150" y="0"/>
                  </a:moveTo>
                  <a:lnTo>
                    <a:pt x="3718560" y="0"/>
                  </a:lnTo>
                  <a:lnTo>
                    <a:pt x="3718560" y="2575560"/>
                  </a:lnTo>
                  <a:lnTo>
                    <a:pt x="0" y="2575560"/>
                  </a:lnTo>
                  <a:lnTo>
                    <a:pt x="0" y="2597150"/>
                  </a:lnTo>
                  <a:lnTo>
                    <a:pt x="3740150" y="2597150"/>
                  </a:lnTo>
                  <a:lnTo>
                    <a:pt x="3740150" y="2575560"/>
                  </a:lnTo>
                  <a:lnTo>
                    <a:pt x="3740150" y="0"/>
                  </a:lnTo>
                  <a:close/>
                </a:path>
              </a:pathLst>
            </a:custGeom>
            <a:solidFill>
              <a:srgbClr val="2700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0" y="0"/>
              <a:ext cx="3718560" cy="2575560"/>
            </a:xfrm>
            <a:custGeom>
              <a:avLst/>
              <a:gdLst/>
              <a:ahLst/>
              <a:cxnLst/>
              <a:rect l="l" t="t" r="r" b="b"/>
              <a:pathLst>
                <a:path w="3718560" h="2575560">
                  <a:moveTo>
                    <a:pt x="3718560" y="0"/>
                  </a:moveTo>
                  <a:lnTo>
                    <a:pt x="3698240" y="0"/>
                  </a:lnTo>
                  <a:lnTo>
                    <a:pt x="3698240" y="2555240"/>
                  </a:lnTo>
                  <a:lnTo>
                    <a:pt x="0" y="2555240"/>
                  </a:lnTo>
                  <a:lnTo>
                    <a:pt x="0" y="2575560"/>
                  </a:lnTo>
                  <a:lnTo>
                    <a:pt x="3718560" y="2575560"/>
                  </a:lnTo>
                  <a:lnTo>
                    <a:pt x="3718560" y="2555240"/>
                  </a:lnTo>
                  <a:lnTo>
                    <a:pt x="3718560" y="0"/>
                  </a:lnTo>
                  <a:close/>
                </a:path>
              </a:pathLst>
            </a:custGeom>
            <a:solidFill>
              <a:srgbClr val="2800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0" y="0"/>
              <a:ext cx="3698240" cy="2555240"/>
            </a:xfrm>
            <a:custGeom>
              <a:avLst/>
              <a:gdLst/>
              <a:ahLst/>
              <a:cxnLst/>
              <a:rect l="l" t="t" r="r" b="b"/>
              <a:pathLst>
                <a:path w="3698240" h="2555240">
                  <a:moveTo>
                    <a:pt x="3698240" y="0"/>
                  </a:moveTo>
                  <a:lnTo>
                    <a:pt x="3677920" y="0"/>
                  </a:lnTo>
                  <a:lnTo>
                    <a:pt x="3677920" y="2534920"/>
                  </a:lnTo>
                  <a:lnTo>
                    <a:pt x="0" y="2534920"/>
                  </a:lnTo>
                  <a:lnTo>
                    <a:pt x="0" y="2555240"/>
                  </a:lnTo>
                  <a:lnTo>
                    <a:pt x="3698240" y="2555240"/>
                  </a:lnTo>
                  <a:lnTo>
                    <a:pt x="3698240" y="2534920"/>
                  </a:lnTo>
                  <a:lnTo>
                    <a:pt x="3698240" y="0"/>
                  </a:lnTo>
                  <a:close/>
                </a:path>
              </a:pathLst>
            </a:custGeom>
            <a:solidFill>
              <a:srgbClr val="2900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0" y="0"/>
              <a:ext cx="3677920" cy="2534920"/>
            </a:xfrm>
            <a:custGeom>
              <a:avLst/>
              <a:gdLst/>
              <a:ahLst/>
              <a:cxnLst/>
              <a:rect l="l" t="t" r="r" b="b"/>
              <a:pathLst>
                <a:path w="3677920" h="2534920">
                  <a:moveTo>
                    <a:pt x="3677920" y="0"/>
                  </a:moveTo>
                  <a:lnTo>
                    <a:pt x="3656330" y="0"/>
                  </a:lnTo>
                  <a:lnTo>
                    <a:pt x="3656330" y="2513330"/>
                  </a:lnTo>
                  <a:lnTo>
                    <a:pt x="0" y="2513330"/>
                  </a:lnTo>
                  <a:lnTo>
                    <a:pt x="0" y="2534920"/>
                  </a:lnTo>
                  <a:lnTo>
                    <a:pt x="3677920" y="2534920"/>
                  </a:lnTo>
                  <a:lnTo>
                    <a:pt x="3677920" y="2513330"/>
                  </a:lnTo>
                  <a:lnTo>
                    <a:pt x="3677920" y="0"/>
                  </a:lnTo>
                  <a:close/>
                </a:path>
              </a:pathLst>
            </a:custGeom>
            <a:solidFill>
              <a:srgbClr val="2A00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0" y="0"/>
              <a:ext cx="3656329" cy="2513330"/>
            </a:xfrm>
            <a:custGeom>
              <a:avLst/>
              <a:gdLst/>
              <a:ahLst/>
              <a:cxnLst/>
              <a:rect l="l" t="t" r="r" b="b"/>
              <a:pathLst>
                <a:path w="3656329" h="2513330">
                  <a:moveTo>
                    <a:pt x="3656330" y="0"/>
                  </a:moveTo>
                  <a:lnTo>
                    <a:pt x="3636010" y="0"/>
                  </a:lnTo>
                  <a:lnTo>
                    <a:pt x="3636010" y="2493010"/>
                  </a:lnTo>
                  <a:lnTo>
                    <a:pt x="0" y="2493010"/>
                  </a:lnTo>
                  <a:lnTo>
                    <a:pt x="0" y="2513330"/>
                  </a:lnTo>
                  <a:lnTo>
                    <a:pt x="3656330" y="2513330"/>
                  </a:lnTo>
                  <a:lnTo>
                    <a:pt x="3656330" y="2493010"/>
                  </a:lnTo>
                  <a:lnTo>
                    <a:pt x="3656330" y="0"/>
                  </a:lnTo>
                  <a:close/>
                </a:path>
              </a:pathLst>
            </a:custGeom>
            <a:solidFill>
              <a:srgbClr val="2B00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0" y="0"/>
              <a:ext cx="3636010" cy="2493010"/>
            </a:xfrm>
            <a:custGeom>
              <a:avLst/>
              <a:gdLst/>
              <a:ahLst/>
              <a:cxnLst/>
              <a:rect l="l" t="t" r="r" b="b"/>
              <a:pathLst>
                <a:path w="3636010" h="2493010">
                  <a:moveTo>
                    <a:pt x="3636010" y="0"/>
                  </a:moveTo>
                  <a:lnTo>
                    <a:pt x="3615690" y="0"/>
                  </a:lnTo>
                  <a:lnTo>
                    <a:pt x="3615690" y="2472690"/>
                  </a:lnTo>
                  <a:lnTo>
                    <a:pt x="0" y="2472690"/>
                  </a:lnTo>
                  <a:lnTo>
                    <a:pt x="0" y="2493010"/>
                  </a:lnTo>
                  <a:lnTo>
                    <a:pt x="3636010" y="2493010"/>
                  </a:lnTo>
                  <a:lnTo>
                    <a:pt x="3636010" y="2472690"/>
                  </a:lnTo>
                  <a:lnTo>
                    <a:pt x="3636010" y="0"/>
                  </a:lnTo>
                  <a:close/>
                </a:path>
              </a:pathLst>
            </a:custGeom>
            <a:solidFill>
              <a:srgbClr val="2C00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0" y="0"/>
              <a:ext cx="3615690" cy="2472690"/>
            </a:xfrm>
            <a:custGeom>
              <a:avLst/>
              <a:gdLst/>
              <a:ahLst/>
              <a:cxnLst/>
              <a:rect l="l" t="t" r="r" b="b"/>
              <a:pathLst>
                <a:path w="3615690" h="2472690">
                  <a:moveTo>
                    <a:pt x="3615690" y="0"/>
                  </a:moveTo>
                  <a:lnTo>
                    <a:pt x="3594100" y="0"/>
                  </a:lnTo>
                  <a:lnTo>
                    <a:pt x="3594100" y="2451100"/>
                  </a:lnTo>
                  <a:lnTo>
                    <a:pt x="0" y="2451100"/>
                  </a:lnTo>
                  <a:lnTo>
                    <a:pt x="0" y="2472690"/>
                  </a:lnTo>
                  <a:lnTo>
                    <a:pt x="3615690" y="2472690"/>
                  </a:lnTo>
                  <a:lnTo>
                    <a:pt x="3615690" y="2451100"/>
                  </a:lnTo>
                  <a:lnTo>
                    <a:pt x="3615690" y="0"/>
                  </a:lnTo>
                  <a:close/>
                </a:path>
              </a:pathLst>
            </a:custGeom>
            <a:solidFill>
              <a:srgbClr val="2D00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0" y="0"/>
              <a:ext cx="3594100" cy="2451100"/>
            </a:xfrm>
            <a:custGeom>
              <a:avLst/>
              <a:gdLst/>
              <a:ahLst/>
              <a:cxnLst/>
              <a:rect l="l" t="t" r="r" b="b"/>
              <a:pathLst>
                <a:path w="3594100" h="2451100">
                  <a:moveTo>
                    <a:pt x="3594100" y="0"/>
                  </a:moveTo>
                  <a:lnTo>
                    <a:pt x="3573780" y="0"/>
                  </a:lnTo>
                  <a:lnTo>
                    <a:pt x="3573780" y="2430780"/>
                  </a:lnTo>
                  <a:lnTo>
                    <a:pt x="0" y="2430780"/>
                  </a:lnTo>
                  <a:lnTo>
                    <a:pt x="0" y="2451100"/>
                  </a:lnTo>
                  <a:lnTo>
                    <a:pt x="3594100" y="2451100"/>
                  </a:lnTo>
                  <a:lnTo>
                    <a:pt x="3594100" y="243078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2E00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0" y="0"/>
              <a:ext cx="3573779" cy="2430780"/>
            </a:xfrm>
            <a:custGeom>
              <a:avLst/>
              <a:gdLst/>
              <a:ahLst/>
              <a:cxnLst/>
              <a:rect l="l" t="t" r="r" b="b"/>
              <a:pathLst>
                <a:path w="3573779" h="2430780">
                  <a:moveTo>
                    <a:pt x="3573780" y="0"/>
                  </a:moveTo>
                  <a:lnTo>
                    <a:pt x="3553460" y="0"/>
                  </a:lnTo>
                  <a:lnTo>
                    <a:pt x="3553460" y="2410460"/>
                  </a:lnTo>
                  <a:lnTo>
                    <a:pt x="0" y="2410460"/>
                  </a:lnTo>
                  <a:lnTo>
                    <a:pt x="0" y="2430780"/>
                  </a:lnTo>
                  <a:lnTo>
                    <a:pt x="3573780" y="2430780"/>
                  </a:lnTo>
                  <a:lnTo>
                    <a:pt x="3573780" y="2410460"/>
                  </a:lnTo>
                  <a:lnTo>
                    <a:pt x="3573780" y="0"/>
                  </a:lnTo>
                  <a:close/>
                </a:path>
              </a:pathLst>
            </a:custGeom>
            <a:solidFill>
              <a:srgbClr val="2F00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0" y="0"/>
              <a:ext cx="3553460" cy="2410460"/>
            </a:xfrm>
            <a:custGeom>
              <a:avLst/>
              <a:gdLst/>
              <a:ahLst/>
              <a:cxnLst/>
              <a:rect l="l" t="t" r="r" b="b"/>
              <a:pathLst>
                <a:path w="3553460" h="2410460">
                  <a:moveTo>
                    <a:pt x="3553460" y="0"/>
                  </a:moveTo>
                  <a:lnTo>
                    <a:pt x="3531870" y="0"/>
                  </a:lnTo>
                  <a:lnTo>
                    <a:pt x="3531870" y="2388870"/>
                  </a:lnTo>
                  <a:lnTo>
                    <a:pt x="0" y="2388870"/>
                  </a:lnTo>
                  <a:lnTo>
                    <a:pt x="0" y="2410460"/>
                  </a:lnTo>
                  <a:lnTo>
                    <a:pt x="3553460" y="2410460"/>
                  </a:lnTo>
                  <a:lnTo>
                    <a:pt x="3553460" y="2388870"/>
                  </a:lnTo>
                  <a:lnTo>
                    <a:pt x="3553460" y="0"/>
                  </a:lnTo>
                  <a:close/>
                </a:path>
              </a:pathLst>
            </a:custGeom>
            <a:solidFill>
              <a:srgbClr val="3000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0" y="0"/>
              <a:ext cx="3531870" cy="2388870"/>
            </a:xfrm>
            <a:custGeom>
              <a:avLst/>
              <a:gdLst/>
              <a:ahLst/>
              <a:cxnLst/>
              <a:rect l="l" t="t" r="r" b="b"/>
              <a:pathLst>
                <a:path w="3531870" h="2388870">
                  <a:moveTo>
                    <a:pt x="3531870" y="0"/>
                  </a:moveTo>
                  <a:lnTo>
                    <a:pt x="3511550" y="0"/>
                  </a:lnTo>
                  <a:lnTo>
                    <a:pt x="3511550" y="2368550"/>
                  </a:lnTo>
                  <a:lnTo>
                    <a:pt x="0" y="2368550"/>
                  </a:lnTo>
                  <a:lnTo>
                    <a:pt x="0" y="2388870"/>
                  </a:lnTo>
                  <a:lnTo>
                    <a:pt x="3531870" y="2388870"/>
                  </a:lnTo>
                  <a:lnTo>
                    <a:pt x="3531870" y="2368550"/>
                  </a:lnTo>
                  <a:lnTo>
                    <a:pt x="3531870" y="0"/>
                  </a:lnTo>
                  <a:close/>
                </a:path>
              </a:pathLst>
            </a:custGeom>
            <a:solidFill>
              <a:srgbClr val="3100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0" y="0"/>
              <a:ext cx="3511550" cy="2368550"/>
            </a:xfrm>
            <a:custGeom>
              <a:avLst/>
              <a:gdLst/>
              <a:ahLst/>
              <a:cxnLst/>
              <a:rect l="l" t="t" r="r" b="b"/>
              <a:pathLst>
                <a:path w="3511550" h="2368550">
                  <a:moveTo>
                    <a:pt x="3511550" y="0"/>
                  </a:moveTo>
                  <a:lnTo>
                    <a:pt x="3489960" y="0"/>
                  </a:lnTo>
                  <a:lnTo>
                    <a:pt x="3469640" y="0"/>
                  </a:lnTo>
                  <a:lnTo>
                    <a:pt x="3469640" y="2326640"/>
                  </a:lnTo>
                  <a:lnTo>
                    <a:pt x="0" y="2326640"/>
                  </a:lnTo>
                  <a:lnTo>
                    <a:pt x="0" y="2346960"/>
                  </a:lnTo>
                  <a:lnTo>
                    <a:pt x="0" y="2368550"/>
                  </a:lnTo>
                  <a:lnTo>
                    <a:pt x="3511550" y="2368550"/>
                  </a:lnTo>
                  <a:lnTo>
                    <a:pt x="3511550" y="2346960"/>
                  </a:lnTo>
                  <a:lnTo>
                    <a:pt x="3511550" y="0"/>
                  </a:lnTo>
                  <a:close/>
                </a:path>
              </a:pathLst>
            </a:custGeom>
            <a:solidFill>
              <a:srgbClr val="3300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0" y="0"/>
              <a:ext cx="3469640" cy="2326640"/>
            </a:xfrm>
            <a:custGeom>
              <a:avLst/>
              <a:gdLst/>
              <a:ahLst/>
              <a:cxnLst/>
              <a:rect l="l" t="t" r="r" b="b"/>
              <a:pathLst>
                <a:path w="3469640" h="2326640">
                  <a:moveTo>
                    <a:pt x="3469640" y="0"/>
                  </a:moveTo>
                  <a:lnTo>
                    <a:pt x="3449320" y="0"/>
                  </a:lnTo>
                  <a:lnTo>
                    <a:pt x="3449320" y="2306320"/>
                  </a:lnTo>
                  <a:lnTo>
                    <a:pt x="0" y="2306320"/>
                  </a:lnTo>
                  <a:lnTo>
                    <a:pt x="0" y="2326640"/>
                  </a:lnTo>
                  <a:lnTo>
                    <a:pt x="3469640" y="2326640"/>
                  </a:lnTo>
                  <a:lnTo>
                    <a:pt x="3469640" y="2306320"/>
                  </a:lnTo>
                  <a:lnTo>
                    <a:pt x="3469640" y="0"/>
                  </a:lnTo>
                  <a:close/>
                </a:path>
              </a:pathLst>
            </a:custGeom>
            <a:solidFill>
              <a:srgbClr val="3400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0" y="0"/>
              <a:ext cx="3449320" cy="2306320"/>
            </a:xfrm>
            <a:custGeom>
              <a:avLst/>
              <a:gdLst/>
              <a:ahLst/>
              <a:cxnLst/>
              <a:rect l="l" t="t" r="r" b="b"/>
              <a:pathLst>
                <a:path w="3449320" h="2306320">
                  <a:moveTo>
                    <a:pt x="3449320" y="0"/>
                  </a:moveTo>
                  <a:lnTo>
                    <a:pt x="3427730" y="0"/>
                  </a:lnTo>
                  <a:lnTo>
                    <a:pt x="3427730" y="2284730"/>
                  </a:lnTo>
                  <a:lnTo>
                    <a:pt x="0" y="2284730"/>
                  </a:lnTo>
                  <a:lnTo>
                    <a:pt x="0" y="2306320"/>
                  </a:lnTo>
                  <a:lnTo>
                    <a:pt x="3449320" y="2306320"/>
                  </a:lnTo>
                  <a:lnTo>
                    <a:pt x="3449320" y="2284730"/>
                  </a:lnTo>
                  <a:lnTo>
                    <a:pt x="3449320" y="0"/>
                  </a:lnTo>
                  <a:close/>
                </a:path>
              </a:pathLst>
            </a:custGeom>
            <a:solidFill>
              <a:srgbClr val="3500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0" y="0"/>
              <a:ext cx="3427729" cy="2284730"/>
            </a:xfrm>
            <a:custGeom>
              <a:avLst/>
              <a:gdLst/>
              <a:ahLst/>
              <a:cxnLst/>
              <a:rect l="l" t="t" r="r" b="b"/>
              <a:pathLst>
                <a:path w="3427729" h="2284730">
                  <a:moveTo>
                    <a:pt x="3427730" y="0"/>
                  </a:moveTo>
                  <a:lnTo>
                    <a:pt x="3407410" y="0"/>
                  </a:lnTo>
                  <a:lnTo>
                    <a:pt x="3407410" y="2264410"/>
                  </a:lnTo>
                  <a:lnTo>
                    <a:pt x="0" y="2264410"/>
                  </a:lnTo>
                  <a:lnTo>
                    <a:pt x="0" y="2284730"/>
                  </a:lnTo>
                  <a:lnTo>
                    <a:pt x="3427730" y="2284730"/>
                  </a:lnTo>
                  <a:lnTo>
                    <a:pt x="3427730" y="2264410"/>
                  </a:lnTo>
                  <a:lnTo>
                    <a:pt x="3427730" y="0"/>
                  </a:lnTo>
                  <a:close/>
                </a:path>
              </a:pathLst>
            </a:custGeom>
            <a:solidFill>
              <a:srgbClr val="3600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0" y="0"/>
              <a:ext cx="3407410" cy="2264410"/>
            </a:xfrm>
            <a:custGeom>
              <a:avLst/>
              <a:gdLst/>
              <a:ahLst/>
              <a:cxnLst/>
              <a:rect l="l" t="t" r="r" b="b"/>
              <a:pathLst>
                <a:path w="3407410" h="2264410">
                  <a:moveTo>
                    <a:pt x="3407410" y="0"/>
                  </a:moveTo>
                  <a:lnTo>
                    <a:pt x="3387090" y="0"/>
                  </a:lnTo>
                  <a:lnTo>
                    <a:pt x="3387090" y="2244090"/>
                  </a:lnTo>
                  <a:lnTo>
                    <a:pt x="0" y="2244090"/>
                  </a:lnTo>
                  <a:lnTo>
                    <a:pt x="0" y="2264410"/>
                  </a:lnTo>
                  <a:lnTo>
                    <a:pt x="3407410" y="2264410"/>
                  </a:lnTo>
                  <a:lnTo>
                    <a:pt x="3407410" y="2244090"/>
                  </a:lnTo>
                  <a:lnTo>
                    <a:pt x="3407410" y="0"/>
                  </a:lnTo>
                  <a:close/>
                </a:path>
              </a:pathLst>
            </a:custGeom>
            <a:solidFill>
              <a:srgbClr val="3700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0" y="0"/>
              <a:ext cx="3387090" cy="2244090"/>
            </a:xfrm>
            <a:custGeom>
              <a:avLst/>
              <a:gdLst/>
              <a:ahLst/>
              <a:cxnLst/>
              <a:rect l="l" t="t" r="r" b="b"/>
              <a:pathLst>
                <a:path w="3387090" h="2244090">
                  <a:moveTo>
                    <a:pt x="3387090" y="0"/>
                  </a:moveTo>
                  <a:lnTo>
                    <a:pt x="3365500" y="0"/>
                  </a:lnTo>
                  <a:lnTo>
                    <a:pt x="3365500" y="2222500"/>
                  </a:lnTo>
                  <a:lnTo>
                    <a:pt x="0" y="2222500"/>
                  </a:lnTo>
                  <a:lnTo>
                    <a:pt x="0" y="2244090"/>
                  </a:lnTo>
                  <a:lnTo>
                    <a:pt x="3387090" y="2244090"/>
                  </a:lnTo>
                  <a:lnTo>
                    <a:pt x="3387090" y="2222500"/>
                  </a:lnTo>
                  <a:lnTo>
                    <a:pt x="3387090" y="0"/>
                  </a:lnTo>
                  <a:close/>
                </a:path>
              </a:pathLst>
            </a:custGeom>
            <a:solidFill>
              <a:srgbClr val="3800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0" y="0"/>
              <a:ext cx="3365500" cy="2222500"/>
            </a:xfrm>
            <a:custGeom>
              <a:avLst/>
              <a:gdLst/>
              <a:ahLst/>
              <a:cxnLst/>
              <a:rect l="l" t="t" r="r" b="b"/>
              <a:pathLst>
                <a:path w="3365500" h="2222500">
                  <a:moveTo>
                    <a:pt x="3365500" y="0"/>
                  </a:moveTo>
                  <a:lnTo>
                    <a:pt x="3345180" y="0"/>
                  </a:lnTo>
                  <a:lnTo>
                    <a:pt x="3345180" y="2202180"/>
                  </a:lnTo>
                  <a:lnTo>
                    <a:pt x="0" y="2202180"/>
                  </a:lnTo>
                  <a:lnTo>
                    <a:pt x="0" y="2222500"/>
                  </a:lnTo>
                  <a:lnTo>
                    <a:pt x="3365500" y="2222500"/>
                  </a:lnTo>
                  <a:lnTo>
                    <a:pt x="3365500" y="2202180"/>
                  </a:lnTo>
                  <a:lnTo>
                    <a:pt x="3365500" y="0"/>
                  </a:lnTo>
                  <a:close/>
                </a:path>
              </a:pathLst>
            </a:custGeom>
            <a:solidFill>
              <a:srgbClr val="3900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0" y="0"/>
              <a:ext cx="3345179" cy="2202180"/>
            </a:xfrm>
            <a:custGeom>
              <a:avLst/>
              <a:gdLst/>
              <a:ahLst/>
              <a:cxnLst/>
              <a:rect l="l" t="t" r="r" b="b"/>
              <a:pathLst>
                <a:path w="3345179" h="2202180">
                  <a:moveTo>
                    <a:pt x="3345180" y="0"/>
                  </a:moveTo>
                  <a:lnTo>
                    <a:pt x="3323590" y="0"/>
                  </a:lnTo>
                  <a:lnTo>
                    <a:pt x="3323590" y="2180590"/>
                  </a:lnTo>
                  <a:lnTo>
                    <a:pt x="0" y="2180590"/>
                  </a:lnTo>
                  <a:lnTo>
                    <a:pt x="0" y="2202180"/>
                  </a:lnTo>
                  <a:lnTo>
                    <a:pt x="3345180" y="2202180"/>
                  </a:lnTo>
                  <a:lnTo>
                    <a:pt x="3345180" y="2180590"/>
                  </a:lnTo>
                  <a:lnTo>
                    <a:pt x="3345180" y="0"/>
                  </a:lnTo>
                  <a:close/>
                </a:path>
              </a:pathLst>
            </a:custGeom>
            <a:solidFill>
              <a:srgbClr val="3A00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0" y="0"/>
              <a:ext cx="3323590" cy="2180590"/>
            </a:xfrm>
            <a:custGeom>
              <a:avLst/>
              <a:gdLst/>
              <a:ahLst/>
              <a:cxnLst/>
              <a:rect l="l" t="t" r="r" b="b"/>
              <a:pathLst>
                <a:path w="3323590" h="2180590">
                  <a:moveTo>
                    <a:pt x="3323590" y="0"/>
                  </a:moveTo>
                  <a:lnTo>
                    <a:pt x="3303270" y="0"/>
                  </a:lnTo>
                  <a:lnTo>
                    <a:pt x="3303270" y="2160270"/>
                  </a:lnTo>
                  <a:lnTo>
                    <a:pt x="0" y="2160270"/>
                  </a:lnTo>
                  <a:lnTo>
                    <a:pt x="0" y="2180590"/>
                  </a:lnTo>
                  <a:lnTo>
                    <a:pt x="3323590" y="2180590"/>
                  </a:lnTo>
                  <a:lnTo>
                    <a:pt x="3323590" y="2160270"/>
                  </a:lnTo>
                  <a:lnTo>
                    <a:pt x="3323590" y="0"/>
                  </a:lnTo>
                  <a:close/>
                </a:path>
              </a:pathLst>
            </a:custGeom>
            <a:solidFill>
              <a:srgbClr val="3B00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0" y="0"/>
              <a:ext cx="3303270" cy="2160270"/>
            </a:xfrm>
            <a:custGeom>
              <a:avLst/>
              <a:gdLst/>
              <a:ahLst/>
              <a:cxnLst/>
              <a:rect l="l" t="t" r="r" b="b"/>
              <a:pathLst>
                <a:path w="3303270" h="2160270">
                  <a:moveTo>
                    <a:pt x="3303270" y="0"/>
                  </a:moveTo>
                  <a:lnTo>
                    <a:pt x="3282950" y="0"/>
                  </a:lnTo>
                  <a:lnTo>
                    <a:pt x="3282950" y="2139950"/>
                  </a:lnTo>
                  <a:lnTo>
                    <a:pt x="0" y="2139950"/>
                  </a:lnTo>
                  <a:lnTo>
                    <a:pt x="0" y="2160270"/>
                  </a:lnTo>
                  <a:lnTo>
                    <a:pt x="3303270" y="2160270"/>
                  </a:lnTo>
                  <a:lnTo>
                    <a:pt x="3303270" y="2139950"/>
                  </a:lnTo>
                  <a:lnTo>
                    <a:pt x="3303270" y="0"/>
                  </a:lnTo>
                  <a:close/>
                </a:path>
              </a:pathLst>
            </a:custGeom>
            <a:solidFill>
              <a:srgbClr val="3C00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0" y="0"/>
              <a:ext cx="3282950" cy="2139950"/>
            </a:xfrm>
            <a:custGeom>
              <a:avLst/>
              <a:gdLst/>
              <a:ahLst/>
              <a:cxnLst/>
              <a:rect l="l" t="t" r="r" b="b"/>
              <a:pathLst>
                <a:path w="3282950" h="2139950">
                  <a:moveTo>
                    <a:pt x="3282950" y="0"/>
                  </a:moveTo>
                  <a:lnTo>
                    <a:pt x="3261360" y="0"/>
                  </a:lnTo>
                  <a:lnTo>
                    <a:pt x="3261360" y="2118360"/>
                  </a:lnTo>
                  <a:lnTo>
                    <a:pt x="0" y="2118360"/>
                  </a:lnTo>
                  <a:lnTo>
                    <a:pt x="0" y="2139950"/>
                  </a:lnTo>
                  <a:lnTo>
                    <a:pt x="3282950" y="2139950"/>
                  </a:lnTo>
                  <a:lnTo>
                    <a:pt x="3282950" y="2118360"/>
                  </a:lnTo>
                  <a:lnTo>
                    <a:pt x="3282950" y="0"/>
                  </a:lnTo>
                  <a:close/>
                </a:path>
              </a:pathLst>
            </a:custGeom>
            <a:solidFill>
              <a:srgbClr val="3D00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0" y="0"/>
              <a:ext cx="3261360" cy="2118360"/>
            </a:xfrm>
            <a:custGeom>
              <a:avLst/>
              <a:gdLst/>
              <a:ahLst/>
              <a:cxnLst/>
              <a:rect l="l" t="t" r="r" b="b"/>
              <a:pathLst>
                <a:path w="3261360" h="2118360">
                  <a:moveTo>
                    <a:pt x="3261360" y="0"/>
                  </a:moveTo>
                  <a:lnTo>
                    <a:pt x="3241040" y="0"/>
                  </a:lnTo>
                  <a:lnTo>
                    <a:pt x="3241040" y="2098040"/>
                  </a:lnTo>
                  <a:lnTo>
                    <a:pt x="0" y="2098040"/>
                  </a:lnTo>
                  <a:lnTo>
                    <a:pt x="0" y="2118360"/>
                  </a:lnTo>
                  <a:lnTo>
                    <a:pt x="3261360" y="2118360"/>
                  </a:lnTo>
                  <a:lnTo>
                    <a:pt x="3261360" y="2098040"/>
                  </a:lnTo>
                  <a:lnTo>
                    <a:pt x="3261360" y="0"/>
                  </a:lnTo>
                  <a:close/>
                </a:path>
              </a:pathLst>
            </a:custGeom>
            <a:solidFill>
              <a:srgbClr val="3E00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0" y="0"/>
              <a:ext cx="3241040" cy="2098040"/>
            </a:xfrm>
            <a:custGeom>
              <a:avLst/>
              <a:gdLst/>
              <a:ahLst/>
              <a:cxnLst/>
              <a:rect l="l" t="t" r="r" b="b"/>
              <a:pathLst>
                <a:path w="3241040" h="2098040">
                  <a:moveTo>
                    <a:pt x="3241040" y="0"/>
                  </a:moveTo>
                  <a:lnTo>
                    <a:pt x="3220720" y="0"/>
                  </a:lnTo>
                  <a:lnTo>
                    <a:pt x="3220720" y="2077720"/>
                  </a:lnTo>
                  <a:lnTo>
                    <a:pt x="0" y="2077720"/>
                  </a:lnTo>
                  <a:lnTo>
                    <a:pt x="0" y="2098040"/>
                  </a:lnTo>
                  <a:lnTo>
                    <a:pt x="3241040" y="2098040"/>
                  </a:lnTo>
                  <a:lnTo>
                    <a:pt x="3241040" y="2077720"/>
                  </a:lnTo>
                  <a:lnTo>
                    <a:pt x="3241040" y="0"/>
                  </a:lnTo>
                  <a:close/>
                </a:path>
              </a:pathLst>
            </a:custGeom>
            <a:solidFill>
              <a:srgbClr val="3F00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0" y="0"/>
              <a:ext cx="3220720" cy="2077720"/>
            </a:xfrm>
            <a:custGeom>
              <a:avLst/>
              <a:gdLst/>
              <a:ahLst/>
              <a:cxnLst/>
              <a:rect l="l" t="t" r="r" b="b"/>
              <a:pathLst>
                <a:path w="3220720" h="2077720">
                  <a:moveTo>
                    <a:pt x="3220720" y="0"/>
                  </a:moveTo>
                  <a:lnTo>
                    <a:pt x="3199130" y="0"/>
                  </a:lnTo>
                  <a:lnTo>
                    <a:pt x="3199130" y="2056130"/>
                  </a:lnTo>
                  <a:lnTo>
                    <a:pt x="0" y="2056130"/>
                  </a:lnTo>
                  <a:lnTo>
                    <a:pt x="0" y="2077720"/>
                  </a:lnTo>
                  <a:lnTo>
                    <a:pt x="3220720" y="2077720"/>
                  </a:lnTo>
                  <a:lnTo>
                    <a:pt x="3220720" y="2056130"/>
                  </a:lnTo>
                  <a:lnTo>
                    <a:pt x="3220720" y="0"/>
                  </a:lnTo>
                  <a:close/>
                </a:path>
              </a:pathLst>
            </a:custGeom>
            <a:solidFill>
              <a:srgbClr val="4000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0" y="0"/>
              <a:ext cx="3199130" cy="2056130"/>
            </a:xfrm>
            <a:custGeom>
              <a:avLst/>
              <a:gdLst/>
              <a:ahLst/>
              <a:cxnLst/>
              <a:rect l="l" t="t" r="r" b="b"/>
              <a:pathLst>
                <a:path w="3199130" h="2056130">
                  <a:moveTo>
                    <a:pt x="3199130" y="0"/>
                  </a:moveTo>
                  <a:lnTo>
                    <a:pt x="3178810" y="0"/>
                  </a:lnTo>
                  <a:lnTo>
                    <a:pt x="3178810" y="2035810"/>
                  </a:lnTo>
                  <a:lnTo>
                    <a:pt x="0" y="2035810"/>
                  </a:lnTo>
                  <a:lnTo>
                    <a:pt x="0" y="2056130"/>
                  </a:lnTo>
                  <a:lnTo>
                    <a:pt x="3199130" y="2056130"/>
                  </a:lnTo>
                  <a:lnTo>
                    <a:pt x="3199130" y="2035810"/>
                  </a:lnTo>
                  <a:lnTo>
                    <a:pt x="3199130" y="0"/>
                  </a:lnTo>
                  <a:close/>
                </a:path>
              </a:pathLst>
            </a:custGeom>
            <a:solidFill>
              <a:srgbClr val="4100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0" y="0"/>
              <a:ext cx="3178810" cy="2035810"/>
            </a:xfrm>
            <a:custGeom>
              <a:avLst/>
              <a:gdLst/>
              <a:ahLst/>
              <a:cxnLst/>
              <a:rect l="l" t="t" r="r" b="b"/>
              <a:pathLst>
                <a:path w="3178810" h="2035810">
                  <a:moveTo>
                    <a:pt x="3178810" y="0"/>
                  </a:moveTo>
                  <a:lnTo>
                    <a:pt x="3158490" y="0"/>
                  </a:lnTo>
                  <a:lnTo>
                    <a:pt x="3158490" y="2015490"/>
                  </a:lnTo>
                  <a:lnTo>
                    <a:pt x="0" y="2015490"/>
                  </a:lnTo>
                  <a:lnTo>
                    <a:pt x="0" y="2035810"/>
                  </a:lnTo>
                  <a:lnTo>
                    <a:pt x="3178810" y="2035810"/>
                  </a:lnTo>
                  <a:lnTo>
                    <a:pt x="3178810" y="2015490"/>
                  </a:lnTo>
                  <a:lnTo>
                    <a:pt x="3178810" y="0"/>
                  </a:lnTo>
                  <a:close/>
                </a:path>
              </a:pathLst>
            </a:custGeom>
            <a:solidFill>
              <a:srgbClr val="4200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0" y="0"/>
              <a:ext cx="3158490" cy="2015489"/>
            </a:xfrm>
            <a:custGeom>
              <a:avLst/>
              <a:gdLst/>
              <a:ahLst/>
              <a:cxnLst/>
              <a:rect l="l" t="t" r="r" b="b"/>
              <a:pathLst>
                <a:path w="3158490" h="2015489">
                  <a:moveTo>
                    <a:pt x="3158490" y="0"/>
                  </a:moveTo>
                  <a:lnTo>
                    <a:pt x="3136900" y="0"/>
                  </a:lnTo>
                  <a:lnTo>
                    <a:pt x="3136900" y="1993900"/>
                  </a:lnTo>
                  <a:lnTo>
                    <a:pt x="0" y="1993900"/>
                  </a:lnTo>
                  <a:lnTo>
                    <a:pt x="0" y="2015490"/>
                  </a:lnTo>
                  <a:lnTo>
                    <a:pt x="3158490" y="2015490"/>
                  </a:lnTo>
                  <a:lnTo>
                    <a:pt x="3158490" y="1993900"/>
                  </a:lnTo>
                  <a:lnTo>
                    <a:pt x="3158490" y="0"/>
                  </a:lnTo>
                  <a:close/>
                </a:path>
              </a:pathLst>
            </a:custGeom>
            <a:solidFill>
              <a:srgbClr val="4300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0" y="0"/>
              <a:ext cx="3136900" cy="1993900"/>
            </a:xfrm>
            <a:custGeom>
              <a:avLst/>
              <a:gdLst/>
              <a:ahLst/>
              <a:cxnLst/>
              <a:rect l="l" t="t" r="r" b="b"/>
              <a:pathLst>
                <a:path w="3136900" h="1993900">
                  <a:moveTo>
                    <a:pt x="3136900" y="0"/>
                  </a:moveTo>
                  <a:lnTo>
                    <a:pt x="3116580" y="0"/>
                  </a:lnTo>
                  <a:lnTo>
                    <a:pt x="3116580" y="1973580"/>
                  </a:lnTo>
                  <a:lnTo>
                    <a:pt x="0" y="1973580"/>
                  </a:lnTo>
                  <a:lnTo>
                    <a:pt x="0" y="1993900"/>
                  </a:lnTo>
                  <a:lnTo>
                    <a:pt x="3136900" y="1993900"/>
                  </a:lnTo>
                  <a:lnTo>
                    <a:pt x="3136900" y="1973580"/>
                  </a:lnTo>
                  <a:lnTo>
                    <a:pt x="3136900" y="0"/>
                  </a:lnTo>
                  <a:close/>
                </a:path>
              </a:pathLst>
            </a:custGeom>
            <a:solidFill>
              <a:srgbClr val="4400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0" y="0"/>
              <a:ext cx="3116580" cy="1973580"/>
            </a:xfrm>
            <a:custGeom>
              <a:avLst/>
              <a:gdLst/>
              <a:ahLst/>
              <a:cxnLst/>
              <a:rect l="l" t="t" r="r" b="b"/>
              <a:pathLst>
                <a:path w="3116580" h="1973580">
                  <a:moveTo>
                    <a:pt x="3116580" y="0"/>
                  </a:moveTo>
                  <a:lnTo>
                    <a:pt x="3094990" y="0"/>
                  </a:lnTo>
                  <a:lnTo>
                    <a:pt x="3094990" y="1951990"/>
                  </a:lnTo>
                  <a:lnTo>
                    <a:pt x="0" y="1951990"/>
                  </a:lnTo>
                  <a:lnTo>
                    <a:pt x="0" y="1973580"/>
                  </a:lnTo>
                  <a:lnTo>
                    <a:pt x="3116580" y="1973580"/>
                  </a:lnTo>
                  <a:lnTo>
                    <a:pt x="3116580" y="1951990"/>
                  </a:lnTo>
                  <a:lnTo>
                    <a:pt x="3116580" y="0"/>
                  </a:lnTo>
                  <a:close/>
                </a:path>
              </a:pathLst>
            </a:custGeom>
            <a:solidFill>
              <a:srgbClr val="4500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0" y="0"/>
              <a:ext cx="3094990" cy="1951989"/>
            </a:xfrm>
            <a:custGeom>
              <a:avLst/>
              <a:gdLst/>
              <a:ahLst/>
              <a:cxnLst/>
              <a:rect l="l" t="t" r="r" b="b"/>
              <a:pathLst>
                <a:path w="3094990" h="1951989">
                  <a:moveTo>
                    <a:pt x="3094990" y="0"/>
                  </a:moveTo>
                  <a:lnTo>
                    <a:pt x="3074670" y="0"/>
                  </a:lnTo>
                  <a:lnTo>
                    <a:pt x="3074670" y="1931670"/>
                  </a:lnTo>
                  <a:lnTo>
                    <a:pt x="0" y="1931670"/>
                  </a:lnTo>
                  <a:lnTo>
                    <a:pt x="0" y="1951990"/>
                  </a:lnTo>
                  <a:lnTo>
                    <a:pt x="3094990" y="1951990"/>
                  </a:lnTo>
                  <a:lnTo>
                    <a:pt x="3094990" y="1931670"/>
                  </a:lnTo>
                  <a:lnTo>
                    <a:pt x="3094990" y="0"/>
                  </a:lnTo>
                  <a:close/>
                </a:path>
              </a:pathLst>
            </a:custGeom>
            <a:solidFill>
              <a:srgbClr val="4600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0" y="0"/>
              <a:ext cx="3074670" cy="1931670"/>
            </a:xfrm>
            <a:custGeom>
              <a:avLst/>
              <a:gdLst/>
              <a:ahLst/>
              <a:cxnLst/>
              <a:rect l="l" t="t" r="r" b="b"/>
              <a:pathLst>
                <a:path w="3074670" h="1931670">
                  <a:moveTo>
                    <a:pt x="3074670" y="0"/>
                  </a:moveTo>
                  <a:lnTo>
                    <a:pt x="3054350" y="0"/>
                  </a:lnTo>
                  <a:lnTo>
                    <a:pt x="3054350" y="1911350"/>
                  </a:lnTo>
                  <a:lnTo>
                    <a:pt x="0" y="1911350"/>
                  </a:lnTo>
                  <a:lnTo>
                    <a:pt x="0" y="1931670"/>
                  </a:lnTo>
                  <a:lnTo>
                    <a:pt x="3074670" y="1931670"/>
                  </a:lnTo>
                  <a:lnTo>
                    <a:pt x="3074670" y="1911350"/>
                  </a:lnTo>
                  <a:lnTo>
                    <a:pt x="3074670" y="0"/>
                  </a:lnTo>
                  <a:close/>
                </a:path>
              </a:pathLst>
            </a:custGeom>
            <a:solidFill>
              <a:srgbClr val="4700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0" y="0"/>
              <a:ext cx="3054350" cy="1911350"/>
            </a:xfrm>
            <a:custGeom>
              <a:avLst/>
              <a:gdLst/>
              <a:ahLst/>
              <a:cxnLst/>
              <a:rect l="l" t="t" r="r" b="b"/>
              <a:pathLst>
                <a:path w="3054350" h="1911350">
                  <a:moveTo>
                    <a:pt x="3054350" y="0"/>
                  </a:moveTo>
                  <a:lnTo>
                    <a:pt x="3032760" y="0"/>
                  </a:lnTo>
                  <a:lnTo>
                    <a:pt x="3032760" y="1889760"/>
                  </a:lnTo>
                  <a:lnTo>
                    <a:pt x="0" y="1889760"/>
                  </a:lnTo>
                  <a:lnTo>
                    <a:pt x="0" y="1911350"/>
                  </a:lnTo>
                  <a:lnTo>
                    <a:pt x="3054350" y="1911350"/>
                  </a:lnTo>
                  <a:lnTo>
                    <a:pt x="3054350" y="1889760"/>
                  </a:lnTo>
                  <a:lnTo>
                    <a:pt x="3054350" y="0"/>
                  </a:lnTo>
                  <a:close/>
                </a:path>
              </a:pathLst>
            </a:custGeom>
            <a:solidFill>
              <a:srgbClr val="4800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0" y="0"/>
              <a:ext cx="3032760" cy="1889760"/>
            </a:xfrm>
            <a:custGeom>
              <a:avLst/>
              <a:gdLst/>
              <a:ahLst/>
              <a:cxnLst/>
              <a:rect l="l" t="t" r="r" b="b"/>
              <a:pathLst>
                <a:path w="3032760" h="1889760">
                  <a:moveTo>
                    <a:pt x="3032760" y="0"/>
                  </a:moveTo>
                  <a:lnTo>
                    <a:pt x="3012440" y="0"/>
                  </a:lnTo>
                  <a:lnTo>
                    <a:pt x="3012440" y="1869440"/>
                  </a:lnTo>
                  <a:lnTo>
                    <a:pt x="0" y="1869440"/>
                  </a:lnTo>
                  <a:lnTo>
                    <a:pt x="0" y="1889760"/>
                  </a:lnTo>
                  <a:lnTo>
                    <a:pt x="3032760" y="1889760"/>
                  </a:lnTo>
                  <a:lnTo>
                    <a:pt x="3032760" y="1869440"/>
                  </a:lnTo>
                  <a:lnTo>
                    <a:pt x="3032760" y="0"/>
                  </a:lnTo>
                  <a:close/>
                </a:path>
              </a:pathLst>
            </a:custGeom>
            <a:solidFill>
              <a:srgbClr val="4900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0" y="0"/>
              <a:ext cx="3012440" cy="1869439"/>
            </a:xfrm>
            <a:custGeom>
              <a:avLst/>
              <a:gdLst/>
              <a:ahLst/>
              <a:cxnLst/>
              <a:rect l="l" t="t" r="r" b="b"/>
              <a:pathLst>
                <a:path w="3012440" h="1869439">
                  <a:moveTo>
                    <a:pt x="3012440" y="0"/>
                  </a:moveTo>
                  <a:lnTo>
                    <a:pt x="2992120" y="0"/>
                  </a:lnTo>
                  <a:lnTo>
                    <a:pt x="2992120" y="1849120"/>
                  </a:lnTo>
                  <a:lnTo>
                    <a:pt x="0" y="1849120"/>
                  </a:lnTo>
                  <a:lnTo>
                    <a:pt x="0" y="1869440"/>
                  </a:lnTo>
                  <a:lnTo>
                    <a:pt x="3012440" y="1869440"/>
                  </a:lnTo>
                  <a:lnTo>
                    <a:pt x="3012440" y="1849120"/>
                  </a:lnTo>
                  <a:lnTo>
                    <a:pt x="3012440" y="0"/>
                  </a:lnTo>
                  <a:close/>
                </a:path>
              </a:pathLst>
            </a:custGeom>
            <a:solidFill>
              <a:srgbClr val="4A00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0" y="0"/>
              <a:ext cx="2992120" cy="1849120"/>
            </a:xfrm>
            <a:custGeom>
              <a:avLst/>
              <a:gdLst/>
              <a:ahLst/>
              <a:cxnLst/>
              <a:rect l="l" t="t" r="r" b="b"/>
              <a:pathLst>
                <a:path w="2992120" h="1849120">
                  <a:moveTo>
                    <a:pt x="2992120" y="0"/>
                  </a:moveTo>
                  <a:lnTo>
                    <a:pt x="2970530" y="0"/>
                  </a:lnTo>
                  <a:lnTo>
                    <a:pt x="2970530" y="1827530"/>
                  </a:lnTo>
                  <a:lnTo>
                    <a:pt x="0" y="1827530"/>
                  </a:lnTo>
                  <a:lnTo>
                    <a:pt x="0" y="1849120"/>
                  </a:lnTo>
                  <a:lnTo>
                    <a:pt x="2992120" y="1849120"/>
                  </a:lnTo>
                  <a:lnTo>
                    <a:pt x="2992120" y="1827530"/>
                  </a:lnTo>
                  <a:lnTo>
                    <a:pt x="2992120" y="0"/>
                  </a:lnTo>
                  <a:close/>
                </a:path>
              </a:pathLst>
            </a:custGeom>
            <a:solidFill>
              <a:srgbClr val="4B00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0" y="0"/>
              <a:ext cx="2970530" cy="1827530"/>
            </a:xfrm>
            <a:custGeom>
              <a:avLst/>
              <a:gdLst/>
              <a:ahLst/>
              <a:cxnLst/>
              <a:rect l="l" t="t" r="r" b="b"/>
              <a:pathLst>
                <a:path w="2970530" h="1827530">
                  <a:moveTo>
                    <a:pt x="2970530" y="0"/>
                  </a:moveTo>
                  <a:lnTo>
                    <a:pt x="2950210" y="0"/>
                  </a:lnTo>
                  <a:lnTo>
                    <a:pt x="2950210" y="1807210"/>
                  </a:lnTo>
                  <a:lnTo>
                    <a:pt x="0" y="1807210"/>
                  </a:lnTo>
                  <a:lnTo>
                    <a:pt x="0" y="1827530"/>
                  </a:lnTo>
                  <a:lnTo>
                    <a:pt x="2970530" y="1827530"/>
                  </a:lnTo>
                  <a:lnTo>
                    <a:pt x="2970530" y="1807210"/>
                  </a:lnTo>
                  <a:lnTo>
                    <a:pt x="2970530" y="0"/>
                  </a:lnTo>
                  <a:close/>
                </a:path>
              </a:pathLst>
            </a:custGeom>
            <a:solidFill>
              <a:srgbClr val="4C00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0" y="0"/>
              <a:ext cx="2950210" cy="1807210"/>
            </a:xfrm>
            <a:custGeom>
              <a:avLst/>
              <a:gdLst/>
              <a:ahLst/>
              <a:cxnLst/>
              <a:rect l="l" t="t" r="r" b="b"/>
              <a:pathLst>
                <a:path w="2950210" h="1807210">
                  <a:moveTo>
                    <a:pt x="2950210" y="0"/>
                  </a:moveTo>
                  <a:lnTo>
                    <a:pt x="2929890" y="0"/>
                  </a:lnTo>
                  <a:lnTo>
                    <a:pt x="2929890" y="1786890"/>
                  </a:lnTo>
                  <a:lnTo>
                    <a:pt x="0" y="1786890"/>
                  </a:lnTo>
                  <a:lnTo>
                    <a:pt x="0" y="1807210"/>
                  </a:lnTo>
                  <a:lnTo>
                    <a:pt x="2950210" y="1807210"/>
                  </a:lnTo>
                  <a:lnTo>
                    <a:pt x="2950210" y="1786890"/>
                  </a:lnTo>
                  <a:lnTo>
                    <a:pt x="2950210" y="0"/>
                  </a:lnTo>
                  <a:close/>
                </a:path>
              </a:pathLst>
            </a:custGeom>
            <a:solidFill>
              <a:srgbClr val="4D00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0" y="0"/>
              <a:ext cx="2929890" cy="1786889"/>
            </a:xfrm>
            <a:custGeom>
              <a:avLst/>
              <a:gdLst/>
              <a:ahLst/>
              <a:cxnLst/>
              <a:rect l="l" t="t" r="r" b="b"/>
              <a:pathLst>
                <a:path w="2929890" h="1786889">
                  <a:moveTo>
                    <a:pt x="2929890" y="0"/>
                  </a:moveTo>
                  <a:lnTo>
                    <a:pt x="2908300" y="0"/>
                  </a:lnTo>
                  <a:lnTo>
                    <a:pt x="2908300" y="1765300"/>
                  </a:lnTo>
                  <a:lnTo>
                    <a:pt x="0" y="1765300"/>
                  </a:lnTo>
                  <a:lnTo>
                    <a:pt x="0" y="1786890"/>
                  </a:lnTo>
                  <a:lnTo>
                    <a:pt x="2929890" y="1786890"/>
                  </a:lnTo>
                  <a:lnTo>
                    <a:pt x="2929890" y="1765300"/>
                  </a:lnTo>
                  <a:lnTo>
                    <a:pt x="2929890" y="0"/>
                  </a:lnTo>
                  <a:close/>
                </a:path>
              </a:pathLst>
            </a:custGeom>
            <a:solidFill>
              <a:srgbClr val="4E00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0" y="0"/>
              <a:ext cx="2908300" cy="1765300"/>
            </a:xfrm>
            <a:custGeom>
              <a:avLst/>
              <a:gdLst/>
              <a:ahLst/>
              <a:cxnLst/>
              <a:rect l="l" t="t" r="r" b="b"/>
              <a:pathLst>
                <a:path w="2908300" h="1765300">
                  <a:moveTo>
                    <a:pt x="2908300" y="0"/>
                  </a:moveTo>
                  <a:lnTo>
                    <a:pt x="2887980" y="0"/>
                  </a:lnTo>
                  <a:lnTo>
                    <a:pt x="2887980" y="1744980"/>
                  </a:lnTo>
                  <a:lnTo>
                    <a:pt x="0" y="1744980"/>
                  </a:lnTo>
                  <a:lnTo>
                    <a:pt x="0" y="1765300"/>
                  </a:lnTo>
                  <a:lnTo>
                    <a:pt x="2908300" y="1765300"/>
                  </a:lnTo>
                  <a:lnTo>
                    <a:pt x="2908300" y="1744980"/>
                  </a:lnTo>
                  <a:lnTo>
                    <a:pt x="2908300" y="0"/>
                  </a:lnTo>
                  <a:close/>
                </a:path>
              </a:pathLst>
            </a:custGeom>
            <a:solidFill>
              <a:srgbClr val="4F00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0" y="0"/>
              <a:ext cx="2887980" cy="1744980"/>
            </a:xfrm>
            <a:custGeom>
              <a:avLst/>
              <a:gdLst/>
              <a:ahLst/>
              <a:cxnLst/>
              <a:rect l="l" t="t" r="r" b="b"/>
              <a:pathLst>
                <a:path w="2887980" h="1744980">
                  <a:moveTo>
                    <a:pt x="2887980" y="0"/>
                  </a:moveTo>
                  <a:lnTo>
                    <a:pt x="2866390" y="0"/>
                  </a:lnTo>
                  <a:lnTo>
                    <a:pt x="2866390" y="1723390"/>
                  </a:lnTo>
                  <a:lnTo>
                    <a:pt x="0" y="1723390"/>
                  </a:lnTo>
                  <a:lnTo>
                    <a:pt x="0" y="1744980"/>
                  </a:lnTo>
                  <a:lnTo>
                    <a:pt x="2887980" y="1744980"/>
                  </a:lnTo>
                  <a:lnTo>
                    <a:pt x="2887980" y="1723390"/>
                  </a:lnTo>
                  <a:lnTo>
                    <a:pt x="2887980" y="0"/>
                  </a:lnTo>
                  <a:close/>
                </a:path>
              </a:pathLst>
            </a:custGeom>
            <a:solidFill>
              <a:srgbClr val="5000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0" y="0"/>
              <a:ext cx="2866390" cy="1723389"/>
            </a:xfrm>
            <a:custGeom>
              <a:avLst/>
              <a:gdLst/>
              <a:ahLst/>
              <a:cxnLst/>
              <a:rect l="l" t="t" r="r" b="b"/>
              <a:pathLst>
                <a:path w="2866390" h="1723389">
                  <a:moveTo>
                    <a:pt x="2866390" y="0"/>
                  </a:moveTo>
                  <a:lnTo>
                    <a:pt x="2846070" y="0"/>
                  </a:lnTo>
                  <a:lnTo>
                    <a:pt x="2846070" y="1703070"/>
                  </a:lnTo>
                  <a:lnTo>
                    <a:pt x="0" y="1703070"/>
                  </a:lnTo>
                  <a:lnTo>
                    <a:pt x="0" y="1723390"/>
                  </a:lnTo>
                  <a:lnTo>
                    <a:pt x="2866390" y="1723390"/>
                  </a:lnTo>
                  <a:lnTo>
                    <a:pt x="2866390" y="1703070"/>
                  </a:lnTo>
                  <a:lnTo>
                    <a:pt x="2866390" y="0"/>
                  </a:lnTo>
                  <a:close/>
                </a:path>
              </a:pathLst>
            </a:custGeom>
            <a:solidFill>
              <a:srgbClr val="5100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0" y="0"/>
              <a:ext cx="2846070" cy="1703070"/>
            </a:xfrm>
            <a:custGeom>
              <a:avLst/>
              <a:gdLst/>
              <a:ahLst/>
              <a:cxnLst/>
              <a:rect l="l" t="t" r="r" b="b"/>
              <a:pathLst>
                <a:path w="2846070" h="1703070">
                  <a:moveTo>
                    <a:pt x="2846070" y="0"/>
                  </a:moveTo>
                  <a:lnTo>
                    <a:pt x="2825750" y="0"/>
                  </a:lnTo>
                  <a:lnTo>
                    <a:pt x="2825750" y="1682750"/>
                  </a:lnTo>
                  <a:lnTo>
                    <a:pt x="0" y="1682750"/>
                  </a:lnTo>
                  <a:lnTo>
                    <a:pt x="0" y="1703070"/>
                  </a:lnTo>
                  <a:lnTo>
                    <a:pt x="2846070" y="1703070"/>
                  </a:lnTo>
                  <a:lnTo>
                    <a:pt x="2846070" y="1682750"/>
                  </a:lnTo>
                  <a:lnTo>
                    <a:pt x="2846070" y="0"/>
                  </a:lnTo>
                  <a:close/>
                </a:path>
              </a:pathLst>
            </a:custGeom>
            <a:solidFill>
              <a:srgbClr val="5200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0" y="0"/>
              <a:ext cx="2825750" cy="1682750"/>
            </a:xfrm>
            <a:custGeom>
              <a:avLst/>
              <a:gdLst/>
              <a:ahLst/>
              <a:cxnLst/>
              <a:rect l="l" t="t" r="r" b="b"/>
              <a:pathLst>
                <a:path w="2825750" h="1682750">
                  <a:moveTo>
                    <a:pt x="2825750" y="0"/>
                  </a:moveTo>
                  <a:lnTo>
                    <a:pt x="2804160" y="0"/>
                  </a:lnTo>
                  <a:lnTo>
                    <a:pt x="2804160" y="1661160"/>
                  </a:lnTo>
                  <a:lnTo>
                    <a:pt x="0" y="1661160"/>
                  </a:lnTo>
                  <a:lnTo>
                    <a:pt x="0" y="1682750"/>
                  </a:lnTo>
                  <a:lnTo>
                    <a:pt x="2825750" y="1682750"/>
                  </a:lnTo>
                  <a:lnTo>
                    <a:pt x="2825750" y="1661160"/>
                  </a:lnTo>
                  <a:lnTo>
                    <a:pt x="2825750" y="0"/>
                  </a:lnTo>
                  <a:close/>
                </a:path>
              </a:pathLst>
            </a:custGeom>
            <a:solidFill>
              <a:srgbClr val="5300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0" y="0"/>
              <a:ext cx="2804160" cy="1661160"/>
            </a:xfrm>
            <a:custGeom>
              <a:avLst/>
              <a:gdLst/>
              <a:ahLst/>
              <a:cxnLst/>
              <a:rect l="l" t="t" r="r" b="b"/>
              <a:pathLst>
                <a:path w="2804160" h="1661160">
                  <a:moveTo>
                    <a:pt x="2804160" y="0"/>
                  </a:moveTo>
                  <a:lnTo>
                    <a:pt x="2783840" y="0"/>
                  </a:lnTo>
                  <a:lnTo>
                    <a:pt x="2783840" y="1640840"/>
                  </a:lnTo>
                  <a:lnTo>
                    <a:pt x="0" y="1640840"/>
                  </a:lnTo>
                  <a:lnTo>
                    <a:pt x="0" y="1661160"/>
                  </a:lnTo>
                  <a:lnTo>
                    <a:pt x="2804160" y="1661160"/>
                  </a:lnTo>
                  <a:lnTo>
                    <a:pt x="2804160" y="1640840"/>
                  </a:lnTo>
                  <a:lnTo>
                    <a:pt x="2804160" y="0"/>
                  </a:lnTo>
                  <a:close/>
                </a:path>
              </a:pathLst>
            </a:custGeom>
            <a:solidFill>
              <a:srgbClr val="54001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0" y="0"/>
              <a:ext cx="2783840" cy="1640839"/>
            </a:xfrm>
            <a:custGeom>
              <a:avLst/>
              <a:gdLst/>
              <a:ahLst/>
              <a:cxnLst/>
              <a:rect l="l" t="t" r="r" b="b"/>
              <a:pathLst>
                <a:path w="2783840" h="1640839">
                  <a:moveTo>
                    <a:pt x="2783840" y="0"/>
                  </a:moveTo>
                  <a:lnTo>
                    <a:pt x="2763520" y="0"/>
                  </a:lnTo>
                  <a:lnTo>
                    <a:pt x="2763520" y="1620520"/>
                  </a:lnTo>
                  <a:lnTo>
                    <a:pt x="0" y="1620520"/>
                  </a:lnTo>
                  <a:lnTo>
                    <a:pt x="0" y="1640840"/>
                  </a:lnTo>
                  <a:lnTo>
                    <a:pt x="2783840" y="1640840"/>
                  </a:lnTo>
                  <a:lnTo>
                    <a:pt x="2783840" y="1620520"/>
                  </a:lnTo>
                  <a:lnTo>
                    <a:pt x="2783840" y="0"/>
                  </a:lnTo>
                  <a:close/>
                </a:path>
              </a:pathLst>
            </a:custGeom>
            <a:solidFill>
              <a:srgbClr val="55001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0" y="0"/>
              <a:ext cx="2763520" cy="1620520"/>
            </a:xfrm>
            <a:custGeom>
              <a:avLst/>
              <a:gdLst/>
              <a:ahLst/>
              <a:cxnLst/>
              <a:rect l="l" t="t" r="r" b="b"/>
              <a:pathLst>
                <a:path w="2763520" h="1620520">
                  <a:moveTo>
                    <a:pt x="2763520" y="0"/>
                  </a:moveTo>
                  <a:lnTo>
                    <a:pt x="2741930" y="0"/>
                  </a:lnTo>
                  <a:lnTo>
                    <a:pt x="2741930" y="1598930"/>
                  </a:lnTo>
                  <a:lnTo>
                    <a:pt x="0" y="1598930"/>
                  </a:lnTo>
                  <a:lnTo>
                    <a:pt x="0" y="1620520"/>
                  </a:lnTo>
                  <a:lnTo>
                    <a:pt x="2763520" y="1620520"/>
                  </a:lnTo>
                  <a:lnTo>
                    <a:pt x="2763520" y="1598930"/>
                  </a:lnTo>
                  <a:lnTo>
                    <a:pt x="2763520" y="0"/>
                  </a:lnTo>
                  <a:close/>
                </a:path>
              </a:pathLst>
            </a:custGeom>
            <a:solidFill>
              <a:srgbClr val="56001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0" y="0"/>
              <a:ext cx="2741930" cy="1598930"/>
            </a:xfrm>
            <a:custGeom>
              <a:avLst/>
              <a:gdLst/>
              <a:ahLst/>
              <a:cxnLst/>
              <a:rect l="l" t="t" r="r" b="b"/>
              <a:pathLst>
                <a:path w="2741930" h="1598930">
                  <a:moveTo>
                    <a:pt x="2741930" y="0"/>
                  </a:moveTo>
                  <a:lnTo>
                    <a:pt x="2721610" y="0"/>
                  </a:lnTo>
                  <a:lnTo>
                    <a:pt x="2721610" y="1578610"/>
                  </a:lnTo>
                  <a:lnTo>
                    <a:pt x="0" y="1578610"/>
                  </a:lnTo>
                  <a:lnTo>
                    <a:pt x="0" y="1598930"/>
                  </a:lnTo>
                  <a:lnTo>
                    <a:pt x="2741930" y="1598930"/>
                  </a:lnTo>
                  <a:lnTo>
                    <a:pt x="2741930" y="1578610"/>
                  </a:lnTo>
                  <a:lnTo>
                    <a:pt x="2741930" y="0"/>
                  </a:lnTo>
                  <a:close/>
                </a:path>
              </a:pathLst>
            </a:custGeom>
            <a:solidFill>
              <a:srgbClr val="57001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0" y="0"/>
              <a:ext cx="2721610" cy="1578610"/>
            </a:xfrm>
            <a:custGeom>
              <a:avLst/>
              <a:gdLst/>
              <a:ahLst/>
              <a:cxnLst/>
              <a:rect l="l" t="t" r="r" b="b"/>
              <a:pathLst>
                <a:path w="2721610" h="1578610">
                  <a:moveTo>
                    <a:pt x="2721610" y="0"/>
                  </a:moveTo>
                  <a:lnTo>
                    <a:pt x="2700020" y="0"/>
                  </a:lnTo>
                  <a:lnTo>
                    <a:pt x="2700020" y="1557020"/>
                  </a:lnTo>
                  <a:lnTo>
                    <a:pt x="0" y="1557020"/>
                  </a:lnTo>
                  <a:lnTo>
                    <a:pt x="0" y="1578610"/>
                  </a:lnTo>
                  <a:lnTo>
                    <a:pt x="2721610" y="1578610"/>
                  </a:lnTo>
                  <a:lnTo>
                    <a:pt x="2721610" y="1557020"/>
                  </a:lnTo>
                  <a:lnTo>
                    <a:pt x="2721610" y="0"/>
                  </a:lnTo>
                  <a:close/>
                </a:path>
              </a:pathLst>
            </a:custGeom>
            <a:solidFill>
              <a:srgbClr val="58001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0" y="0"/>
              <a:ext cx="2700020" cy="1557020"/>
            </a:xfrm>
            <a:custGeom>
              <a:avLst/>
              <a:gdLst/>
              <a:ahLst/>
              <a:cxnLst/>
              <a:rect l="l" t="t" r="r" b="b"/>
              <a:pathLst>
                <a:path w="2700020" h="1557020">
                  <a:moveTo>
                    <a:pt x="2700020" y="0"/>
                  </a:moveTo>
                  <a:lnTo>
                    <a:pt x="2679700" y="0"/>
                  </a:lnTo>
                  <a:lnTo>
                    <a:pt x="2679700" y="1536700"/>
                  </a:lnTo>
                  <a:lnTo>
                    <a:pt x="0" y="1536700"/>
                  </a:lnTo>
                  <a:lnTo>
                    <a:pt x="0" y="1557020"/>
                  </a:lnTo>
                  <a:lnTo>
                    <a:pt x="2700020" y="1557020"/>
                  </a:lnTo>
                  <a:lnTo>
                    <a:pt x="2700020" y="1536700"/>
                  </a:lnTo>
                  <a:lnTo>
                    <a:pt x="2700020" y="0"/>
                  </a:lnTo>
                  <a:close/>
                </a:path>
              </a:pathLst>
            </a:custGeom>
            <a:solidFill>
              <a:srgbClr val="5900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0" y="0"/>
              <a:ext cx="2679700" cy="1536700"/>
            </a:xfrm>
            <a:custGeom>
              <a:avLst/>
              <a:gdLst/>
              <a:ahLst/>
              <a:cxnLst/>
              <a:rect l="l" t="t" r="r" b="b"/>
              <a:pathLst>
                <a:path w="2679700" h="1536700">
                  <a:moveTo>
                    <a:pt x="2679700" y="0"/>
                  </a:moveTo>
                  <a:lnTo>
                    <a:pt x="2659380" y="0"/>
                  </a:lnTo>
                  <a:lnTo>
                    <a:pt x="2659380" y="1516380"/>
                  </a:lnTo>
                  <a:lnTo>
                    <a:pt x="0" y="1516380"/>
                  </a:lnTo>
                  <a:lnTo>
                    <a:pt x="0" y="1536700"/>
                  </a:lnTo>
                  <a:lnTo>
                    <a:pt x="2679700" y="1536700"/>
                  </a:lnTo>
                  <a:lnTo>
                    <a:pt x="2679700" y="1516380"/>
                  </a:lnTo>
                  <a:lnTo>
                    <a:pt x="2679700" y="0"/>
                  </a:lnTo>
                  <a:close/>
                </a:path>
              </a:pathLst>
            </a:custGeom>
            <a:solidFill>
              <a:srgbClr val="5A00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0" y="0"/>
              <a:ext cx="2659380" cy="1516380"/>
            </a:xfrm>
            <a:custGeom>
              <a:avLst/>
              <a:gdLst/>
              <a:ahLst/>
              <a:cxnLst/>
              <a:rect l="l" t="t" r="r" b="b"/>
              <a:pathLst>
                <a:path w="2659380" h="1516380">
                  <a:moveTo>
                    <a:pt x="2659380" y="0"/>
                  </a:moveTo>
                  <a:lnTo>
                    <a:pt x="2637790" y="0"/>
                  </a:lnTo>
                  <a:lnTo>
                    <a:pt x="2637790" y="1494790"/>
                  </a:lnTo>
                  <a:lnTo>
                    <a:pt x="0" y="1494790"/>
                  </a:lnTo>
                  <a:lnTo>
                    <a:pt x="0" y="1516380"/>
                  </a:lnTo>
                  <a:lnTo>
                    <a:pt x="2659380" y="1516380"/>
                  </a:lnTo>
                  <a:lnTo>
                    <a:pt x="2659380" y="1494790"/>
                  </a:lnTo>
                  <a:lnTo>
                    <a:pt x="2659380" y="0"/>
                  </a:lnTo>
                  <a:close/>
                </a:path>
              </a:pathLst>
            </a:custGeom>
            <a:solidFill>
              <a:srgbClr val="5B00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0" y="0"/>
              <a:ext cx="2637790" cy="1494790"/>
            </a:xfrm>
            <a:custGeom>
              <a:avLst/>
              <a:gdLst/>
              <a:ahLst/>
              <a:cxnLst/>
              <a:rect l="l" t="t" r="r" b="b"/>
              <a:pathLst>
                <a:path w="2637790" h="1494790">
                  <a:moveTo>
                    <a:pt x="2637790" y="0"/>
                  </a:moveTo>
                  <a:lnTo>
                    <a:pt x="2617470" y="0"/>
                  </a:lnTo>
                  <a:lnTo>
                    <a:pt x="2617470" y="1474470"/>
                  </a:lnTo>
                  <a:lnTo>
                    <a:pt x="0" y="1474470"/>
                  </a:lnTo>
                  <a:lnTo>
                    <a:pt x="0" y="1494790"/>
                  </a:lnTo>
                  <a:lnTo>
                    <a:pt x="2637790" y="1494790"/>
                  </a:lnTo>
                  <a:lnTo>
                    <a:pt x="2637790" y="1474470"/>
                  </a:lnTo>
                  <a:lnTo>
                    <a:pt x="2637790" y="0"/>
                  </a:lnTo>
                  <a:close/>
                </a:path>
              </a:pathLst>
            </a:custGeom>
            <a:solidFill>
              <a:srgbClr val="5C00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0" y="0"/>
              <a:ext cx="2617470" cy="1474470"/>
            </a:xfrm>
            <a:custGeom>
              <a:avLst/>
              <a:gdLst/>
              <a:ahLst/>
              <a:cxnLst/>
              <a:rect l="l" t="t" r="r" b="b"/>
              <a:pathLst>
                <a:path w="2617470" h="1474470">
                  <a:moveTo>
                    <a:pt x="2617470" y="0"/>
                  </a:moveTo>
                  <a:lnTo>
                    <a:pt x="2597150" y="0"/>
                  </a:lnTo>
                  <a:lnTo>
                    <a:pt x="2597150" y="1454150"/>
                  </a:lnTo>
                  <a:lnTo>
                    <a:pt x="0" y="1454150"/>
                  </a:lnTo>
                  <a:lnTo>
                    <a:pt x="0" y="1474470"/>
                  </a:lnTo>
                  <a:lnTo>
                    <a:pt x="2617470" y="1474470"/>
                  </a:lnTo>
                  <a:lnTo>
                    <a:pt x="2617470" y="1454150"/>
                  </a:lnTo>
                  <a:lnTo>
                    <a:pt x="2617470" y="0"/>
                  </a:lnTo>
                  <a:close/>
                </a:path>
              </a:pathLst>
            </a:custGeom>
            <a:solidFill>
              <a:srgbClr val="5D00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0" y="0"/>
              <a:ext cx="2597150" cy="1454150"/>
            </a:xfrm>
            <a:custGeom>
              <a:avLst/>
              <a:gdLst/>
              <a:ahLst/>
              <a:cxnLst/>
              <a:rect l="l" t="t" r="r" b="b"/>
              <a:pathLst>
                <a:path w="2597150" h="1454150">
                  <a:moveTo>
                    <a:pt x="2597150" y="0"/>
                  </a:moveTo>
                  <a:lnTo>
                    <a:pt x="2575560" y="0"/>
                  </a:lnTo>
                  <a:lnTo>
                    <a:pt x="2575560" y="1432560"/>
                  </a:lnTo>
                  <a:lnTo>
                    <a:pt x="0" y="1432560"/>
                  </a:lnTo>
                  <a:lnTo>
                    <a:pt x="0" y="1454150"/>
                  </a:lnTo>
                  <a:lnTo>
                    <a:pt x="2597150" y="1454150"/>
                  </a:lnTo>
                  <a:lnTo>
                    <a:pt x="2597150" y="1432560"/>
                  </a:lnTo>
                  <a:lnTo>
                    <a:pt x="2597150" y="0"/>
                  </a:lnTo>
                  <a:close/>
                </a:path>
              </a:pathLst>
            </a:custGeom>
            <a:solidFill>
              <a:srgbClr val="5E00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0" y="0"/>
              <a:ext cx="2575560" cy="1432560"/>
            </a:xfrm>
            <a:custGeom>
              <a:avLst/>
              <a:gdLst/>
              <a:ahLst/>
              <a:cxnLst/>
              <a:rect l="l" t="t" r="r" b="b"/>
              <a:pathLst>
                <a:path w="2575560" h="1432560">
                  <a:moveTo>
                    <a:pt x="2575560" y="0"/>
                  </a:moveTo>
                  <a:lnTo>
                    <a:pt x="2555240" y="0"/>
                  </a:lnTo>
                  <a:lnTo>
                    <a:pt x="2555240" y="1412240"/>
                  </a:lnTo>
                  <a:lnTo>
                    <a:pt x="0" y="1412240"/>
                  </a:lnTo>
                  <a:lnTo>
                    <a:pt x="0" y="1432560"/>
                  </a:lnTo>
                  <a:lnTo>
                    <a:pt x="2575560" y="1432560"/>
                  </a:lnTo>
                  <a:lnTo>
                    <a:pt x="2575560" y="1412240"/>
                  </a:lnTo>
                  <a:lnTo>
                    <a:pt x="2575560" y="0"/>
                  </a:lnTo>
                  <a:close/>
                </a:path>
              </a:pathLst>
            </a:custGeom>
            <a:solidFill>
              <a:srgbClr val="5F00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0" y="0"/>
              <a:ext cx="2555240" cy="1412240"/>
            </a:xfrm>
            <a:custGeom>
              <a:avLst/>
              <a:gdLst/>
              <a:ahLst/>
              <a:cxnLst/>
              <a:rect l="l" t="t" r="r" b="b"/>
              <a:pathLst>
                <a:path w="2555240" h="1412240">
                  <a:moveTo>
                    <a:pt x="2555240" y="0"/>
                  </a:moveTo>
                  <a:lnTo>
                    <a:pt x="2534920" y="0"/>
                  </a:lnTo>
                  <a:lnTo>
                    <a:pt x="2534920" y="1391920"/>
                  </a:lnTo>
                  <a:lnTo>
                    <a:pt x="0" y="1391920"/>
                  </a:lnTo>
                  <a:lnTo>
                    <a:pt x="0" y="1412240"/>
                  </a:lnTo>
                  <a:lnTo>
                    <a:pt x="2555240" y="1412240"/>
                  </a:lnTo>
                  <a:lnTo>
                    <a:pt x="2555240" y="1391920"/>
                  </a:lnTo>
                  <a:lnTo>
                    <a:pt x="2555240" y="0"/>
                  </a:lnTo>
                  <a:close/>
                </a:path>
              </a:pathLst>
            </a:custGeom>
            <a:solidFill>
              <a:srgbClr val="6000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0" y="0"/>
              <a:ext cx="2534920" cy="1391920"/>
            </a:xfrm>
            <a:custGeom>
              <a:avLst/>
              <a:gdLst/>
              <a:ahLst/>
              <a:cxnLst/>
              <a:rect l="l" t="t" r="r" b="b"/>
              <a:pathLst>
                <a:path w="2534920" h="1391920">
                  <a:moveTo>
                    <a:pt x="2534920" y="0"/>
                  </a:moveTo>
                  <a:lnTo>
                    <a:pt x="2513330" y="0"/>
                  </a:lnTo>
                  <a:lnTo>
                    <a:pt x="2513330" y="1370330"/>
                  </a:lnTo>
                  <a:lnTo>
                    <a:pt x="0" y="1370330"/>
                  </a:lnTo>
                  <a:lnTo>
                    <a:pt x="0" y="1391920"/>
                  </a:lnTo>
                  <a:lnTo>
                    <a:pt x="2534920" y="1391920"/>
                  </a:lnTo>
                  <a:lnTo>
                    <a:pt x="2534920" y="1370330"/>
                  </a:lnTo>
                  <a:lnTo>
                    <a:pt x="2534920" y="0"/>
                  </a:lnTo>
                  <a:close/>
                </a:path>
              </a:pathLst>
            </a:custGeom>
            <a:solidFill>
              <a:srgbClr val="6100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0" y="0"/>
              <a:ext cx="2513330" cy="1370330"/>
            </a:xfrm>
            <a:custGeom>
              <a:avLst/>
              <a:gdLst/>
              <a:ahLst/>
              <a:cxnLst/>
              <a:rect l="l" t="t" r="r" b="b"/>
              <a:pathLst>
                <a:path w="2513330" h="1370330">
                  <a:moveTo>
                    <a:pt x="2513330" y="0"/>
                  </a:moveTo>
                  <a:lnTo>
                    <a:pt x="2493010" y="0"/>
                  </a:lnTo>
                  <a:lnTo>
                    <a:pt x="2493010" y="1350010"/>
                  </a:lnTo>
                  <a:lnTo>
                    <a:pt x="0" y="1350010"/>
                  </a:lnTo>
                  <a:lnTo>
                    <a:pt x="0" y="1370330"/>
                  </a:lnTo>
                  <a:lnTo>
                    <a:pt x="2513330" y="1370330"/>
                  </a:lnTo>
                  <a:lnTo>
                    <a:pt x="2513330" y="1350010"/>
                  </a:lnTo>
                  <a:lnTo>
                    <a:pt x="2513330" y="0"/>
                  </a:lnTo>
                  <a:close/>
                </a:path>
              </a:pathLst>
            </a:custGeom>
            <a:solidFill>
              <a:srgbClr val="6200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0" y="0"/>
              <a:ext cx="2493010" cy="1350010"/>
            </a:xfrm>
            <a:custGeom>
              <a:avLst/>
              <a:gdLst/>
              <a:ahLst/>
              <a:cxnLst/>
              <a:rect l="l" t="t" r="r" b="b"/>
              <a:pathLst>
                <a:path w="2493010" h="1350010">
                  <a:moveTo>
                    <a:pt x="2493010" y="0"/>
                  </a:moveTo>
                  <a:lnTo>
                    <a:pt x="2471420" y="0"/>
                  </a:lnTo>
                  <a:lnTo>
                    <a:pt x="2471420" y="1328420"/>
                  </a:lnTo>
                  <a:lnTo>
                    <a:pt x="0" y="1328420"/>
                  </a:lnTo>
                  <a:lnTo>
                    <a:pt x="0" y="1350010"/>
                  </a:lnTo>
                  <a:lnTo>
                    <a:pt x="2493010" y="1350010"/>
                  </a:lnTo>
                  <a:lnTo>
                    <a:pt x="2493010" y="1328420"/>
                  </a:lnTo>
                  <a:lnTo>
                    <a:pt x="2493010" y="0"/>
                  </a:lnTo>
                  <a:close/>
                </a:path>
              </a:pathLst>
            </a:custGeom>
            <a:solidFill>
              <a:srgbClr val="6300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0" y="0"/>
              <a:ext cx="2471420" cy="1328420"/>
            </a:xfrm>
            <a:custGeom>
              <a:avLst/>
              <a:gdLst/>
              <a:ahLst/>
              <a:cxnLst/>
              <a:rect l="l" t="t" r="r" b="b"/>
              <a:pathLst>
                <a:path w="2471420" h="1328420">
                  <a:moveTo>
                    <a:pt x="2471420" y="0"/>
                  </a:moveTo>
                  <a:lnTo>
                    <a:pt x="2451100" y="0"/>
                  </a:lnTo>
                  <a:lnTo>
                    <a:pt x="2451100" y="1308100"/>
                  </a:lnTo>
                  <a:lnTo>
                    <a:pt x="0" y="1308100"/>
                  </a:lnTo>
                  <a:lnTo>
                    <a:pt x="0" y="1328420"/>
                  </a:lnTo>
                  <a:lnTo>
                    <a:pt x="2471420" y="1328420"/>
                  </a:lnTo>
                  <a:lnTo>
                    <a:pt x="2471420" y="1308100"/>
                  </a:lnTo>
                  <a:lnTo>
                    <a:pt x="2471420" y="0"/>
                  </a:lnTo>
                  <a:close/>
                </a:path>
              </a:pathLst>
            </a:custGeom>
            <a:solidFill>
              <a:srgbClr val="6400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0" y="0"/>
              <a:ext cx="2451100" cy="1308100"/>
            </a:xfrm>
            <a:custGeom>
              <a:avLst/>
              <a:gdLst/>
              <a:ahLst/>
              <a:cxnLst/>
              <a:rect l="l" t="t" r="r" b="b"/>
              <a:pathLst>
                <a:path w="2451100" h="1308100">
                  <a:moveTo>
                    <a:pt x="2451100" y="0"/>
                  </a:moveTo>
                  <a:lnTo>
                    <a:pt x="2430780" y="0"/>
                  </a:lnTo>
                  <a:lnTo>
                    <a:pt x="2409190" y="0"/>
                  </a:lnTo>
                  <a:lnTo>
                    <a:pt x="2409190" y="1266190"/>
                  </a:lnTo>
                  <a:lnTo>
                    <a:pt x="0" y="1266190"/>
                  </a:lnTo>
                  <a:lnTo>
                    <a:pt x="0" y="1287780"/>
                  </a:lnTo>
                  <a:lnTo>
                    <a:pt x="0" y="1308100"/>
                  </a:lnTo>
                  <a:lnTo>
                    <a:pt x="2451100" y="1308100"/>
                  </a:lnTo>
                  <a:lnTo>
                    <a:pt x="2451100" y="1287780"/>
                  </a:lnTo>
                  <a:lnTo>
                    <a:pt x="2451100" y="0"/>
                  </a:lnTo>
                  <a:close/>
                </a:path>
              </a:pathLst>
            </a:custGeom>
            <a:solidFill>
              <a:srgbClr val="6600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0" y="0"/>
              <a:ext cx="2409190" cy="1266190"/>
            </a:xfrm>
            <a:custGeom>
              <a:avLst/>
              <a:gdLst/>
              <a:ahLst/>
              <a:cxnLst/>
              <a:rect l="l" t="t" r="r" b="b"/>
              <a:pathLst>
                <a:path w="2409190" h="1266190">
                  <a:moveTo>
                    <a:pt x="2409190" y="0"/>
                  </a:moveTo>
                  <a:lnTo>
                    <a:pt x="2388870" y="0"/>
                  </a:lnTo>
                  <a:lnTo>
                    <a:pt x="2388870" y="1245870"/>
                  </a:lnTo>
                  <a:lnTo>
                    <a:pt x="0" y="1245870"/>
                  </a:lnTo>
                  <a:lnTo>
                    <a:pt x="0" y="1266190"/>
                  </a:lnTo>
                  <a:lnTo>
                    <a:pt x="2409190" y="1266190"/>
                  </a:lnTo>
                  <a:lnTo>
                    <a:pt x="2409190" y="1245870"/>
                  </a:lnTo>
                  <a:lnTo>
                    <a:pt x="2409190" y="0"/>
                  </a:lnTo>
                  <a:close/>
                </a:path>
              </a:pathLst>
            </a:custGeom>
            <a:solidFill>
              <a:srgbClr val="6700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0" y="0"/>
              <a:ext cx="2388870" cy="1245870"/>
            </a:xfrm>
            <a:custGeom>
              <a:avLst/>
              <a:gdLst/>
              <a:ahLst/>
              <a:cxnLst/>
              <a:rect l="l" t="t" r="r" b="b"/>
              <a:pathLst>
                <a:path w="2388870" h="1245870">
                  <a:moveTo>
                    <a:pt x="2388870" y="0"/>
                  </a:moveTo>
                  <a:lnTo>
                    <a:pt x="2368550" y="0"/>
                  </a:lnTo>
                  <a:lnTo>
                    <a:pt x="2368550" y="1225550"/>
                  </a:lnTo>
                  <a:lnTo>
                    <a:pt x="0" y="1225550"/>
                  </a:lnTo>
                  <a:lnTo>
                    <a:pt x="0" y="1245870"/>
                  </a:lnTo>
                  <a:lnTo>
                    <a:pt x="2388870" y="1245870"/>
                  </a:lnTo>
                  <a:lnTo>
                    <a:pt x="2388870" y="1225550"/>
                  </a:lnTo>
                  <a:lnTo>
                    <a:pt x="2388870" y="0"/>
                  </a:lnTo>
                  <a:close/>
                </a:path>
              </a:pathLst>
            </a:custGeom>
            <a:solidFill>
              <a:srgbClr val="6800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0" y="0"/>
              <a:ext cx="2368550" cy="1225550"/>
            </a:xfrm>
            <a:custGeom>
              <a:avLst/>
              <a:gdLst/>
              <a:ahLst/>
              <a:cxnLst/>
              <a:rect l="l" t="t" r="r" b="b"/>
              <a:pathLst>
                <a:path w="2368550" h="1225550">
                  <a:moveTo>
                    <a:pt x="2368550" y="0"/>
                  </a:moveTo>
                  <a:lnTo>
                    <a:pt x="2346960" y="0"/>
                  </a:lnTo>
                  <a:lnTo>
                    <a:pt x="2346960" y="1203960"/>
                  </a:lnTo>
                  <a:lnTo>
                    <a:pt x="0" y="1203960"/>
                  </a:lnTo>
                  <a:lnTo>
                    <a:pt x="0" y="1225550"/>
                  </a:lnTo>
                  <a:lnTo>
                    <a:pt x="2368550" y="1225550"/>
                  </a:lnTo>
                  <a:lnTo>
                    <a:pt x="2368550" y="1203960"/>
                  </a:lnTo>
                  <a:lnTo>
                    <a:pt x="2368550" y="0"/>
                  </a:lnTo>
                  <a:close/>
                </a:path>
              </a:pathLst>
            </a:custGeom>
            <a:solidFill>
              <a:srgbClr val="6900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0" y="0"/>
              <a:ext cx="2346960" cy="1203960"/>
            </a:xfrm>
            <a:custGeom>
              <a:avLst/>
              <a:gdLst/>
              <a:ahLst/>
              <a:cxnLst/>
              <a:rect l="l" t="t" r="r" b="b"/>
              <a:pathLst>
                <a:path w="2346960" h="1203960">
                  <a:moveTo>
                    <a:pt x="2346960" y="0"/>
                  </a:moveTo>
                  <a:lnTo>
                    <a:pt x="2326640" y="0"/>
                  </a:lnTo>
                  <a:lnTo>
                    <a:pt x="2326640" y="1183640"/>
                  </a:lnTo>
                  <a:lnTo>
                    <a:pt x="0" y="1183640"/>
                  </a:lnTo>
                  <a:lnTo>
                    <a:pt x="0" y="1203960"/>
                  </a:lnTo>
                  <a:lnTo>
                    <a:pt x="2346960" y="1203960"/>
                  </a:lnTo>
                  <a:lnTo>
                    <a:pt x="2346960" y="1183640"/>
                  </a:lnTo>
                  <a:lnTo>
                    <a:pt x="2346960" y="0"/>
                  </a:lnTo>
                  <a:close/>
                </a:path>
              </a:pathLst>
            </a:custGeom>
            <a:solidFill>
              <a:srgbClr val="6A00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0" y="0"/>
              <a:ext cx="2326640" cy="1183640"/>
            </a:xfrm>
            <a:custGeom>
              <a:avLst/>
              <a:gdLst/>
              <a:ahLst/>
              <a:cxnLst/>
              <a:rect l="l" t="t" r="r" b="b"/>
              <a:pathLst>
                <a:path w="2326640" h="1183640">
                  <a:moveTo>
                    <a:pt x="2326640" y="0"/>
                  </a:moveTo>
                  <a:lnTo>
                    <a:pt x="2306320" y="0"/>
                  </a:lnTo>
                  <a:lnTo>
                    <a:pt x="2306320" y="1163320"/>
                  </a:lnTo>
                  <a:lnTo>
                    <a:pt x="0" y="1163320"/>
                  </a:lnTo>
                  <a:lnTo>
                    <a:pt x="0" y="1183640"/>
                  </a:lnTo>
                  <a:lnTo>
                    <a:pt x="2326640" y="1183640"/>
                  </a:lnTo>
                  <a:lnTo>
                    <a:pt x="2326640" y="1163320"/>
                  </a:lnTo>
                  <a:lnTo>
                    <a:pt x="2326640" y="0"/>
                  </a:lnTo>
                  <a:close/>
                </a:path>
              </a:pathLst>
            </a:custGeom>
            <a:solidFill>
              <a:srgbClr val="6B00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0" y="0"/>
              <a:ext cx="2306320" cy="1163320"/>
            </a:xfrm>
            <a:custGeom>
              <a:avLst/>
              <a:gdLst/>
              <a:ahLst/>
              <a:cxnLst/>
              <a:rect l="l" t="t" r="r" b="b"/>
              <a:pathLst>
                <a:path w="2306320" h="1163320">
                  <a:moveTo>
                    <a:pt x="2306320" y="0"/>
                  </a:moveTo>
                  <a:lnTo>
                    <a:pt x="2284730" y="0"/>
                  </a:lnTo>
                  <a:lnTo>
                    <a:pt x="2284730" y="1141730"/>
                  </a:lnTo>
                  <a:lnTo>
                    <a:pt x="0" y="1141730"/>
                  </a:lnTo>
                  <a:lnTo>
                    <a:pt x="0" y="1163320"/>
                  </a:lnTo>
                  <a:lnTo>
                    <a:pt x="2306320" y="1163320"/>
                  </a:lnTo>
                  <a:lnTo>
                    <a:pt x="2306320" y="1141730"/>
                  </a:lnTo>
                  <a:lnTo>
                    <a:pt x="2306320" y="0"/>
                  </a:lnTo>
                  <a:close/>
                </a:path>
              </a:pathLst>
            </a:custGeom>
            <a:solidFill>
              <a:srgbClr val="6C00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0" y="0"/>
              <a:ext cx="2284730" cy="1141730"/>
            </a:xfrm>
            <a:custGeom>
              <a:avLst/>
              <a:gdLst/>
              <a:ahLst/>
              <a:cxnLst/>
              <a:rect l="l" t="t" r="r" b="b"/>
              <a:pathLst>
                <a:path w="2284730" h="1141730">
                  <a:moveTo>
                    <a:pt x="2284730" y="0"/>
                  </a:moveTo>
                  <a:lnTo>
                    <a:pt x="2264410" y="0"/>
                  </a:lnTo>
                  <a:lnTo>
                    <a:pt x="2264410" y="1121410"/>
                  </a:lnTo>
                  <a:lnTo>
                    <a:pt x="0" y="1121410"/>
                  </a:lnTo>
                  <a:lnTo>
                    <a:pt x="0" y="1141730"/>
                  </a:lnTo>
                  <a:lnTo>
                    <a:pt x="2284730" y="1141730"/>
                  </a:lnTo>
                  <a:lnTo>
                    <a:pt x="2284730" y="1121410"/>
                  </a:lnTo>
                  <a:lnTo>
                    <a:pt x="2284730" y="0"/>
                  </a:lnTo>
                  <a:close/>
                </a:path>
              </a:pathLst>
            </a:custGeom>
            <a:solidFill>
              <a:srgbClr val="6D00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0" y="0"/>
              <a:ext cx="2264410" cy="1121410"/>
            </a:xfrm>
            <a:custGeom>
              <a:avLst/>
              <a:gdLst/>
              <a:ahLst/>
              <a:cxnLst/>
              <a:rect l="l" t="t" r="r" b="b"/>
              <a:pathLst>
                <a:path w="2264410" h="1121410">
                  <a:moveTo>
                    <a:pt x="2264410" y="0"/>
                  </a:moveTo>
                  <a:lnTo>
                    <a:pt x="2242820" y="0"/>
                  </a:lnTo>
                  <a:lnTo>
                    <a:pt x="2242820" y="1099820"/>
                  </a:lnTo>
                  <a:lnTo>
                    <a:pt x="0" y="1099820"/>
                  </a:lnTo>
                  <a:lnTo>
                    <a:pt x="0" y="1121410"/>
                  </a:lnTo>
                  <a:lnTo>
                    <a:pt x="2264410" y="1121410"/>
                  </a:lnTo>
                  <a:lnTo>
                    <a:pt x="2264410" y="1099820"/>
                  </a:lnTo>
                  <a:lnTo>
                    <a:pt x="2264410" y="0"/>
                  </a:lnTo>
                  <a:close/>
                </a:path>
              </a:pathLst>
            </a:custGeom>
            <a:solidFill>
              <a:srgbClr val="6E00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0" y="0"/>
              <a:ext cx="2242820" cy="1099820"/>
            </a:xfrm>
            <a:custGeom>
              <a:avLst/>
              <a:gdLst/>
              <a:ahLst/>
              <a:cxnLst/>
              <a:rect l="l" t="t" r="r" b="b"/>
              <a:pathLst>
                <a:path w="2242820" h="1099820">
                  <a:moveTo>
                    <a:pt x="2242820" y="0"/>
                  </a:moveTo>
                  <a:lnTo>
                    <a:pt x="2222500" y="0"/>
                  </a:lnTo>
                  <a:lnTo>
                    <a:pt x="2222500" y="1079500"/>
                  </a:lnTo>
                  <a:lnTo>
                    <a:pt x="0" y="1079500"/>
                  </a:lnTo>
                  <a:lnTo>
                    <a:pt x="0" y="1099820"/>
                  </a:lnTo>
                  <a:lnTo>
                    <a:pt x="2242820" y="1099820"/>
                  </a:lnTo>
                  <a:lnTo>
                    <a:pt x="2242820" y="1079500"/>
                  </a:lnTo>
                  <a:lnTo>
                    <a:pt x="2242820" y="0"/>
                  </a:lnTo>
                  <a:close/>
                </a:path>
              </a:pathLst>
            </a:custGeom>
            <a:solidFill>
              <a:srgbClr val="6F00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0" y="0"/>
              <a:ext cx="2222500" cy="1079500"/>
            </a:xfrm>
            <a:custGeom>
              <a:avLst/>
              <a:gdLst/>
              <a:ahLst/>
              <a:cxnLst/>
              <a:rect l="l" t="t" r="r" b="b"/>
              <a:pathLst>
                <a:path w="2222500" h="1079500">
                  <a:moveTo>
                    <a:pt x="2222500" y="0"/>
                  </a:moveTo>
                  <a:lnTo>
                    <a:pt x="2202180" y="0"/>
                  </a:lnTo>
                  <a:lnTo>
                    <a:pt x="2202180" y="1059180"/>
                  </a:lnTo>
                  <a:lnTo>
                    <a:pt x="0" y="1059180"/>
                  </a:lnTo>
                  <a:lnTo>
                    <a:pt x="0" y="1079500"/>
                  </a:lnTo>
                  <a:lnTo>
                    <a:pt x="2222500" y="1079500"/>
                  </a:lnTo>
                  <a:lnTo>
                    <a:pt x="2222500" y="1059180"/>
                  </a:lnTo>
                  <a:lnTo>
                    <a:pt x="2222500" y="0"/>
                  </a:lnTo>
                  <a:close/>
                </a:path>
              </a:pathLst>
            </a:custGeom>
            <a:solidFill>
              <a:srgbClr val="7000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0" y="0"/>
              <a:ext cx="2202180" cy="1059180"/>
            </a:xfrm>
            <a:custGeom>
              <a:avLst/>
              <a:gdLst/>
              <a:ahLst/>
              <a:cxnLst/>
              <a:rect l="l" t="t" r="r" b="b"/>
              <a:pathLst>
                <a:path w="2202180" h="1059180">
                  <a:moveTo>
                    <a:pt x="2202180" y="0"/>
                  </a:moveTo>
                  <a:lnTo>
                    <a:pt x="2180590" y="0"/>
                  </a:lnTo>
                  <a:lnTo>
                    <a:pt x="2180590" y="1037590"/>
                  </a:lnTo>
                  <a:lnTo>
                    <a:pt x="0" y="1037590"/>
                  </a:lnTo>
                  <a:lnTo>
                    <a:pt x="0" y="1059180"/>
                  </a:lnTo>
                  <a:lnTo>
                    <a:pt x="2202180" y="1059180"/>
                  </a:lnTo>
                  <a:lnTo>
                    <a:pt x="2202180" y="1037590"/>
                  </a:lnTo>
                  <a:lnTo>
                    <a:pt x="2202180" y="0"/>
                  </a:lnTo>
                  <a:close/>
                </a:path>
              </a:pathLst>
            </a:custGeom>
            <a:solidFill>
              <a:srgbClr val="7100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0" y="0"/>
              <a:ext cx="2180590" cy="1037590"/>
            </a:xfrm>
            <a:custGeom>
              <a:avLst/>
              <a:gdLst/>
              <a:ahLst/>
              <a:cxnLst/>
              <a:rect l="l" t="t" r="r" b="b"/>
              <a:pathLst>
                <a:path w="2180590" h="1037590">
                  <a:moveTo>
                    <a:pt x="2180590" y="0"/>
                  </a:moveTo>
                  <a:lnTo>
                    <a:pt x="2160270" y="0"/>
                  </a:lnTo>
                  <a:lnTo>
                    <a:pt x="2160270" y="1017270"/>
                  </a:lnTo>
                  <a:lnTo>
                    <a:pt x="0" y="1017270"/>
                  </a:lnTo>
                  <a:lnTo>
                    <a:pt x="0" y="1037590"/>
                  </a:lnTo>
                  <a:lnTo>
                    <a:pt x="2180590" y="1037590"/>
                  </a:lnTo>
                  <a:lnTo>
                    <a:pt x="2180590" y="1017270"/>
                  </a:lnTo>
                  <a:lnTo>
                    <a:pt x="2180590" y="0"/>
                  </a:lnTo>
                  <a:close/>
                </a:path>
              </a:pathLst>
            </a:custGeom>
            <a:solidFill>
              <a:srgbClr val="7200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0" y="0"/>
              <a:ext cx="2160270" cy="1017269"/>
            </a:xfrm>
            <a:custGeom>
              <a:avLst/>
              <a:gdLst/>
              <a:ahLst/>
              <a:cxnLst/>
              <a:rect l="l" t="t" r="r" b="b"/>
              <a:pathLst>
                <a:path w="2160270" h="1017269">
                  <a:moveTo>
                    <a:pt x="2160270" y="0"/>
                  </a:moveTo>
                  <a:lnTo>
                    <a:pt x="2139950" y="0"/>
                  </a:lnTo>
                  <a:lnTo>
                    <a:pt x="2139950" y="996950"/>
                  </a:lnTo>
                  <a:lnTo>
                    <a:pt x="0" y="996950"/>
                  </a:lnTo>
                  <a:lnTo>
                    <a:pt x="0" y="1017270"/>
                  </a:lnTo>
                  <a:lnTo>
                    <a:pt x="2160270" y="1017270"/>
                  </a:lnTo>
                  <a:lnTo>
                    <a:pt x="2160270" y="996950"/>
                  </a:lnTo>
                  <a:lnTo>
                    <a:pt x="2160270" y="0"/>
                  </a:lnTo>
                  <a:close/>
                </a:path>
              </a:pathLst>
            </a:custGeom>
            <a:solidFill>
              <a:srgbClr val="7300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0" y="0"/>
              <a:ext cx="2139950" cy="996950"/>
            </a:xfrm>
            <a:custGeom>
              <a:avLst/>
              <a:gdLst/>
              <a:ahLst/>
              <a:cxnLst/>
              <a:rect l="l" t="t" r="r" b="b"/>
              <a:pathLst>
                <a:path w="2139950" h="996950">
                  <a:moveTo>
                    <a:pt x="2139950" y="0"/>
                  </a:moveTo>
                  <a:lnTo>
                    <a:pt x="2118360" y="0"/>
                  </a:lnTo>
                  <a:lnTo>
                    <a:pt x="2118360" y="975360"/>
                  </a:lnTo>
                  <a:lnTo>
                    <a:pt x="0" y="975360"/>
                  </a:lnTo>
                  <a:lnTo>
                    <a:pt x="0" y="996950"/>
                  </a:lnTo>
                  <a:lnTo>
                    <a:pt x="2139950" y="996950"/>
                  </a:lnTo>
                  <a:lnTo>
                    <a:pt x="2139950" y="975360"/>
                  </a:lnTo>
                  <a:lnTo>
                    <a:pt x="2139950" y="0"/>
                  </a:lnTo>
                  <a:close/>
                </a:path>
              </a:pathLst>
            </a:custGeom>
            <a:solidFill>
              <a:srgbClr val="7400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0" y="0"/>
              <a:ext cx="2118360" cy="975360"/>
            </a:xfrm>
            <a:custGeom>
              <a:avLst/>
              <a:gdLst/>
              <a:ahLst/>
              <a:cxnLst/>
              <a:rect l="l" t="t" r="r" b="b"/>
              <a:pathLst>
                <a:path w="2118360" h="975360">
                  <a:moveTo>
                    <a:pt x="2118360" y="0"/>
                  </a:moveTo>
                  <a:lnTo>
                    <a:pt x="2098040" y="0"/>
                  </a:lnTo>
                  <a:lnTo>
                    <a:pt x="2098040" y="955040"/>
                  </a:lnTo>
                  <a:lnTo>
                    <a:pt x="0" y="955040"/>
                  </a:lnTo>
                  <a:lnTo>
                    <a:pt x="0" y="975360"/>
                  </a:lnTo>
                  <a:lnTo>
                    <a:pt x="2118360" y="975360"/>
                  </a:lnTo>
                  <a:lnTo>
                    <a:pt x="2118360" y="955040"/>
                  </a:lnTo>
                  <a:lnTo>
                    <a:pt x="2118360" y="0"/>
                  </a:lnTo>
                  <a:close/>
                </a:path>
              </a:pathLst>
            </a:custGeom>
            <a:solidFill>
              <a:srgbClr val="7500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0" y="0"/>
              <a:ext cx="2098040" cy="955040"/>
            </a:xfrm>
            <a:custGeom>
              <a:avLst/>
              <a:gdLst/>
              <a:ahLst/>
              <a:cxnLst/>
              <a:rect l="l" t="t" r="r" b="b"/>
              <a:pathLst>
                <a:path w="2098040" h="955040">
                  <a:moveTo>
                    <a:pt x="2098040" y="0"/>
                  </a:moveTo>
                  <a:lnTo>
                    <a:pt x="2076450" y="0"/>
                  </a:lnTo>
                  <a:lnTo>
                    <a:pt x="2076450" y="933450"/>
                  </a:lnTo>
                  <a:lnTo>
                    <a:pt x="0" y="933450"/>
                  </a:lnTo>
                  <a:lnTo>
                    <a:pt x="0" y="955040"/>
                  </a:lnTo>
                  <a:lnTo>
                    <a:pt x="2098040" y="955040"/>
                  </a:lnTo>
                  <a:lnTo>
                    <a:pt x="2098040" y="933450"/>
                  </a:lnTo>
                  <a:lnTo>
                    <a:pt x="2098040" y="0"/>
                  </a:lnTo>
                  <a:close/>
                </a:path>
              </a:pathLst>
            </a:custGeom>
            <a:solidFill>
              <a:srgbClr val="7600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0" y="0"/>
              <a:ext cx="2076450" cy="933450"/>
            </a:xfrm>
            <a:custGeom>
              <a:avLst/>
              <a:gdLst/>
              <a:ahLst/>
              <a:cxnLst/>
              <a:rect l="l" t="t" r="r" b="b"/>
              <a:pathLst>
                <a:path w="2076450" h="933450">
                  <a:moveTo>
                    <a:pt x="2076450" y="0"/>
                  </a:moveTo>
                  <a:lnTo>
                    <a:pt x="2056130" y="0"/>
                  </a:lnTo>
                  <a:lnTo>
                    <a:pt x="2056130" y="913130"/>
                  </a:lnTo>
                  <a:lnTo>
                    <a:pt x="0" y="913130"/>
                  </a:lnTo>
                  <a:lnTo>
                    <a:pt x="0" y="933450"/>
                  </a:lnTo>
                  <a:lnTo>
                    <a:pt x="2076450" y="933450"/>
                  </a:lnTo>
                  <a:lnTo>
                    <a:pt x="2076450" y="913130"/>
                  </a:lnTo>
                  <a:lnTo>
                    <a:pt x="2076450" y="0"/>
                  </a:lnTo>
                  <a:close/>
                </a:path>
              </a:pathLst>
            </a:custGeom>
            <a:solidFill>
              <a:srgbClr val="7700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0" y="0"/>
              <a:ext cx="2056130" cy="913130"/>
            </a:xfrm>
            <a:custGeom>
              <a:avLst/>
              <a:gdLst/>
              <a:ahLst/>
              <a:cxnLst/>
              <a:rect l="l" t="t" r="r" b="b"/>
              <a:pathLst>
                <a:path w="2056130" h="913130">
                  <a:moveTo>
                    <a:pt x="2056130" y="0"/>
                  </a:moveTo>
                  <a:lnTo>
                    <a:pt x="2035810" y="0"/>
                  </a:lnTo>
                  <a:lnTo>
                    <a:pt x="2035810" y="892810"/>
                  </a:lnTo>
                  <a:lnTo>
                    <a:pt x="0" y="892810"/>
                  </a:lnTo>
                  <a:lnTo>
                    <a:pt x="0" y="913130"/>
                  </a:lnTo>
                  <a:lnTo>
                    <a:pt x="2056130" y="913130"/>
                  </a:lnTo>
                  <a:lnTo>
                    <a:pt x="2056130" y="892810"/>
                  </a:lnTo>
                  <a:lnTo>
                    <a:pt x="2056130" y="0"/>
                  </a:lnTo>
                  <a:close/>
                </a:path>
              </a:pathLst>
            </a:custGeom>
            <a:solidFill>
              <a:srgbClr val="7800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0" y="0"/>
              <a:ext cx="2035810" cy="892810"/>
            </a:xfrm>
            <a:custGeom>
              <a:avLst/>
              <a:gdLst/>
              <a:ahLst/>
              <a:cxnLst/>
              <a:rect l="l" t="t" r="r" b="b"/>
              <a:pathLst>
                <a:path w="2035810" h="892810">
                  <a:moveTo>
                    <a:pt x="2035810" y="0"/>
                  </a:moveTo>
                  <a:lnTo>
                    <a:pt x="2014220" y="0"/>
                  </a:lnTo>
                  <a:lnTo>
                    <a:pt x="2014220" y="871220"/>
                  </a:lnTo>
                  <a:lnTo>
                    <a:pt x="0" y="871220"/>
                  </a:lnTo>
                  <a:lnTo>
                    <a:pt x="0" y="892810"/>
                  </a:lnTo>
                  <a:lnTo>
                    <a:pt x="2035810" y="892810"/>
                  </a:lnTo>
                  <a:lnTo>
                    <a:pt x="2035810" y="871220"/>
                  </a:lnTo>
                  <a:lnTo>
                    <a:pt x="2035810" y="0"/>
                  </a:lnTo>
                  <a:close/>
                </a:path>
              </a:pathLst>
            </a:custGeom>
            <a:solidFill>
              <a:srgbClr val="7900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0" y="0"/>
              <a:ext cx="2014220" cy="871219"/>
            </a:xfrm>
            <a:custGeom>
              <a:avLst/>
              <a:gdLst/>
              <a:ahLst/>
              <a:cxnLst/>
              <a:rect l="l" t="t" r="r" b="b"/>
              <a:pathLst>
                <a:path w="2014220" h="871219">
                  <a:moveTo>
                    <a:pt x="2014220" y="0"/>
                  </a:moveTo>
                  <a:lnTo>
                    <a:pt x="1993900" y="0"/>
                  </a:lnTo>
                  <a:lnTo>
                    <a:pt x="1993900" y="850900"/>
                  </a:lnTo>
                  <a:lnTo>
                    <a:pt x="0" y="850900"/>
                  </a:lnTo>
                  <a:lnTo>
                    <a:pt x="0" y="871220"/>
                  </a:lnTo>
                  <a:lnTo>
                    <a:pt x="2014220" y="871220"/>
                  </a:lnTo>
                  <a:lnTo>
                    <a:pt x="2014220" y="850900"/>
                  </a:lnTo>
                  <a:lnTo>
                    <a:pt x="2014220" y="0"/>
                  </a:lnTo>
                  <a:close/>
                </a:path>
              </a:pathLst>
            </a:custGeom>
            <a:solidFill>
              <a:srgbClr val="7A00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0" y="0"/>
              <a:ext cx="1993900" cy="850900"/>
            </a:xfrm>
            <a:custGeom>
              <a:avLst/>
              <a:gdLst/>
              <a:ahLst/>
              <a:cxnLst/>
              <a:rect l="l" t="t" r="r" b="b"/>
              <a:pathLst>
                <a:path w="1993900" h="850900">
                  <a:moveTo>
                    <a:pt x="1993900" y="0"/>
                  </a:moveTo>
                  <a:lnTo>
                    <a:pt x="1973580" y="0"/>
                  </a:lnTo>
                  <a:lnTo>
                    <a:pt x="1973580" y="830580"/>
                  </a:lnTo>
                  <a:lnTo>
                    <a:pt x="0" y="830580"/>
                  </a:lnTo>
                  <a:lnTo>
                    <a:pt x="0" y="850900"/>
                  </a:lnTo>
                  <a:lnTo>
                    <a:pt x="1993900" y="850900"/>
                  </a:lnTo>
                  <a:lnTo>
                    <a:pt x="1993900" y="830580"/>
                  </a:lnTo>
                  <a:lnTo>
                    <a:pt x="1993900" y="0"/>
                  </a:lnTo>
                  <a:close/>
                </a:path>
              </a:pathLst>
            </a:custGeom>
            <a:solidFill>
              <a:srgbClr val="7B00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0" y="0"/>
              <a:ext cx="1973580" cy="830580"/>
            </a:xfrm>
            <a:custGeom>
              <a:avLst/>
              <a:gdLst/>
              <a:ahLst/>
              <a:cxnLst/>
              <a:rect l="l" t="t" r="r" b="b"/>
              <a:pathLst>
                <a:path w="1973580" h="830580">
                  <a:moveTo>
                    <a:pt x="1973580" y="0"/>
                  </a:moveTo>
                  <a:lnTo>
                    <a:pt x="1951990" y="0"/>
                  </a:lnTo>
                  <a:lnTo>
                    <a:pt x="1951990" y="808990"/>
                  </a:lnTo>
                  <a:lnTo>
                    <a:pt x="0" y="808990"/>
                  </a:lnTo>
                  <a:lnTo>
                    <a:pt x="0" y="830580"/>
                  </a:lnTo>
                  <a:lnTo>
                    <a:pt x="1973580" y="830580"/>
                  </a:lnTo>
                  <a:lnTo>
                    <a:pt x="1973580" y="808990"/>
                  </a:lnTo>
                  <a:lnTo>
                    <a:pt x="1973580" y="0"/>
                  </a:lnTo>
                  <a:close/>
                </a:path>
              </a:pathLst>
            </a:custGeom>
            <a:solidFill>
              <a:srgbClr val="7C00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0" y="0"/>
              <a:ext cx="1951989" cy="808990"/>
            </a:xfrm>
            <a:custGeom>
              <a:avLst/>
              <a:gdLst/>
              <a:ahLst/>
              <a:cxnLst/>
              <a:rect l="l" t="t" r="r" b="b"/>
              <a:pathLst>
                <a:path w="1951989" h="808990">
                  <a:moveTo>
                    <a:pt x="1951990" y="0"/>
                  </a:moveTo>
                  <a:lnTo>
                    <a:pt x="1931670" y="0"/>
                  </a:lnTo>
                  <a:lnTo>
                    <a:pt x="1931670" y="788670"/>
                  </a:lnTo>
                  <a:lnTo>
                    <a:pt x="0" y="788670"/>
                  </a:lnTo>
                  <a:lnTo>
                    <a:pt x="0" y="808990"/>
                  </a:lnTo>
                  <a:lnTo>
                    <a:pt x="1951990" y="808990"/>
                  </a:lnTo>
                  <a:lnTo>
                    <a:pt x="1951990" y="788670"/>
                  </a:lnTo>
                  <a:lnTo>
                    <a:pt x="1951990" y="0"/>
                  </a:lnTo>
                  <a:close/>
                </a:path>
              </a:pathLst>
            </a:custGeom>
            <a:solidFill>
              <a:srgbClr val="7D00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0" y="0"/>
              <a:ext cx="1931670" cy="788670"/>
            </a:xfrm>
            <a:custGeom>
              <a:avLst/>
              <a:gdLst/>
              <a:ahLst/>
              <a:cxnLst/>
              <a:rect l="l" t="t" r="r" b="b"/>
              <a:pathLst>
                <a:path w="1931670" h="788670">
                  <a:moveTo>
                    <a:pt x="1931670" y="0"/>
                  </a:moveTo>
                  <a:lnTo>
                    <a:pt x="1911350" y="0"/>
                  </a:lnTo>
                  <a:lnTo>
                    <a:pt x="1911350" y="768350"/>
                  </a:lnTo>
                  <a:lnTo>
                    <a:pt x="0" y="768350"/>
                  </a:lnTo>
                  <a:lnTo>
                    <a:pt x="0" y="788670"/>
                  </a:lnTo>
                  <a:lnTo>
                    <a:pt x="1931670" y="788670"/>
                  </a:lnTo>
                  <a:lnTo>
                    <a:pt x="1931670" y="768350"/>
                  </a:lnTo>
                  <a:lnTo>
                    <a:pt x="1931670" y="0"/>
                  </a:lnTo>
                  <a:close/>
                </a:path>
              </a:pathLst>
            </a:custGeom>
            <a:solidFill>
              <a:srgbClr val="7E00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0" y="0"/>
              <a:ext cx="1911350" cy="768350"/>
            </a:xfrm>
            <a:custGeom>
              <a:avLst/>
              <a:gdLst/>
              <a:ahLst/>
              <a:cxnLst/>
              <a:rect l="l" t="t" r="r" b="b"/>
              <a:pathLst>
                <a:path w="1911350" h="768350">
                  <a:moveTo>
                    <a:pt x="1911350" y="0"/>
                  </a:moveTo>
                  <a:lnTo>
                    <a:pt x="1889760" y="0"/>
                  </a:lnTo>
                  <a:lnTo>
                    <a:pt x="1889760" y="746760"/>
                  </a:lnTo>
                  <a:lnTo>
                    <a:pt x="0" y="746760"/>
                  </a:lnTo>
                  <a:lnTo>
                    <a:pt x="0" y="768350"/>
                  </a:lnTo>
                  <a:lnTo>
                    <a:pt x="1911350" y="768350"/>
                  </a:lnTo>
                  <a:lnTo>
                    <a:pt x="1911350" y="746760"/>
                  </a:lnTo>
                  <a:lnTo>
                    <a:pt x="1911350" y="0"/>
                  </a:lnTo>
                  <a:close/>
                </a:path>
              </a:pathLst>
            </a:custGeom>
            <a:solidFill>
              <a:srgbClr val="7F00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0" y="0"/>
              <a:ext cx="1889760" cy="746760"/>
            </a:xfrm>
            <a:custGeom>
              <a:avLst/>
              <a:gdLst/>
              <a:ahLst/>
              <a:cxnLst/>
              <a:rect l="l" t="t" r="r" b="b"/>
              <a:pathLst>
                <a:path w="1889760" h="746760">
                  <a:moveTo>
                    <a:pt x="1889760" y="0"/>
                  </a:moveTo>
                  <a:lnTo>
                    <a:pt x="1869440" y="0"/>
                  </a:lnTo>
                  <a:lnTo>
                    <a:pt x="1869440" y="726440"/>
                  </a:lnTo>
                  <a:lnTo>
                    <a:pt x="0" y="726440"/>
                  </a:lnTo>
                  <a:lnTo>
                    <a:pt x="0" y="746760"/>
                  </a:lnTo>
                  <a:lnTo>
                    <a:pt x="1889760" y="746760"/>
                  </a:lnTo>
                  <a:lnTo>
                    <a:pt x="1889760" y="726440"/>
                  </a:lnTo>
                  <a:lnTo>
                    <a:pt x="1889760" y="0"/>
                  </a:lnTo>
                  <a:close/>
                </a:path>
              </a:pathLst>
            </a:custGeom>
            <a:solidFill>
              <a:srgbClr val="8000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0" y="0"/>
              <a:ext cx="1869439" cy="726440"/>
            </a:xfrm>
            <a:custGeom>
              <a:avLst/>
              <a:gdLst/>
              <a:ahLst/>
              <a:cxnLst/>
              <a:rect l="l" t="t" r="r" b="b"/>
              <a:pathLst>
                <a:path w="1869439" h="726440">
                  <a:moveTo>
                    <a:pt x="1869440" y="0"/>
                  </a:moveTo>
                  <a:lnTo>
                    <a:pt x="1847850" y="0"/>
                  </a:lnTo>
                  <a:lnTo>
                    <a:pt x="1847850" y="704850"/>
                  </a:lnTo>
                  <a:lnTo>
                    <a:pt x="0" y="704850"/>
                  </a:lnTo>
                  <a:lnTo>
                    <a:pt x="0" y="726440"/>
                  </a:lnTo>
                  <a:lnTo>
                    <a:pt x="1869440" y="726440"/>
                  </a:lnTo>
                  <a:lnTo>
                    <a:pt x="1869440" y="704850"/>
                  </a:lnTo>
                  <a:lnTo>
                    <a:pt x="1869440" y="0"/>
                  </a:lnTo>
                  <a:close/>
                </a:path>
              </a:pathLst>
            </a:custGeom>
            <a:solidFill>
              <a:srgbClr val="8100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0" y="0"/>
              <a:ext cx="1847850" cy="704850"/>
            </a:xfrm>
            <a:custGeom>
              <a:avLst/>
              <a:gdLst/>
              <a:ahLst/>
              <a:cxnLst/>
              <a:rect l="l" t="t" r="r" b="b"/>
              <a:pathLst>
                <a:path w="1847850" h="704850">
                  <a:moveTo>
                    <a:pt x="1847850" y="0"/>
                  </a:moveTo>
                  <a:lnTo>
                    <a:pt x="1827530" y="0"/>
                  </a:lnTo>
                  <a:lnTo>
                    <a:pt x="1827530" y="684530"/>
                  </a:lnTo>
                  <a:lnTo>
                    <a:pt x="0" y="684530"/>
                  </a:lnTo>
                  <a:lnTo>
                    <a:pt x="0" y="704850"/>
                  </a:lnTo>
                  <a:lnTo>
                    <a:pt x="1847850" y="704850"/>
                  </a:lnTo>
                  <a:lnTo>
                    <a:pt x="1847850" y="684530"/>
                  </a:lnTo>
                  <a:lnTo>
                    <a:pt x="1847850" y="0"/>
                  </a:lnTo>
                  <a:close/>
                </a:path>
              </a:pathLst>
            </a:custGeom>
            <a:solidFill>
              <a:srgbClr val="8200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0" y="0"/>
              <a:ext cx="1827530" cy="684530"/>
            </a:xfrm>
            <a:custGeom>
              <a:avLst/>
              <a:gdLst/>
              <a:ahLst/>
              <a:cxnLst/>
              <a:rect l="l" t="t" r="r" b="b"/>
              <a:pathLst>
                <a:path w="1827530" h="684530">
                  <a:moveTo>
                    <a:pt x="1827530" y="0"/>
                  </a:moveTo>
                  <a:lnTo>
                    <a:pt x="1807210" y="0"/>
                  </a:lnTo>
                  <a:lnTo>
                    <a:pt x="1807210" y="664210"/>
                  </a:lnTo>
                  <a:lnTo>
                    <a:pt x="0" y="664210"/>
                  </a:lnTo>
                  <a:lnTo>
                    <a:pt x="0" y="684530"/>
                  </a:lnTo>
                  <a:lnTo>
                    <a:pt x="1827530" y="684530"/>
                  </a:lnTo>
                  <a:lnTo>
                    <a:pt x="1827530" y="664210"/>
                  </a:lnTo>
                  <a:lnTo>
                    <a:pt x="1827530" y="0"/>
                  </a:lnTo>
                  <a:close/>
                </a:path>
              </a:pathLst>
            </a:custGeom>
            <a:solidFill>
              <a:srgbClr val="8300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0" y="0"/>
              <a:ext cx="1807210" cy="664210"/>
            </a:xfrm>
            <a:custGeom>
              <a:avLst/>
              <a:gdLst/>
              <a:ahLst/>
              <a:cxnLst/>
              <a:rect l="l" t="t" r="r" b="b"/>
              <a:pathLst>
                <a:path w="1807210" h="664210">
                  <a:moveTo>
                    <a:pt x="1807210" y="0"/>
                  </a:moveTo>
                  <a:lnTo>
                    <a:pt x="1785620" y="0"/>
                  </a:lnTo>
                  <a:lnTo>
                    <a:pt x="1785620" y="642620"/>
                  </a:lnTo>
                  <a:lnTo>
                    <a:pt x="0" y="642620"/>
                  </a:lnTo>
                  <a:lnTo>
                    <a:pt x="0" y="664210"/>
                  </a:lnTo>
                  <a:lnTo>
                    <a:pt x="1807210" y="664210"/>
                  </a:lnTo>
                  <a:lnTo>
                    <a:pt x="1807210" y="642620"/>
                  </a:lnTo>
                  <a:lnTo>
                    <a:pt x="1807210" y="0"/>
                  </a:lnTo>
                  <a:close/>
                </a:path>
              </a:pathLst>
            </a:custGeom>
            <a:solidFill>
              <a:srgbClr val="8400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0" y="0"/>
              <a:ext cx="1785620" cy="642620"/>
            </a:xfrm>
            <a:custGeom>
              <a:avLst/>
              <a:gdLst/>
              <a:ahLst/>
              <a:cxnLst/>
              <a:rect l="l" t="t" r="r" b="b"/>
              <a:pathLst>
                <a:path w="1785620" h="642620">
                  <a:moveTo>
                    <a:pt x="1785620" y="0"/>
                  </a:moveTo>
                  <a:lnTo>
                    <a:pt x="1765300" y="0"/>
                  </a:lnTo>
                  <a:lnTo>
                    <a:pt x="1765300" y="622300"/>
                  </a:lnTo>
                  <a:lnTo>
                    <a:pt x="0" y="622300"/>
                  </a:lnTo>
                  <a:lnTo>
                    <a:pt x="0" y="642620"/>
                  </a:lnTo>
                  <a:lnTo>
                    <a:pt x="1785620" y="642620"/>
                  </a:lnTo>
                  <a:lnTo>
                    <a:pt x="1785620" y="622300"/>
                  </a:lnTo>
                  <a:lnTo>
                    <a:pt x="1785620" y="0"/>
                  </a:lnTo>
                  <a:close/>
                </a:path>
              </a:pathLst>
            </a:custGeom>
            <a:solidFill>
              <a:srgbClr val="8500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0" y="0"/>
              <a:ext cx="1765300" cy="622300"/>
            </a:xfrm>
            <a:custGeom>
              <a:avLst/>
              <a:gdLst/>
              <a:ahLst/>
              <a:cxnLst/>
              <a:rect l="l" t="t" r="r" b="b"/>
              <a:pathLst>
                <a:path w="1765300" h="622300">
                  <a:moveTo>
                    <a:pt x="1765300" y="0"/>
                  </a:moveTo>
                  <a:lnTo>
                    <a:pt x="1744980" y="0"/>
                  </a:lnTo>
                  <a:lnTo>
                    <a:pt x="1744980" y="601980"/>
                  </a:lnTo>
                  <a:lnTo>
                    <a:pt x="0" y="601980"/>
                  </a:lnTo>
                  <a:lnTo>
                    <a:pt x="0" y="622300"/>
                  </a:lnTo>
                  <a:lnTo>
                    <a:pt x="1765300" y="622300"/>
                  </a:lnTo>
                  <a:lnTo>
                    <a:pt x="1765300" y="601980"/>
                  </a:lnTo>
                  <a:lnTo>
                    <a:pt x="1765300" y="0"/>
                  </a:lnTo>
                  <a:close/>
                </a:path>
              </a:pathLst>
            </a:custGeom>
            <a:solidFill>
              <a:srgbClr val="8600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0" y="0"/>
              <a:ext cx="1744980" cy="601980"/>
            </a:xfrm>
            <a:custGeom>
              <a:avLst/>
              <a:gdLst/>
              <a:ahLst/>
              <a:cxnLst/>
              <a:rect l="l" t="t" r="r" b="b"/>
              <a:pathLst>
                <a:path w="1744980" h="601980">
                  <a:moveTo>
                    <a:pt x="1744980" y="0"/>
                  </a:moveTo>
                  <a:lnTo>
                    <a:pt x="1723390" y="0"/>
                  </a:lnTo>
                  <a:lnTo>
                    <a:pt x="1723390" y="580390"/>
                  </a:lnTo>
                  <a:lnTo>
                    <a:pt x="0" y="580390"/>
                  </a:lnTo>
                  <a:lnTo>
                    <a:pt x="0" y="601980"/>
                  </a:lnTo>
                  <a:lnTo>
                    <a:pt x="1744980" y="601980"/>
                  </a:lnTo>
                  <a:lnTo>
                    <a:pt x="1744980" y="580390"/>
                  </a:lnTo>
                  <a:lnTo>
                    <a:pt x="1744980" y="0"/>
                  </a:lnTo>
                  <a:close/>
                </a:path>
              </a:pathLst>
            </a:custGeom>
            <a:solidFill>
              <a:srgbClr val="8700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0" y="0"/>
              <a:ext cx="1723389" cy="580390"/>
            </a:xfrm>
            <a:custGeom>
              <a:avLst/>
              <a:gdLst/>
              <a:ahLst/>
              <a:cxnLst/>
              <a:rect l="l" t="t" r="r" b="b"/>
              <a:pathLst>
                <a:path w="1723389" h="580390">
                  <a:moveTo>
                    <a:pt x="1723390" y="0"/>
                  </a:moveTo>
                  <a:lnTo>
                    <a:pt x="1703070" y="0"/>
                  </a:lnTo>
                  <a:lnTo>
                    <a:pt x="1703070" y="560070"/>
                  </a:lnTo>
                  <a:lnTo>
                    <a:pt x="0" y="560070"/>
                  </a:lnTo>
                  <a:lnTo>
                    <a:pt x="0" y="580390"/>
                  </a:lnTo>
                  <a:lnTo>
                    <a:pt x="1723390" y="580390"/>
                  </a:lnTo>
                  <a:lnTo>
                    <a:pt x="1723390" y="560070"/>
                  </a:lnTo>
                  <a:lnTo>
                    <a:pt x="1723390" y="0"/>
                  </a:lnTo>
                  <a:close/>
                </a:path>
              </a:pathLst>
            </a:custGeom>
            <a:solidFill>
              <a:srgbClr val="8800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0" y="0"/>
              <a:ext cx="1703070" cy="560070"/>
            </a:xfrm>
            <a:custGeom>
              <a:avLst/>
              <a:gdLst/>
              <a:ahLst/>
              <a:cxnLst/>
              <a:rect l="l" t="t" r="r" b="b"/>
              <a:pathLst>
                <a:path w="1703070" h="560070">
                  <a:moveTo>
                    <a:pt x="1703070" y="0"/>
                  </a:moveTo>
                  <a:lnTo>
                    <a:pt x="1682750" y="0"/>
                  </a:lnTo>
                  <a:lnTo>
                    <a:pt x="1682750" y="539750"/>
                  </a:lnTo>
                  <a:lnTo>
                    <a:pt x="0" y="539750"/>
                  </a:lnTo>
                  <a:lnTo>
                    <a:pt x="0" y="560070"/>
                  </a:lnTo>
                  <a:lnTo>
                    <a:pt x="1703070" y="560070"/>
                  </a:lnTo>
                  <a:lnTo>
                    <a:pt x="1703070" y="539750"/>
                  </a:lnTo>
                  <a:lnTo>
                    <a:pt x="1703070" y="0"/>
                  </a:lnTo>
                  <a:close/>
                </a:path>
              </a:pathLst>
            </a:custGeom>
            <a:solidFill>
              <a:srgbClr val="8900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0" y="0"/>
              <a:ext cx="1682750" cy="539750"/>
            </a:xfrm>
            <a:custGeom>
              <a:avLst/>
              <a:gdLst/>
              <a:ahLst/>
              <a:cxnLst/>
              <a:rect l="l" t="t" r="r" b="b"/>
              <a:pathLst>
                <a:path w="1682750" h="539750">
                  <a:moveTo>
                    <a:pt x="1682750" y="0"/>
                  </a:moveTo>
                  <a:lnTo>
                    <a:pt x="1661160" y="0"/>
                  </a:lnTo>
                  <a:lnTo>
                    <a:pt x="1661160" y="518160"/>
                  </a:lnTo>
                  <a:lnTo>
                    <a:pt x="0" y="518160"/>
                  </a:lnTo>
                  <a:lnTo>
                    <a:pt x="0" y="539750"/>
                  </a:lnTo>
                  <a:lnTo>
                    <a:pt x="1682750" y="539750"/>
                  </a:lnTo>
                  <a:lnTo>
                    <a:pt x="1682750" y="518160"/>
                  </a:lnTo>
                  <a:lnTo>
                    <a:pt x="1682750" y="0"/>
                  </a:lnTo>
                  <a:close/>
                </a:path>
              </a:pathLst>
            </a:custGeom>
            <a:solidFill>
              <a:srgbClr val="8A00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0" y="0"/>
              <a:ext cx="1661160" cy="518159"/>
            </a:xfrm>
            <a:custGeom>
              <a:avLst/>
              <a:gdLst/>
              <a:ahLst/>
              <a:cxnLst/>
              <a:rect l="l" t="t" r="r" b="b"/>
              <a:pathLst>
                <a:path w="1661160" h="518159">
                  <a:moveTo>
                    <a:pt x="1661160" y="0"/>
                  </a:moveTo>
                  <a:lnTo>
                    <a:pt x="1640827" y="0"/>
                  </a:lnTo>
                  <a:lnTo>
                    <a:pt x="1640827" y="497840"/>
                  </a:lnTo>
                  <a:lnTo>
                    <a:pt x="0" y="497840"/>
                  </a:lnTo>
                  <a:lnTo>
                    <a:pt x="0" y="518160"/>
                  </a:lnTo>
                  <a:lnTo>
                    <a:pt x="1661160" y="518160"/>
                  </a:lnTo>
                  <a:lnTo>
                    <a:pt x="1661160" y="497840"/>
                  </a:lnTo>
                  <a:lnTo>
                    <a:pt x="1661160" y="0"/>
                  </a:lnTo>
                  <a:close/>
                </a:path>
              </a:pathLst>
            </a:custGeom>
            <a:solidFill>
              <a:srgbClr val="8B00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0" y="0"/>
              <a:ext cx="1640839" cy="497840"/>
            </a:xfrm>
            <a:custGeom>
              <a:avLst/>
              <a:gdLst/>
              <a:ahLst/>
              <a:cxnLst/>
              <a:rect l="l" t="t" r="r" b="b"/>
              <a:pathLst>
                <a:path w="1640839" h="497840">
                  <a:moveTo>
                    <a:pt x="1640827" y="0"/>
                  </a:moveTo>
                  <a:lnTo>
                    <a:pt x="1619250" y="0"/>
                  </a:lnTo>
                  <a:lnTo>
                    <a:pt x="1619250" y="476250"/>
                  </a:lnTo>
                  <a:lnTo>
                    <a:pt x="0" y="476250"/>
                  </a:lnTo>
                  <a:lnTo>
                    <a:pt x="0" y="497840"/>
                  </a:lnTo>
                  <a:lnTo>
                    <a:pt x="1640827" y="497840"/>
                  </a:lnTo>
                  <a:lnTo>
                    <a:pt x="1640827" y="476250"/>
                  </a:lnTo>
                  <a:lnTo>
                    <a:pt x="1640827" y="0"/>
                  </a:lnTo>
                  <a:close/>
                </a:path>
              </a:pathLst>
            </a:custGeom>
            <a:solidFill>
              <a:srgbClr val="8C00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0" y="0"/>
              <a:ext cx="1619250" cy="476250"/>
            </a:xfrm>
            <a:custGeom>
              <a:avLst/>
              <a:gdLst/>
              <a:ahLst/>
              <a:cxnLst/>
              <a:rect l="l" t="t" r="r" b="b"/>
              <a:pathLst>
                <a:path w="1619250" h="476250">
                  <a:moveTo>
                    <a:pt x="1619250" y="0"/>
                  </a:moveTo>
                  <a:lnTo>
                    <a:pt x="1598930" y="0"/>
                  </a:lnTo>
                  <a:lnTo>
                    <a:pt x="1598930" y="455930"/>
                  </a:lnTo>
                  <a:lnTo>
                    <a:pt x="0" y="455930"/>
                  </a:lnTo>
                  <a:lnTo>
                    <a:pt x="0" y="476250"/>
                  </a:lnTo>
                  <a:lnTo>
                    <a:pt x="1619250" y="476250"/>
                  </a:lnTo>
                  <a:lnTo>
                    <a:pt x="1619250" y="455930"/>
                  </a:lnTo>
                  <a:lnTo>
                    <a:pt x="1619250" y="0"/>
                  </a:lnTo>
                  <a:close/>
                </a:path>
              </a:pathLst>
            </a:custGeom>
            <a:solidFill>
              <a:srgbClr val="8D00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0" y="0"/>
              <a:ext cx="1598930" cy="455930"/>
            </a:xfrm>
            <a:custGeom>
              <a:avLst/>
              <a:gdLst/>
              <a:ahLst/>
              <a:cxnLst/>
              <a:rect l="l" t="t" r="r" b="b"/>
              <a:pathLst>
                <a:path w="1598930" h="455930">
                  <a:moveTo>
                    <a:pt x="1598930" y="0"/>
                  </a:moveTo>
                  <a:lnTo>
                    <a:pt x="1578610" y="0"/>
                  </a:lnTo>
                  <a:lnTo>
                    <a:pt x="1578610" y="435610"/>
                  </a:lnTo>
                  <a:lnTo>
                    <a:pt x="0" y="435610"/>
                  </a:lnTo>
                  <a:lnTo>
                    <a:pt x="0" y="455930"/>
                  </a:lnTo>
                  <a:lnTo>
                    <a:pt x="1598930" y="455930"/>
                  </a:lnTo>
                  <a:lnTo>
                    <a:pt x="1598930" y="435610"/>
                  </a:lnTo>
                  <a:lnTo>
                    <a:pt x="1598930" y="0"/>
                  </a:lnTo>
                  <a:close/>
                </a:path>
              </a:pathLst>
            </a:custGeom>
            <a:solidFill>
              <a:srgbClr val="8E00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0" y="0"/>
              <a:ext cx="1578610" cy="435609"/>
            </a:xfrm>
            <a:custGeom>
              <a:avLst/>
              <a:gdLst/>
              <a:ahLst/>
              <a:cxnLst/>
              <a:rect l="l" t="t" r="r" b="b"/>
              <a:pathLst>
                <a:path w="1578610" h="435609">
                  <a:moveTo>
                    <a:pt x="1578610" y="0"/>
                  </a:moveTo>
                  <a:lnTo>
                    <a:pt x="1557020" y="0"/>
                  </a:lnTo>
                  <a:lnTo>
                    <a:pt x="1557020" y="414020"/>
                  </a:lnTo>
                  <a:lnTo>
                    <a:pt x="0" y="414020"/>
                  </a:lnTo>
                  <a:lnTo>
                    <a:pt x="0" y="435610"/>
                  </a:lnTo>
                  <a:lnTo>
                    <a:pt x="1578610" y="435610"/>
                  </a:lnTo>
                  <a:lnTo>
                    <a:pt x="1578610" y="414020"/>
                  </a:lnTo>
                  <a:lnTo>
                    <a:pt x="1578610" y="0"/>
                  </a:lnTo>
                  <a:close/>
                </a:path>
              </a:pathLst>
            </a:custGeom>
            <a:solidFill>
              <a:srgbClr val="8F00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0" y="0"/>
              <a:ext cx="1557020" cy="414020"/>
            </a:xfrm>
            <a:custGeom>
              <a:avLst/>
              <a:gdLst/>
              <a:ahLst/>
              <a:cxnLst/>
              <a:rect l="l" t="t" r="r" b="b"/>
              <a:pathLst>
                <a:path w="1557020" h="414020">
                  <a:moveTo>
                    <a:pt x="1557020" y="0"/>
                  </a:moveTo>
                  <a:lnTo>
                    <a:pt x="1536700" y="0"/>
                  </a:lnTo>
                  <a:lnTo>
                    <a:pt x="1536700" y="393700"/>
                  </a:lnTo>
                  <a:lnTo>
                    <a:pt x="0" y="393700"/>
                  </a:lnTo>
                  <a:lnTo>
                    <a:pt x="0" y="414020"/>
                  </a:lnTo>
                  <a:lnTo>
                    <a:pt x="1557020" y="414020"/>
                  </a:lnTo>
                  <a:lnTo>
                    <a:pt x="1557020" y="393700"/>
                  </a:lnTo>
                  <a:lnTo>
                    <a:pt x="1557020" y="0"/>
                  </a:lnTo>
                  <a:close/>
                </a:path>
              </a:pathLst>
            </a:custGeom>
            <a:solidFill>
              <a:srgbClr val="9000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0" y="0"/>
              <a:ext cx="1536700" cy="393700"/>
            </a:xfrm>
            <a:custGeom>
              <a:avLst/>
              <a:gdLst/>
              <a:ahLst/>
              <a:cxnLst/>
              <a:rect l="l" t="t" r="r" b="b"/>
              <a:pathLst>
                <a:path w="1536700" h="393700">
                  <a:moveTo>
                    <a:pt x="1536700" y="0"/>
                  </a:moveTo>
                  <a:lnTo>
                    <a:pt x="1516380" y="0"/>
                  </a:lnTo>
                  <a:lnTo>
                    <a:pt x="1516380" y="373380"/>
                  </a:lnTo>
                  <a:lnTo>
                    <a:pt x="0" y="373380"/>
                  </a:lnTo>
                  <a:lnTo>
                    <a:pt x="0" y="393700"/>
                  </a:lnTo>
                  <a:lnTo>
                    <a:pt x="1536700" y="393700"/>
                  </a:lnTo>
                  <a:lnTo>
                    <a:pt x="1536700" y="373380"/>
                  </a:lnTo>
                  <a:lnTo>
                    <a:pt x="1536700" y="0"/>
                  </a:lnTo>
                  <a:close/>
                </a:path>
              </a:pathLst>
            </a:custGeom>
            <a:solidFill>
              <a:srgbClr val="9100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0" y="0"/>
              <a:ext cx="1516380" cy="373380"/>
            </a:xfrm>
            <a:custGeom>
              <a:avLst/>
              <a:gdLst/>
              <a:ahLst/>
              <a:cxnLst/>
              <a:rect l="l" t="t" r="r" b="b"/>
              <a:pathLst>
                <a:path w="1516380" h="373380">
                  <a:moveTo>
                    <a:pt x="1516380" y="0"/>
                  </a:moveTo>
                  <a:lnTo>
                    <a:pt x="1494790" y="0"/>
                  </a:lnTo>
                  <a:lnTo>
                    <a:pt x="1494790" y="351790"/>
                  </a:lnTo>
                  <a:lnTo>
                    <a:pt x="0" y="351790"/>
                  </a:lnTo>
                  <a:lnTo>
                    <a:pt x="0" y="373380"/>
                  </a:lnTo>
                  <a:lnTo>
                    <a:pt x="1516380" y="373380"/>
                  </a:lnTo>
                  <a:lnTo>
                    <a:pt x="1516380" y="351790"/>
                  </a:lnTo>
                  <a:lnTo>
                    <a:pt x="1516380" y="0"/>
                  </a:lnTo>
                  <a:close/>
                </a:path>
              </a:pathLst>
            </a:custGeom>
            <a:solidFill>
              <a:srgbClr val="9200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0" y="0"/>
              <a:ext cx="1494790" cy="351790"/>
            </a:xfrm>
            <a:custGeom>
              <a:avLst/>
              <a:gdLst/>
              <a:ahLst/>
              <a:cxnLst/>
              <a:rect l="l" t="t" r="r" b="b"/>
              <a:pathLst>
                <a:path w="1494790" h="351790">
                  <a:moveTo>
                    <a:pt x="1494790" y="0"/>
                  </a:moveTo>
                  <a:lnTo>
                    <a:pt x="1474470" y="0"/>
                  </a:lnTo>
                  <a:lnTo>
                    <a:pt x="1474470" y="331470"/>
                  </a:lnTo>
                  <a:lnTo>
                    <a:pt x="0" y="331470"/>
                  </a:lnTo>
                  <a:lnTo>
                    <a:pt x="0" y="351790"/>
                  </a:lnTo>
                  <a:lnTo>
                    <a:pt x="1494790" y="351790"/>
                  </a:lnTo>
                  <a:lnTo>
                    <a:pt x="1494790" y="331470"/>
                  </a:lnTo>
                  <a:lnTo>
                    <a:pt x="1494790" y="0"/>
                  </a:lnTo>
                  <a:close/>
                </a:path>
              </a:pathLst>
            </a:custGeom>
            <a:solidFill>
              <a:srgbClr val="9300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0" y="0"/>
              <a:ext cx="1474470" cy="331470"/>
            </a:xfrm>
            <a:custGeom>
              <a:avLst/>
              <a:gdLst/>
              <a:ahLst/>
              <a:cxnLst/>
              <a:rect l="l" t="t" r="r" b="b"/>
              <a:pathLst>
                <a:path w="1474470" h="331470">
                  <a:moveTo>
                    <a:pt x="1474470" y="0"/>
                  </a:moveTo>
                  <a:lnTo>
                    <a:pt x="1452880" y="0"/>
                  </a:lnTo>
                  <a:lnTo>
                    <a:pt x="1452880" y="309880"/>
                  </a:lnTo>
                  <a:lnTo>
                    <a:pt x="0" y="309880"/>
                  </a:lnTo>
                  <a:lnTo>
                    <a:pt x="0" y="331470"/>
                  </a:lnTo>
                  <a:lnTo>
                    <a:pt x="1474470" y="331470"/>
                  </a:lnTo>
                  <a:lnTo>
                    <a:pt x="1474470" y="309880"/>
                  </a:lnTo>
                  <a:lnTo>
                    <a:pt x="1474470" y="0"/>
                  </a:lnTo>
                  <a:close/>
                </a:path>
              </a:pathLst>
            </a:custGeom>
            <a:solidFill>
              <a:srgbClr val="9400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0" y="0"/>
              <a:ext cx="1452880" cy="309880"/>
            </a:xfrm>
            <a:custGeom>
              <a:avLst/>
              <a:gdLst/>
              <a:ahLst/>
              <a:cxnLst/>
              <a:rect l="l" t="t" r="r" b="b"/>
              <a:pathLst>
                <a:path w="1452880" h="309880">
                  <a:moveTo>
                    <a:pt x="1452880" y="0"/>
                  </a:moveTo>
                  <a:lnTo>
                    <a:pt x="1432560" y="0"/>
                  </a:lnTo>
                  <a:lnTo>
                    <a:pt x="1432560" y="289560"/>
                  </a:lnTo>
                  <a:lnTo>
                    <a:pt x="0" y="289560"/>
                  </a:lnTo>
                  <a:lnTo>
                    <a:pt x="0" y="309880"/>
                  </a:lnTo>
                  <a:lnTo>
                    <a:pt x="1452880" y="309880"/>
                  </a:lnTo>
                  <a:lnTo>
                    <a:pt x="1452880" y="289560"/>
                  </a:lnTo>
                  <a:lnTo>
                    <a:pt x="1452880" y="0"/>
                  </a:lnTo>
                  <a:close/>
                </a:path>
              </a:pathLst>
            </a:custGeom>
            <a:solidFill>
              <a:srgbClr val="9500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0" y="0"/>
              <a:ext cx="1432560" cy="289560"/>
            </a:xfrm>
            <a:custGeom>
              <a:avLst/>
              <a:gdLst/>
              <a:ahLst/>
              <a:cxnLst/>
              <a:rect l="l" t="t" r="r" b="b"/>
              <a:pathLst>
                <a:path w="1432560" h="289560">
                  <a:moveTo>
                    <a:pt x="1432560" y="0"/>
                  </a:moveTo>
                  <a:lnTo>
                    <a:pt x="1412240" y="0"/>
                  </a:lnTo>
                  <a:lnTo>
                    <a:pt x="1412240" y="269240"/>
                  </a:lnTo>
                  <a:lnTo>
                    <a:pt x="0" y="269240"/>
                  </a:lnTo>
                  <a:lnTo>
                    <a:pt x="0" y="289560"/>
                  </a:lnTo>
                  <a:lnTo>
                    <a:pt x="1432560" y="289560"/>
                  </a:lnTo>
                  <a:lnTo>
                    <a:pt x="1432560" y="269240"/>
                  </a:lnTo>
                  <a:lnTo>
                    <a:pt x="1432560" y="0"/>
                  </a:lnTo>
                  <a:close/>
                </a:path>
              </a:pathLst>
            </a:custGeom>
            <a:solidFill>
              <a:srgbClr val="9600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0" y="0"/>
              <a:ext cx="1412240" cy="269240"/>
            </a:xfrm>
            <a:custGeom>
              <a:avLst/>
              <a:gdLst/>
              <a:ahLst/>
              <a:cxnLst/>
              <a:rect l="l" t="t" r="r" b="b"/>
              <a:pathLst>
                <a:path w="1412240" h="269240">
                  <a:moveTo>
                    <a:pt x="1412240" y="0"/>
                  </a:moveTo>
                  <a:lnTo>
                    <a:pt x="1390650" y="0"/>
                  </a:lnTo>
                  <a:lnTo>
                    <a:pt x="1390650" y="247650"/>
                  </a:lnTo>
                  <a:lnTo>
                    <a:pt x="0" y="247650"/>
                  </a:lnTo>
                  <a:lnTo>
                    <a:pt x="0" y="269240"/>
                  </a:lnTo>
                  <a:lnTo>
                    <a:pt x="1412240" y="269240"/>
                  </a:lnTo>
                  <a:lnTo>
                    <a:pt x="1412240" y="247650"/>
                  </a:lnTo>
                  <a:lnTo>
                    <a:pt x="1412240" y="0"/>
                  </a:lnTo>
                  <a:close/>
                </a:path>
              </a:pathLst>
            </a:custGeom>
            <a:solidFill>
              <a:srgbClr val="9700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0" y="0"/>
              <a:ext cx="1390650" cy="247650"/>
            </a:xfrm>
            <a:custGeom>
              <a:avLst/>
              <a:gdLst/>
              <a:ahLst/>
              <a:cxnLst/>
              <a:rect l="l" t="t" r="r" b="b"/>
              <a:pathLst>
                <a:path w="1390650" h="247650">
                  <a:moveTo>
                    <a:pt x="1390650" y="0"/>
                  </a:moveTo>
                  <a:lnTo>
                    <a:pt x="1370330" y="0"/>
                  </a:lnTo>
                  <a:lnTo>
                    <a:pt x="1350010" y="0"/>
                  </a:lnTo>
                  <a:lnTo>
                    <a:pt x="1350010" y="207010"/>
                  </a:lnTo>
                  <a:lnTo>
                    <a:pt x="0" y="207010"/>
                  </a:lnTo>
                  <a:lnTo>
                    <a:pt x="0" y="227330"/>
                  </a:lnTo>
                  <a:lnTo>
                    <a:pt x="0" y="247650"/>
                  </a:lnTo>
                  <a:lnTo>
                    <a:pt x="1390650" y="247650"/>
                  </a:lnTo>
                  <a:lnTo>
                    <a:pt x="1390650" y="227330"/>
                  </a:lnTo>
                  <a:lnTo>
                    <a:pt x="1390650" y="0"/>
                  </a:lnTo>
                  <a:close/>
                </a:path>
              </a:pathLst>
            </a:custGeom>
            <a:solidFill>
              <a:srgbClr val="9900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0" y="0"/>
              <a:ext cx="1350010" cy="207010"/>
            </a:xfrm>
            <a:custGeom>
              <a:avLst/>
              <a:gdLst/>
              <a:ahLst/>
              <a:cxnLst/>
              <a:rect l="l" t="t" r="r" b="b"/>
              <a:pathLst>
                <a:path w="1350010" h="207010">
                  <a:moveTo>
                    <a:pt x="1350010" y="0"/>
                  </a:moveTo>
                  <a:lnTo>
                    <a:pt x="1328420" y="0"/>
                  </a:lnTo>
                  <a:lnTo>
                    <a:pt x="1328420" y="185420"/>
                  </a:lnTo>
                  <a:lnTo>
                    <a:pt x="0" y="185420"/>
                  </a:lnTo>
                  <a:lnTo>
                    <a:pt x="0" y="207010"/>
                  </a:lnTo>
                  <a:lnTo>
                    <a:pt x="1350010" y="207010"/>
                  </a:lnTo>
                  <a:lnTo>
                    <a:pt x="1350010" y="185420"/>
                  </a:lnTo>
                  <a:lnTo>
                    <a:pt x="1350010" y="0"/>
                  </a:lnTo>
                  <a:close/>
                </a:path>
              </a:pathLst>
            </a:custGeom>
            <a:solidFill>
              <a:srgbClr val="9A00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0" y="0"/>
              <a:ext cx="1328420" cy="185420"/>
            </a:xfrm>
            <a:custGeom>
              <a:avLst/>
              <a:gdLst/>
              <a:ahLst/>
              <a:cxnLst/>
              <a:rect l="l" t="t" r="r" b="b"/>
              <a:pathLst>
                <a:path w="1328420" h="185420">
                  <a:moveTo>
                    <a:pt x="1328420" y="0"/>
                  </a:moveTo>
                  <a:lnTo>
                    <a:pt x="1308100" y="0"/>
                  </a:lnTo>
                  <a:lnTo>
                    <a:pt x="1308100" y="165100"/>
                  </a:lnTo>
                  <a:lnTo>
                    <a:pt x="0" y="165100"/>
                  </a:lnTo>
                  <a:lnTo>
                    <a:pt x="0" y="185420"/>
                  </a:lnTo>
                  <a:lnTo>
                    <a:pt x="1328420" y="185420"/>
                  </a:lnTo>
                  <a:lnTo>
                    <a:pt x="1328420" y="165100"/>
                  </a:lnTo>
                  <a:lnTo>
                    <a:pt x="1328420" y="0"/>
                  </a:lnTo>
                  <a:close/>
                </a:path>
              </a:pathLst>
            </a:custGeom>
            <a:solidFill>
              <a:srgbClr val="9B00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0" y="0"/>
              <a:ext cx="1308100" cy="165100"/>
            </a:xfrm>
            <a:custGeom>
              <a:avLst/>
              <a:gdLst/>
              <a:ahLst/>
              <a:cxnLst/>
              <a:rect l="l" t="t" r="r" b="b"/>
              <a:pathLst>
                <a:path w="1308100" h="165100">
                  <a:moveTo>
                    <a:pt x="1308100" y="0"/>
                  </a:moveTo>
                  <a:lnTo>
                    <a:pt x="1287780" y="0"/>
                  </a:lnTo>
                  <a:lnTo>
                    <a:pt x="1287780" y="144780"/>
                  </a:lnTo>
                  <a:lnTo>
                    <a:pt x="0" y="144780"/>
                  </a:lnTo>
                  <a:lnTo>
                    <a:pt x="0" y="165100"/>
                  </a:lnTo>
                  <a:lnTo>
                    <a:pt x="1308100" y="165100"/>
                  </a:lnTo>
                  <a:lnTo>
                    <a:pt x="1308100" y="144780"/>
                  </a:lnTo>
                  <a:lnTo>
                    <a:pt x="1308100" y="0"/>
                  </a:lnTo>
                  <a:close/>
                </a:path>
              </a:pathLst>
            </a:custGeom>
            <a:solidFill>
              <a:srgbClr val="9C00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0" y="0"/>
              <a:ext cx="1287780" cy="144780"/>
            </a:xfrm>
            <a:custGeom>
              <a:avLst/>
              <a:gdLst/>
              <a:ahLst/>
              <a:cxnLst/>
              <a:rect l="l" t="t" r="r" b="b"/>
              <a:pathLst>
                <a:path w="1287780" h="144780">
                  <a:moveTo>
                    <a:pt x="1287780" y="0"/>
                  </a:moveTo>
                  <a:lnTo>
                    <a:pt x="1266190" y="0"/>
                  </a:lnTo>
                  <a:lnTo>
                    <a:pt x="1266190" y="123190"/>
                  </a:lnTo>
                  <a:lnTo>
                    <a:pt x="0" y="123190"/>
                  </a:lnTo>
                  <a:lnTo>
                    <a:pt x="0" y="144780"/>
                  </a:lnTo>
                  <a:lnTo>
                    <a:pt x="1287780" y="144780"/>
                  </a:lnTo>
                  <a:lnTo>
                    <a:pt x="1287780" y="123190"/>
                  </a:lnTo>
                  <a:lnTo>
                    <a:pt x="1287780" y="0"/>
                  </a:lnTo>
                  <a:close/>
                </a:path>
              </a:pathLst>
            </a:custGeom>
            <a:solidFill>
              <a:srgbClr val="9D00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0" y="0"/>
              <a:ext cx="1266190" cy="123189"/>
            </a:xfrm>
            <a:custGeom>
              <a:avLst/>
              <a:gdLst/>
              <a:ahLst/>
              <a:cxnLst/>
              <a:rect l="l" t="t" r="r" b="b"/>
              <a:pathLst>
                <a:path w="1266190" h="123189">
                  <a:moveTo>
                    <a:pt x="1266190" y="0"/>
                  </a:moveTo>
                  <a:lnTo>
                    <a:pt x="1245870" y="0"/>
                  </a:lnTo>
                  <a:lnTo>
                    <a:pt x="1245870" y="102870"/>
                  </a:lnTo>
                  <a:lnTo>
                    <a:pt x="0" y="102870"/>
                  </a:lnTo>
                  <a:lnTo>
                    <a:pt x="0" y="123190"/>
                  </a:lnTo>
                  <a:lnTo>
                    <a:pt x="1266190" y="123190"/>
                  </a:lnTo>
                  <a:lnTo>
                    <a:pt x="1266190" y="102870"/>
                  </a:lnTo>
                  <a:lnTo>
                    <a:pt x="1266190" y="0"/>
                  </a:lnTo>
                  <a:close/>
                </a:path>
              </a:pathLst>
            </a:custGeom>
            <a:solidFill>
              <a:srgbClr val="9E00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0" y="0"/>
              <a:ext cx="1245870" cy="102870"/>
            </a:xfrm>
            <a:custGeom>
              <a:avLst/>
              <a:gdLst/>
              <a:ahLst/>
              <a:cxnLst/>
              <a:rect l="l" t="t" r="r" b="b"/>
              <a:pathLst>
                <a:path w="1245870" h="102870">
                  <a:moveTo>
                    <a:pt x="1245870" y="0"/>
                  </a:moveTo>
                  <a:lnTo>
                    <a:pt x="1224280" y="0"/>
                  </a:lnTo>
                  <a:lnTo>
                    <a:pt x="1224280" y="81280"/>
                  </a:lnTo>
                  <a:lnTo>
                    <a:pt x="0" y="81280"/>
                  </a:lnTo>
                  <a:lnTo>
                    <a:pt x="0" y="102870"/>
                  </a:lnTo>
                  <a:lnTo>
                    <a:pt x="1245870" y="102870"/>
                  </a:lnTo>
                  <a:lnTo>
                    <a:pt x="1245870" y="81280"/>
                  </a:lnTo>
                  <a:lnTo>
                    <a:pt x="1245870" y="0"/>
                  </a:lnTo>
                  <a:close/>
                </a:path>
              </a:pathLst>
            </a:custGeom>
            <a:solidFill>
              <a:srgbClr val="9F0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0" y="0"/>
              <a:ext cx="1224280" cy="81280"/>
            </a:xfrm>
            <a:custGeom>
              <a:avLst/>
              <a:gdLst/>
              <a:ahLst/>
              <a:cxnLst/>
              <a:rect l="l" t="t" r="r" b="b"/>
              <a:pathLst>
                <a:path w="1224280" h="81280">
                  <a:moveTo>
                    <a:pt x="1224280" y="0"/>
                  </a:moveTo>
                  <a:lnTo>
                    <a:pt x="1203960" y="0"/>
                  </a:lnTo>
                  <a:lnTo>
                    <a:pt x="1203960" y="60960"/>
                  </a:lnTo>
                  <a:lnTo>
                    <a:pt x="0" y="60960"/>
                  </a:lnTo>
                  <a:lnTo>
                    <a:pt x="0" y="81280"/>
                  </a:lnTo>
                  <a:lnTo>
                    <a:pt x="1224280" y="81280"/>
                  </a:lnTo>
                  <a:lnTo>
                    <a:pt x="1224280" y="60960"/>
                  </a:lnTo>
                  <a:lnTo>
                    <a:pt x="1224280" y="0"/>
                  </a:lnTo>
                  <a:close/>
                </a:path>
              </a:pathLst>
            </a:custGeom>
            <a:solidFill>
              <a:srgbClr val="A00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0" y="0"/>
              <a:ext cx="1203960" cy="60960"/>
            </a:xfrm>
            <a:custGeom>
              <a:avLst/>
              <a:gdLst/>
              <a:ahLst/>
              <a:cxnLst/>
              <a:rect l="l" t="t" r="r" b="b"/>
              <a:pathLst>
                <a:path w="1203960" h="60960">
                  <a:moveTo>
                    <a:pt x="1203960" y="0"/>
                  </a:moveTo>
                  <a:lnTo>
                    <a:pt x="1183640" y="0"/>
                  </a:lnTo>
                  <a:lnTo>
                    <a:pt x="1183640" y="40640"/>
                  </a:lnTo>
                  <a:lnTo>
                    <a:pt x="0" y="40640"/>
                  </a:lnTo>
                  <a:lnTo>
                    <a:pt x="0" y="60960"/>
                  </a:lnTo>
                  <a:lnTo>
                    <a:pt x="1203960" y="60960"/>
                  </a:lnTo>
                  <a:lnTo>
                    <a:pt x="1203960" y="40640"/>
                  </a:lnTo>
                  <a:lnTo>
                    <a:pt x="1203960" y="0"/>
                  </a:lnTo>
                  <a:close/>
                </a:path>
              </a:pathLst>
            </a:custGeom>
            <a:solidFill>
              <a:srgbClr val="A10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0" y="0"/>
              <a:ext cx="1183640" cy="40640"/>
            </a:xfrm>
            <a:custGeom>
              <a:avLst/>
              <a:gdLst/>
              <a:ahLst/>
              <a:cxnLst/>
              <a:rect l="l" t="t" r="r" b="b"/>
              <a:pathLst>
                <a:path w="1183640" h="40640">
                  <a:moveTo>
                    <a:pt x="1183640" y="0"/>
                  </a:moveTo>
                  <a:lnTo>
                    <a:pt x="1162050" y="0"/>
                  </a:lnTo>
                  <a:lnTo>
                    <a:pt x="1162050" y="19050"/>
                  </a:lnTo>
                  <a:lnTo>
                    <a:pt x="0" y="19050"/>
                  </a:lnTo>
                  <a:lnTo>
                    <a:pt x="0" y="40640"/>
                  </a:lnTo>
                  <a:lnTo>
                    <a:pt x="1183640" y="40640"/>
                  </a:lnTo>
                  <a:lnTo>
                    <a:pt x="1183640" y="19050"/>
                  </a:lnTo>
                  <a:lnTo>
                    <a:pt x="1183640" y="0"/>
                  </a:lnTo>
                  <a:close/>
                </a:path>
              </a:pathLst>
            </a:custGeom>
            <a:solidFill>
              <a:srgbClr val="A20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0" y="0"/>
              <a:ext cx="1162050" cy="19050"/>
            </a:xfrm>
            <a:custGeom>
              <a:avLst/>
              <a:gdLst/>
              <a:ahLst/>
              <a:cxnLst/>
              <a:rect l="l" t="t" r="r" b="b"/>
              <a:pathLst>
                <a:path w="1162050" h="19050">
                  <a:moveTo>
                    <a:pt x="0" y="19050"/>
                  </a:moveTo>
                  <a:lnTo>
                    <a:pt x="0" y="0"/>
                  </a:lnTo>
                  <a:lnTo>
                    <a:pt x="1162050" y="0"/>
                  </a:lnTo>
                  <a:lnTo>
                    <a:pt x="116205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A40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4" name="object 164"/>
          <p:cNvSpPr txBox="1">
            <a:spLocks noGrp="1"/>
          </p:cNvSpPr>
          <p:nvPr>
            <p:ph type="title"/>
          </p:nvPr>
        </p:nvSpPr>
        <p:spPr>
          <a:xfrm>
            <a:off x="823547" y="2214880"/>
            <a:ext cx="785622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/>
              <a:t>Cardiovascular</a:t>
            </a:r>
            <a:r>
              <a:rPr sz="5400" spc="-45" dirty="0"/>
              <a:t> </a:t>
            </a:r>
            <a:r>
              <a:rPr sz="5400" spc="-5" dirty="0"/>
              <a:t>System</a:t>
            </a:r>
            <a:endParaRPr sz="5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997761"/>
            <a:ext cx="4876800" cy="5474576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457200" marR="157480" indent="-342900">
              <a:spcBef>
                <a:spcPts val="210"/>
              </a:spcBef>
              <a:buClr>
                <a:srgbClr val="00CCFF"/>
              </a:buClr>
              <a:buSzPct val="64705"/>
              <a:buFont typeface="Wingdings"/>
              <a:buChar char=""/>
              <a:tabLst>
                <a:tab pos="456565" algn="l"/>
                <a:tab pos="457200" algn="l"/>
                <a:tab pos="5474335" algn="l"/>
              </a:tabLst>
            </a:pPr>
            <a:r>
              <a:rPr spc="-1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The </a:t>
            </a:r>
            <a:r>
              <a:rPr spc="-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heart </a:t>
            </a:r>
            <a:r>
              <a:rPr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has </a:t>
            </a:r>
            <a:r>
              <a:rPr spc="-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four chambers: </a:t>
            </a:r>
            <a:endParaRPr lang="en-US" spc="-5" dirty="0">
              <a:solidFill>
                <a:srgbClr val="FFFFFF"/>
              </a:solidFill>
              <a:latin typeface="Consolas" panose="020B0609020204030204" pitchFamily="49" charset="0"/>
              <a:cs typeface="Tahoma"/>
            </a:endParaRPr>
          </a:p>
          <a:p>
            <a:pPr marL="914400" marR="157480" lvl="1" indent="-342900">
              <a:spcBef>
                <a:spcPts val="210"/>
              </a:spcBef>
              <a:buClr>
                <a:srgbClr val="00CCFF"/>
              </a:buClr>
              <a:buSzPct val="64705"/>
              <a:buFont typeface="Wingdings"/>
              <a:buChar char=""/>
              <a:tabLst>
                <a:tab pos="456565" algn="l"/>
                <a:tab pos="457200" algn="l"/>
                <a:tab pos="5474335" algn="l"/>
              </a:tabLst>
            </a:pPr>
            <a:r>
              <a:rPr lang="en-IN" spc="-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T</a:t>
            </a:r>
            <a:r>
              <a:rPr spc="-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wo</a:t>
            </a:r>
            <a:r>
              <a:rPr lang="en-US" spc="-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spc="-1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upper</a:t>
            </a:r>
            <a:r>
              <a:rPr lang="en-US" spc="-1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spc="-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thin-walled</a:t>
            </a:r>
            <a:r>
              <a:rPr lang="en-US" spc="-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 receiving chambers-</a:t>
            </a:r>
            <a:r>
              <a:rPr spc="-35" dirty="0">
                <a:solidFill>
                  <a:srgbClr val="CC9900"/>
                </a:solidFill>
                <a:latin typeface="Consolas" panose="020B0609020204030204" pitchFamily="49" charset="0"/>
                <a:cs typeface="Tahoma"/>
              </a:rPr>
              <a:t>atria</a:t>
            </a:r>
            <a:endParaRPr lang="en-US" spc="-35" dirty="0">
              <a:solidFill>
                <a:srgbClr val="FFFFFF"/>
              </a:solidFill>
              <a:latin typeface="Consolas" panose="020B0609020204030204" pitchFamily="49" charset="0"/>
              <a:cs typeface="Tahoma"/>
            </a:endParaRPr>
          </a:p>
          <a:p>
            <a:pPr marL="914400" marR="157480" lvl="1" indent="-342900">
              <a:spcBef>
                <a:spcPts val="210"/>
              </a:spcBef>
              <a:buClr>
                <a:srgbClr val="00CCFF"/>
              </a:buClr>
              <a:buSzPct val="64705"/>
              <a:buFont typeface="Wingdings"/>
              <a:buChar char=""/>
              <a:tabLst>
                <a:tab pos="456565" algn="l"/>
                <a:tab pos="457200" algn="l"/>
                <a:tab pos="5474335" algn="l"/>
              </a:tabLst>
            </a:pPr>
            <a:r>
              <a:rPr lang="en-IN" spc="-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T</a:t>
            </a:r>
            <a:r>
              <a:rPr spc="-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wo</a:t>
            </a:r>
            <a:r>
              <a:rPr lang="en-US" spc="-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spc="-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lower thick</a:t>
            </a:r>
            <a:r>
              <a:rPr lang="en-US" spc="-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spc="-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walled</a:t>
            </a:r>
            <a:r>
              <a:rPr lang="en-US" spc="-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lang="en-US" spc="-20" dirty="0">
                <a:latin typeface="Consolas" panose="020B0609020204030204" pitchFamily="49" charset="0"/>
                <a:cs typeface="Tahoma"/>
              </a:rPr>
              <a:t>pumping chambers</a:t>
            </a:r>
            <a:r>
              <a:rPr lang="en-US" spc="-20" dirty="0">
                <a:solidFill>
                  <a:srgbClr val="CC9900"/>
                </a:solidFill>
                <a:latin typeface="Consolas" panose="020B0609020204030204" pitchFamily="49" charset="0"/>
                <a:cs typeface="Tahoma"/>
              </a:rPr>
              <a:t>- </a:t>
            </a:r>
            <a:r>
              <a:rPr spc="-45" dirty="0">
                <a:solidFill>
                  <a:srgbClr val="CC9900"/>
                </a:solidFill>
                <a:latin typeface="Consolas" panose="020B0609020204030204" pitchFamily="49" charset="0"/>
                <a:cs typeface="Tahoma"/>
              </a:rPr>
              <a:t>ventricles</a:t>
            </a:r>
            <a:r>
              <a:rPr spc="-4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.</a:t>
            </a:r>
            <a:endParaRPr lang="en-US" dirty="0">
              <a:latin typeface="Consolas" panose="020B0609020204030204" pitchFamily="49" charset="0"/>
              <a:cs typeface="Tahoma"/>
            </a:endParaRPr>
          </a:p>
          <a:p>
            <a:pPr marL="457200" marR="157480" indent="-342900">
              <a:spcBef>
                <a:spcPts val="210"/>
              </a:spcBef>
              <a:buClr>
                <a:srgbClr val="00CCFF"/>
              </a:buClr>
              <a:buSzPct val="64705"/>
              <a:buFont typeface="Wingdings"/>
              <a:buChar char=""/>
              <a:tabLst>
                <a:tab pos="456565" algn="l"/>
                <a:tab pos="457200" algn="l"/>
                <a:tab pos="5474335" algn="l"/>
              </a:tabLst>
            </a:pPr>
            <a:r>
              <a:rPr lang="en-US" spc="-1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Pouch like structure inside each atrium – </a:t>
            </a:r>
            <a:r>
              <a:rPr lang="en-US" spc="-1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Tahoma"/>
              </a:rPr>
              <a:t>Auricle</a:t>
            </a:r>
            <a:r>
              <a:rPr lang="en-US" spc="-1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.</a:t>
            </a:r>
          </a:p>
          <a:p>
            <a:pPr marL="457200" marR="157480" indent="-342900">
              <a:spcBef>
                <a:spcPts val="210"/>
              </a:spcBef>
              <a:buClr>
                <a:srgbClr val="00CCFF"/>
              </a:buClr>
              <a:buSzPct val="64705"/>
              <a:buFont typeface="Wingdings"/>
              <a:buChar char=""/>
              <a:tabLst>
                <a:tab pos="456565" algn="l"/>
                <a:tab pos="457200" algn="l"/>
                <a:tab pos="5474335" algn="l"/>
              </a:tabLst>
            </a:pPr>
            <a:r>
              <a:rPr spc="-1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The</a:t>
            </a:r>
            <a:r>
              <a:rPr spc="-10" dirty="0">
                <a:solidFill>
                  <a:srgbClr val="CC9900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spc="-60" dirty="0">
                <a:solidFill>
                  <a:srgbClr val="CC9900"/>
                </a:solidFill>
                <a:latin typeface="Consolas" panose="020B0609020204030204" pitchFamily="49" charset="0"/>
                <a:cs typeface="Tahoma"/>
              </a:rPr>
              <a:t>septum</a:t>
            </a:r>
            <a:r>
              <a:rPr spc="-6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spc="-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is</a:t>
            </a:r>
            <a:r>
              <a:rPr spc="4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a</a:t>
            </a:r>
            <a:r>
              <a:rPr spc="-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 wall</a:t>
            </a:r>
            <a:r>
              <a:rPr lang="en-US" spc="-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 that </a:t>
            </a:r>
            <a:r>
              <a:rPr spc="-1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divid</a:t>
            </a:r>
            <a:r>
              <a:rPr lang="en-US" spc="-1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es</a:t>
            </a:r>
            <a:r>
              <a:rPr spc="-1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spc="-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the right  and left sides.</a:t>
            </a:r>
            <a:endParaRPr dirty="0">
              <a:latin typeface="Consolas" panose="020B0609020204030204" pitchFamily="49" charset="0"/>
              <a:cs typeface="Tahoma"/>
            </a:endParaRPr>
          </a:p>
          <a:p>
            <a:pPr marL="456565" marR="55880" indent="-342900">
              <a:spcBef>
                <a:spcPts val="695"/>
              </a:spcBef>
              <a:buClr>
                <a:srgbClr val="00CCFF"/>
              </a:buClr>
              <a:buSzPct val="62857"/>
              <a:buFont typeface="Wingdings"/>
              <a:buChar char=""/>
              <a:tabLst>
                <a:tab pos="456565" algn="l"/>
                <a:tab pos="457200" algn="l"/>
                <a:tab pos="2823845" algn="l"/>
              </a:tabLst>
            </a:pPr>
            <a:r>
              <a:rPr spc="-45" dirty="0">
                <a:solidFill>
                  <a:srgbClr val="CC9900"/>
                </a:solidFill>
                <a:latin typeface="Consolas" panose="020B0609020204030204" pitchFamily="49" charset="0"/>
                <a:cs typeface="Tahoma"/>
              </a:rPr>
              <a:t>Atrioventricular </a:t>
            </a:r>
            <a:r>
              <a:rPr spc="-50" dirty="0">
                <a:solidFill>
                  <a:srgbClr val="CC9900"/>
                </a:solidFill>
                <a:latin typeface="Consolas" panose="020B0609020204030204" pitchFamily="49" charset="0"/>
                <a:cs typeface="Tahoma"/>
              </a:rPr>
              <a:t>valves</a:t>
            </a:r>
            <a:r>
              <a:rPr spc="-5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occur </a:t>
            </a:r>
            <a:r>
              <a:rPr spc="-1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between </a:t>
            </a:r>
            <a:r>
              <a:rPr spc="-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the  atria and ventricles</a:t>
            </a:r>
            <a:r>
              <a:rPr lang="en-US" spc="-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:</a:t>
            </a:r>
            <a:endParaRPr lang="en-US" dirty="0">
              <a:solidFill>
                <a:srgbClr val="FFFFFF"/>
              </a:solidFill>
              <a:latin typeface="Consolas" panose="020B0609020204030204" pitchFamily="49" charset="0"/>
              <a:cs typeface="Tahoma"/>
            </a:endParaRPr>
          </a:p>
          <a:p>
            <a:pPr marL="913765" marR="55880" lvl="1" indent="-342900">
              <a:spcBef>
                <a:spcPts val="695"/>
              </a:spcBef>
              <a:buClr>
                <a:srgbClr val="00CCFF"/>
              </a:buClr>
              <a:buSzPct val="62857"/>
              <a:buFont typeface="Wingdings"/>
              <a:buChar char=""/>
              <a:tabLst>
                <a:tab pos="456565" algn="l"/>
                <a:tab pos="457200" algn="l"/>
                <a:tab pos="2823845" algn="l"/>
              </a:tabLst>
            </a:pPr>
            <a:r>
              <a:rPr spc="-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the</a:t>
            </a:r>
            <a:r>
              <a:rPr spc="-5" dirty="0">
                <a:solidFill>
                  <a:srgbClr val="CC9900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spc="-45" dirty="0">
                <a:solidFill>
                  <a:srgbClr val="CC9900"/>
                </a:solidFill>
                <a:latin typeface="Consolas" panose="020B0609020204030204" pitchFamily="49" charset="0"/>
                <a:cs typeface="Tahoma"/>
              </a:rPr>
              <a:t>tricuspid valve </a:t>
            </a:r>
            <a:r>
              <a:rPr lang="en-US" spc="-4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found </a:t>
            </a:r>
            <a:r>
              <a:rPr spc="-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on</a:t>
            </a:r>
            <a:r>
              <a:rPr lang="en-US" spc="-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spc="-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the</a:t>
            </a:r>
            <a:r>
              <a:rPr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spc="-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rig</a:t>
            </a:r>
            <a:r>
              <a:rPr lang="en-US" spc="-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ht </a:t>
            </a:r>
          </a:p>
          <a:p>
            <a:pPr marL="913765" marR="55880" lvl="1" indent="-342900">
              <a:spcBef>
                <a:spcPts val="695"/>
              </a:spcBef>
              <a:buClr>
                <a:srgbClr val="00CCFF"/>
              </a:buClr>
              <a:buSzPct val="62857"/>
              <a:buFont typeface="Wingdings"/>
              <a:buChar char=""/>
              <a:tabLst>
                <a:tab pos="456565" algn="l"/>
                <a:tab pos="457200" algn="l"/>
                <a:tab pos="2823845" algn="l"/>
              </a:tabLst>
            </a:pPr>
            <a:r>
              <a:rPr spc="-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the</a:t>
            </a:r>
            <a:r>
              <a:rPr spc="-5" dirty="0">
                <a:solidFill>
                  <a:srgbClr val="CC9900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spc="-50" dirty="0">
                <a:solidFill>
                  <a:srgbClr val="CC9900"/>
                </a:solidFill>
                <a:latin typeface="Consolas" panose="020B0609020204030204" pitchFamily="49" charset="0"/>
                <a:cs typeface="Tahoma"/>
              </a:rPr>
              <a:t>bicuspid valve</a:t>
            </a:r>
            <a:r>
              <a:rPr spc="-5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lang="en-US" spc="-5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found </a:t>
            </a:r>
            <a:r>
              <a:rPr spc="-1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on </a:t>
            </a:r>
            <a:r>
              <a:rPr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the  </a:t>
            </a:r>
            <a:r>
              <a:rPr spc="-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left</a:t>
            </a:r>
            <a:endParaRPr lang="en-US" spc="-5" dirty="0">
              <a:solidFill>
                <a:srgbClr val="FFFFFF"/>
              </a:solidFill>
              <a:latin typeface="Consolas" panose="020B0609020204030204" pitchFamily="49" charset="0"/>
              <a:cs typeface="Tahoma"/>
            </a:endParaRPr>
          </a:p>
          <a:p>
            <a:pPr marL="913765" marR="55880" lvl="1" indent="-342900">
              <a:spcBef>
                <a:spcPts val="695"/>
              </a:spcBef>
              <a:buClr>
                <a:srgbClr val="00CCFF"/>
              </a:buClr>
              <a:buSzPct val="62857"/>
              <a:buFont typeface="Wingdings"/>
              <a:buChar char=""/>
              <a:tabLst>
                <a:tab pos="456565" algn="l"/>
                <a:tab pos="457200" algn="l"/>
                <a:tab pos="2823845" algn="l"/>
              </a:tabLst>
            </a:pPr>
            <a:r>
              <a:rPr spc="-1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both </a:t>
            </a:r>
            <a:r>
              <a:rPr spc="-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valves are attached to </a:t>
            </a:r>
            <a:r>
              <a:rPr lang="en-US" spc="-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tendons like cords </a:t>
            </a:r>
            <a:r>
              <a:rPr spc="-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within the</a:t>
            </a:r>
            <a:r>
              <a:rPr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spc="-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ventricles</a:t>
            </a:r>
            <a:r>
              <a:rPr lang="en-IN" spc="-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lang="en-IN" spc="-1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by </a:t>
            </a:r>
            <a:r>
              <a:rPr lang="en-IN" spc="-55" dirty="0">
                <a:solidFill>
                  <a:srgbClr val="CC9900"/>
                </a:solidFill>
                <a:latin typeface="Consolas" panose="020B0609020204030204" pitchFamily="49" charset="0"/>
                <a:cs typeface="Tahoma"/>
              </a:rPr>
              <a:t>chordae </a:t>
            </a:r>
            <a:r>
              <a:rPr lang="en-IN" spc="-50" dirty="0">
                <a:solidFill>
                  <a:srgbClr val="CC9900"/>
                </a:solidFill>
                <a:latin typeface="Consolas" panose="020B0609020204030204" pitchFamily="49" charset="0"/>
                <a:cs typeface="Tahoma"/>
              </a:rPr>
              <a:t>tendinae</a:t>
            </a:r>
            <a:r>
              <a:rPr spc="-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.</a:t>
            </a:r>
            <a:endParaRPr dirty="0">
              <a:latin typeface="Consolas" panose="020B0609020204030204" pitchFamily="49" charset="0"/>
              <a:cs typeface="Tahom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2391" y="1143000"/>
            <a:ext cx="4038600" cy="4941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97F07E-85F1-4A2E-9BED-5B951687CF6C}"/>
              </a:ext>
            </a:extLst>
          </p:cNvPr>
          <p:cNvSpPr txBox="1"/>
          <p:nvPr/>
        </p:nvSpPr>
        <p:spPr>
          <a:xfrm>
            <a:off x="2590800" y="152400"/>
            <a:ext cx="624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>
                <a:latin typeface="+mj-lt"/>
              </a:rPr>
              <a:t>CHAMBERS OF HEART</a:t>
            </a:r>
            <a:endParaRPr lang="en-IN" sz="4400" dirty="0">
              <a:latin typeface="+mj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419" y="304800"/>
            <a:ext cx="782828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>
                <a:solidFill>
                  <a:srgbClr val="FFFFFF"/>
                </a:solidFill>
              </a:rPr>
              <a:t>External </a:t>
            </a:r>
            <a:r>
              <a:rPr spc="-45" dirty="0">
                <a:solidFill>
                  <a:srgbClr val="FFFFFF"/>
                </a:solidFill>
              </a:rPr>
              <a:t>anatomy</a:t>
            </a:r>
            <a:r>
              <a:rPr lang="en-US" spc="-45" dirty="0">
                <a:solidFill>
                  <a:srgbClr val="FFFFFF"/>
                </a:solidFill>
              </a:rPr>
              <a:t> of </a:t>
            </a:r>
            <a:r>
              <a:rPr lang="en-IN" spc="-75" dirty="0">
                <a:solidFill>
                  <a:srgbClr val="FFFFFF"/>
                </a:solidFill>
              </a:rPr>
              <a:t>heart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002030" y="1159510"/>
            <a:ext cx="7114540" cy="53365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411777"/>
            <a:ext cx="848550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>
                <a:solidFill>
                  <a:srgbClr val="FFFFFF"/>
                </a:solidFill>
              </a:rPr>
              <a:t>Internal </a:t>
            </a:r>
            <a:r>
              <a:rPr lang="en-US" spc="-50" dirty="0">
                <a:solidFill>
                  <a:srgbClr val="FFFFFF"/>
                </a:solidFill>
              </a:rPr>
              <a:t>anatomy </a:t>
            </a:r>
            <a:r>
              <a:rPr spc="-80" dirty="0">
                <a:solidFill>
                  <a:srgbClr val="FFFFFF"/>
                </a:solidFill>
              </a:rPr>
              <a:t>of </a:t>
            </a:r>
            <a:r>
              <a:rPr spc="75" dirty="0">
                <a:solidFill>
                  <a:srgbClr val="FFFFFF"/>
                </a:solidFill>
              </a:rPr>
              <a:t> </a:t>
            </a:r>
            <a:r>
              <a:rPr spc="-30" dirty="0">
                <a:solidFill>
                  <a:srgbClr val="FFFFFF"/>
                </a:solidFill>
              </a:rPr>
              <a:t>heart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066800" y="1294130"/>
            <a:ext cx="7057390" cy="5293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850477"/>
            <a:ext cx="748284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36800" marR="5080" indent="-23241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FFFF"/>
                </a:solidFill>
              </a:rPr>
              <a:t>Passage </a:t>
            </a:r>
            <a:r>
              <a:rPr sz="3600" spc="-5" dirty="0">
                <a:solidFill>
                  <a:srgbClr val="FFFFFF"/>
                </a:solidFill>
              </a:rPr>
              <a:t>of Blood </a:t>
            </a:r>
            <a:r>
              <a:rPr sz="3600" dirty="0">
                <a:solidFill>
                  <a:srgbClr val="FFFFFF"/>
                </a:solidFill>
              </a:rPr>
              <a:t>Through  </a:t>
            </a:r>
            <a:r>
              <a:rPr sz="3600" spc="-5" dirty="0">
                <a:solidFill>
                  <a:srgbClr val="FFFFFF"/>
                </a:solidFill>
              </a:rPr>
              <a:t>the</a:t>
            </a:r>
            <a:r>
              <a:rPr sz="3600" spc="20" dirty="0">
                <a:solidFill>
                  <a:srgbClr val="FFFFFF"/>
                </a:solidFill>
              </a:rPr>
              <a:t> </a:t>
            </a:r>
            <a:r>
              <a:rPr sz="3600" spc="-5" dirty="0">
                <a:solidFill>
                  <a:srgbClr val="FFFFFF"/>
                </a:solidFill>
              </a:rPr>
              <a:t>Heart</a:t>
            </a:r>
            <a:endParaRPr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692295-120F-4550-A9E4-A5A3DFAA6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marR="372110" indent="-342900">
              <a:lnSpc>
                <a:spcPct val="100000"/>
              </a:lnSpc>
              <a:spcBef>
                <a:spcPts val="100"/>
              </a:spcBef>
              <a:buClr>
                <a:srgbClr val="00CCFF"/>
              </a:buClr>
              <a:buSzPct val="64062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en-IN" sz="2400" spc="-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Blood follows this </a:t>
            </a:r>
            <a:r>
              <a:rPr lang="en-IN" sz="240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sequence </a:t>
            </a:r>
            <a:r>
              <a:rPr lang="en-IN" sz="2400" spc="-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through the  </a:t>
            </a:r>
            <a:r>
              <a:rPr lang="en-IN" sz="240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heart: superior and inferior vena </a:t>
            </a:r>
            <a:r>
              <a:rPr lang="en-IN" sz="2400" spc="-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cava </a:t>
            </a:r>
            <a:r>
              <a:rPr lang="en-IN" sz="2400" spc="-135" dirty="0">
                <a:solidFill>
                  <a:srgbClr val="FFFFFF"/>
                </a:solidFill>
                <a:latin typeface="Consolas" panose="020B0609020204030204" pitchFamily="49" charset="0"/>
                <a:cs typeface="AoyagiKouzanFontT"/>
              </a:rPr>
              <a:t>→  </a:t>
            </a:r>
            <a:r>
              <a:rPr lang="en-IN" sz="240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right </a:t>
            </a:r>
            <a:r>
              <a:rPr lang="en-IN" sz="2400" spc="-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atrium </a:t>
            </a:r>
            <a:r>
              <a:rPr lang="en-IN" sz="2400" spc="-135" dirty="0">
                <a:solidFill>
                  <a:srgbClr val="FFFFFF"/>
                </a:solidFill>
                <a:latin typeface="Consolas" panose="020B0609020204030204" pitchFamily="49" charset="0"/>
                <a:cs typeface="AoyagiKouzanFontT"/>
              </a:rPr>
              <a:t>→ </a:t>
            </a:r>
            <a:r>
              <a:rPr lang="en-IN" sz="240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right  </a:t>
            </a:r>
            <a:r>
              <a:rPr lang="en-IN" sz="2400" spc="-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ventricle</a:t>
            </a:r>
            <a:r>
              <a:rPr lang="en-IN" sz="2400" spc="-135" dirty="0">
                <a:solidFill>
                  <a:srgbClr val="FFFFFF"/>
                </a:solidFill>
                <a:latin typeface="Consolas" panose="020B0609020204030204" pitchFamily="49" charset="0"/>
                <a:cs typeface="AoyagiKouzanFontT"/>
              </a:rPr>
              <a:t> (through </a:t>
            </a:r>
            <a:r>
              <a:rPr lang="en-IN" sz="2400" spc="-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tricuspid </a:t>
            </a:r>
            <a:r>
              <a:rPr lang="en-IN" sz="240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valve)</a:t>
            </a:r>
            <a:r>
              <a:rPr lang="en-IN" sz="2400" spc="-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lang="en-IN" sz="2400" spc="-135" dirty="0">
                <a:solidFill>
                  <a:srgbClr val="FFFFFF"/>
                </a:solidFill>
                <a:latin typeface="Consolas" panose="020B0609020204030204" pitchFamily="49" charset="0"/>
                <a:cs typeface="AoyagiKouzanFontT"/>
              </a:rPr>
              <a:t>→ </a:t>
            </a:r>
            <a:r>
              <a:rPr lang="en-IN" sz="240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pulmonary semilunar valve</a:t>
            </a:r>
            <a:r>
              <a:rPr lang="en-IN" sz="2400" spc="-52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lang="en-IN" sz="2400" spc="-135" dirty="0">
                <a:solidFill>
                  <a:srgbClr val="FFFFFF"/>
                </a:solidFill>
                <a:latin typeface="Consolas" panose="020B0609020204030204" pitchFamily="49" charset="0"/>
                <a:cs typeface="AoyagiKouzanFontT"/>
              </a:rPr>
              <a:t>→  </a:t>
            </a:r>
            <a:r>
              <a:rPr lang="en-IN" sz="2400" spc="-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pulmonary trunk </a:t>
            </a:r>
            <a:r>
              <a:rPr lang="en-IN" sz="240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and arteries </a:t>
            </a:r>
            <a:r>
              <a:rPr lang="en-IN" sz="2400" spc="-1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to </a:t>
            </a:r>
            <a:r>
              <a:rPr lang="en-IN" sz="2400" spc="-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the</a:t>
            </a:r>
            <a:r>
              <a:rPr lang="en-IN" sz="2400" spc="1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lang="en-IN" sz="240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lungs</a:t>
            </a:r>
            <a:r>
              <a:rPr lang="en-IN" sz="2400" spc="-135" dirty="0">
                <a:solidFill>
                  <a:srgbClr val="FFFFFF"/>
                </a:solidFill>
                <a:latin typeface="Consolas" panose="020B0609020204030204" pitchFamily="49" charset="0"/>
                <a:cs typeface="AoyagiKouzanFontT"/>
              </a:rPr>
              <a:t>→ </a:t>
            </a:r>
            <a:r>
              <a:rPr lang="en-IN" sz="2400" spc="-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pulmonary </a:t>
            </a:r>
            <a:r>
              <a:rPr lang="en-IN" sz="240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veins leaving the lungs </a:t>
            </a:r>
            <a:r>
              <a:rPr lang="en-IN" sz="2400" spc="-135" dirty="0">
                <a:solidFill>
                  <a:srgbClr val="FFFFFF"/>
                </a:solidFill>
                <a:latin typeface="Consolas" panose="020B0609020204030204" pitchFamily="49" charset="0"/>
                <a:cs typeface="AoyagiKouzanFontT"/>
              </a:rPr>
              <a:t>→</a:t>
            </a:r>
            <a:r>
              <a:rPr lang="en-IN" sz="2400" spc="-1115" dirty="0">
                <a:solidFill>
                  <a:srgbClr val="FFFFFF"/>
                </a:solidFill>
                <a:latin typeface="Consolas" panose="020B0609020204030204" pitchFamily="49" charset="0"/>
                <a:cs typeface="AoyagiKouzanFontT"/>
              </a:rPr>
              <a:t> </a:t>
            </a:r>
            <a:r>
              <a:rPr lang="en-IN" sz="240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left  </a:t>
            </a:r>
            <a:r>
              <a:rPr lang="en-IN" sz="2400" spc="-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atrium </a:t>
            </a:r>
            <a:r>
              <a:rPr lang="en-IN" sz="2400" spc="-135" dirty="0">
                <a:solidFill>
                  <a:srgbClr val="FFFFFF"/>
                </a:solidFill>
                <a:latin typeface="Consolas" panose="020B0609020204030204" pitchFamily="49" charset="0"/>
                <a:cs typeface="AoyagiKouzanFontT"/>
              </a:rPr>
              <a:t>→ </a:t>
            </a:r>
            <a:r>
              <a:rPr lang="en-IN" sz="240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left </a:t>
            </a:r>
            <a:r>
              <a:rPr lang="en-IN" sz="2400" spc="-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ventricle</a:t>
            </a:r>
            <a:r>
              <a:rPr lang="en-IN" sz="2400" spc="-135" dirty="0">
                <a:solidFill>
                  <a:srgbClr val="FFFFFF"/>
                </a:solidFill>
                <a:latin typeface="Consolas" panose="020B0609020204030204" pitchFamily="49" charset="0"/>
                <a:cs typeface="AoyagiKouzanFontT"/>
              </a:rPr>
              <a:t> (through </a:t>
            </a:r>
            <a:r>
              <a:rPr lang="en-IN" sz="2400" spc="-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bicuspid </a:t>
            </a:r>
            <a:r>
              <a:rPr lang="en-IN" sz="240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valve)</a:t>
            </a:r>
            <a:r>
              <a:rPr lang="en-IN" sz="2400" spc="-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lang="en-IN" sz="2400" spc="-135" dirty="0">
                <a:solidFill>
                  <a:srgbClr val="FFFFFF"/>
                </a:solidFill>
                <a:latin typeface="Consolas" panose="020B0609020204030204" pitchFamily="49" charset="0"/>
                <a:cs typeface="AoyagiKouzanFontT"/>
              </a:rPr>
              <a:t>→  </a:t>
            </a:r>
            <a:r>
              <a:rPr lang="en-IN" sz="2400" spc="-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aortic </a:t>
            </a:r>
            <a:r>
              <a:rPr lang="en-IN" sz="240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semilunar </a:t>
            </a:r>
            <a:r>
              <a:rPr lang="en-IN" sz="2400" spc="-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valve </a:t>
            </a:r>
            <a:r>
              <a:rPr lang="en-IN" sz="2400" spc="-135" dirty="0">
                <a:solidFill>
                  <a:srgbClr val="FFFFFF"/>
                </a:solidFill>
                <a:latin typeface="Consolas" panose="020B0609020204030204" pitchFamily="49" charset="0"/>
                <a:cs typeface="AoyagiKouzanFontT"/>
              </a:rPr>
              <a:t>→ </a:t>
            </a:r>
            <a:r>
              <a:rPr lang="en-IN" sz="2400" spc="-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aorta </a:t>
            </a:r>
            <a:r>
              <a:rPr lang="en-IN" sz="2400" spc="-135" dirty="0">
                <a:solidFill>
                  <a:srgbClr val="FFFFFF"/>
                </a:solidFill>
                <a:latin typeface="Consolas" panose="020B0609020204030204" pitchFamily="49" charset="0"/>
                <a:cs typeface="AoyagiKouzanFontT"/>
              </a:rPr>
              <a:t>→ </a:t>
            </a:r>
            <a:r>
              <a:rPr lang="en-IN" sz="2400" spc="-1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to </a:t>
            </a:r>
            <a:r>
              <a:rPr lang="en-IN" sz="240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the  body.</a:t>
            </a:r>
            <a:endParaRPr lang="en-IN" sz="2400" dirty="0">
              <a:latin typeface="Consolas" panose="020B0609020204030204" pitchFamily="49" charset="0"/>
              <a:cs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6565" y="269130"/>
            <a:ext cx="9041130" cy="1182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800" dirty="0">
                <a:solidFill>
                  <a:srgbClr val="FFFFFF"/>
                </a:solidFill>
              </a:rPr>
              <a:t>Passage </a:t>
            </a:r>
            <a:r>
              <a:rPr lang="en-US" sz="3800" spc="-5" dirty="0">
                <a:solidFill>
                  <a:srgbClr val="FFFFFF"/>
                </a:solidFill>
              </a:rPr>
              <a:t>of Blood </a:t>
            </a:r>
            <a:r>
              <a:rPr lang="en-US" sz="3800" dirty="0">
                <a:solidFill>
                  <a:srgbClr val="FFFFFF"/>
                </a:solidFill>
              </a:rPr>
              <a:t>Through  </a:t>
            </a:r>
            <a:br>
              <a:rPr lang="en-US" sz="3800" dirty="0">
                <a:solidFill>
                  <a:srgbClr val="FFFFFF"/>
                </a:solidFill>
              </a:rPr>
            </a:br>
            <a:r>
              <a:rPr lang="en-US" sz="3800" dirty="0">
                <a:solidFill>
                  <a:srgbClr val="FFFFFF"/>
                </a:solidFill>
              </a:rPr>
              <a:t>the </a:t>
            </a:r>
            <a:r>
              <a:rPr lang="en-US" sz="3800" spc="-5" dirty="0">
                <a:solidFill>
                  <a:srgbClr val="FFFFFF"/>
                </a:solidFill>
              </a:rPr>
              <a:t>Heart</a:t>
            </a:r>
            <a:endParaRPr sz="3800" dirty="0"/>
          </a:p>
        </p:txBody>
      </p:sp>
      <p:sp>
        <p:nvSpPr>
          <p:cNvPr id="3" name="object 3"/>
          <p:cNvSpPr/>
          <p:nvPr/>
        </p:nvSpPr>
        <p:spPr>
          <a:xfrm>
            <a:off x="609600" y="1524000"/>
            <a:ext cx="7924800" cy="51841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42F49-5B33-459A-901B-EED6F9A0C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-52154"/>
            <a:ext cx="7025640" cy="1293028"/>
          </a:xfrm>
        </p:spPr>
        <p:txBody>
          <a:bodyPr/>
          <a:lstStyle/>
          <a:p>
            <a:r>
              <a:rPr lang="en-US" dirty="0"/>
              <a:t>Coronary circulation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2AFC4-DDF3-4F3F-B846-09DAABE35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43000"/>
            <a:ext cx="8610600" cy="5160396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onsolas" panose="020B0609020204030204" pitchFamily="49" charset="0"/>
              </a:rPr>
              <a:t>Nutrients are not able to diffuse from blood to cells of chambers of heart, so myocardium has its own network of blood vessels i.e.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coronary / cardiac circulation</a:t>
            </a:r>
            <a:r>
              <a:rPr lang="en-US" dirty="0">
                <a:latin typeface="Consolas" panose="020B0609020204030204" pitchFamily="49" charset="0"/>
              </a:rPr>
              <a:t>.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Two </a:t>
            </a:r>
            <a:r>
              <a:rPr lang="en-US" dirty="0">
                <a:latin typeface="Consolas" panose="020B0609020204030204" pitchFamily="49" charset="0"/>
              </a:rPr>
              <a:t>coronary arteries i.e.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left &amp; right coronary arteries </a:t>
            </a:r>
            <a:r>
              <a:rPr lang="en-US" dirty="0">
                <a:latin typeface="Consolas" panose="020B0609020204030204" pitchFamily="49" charset="0"/>
              </a:rPr>
              <a:t>branch from aorta &amp; supply oxygenated blood to myocardium.</a:t>
            </a:r>
          </a:p>
          <a:p>
            <a:r>
              <a:rPr lang="en-IN" dirty="0">
                <a:latin typeface="Consolas" panose="020B0609020204030204" pitchFamily="49" charset="0"/>
              </a:rPr>
              <a:t>While heart contracts, blood flows in coronary arteries &amp; when heart relaxes, blood is propelled into capillaries then into coronary veins through coronary arteries due to high blood pressure. </a:t>
            </a:r>
          </a:p>
          <a:p>
            <a:r>
              <a:rPr lang="en-IN" dirty="0">
                <a:latin typeface="Consolas" panose="020B0609020204030204" pitchFamily="49" charset="0"/>
              </a:rPr>
              <a:t>In those capillaries blood provides oxygen to the myocardium &amp; collects carbon dioxide.</a:t>
            </a:r>
          </a:p>
          <a:p>
            <a:r>
              <a:rPr lang="en-IN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Four</a:t>
            </a:r>
            <a:r>
              <a:rPr lang="en-IN" dirty="0">
                <a:latin typeface="Consolas" panose="020B0609020204030204" pitchFamily="49" charset="0"/>
              </a:rPr>
              <a:t> principal coronary veins are </a:t>
            </a:r>
            <a:r>
              <a:rPr lang="en-IN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great cardiac vein, middle cardiac vein, small cardiac vein, anterior cardiac vein</a:t>
            </a:r>
            <a:r>
              <a:rPr lang="en-IN" dirty="0">
                <a:latin typeface="Consolas" panose="020B0609020204030204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9472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3430" y="211889"/>
            <a:ext cx="759840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FF"/>
                </a:solidFill>
              </a:rPr>
              <a:t>Coronary </a:t>
            </a:r>
            <a:r>
              <a:rPr sz="3600" dirty="0">
                <a:solidFill>
                  <a:srgbClr val="FFFFFF"/>
                </a:solidFill>
              </a:rPr>
              <a:t>artery</a:t>
            </a:r>
            <a:r>
              <a:rPr sz="3600" spc="5" dirty="0">
                <a:solidFill>
                  <a:srgbClr val="FFFFFF"/>
                </a:solidFill>
              </a:rPr>
              <a:t> </a:t>
            </a:r>
            <a:r>
              <a:rPr sz="3600" dirty="0">
                <a:solidFill>
                  <a:srgbClr val="FFFFFF"/>
                </a:solidFill>
              </a:rPr>
              <a:t>circulation</a:t>
            </a:r>
            <a:endParaRPr sz="3600" dirty="0"/>
          </a:p>
        </p:txBody>
      </p:sp>
      <p:sp>
        <p:nvSpPr>
          <p:cNvPr id="3" name="object 3"/>
          <p:cNvSpPr/>
          <p:nvPr/>
        </p:nvSpPr>
        <p:spPr>
          <a:xfrm>
            <a:off x="914400" y="1066800"/>
            <a:ext cx="7341870" cy="53936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96EB0-2416-463E-82D0-8466F734E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Cardiac cycle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F7220-29C7-4225-8F4A-4660340C0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spc="-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Each heartbeat is called </a:t>
            </a:r>
            <a:r>
              <a:rPr lang="en-US" sz="200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as a</a:t>
            </a:r>
            <a:r>
              <a:rPr lang="en-US" sz="2000" dirty="0">
                <a:solidFill>
                  <a:srgbClr val="CC9900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lang="en-US" sz="2000" spc="-50" dirty="0">
                <a:solidFill>
                  <a:srgbClr val="CC9900"/>
                </a:solidFill>
                <a:latin typeface="Consolas" panose="020B0609020204030204" pitchFamily="49" charset="0"/>
                <a:cs typeface="Tahoma"/>
              </a:rPr>
              <a:t>cardiac </a:t>
            </a:r>
            <a:r>
              <a:rPr lang="en-US" sz="2000" spc="-35" dirty="0">
                <a:solidFill>
                  <a:srgbClr val="CC9900"/>
                </a:solidFill>
                <a:latin typeface="Consolas" panose="020B0609020204030204" pitchFamily="49" charset="0"/>
                <a:cs typeface="Tahoma"/>
              </a:rPr>
              <a:t>cycle</a:t>
            </a:r>
            <a:r>
              <a:rPr lang="en-US" sz="2000" spc="-3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.</a:t>
            </a:r>
            <a:endParaRPr lang="en-US" sz="2000" dirty="0">
              <a:latin typeface="Consolas" panose="020B0609020204030204" pitchFamily="49" charset="0"/>
              <a:cs typeface="Tahoma"/>
            </a:endParaRPr>
          </a:p>
          <a:p>
            <a:r>
              <a:rPr lang="en-IN" dirty="0">
                <a:latin typeface="Consolas" panose="020B0609020204030204" pitchFamily="49" charset="0"/>
              </a:rPr>
              <a:t>A cardiac cycle consists of </a:t>
            </a:r>
            <a:r>
              <a:rPr lang="en-IN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systole &amp; diastole</a:t>
            </a:r>
            <a:r>
              <a:rPr lang="en-IN" dirty="0">
                <a:latin typeface="Consolas" panose="020B0609020204030204" pitchFamily="49" charset="0"/>
              </a:rPr>
              <a:t> of both the atria &amp; ventricles.</a:t>
            </a:r>
          </a:p>
          <a:p>
            <a:r>
              <a:rPr lang="en-IN" dirty="0">
                <a:latin typeface="Consolas" panose="020B0609020204030204" pitchFamily="49" charset="0"/>
              </a:rPr>
              <a:t>In each cardiac cycle, both contract &amp; relax alternatively by forcing the blood from high pressure to low pressure areas.</a:t>
            </a:r>
          </a:p>
          <a:p>
            <a:r>
              <a:rPr lang="en-IN" dirty="0">
                <a:latin typeface="Consolas" panose="020B0609020204030204" pitchFamily="49" charset="0"/>
              </a:rPr>
              <a:t>Heart rate is </a:t>
            </a:r>
            <a:r>
              <a:rPr lang="en-IN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75 beats/min</a:t>
            </a:r>
            <a:r>
              <a:rPr lang="en-IN" dirty="0">
                <a:latin typeface="Consolas" panose="020B0609020204030204" pitchFamily="49" charset="0"/>
              </a:rPr>
              <a:t>.</a:t>
            </a:r>
          </a:p>
          <a:p>
            <a:r>
              <a:rPr lang="en-IN" dirty="0">
                <a:latin typeface="Consolas" panose="020B0609020204030204" pitchFamily="49" charset="0"/>
              </a:rPr>
              <a:t>A cardiac cycle lasts for </a:t>
            </a:r>
            <a:r>
              <a:rPr lang="en-IN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0.8sec</a:t>
            </a:r>
            <a:r>
              <a:rPr lang="en-IN" dirty="0">
                <a:latin typeface="Consolas" panose="020B0609020204030204" pitchFamily="49" charset="0"/>
              </a:rPr>
              <a:t>.</a:t>
            </a:r>
          </a:p>
          <a:p>
            <a:r>
              <a:rPr lang="en-IN" dirty="0">
                <a:latin typeface="Consolas" panose="020B0609020204030204" pitchFamily="49" charset="0"/>
              </a:rPr>
              <a:t>The events during a cardiac cycle are</a:t>
            </a:r>
          </a:p>
          <a:p>
            <a:pPr lvl="1"/>
            <a:r>
              <a:rPr lang="en-IN" dirty="0">
                <a:latin typeface="Consolas" panose="020B0609020204030204" pitchFamily="49" charset="0"/>
              </a:rPr>
              <a:t>Atrial systole</a:t>
            </a:r>
          </a:p>
          <a:p>
            <a:pPr lvl="1"/>
            <a:r>
              <a:rPr lang="en-IN" dirty="0">
                <a:latin typeface="Consolas" panose="020B0609020204030204" pitchFamily="49" charset="0"/>
              </a:rPr>
              <a:t>Ventricular systole</a:t>
            </a:r>
          </a:p>
          <a:p>
            <a:pPr lvl="1"/>
            <a:r>
              <a:rPr lang="en-IN" dirty="0">
                <a:latin typeface="Consolas" panose="020B0609020204030204" pitchFamily="49" charset="0"/>
              </a:rPr>
              <a:t>Relaxation period</a:t>
            </a:r>
          </a:p>
        </p:txBody>
      </p:sp>
    </p:spTree>
    <p:extLst>
      <p:ext uri="{BB962C8B-B14F-4D97-AF65-F5344CB8AC3E}">
        <p14:creationId xmlns:p14="http://schemas.microsoft.com/office/powerpoint/2010/main" val="4294858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B76A6-F579-4CD0-87A6-D42363E92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1143000"/>
            <a:ext cx="7955280" cy="5120640"/>
          </a:xfrm>
        </p:spPr>
        <p:txBody>
          <a:bodyPr>
            <a:norm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Atrial systole</a:t>
            </a:r>
          </a:p>
          <a:p>
            <a:pPr lvl="1"/>
            <a:r>
              <a:rPr lang="en-US" sz="2200" dirty="0">
                <a:latin typeface="Consolas" panose="020B0609020204030204" pitchFamily="49" charset="0"/>
              </a:rPr>
              <a:t>Lasts about </a:t>
            </a:r>
            <a:r>
              <a:rPr lang="en-US" sz="22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0.1 sec</a:t>
            </a:r>
            <a:r>
              <a:rPr lang="en-US" sz="2200" dirty="0">
                <a:latin typeface="Consolas" panose="020B0609020204030204" pitchFamily="49" charset="0"/>
              </a:rPr>
              <a:t>, </a:t>
            </a:r>
            <a:r>
              <a:rPr lang="en-US" sz="22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atria contracts </a:t>
            </a:r>
            <a:r>
              <a:rPr lang="en-US" sz="2200" dirty="0">
                <a:latin typeface="Consolas" panose="020B0609020204030204" pitchFamily="49" charset="0"/>
              </a:rPr>
              <a:t>&amp; </a:t>
            </a:r>
            <a:r>
              <a:rPr lang="en-US" sz="22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ventricles relax </a:t>
            </a:r>
            <a:r>
              <a:rPr lang="en-US" sz="2200" dirty="0">
                <a:latin typeface="Consolas" panose="020B0609020204030204" pitchFamily="49" charset="0"/>
              </a:rPr>
              <a:t>(ventricular diastole) at the same time.</a:t>
            </a:r>
          </a:p>
          <a:p>
            <a:r>
              <a:rPr lang="en-US" dirty="0">
                <a:latin typeface="Consolas" panose="020B0609020204030204" pitchFamily="49" charset="0"/>
              </a:rPr>
              <a:t>Ventricular systole</a:t>
            </a:r>
          </a:p>
          <a:p>
            <a:pPr lvl="1"/>
            <a:r>
              <a:rPr lang="en-US" sz="2200" dirty="0">
                <a:latin typeface="Consolas" panose="020B0609020204030204" pitchFamily="49" charset="0"/>
              </a:rPr>
              <a:t>Lasts about </a:t>
            </a:r>
            <a:r>
              <a:rPr lang="en-US" sz="22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0.3 sec</a:t>
            </a:r>
            <a:r>
              <a:rPr lang="en-US" sz="2200" dirty="0">
                <a:latin typeface="Consolas" panose="020B0609020204030204" pitchFamily="49" charset="0"/>
              </a:rPr>
              <a:t>, </a:t>
            </a:r>
            <a:r>
              <a:rPr lang="en-US" sz="22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ventricles contract &amp; atria relax</a:t>
            </a:r>
            <a:r>
              <a:rPr lang="en-US" sz="2200" dirty="0">
                <a:latin typeface="Consolas" panose="020B0609020204030204" pitchFamily="49" charset="0"/>
              </a:rPr>
              <a:t>(atrial diastole) at the same time.</a:t>
            </a:r>
          </a:p>
          <a:p>
            <a:r>
              <a:rPr lang="en-US" dirty="0">
                <a:latin typeface="Consolas" panose="020B0609020204030204" pitchFamily="49" charset="0"/>
              </a:rPr>
              <a:t>Relaxation period</a:t>
            </a:r>
          </a:p>
          <a:p>
            <a:pPr lvl="1"/>
            <a:r>
              <a:rPr lang="en-US" sz="2200" dirty="0">
                <a:latin typeface="Consolas" panose="020B0609020204030204" pitchFamily="49" charset="0"/>
              </a:rPr>
              <a:t>Lasts about</a:t>
            </a:r>
            <a:r>
              <a:rPr lang="en-US" sz="22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 0.4sec</a:t>
            </a:r>
            <a:r>
              <a:rPr lang="en-US" sz="2200" dirty="0">
                <a:latin typeface="Consolas" panose="020B0609020204030204" pitchFamily="49" charset="0"/>
              </a:rPr>
              <a:t>, both atria and ventricles are relaxed.</a:t>
            </a:r>
            <a:r>
              <a:rPr lang="en-IN" sz="2200" dirty="0">
                <a:latin typeface="Consolas" panose="020B0609020204030204" pitchFamily="49" charset="0"/>
              </a:rPr>
              <a:t> 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Systole; the phase of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contraction</a:t>
            </a:r>
            <a:r>
              <a:rPr lang="en-US" dirty="0">
                <a:latin typeface="Consolas" panose="020B0609020204030204" pitchFamily="49" charset="0"/>
              </a:rPr>
              <a:t> of heart.</a:t>
            </a:r>
          </a:p>
          <a:p>
            <a:r>
              <a:rPr lang="en-US" dirty="0">
                <a:latin typeface="Consolas" panose="020B0609020204030204" pitchFamily="49" charset="0"/>
              </a:rPr>
              <a:t>Diastole; the phase of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relaxation</a:t>
            </a:r>
            <a:r>
              <a:rPr lang="en-US" dirty="0">
                <a:latin typeface="Consolas" panose="020B0609020204030204" pitchFamily="49" charset="0"/>
              </a:rPr>
              <a:t> of heart muscles.</a:t>
            </a:r>
          </a:p>
        </p:txBody>
      </p:sp>
    </p:spTree>
    <p:extLst>
      <p:ext uri="{BB962C8B-B14F-4D97-AF65-F5344CB8AC3E}">
        <p14:creationId xmlns:p14="http://schemas.microsoft.com/office/powerpoint/2010/main" val="4262859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1700" y="1096698"/>
            <a:ext cx="637794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>
                <a:solidFill>
                  <a:srgbClr val="FFFFFF"/>
                </a:solidFill>
              </a:rPr>
              <a:t>Autorhythmic fibers</a:t>
            </a:r>
            <a:endParaRPr spc="-5" dirty="0">
              <a:solidFill>
                <a:srgbClr val="FFFFFF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E30FA3-F4CA-4970-915D-6E0F9FF93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Consolas" panose="020B0609020204030204" pitchFamily="49" charset="0"/>
              </a:rPr>
              <a:t>Heart beats for lifelong because of its rhythmic electrical activity which is produced by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autorhythmic fibers</a:t>
            </a:r>
            <a:r>
              <a:rPr lang="en-US" sz="2000" dirty="0">
                <a:latin typeface="Consolas" panose="020B0609020204030204" pitchFamily="49" charset="0"/>
              </a:rPr>
              <a:t>.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Autorhythmic fibers are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self excitable </a:t>
            </a:r>
            <a:r>
              <a:rPr lang="en-US" sz="2000" dirty="0">
                <a:latin typeface="Consolas" panose="020B0609020204030204" pitchFamily="49" charset="0"/>
              </a:rPr>
              <a:t>which generates action potential repeatedly that initiates heart contraction, so heart can beat after removal from body.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These fibers produce 2 different functions: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They act as “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pacemaker</a:t>
            </a:r>
            <a:r>
              <a:rPr lang="en-US" dirty="0">
                <a:latin typeface="Consolas" panose="020B0609020204030204" pitchFamily="49" charset="0"/>
              </a:rPr>
              <a:t>” i.e. they set the rhythm of electrical excitation that produce contraction of heart.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They provide a path for each cardiac cycle </a:t>
            </a:r>
            <a:r>
              <a:rPr lang="en-US" dirty="0" err="1">
                <a:latin typeface="Consolas" panose="020B0609020204030204" pitchFamily="49" charset="0"/>
              </a:rPr>
              <a:t>i.e</a:t>
            </a:r>
            <a:r>
              <a:rPr lang="en-US" dirty="0">
                <a:latin typeface="Consolas" panose="020B0609020204030204" pitchFamily="49" charset="0"/>
              </a:rPr>
              <a:t> known as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cardiac conduction system</a:t>
            </a:r>
            <a:endParaRPr lang="en-IN" dirty="0">
              <a:solidFill>
                <a:schemeClr val="accent3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800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11C8A-E92D-4A20-A8C0-3C89802F7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62000"/>
            <a:ext cx="6377940" cy="1293028"/>
          </a:xfrm>
        </p:spPr>
        <p:txBody>
          <a:bodyPr/>
          <a:lstStyle/>
          <a:p>
            <a:r>
              <a:rPr lang="en-US" dirty="0"/>
              <a:t>introduction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68DBB-B766-4A5C-A135-C29B5EA30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Cardiovascular system consists of blood, heart &amp; blood vessels.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Scientific study of the normal heart and diseases associated with it is 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cardiology</a:t>
            </a:r>
            <a:r>
              <a:rPr lang="en-US" sz="2800" dirty="0">
                <a:latin typeface="Consolas" panose="020B0609020204030204" pitchFamily="49" charset="0"/>
              </a:rPr>
              <a:t>.</a:t>
            </a:r>
            <a:endParaRPr lang="en-IN" sz="28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3080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1700" y="-39757"/>
            <a:ext cx="6377940" cy="12930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10" dirty="0">
                <a:solidFill>
                  <a:srgbClr val="FFFFFF"/>
                </a:solidFill>
              </a:rPr>
              <a:t>HEART CONDUCTION</a:t>
            </a:r>
            <a:endParaRPr spc="-5" dirty="0">
              <a:solidFill>
                <a:srgbClr val="FFFFFF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7AA40E-AEDA-46AD-8BD5-88E07AC71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158740"/>
          </a:xfrm>
        </p:spPr>
        <p:txBody>
          <a:bodyPr>
            <a:noAutofit/>
          </a:bodyPr>
          <a:lstStyle/>
          <a:p>
            <a:r>
              <a:rPr lang="en-US" sz="1900" dirty="0">
                <a:latin typeface="Consolas" panose="020B0609020204030204" pitchFamily="49" charset="0"/>
              </a:rPr>
              <a:t>Cardiac action potential propagates through the cardiac conduction system in the following steps:</a:t>
            </a:r>
            <a:endParaRPr lang="en-US" sz="1900" spc="-10" dirty="0">
              <a:solidFill>
                <a:srgbClr val="FFFFFF"/>
              </a:solidFill>
              <a:latin typeface="Consolas" panose="020B0609020204030204" pitchFamily="49" charset="0"/>
              <a:cs typeface="Tahoma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900" spc="-1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The</a:t>
            </a:r>
            <a:r>
              <a:rPr lang="en-US" sz="1900" spc="-10" dirty="0">
                <a:solidFill>
                  <a:srgbClr val="CC9900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lang="en-US" sz="1900" spc="-60" dirty="0">
                <a:solidFill>
                  <a:srgbClr val="CC9900"/>
                </a:solidFill>
                <a:latin typeface="Consolas" panose="020B0609020204030204" pitchFamily="49" charset="0"/>
                <a:cs typeface="Tahoma"/>
              </a:rPr>
              <a:t>SA</a:t>
            </a:r>
            <a:r>
              <a:rPr lang="en-US" sz="1900" spc="-6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lang="en-US" sz="1900" spc="-3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(</a:t>
            </a:r>
            <a:r>
              <a:rPr lang="en-US" sz="1900" spc="-35" dirty="0">
                <a:solidFill>
                  <a:srgbClr val="CC9900"/>
                </a:solidFill>
                <a:latin typeface="Consolas" panose="020B0609020204030204" pitchFamily="49" charset="0"/>
                <a:cs typeface="Tahoma"/>
              </a:rPr>
              <a:t>sinoatrial</a:t>
            </a:r>
            <a:r>
              <a:rPr lang="en-US" sz="1900" spc="-3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)</a:t>
            </a:r>
            <a:r>
              <a:rPr lang="en-US" sz="1900" spc="-35" dirty="0">
                <a:solidFill>
                  <a:srgbClr val="CC9900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lang="en-US" sz="1900" spc="-50" dirty="0">
                <a:solidFill>
                  <a:srgbClr val="CC9900"/>
                </a:solidFill>
                <a:latin typeface="Consolas" panose="020B0609020204030204" pitchFamily="49" charset="0"/>
                <a:cs typeface="Tahoma"/>
              </a:rPr>
              <a:t>node</a:t>
            </a:r>
            <a:r>
              <a:rPr lang="en-US" sz="1900" spc="-5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, i.e. present in right atrial wall  </a:t>
            </a:r>
            <a:r>
              <a:rPr lang="en-US" sz="1900" spc="-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initiates the cardiac excitation. The AP propagates from SA node through gap junction by causing contraction of by both </a:t>
            </a:r>
            <a:r>
              <a:rPr lang="en-US" sz="190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the </a:t>
            </a:r>
            <a:r>
              <a:rPr lang="en-US" sz="1900" spc="-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atria.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900" spc="-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Then AP </a:t>
            </a:r>
            <a:r>
              <a:rPr lang="en-US" sz="1900" spc="-1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reaches the</a:t>
            </a:r>
            <a:r>
              <a:rPr lang="en-US" sz="1900" spc="-10" dirty="0">
                <a:solidFill>
                  <a:srgbClr val="CC9900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lang="en-US" sz="1900" spc="-65" dirty="0">
                <a:solidFill>
                  <a:srgbClr val="CC9900"/>
                </a:solidFill>
                <a:latin typeface="Consolas" panose="020B0609020204030204" pitchFamily="49" charset="0"/>
                <a:cs typeface="Tahoma"/>
              </a:rPr>
              <a:t>AV</a:t>
            </a:r>
            <a:r>
              <a:rPr lang="en-US" sz="1900" spc="-6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lang="en-US" sz="1900" spc="-4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(</a:t>
            </a:r>
            <a:r>
              <a:rPr lang="en-US" sz="1900" spc="-40" dirty="0">
                <a:solidFill>
                  <a:srgbClr val="CC9900"/>
                </a:solidFill>
                <a:latin typeface="Consolas" panose="020B0609020204030204" pitchFamily="49" charset="0"/>
                <a:cs typeface="Tahoma"/>
              </a:rPr>
              <a:t>atrioventricular</a:t>
            </a:r>
            <a:r>
              <a:rPr lang="en-US" sz="1900" spc="-4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)</a:t>
            </a:r>
            <a:r>
              <a:rPr lang="en-US" sz="1900" spc="-40" dirty="0">
                <a:solidFill>
                  <a:srgbClr val="CC9900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lang="en-US" sz="1900" spc="-60" dirty="0">
                <a:solidFill>
                  <a:srgbClr val="CC9900"/>
                </a:solidFill>
                <a:latin typeface="Consolas" panose="020B0609020204030204" pitchFamily="49" charset="0"/>
                <a:cs typeface="Tahoma"/>
              </a:rPr>
              <a:t>node</a:t>
            </a:r>
            <a:r>
              <a:rPr lang="en-US" sz="1900" spc="-5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 i.e. present in the interatrial septum. Here the AP slows &amp; atria drains their blood into </a:t>
            </a:r>
            <a:r>
              <a:rPr lang="en-US" sz="1900" spc="-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the</a:t>
            </a:r>
            <a:r>
              <a:rPr lang="en-US" sz="1900" spc="-1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lang="en-US" sz="1900" spc="-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ventricles.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900" spc="-1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The </a:t>
            </a:r>
            <a:r>
              <a:rPr lang="en-US" sz="1900" spc="-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signal travels </a:t>
            </a:r>
            <a:r>
              <a:rPr lang="en-US" sz="1900" spc="-1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from</a:t>
            </a:r>
            <a:r>
              <a:rPr lang="en-US" sz="1900" spc="2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lang="en-US" sz="1900" spc="-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the</a:t>
            </a:r>
            <a:r>
              <a:rPr lang="en-US" sz="1900" spc="2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lang="en-US" sz="1900" spc="-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AV node through the </a:t>
            </a:r>
            <a:r>
              <a:rPr lang="en-US" sz="1900" spc="-5" dirty="0">
                <a:solidFill>
                  <a:srgbClr val="CC9900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lang="en-US" sz="1900" spc="-45" dirty="0">
                <a:solidFill>
                  <a:srgbClr val="CC9900"/>
                </a:solidFill>
                <a:latin typeface="Consolas" panose="020B0609020204030204" pitchFamily="49" charset="0"/>
                <a:cs typeface="Tahoma"/>
              </a:rPr>
              <a:t>atrioventricular </a:t>
            </a:r>
            <a:r>
              <a:rPr lang="en-US" sz="1900" spc="-55" dirty="0">
                <a:solidFill>
                  <a:srgbClr val="CC9900"/>
                </a:solidFill>
                <a:latin typeface="Consolas" panose="020B0609020204030204" pitchFamily="49" charset="0"/>
                <a:cs typeface="Tahoma"/>
              </a:rPr>
              <a:t>bundle </a:t>
            </a:r>
            <a:r>
              <a:rPr lang="en-US" sz="1900" spc="-55" dirty="0">
                <a:latin typeface="Consolas" panose="020B0609020204030204" pitchFamily="49" charset="0"/>
                <a:cs typeface="Tahoma"/>
              </a:rPr>
              <a:t>or</a:t>
            </a:r>
            <a:r>
              <a:rPr lang="en-US" sz="1900" spc="-55" dirty="0">
                <a:solidFill>
                  <a:srgbClr val="CC9900"/>
                </a:solidFill>
                <a:latin typeface="Consolas" panose="020B0609020204030204" pitchFamily="49" charset="0"/>
                <a:cs typeface="Tahoma"/>
              </a:rPr>
              <a:t> bundle of his</a:t>
            </a:r>
            <a:r>
              <a:rPr lang="en-US" sz="1900" spc="-5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lang="en-US" sz="1900" spc="-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to the smaller right &amp; left </a:t>
            </a:r>
            <a:r>
              <a:rPr lang="en-US" sz="1900" spc="-5" dirty="0">
                <a:solidFill>
                  <a:srgbClr val="CC9900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lang="en-US" sz="1900" spc="-50" dirty="0" err="1">
                <a:solidFill>
                  <a:srgbClr val="CC9900"/>
                </a:solidFill>
                <a:latin typeface="Consolas" panose="020B0609020204030204" pitchFamily="49" charset="0"/>
                <a:cs typeface="Tahoma"/>
              </a:rPr>
              <a:t>purkinje</a:t>
            </a:r>
            <a:r>
              <a:rPr lang="en-US" sz="1900" spc="-40" dirty="0">
                <a:solidFill>
                  <a:srgbClr val="CC9900"/>
                </a:solidFill>
                <a:latin typeface="Consolas" panose="020B0609020204030204" pitchFamily="49" charset="0"/>
                <a:cs typeface="Tahoma"/>
              </a:rPr>
              <a:t> fibers </a:t>
            </a:r>
            <a:r>
              <a:rPr lang="en-US" sz="1900" spc="-4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i.e. towards apex of the heart.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900" spc="-4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The </a:t>
            </a:r>
            <a:r>
              <a:rPr lang="en-US" sz="1900" spc="-50" dirty="0" err="1">
                <a:solidFill>
                  <a:srgbClr val="CC9900"/>
                </a:solidFill>
                <a:latin typeface="Consolas" panose="020B0609020204030204" pitchFamily="49" charset="0"/>
                <a:cs typeface="Tahoma"/>
              </a:rPr>
              <a:t>purkinje</a:t>
            </a:r>
            <a:r>
              <a:rPr lang="en-US" sz="1900" spc="-40" dirty="0">
                <a:solidFill>
                  <a:srgbClr val="CC9900"/>
                </a:solidFill>
                <a:latin typeface="Consolas" panose="020B0609020204030204" pitchFamily="49" charset="0"/>
                <a:cs typeface="Tahoma"/>
              </a:rPr>
              <a:t> fibers </a:t>
            </a:r>
            <a:r>
              <a:rPr lang="en-US" sz="1900" spc="-4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rapidly conduct the AP upwards to contract the ventricles &amp; push the blood upward.</a:t>
            </a:r>
          </a:p>
          <a:p>
            <a:r>
              <a:rPr lang="en-US" sz="1900" spc="-4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The SA node initiates an action potential in every 0.6 seconds &amp; sets the rhythm for each contraction. So it is known as the natural pacemaker.</a:t>
            </a:r>
          </a:p>
        </p:txBody>
      </p:sp>
    </p:spTree>
    <p:extLst>
      <p:ext uri="{BB962C8B-B14F-4D97-AF65-F5344CB8AC3E}">
        <p14:creationId xmlns:p14="http://schemas.microsoft.com/office/powerpoint/2010/main" val="2956896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634500"/>
            <a:ext cx="828167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42895" marR="5080" indent="-283083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</a:rPr>
              <a:t>Conduction system </a:t>
            </a:r>
            <a:r>
              <a:rPr spc="-5" dirty="0">
                <a:solidFill>
                  <a:srgbClr val="FFFFFF"/>
                </a:solidFill>
              </a:rPr>
              <a:t>of </a:t>
            </a:r>
            <a:r>
              <a:rPr dirty="0">
                <a:solidFill>
                  <a:srgbClr val="FFFFFF"/>
                </a:solidFill>
              </a:rPr>
              <a:t>  heart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619539" y="1828800"/>
            <a:ext cx="7904922" cy="42697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E1F55-9684-4036-A0B8-0409D97BE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potential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07BFC-B533-4489-B72C-8A385B793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An electrical signal propagates along the membrane of a neuron or muscle fiber is known as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action potential</a:t>
            </a:r>
            <a:r>
              <a:rPr lang="en-US" dirty="0">
                <a:latin typeface="Consolas" panose="020B0609020204030204" pitchFamily="49" charset="0"/>
              </a:rPr>
              <a:t>.</a:t>
            </a:r>
          </a:p>
          <a:p>
            <a:r>
              <a:rPr lang="en-US" dirty="0">
                <a:latin typeface="Consolas" panose="020B0609020204030204" pitchFamily="49" charset="0"/>
              </a:rPr>
              <a:t>The action potential is initiated by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SA node</a:t>
            </a:r>
            <a:r>
              <a:rPr lang="en-US" dirty="0">
                <a:latin typeface="Consolas" panose="020B0609020204030204" pitchFamily="49" charset="0"/>
              </a:rPr>
              <a:t>.</a:t>
            </a:r>
          </a:p>
          <a:p>
            <a:r>
              <a:rPr lang="en-US" dirty="0">
                <a:latin typeface="Consolas" panose="020B0609020204030204" pitchFamily="49" charset="0"/>
              </a:rPr>
              <a:t>It travels through the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conduction system</a:t>
            </a:r>
            <a:r>
              <a:rPr lang="en-US" dirty="0">
                <a:latin typeface="Consolas" panose="020B0609020204030204" pitchFamily="49" charset="0"/>
              </a:rPr>
              <a:t>.</a:t>
            </a:r>
          </a:p>
          <a:p>
            <a:r>
              <a:rPr lang="en-US" dirty="0">
                <a:latin typeface="Consolas" panose="020B0609020204030204" pitchFamily="49" charset="0"/>
              </a:rPr>
              <a:t>It excites the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contractile autorhythmic fibers</a:t>
            </a:r>
            <a:r>
              <a:rPr lang="en-US" dirty="0">
                <a:latin typeface="Consolas" panose="020B0609020204030204" pitchFamily="49" charset="0"/>
              </a:rPr>
              <a:t>.</a:t>
            </a:r>
          </a:p>
          <a:p>
            <a:r>
              <a:rPr lang="en-US" dirty="0">
                <a:latin typeface="Consolas" panose="020B0609020204030204" pitchFamily="49" charset="0"/>
              </a:rPr>
              <a:t>An action potential occurs in a contractile fiber as following phases:</a:t>
            </a:r>
          </a:p>
          <a:p>
            <a:pPr lvl="1"/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Depolarisation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pPr lvl="1"/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Plateau</a:t>
            </a:r>
          </a:p>
          <a:p>
            <a:pPr lvl="1"/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repolarisation</a:t>
            </a:r>
            <a:endParaRPr lang="en-IN" dirty="0">
              <a:solidFill>
                <a:schemeClr val="accent3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7545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81E40-77BA-447E-8515-8201FE841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228600"/>
            <a:ext cx="8458200" cy="52578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nsolas" panose="020B0609020204030204" pitchFamily="49" charset="0"/>
              </a:rPr>
              <a:t>Depolarization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Consolas" panose="020B0609020204030204" pitchFamily="49" charset="0"/>
              </a:rPr>
              <a:t>Contractile fibers have stable resting membrane potential i.e. -90mV.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Consolas" panose="020B0609020204030204" pitchFamily="49" charset="0"/>
              </a:rPr>
              <a:t>Voltage gated fast Na+ channels open, Na+ inflow occurs from interstitial fluid to cytosol.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Consolas" panose="020B0609020204030204" pitchFamily="49" charset="0"/>
              </a:rPr>
              <a:t>Due to this electrochemical gradient rapid depolarization occurs which lasts for few </a:t>
            </a:r>
            <a:r>
              <a:rPr lang="en-US" dirty="0" err="1">
                <a:latin typeface="Consolas" panose="020B0609020204030204" pitchFamily="49" charset="0"/>
              </a:rPr>
              <a:t>miliseconds</a:t>
            </a:r>
            <a:r>
              <a:rPr lang="en-US" dirty="0">
                <a:latin typeface="Consolas" panose="020B0609020204030204" pitchFamily="49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nsolas" panose="020B0609020204030204" pitchFamily="49" charset="0"/>
              </a:rPr>
              <a:t>Plateau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Consolas" panose="020B0609020204030204" pitchFamily="49" charset="0"/>
              </a:rPr>
              <a:t>Voltage gated slow Ca2+ channels open, Ca2+ inflow occurs from interstitial fluid to cytosol.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Consolas" panose="020B0609020204030204" pitchFamily="49" charset="0"/>
              </a:rPr>
              <a:t>Ca2+ conc. increases inside the cytosol.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Consolas" panose="020B0609020204030204" pitchFamily="49" charset="0"/>
              </a:rPr>
              <a:t>It lasts for 0.25 seconds.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nsolas" panose="020B0609020204030204" pitchFamily="49" charset="0"/>
              </a:rPr>
              <a:t>Repolarization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Consolas" panose="020B0609020204030204" pitchFamily="49" charset="0"/>
              </a:rPr>
              <a:t>Recovery of resting membrane potential.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Consolas" panose="020B0609020204030204" pitchFamily="49" charset="0"/>
              </a:rPr>
              <a:t>Voltage gated K+ channels open, K+ outflow occurs from cytosol to interstitial fluid.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Consolas" panose="020B0609020204030204" pitchFamily="49" charset="0"/>
              </a:rPr>
              <a:t>At the same time other channels are closed.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Consolas" panose="020B0609020204030204" pitchFamily="49" charset="0"/>
              </a:rPr>
              <a:t>The conc. of ions is balanced.</a:t>
            </a: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id="{6762BE3F-3E33-461F-B32C-AAD404EDB7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29"/>
          <a:stretch/>
        </p:blipFill>
        <p:spPr>
          <a:xfrm>
            <a:off x="2133600" y="5562600"/>
            <a:ext cx="5334000" cy="115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9491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A714428-8735-46B6-8A38-249DC902581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62000"/>
            <a:ext cx="8077200" cy="5638800"/>
          </a:xfrm>
        </p:spPr>
      </p:pic>
    </p:spTree>
    <p:extLst>
      <p:ext uri="{BB962C8B-B14F-4D97-AF65-F5344CB8AC3E}">
        <p14:creationId xmlns:p14="http://schemas.microsoft.com/office/powerpoint/2010/main" val="4415371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3130" y="115486"/>
            <a:ext cx="6377940" cy="12930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 err="1"/>
              <a:t>e</a:t>
            </a:r>
            <a:r>
              <a:rPr lang="en-US" spc="-40" dirty="0" err="1"/>
              <a:t>cg</a:t>
            </a:r>
            <a:r>
              <a:rPr spc="-95" dirty="0"/>
              <a:t> </a:t>
            </a:r>
            <a:r>
              <a:rPr lang="en-US" spc="-95" dirty="0"/>
              <a:t>(</a:t>
            </a:r>
            <a:r>
              <a:rPr spc="-45" dirty="0"/>
              <a:t>E</a:t>
            </a:r>
            <a:r>
              <a:rPr lang="en-IN" spc="-45" dirty="0" err="1">
                <a:latin typeface="+mn-lt"/>
              </a:rPr>
              <a:t>lectrocardiogram</a:t>
            </a:r>
            <a:r>
              <a:rPr lang="en-US" spc="-45" dirty="0"/>
              <a:t>)</a:t>
            </a:r>
            <a:endParaRPr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5042FC-7D4A-41FD-A5EC-2B0BB359D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790" y="1524000"/>
            <a:ext cx="7955280" cy="4069080"/>
          </a:xfrm>
        </p:spPr>
        <p:txBody>
          <a:bodyPr>
            <a:normAutofit/>
          </a:bodyPr>
          <a:lstStyle/>
          <a:p>
            <a:r>
              <a:rPr lang="en-US" sz="2000" spc="-3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An</a:t>
            </a:r>
            <a:r>
              <a:rPr lang="en-US" sz="2000" spc="-30" dirty="0">
                <a:solidFill>
                  <a:srgbClr val="CC9900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lang="en-US" sz="2000" spc="-80" dirty="0">
                <a:solidFill>
                  <a:srgbClr val="CC9900"/>
                </a:solidFill>
                <a:latin typeface="Consolas" panose="020B0609020204030204" pitchFamily="49" charset="0"/>
                <a:cs typeface="Tahoma"/>
              </a:rPr>
              <a:t>electrocardiogram</a:t>
            </a:r>
            <a:r>
              <a:rPr lang="en-US" sz="2000" spc="-8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lang="en-US" sz="2000" spc="-3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(</a:t>
            </a:r>
            <a:r>
              <a:rPr lang="en-US" sz="2000" spc="-30" dirty="0">
                <a:solidFill>
                  <a:srgbClr val="CC9900"/>
                </a:solidFill>
                <a:latin typeface="Consolas" panose="020B0609020204030204" pitchFamily="49" charset="0"/>
                <a:cs typeface="Tahoma"/>
              </a:rPr>
              <a:t>ECG</a:t>
            </a:r>
            <a:r>
              <a:rPr lang="en-US" sz="2000" spc="-3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) </a:t>
            </a:r>
            <a:r>
              <a:rPr lang="en-US" sz="2000" spc="-1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is </a:t>
            </a:r>
            <a:r>
              <a:rPr lang="en-US" sz="200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a  </a:t>
            </a:r>
            <a:r>
              <a:rPr lang="en-US" sz="2000" spc="-3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recording </a:t>
            </a:r>
            <a:r>
              <a:rPr lang="en-US" sz="2000" spc="-2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of </a:t>
            </a:r>
            <a:r>
              <a:rPr lang="en-US" sz="2000" spc="-2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the </a:t>
            </a:r>
            <a:r>
              <a:rPr lang="en-US" sz="2000" spc="-3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electrical </a:t>
            </a:r>
            <a:r>
              <a:rPr lang="en-US" sz="2000" spc="-3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changes  </a:t>
            </a:r>
            <a:r>
              <a:rPr lang="en-US" sz="2000" spc="-3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produced by the heart muscle fibers </a:t>
            </a:r>
            <a:r>
              <a:rPr lang="en-US" sz="2000" spc="-3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during</a:t>
            </a:r>
            <a:r>
              <a:rPr lang="en-US" sz="2000" spc="-24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lang="en-US" sz="200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a  </a:t>
            </a:r>
            <a:r>
              <a:rPr lang="en-US" sz="2000" spc="-3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cardiac</a:t>
            </a:r>
            <a:r>
              <a:rPr lang="en-US" sz="2000" spc="-6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lang="en-US" sz="2000" spc="-3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cycle.</a:t>
            </a:r>
          </a:p>
          <a:p>
            <a:r>
              <a:rPr lang="en-US" sz="2000" spc="-3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The </a:t>
            </a:r>
            <a:r>
              <a:rPr lang="en-US" sz="2000" spc="-3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Tahoma"/>
              </a:rPr>
              <a:t>instrument</a:t>
            </a:r>
            <a:r>
              <a:rPr lang="en-US" sz="2000" spc="-3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 used to record the ECG is </a:t>
            </a:r>
            <a:r>
              <a:rPr lang="en-US" sz="2000" spc="-3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Tahoma"/>
              </a:rPr>
              <a:t>electrocardiograph</a:t>
            </a:r>
            <a:r>
              <a:rPr lang="en-US" sz="2000" spc="-3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.</a:t>
            </a:r>
          </a:p>
          <a:p>
            <a:r>
              <a:rPr lang="en-IN" dirty="0">
                <a:latin typeface="Consolas" panose="020B0609020204030204" pitchFamily="49" charset="0"/>
              </a:rPr>
              <a:t>It determines :</a:t>
            </a:r>
          </a:p>
          <a:p>
            <a:pPr lvl="1"/>
            <a:r>
              <a:rPr lang="en-IN" dirty="0">
                <a:latin typeface="Consolas" panose="020B0609020204030204" pitchFamily="49" charset="0"/>
              </a:rPr>
              <a:t>Conducting pathway </a:t>
            </a:r>
          </a:p>
          <a:p>
            <a:pPr lvl="1"/>
            <a:r>
              <a:rPr lang="en-IN" dirty="0">
                <a:latin typeface="Consolas" panose="020B0609020204030204" pitchFamily="49" charset="0"/>
              </a:rPr>
              <a:t>Size of heart</a:t>
            </a:r>
          </a:p>
          <a:p>
            <a:pPr lvl="1"/>
            <a:r>
              <a:rPr lang="en-IN" dirty="0">
                <a:latin typeface="Consolas" panose="020B0609020204030204" pitchFamily="49" charset="0"/>
              </a:rPr>
              <a:t>Damaged heart regions</a:t>
            </a:r>
          </a:p>
          <a:p>
            <a:pPr lvl="1"/>
            <a:r>
              <a:rPr lang="en-IN" dirty="0">
                <a:latin typeface="Consolas" panose="020B0609020204030204" pitchFamily="49" charset="0"/>
              </a:rPr>
              <a:t>Cause of chest pain </a:t>
            </a:r>
            <a:endParaRPr lang="en-US" sz="2000" spc="-30" dirty="0">
              <a:solidFill>
                <a:srgbClr val="FFFFFF"/>
              </a:solidFill>
              <a:latin typeface="Consolas" panose="020B0609020204030204" pitchFamily="49" charset="0"/>
              <a:cs typeface="Tahoma"/>
            </a:endParaRPr>
          </a:p>
          <a:p>
            <a:r>
              <a:rPr lang="en-US" sz="2000" spc="-3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ECG shows 3 clear waves i.e. </a:t>
            </a:r>
            <a:r>
              <a:rPr lang="en-US" sz="2000" spc="-3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Tahoma"/>
              </a:rPr>
              <a:t>P wave, QRS wave, T wave</a:t>
            </a:r>
            <a:endParaRPr lang="en-US" sz="2000" dirty="0">
              <a:solidFill>
                <a:schemeClr val="accent3">
                  <a:lumMod val="75000"/>
                </a:schemeClr>
              </a:solidFill>
              <a:latin typeface="Consolas" panose="020B0609020204030204" pitchFamily="49" charset="0"/>
              <a:cs typeface="Tahom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BA34C-FDD0-48A5-8809-4F4E25983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152400"/>
            <a:ext cx="6377940" cy="1293028"/>
          </a:xfrm>
        </p:spPr>
        <p:txBody>
          <a:bodyPr/>
          <a:lstStyle/>
          <a:p>
            <a:r>
              <a:rPr lang="en-US" dirty="0"/>
              <a:t>Waves of </a:t>
            </a:r>
            <a:r>
              <a:rPr lang="en-US" dirty="0" err="1"/>
              <a:t>ecg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97137-F376-4183-B068-C371FCE0F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1295400"/>
            <a:ext cx="7955280" cy="496824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Consolas" panose="020B0609020204030204" pitchFamily="49" charset="0"/>
              </a:rPr>
              <a:t>P wave 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Small upward deflection.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Represents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atrial depolarization .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Starts from SA  node.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Increased wave =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enlargement of atrium</a:t>
            </a:r>
          </a:p>
          <a:p>
            <a:r>
              <a:rPr lang="en-US" dirty="0">
                <a:latin typeface="Consolas" panose="020B0609020204030204" pitchFamily="49" charset="0"/>
              </a:rPr>
              <a:t>QRS wave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Starts at a downward deflection, continues a large triangular wave, ends a downward wave.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Represents rapid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ventricular depolarization</a:t>
            </a:r>
            <a:r>
              <a:rPr lang="en-US" dirty="0">
                <a:latin typeface="Consolas" panose="020B0609020204030204" pitchFamily="49" charset="0"/>
              </a:rPr>
              <a:t>.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Enlarged Q wave =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myocardial infarction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Enlarged R wave =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enlargement of ventricles</a:t>
            </a:r>
          </a:p>
          <a:p>
            <a:r>
              <a:rPr lang="en-US" dirty="0">
                <a:latin typeface="Consolas" panose="020B0609020204030204" pitchFamily="49" charset="0"/>
              </a:rPr>
              <a:t>T wave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Dome shaped upward deflection.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Represents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ventricular repolarization.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Flat T wave =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insufficient oxygen supply</a:t>
            </a:r>
            <a:endParaRPr lang="en-IN" dirty="0">
              <a:solidFill>
                <a:schemeClr val="accent3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88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72B7F-1C9B-4601-A791-56AE84129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16565"/>
            <a:ext cx="6377940" cy="1293028"/>
          </a:xfrm>
        </p:spPr>
        <p:txBody>
          <a:bodyPr/>
          <a:lstStyle/>
          <a:p>
            <a:r>
              <a:rPr lang="en-US" dirty="0"/>
              <a:t>Intervals of </a:t>
            </a:r>
            <a:r>
              <a:rPr lang="en-US" dirty="0" err="1"/>
              <a:t>ecg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71453-AF99-4E83-A286-F665E6E17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219200"/>
            <a:ext cx="8991600" cy="5105400"/>
          </a:xfrm>
        </p:spPr>
        <p:txBody>
          <a:bodyPr>
            <a:noAutofit/>
          </a:bodyPr>
          <a:lstStyle/>
          <a:p>
            <a:r>
              <a:rPr lang="en-US" sz="1800" dirty="0">
                <a:latin typeface="Consolas" panose="020B0609020204030204" pitchFamily="49" charset="0"/>
              </a:rPr>
              <a:t>PQ interval</a:t>
            </a:r>
          </a:p>
          <a:p>
            <a:pPr lvl="1"/>
            <a:r>
              <a:rPr lang="en-US" sz="1800" dirty="0">
                <a:latin typeface="Consolas" panose="020B0609020204030204" pitchFamily="49" charset="0"/>
              </a:rPr>
              <a:t>Time from beginning of P wave to the beginning of QRS wave</a:t>
            </a:r>
          </a:p>
          <a:p>
            <a:pPr lvl="1"/>
            <a:r>
              <a:rPr lang="en-US" sz="1800" dirty="0">
                <a:latin typeface="Consolas" panose="020B0609020204030204" pitchFamily="49" charset="0"/>
              </a:rPr>
              <a:t>Represents conduction time from atrial excitation to ventricular excitation</a:t>
            </a:r>
          </a:p>
          <a:p>
            <a:pPr lvl="1"/>
            <a:r>
              <a:rPr lang="en-US" sz="1800" dirty="0">
                <a:latin typeface="Consolas" panose="020B0609020204030204" pitchFamily="49" charset="0"/>
              </a:rPr>
              <a:t>Enlarged PQ interval = coronary artery disease &amp; rheumatic fever.</a:t>
            </a:r>
          </a:p>
          <a:p>
            <a:r>
              <a:rPr lang="en-US" sz="1800" dirty="0">
                <a:latin typeface="Consolas" panose="020B0609020204030204" pitchFamily="49" charset="0"/>
              </a:rPr>
              <a:t>ST segment</a:t>
            </a:r>
          </a:p>
          <a:p>
            <a:pPr lvl="1"/>
            <a:r>
              <a:rPr lang="en-US" sz="1800" dirty="0">
                <a:latin typeface="Consolas" panose="020B0609020204030204" pitchFamily="49" charset="0"/>
              </a:rPr>
              <a:t>Begins at the end of S wave &amp; ends at the beginning of T wave.</a:t>
            </a:r>
          </a:p>
          <a:p>
            <a:pPr lvl="1"/>
            <a:r>
              <a:rPr lang="en-US" sz="1800" dirty="0">
                <a:latin typeface="Consolas" panose="020B0609020204030204" pitchFamily="49" charset="0"/>
              </a:rPr>
              <a:t>Represents the depolarization of ventricular contractile fiber</a:t>
            </a:r>
          </a:p>
          <a:p>
            <a:pPr lvl="1"/>
            <a:r>
              <a:rPr lang="en-US" sz="1800" dirty="0">
                <a:latin typeface="Consolas" panose="020B0609020204030204" pitchFamily="49" charset="0"/>
              </a:rPr>
              <a:t>Depressed = insufficient oxygen supply</a:t>
            </a:r>
          </a:p>
          <a:p>
            <a:pPr lvl="1"/>
            <a:r>
              <a:rPr lang="en-US" sz="1800" dirty="0">
                <a:latin typeface="Consolas" panose="020B0609020204030204" pitchFamily="49" charset="0"/>
              </a:rPr>
              <a:t>Elevated = acute myocardial infarction</a:t>
            </a:r>
          </a:p>
          <a:p>
            <a:r>
              <a:rPr lang="en-US" sz="1800" dirty="0">
                <a:latin typeface="Consolas" panose="020B0609020204030204" pitchFamily="49" charset="0"/>
              </a:rPr>
              <a:t>QT interval</a:t>
            </a:r>
          </a:p>
          <a:p>
            <a:pPr lvl="1"/>
            <a:r>
              <a:rPr lang="en-US" sz="1800" dirty="0">
                <a:latin typeface="Consolas" panose="020B0609020204030204" pitchFamily="49" charset="0"/>
              </a:rPr>
              <a:t>Begins from QRS complex beginning to the end of T wave.</a:t>
            </a:r>
          </a:p>
          <a:p>
            <a:pPr lvl="1"/>
            <a:r>
              <a:rPr lang="en-US" sz="1800" dirty="0">
                <a:latin typeface="Consolas" panose="020B0609020204030204" pitchFamily="49" charset="0"/>
              </a:rPr>
              <a:t>Represents the time between ventricular depolarization to repolarization.</a:t>
            </a:r>
          </a:p>
          <a:p>
            <a:pPr lvl="1"/>
            <a:r>
              <a:rPr lang="en-US" sz="1800" dirty="0">
                <a:latin typeface="Consolas" panose="020B0609020204030204" pitchFamily="49" charset="0"/>
              </a:rPr>
              <a:t>Increased length = myocardial infarction, conduction abnormality</a:t>
            </a:r>
          </a:p>
        </p:txBody>
      </p:sp>
    </p:spTree>
    <p:extLst>
      <p:ext uri="{BB962C8B-B14F-4D97-AF65-F5344CB8AC3E}">
        <p14:creationId xmlns:p14="http://schemas.microsoft.com/office/powerpoint/2010/main" val="4463031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FEF2DF-5D3C-4D43-B02B-444F3D261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19" y="381000"/>
            <a:ext cx="8526162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8F9CD-D0E4-44A4-8A60-CF86586B6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Cardiac output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FD7F6-268E-41B3-9B96-C61ACBEA0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It is the volume of blood ejected from the left ventricle into the aorta each minute.</a:t>
            </a:r>
          </a:p>
          <a:p>
            <a:pPr algn="ctr"/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CO = SV х HR</a:t>
            </a:r>
          </a:p>
          <a:p>
            <a:r>
              <a:rPr lang="en-US" dirty="0">
                <a:latin typeface="Consolas" panose="020B0609020204030204" pitchFamily="49" charset="0"/>
              </a:rPr>
              <a:t>Stroke volume - the volume of blood ejected by the ventricles during each contraction.</a:t>
            </a:r>
          </a:p>
          <a:p>
            <a:r>
              <a:rPr lang="en-US" dirty="0">
                <a:latin typeface="Consolas" panose="020B0609020204030204" pitchFamily="49" charset="0"/>
              </a:rPr>
              <a:t>Heart rate – the no of heart beats per minutes</a:t>
            </a:r>
          </a:p>
          <a:p>
            <a:r>
              <a:rPr lang="en-IN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CO= 70ml/beat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 х 75 beats/min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     =5250 ml/min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     =5.25l/min</a:t>
            </a:r>
            <a:endParaRPr lang="en-IN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442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9729" y="0"/>
            <a:ext cx="8230870" cy="172720"/>
            <a:chOff x="379729" y="0"/>
            <a:chExt cx="8230870" cy="172720"/>
          </a:xfrm>
        </p:grpSpPr>
        <p:sp>
          <p:nvSpPr>
            <p:cNvPr id="3" name="object 3"/>
            <p:cNvSpPr/>
            <p:nvPr/>
          </p:nvSpPr>
          <p:spPr>
            <a:xfrm>
              <a:off x="379730" y="0"/>
              <a:ext cx="8230870" cy="7620"/>
            </a:xfrm>
            <a:custGeom>
              <a:avLst/>
              <a:gdLst/>
              <a:ahLst/>
              <a:cxnLst/>
              <a:rect l="l" t="t" r="r" b="b"/>
              <a:pathLst>
                <a:path w="8230870" h="7620">
                  <a:moveTo>
                    <a:pt x="823087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8230870" y="7620"/>
                  </a:lnTo>
                  <a:lnTo>
                    <a:pt x="8230870" y="0"/>
                  </a:lnTo>
                  <a:close/>
                </a:path>
              </a:pathLst>
            </a:custGeom>
            <a:solidFill>
              <a:srgbClr val="EEE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79729" y="6350"/>
              <a:ext cx="8230870" cy="6350"/>
            </a:xfrm>
            <a:custGeom>
              <a:avLst/>
              <a:gdLst/>
              <a:ahLst/>
              <a:cxnLst/>
              <a:rect l="l" t="t" r="r" b="b"/>
              <a:pathLst>
                <a:path w="8230870" h="6350">
                  <a:moveTo>
                    <a:pt x="8230870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8230870" y="6350"/>
                  </a:lnTo>
                  <a:lnTo>
                    <a:pt x="8230870" y="0"/>
                  </a:lnTo>
                  <a:close/>
                </a:path>
              </a:pathLst>
            </a:custGeom>
            <a:solidFill>
              <a:srgbClr val="ECE8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9729" y="12700"/>
              <a:ext cx="8230870" cy="7620"/>
            </a:xfrm>
            <a:custGeom>
              <a:avLst/>
              <a:gdLst/>
              <a:ahLst/>
              <a:cxnLst/>
              <a:rect l="l" t="t" r="r" b="b"/>
              <a:pathLst>
                <a:path w="8230870" h="7620">
                  <a:moveTo>
                    <a:pt x="823087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8230870" y="7620"/>
                  </a:lnTo>
                  <a:lnTo>
                    <a:pt x="8230870" y="0"/>
                  </a:lnTo>
                  <a:close/>
                </a:path>
              </a:pathLst>
            </a:custGeom>
            <a:solidFill>
              <a:srgbClr val="EAE6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9729" y="20320"/>
              <a:ext cx="8230870" cy="7620"/>
            </a:xfrm>
            <a:custGeom>
              <a:avLst/>
              <a:gdLst/>
              <a:ahLst/>
              <a:cxnLst/>
              <a:rect l="l" t="t" r="r" b="b"/>
              <a:pathLst>
                <a:path w="8230870" h="7620">
                  <a:moveTo>
                    <a:pt x="823087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8230870" y="7620"/>
                  </a:lnTo>
                  <a:lnTo>
                    <a:pt x="8230870" y="0"/>
                  </a:lnTo>
                  <a:close/>
                </a:path>
              </a:pathLst>
            </a:custGeom>
            <a:solidFill>
              <a:srgbClr val="E8E4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9729" y="27939"/>
              <a:ext cx="8230870" cy="6350"/>
            </a:xfrm>
            <a:custGeom>
              <a:avLst/>
              <a:gdLst/>
              <a:ahLst/>
              <a:cxnLst/>
              <a:rect l="l" t="t" r="r" b="b"/>
              <a:pathLst>
                <a:path w="8230870" h="6350">
                  <a:moveTo>
                    <a:pt x="8230870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8230870" y="6350"/>
                  </a:lnTo>
                  <a:lnTo>
                    <a:pt x="8230870" y="0"/>
                  </a:lnTo>
                  <a:close/>
                </a:path>
              </a:pathLst>
            </a:custGeom>
            <a:solidFill>
              <a:srgbClr val="E5E3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9729" y="34289"/>
              <a:ext cx="8230870" cy="7620"/>
            </a:xfrm>
            <a:custGeom>
              <a:avLst/>
              <a:gdLst/>
              <a:ahLst/>
              <a:cxnLst/>
              <a:rect l="l" t="t" r="r" b="b"/>
              <a:pathLst>
                <a:path w="8230870" h="7620">
                  <a:moveTo>
                    <a:pt x="823087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8230870" y="7619"/>
                  </a:lnTo>
                  <a:lnTo>
                    <a:pt x="8230870" y="0"/>
                  </a:lnTo>
                  <a:close/>
                </a:path>
              </a:pathLst>
            </a:custGeom>
            <a:solidFill>
              <a:srgbClr val="E3E1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9729" y="41910"/>
              <a:ext cx="8230870" cy="7620"/>
            </a:xfrm>
            <a:custGeom>
              <a:avLst/>
              <a:gdLst/>
              <a:ahLst/>
              <a:cxnLst/>
              <a:rect l="l" t="t" r="r" b="b"/>
              <a:pathLst>
                <a:path w="8230870" h="7620">
                  <a:moveTo>
                    <a:pt x="823087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8230870" y="7620"/>
                  </a:lnTo>
                  <a:lnTo>
                    <a:pt x="8230870" y="0"/>
                  </a:lnTo>
                  <a:close/>
                </a:path>
              </a:pathLst>
            </a:custGeom>
            <a:solidFill>
              <a:srgbClr val="E1D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9729" y="49529"/>
              <a:ext cx="8230870" cy="7620"/>
            </a:xfrm>
            <a:custGeom>
              <a:avLst/>
              <a:gdLst/>
              <a:ahLst/>
              <a:cxnLst/>
              <a:rect l="l" t="t" r="r" b="b"/>
              <a:pathLst>
                <a:path w="8230870" h="7619">
                  <a:moveTo>
                    <a:pt x="823087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8230870" y="7620"/>
                  </a:lnTo>
                  <a:lnTo>
                    <a:pt x="8230870" y="0"/>
                  </a:lnTo>
                  <a:close/>
                </a:path>
              </a:pathLst>
            </a:custGeom>
            <a:solidFill>
              <a:srgbClr val="DFDD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9729" y="57149"/>
              <a:ext cx="8230870" cy="6350"/>
            </a:xfrm>
            <a:custGeom>
              <a:avLst/>
              <a:gdLst/>
              <a:ahLst/>
              <a:cxnLst/>
              <a:rect l="l" t="t" r="r" b="b"/>
              <a:pathLst>
                <a:path w="8230870" h="6350">
                  <a:moveTo>
                    <a:pt x="8230870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8230870" y="6350"/>
                  </a:lnTo>
                  <a:lnTo>
                    <a:pt x="8230870" y="0"/>
                  </a:lnTo>
                  <a:close/>
                </a:path>
              </a:pathLst>
            </a:custGeom>
            <a:solidFill>
              <a:srgbClr val="DCDC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9729" y="63499"/>
              <a:ext cx="8230870" cy="7620"/>
            </a:xfrm>
            <a:custGeom>
              <a:avLst/>
              <a:gdLst/>
              <a:ahLst/>
              <a:cxnLst/>
              <a:rect l="l" t="t" r="r" b="b"/>
              <a:pathLst>
                <a:path w="8230870" h="7619">
                  <a:moveTo>
                    <a:pt x="823087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8230870" y="7620"/>
                  </a:lnTo>
                  <a:lnTo>
                    <a:pt x="8230870" y="0"/>
                  </a:lnTo>
                  <a:close/>
                </a:path>
              </a:pathLst>
            </a:custGeom>
            <a:solidFill>
              <a:srgbClr val="DADA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9729" y="71119"/>
              <a:ext cx="8230870" cy="7620"/>
            </a:xfrm>
            <a:custGeom>
              <a:avLst/>
              <a:gdLst/>
              <a:ahLst/>
              <a:cxnLst/>
              <a:rect l="l" t="t" r="r" b="b"/>
              <a:pathLst>
                <a:path w="8230870" h="7619">
                  <a:moveTo>
                    <a:pt x="823087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8230870" y="7620"/>
                  </a:lnTo>
                  <a:lnTo>
                    <a:pt x="8230870" y="0"/>
                  </a:lnTo>
                  <a:close/>
                </a:path>
              </a:pathLst>
            </a:custGeom>
            <a:solidFill>
              <a:srgbClr val="D8D8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79729" y="78740"/>
              <a:ext cx="8230870" cy="6350"/>
            </a:xfrm>
            <a:custGeom>
              <a:avLst/>
              <a:gdLst/>
              <a:ahLst/>
              <a:cxnLst/>
              <a:rect l="l" t="t" r="r" b="b"/>
              <a:pathLst>
                <a:path w="8230870" h="6350">
                  <a:moveTo>
                    <a:pt x="8230870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8230870" y="6350"/>
                  </a:lnTo>
                  <a:lnTo>
                    <a:pt x="8230870" y="0"/>
                  </a:lnTo>
                  <a:close/>
                </a:path>
              </a:pathLst>
            </a:custGeom>
            <a:solidFill>
              <a:srgbClr val="D6D6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79729" y="85090"/>
              <a:ext cx="8230870" cy="7620"/>
            </a:xfrm>
            <a:custGeom>
              <a:avLst/>
              <a:gdLst/>
              <a:ahLst/>
              <a:cxnLst/>
              <a:rect l="l" t="t" r="r" b="b"/>
              <a:pathLst>
                <a:path w="8230870" h="7619">
                  <a:moveTo>
                    <a:pt x="823087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8230870" y="7619"/>
                  </a:lnTo>
                  <a:lnTo>
                    <a:pt x="8230870" y="0"/>
                  </a:lnTo>
                  <a:close/>
                </a:path>
              </a:pathLst>
            </a:custGeom>
            <a:solidFill>
              <a:srgbClr val="D3D5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79729" y="92710"/>
              <a:ext cx="8230870" cy="7620"/>
            </a:xfrm>
            <a:custGeom>
              <a:avLst/>
              <a:gdLst/>
              <a:ahLst/>
              <a:cxnLst/>
              <a:rect l="l" t="t" r="r" b="b"/>
              <a:pathLst>
                <a:path w="8230870" h="7619">
                  <a:moveTo>
                    <a:pt x="823087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8230870" y="7620"/>
                  </a:lnTo>
                  <a:lnTo>
                    <a:pt x="8230870" y="0"/>
                  </a:lnTo>
                  <a:close/>
                </a:path>
              </a:pathLst>
            </a:custGeom>
            <a:solidFill>
              <a:srgbClr val="D1D3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79729" y="100329"/>
              <a:ext cx="8230870" cy="6350"/>
            </a:xfrm>
            <a:custGeom>
              <a:avLst/>
              <a:gdLst/>
              <a:ahLst/>
              <a:cxnLst/>
              <a:rect l="l" t="t" r="r" b="b"/>
              <a:pathLst>
                <a:path w="8230870" h="6350">
                  <a:moveTo>
                    <a:pt x="8230870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8230870" y="6350"/>
                  </a:lnTo>
                  <a:lnTo>
                    <a:pt x="8230870" y="0"/>
                  </a:lnTo>
                  <a:close/>
                </a:path>
              </a:pathLst>
            </a:custGeom>
            <a:solidFill>
              <a:srgbClr val="CFD1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79729" y="106679"/>
              <a:ext cx="8230870" cy="7620"/>
            </a:xfrm>
            <a:custGeom>
              <a:avLst/>
              <a:gdLst/>
              <a:ahLst/>
              <a:cxnLst/>
              <a:rect l="l" t="t" r="r" b="b"/>
              <a:pathLst>
                <a:path w="8230870" h="7619">
                  <a:moveTo>
                    <a:pt x="823087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8230870" y="7620"/>
                  </a:lnTo>
                  <a:lnTo>
                    <a:pt x="8230870" y="0"/>
                  </a:lnTo>
                  <a:close/>
                </a:path>
              </a:pathLst>
            </a:custGeom>
            <a:solidFill>
              <a:srgbClr val="CDCF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79729" y="114300"/>
              <a:ext cx="8230870" cy="7620"/>
            </a:xfrm>
            <a:custGeom>
              <a:avLst/>
              <a:gdLst/>
              <a:ahLst/>
              <a:cxnLst/>
              <a:rect l="l" t="t" r="r" b="b"/>
              <a:pathLst>
                <a:path w="8230870" h="7619">
                  <a:moveTo>
                    <a:pt x="823087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8230870" y="7620"/>
                  </a:lnTo>
                  <a:lnTo>
                    <a:pt x="8230870" y="0"/>
                  </a:lnTo>
                  <a:close/>
                </a:path>
              </a:pathLst>
            </a:custGeom>
            <a:solidFill>
              <a:srgbClr val="CACE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79729" y="121919"/>
              <a:ext cx="8230870" cy="6350"/>
            </a:xfrm>
            <a:custGeom>
              <a:avLst/>
              <a:gdLst/>
              <a:ahLst/>
              <a:cxnLst/>
              <a:rect l="l" t="t" r="r" b="b"/>
              <a:pathLst>
                <a:path w="8230870" h="6350">
                  <a:moveTo>
                    <a:pt x="8230870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8230870" y="6350"/>
                  </a:lnTo>
                  <a:lnTo>
                    <a:pt x="8230870" y="0"/>
                  </a:lnTo>
                  <a:close/>
                </a:path>
              </a:pathLst>
            </a:custGeom>
            <a:solidFill>
              <a:srgbClr val="C8CC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79729" y="128269"/>
              <a:ext cx="8230870" cy="7620"/>
            </a:xfrm>
            <a:custGeom>
              <a:avLst/>
              <a:gdLst/>
              <a:ahLst/>
              <a:cxnLst/>
              <a:rect l="l" t="t" r="r" b="b"/>
              <a:pathLst>
                <a:path w="8230870" h="7619">
                  <a:moveTo>
                    <a:pt x="823087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8230870" y="7620"/>
                  </a:lnTo>
                  <a:lnTo>
                    <a:pt x="8230870" y="0"/>
                  </a:lnTo>
                  <a:close/>
                </a:path>
              </a:pathLst>
            </a:custGeom>
            <a:solidFill>
              <a:srgbClr val="C6C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79729" y="135890"/>
              <a:ext cx="8230870" cy="6350"/>
            </a:xfrm>
            <a:custGeom>
              <a:avLst/>
              <a:gdLst/>
              <a:ahLst/>
              <a:cxnLst/>
              <a:rect l="l" t="t" r="r" b="b"/>
              <a:pathLst>
                <a:path w="8230870" h="6350">
                  <a:moveTo>
                    <a:pt x="8230870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8230870" y="6350"/>
                  </a:lnTo>
                  <a:lnTo>
                    <a:pt x="8230870" y="0"/>
                  </a:lnTo>
                  <a:close/>
                </a:path>
              </a:pathLst>
            </a:custGeom>
            <a:solidFill>
              <a:srgbClr val="C3C9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79729" y="142240"/>
              <a:ext cx="8230870" cy="7620"/>
            </a:xfrm>
            <a:custGeom>
              <a:avLst/>
              <a:gdLst/>
              <a:ahLst/>
              <a:cxnLst/>
              <a:rect l="l" t="t" r="r" b="b"/>
              <a:pathLst>
                <a:path w="8230870" h="7619">
                  <a:moveTo>
                    <a:pt x="823087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8230870" y="7619"/>
                  </a:lnTo>
                  <a:lnTo>
                    <a:pt x="8230870" y="0"/>
                  </a:lnTo>
                  <a:close/>
                </a:path>
              </a:pathLst>
            </a:custGeom>
            <a:solidFill>
              <a:srgbClr val="C1C7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79729" y="149859"/>
              <a:ext cx="8230870" cy="7620"/>
            </a:xfrm>
            <a:custGeom>
              <a:avLst/>
              <a:gdLst/>
              <a:ahLst/>
              <a:cxnLst/>
              <a:rect l="l" t="t" r="r" b="b"/>
              <a:pathLst>
                <a:path w="8230870" h="7619">
                  <a:moveTo>
                    <a:pt x="823087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8230870" y="7620"/>
                  </a:lnTo>
                  <a:lnTo>
                    <a:pt x="8230870" y="0"/>
                  </a:lnTo>
                  <a:close/>
                </a:path>
              </a:pathLst>
            </a:custGeom>
            <a:solidFill>
              <a:srgbClr val="BFC5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79729" y="157479"/>
              <a:ext cx="8230870" cy="6350"/>
            </a:xfrm>
            <a:custGeom>
              <a:avLst/>
              <a:gdLst/>
              <a:ahLst/>
              <a:cxnLst/>
              <a:rect l="l" t="t" r="r" b="b"/>
              <a:pathLst>
                <a:path w="8230870" h="6350">
                  <a:moveTo>
                    <a:pt x="8230870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8230870" y="6350"/>
                  </a:lnTo>
                  <a:lnTo>
                    <a:pt x="8230870" y="0"/>
                  </a:lnTo>
                  <a:close/>
                </a:path>
              </a:pathLst>
            </a:custGeom>
            <a:solidFill>
              <a:srgbClr val="BDC3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79729" y="163829"/>
              <a:ext cx="8230870" cy="7620"/>
            </a:xfrm>
            <a:custGeom>
              <a:avLst/>
              <a:gdLst/>
              <a:ahLst/>
              <a:cxnLst/>
              <a:rect l="l" t="t" r="r" b="b"/>
              <a:pathLst>
                <a:path w="8230870" h="7619">
                  <a:moveTo>
                    <a:pt x="823087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8230870" y="7620"/>
                  </a:lnTo>
                  <a:lnTo>
                    <a:pt x="8230870" y="0"/>
                  </a:lnTo>
                  <a:close/>
                </a:path>
              </a:pathLst>
            </a:custGeom>
            <a:solidFill>
              <a:srgbClr val="BAC2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6" name="object 176"/>
          <p:cNvSpPr txBox="1">
            <a:spLocks noGrp="1"/>
          </p:cNvSpPr>
          <p:nvPr>
            <p:ph type="title"/>
          </p:nvPr>
        </p:nvSpPr>
        <p:spPr>
          <a:xfrm>
            <a:off x="3124200" y="738747"/>
            <a:ext cx="506031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</a:rPr>
              <a:t>The Blood</a:t>
            </a:r>
            <a:r>
              <a:rPr spc="-5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Vessels</a:t>
            </a:r>
            <a:endParaRPr dirty="0"/>
          </a:p>
        </p:txBody>
      </p:sp>
      <p:sp>
        <p:nvSpPr>
          <p:cNvPr id="177" name="object 177"/>
          <p:cNvSpPr txBox="1"/>
          <p:nvPr/>
        </p:nvSpPr>
        <p:spPr>
          <a:xfrm>
            <a:off x="294640" y="1540892"/>
            <a:ext cx="8651240" cy="4759636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444500" marR="972819" indent="-342900">
              <a:lnSpc>
                <a:spcPts val="4320"/>
              </a:lnSpc>
              <a:spcBef>
                <a:spcPts val="370"/>
              </a:spcBef>
              <a:buClr>
                <a:srgbClr val="00CCFF"/>
              </a:buClr>
              <a:buSzPct val="65277"/>
              <a:buFont typeface="Wingdings"/>
              <a:buChar char=""/>
              <a:tabLst>
                <a:tab pos="444500" algn="l"/>
              </a:tabLst>
            </a:pPr>
            <a:r>
              <a:rPr sz="2800" spc="-3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The</a:t>
            </a:r>
            <a:r>
              <a:rPr sz="2800" spc="-30" dirty="0">
                <a:solidFill>
                  <a:srgbClr val="CC9900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sz="2800" spc="-80" dirty="0">
                <a:solidFill>
                  <a:srgbClr val="CC9900"/>
                </a:solidFill>
                <a:latin typeface="Consolas" panose="020B0609020204030204" pitchFamily="49" charset="0"/>
                <a:cs typeface="Tahoma"/>
              </a:rPr>
              <a:t>cardiovascular </a:t>
            </a:r>
            <a:r>
              <a:rPr sz="2800" spc="-85" dirty="0">
                <a:solidFill>
                  <a:srgbClr val="CC9900"/>
                </a:solidFill>
                <a:latin typeface="Consolas" panose="020B0609020204030204" pitchFamily="49" charset="0"/>
                <a:cs typeface="Tahoma"/>
              </a:rPr>
              <a:t>system</a:t>
            </a:r>
            <a:r>
              <a:rPr sz="2800" spc="-8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has</a:t>
            </a:r>
            <a:r>
              <a:rPr sz="2800" spc="-13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three  </a:t>
            </a:r>
            <a:r>
              <a:rPr sz="2800" spc="-3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types </a:t>
            </a:r>
            <a:r>
              <a:rPr sz="2800" spc="-2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of </a:t>
            </a:r>
            <a:r>
              <a:rPr sz="2800" spc="-3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blood</a:t>
            </a:r>
            <a:r>
              <a:rPr sz="2800" spc="-10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vessels:</a:t>
            </a:r>
            <a:endParaRPr sz="2800" dirty="0">
              <a:latin typeface="Consolas" panose="020B0609020204030204" pitchFamily="49" charset="0"/>
              <a:cs typeface="Tahoma"/>
            </a:endParaRPr>
          </a:p>
          <a:p>
            <a:pPr marL="444500" marR="749935" indent="-342900">
              <a:lnSpc>
                <a:spcPts val="4320"/>
              </a:lnSpc>
              <a:spcBef>
                <a:spcPts val="900"/>
              </a:spcBef>
              <a:buClr>
                <a:srgbClr val="00CCFF"/>
              </a:buClr>
              <a:buSzPct val="63513"/>
              <a:buFont typeface="Wingdings"/>
              <a:buChar char=""/>
              <a:tabLst>
                <a:tab pos="444500" algn="l"/>
              </a:tabLst>
            </a:pPr>
            <a:r>
              <a:rPr sz="2800" spc="-75" dirty="0">
                <a:solidFill>
                  <a:srgbClr val="CC9900"/>
                </a:solidFill>
                <a:latin typeface="Consolas" panose="020B0609020204030204" pitchFamily="49" charset="0"/>
                <a:cs typeface="Tahoma"/>
              </a:rPr>
              <a:t>Arteries</a:t>
            </a:r>
            <a:r>
              <a:rPr sz="2800" spc="-7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(and</a:t>
            </a:r>
            <a:r>
              <a:rPr sz="2800" spc="-30" dirty="0">
                <a:solidFill>
                  <a:srgbClr val="CC9900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sz="2800" spc="-70" dirty="0">
                <a:solidFill>
                  <a:srgbClr val="CC9900"/>
                </a:solidFill>
                <a:latin typeface="Consolas" panose="020B0609020204030204" pitchFamily="49" charset="0"/>
                <a:cs typeface="Tahoma"/>
              </a:rPr>
              <a:t>arterioles</a:t>
            </a:r>
            <a:r>
              <a:rPr sz="2800" spc="-7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) </a:t>
            </a:r>
            <a:r>
              <a:rPr sz="280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– </a:t>
            </a:r>
            <a:r>
              <a:rPr sz="2800" spc="-3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carry blood  </a:t>
            </a:r>
            <a:r>
              <a:rPr sz="2800" spc="-4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away </a:t>
            </a:r>
            <a:r>
              <a:rPr sz="2800" spc="-2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from the</a:t>
            </a:r>
            <a:r>
              <a:rPr sz="2800" spc="-15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heart</a:t>
            </a:r>
            <a:endParaRPr sz="2800" dirty="0">
              <a:latin typeface="Consolas" panose="020B0609020204030204" pitchFamily="49" charset="0"/>
              <a:cs typeface="Tahoma"/>
            </a:endParaRPr>
          </a:p>
          <a:p>
            <a:pPr marL="444500" marR="1069340" indent="-342900">
              <a:lnSpc>
                <a:spcPts val="4320"/>
              </a:lnSpc>
              <a:spcBef>
                <a:spcPts val="900"/>
              </a:spcBef>
              <a:buClr>
                <a:srgbClr val="00CCFF"/>
              </a:buClr>
              <a:buSzPct val="63513"/>
              <a:buFont typeface="Wingdings"/>
              <a:buChar char=""/>
              <a:tabLst>
                <a:tab pos="444500" algn="l"/>
              </a:tabLst>
            </a:pPr>
            <a:r>
              <a:rPr sz="2800" spc="-70" dirty="0">
                <a:solidFill>
                  <a:srgbClr val="CC9900"/>
                </a:solidFill>
                <a:latin typeface="Consolas" panose="020B0609020204030204" pitchFamily="49" charset="0"/>
                <a:cs typeface="Tahoma"/>
              </a:rPr>
              <a:t>Capillaries</a:t>
            </a:r>
            <a:r>
              <a:rPr sz="2800" spc="-7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– </a:t>
            </a:r>
            <a:r>
              <a:rPr sz="2800" spc="-3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where </a:t>
            </a:r>
            <a:r>
              <a:rPr sz="2800" spc="-3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nutrient </a:t>
            </a:r>
            <a:r>
              <a:rPr sz="2800" spc="-3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and</a:t>
            </a:r>
            <a:r>
              <a:rPr sz="2800" spc="-18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gas  </a:t>
            </a:r>
            <a:r>
              <a:rPr sz="2800" spc="-3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exchange</a:t>
            </a:r>
            <a:r>
              <a:rPr sz="2800" spc="-5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occur</a:t>
            </a:r>
            <a:endParaRPr sz="2800" dirty="0">
              <a:latin typeface="Consolas" panose="020B0609020204030204" pitchFamily="49" charset="0"/>
              <a:cs typeface="Tahoma"/>
            </a:endParaRPr>
          </a:p>
          <a:p>
            <a:pPr marL="444500" marR="30480" indent="-342900">
              <a:lnSpc>
                <a:spcPts val="4320"/>
              </a:lnSpc>
              <a:spcBef>
                <a:spcPts val="890"/>
              </a:spcBef>
              <a:buClr>
                <a:srgbClr val="00CCFF"/>
              </a:buClr>
              <a:buSzPct val="63513"/>
              <a:buFont typeface="Wingdings"/>
              <a:buChar char=""/>
              <a:tabLst>
                <a:tab pos="444500" algn="l"/>
              </a:tabLst>
            </a:pPr>
            <a:r>
              <a:rPr sz="2800" spc="-80" dirty="0">
                <a:solidFill>
                  <a:srgbClr val="CC9900"/>
                </a:solidFill>
                <a:latin typeface="Consolas" panose="020B0609020204030204" pitchFamily="49" charset="0"/>
                <a:cs typeface="Tahoma"/>
              </a:rPr>
              <a:t>Veins</a:t>
            </a:r>
            <a:r>
              <a:rPr sz="2800" spc="-8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(and</a:t>
            </a:r>
            <a:r>
              <a:rPr sz="2800" spc="-30" dirty="0">
                <a:solidFill>
                  <a:srgbClr val="CC9900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sz="2800" spc="-75" dirty="0">
                <a:solidFill>
                  <a:srgbClr val="CC9900"/>
                </a:solidFill>
                <a:latin typeface="Consolas" panose="020B0609020204030204" pitchFamily="49" charset="0"/>
                <a:cs typeface="Tahoma"/>
              </a:rPr>
              <a:t>venules</a:t>
            </a:r>
            <a:r>
              <a:rPr sz="2800" spc="-7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) </a:t>
            </a:r>
            <a:r>
              <a:rPr sz="280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– </a:t>
            </a:r>
            <a:r>
              <a:rPr sz="2800" spc="-3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carry </a:t>
            </a:r>
            <a:r>
              <a:rPr sz="2800" spc="-2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blood</a:t>
            </a:r>
            <a:r>
              <a:rPr sz="2800" spc="-14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toward  </a:t>
            </a:r>
            <a:r>
              <a:rPr sz="2800" spc="-2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the</a:t>
            </a:r>
            <a:r>
              <a:rPr sz="2800" spc="-5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heart.</a:t>
            </a:r>
            <a:endParaRPr sz="2800" dirty="0">
              <a:latin typeface="Consolas" panose="020B0609020204030204" pitchFamily="49" charset="0"/>
              <a:cs typeface="Tahom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58001-2404-4E1D-BD24-DD20B8494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802472"/>
            <a:ext cx="6377940" cy="1293028"/>
          </a:xfrm>
        </p:spPr>
        <p:txBody>
          <a:bodyPr/>
          <a:lstStyle/>
          <a:p>
            <a:r>
              <a:rPr lang="en-US" dirty="0"/>
              <a:t>Regulation by </a:t>
            </a:r>
            <a:r>
              <a:rPr lang="en-US" dirty="0" err="1"/>
              <a:t>ans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EED1E-042D-42C6-A5F6-A0AD289C4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657" y="2438400"/>
            <a:ext cx="7955280" cy="3581400"/>
          </a:xfrm>
        </p:spPr>
        <p:txBody>
          <a:bodyPr>
            <a:normAutofit/>
          </a:bodyPr>
          <a:lstStyle/>
          <a:p>
            <a:r>
              <a:rPr lang="en-US" spc="-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A</a:t>
            </a:r>
            <a:r>
              <a:rPr lang="en-US" spc="-5" dirty="0">
                <a:solidFill>
                  <a:srgbClr val="CC9900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lang="en-US" spc="-45" dirty="0">
                <a:solidFill>
                  <a:srgbClr val="CC9900"/>
                </a:solidFill>
                <a:latin typeface="Consolas" panose="020B0609020204030204" pitchFamily="49" charset="0"/>
                <a:cs typeface="Tahoma"/>
              </a:rPr>
              <a:t>cardiac </a:t>
            </a:r>
            <a:r>
              <a:rPr lang="en-US" spc="-50" dirty="0">
                <a:solidFill>
                  <a:srgbClr val="CC9900"/>
                </a:solidFill>
                <a:latin typeface="Consolas" panose="020B0609020204030204" pitchFamily="49" charset="0"/>
                <a:cs typeface="Tahoma"/>
              </a:rPr>
              <a:t>control center</a:t>
            </a:r>
            <a:r>
              <a:rPr lang="en-US" spc="-5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lang="en-US" spc="-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in the medulla  oblongata regulates the action of CVS by </a:t>
            </a:r>
            <a:r>
              <a:rPr lang="en-US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the </a:t>
            </a:r>
            <a:r>
              <a:rPr lang="en-US" spc="-1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autonomic  </a:t>
            </a:r>
            <a:r>
              <a:rPr lang="en-US" spc="-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nervous system branches: </a:t>
            </a:r>
            <a:r>
              <a:rPr lang="en-US" spc="-5" dirty="0">
                <a:solidFill>
                  <a:srgbClr val="CC9900"/>
                </a:solidFill>
                <a:latin typeface="Consolas" panose="020B0609020204030204" pitchFamily="49" charset="0"/>
                <a:cs typeface="Tahoma"/>
              </a:rPr>
              <a:t> </a:t>
            </a:r>
          </a:p>
          <a:p>
            <a:pPr lvl="1"/>
            <a:r>
              <a:rPr lang="en-US" sz="2200" spc="-55" dirty="0">
                <a:solidFill>
                  <a:srgbClr val="CC9900"/>
                </a:solidFill>
                <a:latin typeface="Consolas" panose="020B0609020204030204" pitchFamily="49" charset="0"/>
                <a:cs typeface="Tahoma"/>
              </a:rPr>
              <a:t>parasympathetic system</a:t>
            </a:r>
            <a:r>
              <a:rPr lang="en-US" sz="2200" spc="-5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lang="en-US" sz="2200" spc="-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(decreases heart  rate)</a:t>
            </a:r>
          </a:p>
          <a:p>
            <a:pPr lvl="1"/>
            <a:r>
              <a:rPr lang="en-US" sz="2200" spc="-55" dirty="0">
                <a:solidFill>
                  <a:srgbClr val="CC9900"/>
                </a:solidFill>
                <a:latin typeface="Consolas" panose="020B0609020204030204" pitchFamily="49" charset="0"/>
                <a:cs typeface="Tahoma"/>
              </a:rPr>
              <a:t>sympathetic </a:t>
            </a:r>
            <a:r>
              <a:rPr lang="en-US" sz="2200" spc="-60" dirty="0">
                <a:solidFill>
                  <a:srgbClr val="CC9900"/>
                </a:solidFill>
                <a:latin typeface="Consolas" panose="020B0609020204030204" pitchFamily="49" charset="0"/>
                <a:cs typeface="Tahoma"/>
              </a:rPr>
              <a:t>system </a:t>
            </a:r>
            <a:r>
              <a:rPr lang="en-US" sz="2200" spc="-6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lang="en-US" sz="2200" spc="-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(increases heart</a:t>
            </a:r>
            <a:r>
              <a:rPr lang="en-US" sz="2200" spc="-1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lang="en-US" sz="2200" spc="-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rate)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6833614-25BB-4944-B00F-D7253A89CC69}"/>
              </a:ext>
            </a:extLst>
          </p:cNvPr>
          <p:cNvSpPr txBox="1">
            <a:spLocks/>
          </p:cNvSpPr>
          <p:nvPr/>
        </p:nvSpPr>
        <p:spPr>
          <a:xfrm>
            <a:off x="1143000" y="3124200"/>
            <a:ext cx="77114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N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AF61DDC-74B9-429C-8A7E-126B96AB8C6A}"/>
              </a:ext>
            </a:extLst>
          </p:cNvPr>
          <p:cNvSpPr txBox="1">
            <a:spLocks/>
          </p:cNvSpPr>
          <p:nvPr/>
        </p:nvSpPr>
        <p:spPr>
          <a:xfrm>
            <a:off x="762000" y="4255770"/>
            <a:ext cx="7955280" cy="2263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Consolas" panose="020B0609020204030204" pitchFamily="49" charset="0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7881773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DFF75-EE07-43B5-9374-429AF37CA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4373"/>
            <a:ext cx="7787640" cy="1293028"/>
          </a:xfrm>
        </p:spPr>
        <p:txBody>
          <a:bodyPr>
            <a:normAutofit/>
          </a:bodyPr>
          <a:lstStyle/>
          <a:p>
            <a:r>
              <a:rPr lang="en-US" dirty="0"/>
              <a:t>Regulation by hormone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E389E-A891-47A3-B976-D80EC2D3D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pc="-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Hormones</a:t>
            </a:r>
            <a:r>
              <a:rPr lang="en-US" spc="-5" dirty="0">
                <a:solidFill>
                  <a:srgbClr val="CC9900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lang="en-US" spc="-55" dirty="0">
                <a:solidFill>
                  <a:srgbClr val="CC9900"/>
                </a:solidFill>
                <a:latin typeface="Consolas" panose="020B0609020204030204" pitchFamily="49" charset="0"/>
                <a:cs typeface="Tahoma"/>
              </a:rPr>
              <a:t>epinephrine</a:t>
            </a:r>
            <a:r>
              <a:rPr lang="en-US" spc="-5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lang="en-US" spc="-1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and </a:t>
            </a:r>
            <a:r>
              <a:rPr lang="en-US" spc="-10" dirty="0">
                <a:solidFill>
                  <a:srgbClr val="CC9900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lang="en-US" spc="-5" dirty="0">
                <a:solidFill>
                  <a:srgbClr val="CC9900"/>
                </a:solidFill>
                <a:latin typeface="Consolas" panose="020B0609020204030204" pitchFamily="49" charset="0"/>
                <a:cs typeface="Tahoma"/>
              </a:rPr>
              <a:t>norepinephrine</a:t>
            </a:r>
            <a:r>
              <a:rPr lang="en-US" spc="-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lang="en-US" spc="-1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from </a:t>
            </a:r>
            <a:r>
              <a:rPr lang="en-US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the </a:t>
            </a:r>
            <a:r>
              <a:rPr lang="en-US" spc="-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adrenal  medulla</a:t>
            </a:r>
            <a:r>
              <a:rPr lang="en-US" spc="1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lang="en-US" spc="-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increase the heart</a:t>
            </a:r>
            <a:r>
              <a:rPr lang="en-US" spc="-4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lang="en-US" spc="-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rate &amp; contractility.</a:t>
            </a:r>
          </a:p>
          <a:p>
            <a:r>
              <a:rPr lang="en-US" spc="-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Thyroid hormones also </a:t>
            </a:r>
            <a:r>
              <a:rPr lang="en-US" spc="-5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Tahoma"/>
              </a:rPr>
              <a:t>enhance cardiac contractility &amp; increase heart rate</a:t>
            </a:r>
            <a:r>
              <a:rPr lang="en-US" spc="-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.</a:t>
            </a:r>
            <a:endParaRPr lang="en-US" dirty="0">
              <a:latin typeface="Consolas" panose="020B0609020204030204" pitchFamily="49" charset="0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8139304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8B412-404D-498D-A732-7E6D772B5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>
            <a:normAutofit/>
          </a:bodyPr>
          <a:lstStyle/>
          <a:p>
            <a:r>
              <a:rPr lang="en-US" dirty="0"/>
              <a:t>Regulation by ions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D469E-3C31-4A2A-9C25-61F69BEAF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Increased K+ or Na+ </a:t>
            </a:r>
            <a:r>
              <a:rPr lang="en-US" dirty="0">
                <a:latin typeface="Consolas" panose="020B0609020204030204" pitchFamily="49" charset="0"/>
              </a:rPr>
              <a:t>level in blood causes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decrease in heart rate</a:t>
            </a:r>
            <a:r>
              <a:rPr lang="en-US" dirty="0">
                <a:latin typeface="Consolas" panose="020B0609020204030204" pitchFamily="49" charset="0"/>
              </a:rPr>
              <a:t>.</a:t>
            </a:r>
          </a:p>
          <a:p>
            <a:r>
              <a:rPr lang="en-US" dirty="0">
                <a:latin typeface="Consolas" panose="020B0609020204030204" pitchFamily="49" charset="0"/>
              </a:rPr>
              <a:t>Increased Ca2+ leads to increased heart rate.</a:t>
            </a:r>
            <a:endParaRPr lang="en-IN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2595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object 195"/>
          <p:cNvSpPr txBox="1">
            <a:spLocks noGrp="1"/>
          </p:cNvSpPr>
          <p:nvPr>
            <p:ph type="title"/>
          </p:nvPr>
        </p:nvSpPr>
        <p:spPr>
          <a:xfrm>
            <a:off x="533400" y="2367683"/>
            <a:ext cx="8305800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IN" sz="4400" dirty="0">
                <a:solidFill>
                  <a:srgbClr val="FFFFFF"/>
                </a:solidFill>
              </a:rPr>
              <a:t>Cardiovascular</a:t>
            </a:r>
            <a:r>
              <a:rPr lang="en-IN" sz="4400" spc="-70" dirty="0">
                <a:solidFill>
                  <a:srgbClr val="FFFFFF"/>
                </a:solidFill>
              </a:rPr>
              <a:t> </a:t>
            </a:r>
            <a:br>
              <a:rPr lang="en-IN" sz="4400" spc="-70" dirty="0">
                <a:solidFill>
                  <a:srgbClr val="FFFFFF"/>
                </a:solidFill>
              </a:rPr>
            </a:br>
            <a:r>
              <a:rPr lang="en-IN" sz="4400" dirty="0">
                <a:solidFill>
                  <a:srgbClr val="FFFFFF"/>
                </a:solidFill>
              </a:rPr>
              <a:t>Disorders</a:t>
            </a:r>
            <a:endParaRPr sz="4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0" y="914400"/>
            <a:ext cx="60477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0" dirty="0">
                <a:solidFill>
                  <a:srgbClr val="FFFFFF"/>
                </a:solidFill>
              </a:rPr>
              <a:t>Atherosclerosis</a:t>
            </a:r>
            <a:endParaRPr sz="4800" dirty="0"/>
          </a:p>
        </p:txBody>
      </p:sp>
      <p:sp>
        <p:nvSpPr>
          <p:cNvPr id="3" name="object 3"/>
          <p:cNvSpPr txBox="1"/>
          <p:nvPr/>
        </p:nvSpPr>
        <p:spPr>
          <a:xfrm>
            <a:off x="330200" y="2133600"/>
            <a:ext cx="8813800" cy="351833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406400" marR="930910" indent="-342900">
              <a:lnSpc>
                <a:spcPts val="4320"/>
              </a:lnSpc>
              <a:spcBef>
                <a:spcPts val="370"/>
              </a:spcBef>
              <a:buClr>
                <a:srgbClr val="00CCFF"/>
              </a:buClr>
              <a:buSzPct val="63513"/>
              <a:buFont typeface="Wingdings"/>
              <a:buChar char=""/>
              <a:tabLst>
                <a:tab pos="406400" algn="l"/>
              </a:tabLst>
            </a:pPr>
            <a:r>
              <a:rPr sz="2200" spc="-75" dirty="0">
                <a:solidFill>
                  <a:srgbClr val="CC9900"/>
                </a:solidFill>
                <a:latin typeface="Consolas" panose="020B0609020204030204" pitchFamily="49" charset="0"/>
                <a:cs typeface="Tahoma"/>
              </a:rPr>
              <a:t>Atherosclerosis</a:t>
            </a:r>
            <a:r>
              <a:rPr sz="2200" spc="-7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is </a:t>
            </a:r>
            <a:r>
              <a:rPr sz="2200" spc="-3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due </a:t>
            </a:r>
            <a:r>
              <a:rPr sz="2200" spc="-2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to </a:t>
            </a:r>
            <a:r>
              <a:rPr sz="220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a </a:t>
            </a:r>
            <a:r>
              <a:rPr sz="2200" spc="-3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build-up</a:t>
            </a:r>
            <a:r>
              <a:rPr sz="2200" spc="-27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of  </a:t>
            </a:r>
            <a:r>
              <a:rPr sz="2200" spc="-2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fatty </a:t>
            </a:r>
            <a:r>
              <a:rPr sz="2200" spc="-3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material </a:t>
            </a:r>
            <a:r>
              <a:rPr sz="2200" spc="-6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(</a:t>
            </a:r>
            <a:r>
              <a:rPr sz="2200" spc="-65" dirty="0">
                <a:solidFill>
                  <a:srgbClr val="CC9900"/>
                </a:solidFill>
                <a:latin typeface="Consolas" panose="020B0609020204030204" pitchFamily="49" charset="0"/>
                <a:cs typeface="Tahoma"/>
              </a:rPr>
              <a:t>plaque</a:t>
            </a:r>
            <a:r>
              <a:rPr sz="2200" spc="-6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), </a:t>
            </a:r>
            <a:r>
              <a:rPr sz="2200" spc="-3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mainly  </a:t>
            </a:r>
            <a:r>
              <a:rPr sz="2200" spc="-3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cholesterol, </a:t>
            </a:r>
            <a:r>
              <a:rPr sz="2200" spc="-3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under </a:t>
            </a:r>
            <a:r>
              <a:rPr sz="2200" spc="-2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the </a:t>
            </a:r>
            <a:r>
              <a:rPr sz="2200" spc="-3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inner lining </a:t>
            </a:r>
            <a:r>
              <a:rPr sz="2200" spc="-2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of  </a:t>
            </a:r>
            <a:r>
              <a:rPr sz="2200" spc="-3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arteries.</a:t>
            </a:r>
            <a:endParaRPr sz="2200" dirty="0">
              <a:latin typeface="Consolas" panose="020B0609020204030204" pitchFamily="49" charset="0"/>
              <a:cs typeface="Tahoma"/>
            </a:endParaRPr>
          </a:p>
          <a:p>
            <a:pPr marL="406400" marR="292735" indent="-342900">
              <a:lnSpc>
                <a:spcPts val="4320"/>
              </a:lnSpc>
              <a:spcBef>
                <a:spcPts val="900"/>
              </a:spcBef>
              <a:buClr>
                <a:srgbClr val="00CCFF"/>
              </a:buClr>
              <a:buSzPct val="65277"/>
              <a:buFont typeface="Wingdings"/>
              <a:buChar char=""/>
              <a:tabLst>
                <a:tab pos="406400" algn="l"/>
              </a:tabLst>
            </a:pPr>
            <a:r>
              <a:rPr sz="2200" spc="-3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The plaque </a:t>
            </a:r>
            <a:r>
              <a:rPr sz="2200" spc="-2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can </a:t>
            </a:r>
            <a:r>
              <a:rPr sz="2200" spc="-3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cause </a:t>
            </a:r>
            <a:r>
              <a:rPr sz="220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a</a:t>
            </a:r>
            <a:r>
              <a:rPr sz="2200" dirty="0">
                <a:solidFill>
                  <a:srgbClr val="CC9900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sz="2200" spc="-90" dirty="0">
                <a:solidFill>
                  <a:srgbClr val="CC9900"/>
                </a:solidFill>
                <a:latin typeface="Consolas" panose="020B0609020204030204" pitchFamily="49" charset="0"/>
                <a:cs typeface="Tahoma"/>
              </a:rPr>
              <a:t>thrombus</a:t>
            </a:r>
            <a:r>
              <a:rPr sz="2200" spc="-30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lang="en-US" sz="2200" spc="-30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(blood  clot)</a:t>
            </a:r>
            <a:r>
              <a:rPr sz="2200" spc="-3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.</a:t>
            </a:r>
            <a:endParaRPr sz="2200" dirty="0">
              <a:latin typeface="Consolas" panose="020B0609020204030204" pitchFamily="49" charset="0"/>
              <a:cs typeface="Tahoma"/>
            </a:endParaRPr>
          </a:p>
          <a:p>
            <a:pPr marL="406400" indent="-342900">
              <a:lnSpc>
                <a:spcPts val="4380"/>
              </a:lnSpc>
              <a:spcBef>
                <a:spcPts val="655"/>
              </a:spcBef>
              <a:buClr>
                <a:srgbClr val="00CCFF"/>
              </a:buClr>
              <a:buSzPct val="65277"/>
              <a:buFont typeface="Wingdings"/>
              <a:buChar char=""/>
              <a:tabLst>
                <a:tab pos="406400" algn="l"/>
              </a:tabLst>
            </a:pPr>
            <a:r>
              <a:rPr sz="2200" spc="-3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The </a:t>
            </a:r>
            <a:r>
              <a:rPr sz="2200" spc="-3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thrombus </a:t>
            </a:r>
            <a:r>
              <a:rPr sz="2200" spc="-2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can </a:t>
            </a:r>
            <a:r>
              <a:rPr sz="2200" spc="-3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dislodge </a:t>
            </a:r>
            <a:r>
              <a:rPr sz="2200" spc="-2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as </a:t>
            </a:r>
            <a:r>
              <a:rPr sz="2200" spc="-2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an</a:t>
            </a:r>
            <a:r>
              <a:rPr sz="2200" spc="-240" dirty="0">
                <a:solidFill>
                  <a:srgbClr val="CC9900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sz="2200" spc="-90" dirty="0">
                <a:solidFill>
                  <a:srgbClr val="CC9900"/>
                </a:solidFill>
                <a:latin typeface="Consolas" panose="020B0609020204030204" pitchFamily="49" charset="0"/>
                <a:cs typeface="Tahoma"/>
              </a:rPr>
              <a:t>embolus</a:t>
            </a:r>
            <a:endParaRPr sz="2200" dirty="0">
              <a:latin typeface="Consolas" panose="020B0609020204030204" pitchFamily="49" charset="0"/>
              <a:cs typeface="Tahoma"/>
            </a:endParaRPr>
          </a:p>
          <a:p>
            <a:pPr marL="406400">
              <a:lnSpc>
                <a:spcPts val="4380"/>
              </a:lnSpc>
            </a:pPr>
            <a:r>
              <a:rPr sz="2200" spc="-3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and </a:t>
            </a:r>
            <a:r>
              <a:rPr sz="2200" spc="-3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lead </a:t>
            </a:r>
            <a:r>
              <a:rPr sz="2200" spc="-2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to</a:t>
            </a:r>
            <a:r>
              <a:rPr sz="2200" spc="-8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sz="2200" spc="-90" dirty="0">
                <a:solidFill>
                  <a:srgbClr val="CC9900"/>
                </a:solidFill>
                <a:latin typeface="Consolas" panose="020B0609020204030204" pitchFamily="49" charset="0"/>
                <a:cs typeface="Tahoma"/>
              </a:rPr>
              <a:t>thromboembolism</a:t>
            </a:r>
            <a:r>
              <a:rPr sz="2200" spc="-9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.</a:t>
            </a:r>
            <a:endParaRPr sz="2200" dirty="0">
              <a:latin typeface="Consolas" panose="020B0609020204030204" pitchFamily="49" charset="0"/>
              <a:cs typeface="Tahom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B7650-0C76-4D64-94C9-BED70BFEC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381000"/>
            <a:ext cx="6377940" cy="1293028"/>
          </a:xfrm>
        </p:spPr>
        <p:txBody>
          <a:bodyPr/>
          <a:lstStyle/>
          <a:p>
            <a:r>
              <a:rPr lang="en-US" dirty="0"/>
              <a:t>Angina pectoris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65C21-A53E-4A08-9799-636DAAB38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1600200"/>
            <a:ext cx="7955280" cy="1981200"/>
          </a:xfrm>
        </p:spPr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It is the </a:t>
            </a:r>
            <a:r>
              <a:rPr lang="en-US" dirty="0" err="1">
                <a:latin typeface="Consolas" panose="020B0609020204030204" pitchFamily="49" charset="0"/>
              </a:rPr>
              <a:t>ischaemic</a:t>
            </a:r>
            <a:r>
              <a:rPr lang="en-US" dirty="0">
                <a:latin typeface="Consolas" panose="020B0609020204030204" pitchFamily="49" charset="0"/>
              </a:rPr>
              <a:t> heart disease characterized by severe chest pain that radiate to left shoulder along the surface of left arm.</a:t>
            </a:r>
          </a:p>
          <a:p>
            <a:r>
              <a:rPr lang="en-US" dirty="0">
                <a:latin typeface="Consolas" panose="020B0609020204030204" pitchFamily="49" charset="0"/>
              </a:rPr>
              <a:t>Pain is due to accumulation of metabolites in cardiac muscle.</a:t>
            </a:r>
            <a:endParaRPr lang="en-IN" dirty="0">
              <a:latin typeface="Consolas" panose="020B0609020204030204" pitchFamily="49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8AED0A3-CCEB-40E8-9B6B-96104C5EACCE}"/>
              </a:ext>
            </a:extLst>
          </p:cNvPr>
          <p:cNvSpPr txBox="1">
            <a:spLocks/>
          </p:cNvSpPr>
          <p:nvPr/>
        </p:nvSpPr>
        <p:spPr>
          <a:xfrm>
            <a:off x="2171700" y="3200400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arrythmia</a:t>
            </a:r>
            <a:endParaRPr lang="en-IN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1C4705F-C219-4B70-AED8-3CA43652C098}"/>
              </a:ext>
            </a:extLst>
          </p:cNvPr>
          <p:cNvSpPr txBox="1">
            <a:spLocks/>
          </p:cNvSpPr>
          <p:nvPr/>
        </p:nvSpPr>
        <p:spPr>
          <a:xfrm>
            <a:off x="838200" y="4493428"/>
            <a:ext cx="7955280" cy="2148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Consolas" panose="020B0609020204030204" pitchFamily="49" charset="0"/>
              </a:rPr>
              <a:t>An abnormality of rate or rhythm or site of origin of cardiac impulse or impulse conduction.</a:t>
            </a:r>
          </a:p>
          <a:p>
            <a:endParaRPr lang="en-IN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8395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B7BDE-8038-40F3-8494-CA1B0625A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699" y="599956"/>
            <a:ext cx="6377940" cy="1293028"/>
          </a:xfrm>
        </p:spPr>
        <p:txBody>
          <a:bodyPr/>
          <a:lstStyle/>
          <a:p>
            <a:r>
              <a:rPr lang="en-US" dirty="0"/>
              <a:t>hypertension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90E69-D9C2-496A-BFF7-2CCDBB262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489" y="1752600"/>
            <a:ext cx="7955280" cy="4069080"/>
          </a:xfrm>
        </p:spPr>
        <p:txBody>
          <a:bodyPr>
            <a:norm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An elevation of systolic and or diastolic BP above 140mm/Hg.</a:t>
            </a:r>
          </a:p>
          <a:p>
            <a:r>
              <a:rPr lang="en-US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Hypertension </a:t>
            </a:r>
            <a:r>
              <a:rPr lang="en-US" spc="-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is </a:t>
            </a:r>
            <a:r>
              <a:rPr lang="en-US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present when </a:t>
            </a:r>
            <a:r>
              <a:rPr lang="en-US" spc="-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systolic  </a:t>
            </a:r>
            <a:r>
              <a:rPr lang="en-US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pressure is 140 or greater or </a:t>
            </a:r>
            <a:r>
              <a:rPr lang="en-US" spc="-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diastolic  </a:t>
            </a:r>
            <a:r>
              <a:rPr lang="en-US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pressure is 100 or greater; </a:t>
            </a:r>
            <a:r>
              <a:rPr lang="en-US" spc="-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diastolic </a:t>
            </a:r>
            <a:r>
              <a:rPr lang="en-US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pressure  </a:t>
            </a:r>
            <a:r>
              <a:rPr lang="en-US" spc="-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is </a:t>
            </a:r>
            <a:r>
              <a:rPr lang="en-US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emphasized when </a:t>
            </a:r>
            <a:r>
              <a:rPr lang="en-US" spc="-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medical </a:t>
            </a:r>
            <a:r>
              <a:rPr lang="en-US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treatment </a:t>
            </a:r>
            <a:r>
              <a:rPr lang="en-US" spc="-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is  </a:t>
            </a:r>
            <a:r>
              <a:rPr lang="en-US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considered.</a:t>
            </a:r>
            <a:endParaRPr lang="en-US" dirty="0">
              <a:latin typeface="Consolas" panose="020B0609020204030204" pitchFamily="49" charset="0"/>
              <a:cs typeface="Tahoma"/>
            </a:endParaRPr>
          </a:p>
          <a:p>
            <a:endParaRPr lang="en-IN" dirty="0">
              <a:latin typeface="Consolas" panose="020B0609020204030204" pitchFamily="49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C8F253B6-E3D6-432F-B152-D37A6C5ADC78}"/>
              </a:ext>
            </a:extLst>
          </p:cNvPr>
          <p:cNvSpPr txBox="1">
            <a:spLocks/>
          </p:cNvSpPr>
          <p:nvPr/>
        </p:nvSpPr>
        <p:spPr>
          <a:xfrm>
            <a:off x="557918" y="3886200"/>
            <a:ext cx="7960250" cy="62837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63445" marR="5080" indent="-2151380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solidFill>
                  <a:srgbClr val="FFFFFF"/>
                </a:solidFill>
              </a:rPr>
              <a:t>Congestive Heart failure</a:t>
            </a:r>
            <a:endParaRPr lang="en-US"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55974F33-239F-49E2-825D-DF6FA4C73A41}"/>
              </a:ext>
            </a:extLst>
          </p:cNvPr>
          <p:cNvSpPr txBox="1"/>
          <p:nvPr/>
        </p:nvSpPr>
        <p:spPr>
          <a:xfrm>
            <a:off x="683396" y="4634676"/>
            <a:ext cx="7843465" cy="13824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93700" marR="43180" indent="-342900">
              <a:lnSpc>
                <a:spcPct val="99800"/>
              </a:lnSpc>
              <a:spcBef>
                <a:spcPts val="120"/>
              </a:spcBef>
              <a:buClr>
                <a:srgbClr val="00CCFF"/>
              </a:buClr>
              <a:buSzPct val="64062"/>
              <a:buFont typeface="Wingdings"/>
              <a:buChar char=""/>
              <a:tabLst>
                <a:tab pos="393065" algn="l"/>
                <a:tab pos="393700" algn="l"/>
              </a:tabLst>
            </a:pPr>
            <a:r>
              <a:rPr lang="en-US" sz="2200" dirty="0">
                <a:latin typeface="Consolas" panose="020B0609020204030204" pitchFamily="49" charset="0"/>
                <a:cs typeface="Tahoma"/>
              </a:rPr>
              <a:t>Heart is unable to provide adequate blood supply to meet the body’s oxygen demand.</a:t>
            </a:r>
          </a:p>
          <a:p>
            <a:pPr marL="393700" marR="43180" indent="-342900">
              <a:lnSpc>
                <a:spcPct val="99800"/>
              </a:lnSpc>
              <a:spcBef>
                <a:spcPts val="120"/>
              </a:spcBef>
              <a:buClr>
                <a:srgbClr val="00CCFF"/>
              </a:buClr>
              <a:buSzPct val="64062"/>
              <a:buFont typeface="Wingdings"/>
              <a:buChar char=""/>
              <a:tabLst>
                <a:tab pos="393065" algn="l"/>
                <a:tab pos="393700" algn="l"/>
              </a:tabLst>
            </a:pPr>
            <a:r>
              <a:rPr lang="en-US" sz="2200" dirty="0">
                <a:latin typeface="Consolas" panose="020B0609020204030204" pitchFamily="49" charset="0"/>
                <a:cs typeface="Tahoma"/>
              </a:rPr>
              <a:t>The ventricles are not completely empty &amp; results increased venous pressure.</a:t>
            </a:r>
            <a:endParaRPr sz="2200" dirty="0">
              <a:latin typeface="Consolas" panose="020B0609020204030204" pitchFamily="49" charset="0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338618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26421" y="308886"/>
            <a:ext cx="380809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</a:rPr>
              <a:t>Blood</a:t>
            </a:r>
            <a:r>
              <a:rPr sz="3200" spc="-45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vessels</a:t>
            </a:r>
            <a:endParaRPr sz="3200" dirty="0"/>
          </a:p>
        </p:txBody>
      </p:sp>
      <p:sp>
        <p:nvSpPr>
          <p:cNvPr id="3" name="object 3"/>
          <p:cNvSpPr/>
          <p:nvPr/>
        </p:nvSpPr>
        <p:spPr>
          <a:xfrm>
            <a:off x="971550" y="1160780"/>
            <a:ext cx="7189470" cy="53936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5200" y="614014"/>
            <a:ext cx="4161154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</a:rPr>
              <a:t>The</a:t>
            </a:r>
            <a:r>
              <a:rPr spc="-6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Arteries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09600" y="1219200"/>
            <a:ext cx="8153400" cy="5177699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444500" marR="514984" indent="-342900">
              <a:lnSpc>
                <a:spcPts val="4320"/>
              </a:lnSpc>
              <a:spcBef>
                <a:spcPts val="370"/>
              </a:spcBef>
              <a:buClr>
                <a:srgbClr val="00CCFF"/>
              </a:buClr>
              <a:buSzPct val="63513"/>
              <a:buFont typeface="Wingdings"/>
              <a:buChar char=""/>
              <a:tabLst>
                <a:tab pos="444500" algn="l"/>
              </a:tabLst>
            </a:pPr>
            <a:r>
              <a:rPr sz="2800" spc="-75" dirty="0">
                <a:solidFill>
                  <a:srgbClr val="CC9900"/>
                </a:solidFill>
                <a:latin typeface="Consolas" panose="020B0609020204030204" pitchFamily="49" charset="0"/>
                <a:cs typeface="Tahoma"/>
              </a:rPr>
              <a:t>Arteries</a:t>
            </a:r>
            <a:r>
              <a:rPr sz="2800" spc="-7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and arterioles take</a:t>
            </a:r>
            <a:r>
              <a:rPr sz="2800" spc="-11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blood  </a:t>
            </a:r>
            <a:r>
              <a:rPr sz="2800" spc="-4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away </a:t>
            </a:r>
            <a:r>
              <a:rPr sz="2800" spc="-2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from the</a:t>
            </a:r>
            <a:r>
              <a:rPr sz="2800" spc="-15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heart.</a:t>
            </a:r>
            <a:endParaRPr sz="2800" dirty="0">
              <a:latin typeface="Consolas" panose="020B0609020204030204" pitchFamily="49" charset="0"/>
              <a:cs typeface="Tahoma"/>
            </a:endParaRPr>
          </a:p>
          <a:p>
            <a:pPr marL="444500" indent="-342900">
              <a:lnSpc>
                <a:spcPct val="100000"/>
              </a:lnSpc>
              <a:spcBef>
                <a:spcPts val="655"/>
              </a:spcBef>
              <a:buClr>
                <a:srgbClr val="00CCFF"/>
              </a:buClr>
              <a:buSzPct val="65277"/>
              <a:buFont typeface="Wingdings"/>
              <a:buChar char=""/>
              <a:tabLst>
                <a:tab pos="444500" algn="l"/>
              </a:tabLst>
            </a:pPr>
            <a:r>
              <a:rPr sz="2800" spc="-3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The largest artery </a:t>
            </a:r>
            <a:r>
              <a:rPr sz="2800" spc="-1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is </a:t>
            </a:r>
            <a:r>
              <a:rPr sz="2800" spc="-2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the</a:t>
            </a:r>
            <a:r>
              <a:rPr sz="2800" spc="-180" dirty="0">
                <a:solidFill>
                  <a:srgbClr val="CC9900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sz="2800" spc="-70" dirty="0">
                <a:solidFill>
                  <a:srgbClr val="CC9900"/>
                </a:solidFill>
                <a:latin typeface="Consolas" panose="020B0609020204030204" pitchFamily="49" charset="0"/>
                <a:cs typeface="Tahoma"/>
              </a:rPr>
              <a:t>aorta</a:t>
            </a:r>
            <a:r>
              <a:rPr sz="2800" spc="-7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.</a:t>
            </a:r>
            <a:endParaRPr sz="2800" dirty="0">
              <a:latin typeface="Consolas" panose="020B0609020204030204" pitchFamily="49" charset="0"/>
              <a:cs typeface="Tahoma"/>
            </a:endParaRPr>
          </a:p>
          <a:p>
            <a:pPr marL="444500" marR="55880" indent="-342900">
              <a:lnSpc>
                <a:spcPts val="4320"/>
              </a:lnSpc>
              <a:spcBef>
                <a:spcPts val="1025"/>
              </a:spcBef>
              <a:buClr>
                <a:srgbClr val="00CCFF"/>
              </a:buClr>
              <a:buSzPct val="65277"/>
              <a:buFont typeface="Wingdings"/>
              <a:buChar char=""/>
              <a:tabLst>
                <a:tab pos="444500" algn="l"/>
              </a:tabLst>
            </a:pPr>
            <a:r>
              <a:rPr sz="2800" spc="-3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The middle layer </a:t>
            </a:r>
            <a:r>
              <a:rPr sz="2800" spc="-2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of </a:t>
            </a:r>
            <a:r>
              <a:rPr sz="2800" spc="-2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an </a:t>
            </a:r>
            <a:r>
              <a:rPr sz="2800" spc="-3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artery </a:t>
            </a:r>
            <a:r>
              <a:rPr sz="2800" spc="-3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wall  </a:t>
            </a:r>
            <a:r>
              <a:rPr sz="2800" spc="-3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consists </a:t>
            </a:r>
            <a:r>
              <a:rPr sz="2800" spc="-2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of</a:t>
            </a:r>
            <a:r>
              <a:rPr sz="2800" spc="-20" dirty="0">
                <a:solidFill>
                  <a:srgbClr val="CC9900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sz="2800" spc="-90" dirty="0">
                <a:solidFill>
                  <a:srgbClr val="CC9900"/>
                </a:solidFill>
                <a:latin typeface="Consolas" panose="020B0609020204030204" pitchFamily="49" charset="0"/>
                <a:cs typeface="Tahoma"/>
              </a:rPr>
              <a:t>smooth </a:t>
            </a:r>
            <a:r>
              <a:rPr sz="2800" spc="-85" dirty="0">
                <a:solidFill>
                  <a:srgbClr val="CC9900"/>
                </a:solidFill>
                <a:latin typeface="Consolas" panose="020B0609020204030204" pitchFamily="49" charset="0"/>
                <a:cs typeface="Tahoma"/>
              </a:rPr>
              <a:t>muscle</a:t>
            </a:r>
            <a:r>
              <a:rPr sz="2800" spc="-8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that </a:t>
            </a:r>
            <a:r>
              <a:rPr sz="2800" spc="-2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can  </a:t>
            </a:r>
            <a:r>
              <a:rPr sz="2800" spc="-3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constrict </a:t>
            </a:r>
            <a:r>
              <a:rPr sz="2800" spc="-1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to </a:t>
            </a:r>
            <a:r>
              <a:rPr sz="2800" spc="-3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regulate blood </a:t>
            </a:r>
            <a:r>
              <a:rPr sz="2800" spc="-2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flow</a:t>
            </a:r>
            <a:r>
              <a:rPr sz="2800" spc="-24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and  blood</a:t>
            </a:r>
            <a:r>
              <a:rPr sz="2800" spc="-6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pressure.</a:t>
            </a:r>
            <a:endParaRPr sz="2800" dirty="0">
              <a:latin typeface="Consolas" panose="020B0609020204030204" pitchFamily="49" charset="0"/>
              <a:cs typeface="Tahoma"/>
            </a:endParaRPr>
          </a:p>
          <a:p>
            <a:pPr marL="444500" marR="683260" indent="-342900">
              <a:lnSpc>
                <a:spcPts val="4320"/>
              </a:lnSpc>
              <a:spcBef>
                <a:spcPts val="900"/>
              </a:spcBef>
              <a:buClr>
                <a:srgbClr val="00CCFF"/>
              </a:buClr>
              <a:buSzPct val="63513"/>
              <a:buFont typeface="Wingdings"/>
              <a:buChar char=""/>
              <a:tabLst>
                <a:tab pos="444500" algn="l"/>
              </a:tabLst>
            </a:pPr>
            <a:r>
              <a:rPr sz="2800" spc="-70" dirty="0">
                <a:solidFill>
                  <a:srgbClr val="CC9900"/>
                </a:solidFill>
                <a:latin typeface="Consolas" panose="020B0609020204030204" pitchFamily="49" charset="0"/>
                <a:cs typeface="Tahoma"/>
              </a:rPr>
              <a:t>Arterioles</a:t>
            </a:r>
            <a:r>
              <a:rPr sz="2800" spc="-7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can </a:t>
            </a:r>
            <a:r>
              <a:rPr sz="2800" spc="-3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constrict </a:t>
            </a:r>
            <a:r>
              <a:rPr sz="2800" spc="-2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or</a:t>
            </a:r>
            <a:r>
              <a:rPr sz="2800" spc="-16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dilate,  </a:t>
            </a:r>
            <a:r>
              <a:rPr sz="2800" spc="-3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changing </a:t>
            </a:r>
            <a:r>
              <a:rPr sz="2800" spc="-3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blood</a:t>
            </a:r>
            <a:r>
              <a:rPr sz="2800" spc="-9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pressure.</a:t>
            </a:r>
            <a:endParaRPr sz="2800" dirty="0">
              <a:latin typeface="Consolas" panose="020B0609020204030204" pitchFamily="49" charset="0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3310" y="358911"/>
            <a:ext cx="595249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The</a:t>
            </a:r>
            <a:r>
              <a:rPr spc="-220" dirty="0"/>
              <a:t> </a:t>
            </a:r>
            <a:r>
              <a:rPr spc="-35" dirty="0"/>
              <a:t>Capillaries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47040" y="1314084"/>
            <a:ext cx="8180070" cy="3995453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444500" marR="93980" indent="-342900">
              <a:lnSpc>
                <a:spcPts val="3840"/>
              </a:lnSpc>
              <a:spcBef>
                <a:spcPts val="340"/>
              </a:spcBef>
              <a:buClr>
                <a:srgbClr val="00CCFF"/>
              </a:buClr>
              <a:buSzPct val="62121"/>
              <a:buFont typeface="Wingdings"/>
              <a:buChar char=""/>
              <a:tabLst>
                <a:tab pos="443865" algn="l"/>
                <a:tab pos="444500" algn="l"/>
              </a:tabLst>
            </a:pPr>
            <a:r>
              <a:rPr sz="2600" spc="-45" dirty="0">
                <a:solidFill>
                  <a:srgbClr val="CC9900"/>
                </a:solidFill>
                <a:latin typeface="Consolas" panose="020B0609020204030204" pitchFamily="49" charset="0"/>
                <a:cs typeface="Tahoma"/>
              </a:rPr>
              <a:t>Capillaries</a:t>
            </a:r>
            <a:r>
              <a:rPr sz="2600" spc="-4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sz="260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have </a:t>
            </a:r>
            <a:r>
              <a:rPr sz="2600" spc="-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walls </a:t>
            </a:r>
            <a:r>
              <a:rPr lang="en-US" sz="2600" spc="-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that </a:t>
            </a:r>
            <a:r>
              <a:rPr sz="2600" spc="-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allow </a:t>
            </a:r>
            <a:r>
              <a:rPr sz="260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exchange of gases and nutrients  </a:t>
            </a:r>
            <a:r>
              <a:rPr sz="2600" spc="-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with tissue</a:t>
            </a:r>
            <a:r>
              <a:rPr sz="2600" spc="1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fluid.</a:t>
            </a:r>
            <a:endParaRPr sz="2600" dirty="0">
              <a:latin typeface="Consolas" panose="020B0609020204030204" pitchFamily="49" charset="0"/>
              <a:cs typeface="Tahoma"/>
            </a:endParaRPr>
          </a:p>
          <a:p>
            <a:pPr marL="444500" marR="172085" indent="-342900">
              <a:lnSpc>
                <a:spcPct val="100000"/>
              </a:lnSpc>
              <a:spcBef>
                <a:spcPts val="660"/>
              </a:spcBef>
              <a:buClr>
                <a:srgbClr val="00CCFF"/>
              </a:buClr>
              <a:buSzPct val="64062"/>
              <a:buFont typeface="Wingdings"/>
              <a:buChar char=""/>
              <a:tabLst>
                <a:tab pos="443865" algn="l"/>
                <a:tab pos="444500" algn="l"/>
              </a:tabLst>
            </a:pPr>
            <a:r>
              <a:rPr sz="2600" spc="-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Capillary </a:t>
            </a:r>
            <a:r>
              <a:rPr sz="260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beds </a:t>
            </a:r>
            <a:r>
              <a:rPr sz="2600" spc="-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are </a:t>
            </a:r>
            <a:r>
              <a:rPr sz="260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present </a:t>
            </a:r>
            <a:r>
              <a:rPr sz="2600" spc="-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in all </a:t>
            </a:r>
            <a:r>
              <a:rPr sz="260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regions of  the body but </a:t>
            </a:r>
            <a:r>
              <a:rPr sz="2600" spc="-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not all capillary </a:t>
            </a:r>
            <a:r>
              <a:rPr sz="260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beds </a:t>
            </a:r>
            <a:r>
              <a:rPr sz="2600" spc="-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are  </a:t>
            </a:r>
            <a:r>
              <a:rPr sz="260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open at the same</a:t>
            </a:r>
            <a:r>
              <a:rPr sz="2600" spc="-2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time.</a:t>
            </a:r>
            <a:endParaRPr sz="2600" dirty="0">
              <a:latin typeface="Consolas" panose="020B0609020204030204" pitchFamily="49" charset="0"/>
              <a:cs typeface="Tahoma"/>
            </a:endParaRPr>
          </a:p>
          <a:p>
            <a:pPr marL="443865" marR="481330" indent="-342900">
              <a:lnSpc>
                <a:spcPct val="98700"/>
              </a:lnSpc>
              <a:spcBef>
                <a:spcPts val="755"/>
              </a:spcBef>
              <a:buClr>
                <a:srgbClr val="00CCFF"/>
              </a:buClr>
              <a:buSzPct val="64062"/>
              <a:buFont typeface="Wingdings"/>
              <a:buChar char=""/>
              <a:tabLst>
                <a:tab pos="443865" algn="l"/>
                <a:tab pos="444500" algn="l"/>
              </a:tabLst>
            </a:pPr>
            <a:r>
              <a:rPr sz="2600" spc="-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Contraction </a:t>
            </a:r>
            <a:r>
              <a:rPr sz="260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of a</a:t>
            </a:r>
            <a:r>
              <a:rPr sz="2600" dirty="0">
                <a:solidFill>
                  <a:srgbClr val="CC9900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sz="2600" spc="-45" dirty="0">
                <a:solidFill>
                  <a:srgbClr val="CC9900"/>
                </a:solidFill>
                <a:latin typeface="Consolas" panose="020B0609020204030204" pitchFamily="49" charset="0"/>
                <a:cs typeface="Tahoma"/>
              </a:rPr>
              <a:t>sphincter </a:t>
            </a:r>
            <a:r>
              <a:rPr sz="2600" spc="-55" dirty="0">
                <a:solidFill>
                  <a:srgbClr val="CC9900"/>
                </a:solidFill>
                <a:latin typeface="Consolas" panose="020B0609020204030204" pitchFamily="49" charset="0"/>
                <a:cs typeface="Tahoma"/>
              </a:rPr>
              <a:t>muscle</a:t>
            </a:r>
            <a:r>
              <a:rPr sz="2600" spc="-5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sz="260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closes  off a bed and blood can </a:t>
            </a:r>
            <a:r>
              <a:rPr sz="2600" spc="-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flow </a:t>
            </a:r>
            <a:r>
              <a:rPr sz="260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through</a:t>
            </a:r>
            <a:r>
              <a:rPr sz="2600" spc="-7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an </a:t>
            </a:r>
            <a:r>
              <a:rPr sz="2600" spc="-5" dirty="0">
                <a:solidFill>
                  <a:srgbClr val="CC9900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sz="2600" spc="-50" dirty="0">
                <a:solidFill>
                  <a:srgbClr val="CC9900"/>
                </a:solidFill>
                <a:latin typeface="Consolas" panose="020B0609020204030204" pitchFamily="49" charset="0"/>
                <a:cs typeface="Tahoma"/>
              </a:rPr>
              <a:t>arteriovenous shunt</a:t>
            </a:r>
            <a:r>
              <a:rPr sz="2600" spc="-5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that </a:t>
            </a:r>
            <a:r>
              <a:rPr sz="260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bypasses </a:t>
            </a:r>
            <a:r>
              <a:rPr sz="2600" spc="-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the  capillary</a:t>
            </a:r>
            <a:r>
              <a:rPr sz="2600" spc="-1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sz="260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bed.</a:t>
            </a:r>
            <a:endParaRPr sz="2600" dirty="0">
              <a:latin typeface="Consolas" panose="020B0609020204030204" pitchFamily="49" charset="0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14800" y="617887"/>
            <a:ext cx="38862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FFFFFF"/>
                </a:solidFill>
              </a:rPr>
              <a:t>The</a:t>
            </a:r>
            <a:r>
              <a:rPr sz="4400" spc="-80" dirty="0">
                <a:solidFill>
                  <a:srgbClr val="FFFFFF"/>
                </a:solidFill>
              </a:rPr>
              <a:t> </a:t>
            </a:r>
            <a:r>
              <a:rPr sz="4400" dirty="0">
                <a:solidFill>
                  <a:srgbClr val="FFFFFF"/>
                </a:solidFill>
              </a:rPr>
              <a:t>Veins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468630" y="1371600"/>
            <a:ext cx="8206740" cy="4520533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457200" marR="106680" indent="-342900">
              <a:lnSpc>
                <a:spcPct val="88500"/>
              </a:lnSpc>
              <a:spcBef>
                <a:spcPts val="635"/>
              </a:spcBef>
              <a:buClr>
                <a:srgbClr val="00CCFF"/>
              </a:buClr>
              <a:buSzPct val="63513"/>
              <a:buFont typeface="Wingdings"/>
              <a:buChar char=""/>
              <a:tabLst>
                <a:tab pos="457200" algn="l"/>
              </a:tabLst>
            </a:pPr>
            <a:r>
              <a:rPr sz="2400" spc="-85" dirty="0">
                <a:solidFill>
                  <a:srgbClr val="CC9900"/>
                </a:solidFill>
                <a:latin typeface="Consolas" panose="020B0609020204030204" pitchFamily="49" charset="0"/>
                <a:cs typeface="Tahoma"/>
              </a:rPr>
              <a:t>Venules</a:t>
            </a:r>
            <a:r>
              <a:rPr sz="2400" spc="-8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drain blood </a:t>
            </a:r>
            <a:r>
              <a:rPr sz="2400" spc="-2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from </a:t>
            </a:r>
            <a:r>
              <a:rPr sz="2400" spc="-3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capillaries,  then </a:t>
            </a:r>
            <a:r>
              <a:rPr sz="2400" spc="-2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join </a:t>
            </a:r>
            <a:r>
              <a:rPr sz="2400" spc="-2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to </a:t>
            </a:r>
            <a:r>
              <a:rPr sz="2400" spc="-2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form</a:t>
            </a:r>
            <a:r>
              <a:rPr sz="2400" spc="-25" dirty="0">
                <a:solidFill>
                  <a:srgbClr val="CC9900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sz="2400" spc="-75" dirty="0">
                <a:solidFill>
                  <a:srgbClr val="CC9900"/>
                </a:solidFill>
                <a:latin typeface="Consolas" panose="020B0609020204030204" pitchFamily="49" charset="0"/>
                <a:cs typeface="Tahoma"/>
              </a:rPr>
              <a:t>veins</a:t>
            </a:r>
            <a:r>
              <a:rPr sz="2400" spc="-7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that take</a:t>
            </a:r>
            <a:r>
              <a:rPr sz="2400" spc="-24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blood  </a:t>
            </a:r>
            <a:r>
              <a:rPr sz="2400" spc="-2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to </a:t>
            </a:r>
            <a:r>
              <a:rPr sz="2400" spc="-2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the</a:t>
            </a:r>
            <a:r>
              <a:rPr sz="2400" spc="-8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heart.</a:t>
            </a:r>
            <a:endParaRPr sz="2400" dirty="0">
              <a:latin typeface="Consolas" panose="020B0609020204030204" pitchFamily="49" charset="0"/>
              <a:cs typeface="Tahoma"/>
            </a:endParaRPr>
          </a:p>
          <a:p>
            <a:pPr marL="457200" marR="382270" indent="-342900">
              <a:lnSpc>
                <a:spcPts val="3890"/>
              </a:lnSpc>
              <a:spcBef>
                <a:spcPts val="950"/>
              </a:spcBef>
              <a:buClr>
                <a:srgbClr val="00CCFF"/>
              </a:buClr>
              <a:buSzPct val="65277"/>
              <a:buFont typeface="Wingdings"/>
              <a:buChar char=""/>
              <a:tabLst>
                <a:tab pos="457200" algn="l"/>
              </a:tabLst>
            </a:pPr>
            <a:r>
              <a:rPr sz="2400" spc="-3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Veins have </a:t>
            </a:r>
            <a:r>
              <a:rPr sz="2400" spc="-4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much </a:t>
            </a:r>
            <a:r>
              <a:rPr sz="2400" spc="-2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less </a:t>
            </a:r>
            <a:r>
              <a:rPr sz="2400" spc="-3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smooth</a:t>
            </a:r>
            <a:r>
              <a:rPr sz="2400" spc="-16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muscle  and connective </a:t>
            </a:r>
            <a:r>
              <a:rPr sz="2400" spc="-3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tissue than</a:t>
            </a:r>
            <a:r>
              <a:rPr sz="2400" spc="-12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arteries.</a:t>
            </a:r>
            <a:endParaRPr sz="2400" dirty="0">
              <a:latin typeface="Consolas" panose="020B0609020204030204" pitchFamily="49" charset="0"/>
              <a:cs typeface="Tahoma"/>
            </a:endParaRPr>
          </a:p>
          <a:p>
            <a:pPr marL="457200" marR="512445" indent="-342900">
              <a:lnSpc>
                <a:spcPct val="89700"/>
              </a:lnSpc>
              <a:spcBef>
                <a:spcPts val="770"/>
              </a:spcBef>
              <a:buClr>
                <a:srgbClr val="00CCFF"/>
              </a:buClr>
              <a:buSzPct val="65277"/>
              <a:buFont typeface="Wingdings"/>
              <a:buChar char=""/>
              <a:tabLst>
                <a:tab pos="457200" algn="l"/>
              </a:tabLst>
            </a:pPr>
            <a:r>
              <a:rPr sz="2400" spc="-3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Veins </a:t>
            </a:r>
            <a:r>
              <a:rPr sz="2400" spc="-2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often </a:t>
            </a:r>
            <a:r>
              <a:rPr sz="2400" spc="-3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have</a:t>
            </a:r>
            <a:r>
              <a:rPr sz="2400" spc="-35" dirty="0">
                <a:solidFill>
                  <a:srgbClr val="CC9900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sz="2400" spc="-80" dirty="0">
                <a:solidFill>
                  <a:srgbClr val="CC9900"/>
                </a:solidFill>
                <a:latin typeface="Consolas" panose="020B0609020204030204" pitchFamily="49" charset="0"/>
                <a:cs typeface="Tahoma"/>
              </a:rPr>
              <a:t>valves</a:t>
            </a:r>
            <a:r>
              <a:rPr sz="2400" spc="-8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that</a:t>
            </a:r>
            <a:r>
              <a:rPr sz="2400" spc="-13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prevent  </a:t>
            </a:r>
            <a:r>
              <a:rPr sz="2400" spc="-2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the </a:t>
            </a:r>
            <a:r>
              <a:rPr sz="2400" spc="-4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backward </a:t>
            </a:r>
            <a:r>
              <a:rPr sz="2400" spc="-2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flow of </a:t>
            </a:r>
            <a:r>
              <a:rPr sz="2400" spc="-3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blood </a:t>
            </a:r>
            <a:r>
              <a:rPr sz="2400" spc="-3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when  </a:t>
            </a:r>
            <a:r>
              <a:rPr sz="2400" spc="-3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closed.</a:t>
            </a:r>
            <a:endParaRPr sz="2400" dirty="0">
              <a:latin typeface="Consolas" panose="020B0609020204030204" pitchFamily="49" charset="0"/>
              <a:cs typeface="Tahoma"/>
            </a:endParaRPr>
          </a:p>
          <a:p>
            <a:pPr marL="457200" marR="519430" indent="-342900">
              <a:lnSpc>
                <a:spcPts val="3890"/>
              </a:lnSpc>
              <a:spcBef>
                <a:spcPts val="844"/>
              </a:spcBef>
              <a:buClr>
                <a:srgbClr val="00CCFF"/>
              </a:buClr>
              <a:buSzPct val="65277"/>
              <a:buFont typeface="Wingdings"/>
              <a:buChar char=""/>
              <a:tabLst>
                <a:tab pos="457200" algn="l"/>
              </a:tabLst>
            </a:pPr>
            <a:r>
              <a:rPr sz="2400" spc="-3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Veins </a:t>
            </a:r>
            <a:r>
              <a:rPr sz="2400" spc="-3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carry </a:t>
            </a:r>
            <a:r>
              <a:rPr sz="2400" spc="-3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about </a:t>
            </a:r>
            <a:r>
              <a:rPr sz="2400" spc="-3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70% </a:t>
            </a:r>
            <a:r>
              <a:rPr sz="2400" spc="-2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of </a:t>
            </a:r>
            <a:r>
              <a:rPr sz="2400" spc="-2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the</a:t>
            </a:r>
            <a:r>
              <a:rPr sz="2400" spc="-19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body’s  </a:t>
            </a:r>
            <a:r>
              <a:rPr lang="en-US" sz="2400" spc="-3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total </a:t>
            </a:r>
            <a:r>
              <a:rPr sz="2400" spc="-3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blood </a:t>
            </a:r>
            <a:r>
              <a:rPr sz="2400" spc="-3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and </a:t>
            </a:r>
            <a:r>
              <a:rPr sz="2400" spc="-3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act </a:t>
            </a:r>
            <a:r>
              <a:rPr sz="2400" spc="-2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as </a:t>
            </a:r>
            <a:r>
              <a:rPr sz="240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a</a:t>
            </a:r>
            <a:r>
              <a:rPr sz="2400" dirty="0">
                <a:solidFill>
                  <a:srgbClr val="CC9900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sz="2400" spc="-75" dirty="0">
                <a:solidFill>
                  <a:srgbClr val="CC9900"/>
                </a:solidFill>
                <a:latin typeface="Consolas" panose="020B0609020204030204" pitchFamily="49" charset="0"/>
                <a:cs typeface="Tahoma"/>
              </a:rPr>
              <a:t>reservoir</a:t>
            </a:r>
            <a:r>
              <a:rPr sz="2400" spc="-7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during  </a:t>
            </a:r>
            <a:r>
              <a:rPr sz="2400" spc="-3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hemorrhage.</a:t>
            </a:r>
            <a:endParaRPr sz="2400" dirty="0">
              <a:latin typeface="Consolas" panose="020B0609020204030204" pitchFamily="49" charset="0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FFFFFF"/>
                </a:solidFill>
              </a:rPr>
              <a:t>The</a:t>
            </a:r>
            <a:r>
              <a:rPr sz="4800" spc="-245" dirty="0">
                <a:solidFill>
                  <a:srgbClr val="FFFFFF"/>
                </a:solidFill>
              </a:rPr>
              <a:t> </a:t>
            </a:r>
            <a:r>
              <a:rPr sz="4800" spc="-45" dirty="0">
                <a:solidFill>
                  <a:srgbClr val="FFFFFF"/>
                </a:solidFill>
              </a:rPr>
              <a:t>Heart</a:t>
            </a:r>
            <a:endParaRPr sz="480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C6FBCF-921E-43A0-84DA-02C4F7973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spc="-3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The</a:t>
            </a:r>
            <a:r>
              <a:rPr lang="en-US" sz="2400" spc="-30" dirty="0">
                <a:solidFill>
                  <a:srgbClr val="CC9900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lang="en-US" sz="2400" spc="-75" dirty="0">
                <a:solidFill>
                  <a:srgbClr val="CC9900"/>
                </a:solidFill>
                <a:latin typeface="Consolas" panose="020B0609020204030204" pitchFamily="49" charset="0"/>
                <a:cs typeface="Tahoma"/>
              </a:rPr>
              <a:t>heart</a:t>
            </a:r>
            <a:r>
              <a:rPr lang="en-US" sz="2400" spc="-7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lang="en-US" sz="2400" spc="-1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is </a:t>
            </a:r>
            <a:r>
              <a:rPr lang="en-US" sz="240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a </a:t>
            </a:r>
            <a:r>
              <a:rPr lang="en-US" sz="2400" spc="-3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cone-shaped,</a:t>
            </a:r>
            <a:r>
              <a:rPr lang="en-US" sz="2400" spc="-22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lang="en-US" sz="2400" spc="-4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muscular  </a:t>
            </a:r>
            <a:r>
              <a:rPr lang="en-US" sz="2400" spc="-3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organ </a:t>
            </a:r>
          </a:p>
          <a:p>
            <a:r>
              <a:rPr lang="en-US" sz="2400" spc="-3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Location- </a:t>
            </a:r>
            <a:r>
              <a:rPr lang="en-US" sz="2400" spc="-3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between </a:t>
            </a:r>
            <a:r>
              <a:rPr lang="en-US" sz="2400" spc="-2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the </a:t>
            </a:r>
            <a:r>
              <a:rPr lang="en-US" sz="2400" spc="-3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lungs  </a:t>
            </a:r>
            <a:r>
              <a:rPr lang="en-US" sz="2400" spc="-3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behind </a:t>
            </a:r>
            <a:r>
              <a:rPr lang="en-US" sz="2400" spc="-2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the</a:t>
            </a:r>
            <a:r>
              <a:rPr lang="en-US" sz="2400" spc="-8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lang="en-US" sz="2400" spc="-3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sternum.</a:t>
            </a:r>
          </a:p>
          <a:p>
            <a:r>
              <a:rPr lang="en-US" sz="2400" spc="-3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Pointed apex formed by tip of ventricles</a:t>
            </a:r>
          </a:p>
          <a:p>
            <a:r>
              <a:rPr lang="en-US" sz="2400" spc="-3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Relatively small organ</a:t>
            </a:r>
          </a:p>
          <a:p>
            <a:pPr lvl="1"/>
            <a:r>
              <a:rPr lang="en-US" sz="2400" spc="-3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Length-12cm</a:t>
            </a:r>
          </a:p>
          <a:p>
            <a:pPr lvl="1"/>
            <a:r>
              <a:rPr lang="en-US" sz="2400" spc="-3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Wide 9cm at broad point</a:t>
            </a:r>
          </a:p>
          <a:p>
            <a:pPr lvl="1"/>
            <a:r>
              <a:rPr lang="en-US" sz="2400" spc="-3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Thickness-6cm</a:t>
            </a:r>
          </a:p>
          <a:p>
            <a:pPr lvl="1"/>
            <a:r>
              <a:rPr lang="en-US" sz="2400" spc="-3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Mass 250gm(f) 300gm(m)</a:t>
            </a:r>
          </a:p>
          <a:p>
            <a:endParaRPr lang="en-US" sz="2400" dirty="0">
              <a:latin typeface="Consolas" panose="020B0609020204030204" pitchFamily="49" charset="0"/>
              <a:cs typeface="Tahoma"/>
            </a:endParaRPr>
          </a:p>
          <a:p>
            <a:endParaRPr lang="en-IN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9550" y="1111969"/>
            <a:ext cx="4667250" cy="5333511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419100" marR="17780" indent="-342900">
              <a:spcBef>
                <a:spcPts val="900"/>
              </a:spcBef>
              <a:buClr>
                <a:srgbClr val="00CCFF"/>
              </a:buClr>
              <a:buSzPct val="65277"/>
              <a:buFont typeface="Wingdings"/>
              <a:buChar char=""/>
              <a:tabLst>
                <a:tab pos="419100" algn="l"/>
              </a:tabLst>
            </a:pPr>
            <a:r>
              <a:rPr spc="-3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The</a:t>
            </a:r>
            <a:r>
              <a:rPr spc="-30" dirty="0">
                <a:solidFill>
                  <a:srgbClr val="CC9900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spc="-80" dirty="0">
                <a:solidFill>
                  <a:srgbClr val="CC9900"/>
                </a:solidFill>
                <a:latin typeface="Consolas" panose="020B0609020204030204" pitchFamily="49" charset="0"/>
                <a:cs typeface="Tahoma"/>
              </a:rPr>
              <a:t>pericardium</a:t>
            </a:r>
            <a:r>
              <a:rPr spc="-8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spc="-1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is </a:t>
            </a:r>
            <a:r>
              <a:rPr spc="-2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the </a:t>
            </a:r>
            <a:r>
              <a:rPr spc="-3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outer  </a:t>
            </a:r>
            <a:r>
              <a:rPr spc="-4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membranous </a:t>
            </a:r>
            <a:r>
              <a:rPr spc="-3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sac</a:t>
            </a:r>
            <a:r>
              <a:rPr lang="en-US" spc="-3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 filled</a:t>
            </a:r>
            <a:r>
              <a:rPr spc="-3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 with lubricating</a:t>
            </a:r>
            <a:r>
              <a:rPr spc="-170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 </a:t>
            </a:r>
            <a:r>
              <a:rPr spc="-2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fluid.</a:t>
            </a:r>
            <a:r>
              <a:rPr lang="en-US" spc="-2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 It surrounds &amp; protects heart and is composed of dense irregular connective tissue.</a:t>
            </a:r>
          </a:p>
          <a:p>
            <a:pPr marL="419100" marR="17780" indent="-342900">
              <a:spcBef>
                <a:spcPts val="900"/>
              </a:spcBef>
              <a:buClr>
                <a:srgbClr val="00CCFF"/>
              </a:buClr>
              <a:buSzPct val="65277"/>
              <a:buFont typeface="Wingdings"/>
              <a:buChar char=""/>
              <a:tabLst>
                <a:tab pos="419100" algn="l"/>
              </a:tabLst>
            </a:pPr>
            <a:r>
              <a:rPr lang="en-US" spc="-2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Wall of heart consists of 3 layers:</a:t>
            </a:r>
          </a:p>
          <a:p>
            <a:pPr marL="876300" marR="17780" lvl="1" indent="-342900">
              <a:spcBef>
                <a:spcPts val="900"/>
              </a:spcBef>
              <a:buClr>
                <a:srgbClr val="00CCFF"/>
              </a:buClr>
              <a:buSzPct val="65277"/>
              <a:buFont typeface="Wingdings"/>
              <a:buChar char=""/>
              <a:tabLst>
                <a:tab pos="419100" algn="l"/>
              </a:tabLst>
            </a:pPr>
            <a:r>
              <a:rPr lang="en-US" spc="-25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Tahoma"/>
              </a:rPr>
              <a:t>Epicardium</a:t>
            </a:r>
            <a:r>
              <a:rPr lang="en-US" spc="-2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 (external) blood vessels &amp; lymphatic vessels present.</a:t>
            </a:r>
          </a:p>
          <a:p>
            <a:pPr marL="876300" marR="17780" lvl="1" indent="-342900">
              <a:spcBef>
                <a:spcPts val="900"/>
              </a:spcBef>
              <a:buClr>
                <a:srgbClr val="00CCFF"/>
              </a:buClr>
              <a:buSzPct val="65277"/>
              <a:buFont typeface="Wingdings"/>
              <a:buChar char=""/>
              <a:tabLst>
                <a:tab pos="419100" algn="l"/>
              </a:tabLst>
            </a:pPr>
            <a:r>
              <a:rPr lang="en-US" spc="-25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Tahoma"/>
              </a:rPr>
              <a:t>Myocardium</a:t>
            </a:r>
            <a:r>
              <a:rPr lang="en-US" spc="-2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 (middle) composed of cardiac muscle tissue &amp; makes up to 95% of heart wall.</a:t>
            </a:r>
          </a:p>
          <a:p>
            <a:pPr marL="876300" marR="17780" lvl="1" indent="-342900">
              <a:spcBef>
                <a:spcPts val="900"/>
              </a:spcBef>
              <a:buClr>
                <a:srgbClr val="00CCFF"/>
              </a:buClr>
              <a:buSzPct val="65277"/>
              <a:buFont typeface="Wingdings"/>
              <a:buChar char=""/>
              <a:tabLst>
                <a:tab pos="419100" algn="l"/>
              </a:tabLst>
            </a:pPr>
            <a:r>
              <a:rPr lang="en-US" spc="-25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Tahoma"/>
              </a:rPr>
              <a:t>Endocardium</a:t>
            </a:r>
            <a:r>
              <a:rPr lang="en-US" spc="-25" dirty="0">
                <a:solidFill>
                  <a:srgbClr val="FFFFFF"/>
                </a:solidFill>
                <a:latin typeface="Consolas" panose="020B0609020204030204" pitchFamily="49" charset="0"/>
                <a:cs typeface="Tahoma"/>
              </a:rPr>
              <a:t> (inner) provides a smooth lining for chambers of heart &amp; covers the valve.</a:t>
            </a:r>
          </a:p>
          <a:p>
            <a:pPr marL="876300" marR="17780" lvl="1" indent="-342900">
              <a:spcBef>
                <a:spcPts val="900"/>
              </a:spcBef>
              <a:buClr>
                <a:srgbClr val="00CCFF"/>
              </a:buClr>
              <a:buSzPct val="65277"/>
              <a:buFont typeface="Wingdings"/>
              <a:buChar char=""/>
              <a:tabLst>
                <a:tab pos="419100" algn="l"/>
              </a:tabLst>
            </a:pPr>
            <a:endParaRPr dirty="0">
              <a:latin typeface="Consolas" panose="020B0609020204030204" pitchFamily="49" charset="0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81020" y="157656"/>
            <a:ext cx="568198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800" spc="-5" dirty="0">
                <a:solidFill>
                  <a:srgbClr val="FFFFFF"/>
                </a:solidFill>
              </a:rPr>
              <a:t>LAYERS OF</a:t>
            </a:r>
            <a:r>
              <a:rPr sz="4800" spc="-245" dirty="0">
                <a:solidFill>
                  <a:srgbClr val="FFFFFF"/>
                </a:solidFill>
              </a:rPr>
              <a:t> </a:t>
            </a:r>
            <a:r>
              <a:rPr sz="4800" spc="-45" dirty="0">
                <a:solidFill>
                  <a:srgbClr val="FFFFFF"/>
                </a:solidFill>
              </a:rPr>
              <a:t>Heart</a:t>
            </a:r>
            <a:endParaRPr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219201"/>
            <a:ext cx="382905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879720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2384</TotalTime>
  <Words>1860</Words>
  <Application>Microsoft Office PowerPoint</Application>
  <PresentationFormat>On-screen Show (4:3)</PresentationFormat>
  <Paragraphs>190</Paragraphs>
  <Slides>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Century Gothic</vt:lpstr>
      <vt:lpstr>Consolas</vt:lpstr>
      <vt:lpstr>Wingdings</vt:lpstr>
      <vt:lpstr>Vapor Trail</vt:lpstr>
      <vt:lpstr>Cardiovascular System</vt:lpstr>
      <vt:lpstr>introduction</vt:lpstr>
      <vt:lpstr>The Blood Vessels</vt:lpstr>
      <vt:lpstr>Blood vessels</vt:lpstr>
      <vt:lpstr>The Arteries</vt:lpstr>
      <vt:lpstr>The Capillaries</vt:lpstr>
      <vt:lpstr>The Veins</vt:lpstr>
      <vt:lpstr>The Heart</vt:lpstr>
      <vt:lpstr>LAYERS OF Heart</vt:lpstr>
      <vt:lpstr>PowerPoint Presentation</vt:lpstr>
      <vt:lpstr>External anatomy of heart</vt:lpstr>
      <vt:lpstr>Internal anatomy of  heart</vt:lpstr>
      <vt:lpstr>Passage of Blood Through  the Heart</vt:lpstr>
      <vt:lpstr>Passage of Blood Through   the Heart</vt:lpstr>
      <vt:lpstr>Coronary circulation</vt:lpstr>
      <vt:lpstr>Coronary artery circulation</vt:lpstr>
      <vt:lpstr>Cardiac cycle</vt:lpstr>
      <vt:lpstr>PowerPoint Presentation</vt:lpstr>
      <vt:lpstr>Autorhythmic fibers</vt:lpstr>
      <vt:lpstr>HEART CONDUCTION</vt:lpstr>
      <vt:lpstr>Conduction system of   heart</vt:lpstr>
      <vt:lpstr>Action potential</vt:lpstr>
      <vt:lpstr>PowerPoint Presentation</vt:lpstr>
      <vt:lpstr>PowerPoint Presentation</vt:lpstr>
      <vt:lpstr>ecg (Electrocardiogram)</vt:lpstr>
      <vt:lpstr>Waves of ecg</vt:lpstr>
      <vt:lpstr>Intervals of ecg</vt:lpstr>
      <vt:lpstr>PowerPoint Presentation</vt:lpstr>
      <vt:lpstr>Cardiac output</vt:lpstr>
      <vt:lpstr>Regulation by ans</vt:lpstr>
      <vt:lpstr>Regulation by hormone</vt:lpstr>
      <vt:lpstr>Regulation by ions </vt:lpstr>
      <vt:lpstr>Cardiovascular  Disorders</vt:lpstr>
      <vt:lpstr>Atherosclerosis</vt:lpstr>
      <vt:lpstr>Angina pectoris</vt:lpstr>
      <vt:lpstr>hypertension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Cardiovascular System</dc:title>
  <dc:creator>Dr. Philip L. Pokorski</dc:creator>
  <cp:lastModifiedBy>pallishree bhukta</cp:lastModifiedBy>
  <cp:revision>117</cp:revision>
  <dcterms:created xsi:type="dcterms:W3CDTF">2020-12-12T09:43:47Z</dcterms:created>
  <dcterms:modified xsi:type="dcterms:W3CDTF">2020-12-30T10:45:59Z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2008-07-20T00:00:00Z</vt:filetime>
  </property>
  <property fmtid="{D5CDD505-2E9C-101B-9397-08002B2CF9AE}" pid="3" name="Creator">
    <vt:lpwstr>Impress</vt:lpwstr>
  </property>
  <property fmtid="{D5CDD505-2E9C-101B-9397-08002B2CF9AE}" pid="4" name="LastSaved">
    <vt:filetime>2020-12-12T00:00:00Z</vt:filetime>
  </property>
</Properties>
</file>