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4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319" r:id="rId2"/>
    <p:sldId id="257" r:id="rId3"/>
    <p:sldId id="256" r:id="rId4"/>
    <p:sldId id="258" r:id="rId5"/>
    <p:sldId id="273" r:id="rId6"/>
    <p:sldId id="274" r:id="rId7"/>
    <p:sldId id="275" r:id="rId8"/>
    <p:sldId id="276" r:id="rId9"/>
    <p:sldId id="277" r:id="rId10"/>
    <p:sldId id="278" r:id="rId11"/>
    <p:sldId id="320" r:id="rId12"/>
    <p:sldId id="279" r:id="rId13"/>
    <p:sldId id="280" r:id="rId14"/>
    <p:sldId id="261" r:id="rId15"/>
    <p:sldId id="262" r:id="rId16"/>
    <p:sldId id="263" r:id="rId17"/>
    <p:sldId id="267" r:id="rId18"/>
    <p:sldId id="270" r:id="rId19"/>
    <p:sldId id="271" r:id="rId20"/>
    <p:sldId id="272" r:id="rId21"/>
    <p:sldId id="281" r:id="rId22"/>
    <p:sldId id="282" r:id="rId23"/>
    <p:sldId id="283" r:id="rId24"/>
    <p:sldId id="293" r:id="rId25"/>
    <p:sldId id="294" r:id="rId26"/>
    <p:sldId id="315" r:id="rId27"/>
    <p:sldId id="316" r:id="rId28"/>
    <p:sldId id="317" r:id="rId29"/>
    <p:sldId id="318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14" r:id="rId50"/>
    <p:sldId id="268" r:id="rId51"/>
    <p:sldId id="269" r:id="rId5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240" y="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2270" y="1056640"/>
            <a:ext cx="8379459" cy="1416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0000CC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994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7F7F0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00CC"/>
                </a:solidFill>
                <a:latin typeface="Times New Roman"/>
                <a:cs typeface="Times New Roman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0529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7F7F0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9558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7F7F0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3347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64210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10329" y="73659"/>
            <a:ext cx="132461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7F7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0869" y="3255645"/>
            <a:ext cx="8152130" cy="1741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000C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716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openxmlformats.org/officeDocument/2006/relationships/image" Target="../media/image22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12" Type="http://schemas.openxmlformats.org/officeDocument/2006/relationships/image" Target="../media/image21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g"/><Relationship Id="rId11" Type="http://schemas.openxmlformats.org/officeDocument/2006/relationships/image" Target="../media/image20.jpg"/><Relationship Id="rId5" Type="http://schemas.openxmlformats.org/officeDocument/2006/relationships/image" Target="../media/image14.jpg"/><Relationship Id="rId10" Type="http://schemas.openxmlformats.org/officeDocument/2006/relationships/image" Target="../media/image19.jpg"/><Relationship Id="rId4" Type="http://schemas.openxmlformats.org/officeDocument/2006/relationships/image" Target="../media/image13.jpg"/><Relationship Id="rId9" Type="http://schemas.openxmlformats.org/officeDocument/2006/relationships/image" Target="../media/image18.jpg"/><Relationship Id="rId14" Type="http://schemas.openxmlformats.org/officeDocument/2006/relationships/image" Target="../media/image23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9800" y="2895600"/>
            <a:ext cx="50438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The Nervous</a:t>
            </a:r>
            <a:r>
              <a:rPr spc="-45" dirty="0"/>
              <a:t> </a:t>
            </a:r>
            <a:r>
              <a:rPr spc="-5" dirty="0"/>
              <a:t>System</a:t>
            </a:r>
          </a:p>
        </p:txBody>
      </p:sp>
    </p:spTree>
    <p:extLst>
      <p:ext uri="{BB962C8B-B14F-4D97-AF65-F5344CB8AC3E}">
        <p14:creationId xmlns:p14="http://schemas.microsoft.com/office/powerpoint/2010/main" val="2660590589"/>
      </p:ext>
    </p:extLst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19735" y="1028215"/>
            <a:ext cx="8304530" cy="4382737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12700" marR="5715">
              <a:lnSpc>
                <a:spcPct val="92600"/>
              </a:lnSpc>
              <a:spcBef>
                <a:spcPts val="384"/>
              </a:spcBef>
            </a:pPr>
            <a:r>
              <a:rPr lang="en-IN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According to functional differences ;</a:t>
            </a:r>
          </a:p>
          <a:p>
            <a:pPr marL="12700" marR="5715">
              <a:lnSpc>
                <a:spcPct val="92600"/>
              </a:lnSpc>
              <a:spcBef>
                <a:spcPts val="384"/>
              </a:spcBef>
            </a:pPr>
            <a:endParaRPr lang="en-IN" sz="2800" dirty="0">
              <a:solidFill>
                <a:srgbClr val="0000CC"/>
              </a:solidFill>
              <a:latin typeface="Times New Roman"/>
              <a:cs typeface="Times New Roman"/>
            </a:endParaRPr>
          </a:p>
          <a:p>
            <a:pPr marL="12700" marR="5715">
              <a:lnSpc>
                <a:spcPct val="92600"/>
              </a:lnSpc>
              <a:spcBef>
                <a:spcPts val="384"/>
              </a:spcBef>
            </a:pPr>
            <a:r>
              <a:rPr lang="en-IN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Sensory neurons </a:t>
            </a:r>
            <a:r>
              <a:rPr lang="en-IN" sz="2800" spc="-10" dirty="0">
                <a:solidFill>
                  <a:srgbClr val="0000CC"/>
                </a:solidFill>
                <a:latin typeface="Times New Roman"/>
                <a:cs typeface="Times New Roman"/>
              </a:rPr>
              <a:t>(</a:t>
            </a:r>
            <a:r>
              <a:rPr lang="en-IN" sz="2800" spc="10" dirty="0">
                <a:solidFill>
                  <a:srgbClr val="0000CC"/>
                </a:solidFill>
                <a:latin typeface="Times New Roman"/>
                <a:cs typeface="Times New Roman"/>
              </a:rPr>
              <a:t>a</a:t>
            </a:r>
            <a:r>
              <a:rPr lang="en-IN" sz="2800" dirty="0">
                <a:solidFill>
                  <a:srgbClr val="0000CC"/>
                </a:solidFill>
                <a:latin typeface="Times New Roman"/>
                <a:cs typeface="Times New Roman"/>
              </a:rPr>
              <a:t>ffer</a:t>
            </a:r>
            <a:r>
              <a:rPr lang="en-IN" sz="2800" spc="10" dirty="0">
                <a:solidFill>
                  <a:srgbClr val="0000CC"/>
                </a:solidFill>
                <a:latin typeface="Times New Roman"/>
                <a:cs typeface="Times New Roman"/>
              </a:rPr>
              <a:t>e</a:t>
            </a:r>
            <a:r>
              <a:rPr lang="en-IN" sz="2800" spc="5" dirty="0">
                <a:solidFill>
                  <a:srgbClr val="0000CC"/>
                </a:solidFill>
                <a:latin typeface="Times New Roman"/>
                <a:cs typeface="Times New Roman"/>
              </a:rPr>
              <a:t>n</a:t>
            </a:r>
            <a:r>
              <a:rPr lang="en-IN" sz="2800" dirty="0">
                <a:solidFill>
                  <a:srgbClr val="0000CC"/>
                </a:solidFill>
                <a:latin typeface="Times New Roman"/>
                <a:cs typeface="Times New Roman"/>
              </a:rPr>
              <a:t>t </a:t>
            </a:r>
            <a:r>
              <a:rPr lang="en-IN" sz="2800" spc="5" dirty="0">
                <a:solidFill>
                  <a:srgbClr val="0000CC"/>
                </a:solidFill>
                <a:latin typeface="Times New Roman"/>
                <a:cs typeface="Times New Roman"/>
              </a:rPr>
              <a:t>n</a:t>
            </a:r>
            <a:r>
              <a:rPr lang="en-IN" sz="2800" spc="10" dirty="0">
                <a:solidFill>
                  <a:srgbClr val="0000CC"/>
                </a:solidFill>
                <a:latin typeface="Times New Roman"/>
                <a:cs typeface="Times New Roman"/>
              </a:rPr>
              <a:t>e</a:t>
            </a:r>
            <a:r>
              <a:rPr lang="en-IN" sz="2800" spc="5" dirty="0">
                <a:solidFill>
                  <a:srgbClr val="0000CC"/>
                </a:solidFill>
                <a:latin typeface="Times New Roman"/>
                <a:cs typeface="Times New Roman"/>
              </a:rPr>
              <a:t>u</a:t>
            </a:r>
            <a:r>
              <a:rPr lang="en-IN" sz="2800" spc="-10" dirty="0">
                <a:solidFill>
                  <a:srgbClr val="0000CC"/>
                </a:solidFill>
                <a:latin typeface="Times New Roman"/>
                <a:cs typeface="Times New Roman"/>
              </a:rPr>
              <a:t>r</a:t>
            </a:r>
            <a:r>
              <a:rPr lang="en-IN" sz="2800" spc="5" dirty="0">
                <a:solidFill>
                  <a:srgbClr val="0000CC"/>
                </a:solidFill>
                <a:latin typeface="Times New Roman"/>
                <a:cs typeface="Times New Roman"/>
              </a:rPr>
              <a:t>ons</a:t>
            </a:r>
            <a:r>
              <a:rPr lang="en-IN" sz="2800" dirty="0">
                <a:solidFill>
                  <a:srgbClr val="0000CC"/>
                </a:solidFill>
                <a:latin typeface="Times New Roman"/>
                <a:cs typeface="Times New Roman"/>
              </a:rPr>
              <a:t>) </a:t>
            </a:r>
            <a:r>
              <a:rPr lang="en-US" sz="2800" dirty="0">
                <a:solidFill>
                  <a:srgbClr val="0000CC"/>
                </a:solidFill>
                <a:latin typeface="Times New Roman"/>
                <a:cs typeface="Times New Roman"/>
              </a:rPr>
              <a:t>conducts impulses from t</a:t>
            </a:r>
            <a:r>
              <a:rPr lang="en-US" sz="2800" spc="5" dirty="0">
                <a:solidFill>
                  <a:srgbClr val="0000CC"/>
                </a:solidFill>
                <a:latin typeface="Times New Roman"/>
                <a:cs typeface="Times New Roman"/>
              </a:rPr>
              <a:t>h</a:t>
            </a:r>
            <a:r>
              <a:rPr lang="en-US" sz="2800" dirty="0">
                <a:solidFill>
                  <a:srgbClr val="0000CC"/>
                </a:solidFill>
                <a:latin typeface="Times New Roman"/>
                <a:cs typeface="Times New Roman"/>
              </a:rPr>
              <a:t>e  sensory</a:t>
            </a:r>
            <a:r>
              <a:rPr lang="en-US" sz="2800" spc="1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Times New Roman"/>
                <a:cs typeface="Times New Roman"/>
              </a:rPr>
              <a:t>receptors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to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the CNS </a:t>
            </a:r>
            <a:r>
              <a:rPr lang="en-US" sz="2800" dirty="0">
                <a:solidFill>
                  <a:srgbClr val="0000CC"/>
                </a:solidFill>
                <a:latin typeface="Times New Roman"/>
                <a:cs typeface="Times New Roman"/>
              </a:rPr>
              <a:t>(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unipolar</a:t>
            </a:r>
            <a:r>
              <a:rPr lang="en-US" sz="2800" dirty="0">
                <a:solidFill>
                  <a:srgbClr val="0000CC"/>
                </a:solidFill>
                <a:latin typeface="Times New Roman"/>
                <a:cs typeface="Times New Roman"/>
              </a:rPr>
              <a:t>/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bipolar</a:t>
            </a:r>
            <a:r>
              <a:rPr lang="en-US"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).</a:t>
            </a:r>
          </a:p>
          <a:p>
            <a:pPr marL="12700" marR="5715">
              <a:lnSpc>
                <a:spcPct val="92600"/>
              </a:lnSpc>
              <a:spcBef>
                <a:spcPts val="384"/>
              </a:spcBef>
            </a:pPr>
            <a:endParaRPr lang="en-US" sz="2800" spc="-5" dirty="0">
              <a:solidFill>
                <a:srgbClr val="0000CC"/>
              </a:solidFill>
              <a:latin typeface="Times New Roman"/>
              <a:cs typeface="Times New Roman"/>
            </a:endParaRPr>
          </a:p>
          <a:p>
            <a:pPr marL="12700" marR="5715">
              <a:lnSpc>
                <a:spcPct val="92600"/>
              </a:lnSpc>
              <a:spcBef>
                <a:spcPts val="384"/>
              </a:spcBef>
            </a:pPr>
            <a:r>
              <a:rPr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Interneurons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Times New Roman"/>
                <a:cs typeface="Times New Roman"/>
              </a:rPr>
              <a:t>(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multipolar</a:t>
            </a:r>
            <a:r>
              <a:rPr lang="en-US" sz="2800" dirty="0">
                <a:solidFill>
                  <a:srgbClr val="0000CC"/>
                </a:solidFill>
                <a:latin typeface="Times New Roman"/>
                <a:cs typeface="Times New Roman"/>
              </a:rPr>
              <a:t>)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Times New Roman"/>
                <a:cs typeface="Times New Roman"/>
              </a:rPr>
              <a:t>lie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within  the CN</a:t>
            </a:r>
            <a:r>
              <a:rPr lang="en-IN" sz="2800" dirty="0">
                <a:solidFill>
                  <a:srgbClr val="0000CC"/>
                </a:solidFill>
                <a:latin typeface="Times New Roman"/>
                <a:cs typeface="Times New Roman"/>
              </a:rPr>
              <a:t>S,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IN" sz="2800" dirty="0">
                <a:solidFill>
                  <a:srgbClr val="0000CC"/>
                </a:solidFill>
                <a:latin typeface="Times New Roman"/>
                <a:cs typeface="Times New Roman"/>
              </a:rPr>
              <a:t>transfer and interpret</a:t>
            </a:r>
            <a:r>
              <a:rPr lang="en-IN" sz="2800" spc="2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IN" sz="2800" dirty="0">
                <a:solidFill>
                  <a:srgbClr val="0000CC"/>
                </a:solidFill>
                <a:latin typeface="Times New Roman"/>
                <a:cs typeface="Times New Roman"/>
              </a:rPr>
              <a:t>impulses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.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12700" marR="5080">
              <a:lnSpc>
                <a:spcPts val="3560"/>
              </a:lnSpc>
            </a:pPr>
            <a:r>
              <a:rPr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Motor neurons </a:t>
            </a:r>
            <a:r>
              <a:rPr 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(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multipolar neurons</a:t>
            </a:r>
            <a:r>
              <a:rPr lang="en-US" sz="2800" dirty="0">
                <a:solidFill>
                  <a:srgbClr val="0000CC"/>
                </a:solidFill>
                <a:latin typeface="Times New Roman"/>
                <a:cs typeface="Times New Roman"/>
              </a:rPr>
              <a:t>)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0000CC"/>
                </a:solidFill>
                <a:latin typeface="Times New Roman"/>
                <a:cs typeface="Times New Roman"/>
              </a:rPr>
              <a:t>conduct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impulses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from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the CNS to</a:t>
            </a:r>
            <a:r>
              <a:rPr sz="2800" spc="2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effectors.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B72F5-4731-4386-A2C2-AF8789F7A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875" y="304800"/>
            <a:ext cx="8152129" cy="553998"/>
          </a:xfrm>
        </p:spPr>
        <p:txBody>
          <a:bodyPr/>
          <a:lstStyle/>
          <a:p>
            <a:pPr algn="l"/>
            <a:r>
              <a:rPr lang="en-IN" sz="3600" dirty="0">
                <a:solidFill>
                  <a:srgbClr val="0000CC"/>
                </a:solidFill>
                <a:latin typeface="Times New Roman"/>
                <a:cs typeface="Times New Roman"/>
              </a:rPr>
              <a:t>According to Presence of myelin sheath</a:t>
            </a:r>
            <a:endParaRPr lang="en-IN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5A193-1EA5-47CF-B686-C70C07CFC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0869" y="1143000"/>
            <a:ext cx="8152130" cy="3854449"/>
          </a:xfrm>
        </p:spPr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08753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57207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39833"/>
                </a:solidFill>
                <a:latin typeface="Times New Roman"/>
                <a:cs typeface="Times New Roman"/>
              </a:rPr>
              <a:t>Classification of Neuroglial</a:t>
            </a:r>
            <a:r>
              <a:rPr sz="3200" spc="-35" dirty="0">
                <a:solidFill>
                  <a:srgbClr val="339833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9833"/>
                </a:solidFill>
                <a:latin typeface="Times New Roman"/>
                <a:cs typeface="Times New Roman"/>
              </a:rPr>
              <a:t>Cells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4800" y="948690"/>
            <a:ext cx="8381999" cy="68736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Neuroglial cells </a:t>
            </a:r>
            <a:r>
              <a:rPr sz="3200" spc="-5" dirty="0">
                <a:solidFill>
                  <a:srgbClr val="0000CC"/>
                </a:solidFill>
                <a:latin typeface="Times New Roman"/>
                <a:cs typeface="Times New Roman"/>
              </a:rPr>
              <a:t>fill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spaces, support neurons,  provide structural frameworks, produce myelin,  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and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carry on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phagocytosis.</a:t>
            </a:r>
            <a:endParaRPr lang="en-US" sz="3200" dirty="0">
              <a:solidFill>
                <a:srgbClr val="0000CC"/>
              </a:solidFill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en-IN" sz="3200" dirty="0">
                <a:solidFill>
                  <a:srgbClr val="0000CC"/>
                </a:solidFill>
                <a:latin typeface="Times New Roman"/>
                <a:cs typeface="Times New Roman"/>
              </a:rPr>
              <a:t>There are 6 types of glial cells are found in nervous system.</a:t>
            </a:r>
            <a:endParaRPr lang="en-US" sz="3200" dirty="0">
              <a:latin typeface="Times New Roman"/>
              <a:cs typeface="Times New Roman"/>
            </a:endParaRPr>
          </a:p>
          <a:p>
            <a:pPr marL="527050" marR="5080" indent="-514350">
              <a:spcBef>
                <a:spcPts val="100"/>
              </a:spcBef>
              <a:buFont typeface="+mj-lt"/>
              <a:buAutoNum type="arabicPeriod"/>
            </a:pP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Schwann</a:t>
            </a:r>
            <a:r>
              <a:rPr sz="2800" spc="20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cells</a:t>
            </a:r>
            <a:r>
              <a:rPr sz="2800" spc="20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are</a:t>
            </a:r>
            <a:r>
              <a:rPr sz="2800" spc="19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the</a:t>
            </a:r>
            <a:r>
              <a:rPr sz="2800" spc="18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my</a:t>
            </a:r>
            <a:r>
              <a:rPr lang="en-US"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e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lin-</a:t>
            </a:r>
            <a:r>
              <a:rPr lang="en-US"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p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roducing</a:t>
            </a:r>
            <a:r>
              <a:rPr sz="2800" spc="20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neuroglia</a:t>
            </a:r>
            <a:r>
              <a:rPr sz="2800" spc="18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of</a:t>
            </a:r>
            <a:r>
              <a:rPr lang="en-US" sz="280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IN" sz="2800" dirty="0">
                <a:solidFill>
                  <a:srgbClr val="0000CC"/>
                </a:solidFill>
                <a:latin typeface="Times New Roman"/>
                <a:cs typeface="Times New Roman"/>
              </a:rPr>
              <a:t>the </a:t>
            </a:r>
            <a:r>
              <a:rPr lang="en-IN" sz="2800" spc="10" dirty="0">
                <a:solidFill>
                  <a:srgbClr val="0000CC"/>
                </a:solidFill>
                <a:latin typeface="Times New Roman"/>
                <a:cs typeface="Times New Roman"/>
              </a:rPr>
              <a:t>p</a:t>
            </a:r>
            <a:r>
              <a:rPr lang="en-IN" sz="2800" spc="-15" dirty="0">
                <a:solidFill>
                  <a:srgbClr val="0000CC"/>
                </a:solidFill>
                <a:latin typeface="Times New Roman"/>
                <a:cs typeface="Times New Roman"/>
              </a:rPr>
              <a:t>e</a:t>
            </a:r>
            <a:r>
              <a:rPr lang="en-IN" sz="2800" spc="5" dirty="0">
                <a:solidFill>
                  <a:srgbClr val="0000CC"/>
                </a:solidFill>
                <a:latin typeface="Times New Roman"/>
                <a:cs typeface="Times New Roman"/>
              </a:rPr>
              <a:t>r</a:t>
            </a:r>
            <a:r>
              <a:rPr lang="en-IN" sz="2800" dirty="0">
                <a:solidFill>
                  <a:srgbClr val="0000CC"/>
                </a:solidFill>
                <a:latin typeface="Times New Roman"/>
                <a:cs typeface="Times New Roman"/>
              </a:rPr>
              <a:t>ip</a:t>
            </a:r>
            <a:r>
              <a:rPr lang="en-IN" sz="2800" spc="10" dirty="0">
                <a:solidFill>
                  <a:srgbClr val="0000CC"/>
                </a:solidFill>
                <a:latin typeface="Times New Roman"/>
                <a:cs typeface="Times New Roman"/>
              </a:rPr>
              <a:t>h</a:t>
            </a:r>
            <a:r>
              <a:rPr lang="en-IN" sz="2800" spc="-15" dirty="0">
                <a:solidFill>
                  <a:srgbClr val="0000CC"/>
                </a:solidFill>
                <a:latin typeface="Times New Roman"/>
                <a:cs typeface="Times New Roman"/>
              </a:rPr>
              <a:t>e</a:t>
            </a:r>
            <a:r>
              <a:rPr lang="en-IN" sz="2800" spc="5" dirty="0">
                <a:solidFill>
                  <a:srgbClr val="0000CC"/>
                </a:solidFill>
                <a:latin typeface="Times New Roman"/>
                <a:cs typeface="Times New Roman"/>
              </a:rPr>
              <a:t>r</a:t>
            </a:r>
            <a:r>
              <a:rPr lang="en-IN"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a</a:t>
            </a:r>
            <a:r>
              <a:rPr lang="en-IN" sz="2800" dirty="0">
                <a:solidFill>
                  <a:srgbClr val="0000CC"/>
                </a:solidFill>
                <a:latin typeface="Times New Roman"/>
                <a:cs typeface="Times New Roman"/>
              </a:rPr>
              <a:t>l ne</a:t>
            </a:r>
            <a:r>
              <a:rPr lang="en-IN"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r</a:t>
            </a:r>
            <a:r>
              <a:rPr lang="en-IN" sz="2800" spc="10" dirty="0">
                <a:solidFill>
                  <a:srgbClr val="0000CC"/>
                </a:solidFill>
                <a:latin typeface="Times New Roman"/>
                <a:cs typeface="Times New Roman"/>
              </a:rPr>
              <a:t>v</a:t>
            </a:r>
            <a:r>
              <a:rPr lang="en-IN" sz="2800" dirty="0">
                <a:solidFill>
                  <a:srgbClr val="0000CC"/>
                </a:solidFill>
                <a:latin typeface="Times New Roman"/>
                <a:cs typeface="Times New Roman"/>
              </a:rPr>
              <a:t>o</a:t>
            </a:r>
            <a:r>
              <a:rPr lang="en-IN" sz="2800" spc="10" dirty="0">
                <a:solidFill>
                  <a:srgbClr val="0000CC"/>
                </a:solidFill>
                <a:latin typeface="Times New Roman"/>
                <a:cs typeface="Times New Roman"/>
              </a:rPr>
              <a:t>u</a:t>
            </a:r>
            <a:r>
              <a:rPr lang="en-IN" sz="2800" dirty="0">
                <a:solidFill>
                  <a:srgbClr val="0000CC"/>
                </a:solidFill>
                <a:latin typeface="Times New Roman"/>
                <a:cs typeface="Times New Roman"/>
              </a:rPr>
              <a:t>s </a:t>
            </a:r>
            <a:r>
              <a:rPr lang="en-IN"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s</a:t>
            </a:r>
            <a:r>
              <a:rPr lang="en-IN" sz="2800" spc="10" dirty="0">
                <a:solidFill>
                  <a:srgbClr val="0000CC"/>
                </a:solidFill>
                <a:latin typeface="Times New Roman"/>
                <a:cs typeface="Times New Roman"/>
              </a:rPr>
              <a:t>y</a:t>
            </a:r>
            <a:r>
              <a:rPr lang="en-IN"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s</a:t>
            </a:r>
            <a:r>
              <a:rPr lang="en-IN" sz="2800" spc="5" dirty="0">
                <a:solidFill>
                  <a:srgbClr val="0000CC"/>
                </a:solidFill>
                <a:latin typeface="Times New Roman"/>
                <a:cs typeface="Times New Roman"/>
              </a:rPr>
              <a:t>t</a:t>
            </a:r>
            <a:r>
              <a:rPr lang="en-IN" sz="2800" spc="-15" dirty="0">
                <a:solidFill>
                  <a:srgbClr val="0000CC"/>
                </a:solidFill>
                <a:latin typeface="Times New Roman"/>
                <a:cs typeface="Times New Roman"/>
              </a:rPr>
              <a:t>e</a:t>
            </a:r>
            <a:r>
              <a:rPr lang="en-IN" sz="2800" dirty="0">
                <a:solidFill>
                  <a:srgbClr val="0000CC"/>
                </a:solidFill>
                <a:latin typeface="Times New Roman"/>
                <a:cs typeface="Times New Roman"/>
              </a:rPr>
              <a:t>m  and o</a:t>
            </a:r>
            <a:r>
              <a:rPr lang="en-IN" sz="2800" spc="5" dirty="0">
                <a:solidFill>
                  <a:srgbClr val="0000CC"/>
                </a:solidFill>
                <a:latin typeface="Times New Roman"/>
                <a:cs typeface="Times New Roman"/>
              </a:rPr>
              <a:t>t</a:t>
            </a:r>
            <a:r>
              <a:rPr lang="en-IN" sz="2800" spc="10" dirty="0">
                <a:solidFill>
                  <a:srgbClr val="0000CC"/>
                </a:solidFill>
                <a:latin typeface="Times New Roman"/>
                <a:cs typeface="Times New Roman"/>
              </a:rPr>
              <a:t>h</a:t>
            </a:r>
            <a:r>
              <a:rPr lang="en-IN" sz="2800" spc="-15" dirty="0">
                <a:solidFill>
                  <a:srgbClr val="0000CC"/>
                </a:solidFill>
                <a:latin typeface="Times New Roman"/>
                <a:cs typeface="Times New Roman"/>
              </a:rPr>
              <a:t>e</a:t>
            </a:r>
            <a:r>
              <a:rPr lang="en-IN" sz="2800" dirty="0">
                <a:solidFill>
                  <a:srgbClr val="0000CC"/>
                </a:solidFill>
                <a:latin typeface="Times New Roman"/>
                <a:cs typeface="Times New Roman"/>
              </a:rPr>
              <a:t>r ty</a:t>
            </a:r>
            <a:r>
              <a:rPr lang="en-IN" sz="2800" spc="10" dirty="0">
                <a:solidFill>
                  <a:srgbClr val="0000CC"/>
                </a:solidFill>
                <a:latin typeface="Times New Roman"/>
                <a:cs typeface="Times New Roman"/>
              </a:rPr>
              <a:t>p</a:t>
            </a:r>
            <a:r>
              <a:rPr lang="en-IN"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e</a:t>
            </a:r>
            <a:r>
              <a:rPr lang="en-IN" sz="2800" dirty="0">
                <a:solidFill>
                  <a:srgbClr val="0000CC"/>
                </a:solidFill>
                <a:latin typeface="Times New Roman"/>
                <a:cs typeface="Times New Roman"/>
              </a:rPr>
              <a:t>s </a:t>
            </a:r>
            <a:r>
              <a:rPr lang="en-IN"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a</a:t>
            </a:r>
            <a:r>
              <a:rPr lang="en-IN" sz="2800" spc="-10" dirty="0">
                <a:solidFill>
                  <a:srgbClr val="0000CC"/>
                </a:solidFill>
                <a:latin typeface="Times New Roman"/>
                <a:cs typeface="Times New Roman"/>
              </a:rPr>
              <a:t>r</a:t>
            </a:r>
            <a:r>
              <a:rPr lang="en-IN" sz="2800" dirty="0">
                <a:solidFill>
                  <a:srgbClr val="0000CC"/>
                </a:solidFill>
                <a:latin typeface="Times New Roman"/>
                <a:cs typeface="Times New Roman"/>
              </a:rPr>
              <a:t>e 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 </a:t>
            </a:r>
            <a:r>
              <a:rPr lang="en-US"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nervous</a:t>
            </a:r>
            <a:r>
              <a:rPr lang="en-US" sz="2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system.</a:t>
            </a:r>
          </a:p>
          <a:p>
            <a:pPr marL="527050" marR="5080" indent="-514350">
              <a:spcBef>
                <a:spcPts val="100"/>
              </a:spcBef>
              <a:buFont typeface="+mj-lt"/>
              <a:buAutoNum type="arabicPeriod"/>
            </a:pP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</a:t>
            </a:r>
            <a:r>
              <a:rPr lang="en-US"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n-US" sz="2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sz="2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ll </a:t>
            </a:r>
            <a:r>
              <a:rPr lang="en-US" sz="2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lls th</a:t>
            </a:r>
            <a:r>
              <a:rPr lang="en-US" sz="2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p</a:t>
            </a:r>
            <a:r>
              <a:rPr lang="en-US"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tize  bacterial cells </a:t>
            </a:r>
            <a:r>
              <a:rPr lang="en-US"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cellular</a:t>
            </a:r>
            <a:r>
              <a:rPr lang="en-US" sz="28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debris.</a:t>
            </a:r>
          </a:p>
          <a:p>
            <a:pPr marL="527050" marR="5080" indent="-514350">
              <a:spcBef>
                <a:spcPts val="100"/>
              </a:spcBef>
              <a:buFont typeface="+mj-lt"/>
              <a:buAutoNum type="arabicPeriod"/>
            </a:pPr>
            <a:r>
              <a:rPr lang="en-US" sz="2800" spc="5" dirty="0">
                <a:solidFill>
                  <a:srgbClr val="0000CC"/>
                </a:solidFill>
                <a:latin typeface="Times New Roman"/>
                <a:cs typeface="Times New Roman"/>
              </a:rPr>
              <a:t>O</a:t>
            </a:r>
            <a:r>
              <a:rPr lang="en-US" sz="2800" spc="-10" dirty="0">
                <a:solidFill>
                  <a:srgbClr val="0000CC"/>
                </a:solidFill>
                <a:latin typeface="Times New Roman"/>
                <a:cs typeface="Times New Roman"/>
              </a:rPr>
              <a:t>l</a:t>
            </a:r>
            <a:r>
              <a:rPr lang="en-US" sz="2800" dirty="0">
                <a:solidFill>
                  <a:srgbClr val="0000CC"/>
                </a:solidFill>
                <a:latin typeface="Times New Roman"/>
                <a:cs typeface="Times New Roman"/>
              </a:rPr>
              <a:t>i</a:t>
            </a:r>
            <a:r>
              <a:rPr lang="en-US" sz="2800" spc="5" dirty="0">
                <a:solidFill>
                  <a:srgbClr val="0000CC"/>
                </a:solidFill>
                <a:latin typeface="Times New Roman"/>
                <a:cs typeface="Times New Roman"/>
              </a:rPr>
              <a:t>go</a:t>
            </a:r>
            <a:r>
              <a:rPr lang="en-US" sz="2800" dirty="0">
                <a:solidFill>
                  <a:srgbClr val="0000CC"/>
                </a:solidFill>
                <a:latin typeface="Times New Roman"/>
                <a:cs typeface="Times New Roman"/>
              </a:rPr>
              <a:t>d</a:t>
            </a:r>
            <a:r>
              <a:rPr lang="en-US" sz="2800" spc="10" dirty="0">
                <a:solidFill>
                  <a:srgbClr val="0000CC"/>
                </a:solidFill>
                <a:latin typeface="Times New Roman"/>
                <a:cs typeface="Times New Roman"/>
              </a:rPr>
              <a:t>e</a:t>
            </a:r>
            <a:r>
              <a:rPr lang="en-US" sz="2800" spc="5" dirty="0">
                <a:solidFill>
                  <a:srgbClr val="0000CC"/>
                </a:solidFill>
                <a:latin typeface="Times New Roman"/>
                <a:cs typeface="Times New Roman"/>
              </a:rPr>
              <a:t>nd</a:t>
            </a:r>
            <a:r>
              <a:rPr lang="en-US" sz="2800" dirty="0">
                <a:solidFill>
                  <a:srgbClr val="0000CC"/>
                </a:solidFill>
                <a:latin typeface="Times New Roman"/>
                <a:cs typeface="Times New Roman"/>
              </a:rPr>
              <a:t>r</a:t>
            </a:r>
            <a:r>
              <a:rPr lang="en-US" sz="2800" spc="5" dirty="0">
                <a:solidFill>
                  <a:srgbClr val="0000CC"/>
                </a:solidFill>
                <a:latin typeface="Times New Roman"/>
                <a:cs typeface="Times New Roman"/>
              </a:rPr>
              <a:t>o</a:t>
            </a:r>
            <a:r>
              <a:rPr lang="en-US" sz="2800" dirty="0">
                <a:solidFill>
                  <a:srgbClr val="0000CC"/>
                </a:solidFill>
                <a:latin typeface="Times New Roman"/>
                <a:cs typeface="Times New Roman"/>
              </a:rPr>
              <a:t>c</a:t>
            </a:r>
            <a:r>
              <a:rPr lang="en-US" sz="2800" spc="5" dirty="0">
                <a:solidFill>
                  <a:srgbClr val="0000CC"/>
                </a:solidFill>
                <a:latin typeface="Times New Roman"/>
                <a:cs typeface="Times New Roman"/>
              </a:rPr>
              <a:t>y</a:t>
            </a:r>
            <a:r>
              <a:rPr lang="en-US" sz="2800" dirty="0">
                <a:solidFill>
                  <a:srgbClr val="0000CC"/>
                </a:solidFill>
                <a:latin typeface="Times New Roman"/>
                <a:cs typeface="Times New Roman"/>
              </a:rPr>
              <a:t>t</a:t>
            </a:r>
            <a:r>
              <a:rPr lang="en-US" sz="2800" spc="10" dirty="0">
                <a:solidFill>
                  <a:srgbClr val="0000CC"/>
                </a:solidFill>
                <a:latin typeface="Times New Roman"/>
                <a:cs typeface="Times New Roman"/>
              </a:rPr>
              <a:t>e</a:t>
            </a:r>
            <a:r>
              <a:rPr lang="en-US" sz="2800" dirty="0">
                <a:solidFill>
                  <a:srgbClr val="0000CC"/>
                </a:solidFill>
                <a:latin typeface="Times New Roman"/>
                <a:cs typeface="Times New Roman"/>
              </a:rPr>
              <a:t>s	f</a:t>
            </a:r>
            <a:r>
              <a:rPr lang="en-US" sz="2800" spc="5" dirty="0">
                <a:solidFill>
                  <a:srgbClr val="0000CC"/>
                </a:solidFill>
                <a:latin typeface="Times New Roman"/>
                <a:cs typeface="Times New Roman"/>
              </a:rPr>
              <a:t>o</a:t>
            </a:r>
            <a:r>
              <a:rPr lang="en-US" sz="2800" dirty="0">
                <a:solidFill>
                  <a:srgbClr val="0000CC"/>
                </a:solidFill>
                <a:latin typeface="Times New Roman"/>
                <a:cs typeface="Times New Roman"/>
              </a:rPr>
              <a:t>rm	</a:t>
            </a:r>
            <a:r>
              <a:rPr lang="en-US" sz="2800" spc="10" dirty="0">
                <a:solidFill>
                  <a:srgbClr val="0000CC"/>
                </a:solidFill>
                <a:latin typeface="Times New Roman"/>
                <a:cs typeface="Times New Roman"/>
              </a:rPr>
              <a:t>m</a:t>
            </a:r>
            <a:r>
              <a:rPr lang="en-US" sz="2800" dirty="0">
                <a:solidFill>
                  <a:srgbClr val="0000CC"/>
                </a:solidFill>
                <a:latin typeface="Times New Roman"/>
                <a:cs typeface="Times New Roman"/>
              </a:rPr>
              <a:t>y</a:t>
            </a:r>
            <a:r>
              <a:rPr lang="en-US" sz="2800" spc="10" dirty="0">
                <a:solidFill>
                  <a:srgbClr val="0000CC"/>
                </a:solidFill>
                <a:latin typeface="Times New Roman"/>
                <a:cs typeface="Times New Roman"/>
              </a:rPr>
              <a:t>e</a:t>
            </a:r>
            <a:r>
              <a:rPr lang="en-US" sz="2800" dirty="0">
                <a:solidFill>
                  <a:srgbClr val="0000CC"/>
                </a:solidFill>
                <a:latin typeface="Times New Roman"/>
                <a:cs typeface="Times New Roman"/>
              </a:rPr>
              <a:t>lin </a:t>
            </a:r>
            <a:r>
              <a:rPr lang="en-US" sz="2800" spc="-10" dirty="0">
                <a:solidFill>
                  <a:srgbClr val="0000CC"/>
                </a:solidFill>
                <a:latin typeface="Times New Roman"/>
                <a:cs typeface="Times New Roman"/>
              </a:rPr>
              <a:t>i</a:t>
            </a:r>
            <a:r>
              <a:rPr lang="en-US" sz="2800" dirty="0">
                <a:solidFill>
                  <a:srgbClr val="0000CC"/>
                </a:solidFill>
                <a:latin typeface="Times New Roman"/>
                <a:cs typeface="Times New Roman"/>
              </a:rPr>
              <a:t>n the </a:t>
            </a:r>
            <a:r>
              <a:rPr lang="en-US" sz="2800" spc="5" dirty="0">
                <a:solidFill>
                  <a:srgbClr val="0000CC"/>
                </a:solidFill>
                <a:latin typeface="Times New Roman"/>
                <a:cs typeface="Times New Roman"/>
              </a:rPr>
              <a:t>b</a:t>
            </a:r>
            <a:r>
              <a:rPr lang="en-US" sz="2800" dirty="0">
                <a:solidFill>
                  <a:srgbClr val="0000CC"/>
                </a:solidFill>
                <a:latin typeface="Times New Roman"/>
                <a:cs typeface="Times New Roman"/>
              </a:rPr>
              <a:t>r</a:t>
            </a:r>
            <a:r>
              <a:rPr lang="en-US" sz="2800" spc="10" dirty="0">
                <a:solidFill>
                  <a:srgbClr val="0000CC"/>
                </a:solidFill>
                <a:latin typeface="Times New Roman"/>
                <a:cs typeface="Times New Roman"/>
              </a:rPr>
              <a:t>a</a:t>
            </a:r>
            <a:r>
              <a:rPr lang="en-US" sz="2800" spc="-10" dirty="0">
                <a:solidFill>
                  <a:srgbClr val="0000CC"/>
                </a:solidFill>
                <a:latin typeface="Times New Roman"/>
                <a:cs typeface="Times New Roman"/>
              </a:rPr>
              <a:t>i</a:t>
            </a:r>
            <a:r>
              <a:rPr lang="en-US" sz="2800" dirty="0">
                <a:solidFill>
                  <a:srgbClr val="0000CC"/>
                </a:solidFill>
                <a:latin typeface="Times New Roman"/>
                <a:cs typeface="Times New Roman"/>
              </a:rPr>
              <a:t>n </a:t>
            </a:r>
            <a:r>
              <a:rPr lang="en-US" sz="2800" spc="10" dirty="0">
                <a:solidFill>
                  <a:srgbClr val="0000CC"/>
                </a:solidFill>
                <a:latin typeface="Times New Roman"/>
                <a:cs typeface="Times New Roman"/>
              </a:rPr>
              <a:t>a</a:t>
            </a:r>
            <a:r>
              <a:rPr lang="en-US" sz="2800" spc="5" dirty="0">
                <a:solidFill>
                  <a:srgbClr val="0000CC"/>
                </a:solidFill>
                <a:latin typeface="Times New Roman"/>
                <a:cs typeface="Times New Roman"/>
              </a:rPr>
              <a:t>n</a:t>
            </a:r>
            <a:r>
              <a:rPr lang="en-US" sz="2800" dirty="0">
                <a:solidFill>
                  <a:srgbClr val="0000CC"/>
                </a:solidFill>
                <a:latin typeface="Times New Roman"/>
                <a:cs typeface="Times New Roman"/>
              </a:rPr>
              <a:t>d spinal</a:t>
            </a:r>
            <a:r>
              <a:rPr lang="en-US"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Times New Roman"/>
                <a:cs typeface="Times New Roman"/>
              </a:rPr>
              <a:t>cord.</a:t>
            </a:r>
            <a:endParaRPr lang="en-US" sz="2800" dirty="0">
              <a:latin typeface="Times New Roman"/>
              <a:cs typeface="Times New Roman"/>
            </a:endParaRPr>
          </a:p>
          <a:p>
            <a:pPr marL="12700" marR="5080">
              <a:spcBef>
                <a:spcPts val="100"/>
              </a:spcBef>
            </a:pPr>
            <a:endParaRPr lang="en-US" sz="2800" dirty="0"/>
          </a:p>
          <a:p>
            <a:pPr marL="12700" marR="5080">
              <a:spcBef>
                <a:spcPts val="100"/>
              </a:spcBef>
            </a:pPr>
            <a:endParaRPr lang="en-IN" sz="28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12700" marR="5080">
              <a:lnSpc>
                <a:spcPct val="92600"/>
              </a:lnSpc>
              <a:spcBef>
                <a:spcPts val="384"/>
              </a:spcBef>
            </a:pPr>
            <a:r>
              <a:rPr lang="en-US" dirty="0"/>
              <a:t>5.</a:t>
            </a:r>
            <a:r>
              <a:rPr dirty="0"/>
              <a:t>Astrocytes are near blood vessels </a:t>
            </a:r>
            <a:r>
              <a:rPr spc="5" dirty="0"/>
              <a:t>and </a:t>
            </a:r>
            <a:r>
              <a:rPr dirty="0"/>
              <a:t>support  </a:t>
            </a:r>
            <a:r>
              <a:rPr lang="en-US" dirty="0"/>
              <a:t>   </a:t>
            </a:r>
            <a:r>
              <a:rPr dirty="0"/>
              <a:t>structures, aid </a:t>
            </a:r>
            <a:r>
              <a:rPr spc="-5" dirty="0"/>
              <a:t>in </a:t>
            </a:r>
            <a:r>
              <a:rPr dirty="0"/>
              <a:t>metabolism, </a:t>
            </a:r>
            <a:r>
              <a:rPr spc="5" dirty="0"/>
              <a:t>and </a:t>
            </a:r>
            <a:r>
              <a:rPr dirty="0"/>
              <a:t>respond to brain  injury by </a:t>
            </a:r>
            <a:r>
              <a:rPr spc="-5" dirty="0"/>
              <a:t>filling </a:t>
            </a:r>
            <a:r>
              <a:rPr dirty="0"/>
              <a:t>in</a:t>
            </a:r>
            <a:r>
              <a:rPr spc="15" dirty="0"/>
              <a:t> </a:t>
            </a:r>
            <a:r>
              <a:rPr spc="5" dirty="0"/>
              <a:t>spaces.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2270" y="2861309"/>
            <a:ext cx="8169909" cy="1442703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marR="5080">
              <a:lnSpc>
                <a:spcPts val="3560"/>
              </a:lnSpc>
              <a:spcBef>
                <a:spcPts val="450"/>
              </a:spcBef>
            </a:pPr>
            <a:r>
              <a:rPr lang="en-US" sz="3200" dirty="0">
                <a:solidFill>
                  <a:srgbClr val="0000CC"/>
                </a:solidFill>
                <a:latin typeface="Times New Roman"/>
                <a:cs typeface="Times New Roman"/>
              </a:rPr>
              <a:t>6.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Ependyma</a:t>
            </a:r>
            <a:r>
              <a:rPr lang="en-US" sz="3200" dirty="0">
                <a:solidFill>
                  <a:srgbClr val="0000CC"/>
                </a:solidFill>
                <a:latin typeface="Times New Roman"/>
                <a:cs typeface="Times New Roman"/>
              </a:rPr>
              <a:t>l cells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cover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the inside of ventricles 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and </a:t>
            </a:r>
            <a:r>
              <a:rPr lang="en-US"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   </a:t>
            </a:r>
            <a:r>
              <a:rPr sz="3200" spc="-5" dirty="0">
                <a:solidFill>
                  <a:srgbClr val="0000CC"/>
                </a:solidFill>
                <a:latin typeface="Times New Roman"/>
                <a:cs typeface="Times New Roman"/>
              </a:rPr>
              <a:t>form 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choroid plexuses </a:t>
            </a:r>
            <a:r>
              <a:rPr sz="3200" spc="-5" dirty="0">
                <a:solidFill>
                  <a:srgbClr val="0000CC"/>
                </a:solidFill>
                <a:latin typeface="Times New Roman"/>
                <a:cs typeface="Times New Roman"/>
              </a:rPr>
              <a:t>within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the</a:t>
            </a:r>
            <a:r>
              <a:rPr sz="3200" spc="5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ventricles.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2270" y="1056640"/>
            <a:ext cx="8304530" cy="477901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715" algn="just">
              <a:lnSpc>
                <a:spcPct val="92500"/>
              </a:lnSpc>
              <a:spcBef>
                <a:spcPts val="385"/>
              </a:spcBef>
            </a:pP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A nerve impulse is an electrical charge that travels  down the cell membrane of a neuron’s dendrite  and/or 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axon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through the action of the </a:t>
            </a:r>
            <a:r>
              <a:rPr sz="3200" b="1" dirty="0">
                <a:solidFill>
                  <a:srgbClr val="0000CC"/>
                </a:solidFill>
                <a:latin typeface="Times New Roman"/>
                <a:cs typeface="Times New Roman"/>
              </a:rPr>
              <a:t>Na-K  pump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2600"/>
              </a:lnSpc>
              <a:spcBef>
                <a:spcPts val="795"/>
              </a:spcBef>
            </a:pP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The inside of a neuron’s cell 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membrane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is  negatively-charged while the outside is positively-  charged.</a:t>
            </a:r>
            <a:endParaRPr sz="3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2600"/>
              </a:lnSpc>
              <a:spcBef>
                <a:spcPts val="805"/>
              </a:spcBef>
            </a:pP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When sodium 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and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potassium ions change places,  </a:t>
            </a:r>
            <a:r>
              <a:rPr sz="3200" spc="-5" dirty="0">
                <a:solidFill>
                  <a:srgbClr val="0000CC"/>
                </a:solidFill>
                <a:latin typeface="Times New Roman"/>
                <a:cs typeface="Times New Roman"/>
              </a:rPr>
              <a:t>this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reverses </a:t>
            </a:r>
            <a:r>
              <a:rPr sz="3200" spc="-5" dirty="0">
                <a:solidFill>
                  <a:srgbClr val="0000CC"/>
                </a:solidFill>
                <a:latin typeface="Times New Roman"/>
                <a:cs typeface="Times New Roman"/>
              </a:rPr>
              <a:t>the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inner 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and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outer charges causing  the nerve impulse to travel down </a:t>
            </a:r>
            <a:r>
              <a:rPr sz="3200" spc="-5" dirty="0">
                <a:solidFill>
                  <a:srgbClr val="0000CC"/>
                </a:solidFill>
                <a:latin typeface="Times New Roman"/>
                <a:cs typeface="Times New Roman"/>
              </a:rPr>
              <a:t>the</a:t>
            </a:r>
            <a:r>
              <a:rPr sz="3200" spc="6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membrane.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5ECC95-CB9C-402D-8891-424665112B1D}"/>
              </a:ext>
            </a:extLst>
          </p:cNvPr>
          <p:cNvSpPr txBox="1"/>
          <p:nvPr/>
        </p:nvSpPr>
        <p:spPr>
          <a:xfrm>
            <a:off x="762000" y="304800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Bernard MT Condensed" panose="02050806060905020404" pitchFamily="18" charset="0"/>
                <a:cs typeface="Aldhabi" panose="01000000000000000000" pitchFamily="2" charset="-78"/>
              </a:rPr>
              <a:t>Nerve impulse</a:t>
            </a:r>
            <a:endParaRPr lang="en-IN" sz="4400" dirty="0">
              <a:solidFill>
                <a:schemeClr val="tx2">
                  <a:lumMod val="75000"/>
                </a:schemeClr>
              </a:solidFill>
              <a:latin typeface="Bernard MT Condensed" panose="02050806060905020404" pitchFamily="18" charset="0"/>
              <a:cs typeface="Aldhabi" panose="01000000000000000000" pitchFamily="2" charset="-78"/>
            </a:endParaRPr>
          </a:p>
        </p:txBody>
      </p:sp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2270" y="1056640"/>
            <a:ext cx="8303895" cy="432689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algn="just">
              <a:lnSpc>
                <a:spcPts val="3550"/>
              </a:lnSpc>
              <a:spcBef>
                <a:spcPts val="459"/>
              </a:spcBef>
            </a:pP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A nerve impulse is “all-or-none:” it either goes or  not, 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and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there’s no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halfway.</a:t>
            </a:r>
            <a:endParaRPr sz="3200">
              <a:latin typeface="Times New Roman"/>
              <a:cs typeface="Times New Roman"/>
            </a:endParaRPr>
          </a:p>
          <a:p>
            <a:pPr marL="12700" marR="5080" algn="just">
              <a:lnSpc>
                <a:spcPts val="3550"/>
              </a:lnSpc>
              <a:spcBef>
                <a:spcPts val="810"/>
              </a:spcBef>
            </a:pP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A neuron 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needs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a </a:t>
            </a:r>
            <a:r>
              <a:rPr sz="3200" b="1" dirty="0">
                <a:solidFill>
                  <a:srgbClr val="0000CC"/>
                </a:solidFill>
                <a:latin typeface="Times New Roman"/>
                <a:cs typeface="Times New Roman"/>
              </a:rPr>
              <a:t>threshold stimulus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, the  minimum level of stimulus 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needed,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to trigger the  Na-K pump </a:t>
            </a:r>
            <a:r>
              <a:rPr sz="3200" spc="-5" dirty="0">
                <a:solidFill>
                  <a:srgbClr val="0000CC"/>
                </a:solidFill>
                <a:latin typeface="Times New Roman"/>
                <a:cs typeface="Times New Roman"/>
              </a:rPr>
              <a:t>to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go and the impulse to</a:t>
            </a:r>
            <a:r>
              <a:rPr sz="3200" spc="6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travel.</a:t>
            </a:r>
            <a:endParaRPr sz="3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2500"/>
              </a:lnSpc>
              <a:spcBef>
                <a:spcPts val="735"/>
              </a:spcBef>
            </a:pP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A neuron 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cannot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immediately fire again; it 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needs 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time </a:t>
            </a:r>
            <a:r>
              <a:rPr sz="3200" spc="-5" dirty="0">
                <a:solidFill>
                  <a:srgbClr val="0000CC"/>
                </a:solidFill>
                <a:latin typeface="Times New Roman"/>
                <a:cs typeface="Times New Roman"/>
              </a:rPr>
              <a:t>for the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sodium 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and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potassium </a:t>
            </a:r>
            <a:r>
              <a:rPr sz="3200" spc="-5" dirty="0">
                <a:solidFill>
                  <a:srgbClr val="0000CC"/>
                </a:solidFill>
                <a:latin typeface="Times New Roman"/>
                <a:cs typeface="Times New Roman"/>
              </a:rPr>
              <a:t>to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return to  their places 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and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everything to return to normal.  This time is called the </a:t>
            </a:r>
            <a:r>
              <a:rPr sz="3200" b="1" dirty="0">
                <a:solidFill>
                  <a:srgbClr val="0000CC"/>
                </a:solidFill>
                <a:latin typeface="Times New Roman"/>
                <a:cs typeface="Times New Roman"/>
              </a:rPr>
              <a:t>refractory</a:t>
            </a:r>
            <a:r>
              <a:rPr sz="3200" b="1" spc="4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CC"/>
                </a:solidFill>
                <a:latin typeface="Times New Roman"/>
                <a:cs typeface="Times New Roman"/>
              </a:rPr>
              <a:t>period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2270" y="1056640"/>
            <a:ext cx="8305165" cy="3471847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6350">
              <a:lnSpc>
                <a:spcPts val="3550"/>
              </a:lnSpc>
              <a:spcBef>
                <a:spcPts val="459"/>
              </a:spcBef>
            </a:pP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A junction between </a:t>
            </a:r>
            <a:r>
              <a:rPr sz="3200" spc="-5" dirty="0">
                <a:solidFill>
                  <a:srgbClr val="0000CC"/>
                </a:solidFill>
                <a:latin typeface="Times New Roman"/>
                <a:cs typeface="Times New Roman"/>
              </a:rPr>
              <a:t>two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nerve cells or a nerve 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and 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a muscle 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cell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is called a</a:t>
            </a:r>
            <a:r>
              <a:rPr sz="3200" spc="2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CC"/>
                </a:solidFill>
                <a:latin typeface="Times New Roman"/>
                <a:cs typeface="Times New Roman"/>
              </a:rPr>
              <a:t>synapse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.</a:t>
            </a:r>
            <a:endParaRPr sz="3200" dirty="0">
              <a:latin typeface="Times New Roman"/>
              <a:cs typeface="Times New Roman"/>
            </a:endParaRPr>
          </a:p>
          <a:p>
            <a:pPr marL="12700" marR="5080">
              <a:lnSpc>
                <a:spcPts val="3550"/>
              </a:lnSpc>
              <a:spcBef>
                <a:spcPts val="810"/>
              </a:spcBef>
            </a:pP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In a 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synapse,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various 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chemicals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are 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used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to  transfer the impulse across the gap to the next</a:t>
            </a:r>
            <a:r>
              <a:rPr sz="3200" spc="13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cell.</a:t>
            </a:r>
            <a:endParaRPr sz="3200" dirty="0">
              <a:latin typeface="Times New Roman"/>
              <a:cs typeface="Times New Roman"/>
            </a:endParaRPr>
          </a:p>
          <a:p>
            <a:pPr marL="12700" marR="5080">
              <a:lnSpc>
                <a:spcPct val="92600"/>
              </a:lnSpc>
              <a:spcBef>
                <a:spcPts val="725"/>
              </a:spcBef>
            </a:pP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These are</a:t>
            </a:r>
            <a:r>
              <a:rPr lang="en-US" sz="320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collectively known 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as  </a:t>
            </a:r>
            <a:r>
              <a:rPr sz="3200" b="1" dirty="0">
                <a:solidFill>
                  <a:srgbClr val="0000CC"/>
                </a:solidFill>
                <a:latin typeface="Times New Roman"/>
                <a:cs typeface="Times New Roman"/>
              </a:rPr>
              <a:t>neurotransmitters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, 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and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include such 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chemicals  as </a:t>
            </a:r>
            <a:r>
              <a:rPr sz="3200" b="1" dirty="0">
                <a:solidFill>
                  <a:srgbClr val="339833"/>
                </a:solidFill>
                <a:latin typeface="Times New Roman"/>
                <a:cs typeface="Times New Roman"/>
              </a:rPr>
              <a:t>dopamine</a:t>
            </a:r>
            <a:r>
              <a:rPr lang="en-US" sz="3200" b="1" dirty="0">
                <a:solidFill>
                  <a:srgbClr val="339833"/>
                </a:solidFill>
                <a:latin typeface="Times New Roman"/>
                <a:cs typeface="Times New Roman"/>
              </a:rPr>
              <a:t>, </a:t>
            </a:r>
            <a:r>
              <a:rPr sz="3200" b="1" dirty="0">
                <a:solidFill>
                  <a:srgbClr val="339833"/>
                </a:solidFill>
                <a:latin typeface="Times New Roman"/>
                <a:cs typeface="Times New Roman"/>
              </a:rPr>
              <a:t>serotonin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,</a:t>
            </a:r>
            <a:r>
              <a:rPr lang="en-US" sz="320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339833"/>
                </a:solidFill>
                <a:latin typeface="Times New Roman"/>
                <a:cs typeface="Times New Roman"/>
              </a:rPr>
              <a:t>acetylcholine</a:t>
            </a:r>
            <a:r>
              <a:rPr lang="en-US" sz="3200" b="1" dirty="0">
                <a:solidFill>
                  <a:srgbClr val="339833"/>
                </a:solidFill>
                <a:latin typeface="Times New Roman"/>
                <a:cs typeface="Times New Roman"/>
              </a:rPr>
              <a:t> etc.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8313E7-40D0-41BF-9780-59DA7103A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15553"/>
          </a:xfrm>
        </p:spPr>
        <p:txBody>
          <a:bodyPr/>
          <a:lstStyle/>
          <a:p>
            <a:pPr algn="ctr"/>
            <a:r>
              <a:rPr lang="en-US" dirty="0"/>
              <a:t>classification</a:t>
            </a:r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13BDAE-DF4C-4BC0-8B56-B5F594D0E4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67953"/>
            <a:ext cx="8077199" cy="540424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6409" y="0"/>
            <a:ext cx="8173084" cy="1202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635"/>
              </a:lnSpc>
              <a:spcBef>
                <a:spcPts val="100"/>
              </a:spcBef>
            </a:pPr>
            <a:r>
              <a:rPr spc="-5" dirty="0"/>
              <a:t>General </a:t>
            </a:r>
            <a:r>
              <a:rPr spc="-10" dirty="0"/>
              <a:t>Functions </a:t>
            </a:r>
            <a:r>
              <a:rPr spc="-5" dirty="0"/>
              <a:t>of the </a:t>
            </a:r>
            <a:r>
              <a:rPr spc="-10" dirty="0"/>
              <a:t>Nervous</a:t>
            </a:r>
          </a:p>
          <a:p>
            <a:pPr marR="134620" algn="ctr">
              <a:lnSpc>
                <a:spcPts val="4635"/>
              </a:lnSpc>
            </a:pPr>
            <a:r>
              <a:rPr spc="-5" dirty="0"/>
              <a:t>System</a:t>
            </a:r>
          </a:p>
        </p:txBody>
      </p:sp>
      <p:sp>
        <p:nvSpPr>
          <p:cNvPr id="3" name="object 3"/>
          <p:cNvSpPr/>
          <p:nvPr/>
        </p:nvSpPr>
        <p:spPr>
          <a:xfrm>
            <a:off x="5403850" y="1073150"/>
            <a:ext cx="140970" cy="0"/>
          </a:xfrm>
          <a:custGeom>
            <a:avLst/>
            <a:gdLst/>
            <a:ahLst/>
            <a:cxnLst/>
            <a:rect l="l" t="t" r="r" b="b"/>
            <a:pathLst>
              <a:path w="140970">
                <a:moveTo>
                  <a:pt x="0" y="0"/>
                </a:moveTo>
                <a:lnTo>
                  <a:pt x="140970" y="0"/>
                </a:lnTo>
              </a:path>
            </a:pathLst>
          </a:custGeom>
          <a:ln w="26670">
            <a:solidFill>
              <a:srgbClr val="7F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2270" y="1056640"/>
            <a:ext cx="8304530" cy="4982210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12700" marR="5715" algn="just">
              <a:lnSpc>
                <a:spcPct val="92600"/>
              </a:lnSpc>
              <a:spcBef>
                <a:spcPts val="384"/>
              </a:spcBef>
            </a:pP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Sensory receptors at </a:t>
            </a:r>
            <a:r>
              <a:rPr sz="3200" spc="-5" dirty="0">
                <a:solidFill>
                  <a:srgbClr val="0000CC"/>
                </a:solidFill>
                <a:latin typeface="Times New Roman"/>
                <a:cs typeface="Times New Roman"/>
              </a:rPr>
              <a:t>the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ends of peripheral nerves  gather information 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and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convert it into nerve  impulses.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450">
              <a:latin typeface="Times New Roman"/>
              <a:cs typeface="Times New Roman"/>
            </a:endParaRPr>
          </a:p>
          <a:p>
            <a:pPr marL="12700" marR="5080" algn="just">
              <a:lnSpc>
                <a:spcPct val="92600"/>
              </a:lnSpc>
            </a:pP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When sensory impulses are integrated in the brain  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as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perceptions, this is </a:t>
            </a:r>
            <a:r>
              <a:rPr sz="3200" spc="-5" dirty="0">
                <a:solidFill>
                  <a:srgbClr val="0000CC"/>
                </a:solidFill>
                <a:latin typeface="Times New Roman"/>
                <a:cs typeface="Times New Roman"/>
              </a:rPr>
              <a:t>the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integrative function of  the nervous</a:t>
            </a:r>
            <a:r>
              <a:rPr sz="3200" spc="1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system.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500">
              <a:latin typeface="Times New Roman"/>
              <a:cs typeface="Times New Roman"/>
            </a:endParaRPr>
          </a:p>
          <a:p>
            <a:pPr marL="12700" marR="5080" algn="just">
              <a:lnSpc>
                <a:spcPts val="3560"/>
              </a:lnSpc>
            </a:pP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Conscious or subconscious decisions follow,  leading to motor functions </a:t>
            </a:r>
            <a:r>
              <a:rPr sz="3200" spc="-5" dirty="0">
                <a:solidFill>
                  <a:srgbClr val="0000CC"/>
                </a:solidFill>
                <a:latin typeface="Times New Roman"/>
                <a:cs typeface="Times New Roman"/>
              </a:rPr>
              <a:t>via</a:t>
            </a:r>
            <a:r>
              <a:rPr sz="3200" spc="2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effectors.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1080" y="609600"/>
            <a:ext cx="69621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Nervous </a:t>
            </a:r>
            <a:r>
              <a:rPr spc="-5" dirty="0"/>
              <a:t>System and</a:t>
            </a:r>
            <a:r>
              <a:rPr spc="-50" dirty="0"/>
              <a:t> </a:t>
            </a:r>
            <a:r>
              <a:rPr spc="-5" dirty="0"/>
              <a:t>Senses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9250" y="1676400"/>
            <a:ext cx="8305800" cy="2464263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469900" marR="5080" indent="-457200" algn="just">
              <a:lnSpc>
                <a:spcPts val="3550"/>
              </a:lnSpc>
              <a:spcBef>
                <a:spcPts val="459"/>
              </a:spcBef>
              <a:buFont typeface="Arial" panose="020B0604020202020204" pitchFamily="34" charset="0"/>
              <a:buChar char="•"/>
            </a:pP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The nervous system consists of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two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types of cells.  </a:t>
            </a:r>
            <a:endParaRPr lang="en-US" sz="2800" dirty="0">
              <a:solidFill>
                <a:srgbClr val="0000CC"/>
              </a:solidFill>
              <a:latin typeface="Times New Roman"/>
              <a:cs typeface="Times New Roman"/>
            </a:endParaRPr>
          </a:p>
          <a:p>
            <a:pPr marL="927100" marR="5080" lvl="1" indent="-457200" algn="just">
              <a:lnSpc>
                <a:spcPts val="3550"/>
              </a:lnSpc>
              <a:spcBef>
                <a:spcPts val="459"/>
              </a:spcBef>
              <a:buFont typeface="Arial" panose="020B0604020202020204" pitchFamily="34" charset="0"/>
              <a:buChar char="•"/>
            </a:pP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Nerve cells </a:t>
            </a:r>
            <a:r>
              <a:rPr lang="en-US" sz="2800" dirty="0">
                <a:solidFill>
                  <a:srgbClr val="0000CC"/>
                </a:solidFill>
                <a:latin typeface="Times New Roman"/>
                <a:cs typeface="Times New Roman"/>
              </a:rPr>
              <a:t>= </a:t>
            </a:r>
            <a:r>
              <a:rPr 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N</a:t>
            </a:r>
            <a:r>
              <a:rPr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eurons</a:t>
            </a:r>
            <a:r>
              <a:rPr 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unit of nervous system that posses electrical excitability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N" sz="2800" dirty="0">
              <a:latin typeface="Times New Roman"/>
              <a:cs typeface="Times New Roman"/>
            </a:endParaRPr>
          </a:p>
          <a:p>
            <a:pPr marL="927100" marR="5080" lvl="1" indent="-457200" algn="just">
              <a:lnSpc>
                <a:spcPts val="3550"/>
              </a:lnSpc>
              <a:spcBef>
                <a:spcPts val="459"/>
              </a:spcBef>
              <a:buFont typeface="Arial" panose="020B0604020202020204" pitchFamily="34" charset="0"/>
              <a:buChar char="•"/>
            </a:pPr>
            <a:r>
              <a:rPr lang="en-IN" sz="2800" dirty="0">
                <a:latin typeface="Times New Roman"/>
                <a:cs typeface="Times New Roman"/>
              </a:rPr>
              <a:t>Glial</a:t>
            </a:r>
            <a:r>
              <a:rPr lang="en-IN" sz="2800" spc="-15" dirty="0">
                <a:latin typeface="Times New Roman"/>
                <a:cs typeface="Times New Roman"/>
              </a:rPr>
              <a:t> </a:t>
            </a:r>
            <a:r>
              <a:rPr lang="en-IN" sz="2800" dirty="0">
                <a:latin typeface="Times New Roman"/>
                <a:cs typeface="Times New Roman"/>
              </a:rPr>
              <a:t>Cells = Neuroglia (supportive cells, helps to produce myelin sheath)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18922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4629" y="73659"/>
            <a:ext cx="34956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Nerve</a:t>
            </a:r>
            <a:r>
              <a:rPr spc="-80" dirty="0"/>
              <a:t> </a:t>
            </a:r>
            <a:r>
              <a:rPr spc="-5" dirty="0"/>
              <a:t>Impulse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2270" y="1056640"/>
            <a:ext cx="8305165" cy="186690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algn="just">
              <a:lnSpc>
                <a:spcPct val="92500"/>
              </a:lnSpc>
              <a:spcBef>
                <a:spcPts val="385"/>
              </a:spcBef>
            </a:pP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A nerve impulse is 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conducted as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action potential  is 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reached at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the trigger zone 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and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spreads by a  local current flowing down the fiber, and 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adjacent 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areas of the membrane reach action</a:t>
            </a:r>
            <a:r>
              <a:rPr sz="3200" spc="5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potential.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2270" y="1057909"/>
            <a:ext cx="8304530" cy="4796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Impulse</a:t>
            </a:r>
            <a:r>
              <a:rPr sz="3200" spc="1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Conduction</a:t>
            </a:r>
            <a:endParaRPr sz="3200">
              <a:latin typeface="Times New Roman"/>
              <a:cs typeface="Times New Roman"/>
            </a:endParaRPr>
          </a:p>
          <a:p>
            <a:pPr marL="621665" marR="5080" algn="just">
              <a:lnSpc>
                <a:spcPct val="100000"/>
              </a:lnSpc>
              <a:spcBef>
                <a:spcPts val="2860"/>
              </a:spcBef>
            </a:pP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Unmyelinated fibers conduct impulses 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over 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their entire membrane</a:t>
            </a:r>
            <a:r>
              <a:rPr sz="3200" spc="2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surface.</a:t>
            </a:r>
            <a:endParaRPr sz="3200">
              <a:latin typeface="Times New Roman"/>
              <a:cs typeface="Times New Roman"/>
            </a:endParaRPr>
          </a:p>
          <a:p>
            <a:pPr marL="621665" marR="5080" algn="just">
              <a:lnSpc>
                <a:spcPct val="99900"/>
              </a:lnSpc>
              <a:spcBef>
                <a:spcPts val="2000"/>
              </a:spcBef>
            </a:pP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Myelinated fibers 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conduct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impulses </a:t>
            </a:r>
            <a:r>
              <a:rPr sz="3200" spc="-5" dirty="0">
                <a:solidFill>
                  <a:srgbClr val="0000CC"/>
                </a:solidFill>
                <a:latin typeface="Times New Roman"/>
                <a:cs typeface="Times New Roman"/>
              </a:rPr>
              <a:t>from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node  of Ranvier to node of Ranvier, a phenomenon  called saltatory</a:t>
            </a:r>
            <a:r>
              <a:rPr sz="3200" spc="1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conduction.</a:t>
            </a:r>
            <a:endParaRPr sz="3200">
              <a:latin typeface="Times New Roman"/>
              <a:cs typeface="Times New Roman"/>
            </a:endParaRPr>
          </a:p>
          <a:p>
            <a:pPr marL="621665" marR="5715" algn="just">
              <a:lnSpc>
                <a:spcPct val="100000"/>
              </a:lnSpc>
              <a:spcBef>
                <a:spcPts val="2000"/>
              </a:spcBef>
            </a:pP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Saltatory conduction is many times faster than  conduction on unmyelinated</a:t>
            </a:r>
            <a:r>
              <a:rPr sz="3200" spc="1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neurons.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2270" y="1056640"/>
            <a:ext cx="7999095" cy="3756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All-or-None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Response</a:t>
            </a:r>
            <a:endParaRPr sz="3200">
              <a:latin typeface="Times New Roman"/>
              <a:cs typeface="Times New Roman"/>
            </a:endParaRPr>
          </a:p>
          <a:p>
            <a:pPr marL="469265" marR="5080" algn="just">
              <a:lnSpc>
                <a:spcPct val="100000"/>
              </a:lnSpc>
              <a:spcBef>
                <a:spcPts val="2510"/>
              </a:spcBef>
            </a:pP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If a nerve fiber responds 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at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all to a stimulus, </a:t>
            </a:r>
            <a:r>
              <a:rPr sz="3200" spc="-5" dirty="0">
                <a:solidFill>
                  <a:srgbClr val="0000CC"/>
                </a:solidFill>
                <a:latin typeface="Times New Roman"/>
                <a:cs typeface="Times New Roman"/>
              </a:rPr>
              <a:t>it 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responds completely by conducting 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an 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impulse (all-or-none</a:t>
            </a:r>
            <a:r>
              <a:rPr sz="3200" spc="1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response).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300">
              <a:latin typeface="Times New Roman"/>
              <a:cs typeface="Times New Roman"/>
            </a:endParaRPr>
          </a:p>
          <a:p>
            <a:pPr marL="469265" marR="5715" algn="just">
              <a:lnSpc>
                <a:spcPct val="100000"/>
              </a:lnSpc>
            </a:pP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Greater intensity of stimulation triggers more  impulses per 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second,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not stronger</a:t>
            </a:r>
            <a:r>
              <a:rPr sz="3200" spc="1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impulses.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2539" y="73659"/>
            <a:ext cx="39192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Nerve</a:t>
            </a:r>
            <a:r>
              <a:rPr spc="-75" dirty="0"/>
              <a:t> </a:t>
            </a:r>
            <a:r>
              <a:rPr spc="-5" dirty="0"/>
              <a:t>Pathways</a:t>
            </a:r>
          </a:p>
        </p:txBody>
      </p:sp>
      <p:sp>
        <p:nvSpPr>
          <p:cNvPr id="3" name="object 3"/>
          <p:cNvSpPr/>
          <p:nvPr/>
        </p:nvSpPr>
        <p:spPr>
          <a:xfrm>
            <a:off x="6446520" y="636269"/>
            <a:ext cx="142240" cy="0"/>
          </a:xfrm>
          <a:custGeom>
            <a:avLst/>
            <a:gdLst/>
            <a:ahLst/>
            <a:cxnLst/>
            <a:rect l="l" t="t" r="r" b="b"/>
            <a:pathLst>
              <a:path w="142240">
                <a:moveTo>
                  <a:pt x="0" y="0"/>
                </a:moveTo>
                <a:lnTo>
                  <a:pt x="142240" y="0"/>
                </a:lnTo>
              </a:path>
            </a:pathLst>
          </a:custGeom>
          <a:ln w="26670">
            <a:solidFill>
              <a:srgbClr val="7F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2270" y="1056640"/>
            <a:ext cx="8303895" cy="551053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algn="just">
              <a:lnSpc>
                <a:spcPts val="3550"/>
              </a:lnSpc>
              <a:spcBef>
                <a:spcPts val="459"/>
              </a:spcBef>
            </a:pP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The routes nerve impulses travel are called  pathways, the simplest of which </a:t>
            </a:r>
            <a:r>
              <a:rPr sz="3200" spc="-5" dirty="0">
                <a:solidFill>
                  <a:srgbClr val="0000CC"/>
                </a:solidFill>
                <a:latin typeface="Times New Roman"/>
                <a:cs typeface="Times New Roman"/>
              </a:rPr>
              <a:t>is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a reflex</a:t>
            </a:r>
            <a:r>
              <a:rPr sz="3200" spc="5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arc.</a:t>
            </a:r>
            <a:endParaRPr sz="3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450"/>
              </a:spcBef>
            </a:pP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Reflex Arcs</a:t>
            </a:r>
            <a:endParaRPr sz="3200">
              <a:latin typeface="Times New Roman"/>
              <a:cs typeface="Times New Roman"/>
            </a:endParaRPr>
          </a:p>
          <a:p>
            <a:pPr marL="469265" marR="155575" algn="just">
              <a:lnSpc>
                <a:spcPct val="100000"/>
              </a:lnSpc>
              <a:spcBef>
                <a:spcPts val="1800"/>
              </a:spcBef>
            </a:pP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A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reflex arc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includes a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sensory receptor,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a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sensory 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neuron,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an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interneuron in the spinal cord, a motor  neuron,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and </a:t>
            </a:r>
            <a:r>
              <a:rPr sz="2800" spc="-10" dirty="0">
                <a:solidFill>
                  <a:srgbClr val="0000CC"/>
                </a:solidFill>
                <a:latin typeface="Times New Roman"/>
                <a:cs typeface="Times New Roman"/>
              </a:rPr>
              <a:t>an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 effector.</a:t>
            </a:r>
            <a:endParaRPr sz="28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60"/>
              </a:spcBef>
            </a:pP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Reflex Behavior</a:t>
            </a:r>
            <a:endParaRPr sz="3200">
              <a:latin typeface="Times New Roman"/>
              <a:cs typeface="Times New Roman"/>
            </a:endParaRPr>
          </a:p>
          <a:p>
            <a:pPr marL="469265" marR="76835" algn="just">
              <a:lnSpc>
                <a:spcPct val="100000"/>
              </a:lnSpc>
              <a:spcBef>
                <a:spcPts val="2220"/>
              </a:spcBef>
            </a:pP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Reflexes are automatic,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subconscious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responses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to  stimuli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that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help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maintain homeostasis (heart rate, 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blood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pressure, etc.) and carry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out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automatic  responses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(vomiting,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sneezing, swallowing,</a:t>
            </a:r>
            <a:r>
              <a:rPr sz="2800" spc="-2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etc.).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2270" y="1061720"/>
            <a:ext cx="8305165" cy="317246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715">
              <a:lnSpc>
                <a:spcPts val="3090"/>
              </a:lnSpc>
              <a:spcBef>
                <a:spcPts val="425"/>
              </a:spcBef>
              <a:tabLst>
                <a:tab pos="832485" algn="l"/>
                <a:tab pos="2444115" algn="l"/>
                <a:tab pos="3542029" algn="l"/>
                <a:tab pos="4995545" algn="l"/>
                <a:tab pos="6233795" algn="l"/>
                <a:tab pos="7450455" algn="l"/>
                <a:tab pos="7957184" algn="l"/>
              </a:tabLst>
            </a:pPr>
            <a:r>
              <a:rPr sz="2800" spc="-15" dirty="0">
                <a:solidFill>
                  <a:srgbClr val="0000CC"/>
                </a:solidFill>
                <a:latin typeface="Times New Roman"/>
                <a:cs typeface="Times New Roman"/>
              </a:rPr>
              <a:t>T</a:t>
            </a:r>
            <a:r>
              <a:rPr sz="2800" spc="10" dirty="0">
                <a:solidFill>
                  <a:srgbClr val="0000CC"/>
                </a:solidFill>
                <a:latin typeface="Times New Roman"/>
                <a:cs typeface="Times New Roman"/>
              </a:rPr>
              <a:t>h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e	k</a:t>
            </a:r>
            <a:r>
              <a:rPr sz="2800" spc="10" dirty="0">
                <a:solidFill>
                  <a:srgbClr val="0000CC"/>
                </a:solidFill>
                <a:latin typeface="Times New Roman"/>
                <a:cs typeface="Times New Roman"/>
              </a:rPr>
              <a:t>n</a:t>
            </a:r>
            <a:r>
              <a:rPr sz="2800" spc="-15" dirty="0">
                <a:solidFill>
                  <a:srgbClr val="0000CC"/>
                </a:solidFill>
                <a:latin typeface="Times New Roman"/>
                <a:cs typeface="Times New Roman"/>
              </a:rPr>
              <a:t>e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e</a:t>
            </a:r>
            <a:r>
              <a:rPr sz="2800" spc="5" dirty="0">
                <a:solidFill>
                  <a:srgbClr val="0000CC"/>
                </a:solidFill>
                <a:latin typeface="Times New Roman"/>
                <a:cs typeface="Times New Roman"/>
              </a:rPr>
              <a:t>-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j</a:t>
            </a:r>
            <a:r>
              <a:rPr sz="2800" spc="-15" dirty="0">
                <a:solidFill>
                  <a:srgbClr val="0000CC"/>
                </a:solidFill>
                <a:latin typeface="Times New Roman"/>
                <a:cs typeface="Times New Roman"/>
              </a:rPr>
              <a:t>e</a:t>
            </a:r>
            <a:r>
              <a:rPr sz="2800" spc="5" dirty="0">
                <a:solidFill>
                  <a:srgbClr val="0000CC"/>
                </a:solidFill>
                <a:latin typeface="Times New Roman"/>
                <a:cs typeface="Times New Roman"/>
              </a:rPr>
              <a:t>r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k	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re</a:t>
            </a:r>
            <a:r>
              <a:rPr sz="2800" spc="5" dirty="0">
                <a:solidFill>
                  <a:srgbClr val="0000CC"/>
                </a:solidFill>
                <a:latin typeface="Times New Roman"/>
                <a:cs typeface="Times New Roman"/>
              </a:rPr>
              <a:t>f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l</a:t>
            </a:r>
            <a:r>
              <a:rPr sz="2800" spc="-15" dirty="0">
                <a:solidFill>
                  <a:srgbClr val="0000CC"/>
                </a:solidFill>
                <a:latin typeface="Times New Roman"/>
                <a:cs typeface="Times New Roman"/>
              </a:rPr>
              <a:t>e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x	</a:t>
            </a:r>
            <a:r>
              <a:rPr sz="2800" spc="5" dirty="0">
                <a:solidFill>
                  <a:srgbClr val="0000CC"/>
                </a:solidFill>
                <a:latin typeface="Times New Roman"/>
                <a:cs typeface="Times New Roman"/>
              </a:rPr>
              <a:t>(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pa</a:t>
            </a:r>
            <a:r>
              <a:rPr sz="2800" spc="5" dirty="0">
                <a:solidFill>
                  <a:srgbClr val="0000CC"/>
                </a:solidFill>
                <a:latin typeface="Times New Roman"/>
                <a:cs typeface="Times New Roman"/>
              </a:rPr>
              <a:t>t</a:t>
            </a:r>
            <a:r>
              <a:rPr sz="2800" spc="-15" dirty="0">
                <a:solidFill>
                  <a:srgbClr val="0000CC"/>
                </a:solidFill>
                <a:latin typeface="Times New Roman"/>
                <a:cs typeface="Times New Roman"/>
              </a:rPr>
              <a:t>e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l</a:t>
            </a:r>
            <a:r>
              <a:rPr sz="2800" spc="10" dirty="0">
                <a:solidFill>
                  <a:srgbClr val="0000CC"/>
                </a:solidFill>
                <a:latin typeface="Times New Roman"/>
                <a:cs typeface="Times New Roman"/>
              </a:rPr>
              <a:t>l</a:t>
            </a:r>
            <a:r>
              <a:rPr sz="2800" spc="-15" dirty="0">
                <a:solidFill>
                  <a:srgbClr val="0000CC"/>
                </a:solidFill>
                <a:latin typeface="Times New Roman"/>
                <a:cs typeface="Times New Roman"/>
              </a:rPr>
              <a:t>a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r	t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en</a:t>
            </a:r>
            <a:r>
              <a:rPr sz="2800" spc="5" dirty="0">
                <a:solidFill>
                  <a:srgbClr val="0000CC"/>
                </a:solidFill>
                <a:latin typeface="Times New Roman"/>
                <a:cs typeface="Times New Roman"/>
              </a:rPr>
              <a:t>d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on	</a:t>
            </a:r>
            <a:r>
              <a:rPr sz="2800" spc="5" dirty="0">
                <a:solidFill>
                  <a:srgbClr val="0000CC"/>
                </a:solidFill>
                <a:latin typeface="Times New Roman"/>
                <a:cs typeface="Times New Roman"/>
              </a:rPr>
              <a:t>r</a:t>
            </a:r>
            <a:r>
              <a:rPr sz="2800" spc="-15" dirty="0">
                <a:solidFill>
                  <a:srgbClr val="0000CC"/>
                </a:solidFill>
                <a:latin typeface="Times New Roman"/>
                <a:cs typeface="Times New Roman"/>
              </a:rPr>
              <a:t>e</a:t>
            </a:r>
            <a:r>
              <a:rPr sz="2800" spc="5" dirty="0">
                <a:solidFill>
                  <a:srgbClr val="0000CC"/>
                </a:solidFill>
                <a:latin typeface="Times New Roman"/>
                <a:cs typeface="Times New Roman"/>
              </a:rPr>
              <a:t>f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l</a:t>
            </a:r>
            <a:r>
              <a:rPr sz="2800" spc="-15" dirty="0">
                <a:solidFill>
                  <a:srgbClr val="0000CC"/>
                </a:solidFill>
                <a:latin typeface="Times New Roman"/>
                <a:cs typeface="Times New Roman"/>
              </a:rPr>
              <a:t>e</a:t>
            </a:r>
            <a:r>
              <a:rPr sz="2800" spc="10" dirty="0">
                <a:solidFill>
                  <a:srgbClr val="0000CC"/>
                </a:solidFill>
                <a:latin typeface="Times New Roman"/>
                <a:cs typeface="Times New Roman"/>
              </a:rPr>
              <a:t>x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)	is	</a:t>
            </a:r>
            <a:r>
              <a:rPr sz="2800" spc="-15" dirty="0">
                <a:solidFill>
                  <a:srgbClr val="0000CC"/>
                </a:solidFill>
                <a:latin typeface="Times New Roman"/>
                <a:cs typeface="Times New Roman"/>
              </a:rPr>
              <a:t>a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n 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example </a:t>
            </a:r>
            <a:r>
              <a:rPr sz="2800" spc="5" dirty="0">
                <a:solidFill>
                  <a:srgbClr val="0000CC"/>
                </a:solidFill>
                <a:latin typeface="Times New Roman"/>
                <a:cs typeface="Times New Roman"/>
              </a:rPr>
              <a:t>of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a monosynaptic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reflex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(no</a:t>
            </a:r>
            <a:r>
              <a:rPr sz="2800" spc="-7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interneuron).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 marL="12700" marR="5080">
              <a:lnSpc>
                <a:spcPts val="3100"/>
              </a:lnSpc>
              <a:tabLst>
                <a:tab pos="921385" algn="l"/>
                <a:tab pos="2877185" algn="l"/>
                <a:tab pos="4064000" algn="l"/>
                <a:tab pos="5629275" algn="l"/>
                <a:tab pos="7075170" algn="l"/>
              </a:tabLst>
            </a:pPr>
            <a:r>
              <a:rPr sz="2800" spc="-15" dirty="0">
                <a:solidFill>
                  <a:srgbClr val="0000CC"/>
                </a:solidFill>
                <a:latin typeface="Times New Roman"/>
                <a:cs typeface="Times New Roman"/>
              </a:rPr>
              <a:t>T</a:t>
            </a:r>
            <a:r>
              <a:rPr sz="2800" spc="10" dirty="0">
                <a:solidFill>
                  <a:srgbClr val="0000CC"/>
                </a:solidFill>
                <a:latin typeface="Times New Roman"/>
                <a:cs typeface="Times New Roman"/>
              </a:rPr>
              <a:t>h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e	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w</a:t>
            </a:r>
            <a:r>
              <a:rPr sz="2800" spc="-10" dirty="0">
                <a:solidFill>
                  <a:srgbClr val="0000CC"/>
                </a:solidFill>
                <a:latin typeface="Times New Roman"/>
                <a:cs typeface="Times New Roman"/>
              </a:rPr>
              <a:t>i</a:t>
            </a:r>
            <a:r>
              <a:rPr sz="2800" spc="10" dirty="0">
                <a:solidFill>
                  <a:srgbClr val="0000CC"/>
                </a:solidFill>
                <a:latin typeface="Times New Roman"/>
                <a:cs typeface="Times New Roman"/>
              </a:rPr>
              <a:t>t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hd</a:t>
            </a:r>
            <a:r>
              <a:rPr sz="2800" spc="5" dirty="0">
                <a:solidFill>
                  <a:srgbClr val="0000CC"/>
                </a:solidFill>
                <a:latin typeface="Times New Roman"/>
                <a:cs typeface="Times New Roman"/>
              </a:rPr>
              <a:t>r</a:t>
            </a:r>
            <a:r>
              <a:rPr sz="2800" spc="-15" dirty="0">
                <a:solidFill>
                  <a:srgbClr val="0000CC"/>
                </a:solidFill>
                <a:latin typeface="Times New Roman"/>
                <a:cs typeface="Times New Roman"/>
              </a:rPr>
              <a:t>a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wa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l	</a:t>
            </a:r>
            <a:r>
              <a:rPr sz="2800" spc="5" dirty="0">
                <a:solidFill>
                  <a:srgbClr val="0000CC"/>
                </a:solidFill>
                <a:latin typeface="Times New Roman"/>
                <a:cs typeface="Times New Roman"/>
              </a:rPr>
              <a:t>r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e</a:t>
            </a:r>
            <a:r>
              <a:rPr sz="2800" spc="-10" dirty="0">
                <a:solidFill>
                  <a:srgbClr val="0000CC"/>
                </a:solidFill>
                <a:latin typeface="Times New Roman"/>
                <a:cs typeface="Times New Roman"/>
              </a:rPr>
              <a:t>f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l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e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x	in</a:t>
            </a:r>
            <a:r>
              <a:rPr sz="2800" spc="10" dirty="0">
                <a:solidFill>
                  <a:srgbClr val="0000CC"/>
                </a:solidFill>
                <a:latin typeface="Times New Roman"/>
                <a:cs typeface="Times New Roman"/>
              </a:rPr>
              <a:t>v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o</a:t>
            </a:r>
            <a:r>
              <a:rPr sz="2800" spc="5" dirty="0">
                <a:solidFill>
                  <a:srgbClr val="0000CC"/>
                </a:solidFill>
                <a:latin typeface="Times New Roman"/>
                <a:cs typeface="Times New Roman"/>
              </a:rPr>
              <a:t>l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ves	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sens</a:t>
            </a:r>
            <a:r>
              <a:rPr sz="2800" spc="10" dirty="0">
                <a:solidFill>
                  <a:srgbClr val="0000CC"/>
                </a:solidFill>
                <a:latin typeface="Times New Roman"/>
                <a:cs typeface="Times New Roman"/>
              </a:rPr>
              <a:t>o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r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y	</a:t>
            </a:r>
            <a:r>
              <a:rPr sz="2800" spc="10" dirty="0">
                <a:solidFill>
                  <a:srgbClr val="0000CC"/>
                </a:solidFill>
                <a:latin typeface="Times New Roman"/>
                <a:cs typeface="Times New Roman"/>
              </a:rPr>
              <a:t>n</a:t>
            </a:r>
            <a:r>
              <a:rPr sz="2800" spc="-15" dirty="0">
                <a:solidFill>
                  <a:srgbClr val="0000CC"/>
                </a:solidFill>
                <a:latin typeface="Times New Roman"/>
                <a:cs typeface="Times New Roman"/>
              </a:rPr>
              <a:t>e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u</a:t>
            </a:r>
            <a:r>
              <a:rPr sz="2800" spc="5" dirty="0">
                <a:solidFill>
                  <a:srgbClr val="0000CC"/>
                </a:solidFill>
                <a:latin typeface="Times New Roman"/>
                <a:cs typeface="Times New Roman"/>
              </a:rPr>
              <a:t>r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o</a:t>
            </a:r>
            <a:r>
              <a:rPr sz="2800" spc="10" dirty="0">
                <a:solidFill>
                  <a:srgbClr val="0000CC"/>
                </a:solidFill>
                <a:latin typeface="Times New Roman"/>
                <a:cs typeface="Times New Roman"/>
              </a:rPr>
              <a:t>n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s, 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interneurons,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and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motor</a:t>
            </a:r>
            <a:r>
              <a:rPr sz="2800" spc="-2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neurons.</a:t>
            </a:r>
            <a:endParaRPr sz="2800">
              <a:latin typeface="Times New Roman"/>
              <a:cs typeface="Times New Roman"/>
            </a:endParaRPr>
          </a:p>
          <a:p>
            <a:pPr marL="697865" marR="81280">
              <a:lnSpc>
                <a:spcPct val="100000"/>
              </a:lnSpc>
              <a:spcBef>
                <a:spcPts val="2250"/>
              </a:spcBef>
            </a:pP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At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same time,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antagonistic extensor muscles  are</a:t>
            </a:r>
            <a:r>
              <a:rPr sz="2800" spc="-2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inhibited.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56659" y="73659"/>
            <a:ext cx="16319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BRA</a:t>
            </a:r>
            <a:r>
              <a:rPr spc="5" dirty="0"/>
              <a:t>I</a:t>
            </a:r>
            <a:r>
              <a:rPr dirty="0"/>
              <a:t>N</a:t>
            </a:r>
          </a:p>
        </p:txBody>
      </p:sp>
      <p:sp>
        <p:nvSpPr>
          <p:cNvPr id="3" name="object 3"/>
          <p:cNvSpPr/>
          <p:nvPr/>
        </p:nvSpPr>
        <p:spPr>
          <a:xfrm>
            <a:off x="1219200" y="1088389"/>
            <a:ext cx="6400800" cy="57696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B</a:t>
            </a:r>
            <a:r>
              <a:rPr dirty="0"/>
              <a:t>r</a:t>
            </a:r>
            <a:r>
              <a:rPr spc="5" dirty="0"/>
              <a:t>a</a:t>
            </a:r>
            <a:r>
              <a:rPr dirty="0"/>
              <a:t>in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2270" y="524509"/>
            <a:ext cx="8307070" cy="588518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7620" algn="just">
              <a:lnSpc>
                <a:spcPts val="3550"/>
              </a:lnSpc>
              <a:spcBef>
                <a:spcPts val="459"/>
              </a:spcBef>
            </a:pP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The brain consists of the </a:t>
            </a:r>
            <a:r>
              <a:rPr sz="3200" b="1" spc="5" dirty="0">
                <a:solidFill>
                  <a:srgbClr val="0000CC"/>
                </a:solidFill>
                <a:latin typeface="Times New Roman"/>
                <a:cs typeface="Times New Roman"/>
              </a:rPr>
              <a:t>cerebrum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which is the  large, anterior</a:t>
            </a:r>
            <a:r>
              <a:rPr sz="3200" spc="1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portion.</a:t>
            </a:r>
            <a:endParaRPr sz="3200">
              <a:latin typeface="Times New Roman"/>
              <a:cs typeface="Times New Roman"/>
            </a:endParaRPr>
          </a:p>
          <a:p>
            <a:pPr marL="12700" marR="8890" algn="just">
              <a:lnSpc>
                <a:spcPts val="3550"/>
              </a:lnSpc>
              <a:spcBef>
                <a:spcPts val="810"/>
              </a:spcBef>
            </a:pP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The </a:t>
            </a:r>
            <a:r>
              <a:rPr sz="3200" b="1" dirty="0">
                <a:solidFill>
                  <a:srgbClr val="0000CC"/>
                </a:solidFill>
                <a:latin typeface="Times New Roman"/>
                <a:cs typeface="Times New Roman"/>
              </a:rPr>
              <a:t>cerebellum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which </a:t>
            </a:r>
            <a:r>
              <a:rPr sz="3200" spc="-5" dirty="0">
                <a:solidFill>
                  <a:srgbClr val="0000CC"/>
                </a:solidFill>
                <a:latin typeface="Times New Roman"/>
                <a:cs typeface="Times New Roman"/>
              </a:rPr>
              <a:t>is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the wrinkled-looking,  posterior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part.</a:t>
            </a:r>
            <a:endParaRPr sz="3200">
              <a:latin typeface="Times New Roman"/>
              <a:cs typeface="Times New Roman"/>
            </a:endParaRPr>
          </a:p>
          <a:p>
            <a:pPr marL="12700" marR="8255" algn="just">
              <a:lnSpc>
                <a:spcPts val="3560"/>
              </a:lnSpc>
              <a:spcBef>
                <a:spcPts val="790"/>
              </a:spcBef>
            </a:pP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The </a:t>
            </a:r>
            <a:r>
              <a:rPr sz="3200" b="1" dirty="0">
                <a:solidFill>
                  <a:srgbClr val="0000CC"/>
                </a:solidFill>
                <a:latin typeface="Times New Roman"/>
                <a:cs typeface="Times New Roman"/>
              </a:rPr>
              <a:t>pons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which is the closest, larger bulge 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at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the  top of </a:t>
            </a:r>
            <a:r>
              <a:rPr sz="3200" spc="-5" dirty="0">
                <a:solidFill>
                  <a:srgbClr val="0000CC"/>
                </a:solidFill>
                <a:latin typeface="Times New Roman"/>
                <a:cs typeface="Times New Roman"/>
              </a:rPr>
              <a:t>the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spinal</a:t>
            </a:r>
            <a:r>
              <a:rPr sz="3200" spc="2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cord.</a:t>
            </a:r>
            <a:endParaRPr sz="3200">
              <a:latin typeface="Times New Roman"/>
              <a:cs typeface="Times New Roman"/>
            </a:endParaRPr>
          </a:p>
          <a:p>
            <a:pPr marL="12700" marR="7620" algn="just">
              <a:lnSpc>
                <a:spcPts val="3560"/>
              </a:lnSpc>
              <a:spcBef>
                <a:spcPts val="790"/>
              </a:spcBef>
            </a:pP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The </a:t>
            </a:r>
            <a:r>
              <a:rPr sz="3200" b="1" dirty="0">
                <a:solidFill>
                  <a:srgbClr val="0000CC"/>
                </a:solidFill>
                <a:latin typeface="Times New Roman"/>
                <a:cs typeface="Times New Roman"/>
              </a:rPr>
              <a:t>medulla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which is the farther, smaller bulge  between the pons 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and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the top of the spinal</a:t>
            </a:r>
            <a:r>
              <a:rPr sz="3200" spc="6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cord.</a:t>
            </a:r>
            <a:endParaRPr sz="3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2600"/>
              </a:lnSpc>
              <a:spcBef>
                <a:spcPts val="725"/>
              </a:spcBef>
            </a:pP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Then the </a:t>
            </a:r>
            <a:r>
              <a:rPr sz="3200" b="1" dirty="0">
                <a:solidFill>
                  <a:srgbClr val="0000CC"/>
                </a:solidFill>
                <a:latin typeface="Times New Roman"/>
                <a:cs typeface="Times New Roman"/>
              </a:rPr>
              <a:t>spinal </a:t>
            </a:r>
            <a:r>
              <a:rPr sz="3200" b="1" spc="5" dirty="0">
                <a:solidFill>
                  <a:srgbClr val="0000CC"/>
                </a:solidFill>
                <a:latin typeface="Times New Roman"/>
                <a:cs typeface="Times New Roman"/>
              </a:rPr>
              <a:t>cord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starts after the medulla.  Also note under </a:t>
            </a:r>
            <a:r>
              <a:rPr sz="3200" spc="-5" dirty="0">
                <a:solidFill>
                  <a:srgbClr val="0000CC"/>
                </a:solidFill>
                <a:latin typeface="Times New Roman"/>
                <a:cs typeface="Times New Roman"/>
              </a:rPr>
              <a:t>the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cerebrum, the </a:t>
            </a:r>
            <a:r>
              <a:rPr sz="3200" b="1" dirty="0">
                <a:solidFill>
                  <a:srgbClr val="0000CC"/>
                </a:solidFill>
                <a:latin typeface="Times New Roman"/>
                <a:cs typeface="Times New Roman"/>
              </a:rPr>
              <a:t>optic chiasma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,  the 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place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where the optic nerves cross </a:t>
            </a:r>
            <a:r>
              <a:rPr sz="3200" spc="-5" dirty="0">
                <a:solidFill>
                  <a:srgbClr val="0000CC"/>
                </a:solidFill>
                <a:latin typeface="Times New Roman"/>
                <a:cs typeface="Times New Roman"/>
              </a:rPr>
              <a:t>to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the other  side of </a:t>
            </a:r>
            <a:r>
              <a:rPr sz="3200" spc="-5" dirty="0">
                <a:solidFill>
                  <a:srgbClr val="0000CC"/>
                </a:solidFill>
                <a:latin typeface="Times New Roman"/>
                <a:cs typeface="Times New Roman"/>
              </a:rPr>
              <a:t>the</a:t>
            </a:r>
            <a:r>
              <a:rPr sz="3200" spc="3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brain.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2270" y="1056640"/>
            <a:ext cx="8303259" cy="96393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>
              <a:lnSpc>
                <a:spcPts val="3550"/>
              </a:lnSpc>
              <a:spcBef>
                <a:spcPts val="459"/>
              </a:spcBef>
              <a:tabLst>
                <a:tab pos="1137920" algn="l"/>
                <a:tab pos="3543300" algn="l"/>
                <a:tab pos="5448935" algn="l"/>
                <a:tab pos="6529705" algn="l"/>
                <a:tab pos="7792084" algn="l"/>
              </a:tabLst>
            </a:pP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T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he	</a:t>
            </a:r>
            <a:r>
              <a:rPr sz="3200" spc="10" dirty="0">
                <a:solidFill>
                  <a:srgbClr val="0000CC"/>
                </a:solidFill>
                <a:latin typeface="Times New Roman"/>
                <a:cs typeface="Times New Roman"/>
              </a:rPr>
              <a:t>ce</a:t>
            </a:r>
            <a:r>
              <a:rPr sz="3200" spc="-10" dirty="0">
                <a:solidFill>
                  <a:srgbClr val="0000CC"/>
                </a:solidFill>
                <a:latin typeface="Times New Roman"/>
                <a:cs typeface="Times New Roman"/>
              </a:rPr>
              <a:t>r</a:t>
            </a:r>
            <a:r>
              <a:rPr sz="3200" spc="10" dirty="0">
                <a:solidFill>
                  <a:srgbClr val="0000CC"/>
                </a:solidFill>
                <a:latin typeface="Times New Roman"/>
                <a:cs typeface="Times New Roman"/>
              </a:rPr>
              <a:t>e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b</a:t>
            </a:r>
            <a:r>
              <a:rPr sz="3200" spc="10" dirty="0">
                <a:solidFill>
                  <a:srgbClr val="0000CC"/>
                </a:solidFill>
                <a:latin typeface="Times New Roman"/>
                <a:cs typeface="Times New Roman"/>
              </a:rPr>
              <a:t>e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l</a:t>
            </a:r>
            <a:r>
              <a:rPr sz="3200" spc="-10" dirty="0">
                <a:solidFill>
                  <a:srgbClr val="0000CC"/>
                </a:solidFill>
                <a:latin typeface="Times New Roman"/>
                <a:cs typeface="Times New Roman"/>
              </a:rPr>
              <a:t>l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u</a:t>
            </a:r>
            <a:r>
              <a:rPr sz="3200" spc="10" dirty="0">
                <a:solidFill>
                  <a:srgbClr val="0000CC"/>
                </a:solidFill>
                <a:latin typeface="Times New Roman"/>
                <a:cs typeface="Times New Roman"/>
              </a:rPr>
              <a:t>m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,	</a:t>
            </a:r>
            <a:r>
              <a:rPr sz="3200" spc="10" dirty="0">
                <a:solidFill>
                  <a:srgbClr val="0000CC"/>
                </a:solidFill>
                <a:latin typeface="Times New Roman"/>
                <a:cs typeface="Times New Roman"/>
              </a:rPr>
              <a:t>m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e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du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ll</a:t>
            </a:r>
            <a:r>
              <a:rPr sz="3200" spc="10" dirty="0">
                <a:solidFill>
                  <a:srgbClr val="0000CC"/>
                </a:solidFill>
                <a:latin typeface="Times New Roman"/>
                <a:cs typeface="Times New Roman"/>
              </a:rPr>
              <a:t>a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,	</a:t>
            </a:r>
            <a:r>
              <a:rPr sz="3200" spc="10" dirty="0">
                <a:solidFill>
                  <a:srgbClr val="0000CC"/>
                </a:solidFill>
                <a:latin typeface="Times New Roman"/>
                <a:cs typeface="Times New Roman"/>
              </a:rPr>
              <a:t>a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n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d	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pon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s	</a:t>
            </a:r>
            <a:r>
              <a:rPr sz="3200" spc="10" dirty="0">
                <a:solidFill>
                  <a:srgbClr val="0000CC"/>
                </a:solidFill>
                <a:latin typeface="Times New Roman"/>
                <a:cs typeface="Times New Roman"/>
              </a:rPr>
              <a:t>a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re  collectively referred </a:t>
            </a:r>
            <a:r>
              <a:rPr sz="3200" spc="-5" dirty="0">
                <a:solidFill>
                  <a:srgbClr val="0000CC"/>
                </a:solidFill>
                <a:latin typeface="Times New Roman"/>
                <a:cs typeface="Times New Roman"/>
              </a:rPr>
              <a:t>to 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as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the</a:t>
            </a:r>
            <a:r>
              <a:rPr sz="3200" spc="4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CC"/>
                </a:solidFill>
                <a:latin typeface="Times New Roman"/>
                <a:cs typeface="Times New Roman"/>
              </a:rPr>
              <a:t>hindbrain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2270" y="2061209"/>
            <a:ext cx="27336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02690" algn="l"/>
              </a:tabLst>
            </a:pP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Their	functions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2270" y="2512059"/>
            <a:ext cx="20866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coordination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98508" y="2061209"/>
            <a:ext cx="5287645" cy="96393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11454" marR="5080" indent="-199390">
              <a:lnSpc>
                <a:spcPts val="3550"/>
              </a:lnSpc>
              <a:spcBef>
                <a:spcPts val="459"/>
              </a:spcBef>
              <a:tabLst>
                <a:tab pos="818515" algn="l"/>
                <a:tab pos="1706245" algn="l"/>
                <a:tab pos="2554605" algn="l"/>
                <a:tab pos="3178175" algn="l"/>
                <a:tab pos="4684395" algn="l"/>
              </a:tabLst>
            </a:pPr>
            <a:r>
              <a:rPr sz="3200" spc="10" dirty="0">
                <a:solidFill>
                  <a:srgbClr val="0000CC"/>
                </a:solidFill>
                <a:latin typeface="Times New Roman"/>
                <a:cs typeface="Times New Roman"/>
              </a:rPr>
              <a:t>a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re	i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nv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ol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v</a:t>
            </a:r>
            <a:r>
              <a:rPr sz="3200" spc="10" dirty="0">
                <a:solidFill>
                  <a:srgbClr val="0000CC"/>
                </a:solidFill>
                <a:latin typeface="Times New Roman"/>
                <a:cs typeface="Times New Roman"/>
              </a:rPr>
              <a:t>e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d	</a:t>
            </a:r>
            <a:r>
              <a:rPr sz="3200" spc="-10" dirty="0">
                <a:solidFill>
                  <a:srgbClr val="0000CC"/>
                </a:solidFill>
                <a:latin typeface="Times New Roman"/>
                <a:cs typeface="Times New Roman"/>
              </a:rPr>
              <a:t>i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n	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ho</a:t>
            </a:r>
            <a:r>
              <a:rPr sz="3200" spc="10" dirty="0">
                <a:solidFill>
                  <a:srgbClr val="0000CC"/>
                </a:solidFill>
                <a:latin typeface="Times New Roman"/>
                <a:cs typeface="Times New Roman"/>
              </a:rPr>
              <a:t>me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o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s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t</a:t>
            </a:r>
            <a:r>
              <a:rPr sz="3200" spc="10" dirty="0">
                <a:solidFill>
                  <a:srgbClr val="0000CC"/>
                </a:solidFill>
                <a:latin typeface="Times New Roman"/>
                <a:cs typeface="Times New Roman"/>
              </a:rPr>
              <a:t>a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s</a:t>
            </a:r>
            <a:r>
              <a:rPr sz="3200" spc="-10" dirty="0">
                <a:solidFill>
                  <a:srgbClr val="0000CC"/>
                </a:solidFill>
                <a:latin typeface="Times New Roman"/>
                <a:cs typeface="Times New Roman"/>
              </a:rPr>
              <a:t>i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s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,  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o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f		</a:t>
            </a:r>
            <a:r>
              <a:rPr sz="3200" spc="10" dirty="0">
                <a:solidFill>
                  <a:srgbClr val="0000CC"/>
                </a:solidFill>
                <a:latin typeface="Times New Roman"/>
                <a:cs typeface="Times New Roman"/>
              </a:rPr>
              <a:t>m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o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v</a:t>
            </a:r>
            <a:r>
              <a:rPr sz="3200" spc="10" dirty="0">
                <a:solidFill>
                  <a:srgbClr val="0000CC"/>
                </a:solidFill>
                <a:latin typeface="Times New Roman"/>
                <a:cs typeface="Times New Roman"/>
              </a:rPr>
              <a:t>em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e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n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t,	</a:t>
            </a:r>
            <a:r>
              <a:rPr sz="3200" spc="10" dirty="0">
                <a:solidFill>
                  <a:srgbClr val="0000CC"/>
                </a:solidFill>
                <a:latin typeface="Times New Roman"/>
                <a:cs typeface="Times New Roman"/>
              </a:rPr>
              <a:t>a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n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d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2270" y="2896869"/>
            <a:ext cx="8305165" cy="3389629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620"/>
              </a:spcBef>
            </a:pP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maintenance/control of breathing 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and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heart</a:t>
            </a:r>
            <a:r>
              <a:rPr sz="3200" spc="1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rate.</a:t>
            </a:r>
            <a:endParaRPr sz="3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2600"/>
              </a:lnSpc>
              <a:spcBef>
                <a:spcPts val="805"/>
              </a:spcBef>
            </a:pP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While a stroke in </a:t>
            </a:r>
            <a:r>
              <a:rPr sz="3200" spc="-5" dirty="0">
                <a:solidFill>
                  <a:srgbClr val="0000CC"/>
                </a:solidFill>
                <a:latin typeface="Times New Roman"/>
                <a:cs typeface="Times New Roman"/>
              </a:rPr>
              <a:t>the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cerebrum might result in  partial paralysis, a stroke in the hind brain is  actually, potentially more dangerous 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because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it  could knock out coordination of the cerebrum’s  activities, or worse yet, automatic control of  breathing and/or heart</a:t>
            </a:r>
            <a:r>
              <a:rPr sz="3200" spc="2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beat.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2270" y="142240"/>
            <a:ext cx="8304530" cy="658495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6350" algn="just">
              <a:lnSpc>
                <a:spcPct val="92500"/>
              </a:lnSpc>
              <a:spcBef>
                <a:spcPts val="385"/>
              </a:spcBef>
            </a:pP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The </a:t>
            </a:r>
            <a:r>
              <a:rPr sz="3200" b="1" dirty="0">
                <a:solidFill>
                  <a:srgbClr val="0000CC"/>
                </a:solidFill>
                <a:latin typeface="Times New Roman"/>
                <a:cs typeface="Times New Roman"/>
              </a:rPr>
              <a:t>midbrain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is responsible for receiving 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and 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integrating of information 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and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sending/routing  that information to other appropriate parts of the  brain.</a:t>
            </a:r>
            <a:endParaRPr sz="3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2600"/>
              </a:lnSpc>
              <a:spcBef>
                <a:spcPts val="795"/>
              </a:spcBef>
            </a:pP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The </a:t>
            </a:r>
            <a:r>
              <a:rPr sz="3200" b="1" dirty="0">
                <a:solidFill>
                  <a:srgbClr val="0000CC"/>
                </a:solidFill>
                <a:latin typeface="Times New Roman"/>
                <a:cs typeface="Times New Roman"/>
              </a:rPr>
              <a:t>forebrain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is composed of the cerebrum 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and 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related parts, and functions </a:t>
            </a:r>
            <a:r>
              <a:rPr sz="3200" spc="-5" dirty="0">
                <a:solidFill>
                  <a:srgbClr val="0000CC"/>
                </a:solidFill>
                <a:latin typeface="Times New Roman"/>
                <a:cs typeface="Times New Roman"/>
              </a:rPr>
              <a:t>in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pattern 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and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image  formation, memory, learning, emotion, and motor  control. In addition, the right side functions more  in </a:t>
            </a:r>
            <a:r>
              <a:rPr sz="3200" spc="-5" dirty="0">
                <a:solidFill>
                  <a:srgbClr val="0000CC"/>
                </a:solidFill>
                <a:latin typeface="Times New Roman"/>
                <a:cs typeface="Times New Roman"/>
              </a:rPr>
              <a:t>artistic 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and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spatial concepts, while the left side  controls 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speech, language,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and</a:t>
            </a:r>
            <a:r>
              <a:rPr sz="3200" spc="-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calculations.</a:t>
            </a:r>
            <a:endParaRPr sz="32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2600"/>
              </a:lnSpc>
              <a:spcBef>
                <a:spcPts val="795"/>
              </a:spcBef>
            </a:pP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Left-brain stroke would 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cause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paralysis on the  right side of the body. </a:t>
            </a:r>
            <a:r>
              <a:rPr sz="3200" spc="-5" dirty="0">
                <a:solidFill>
                  <a:srgbClr val="0000CC"/>
                </a:solidFill>
                <a:latin typeface="Times New Roman"/>
                <a:cs typeface="Times New Roman"/>
              </a:rPr>
              <a:t>It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might cause problems  </a:t>
            </a:r>
            <a:r>
              <a:rPr sz="3200" spc="-5" dirty="0">
                <a:solidFill>
                  <a:srgbClr val="0000CC"/>
                </a:solidFill>
                <a:latin typeface="Times New Roman"/>
                <a:cs typeface="Times New Roman"/>
              </a:rPr>
              <a:t>with 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speech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while a right-brain stroke </a:t>
            </a:r>
            <a:r>
              <a:rPr sz="3200" spc="-5" dirty="0">
                <a:solidFill>
                  <a:srgbClr val="0000CC"/>
                </a:solidFill>
                <a:latin typeface="Times New Roman"/>
                <a:cs typeface="Times New Roman"/>
              </a:rPr>
              <a:t>is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more  likely to cause abnormal emotional</a:t>
            </a:r>
            <a:r>
              <a:rPr sz="3200" spc="4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responses.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9401" y="6167225"/>
            <a:ext cx="29718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The Ne</a:t>
            </a:r>
            <a:r>
              <a:rPr lang="en-US" spc="-10" dirty="0"/>
              <a:t>uron</a:t>
            </a:r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38100" y="0"/>
            <a:ext cx="9067800" cy="617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19779" y="73659"/>
            <a:ext cx="23641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Meninges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2270" y="676909"/>
            <a:ext cx="8307705" cy="5402580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12700" marR="8255" algn="just">
              <a:lnSpc>
                <a:spcPct val="92600"/>
              </a:lnSpc>
              <a:spcBef>
                <a:spcPts val="384"/>
              </a:spcBef>
            </a:pP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The brain and spinal cord are surrounded by  membranes called meninges that </a:t>
            </a:r>
            <a:r>
              <a:rPr sz="3200" spc="-5" dirty="0">
                <a:solidFill>
                  <a:srgbClr val="0000CC"/>
                </a:solidFill>
                <a:latin typeface="Times New Roman"/>
                <a:cs typeface="Times New Roman"/>
              </a:rPr>
              <a:t>lie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between the  bone and the soft</a:t>
            </a:r>
            <a:r>
              <a:rPr sz="3200" spc="3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tissues.</a:t>
            </a:r>
            <a:endParaRPr sz="3200">
              <a:latin typeface="Times New Roman"/>
              <a:cs typeface="Times New Roman"/>
            </a:endParaRPr>
          </a:p>
          <a:p>
            <a:pPr marL="12700" marR="7620" algn="just">
              <a:lnSpc>
                <a:spcPct val="92600"/>
              </a:lnSpc>
              <a:spcBef>
                <a:spcPts val="790"/>
              </a:spcBef>
            </a:pP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The outermost meninx is 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made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up of tough, white  dense connective tissue, contains 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many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blood  vessels, 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and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is called the dura</a:t>
            </a:r>
            <a:r>
              <a:rPr sz="3200" spc="2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mater.</a:t>
            </a:r>
            <a:endParaRPr sz="3200">
              <a:latin typeface="Times New Roman"/>
              <a:cs typeface="Times New Roman"/>
            </a:endParaRPr>
          </a:p>
          <a:p>
            <a:pPr marL="469265" algn="just">
              <a:lnSpc>
                <a:spcPct val="100000"/>
              </a:lnSpc>
              <a:spcBef>
                <a:spcPts val="3130"/>
              </a:spcBef>
            </a:pP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It forms the inner periosteum of the skull</a:t>
            </a:r>
            <a:r>
              <a:rPr sz="2800" spc="-8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bones.</a:t>
            </a:r>
            <a:endParaRPr sz="2800">
              <a:latin typeface="Times New Roman"/>
              <a:cs typeface="Times New Roman"/>
            </a:endParaRPr>
          </a:p>
          <a:p>
            <a:pPr marL="469265" marR="5080" algn="just">
              <a:lnSpc>
                <a:spcPct val="100000"/>
              </a:lnSpc>
            </a:pP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In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some areas,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the dura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mater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forms partitions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between  lobes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of the brain,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and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in others, it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forms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dural sinuses. 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The sheath around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the spinal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cord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is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separated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from  the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vertebrae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by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an epidural</a:t>
            </a:r>
            <a:r>
              <a:rPr sz="2800" spc="-2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space.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2270" y="1056640"/>
            <a:ext cx="8303259" cy="96393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>
              <a:lnSpc>
                <a:spcPts val="3550"/>
              </a:lnSpc>
              <a:spcBef>
                <a:spcPts val="459"/>
              </a:spcBef>
              <a:tabLst>
                <a:tab pos="810260" algn="l"/>
                <a:tab pos="2105660" algn="l"/>
                <a:tab pos="3594100" algn="l"/>
                <a:tab pos="4255770" algn="l"/>
                <a:tab pos="6028055" algn="l"/>
                <a:tab pos="7221855" algn="l"/>
                <a:tab pos="7656195" algn="l"/>
              </a:tabLst>
            </a:pPr>
            <a:r>
              <a:rPr sz="3200" b="0" spc="5" dirty="0">
                <a:solidFill>
                  <a:srgbClr val="0000CC"/>
                </a:solidFill>
                <a:latin typeface="Times New Roman"/>
                <a:cs typeface="Times New Roman"/>
              </a:rPr>
              <a:t>T</a:t>
            </a:r>
            <a:r>
              <a:rPr sz="3200" b="0" dirty="0">
                <a:solidFill>
                  <a:srgbClr val="0000CC"/>
                </a:solidFill>
                <a:latin typeface="Times New Roman"/>
                <a:cs typeface="Times New Roman"/>
              </a:rPr>
              <a:t>he	mi</a:t>
            </a:r>
            <a:r>
              <a:rPr sz="3200" b="0" spc="5" dirty="0">
                <a:solidFill>
                  <a:srgbClr val="0000CC"/>
                </a:solidFill>
                <a:latin typeface="Times New Roman"/>
                <a:cs typeface="Times New Roman"/>
              </a:rPr>
              <a:t>dd</a:t>
            </a:r>
            <a:r>
              <a:rPr sz="3200" b="0" spc="-10" dirty="0">
                <a:solidFill>
                  <a:srgbClr val="0000CC"/>
                </a:solidFill>
                <a:latin typeface="Times New Roman"/>
                <a:cs typeface="Times New Roman"/>
              </a:rPr>
              <a:t>l</a:t>
            </a:r>
            <a:r>
              <a:rPr sz="3200" b="0" dirty="0">
                <a:solidFill>
                  <a:srgbClr val="0000CC"/>
                </a:solidFill>
                <a:latin typeface="Times New Roman"/>
                <a:cs typeface="Times New Roman"/>
              </a:rPr>
              <a:t>e	m</a:t>
            </a:r>
            <a:r>
              <a:rPr sz="3200" b="0" spc="10" dirty="0">
                <a:solidFill>
                  <a:srgbClr val="0000CC"/>
                </a:solidFill>
                <a:latin typeface="Times New Roman"/>
                <a:cs typeface="Times New Roman"/>
              </a:rPr>
              <a:t>e</a:t>
            </a:r>
            <a:r>
              <a:rPr sz="3200" b="0" spc="5" dirty="0">
                <a:solidFill>
                  <a:srgbClr val="0000CC"/>
                </a:solidFill>
                <a:latin typeface="Times New Roman"/>
                <a:cs typeface="Times New Roman"/>
              </a:rPr>
              <a:t>n</a:t>
            </a:r>
            <a:r>
              <a:rPr sz="3200" b="0" dirty="0">
                <a:solidFill>
                  <a:srgbClr val="0000CC"/>
                </a:solidFill>
                <a:latin typeface="Times New Roman"/>
                <a:cs typeface="Times New Roman"/>
              </a:rPr>
              <a:t>i</a:t>
            </a:r>
            <a:r>
              <a:rPr sz="3200" b="0" spc="5" dirty="0">
                <a:solidFill>
                  <a:srgbClr val="0000CC"/>
                </a:solidFill>
                <a:latin typeface="Times New Roman"/>
                <a:cs typeface="Times New Roman"/>
              </a:rPr>
              <a:t>nx</a:t>
            </a:r>
            <a:r>
              <a:rPr sz="3200" b="0" dirty="0">
                <a:solidFill>
                  <a:srgbClr val="0000CC"/>
                </a:solidFill>
                <a:latin typeface="Times New Roman"/>
                <a:cs typeface="Times New Roman"/>
              </a:rPr>
              <a:t>,	t</a:t>
            </a:r>
            <a:r>
              <a:rPr sz="3200" b="0" spc="5" dirty="0">
                <a:solidFill>
                  <a:srgbClr val="0000CC"/>
                </a:solidFill>
                <a:latin typeface="Times New Roman"/>
                <a:cs typeface="Times New Roman"/>
              </a:rPr>
              <a:t>h</a:t>
            </a:r>
            <a:r>
              <a:rPr sz="3200" b="0" dirty="0">
                <a:solidFill>
                  <a:srgbClr val="0000CC"/>
                </a:solidFill>
                <a:latin typeface="Times New Roman"/>
                <a:cs typeface="Times New Roman"/>
              </a:rPr>
              <a:t>e	</a:t>
            </a:r>
            <a:r>
              <a:rPr sz="3200" b="0" spc="10" dirty="0">
                <a:solidFill>
                  <a:srgbClr val="0000CC"/>
                </a:solidFill>
                <a:latin typeface="Times New Roman"/>
                <a:cs typeface="Times New Roman"/>
              </a:rPr>
              <a:t>a</a:t>
            </a:r>
            <a:r>
              <a:rPr sz="3200" b="0" dirty="0">
                <a:solidFill>
                  <a:srgbClr val="0000CC"/>
                </a:solidFill>
                <a:latin typeface="Times New Roman"/>
                <a:cs typeface="Times New Roman"/>
              </a:rPr>
              <a:t>r</a:t>
            </a:r>
            <a:r>
              <a:rPr sz="3200" b="0" spc="10" dirty="0">
                <a:solidFill>
                  <a:srgbClr val="0000CC"/>
                </a:solidFill>
                <a:latin typeface="Times New Roman"/>
                <a:cs typeface="Times New Roman"/>
              </a:rPr>
              <a:t>ac</a:t>
            </a:r>
            <a:r>
              <a:rPr sz="3200" b="0" spc="5" dirty="0">
                <a:solidFill>
                  <a:srgbClr val="0000CC"/>
                </a:solidFill>
                <a:latin typeface="Times New Roman"/>
                <a:cs typeface="Times New Roman"/>
              </a:rPr>
              <a:t>h</a:t>
            </a:r>
            <a:r>
              <a:rPr sz="3200" b="0" dirty="0">
                <a:solidFill>
                  <a:srgbClr val="0000CC"/>
                </a:solidFill>
                <a:latin typeface="Times New Roman"/>
                <a:cs typeface="Times New Roman"/>
              </a:rPr>
              <a:t>n</a:t>
            </a:r>
            <a:r>
              <a:rPr sz="3200" b="0" spc="5" dirty="0">
                <a:solidFill>
                  <a:srgbClr val="0000CC"/>
                </a:solidFill>
                <a:latin typeface="Times New Roman"/>
                <a:cs typeface="Times New Roman"/>
              </a:rPr>
              <a:t>o</a:t>
            </a:r>
            <a:r>
              <a:rPr sz="3200" b="0" dirty="0">
                <a:solidFill>
                  <a:srgbClr val="0000CC"/>
                </a:solidFill>
                <a:latin typeface="Times New Roman"/>
                <a:cs typeface="Times New Roman"/>
              </a:rPr>
              <a:t>id	</a:t>
            </a:r>
            <a:r>
              <a:rPr sz="3200" b="0" spc="10" dirty="0">
                <a:solidFill>
                  <a:srgbClr val="0000CC"/>
                </a:solidFill>
                <a:latin typeface="Times New Roman"/>
                <a:cs typeface="Times New Roman"/>
              </a:rPr>
              <a:t>ma</a:t>
            </a:r>
            <a:r>
              <a:rPr sz="3200" b="0" dirty="0">
                <a:solidFill>
                  <a:srgbClr val="0000CC"/>
                </a:solidFill>
                <a:latin typeface="Times New Roman"/>
                <a:cs typeface="Times New Roman"/>
              </a:rPr>
              <a:t>ter,	is	t</a:t>
            </a:r>
            <a:r>
              <a:rPr sz="3200" b="0" spc="5" dirty="0">
                <a:solidFill>
                  <a:srgbClr val="0000CC"/>
                </a:solidFill>
                <a:latin typeface="Times New Roman"/>
                <a:cs typeface="Times New Roman"/>
              </a:rPr>
              <a:t>h</a:t>
            </a:r>
            <a:r>
              <a:rPr sz="3200" b="0" dirty="0">
                <a:solidFill>
                  <a:srgbClr val="0000CC"/>
                </a:solidFill>
                <a:latin typeface="Times New Roman"/>
                <a:cs typeface="Times New Roman"/>
              </a:rPr>
              <a:t>in  </a:t>
            </a:r>
            <a:r>
              <a:rPr sz="3200" b="0" spc="5" dirty="0">
                <a:solidFill>
                  <a:srgbClr val="0000CC"/>
                </a:solidFill>
                <a:latin typeface="Times New Roman"/>
                <a:cs typeface="Times New Roman"/>
              </a:rPr>
              <a:t>and </a:t>
            </a:r>
            <a:r>
              <a:rPr sz="3200" b="0" dirty="0">
                <a:solidFill>
                  <a:srgbClr val="0000CC"/>
                </a:solidFill>
                <a:latin typeface="Times New Roman"/>
                <a:cs typeface="Times New Roman"/>
              </a:rPr>
              <a:t>lacks blood</a:t>
            </a:r>
            <a:r>
              <a:rPr sz="3200" b="0" spc="1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3200" b="0" dirty="0">
                <a:solidFill>
                  <a:srgbClr val="0000CC"/>
                </a:solidFill>
                <a:latin typeface="Times New Roman"/>
                <a:cs typeface="Times New Roman"/>
              </a:rPr>
              <a:t>vessels.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2270" y="2166620"/>
            <a:ext cx="8303895" cy="3743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marR="384175">
              <a:lnSpc>
                <a:spcPct val="100000"/>
              </a:lnSpc>
              <a:spcBef>
                <a:spcPts val="100"/>
              </a:spcBef>
              <a:tabLst>
                <a:tab pos="1939925" algn="l"/>
                <a:tab pos="2683510" algn="l"/>
                <a:tab pos="4392930" algn="l"/>
                <a:tab pos="5213350" algn="l"/>
                <a:tab pos="5955030" algn="l"/>
                <a:tab pos="7208520" algn="l"/>
                <a:tab pos="7753350" algn="l"/>
              </a:tabLst>
            </a:pP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It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does not follow the convolutions of the brain.  </a:t>
            </a:r>
            <a:r>
              <a:rPr sz="2800" spc="-10" dirty="0">
                <a:solidFill>
                  <a:srgbClr val="0000CC"/>
                </a:solidFill>
                <a:latin typeface="Times New Roman"/>
                <a:cs typeface="Times New Roman"/>
              </a:rPr>
              <a:t>B</a:t>
            </a:r>
            <a:r>
              <a:rPr sz="2800" spc="-15" dirty="0">
                <a:solidFill>
                  <a:srgbClr val="0000CC"/>
                </a:solidFill>
                <a:latin typeface="Times New Roman"/>
                <a:cs typeface="Times New Roman"/>
              </a:rPr>
              <a:t>e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t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we</a:t>
            </a:r>
            <a:r>
              <a:rPr sz="2800" spc="-15" dirty="0">
                <a:solidFill>
                  <a:srgbClr val="0000CC"/>
                </a:solidFill>
                <a:latin typeface="Times New Roman"/>
                <a:cs typeface="Times New Roman"/>
              </a:rPr>
              <a:t>e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n	</a:t>
            </a:r>
            <a:r>
              <a:rPr sz="2800" spc="10" dirty="0">
                <a:solidFill>
                  <a:srgbClr val="0000CC"/>
                </a:solidFill>
                <a:latin typeface="Times New Roman"/>
                <a:cs typeface="Times New Roman"/>
              </a:rPr>
              <a:t>t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he	</a:t>
            </a:r>
            <a:r>
              <a:rPr sz="2800" spc="-15" dirty="0">
                <a:solidFill>
                  <a:srgbClr val="0000CC"/>
                </a:solidFill>
                <a:latin typeface="Times New Roman"/>
                <a:cs typeface="Times New Roman"/>
              </a:rPr>
              <a:t>a</a:t>
            </a:r>
            <a:r>
              <a:rPr sz="2800" spc="5" dirty="0">
                <a:solidFill>
                  <a:srgbClr val="0000CC"/>
                </a:solidFill>
                <a:latin typeface="Times New Roman"/>
                <a:cs typeface="Times New Roman"/>
              </a:rPr>
              <a:t>r</a:t>
            </a:r>
            <a:r>
              <a:rPr sz="2800" spc="-15" dirty="0">
                <a:solidFill>
                  <a:srgbClr val="0000CC"/>
                </a:solidFill>
                <a:latin typeface="Times New Roman"/>
                <a:cs typeface="Times New Roman"/>
              </a:rPr>
              <a:t>a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ch</a:t>
            </a:r>
            <a:r>
              <a:rPr sz="2800" spc="5" dirty="0">
                <a:solidFill>
                  <a:srgbClr val="0000CC"/>
                </a:solidFill>
                <a:latin typeface="Times New Roman"/>
                <a:cs typeface="Times New Roman"/>
              </a:rPr>
              <a:t>n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o</a:t>
            </a:r>
            <a:r>
              <a:rPr sz="2800" spc="5" dirty="0">
                <a:solidFill>
                  <a:srgbClr val="0000CC"/>
                </a:solidFill>
                <a:latin typeface="Times New Roman"/>
                <a:cs typeface="Times New Roman"/>
              </a:rPr>
              <a:t>i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d	</a:t>
            </a:r>
            <a:r>
              <a:rPr sz="2800" spc="-15" dirty="0">
                <a:solidFill>
                  <a:srgbClr val="0000CC"/>
                </a:solidFill>
                <a:latin typeface="Times New Roman"/>
                <a:cs typeface="Times New Roman"/>
              </a:rPr>
              <a:t>a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nd	p</a:t>
            </a:r>
            <a:r>
              <a:rPr sz="2800" spc="5" dirty="0">
                <a:solidFill>
                  <a:srgbClr val="0000CC"/>
                </a:solidFill>
                <a:latin typeface="Times New Roman"/>
                <a:cs typeface="Times New Roman"/>
              </a:rPr>
              <a:t>i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a	</a:t>
            </a:r>
            <a:r>
              <a:rPr sz="2800" spc="-10" dirty="0">
                <a:solidFill>
                  <a:srgbClr val="0000CC"/>
                </a:solidFill>
                <a:latin typeface="Times New Roman"/>
                <a:cs typeface="Times New Roman"/>
              </a:rPr>
              <a:t>m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a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t</a:t>
            </a:r>
            <a:r>
              <a:rPr sz="2800" spc="-15" dirty="0">
                <a:solidFill>
                  <a:srgbClr val="0000CC"/>
                </a:solidFill>
                <a:latin typeface="Times New Roman"/>
                <a:cs typeface="Times New Roman"/>
              </a:rPr>
              <a:t>e</a:t>
            </a:r>
            <a:r>
              <a:rPr sz="2800" spc="5" dirty="0">
                <a:solidFill>
                  <a:srgbClr val="0000CC"/>
                </a:solidFill>
                <a:latin typeface="Times New Roman"/>
                <a:cs typeface="Times New Roman"/>
              </a:rPr>
              <a:t>r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s	is	a 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subarachnoid space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containing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cerebrospinal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 fluid.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ts val="3550"/>
              </a:lnSpc>
              <a:spcBef>
                <a:spcPts val="2510"/>
              </a:spcBef>
            </a:pP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The innermost pia mater is thin 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and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contains 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many 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blood vessels 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and</a:t>
            </a:r>
            <a:r>
              <a:rPr sz="3200" spc="1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nerves.</a:t>
            </a:r>
            <a:endParaRPr sz="3200">
              <a:latin typeface="Times New Roman"/>
              <a:cs typeface="Times New Roman"/>
            </a:endParaRPr>
          </a:p>
          <a:p>
            <a:pPr marL="469265" marR="160020">
              <a:lnSpc>
                <a:spcPct val="100000"/>
              </a:lnSpc>
              <a:spcBef>
                <a:spcPts val="2870"/>
              </a:spcBef>
              <a:tabLst>
                <a:tab pos="833755" algn="l"/>
                <a:tab pos="1218565" algn="l"/>
                <a:tab pos="2545715" algn="l"/>
                <a:tab pos="2969895" algn="l"/>
                <a:tab pos="3551554" algn="l"/>
                <a:tab pos="4723130" algn="l"/>
                <a:tab pos="5167630" algn="l"/>
                <a:tab pos="5748655" algn="l"/>
                <a:tab pos="6626859" algn="l"/>
                <a:tab pos="7285355" algn="l"/>
              </a:tabLst>
            </a:pPr>
            <a:r>
              <a:rPr sz="2800" spc="5" dirty="0">
                <a:solidFill>
                  <a:srgbClr val="0000CC"/>
                </a:solidFill>
                <a:latin typeface="Times New Roman"/>
                <a:cs typeface="Times New Roman"/>
              </a:rPr>
              <a:t>I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t	is	</a:t>
            </a:r>
            <a:r>
              <a:rPr sz="2800" spc="-15" dirty="0">
                <a:solidFill>
                  <a:srgbClr val="0000CC"/>
                </a:solidFill>
                <a:latin typeface="Times New Roman"/>
                <a:cs typeface="Times New Roman"/>
              </a:rPr>
              <a:t>a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tt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ache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d	</a:t>
            </a:r>
            <a:r>
              <a:rPr sz="2800" spc="10" dirty="0">
                <a:solidFill>
                  <a:srgbClr val="0000CC"/>
                </a:solidFill>
                <a:latin typeface="Times New Roman"/>
                <a:cs typeface="Times New Roman"/>
              </a:rPr>
              <a:t>t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o	</a:t>
            </a:r>
            <a:r>
              <a:rPr sz="2800" spc="10" dirty="0">
                <a:solidFill>
                  <a:srgbClr val="0000CC"/>
                </a:solidFill>
                <a:latin typeface="Times New Roman"/>
                <a:cs typeface="Times New Roman"/>
              </a:rPr>
              <a:t>t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he	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s</a:t>
            </a:r>
            <a:r>
              <a:rPr sz="2800" spc="10" dirty="0">
                <a:solidFill>
                  <a:srgbClr val="0000CC"/>
                </a:solidFill>
                <a:latin typeface="Times New Roman"/>
                <a:cs typeface="Times New Roman"/>
              </a:rPr>
              <a:t>u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r</a:t>
            </a:r>
            <a:r>
              <a:rPr sz="2800" spc="5" dirty="0">
                <a:solidFill>
                  <a:srgbClr val="0000CC"/>
                </a:solidFill>
                <a:latin typeface="Times New Roman"/>
                <a:cs typeface="Times New Roman"/>
              </a:rPr>
              <a:t>f</a:t>
            </a:r>
            <a:r>
              <a:rPr sz="2800" spc="-15" dirty="0">
                <a:solidFill>
                  <a:srgbClr val="0000CC"/>
                </a:solidFill>
                <a:latin typeface="Times New Roman"/>
                <a:cs typeface="Times New Roman"/>
              </a:rPr>
              <a:t>a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c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e	of	the	b</a:t>
            </a:r>
            <a:r>
              <a:rPr sz="2800" spc="5" dirty="0">
                <a:solidFill>
                  <a:srgbClr val="0000CC"/>
                </a:solidFill>
                <a:latin typeface="Times New Roman"/>
                <a:cs typeface="Times New Roman"/>
              </a:rPr>
              <a:t>r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a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in	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an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d	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sp</a:t>
            </a:r>
            <a:r>
              <a:rPr sz="2800" spc="5" dirty="0">
                <a:solidFill>
                  <a:srgbClr val="0000CC"/>
                </a:solidFill>
                <a:latin typeface="Times New Roman"/>
                <a:cs typeface="Times New Roman"/>
              </a:rPr>
              <a:t>i</a:t>
            </a:r>
            <a:r>
              <a:rPr sz="2800" spc="10" dirty="0">
                <a:solidFill>
                  <a:srgbClr val="0000CC"/>
                </a:solidFill>
                <a:latin typeface="Times New Roman"/>
                <a:cs typeface="Times New Roman"/>
              </a:rPr>
              <a:t>n</a:t>
            </a:r>
            <a:r>
              <a:rPr sz="2800" spc="-15" dirty="0">
                <a:solidFill>
                  <a:srgbClr val="0000CC"/>
                </a:solidFill>
                <a:latin typeface="Times New Roman"/>
                <a:cs typeface="Times New Roman"/>
              </a:rPr>
              <a:t>a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l 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cord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and follows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their</a:t>
            </a:r>
            <a:r>
              <a:rPr sz="2800" spc="-3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contours.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64510" y="73659"/>
            <a:ext cx="28746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Spinal</a:t>
            </a:r>
            <a:r>
              <a:rPr spc="-65" dirty="0"/>
              <a:t> </a:t>
            </a:r>
            <a:r>
              <a:rPr spc="-10" dirty="0"/>
              <a:t>Cord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2270" y="1056640"/>
            <a:ext cx="8305165" cy="186690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algn="just">
              <a:lnSpc>
                <a:spcPct val="92500"/>
              </a:lnSpc>
              <a:spcBef>
                <a:spcPts val="385"/>
              </a:spcBef>
            </a:pP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The spinal cord begins 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at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the 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base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of </a:t>
            </a:r>
            <a:r>
              <a:rPr sz="3200" spc="-5" dirty="0">
                <a:solidFill>
                  <a:srgbClr val="0000CC"/>
                </a:solidFill>
                <a:latin typeface="Times New Roman"/>
                <a:cs typeface="Times New Roman"/>
              </a:rPr>
              <a:t>the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brain 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and 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extends as a slender cord to the level of </a:t>
            </a:r>
            <a:r>
              <a:rPr sz="3200" spc="-5" dirty="0">
                <a:solidFill>
                  <a:srgbClr val="0000CC"/>
                </a:solidFill>
                <a:latin typeface="Times New Roman"/>
                <a:cs typeface="Times New Roman"/>
              </a:rPr>
              <a:t>the 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intervertebral disk between the </a:t>
            </a:r>
            <a:r>
              <a:rPr sz="3200" spc="-5" dirty="0">
                <a:solidFill>
                  <a:srgbClr val="0000CC"/>
                </a:solidFill>
                <a:latin typeface="Times New Roman"/>
                <a:cs typeface="Times New Roman"/>
              </a:rPr>
              <a:t>first 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and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second  lumbar</a:t>
            </a:r>
            <a:r>
              <a:rPr sz="3200" spc="-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vertebrae.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3200400"/>
            <a:ext cx="7924800" cy="3657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8469" y="828040"/>
            <a:ext cx="462343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dirty="0">
                <a:solidFill>
                  <a:srgbClr val="0000CC"/>
                </a:solidFill>
                <a:latin typeface="Times New Roman"/>
                <a:cs typeface="Times New Roman"/>
              </a:rPr>
              <a:t>Structure of </a:t>
            </a:r>
            <a:r>
              <a:rPr sz="3200" b="0" spc="-5" dirty="0">
                <a:solidFill>
                  <a:srgbClr val="0000CC"/>
                </a:solidFill>
                <a:latin typeface="Times New Roman"/>
                <a:cs typeface="Times New Roman"/>
              </a:rPr>
              <a:t>the </a:t>
            </a:r>
            <a:r>
              <a:rPr sz="3200" b="0" dirty="0">
                <a:solidFill>
                  <a:srgbClr val="0000CC"/>
                </a:solidFill>
                <a:latin typeface="Times New Roman"/>
                <a:cs typeface="Times New Roman"/>
              </a:rPr>
              <a:t>Spinal</a:t>
            </a:r>
            <a:r>
              <a:rPr sz="3200" b="0" spc="-2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3200" b="0" dirty="0">
                <a:solidFill>
                  <a:srgbClr val="0000CC"/>
                </a:solidFill>
                <a:latin typeface="Times New Roman"/>
                <a:cs typeface="Times New Roman"/>
              </a:rPr>
              <a:t>Cord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4669" y="1405890"/>
            <a:ext cx="7773670" cy="5144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The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spinal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cord consists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31segments, </a:t>
            </a:r>
            <a:r>
              <a:rPr sz="2800" spc="-10" dirty="0">
                <a:solidFill>
                  <a:srgbClr val="0000CC"/>
                </a:solidFill>
                <a:latin typeface="Times New Roman"/>
                <a:cs typeface="Times New Roman"/>
              </a:rPr>
              <a:t>each </a:t>
            </a:r>
            <a:r>
              <a:rPr sz="2800" spc="5" dirty="0">
                <a:solidFill>
                  <a:srgbClr val="0000CC"/>
                </a:solidFill>
                <a:latin typeface="Times New Roman"/>
                <a:cs typeface="Times New Roman"/>
              </a:rPr>
              <a:t>of 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which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gives rise to a pair of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spinal</a:t>
            </a:r>
            <a:r>
              <a:rPr sz="2800" spc="-4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nerves.</a:t>
            </a:r>
            <a:endParaRPr sz="2800">
              <a:latin typeface="Times New Roman"/>
              <a:cs typeface="Times New Roman"/>
            </a:endParaRPr>
          </a:p>
          <a:p>
            <a:pPr marL="12700" marR="5080" indent="91440" algn="just">
              <a:lnSpc>
                <a:spcPct val="100000"/>
              </a:lnSpc>
            </a:pP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A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cervical enlargement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gives rise to nerves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leading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to  the upper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limbs, and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a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lumbar enlargement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gives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rise 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to those innervating the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lower</a:t>
            </a:r>
            <a:r>
              <a:rPr sz="2800" spc="-6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limbs.</a:t>
            </a:r>
            <a:endParaRPr sz="280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0000"/>
              </a:lnSpc>
            </a:pPr>
            <a:r>
              <a:rPr sz="2800" spc="-10" dirty="0">
                <a:solidFill>
                  <a:srgbClr val="0000CC"/>
                </a:solidFill>
                <a:latin typeface="Times New Roman"/>
                <a:cs typeface="Times New Roman"/>
              </a:rPr>
              <a:t>Two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deep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longitudinal grooves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(anterior median 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fissure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and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posterior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median sulcus)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divide the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cord 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into right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and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left</a:t>
            </a:r>
            <a:r>
              <a:rPr sz="2800" spc="-2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halves.</a:t>
            </a:r>
            <a:endParaRPr sz="2800">
              <a:latin typeface="Times New Roman"/>
              <a:cs typeface="Times New Roman"/>
            </a:endParaRPr>
          </a:p>
          <a:p>
            <a:pPr marL="12700" marR="5715" indent="184150" algn="just">
              <a:lnSpc>
                <a:spcPts val="3360"/>
              </a:lnSpc>
              <a:spcBef>
                <a:spcPts val="100"/>
              </a:spcBef>
            </a:pP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White </a:t>
            </a:r>
            <a:r>
              <a:rPr sz="2800" spc="-10" dirty="0">
                <a:solidFill>
                  <a:srgbClr val="0000CC"/>
                </a:solidFill>
                <a:latin typeface="Times New Roman"/>
                <a:cs typeface="Times New Roman"/>
              </a:rPr>
              <a:t>matter,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made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up of bundles of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myelinated 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nerve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fibers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(nerve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tracts),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surrounds a butterfly- 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shaped core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gray matter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housing</a:t>
            </a:r>
            <a:r>
              <a:rPr sz="2800" spc="-2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interneurons.</a:t>
            </a:r>
            <a:endParaRPr sz="2800">
              <a:latin typeface="Times New Roman"/>
              <a:cs typeface="Times New Roman"/>
            </a:endParaRPr>
          </a:p>
          <a:p>
            <a:pPr marL="12700" algn="just">
              <a:lnSpc>
                <a:spcPts val="3250"/>
              </a:lnSpc>
            </a:pP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A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central canal contains cerebrospinal</a:t>
            </a:r>
            <a:r>
              <a:rPr sz="2800" spc="-4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fluid.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2270" y="753109"/>
            <a:ext cx="50558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Functions of the Spinal</a:t>
            </a:r>
            <a:r>
              <a:rPr sz="3200" spc="-5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Cord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0869" y="1405890"/>
            <a:ext cx="6402070" cy="5144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 algn="just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The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spinal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cord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has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two major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functions: to 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transmit impulses to and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from the brain,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and 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to house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spinal reflexes.</a:t>
            </a:r>
            <a:endParaRPr sz="2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Tracts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carrying sensory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information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to the  brain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are called ascending tracts; descending  tracts carry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motor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information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from the  brain.</a:t>
            </a:r>
            <a:endParaRPr sz="2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The names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that identify nerve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tracts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identify  the origin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and termination </a:t>
            </a:r>
            <a:r>
              <a:rPr sz="2800" spc="5" dirty="0">
                <a:solidFill>
                  <a:srgbClr val="0000CC"/>
                </a:solidFill>
                <a:latin typeface="Times New Roman"/>
                <a:cs typeface="Times New Roman"/>
              </a:rPr>
              <a:t>of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the fibers in  the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 tract.</a:t>
            </a:r>
            <a:endParaRPr sz="2800">
              <a:latin typeface="Times New Roman"/>
              <a:cs typeface="Times New Roman"/>
            </a:endParaRPr>
          </a:p>
          <a:p>
            <a:pPr marL="12700" marR="6985" algn="just">
              <a:lnSpc>
                <a:spcPts val="3360"/>
              </a:lnSpc>
              <a:spcBef>
                <a:spcPts val="100"/>
              </a:spcBef>
            </a:pP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Many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spinal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reflexes also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pass through the  spinal</a:t>
            </a:r>
            <a:r>
              <a:rPr sz="2800" spc="-1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cord.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14540" y="685800"/>
            <a:ext cx="2029459" cy="57924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0"/>
            <a:ext cx="70104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8719" y="73659"/>
            <a:ext cx="6626859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Peripheral </a:t>
            </a:r>
            <a:r>
              <a:rPr spc="-10" dirty="0"/>
              <a:t>Nervous</a:t>
            </a:r>
            <a:r>
              <a:rPr spc="-30" dirty="0"/>
              <a:t> </a:t>
            </a:r>
            <a:r>
              <a:rPr spc="-5" dirty="0"/>
              <a:t>System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2270" y="1056640"/>
            <a:ext cx="8305165" cy="377444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621665" marR="5715" indent="-609600" algn="just">
              <a:lnSpc>
                <a:spcPct val="92500"/>
              </a:lnSpc>
              <a:spcBef>
                <a:spcPts val="385"/>
              </a:spcBef>
              <a:buAutoNum type="arabicPeriod"/>
              <a:tabLst>
                <a:tab pos="622300" algn="l"/>
              </a:tabLst>
            </a:pPr>
            <a:r>
              <a:rPr sz="3200" spc="-5" dirty="0">
                <a:solidFill>
                  <a:srgbClr val="0000CC"/>
                </a:solidFill>
                <a:latin typeface="Times New Roman"/>
                <a:cs typeface="Times New Roman"/>
              </a:rPr>
              <a:t>The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peripheral nervous system (PNS) consists  of the cranial 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and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spinal 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nerves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that arise from  the central nervous system 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and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travel to the  remainder of the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body.</a:t>
            </a:r>
            <a:endParaRPr sz="3200">
              <a:latin typeface="Times New Roman"/>
              <a:cs typeface="Times New Roman"/>
            </a:endParaRPr>
          </a:p>
          <a:p>
            <a:pPr marL="621665" marR="5080" indent="-609600" algn="just">
              <a:lnSpc>
                <a:spcPct val="92600"/>
              </a:lnSpc>
              <a:spcBef>
                <a:spcPts val="795"/>
              </a:spcBef>
              <a:buAutoNum type="arabicPeriod"/>
              <a:tabLst>
                <a:tab pos="622300" algn="l"/>
              </a:tabLst>
            </a:pPr>
            <a:r>
              <a:rPr sz="3200" spc="-5" dirty="0">
                <a:solidFill>
                  <a:srgbClr val="0000CC"/>
                </a:solidFill>
                <a:latin typeface="Times New Roman"/>
                <a:cs typeface="Times New Roman"/>
              </a:rPr>
              <a:t>The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PNS is made up of </a:t>
            </a:r>
            <a:r>
              <a:rPr sz="3200" spc="-5" dirty="0">
                <a:solidFill>
                  <a:srgbClr val="0000CC"/>
                </a:solidFill>
                <a:latin typeface="Times New Roman"/>
                <a:cs typeface="Times New Roman"/>
              </a:rPr>
              <a:t>the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somatic nervous  system that oversees voluntary activities, 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and 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the autonomic nervous system that controls  involuntary activities.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3529" y="833120"/>
            <a:ext cx="8234680" cy="290068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7620" algn="just">
              <a:lnSpc>
                <a:spcPts val="3090"/>
              </a:lnSpc>
              <a:spcBef>
                <a:spcPts val="425"/>
              </a:spcBef>
            </a:pP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12 pairs of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cranial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nerves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arise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from the underside </a:t>
            </a:r>
            <a:r>
              <a:rPr sz="2800" spc="5" dirty="0">
                <a:solidFill>
                  <a:srgbClr val="0000CC"/>
                </a:solidFill>
                <a:latin typeface="Times New Roman"/>
                <a:cs typeface="Times New Roman"/>
              </a:rPr>
              <a:t>of 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the brain, most </a:t>
            </a:r>
            <a:r>
              <a:rPr sz="2800" spc="5" dirty="0">
                <a:solidFill>
                  <a:srgbClr val="0000CC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which are mixed</a:t>
            </a:r>
            <a:r>
              <a:rPr sz="2800" spc="-5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nerves.</a:t>
            </a:r>
            <a:endParaRPr sz="28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92200"/>
              </a:lnSpc>
              <a:spcBef>
                <a:spcPts val="645"/>
              </a:spcBef>
            </a:pP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The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12 pairs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are designated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by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number and name and 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include the olfactory, optic, oculomotor,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trochlear,  trigenimal, abducens, facial, vestibulocochlear, 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glossopharyngeal, vagus,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accessory, and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hypoglossal  nerves.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3529" y="339090"/>
            <a:ext cx="26663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Cranial</a:t>
            </a:r>
            <a:r>
              <a:rPr sz="3200" spc="-6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Nerves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09800" y="3694967"/>
            <a:ext cx="4486909" cy="31724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276600" cy="1539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82009" y="0"/>
            <a:ext cx="2715260" cy="15913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48400" y="0"/>
            <a:ext cx="1358900" cy="1524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25409" y="0"/>
            <a:ext cx="1191259" cy="1562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751329"/>
            <a:ext cx="1076960" cy="13055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71600" y="1828800"/>
            <a:ext cx="1028700" cy="12001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43200" y="1905000"/>
            <a:ext cx="1047750" cy="11620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3276600"/>
            <a:ext cx="1104900" cy="12293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95400" y="3276600"/>
            <a:ext cx="1123950" cy="12382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67000" y="3342640"/>
            <a:ext cx="1123950" cy="12293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4953000"/>
            <a:ext cx="1085850" cy="117221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19200" y="4875529"/>
            <a:ext cx="1085850" cy="117221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86200" y="2369820"/>
            <a:ext cx="5257800" cy="448818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670" y="246380"/>
            <a:ext cx="8916670" cy="615315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622300" indent="-609600" algn="just">
              <a:lnSpc>
                <a:spcPct val="100000"/>
              </a:lnSpc>
              <a:spcBef>
                <a:spcPts val="530"/>
              </a:spcBef>
              <a:buClr>
                <a:srgbClr val="0000CC"/>
              </a:buClr>
              <a:buFont typeface="Times New Roman"/>
              <a:buAutoNum type="arabicPeriod"/>
              <a:tabLst>
                <a:tab pos="622300" algn="l"/>
              </a:tabLst>
            </a:pP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31 pairs of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mixed nerves make </a:t>
            </a:r>
            <a:r>
              <a:rPr sz="2800" spc="5" dirty="0">
                <a:solidFill>
                  <a:srgbClr val="0000CC"/>
                </a:solidFill>
                <a:latin typeface="Times New Roman"/>
                <a:cs typeface="Times New Roman"/>
              </a:rPr>
              <a:t>up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the spinal</a:t>
            </a:r>
            <a:r>
              <a:rPr sz="2800" spc="-5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nerves.</a:t>
            </a:r>
            <a:endParaRPr sz="2800">
              <a:latin typeface="Times New Roman"/>
              <a:cs typeface="Times New Roman"/>
            </a:endParaRPr>
          </a:p>
          <a:p>
            <a:pPr marL="622300" marR="5715" indent="-609600" algn="just">
              <a:lnSpc>
                <a:spcPts val="3100"/>
              </a:lnSpc>
              <a:spcBef>
                <a:spcPts val="750"/>
              </a:spcBef>
              <a:buAutoNum type="arabicPeriod"/>
              <a:tabLst>
                <a:tab pos="622300" algn="l"/>
              </a:tabLst>
            </a:pP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Spinal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nerves are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grouped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according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to the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level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from 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which they arise and are numbered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in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sequence, 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beginning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with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those in the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cervical</a:t>
            </a:r>
            <a:r>
              <a:rPr sz="2800" spc="-3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region.</a:t>
            </a:r>
            <a:endParaRPr sz="2800">
              <a:latin typeface="Times New Roman"/>
              <a:cs typeface="Times New Roman"/>
            </a:endParaRPr>
          </a:p>
          <a:p>
            <a:pPr marL="622300" marR="5715" indent="-609600" algn="just">
              <a:lnSpc>
                <a:spcPts val="3100"/>
              </a:lnSpc>
              <a:spcBef>
                <a:spcPts val="690"/>
              </a:spcBef>
              <a:buAutoNum type="arabicPeriod"/>
              <a:tabLst>
                <a:tab pos="622300" algn="l"/>
              </a:tabLst>
            </a:pPr>
            <a:r>
              <a:rPr sz="2800" spc="-10" dirty="0">
                <a:solidFill>
                  <a:srgbClr val="0000CC"/>
                </a:solidFill>
                <a:latin typeface="Times New Roman"/>
                <a:cs typeface="Times New Roman"/>
              </a:rPr>
              <a:t>Each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spinal nerve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arises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from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two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roots: a dorsal, </a:t>
            </a:r>
            <a:r>
              <a:rPr sz="2800" spc="5" dirty="0">
                <a:solidFill>
                  <a:srgbClr val="0000CC"/>
                </a:solidFill>
                <a:latin typeface="Times New Roman"/>
                <a:cs typeface="Times New Roman"/>
              </a:rPr>
              <a:t>or 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sensory,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root,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and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a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ventral,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or motor,</a:t>
            </a:r>
            <a:r>
              <a:rPr sz="2800" spc="-3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root.</a:t>
            </a:r>
            <a:endParaRPr sz="2800">
              <a:latin typeface="Times New Roman"/>
              <a:cs typeface="Times New Roman"/>
            </a:endParaRPr>
          </a:p>
          <a:p>
            <a:pPr marL="622300" indent="-609600" algn="just">
              <a:lnSpc>
                <a:spcPct val="100000"/>
              </a:lnSpc>
              <a:spcBef>
                <a:spcPts val="380"/>
              </a:spcBef>
              <a:buAutoNum type="arabicPeriod"/>
              <a:tabLst>
                <a:tab pos="622300" algn="l"/>
              </a:tabLst>
            </a:pP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The main branches </a:t>
            </a:r>
            <a:r>
              <a:rPr sz="2800" spc="5" dirty="0">
                <a:solidFill>
                  <a:srgbClr val="0000CC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some spinal nerves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form</a:t>
            </a:r>
            <a:r>
              <a:rPr sz="2800" spc="-2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plexuses.</a:t>
            </a:r>
            <a:endParaRPr sz="2800">
              <a:latin typeface="Times New Roman"/>
              <a:cs typeface="Times New Roman"/>
            </a:endParaRPr>
          </a:p>
          <a:p>
            <a:pPr marL="622300" marR="8255" indent="-609600" algn="just">
              <a:lnSpc>
                <a:spcPts val="3100"/>
              </a:lnSpc>
              <a:spcBef>
                <a:spcPts val="750"/>
              </a:spcBef>
              <a:buAutoNum type="arabicPeriod"/>
              <a:tabLst>
                <a:tab pos="622300" algn="l"/>
              </a:tabLst>
            </a:pP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Cervical Plexuses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–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Lie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on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either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side of the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neck and 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supply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muscles and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skin of the</a:t>
            </a:r>
            <a:r>
              <a:rPr sz="2800" spc="-3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neck.</a:t>
            </a:r>
            <a:endParaRPr sz="2800">
              <a:latin typeface="Times New Roman"/>
              <a:cs typeface="Times New Roman"/>
            </a:endParaRPr>
          </a:p>
          <a:p>
            <a:pPr marL="622300" marR="5080" indent="-609600" algn="just">
              <a:lnSpc>
                <a:spcPts val="3100"/>
              </a:lnSpc>
              <a:spcBef>
                <a:spcPts val="700"/>
              </a:spcBef>
              <a:buAutoNum type="arabicPeriod"/>
              <a:tabLst>
                <a:tab pos="622300" algn="l"/>
              </a:tabLst>
            </a:pP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Brachial Plexuses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–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Arise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from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lower cervical and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upper 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thoracic nerves and lead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to the upper</a:t>
            </a:r>
            <a:r>
              <a:rPr sz="2800" spc="-2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limbs.</a:t>
            </a:r>
            <a:endParaRPr sz="2800">
              <a:latin typeface="Times New Roman"/>
              <a:cs typeface="Times New Roman"/>
            </a:endParaRPr>
          </a:p>
          <a:p>
            <a:pPr marL="622300" marR="6985" indent="-609600" algn="just">
              <a:lnSpc>
                <a:spcPts val="3100"/>
              </a:lnSpc>
              <a:spcBef>
                <a:spcPts val="690"/>
              </a:spcBef>
              <a:buAutoNum type="arabicPeriod"/>
              <a:tabLst>
                <a:tab pos="622300" algn="l"/>
              </a:tabLst>
            </a:pP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Lumbrosacral Plexuses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–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Arise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from the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lower spinal 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cord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and lead to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lower abdomen, external genitalia, 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buttocks,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and legs.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469" y="0"/>
            <a:ext cx="23253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dirty="0">
                <a:solidFill>
                  <a:srgbClr val="0000CC"/>
                </a:solidFill>
                <a:latin typeface="Times New Roman"/>
                <a:cs typeface="Times New Roman"/>
              </a:rPr>
              <a:t>Spinal</a:t>
            </a:r>
            <a:r>
              <a:rPr sz="3200" b="0" spc="-5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3200" b="0" dirty="0">
                <a:solidFill>
                  <a:srgbClr val="0000CC"/>
                </a:solidFill>
                <a:latin typeface="Times New Roman"/>
                <a:cs typeface="Times New Roman"/>
              </a:rPr>
              <a:t>Nerves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0"/>
            <a:ext cx="8304530" cy="7518467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469900" marR="6350" indent="-457200" algn="just">
              <a:lnSpc>
                <a:spcPct val="92600"/>
              </a:lnSpc>
              <a:spcBef>
                <a:spcPts val="725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CC"/>
                </a:solidFill>
                <a:latin typeface="Times New Roman"/>
                <a:cs typeface="Times New Roman"/>
              </a:rPr>
              <a:t>The parts of a neuron includes</a:t>
            </a:r>
          </a:p>
          <a:p>
            <a:pPr marL="927100" marR="6350" lvl="1" indent="-457200" algn="just">
              <a:lnSpc>
                <a:spcPct val="92600"/>
              </a:lnSpc>
              <a:spcBef>
                <a:spcPts val="725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CC"/>
                </a:solidFill>
                <a:latin typeface="Times New Roman"/>
                <a:cs typeface="Times New Roman"/>
              </a:rPr>
              <a:t>the </a:t>
            </a:r>
            <a:r>
              <a:rPr 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dendrite </a:t>
            </a:r>
            <a:r>
              <a:rPr lang="en-US" sz="2800" dirty="0">
                <a:solidFill>
                  <a:srgbClr val="0000CC"/>
                </a:solidFill>
                <a:latin typeface="Times New Roman"/>
                <a:cs typeface="Times New Roman"/>
              </a:rPr>
              <a:t>which  receives the impulse </a:t>
            </a:r>
            <a:r>
              <a:rPr lang="en-US"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(from </a:t>
            </a:r>
            <a:r>
              <a:rPr lang="en-US" sz="2800" dirty="0">
                <a:solidFill>
                  <a:srgbClr val="0000CC"/>
                </a:solidFill>
                <a:latin typeface="Times New Roman"/>
                <a:cs typeface="Times New Roman"/>
              </a:rPr>
              <a:t>another nerve cell or  from a sensory organ)</a:t>
            </a:r>
          </a:p>
          <a:p>
            <a:pPr marL="927100" marR="6350" lvl="1" indent="-457200" algn="just">
              <a:lnSpc>
                <a:spcPct val="92600"/>
              </a:lnSpc>
              <a:spcBef>
                <a:spcPts val="725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CC"/>
                </a:solidFill>
                <a:latin typeface="Times New Roman"/>
                <a:cs typeface="Times New Roman"/>
              </a:rPr>
              <a:t>the </a:t>
            </a:r>
            <a:r>
              <a:rPr lang="en-US" sz="2800" b="1" spc="5" dirty="0">
                <a:solidFill>
                  <a:srgbClr val="0000CC"/>
                </a:solidFill>
                <a:latin typeface="Times New Roman"/>
                <a:cs typeface="Times New Roman"/>
              </a:rPr>
              <a:t>cell </a:t>
            </a:r>
            <a:r>
              <a:rPr 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body </a:t>
            </a:r>
            <a:r>
              <a:rPr lang="en-US" sz="2800" dirty="0">
                <a:solidFill>
                  <a:srgbClr val="0000CC"/>
                </a:solidFill>
                <a:latin typeface="Times New Roman"/>
                <a:cs typeface="Times New Roman"/>
              </a:rPr>
              <a:t>(numbers of  which side-by-side form </a:t>
            </a:r>
            <a:r>
              <a:rPr 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gray matter</a:t>
            </a:r>
            <a:r>
              <a:rPr lang="en-US" sz="2800" dirty="0">
                <a:solidFill>
                  <a:srgbClr val="0000CC"/>
                </a:solidFill>
                <a:latin typeface="Times New Roman"/>
                <a:cs typeface="Times New Roman"/>
              </a:rPr>
              <a:t>)</a:t>
            </a:r>
          </a:p>
          <a:p>
            <a:pPr marL="927100" marR="6350" lvl="1" indent="-457200" algn="just">
              <a:lnSpc>
                <a:spcPct val="92600"/>
              </a:lnSpc>
              <a:spcBef>
                <a:spcPts val="725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CC"/>
                </a:solidFill>
                <a:latin typeface="Times New Roman"/>
                <a:cs typeface="Times New Roman"/>
              </a:rPr>
              <a:t>the </a:t>
            </a:r>
            <a:r>
              <a:rPr 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axon </a:t>
            </a:r>
            <a:r>
              <a:rPr lang="en-US" sz="2800" dirty="0">
                <a:solidFill>
                  <a:srgbClr val="0000CC"/>
                </a:solidFill>
                <a:latin typeface="Times New Roman"/>
                <a:cs typeface="Times New Roman"/>
              </a:rPr>
              <a:t>which carries the  impulse away from </a:t>
            </a:r>
            <a:r>
              <a:rPr lang="en-US"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the</a:t>
            </a:r>
            <a:r>
              <a:rPr lang="en-US" sz="2800" spc="3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Times New Roman"/>
                <a:cs typeface="Times New Roman"/>
              </a:rPr>
              <a:t>cell.</a:t>
            </a:r>
            <a:endParaRPr lang="en-US" sz="2800" dirty="0">
              <a:latin typeface="Times New Roman"/>
              <a:cs typeface="Times New Roman"/>
            </a:endParaRPr>
          </a:p>
          <a:p>
            <a:pPr marL="469900" marR="5080" indent="-457200" algn="just">
              <a:lnSpc>
                <a:spcPct val="92600"/>
              </a:lnSpc>
              <a:spcBef>
                <a:spcPts val="384"/>
              </a:spcBef>
              <a:buFont typeface="Arial" panose="020B0604020202020204" pitchFamily="34" charset="0"/>
              <a:buChar char="•"/>
            </a:pPr>
            <a:r>
              <a:rPr lang="en-US" sz="3200" b="1" spc="-5" dirty="0">
                <a:solidFill>
                  <a:srgbClr val="0000CC"/>
                </a:solidFill>
                <a:latin typeface="Times New Roman"/>
                <a:cs typeface="Times New Roman"/>
              </a:rPr>
              <a:t>Myelin 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cs typeface="Times New Roman"/>
              </a:rPr>
              <a:t>sheath </a:t>
            </a:r>
            <a:r>
              <a:rPr lang="en-US" sz="3200" dirty="0">
                <a:solidFill>
                  <a:srgbClr val="0000CC"/>
                </a:solidFill>
                <a:latin typeface="Times New Roman"/>
                <a:cs typeface="Times New Roman"/>
              </a:rPr>
              <a:t>(numbers of which side-by-side  </a:t>
            </a:r>
            <a:r>
              <a:rPr lang="en-US" sz="3200" spc="-5" dirty="0">
                <a:solidFill>
                  <a:srgbClr val="0000CC"/>
                </a:solidFill>
                <a:latin typeface="Times New Roman"/>
                <a:cs typeface="Times New Roman"/>
              </a:rPr>
              <a:t>form </a:t>
            </a:r>
            <a:r>
              <a:rPr lang="en-US" sz="3200" dirty="0">
                <a:solidFill>
                  <a:srgbClr val="0000CC"/>
                </a:solidFill>
                <a:latin typeface="Times New Roman"/>
                <a:cs typeface="Times New Roman"/>
              </a:rPr>
              <a:t>white</a:t>
            </a:r>
            <a:r>
              <a:rPr lang="en-US" sz="3200" spc="2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sz="3200" dirty="0">
                <a:solidFill>
                  <a:srgbClr val="0000CC"/>
                </a:solidFill>
                <a:latin typeface="Times New Roman"/>
                <a:cs typeface="Times New Roman"/>
              </a:rPr>
              <a:t>matter)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wrap around the axon</a:t>
            </a:r>
            <a:r>
              <a:rPr lang="en-US" sz="3200" dirty="0">
                <a:solidFill>
                  <a:srgbClr val="0000CC"/>
                </a:solidFill>
                <a:latin typeface="Times New Roman"/>
                <a:cs typeface="Times New Roman"/>
              </a:rPr>
              <a:t> and contains </a:t>
            </a:r>
            <a:r>
              <a:rPr lang="en-IN"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Schwann </a:t>
            </a:r>
            <a:r>
              <a:rPr lang="en-IN" sz="3200" dirty="0">
                <a:solidFill>
                  <a:srgbClr val="0000CC"/>
                </a:solidFill>
                <a:latin typeface="Times New Roman"/>
                <a:cs typeface="Times New Roman"/>
              </a:rPr>
              <a:t>cells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.</a:t>
            </a:r>
            <a:endParaRPr lang="en-US" sz="3200" dirty="0">
              <a:solidFill>
                <a:srgbClr val="0000CC"/>
              </a:solidFill>
              <a:latin typeface="Times New Roman"/>
              <a:cs typeface="Times New Roman"/>
            </a:endParaRPr>
          </a:p>
          <a:p>
            <a:pPr marL="469900" marR="5080" indent="-457200" algn="just">
              <a:lnSpc>
                <a:spcPct val="92600"/>
              </a:lnSpc>
              <a:spcBef>
                <a:spcPts val="384"/>
              </a:spcBef>
              <a:buFont typeface="Arial" panose="020B0604020202020204" pitchFamily="34" charset="0"/>
              <a:buChar char="•"/>
            </a:pPr>
            <a:r>
              <a:rPr lang="en-US" sz="3200" spc="-5" dirty="0">
                <a:solidFill>
                  <a:srgbClr val="0000CC"/>
                </a:solidFill>
                <a:latin typeface="Times New Roman"/>
                <a:cs typeface="Times New Roman"/>
              </a:rPr>
              <a:t>The </a:t>
            </a:r>
            <a:r>
              <a:rPr lang="en-US" sz="3200" dirty="0">
                <a:solidFill>
                  <a:srgbClr val="0000CC"/>
                </a:solidFill>
                <a:latin typeface="Times New Roman"/>
                <a:cs typeface="Times New Roman"/>
              </a:rPr>
              <a:t>spaces/junctions between </a:t>
            </a:r>
            <a:r>
              <a:rPr lang="en-US" sz="3200" spc="-5" dirty="0">
                <a:solidFill>
                  <a:srgbClr val="0000CC"/>
                </a:solidFill>
                <a:latin typeface="Times New Roman"/>
                <a:cs typeface="Times New Roman"/>
              </a:rPr>
              <a:t>myelin </a:t>
            </a:r>
            <a:r>
              <a:rPr lang="en-US" sz="3200" dirty="0">
                <a:solidFill>
                  <a:srgbClr val="0000CC"/>
                </a:solidFill>
                <a:latin typeface="Times New Roman"/>
                <a:cs typeface="Times New Roman"/>
              </a:rPr>
              <a:t>sheaths are called 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cs typeface="Times New Roman"/>
              </a:rPr>
              <a:t>nodes of</a:t>
            </a:r>
            <a:r>
              <a:rPr lang="en-US" sz="3200" b="1" spc="1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cs typeface="Times New Roman"/>
              </a:rPr>
              <a:t>Ranvier</a:t>
            </a:r>
            <a:r>
              <a:rPr lang="en-US" sz="3200" dirty="0">
                <a:solidFill>
                  <a:srgbClr val="0000CC"/>
                </a:solidFill>
                <a:latin typeface="Times New Roman"/>
                <a:cs typeface="Times New Roman"/>
              </a:rPr>
              <a:t>.</a:t>
            </a:r>
          </a:p>
          <a:p>
            <a:pPr marL="469900" marR="5080" indent="-457200" algn="just">
              <a:lnSpc>
                <a:spcPct val="92600"/>
              </a:lnSpc>
              <a:spcBef>
                <a:spcPts val="384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CC"/>
                </a:solidFill>
                <a:latin typeface="Times New Roman"/>
                <a:cs typeface="Times New Roman"/>
              </a:rPr>
              <a:t>Diseases which destroy the myelin sheath  (demyelinating disorders) can </a:t>
            </a:r>
            <a:r>
              <a:rPr lang="en-US"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cause </a:t>
            </a:r>
            <a:r>
              <a:rPr lang="en-US" sz="3200" dirty="0">
                <a:solidFill>
                  <a:srgbClr val="0000CC"/>
                </a:solidFill>
                <a:latin typeface="Times New Roman"/>
                <a:cs typeface="Times New Roman"/>
              </a:rPr>
              <a:t>paralysis or  other</a:t>
            </a:r>
            <a:r>
              <a:rPr lang="en-US" sz="3200" spc="-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sz="3200" dirty="0">
                <a:solidFill>
                  <a:srgbClr val="0000CC"/>
                </a:solidFill>
                <a:latin typeface="Times New Roman"/>
                <a:cs typeface="Times New Roman"/>
              </a:rPr>
              <a:t>problems.</a:t>
            </a:r>
            <a:endParaRPr lang="en-US" sz="3200" dirty="0">
              <a:latin typeface="Times New Roman"/>
              <a:cs typeface="Times New Roman"/>
            </a:endParaRPr>
          </a:p>
          <a:p>
            <a:pPr marL="12700" marR="5715" algn="just">
              <a:lnSpc>
                <a:spcPts val="3560"/>
              </a:lnSpc>
              <a:spcBef>
                <a:spcPts val="865"/>
              </a:spcBef>
            </a:pP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6169" y="73659"/>
            <a:ext cx="679132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Autonomic Nervous </a:t>
            </a:r>
            <a:r>
              <a:rPr spc="-5" dirty="0"/>
              <a:t>System</a:t>
            </a:r>
          </a:p>
        </p:txBody>
      </p:sp>
      <p:sp>
        <p:nvSpPr>
          <p:cNvPr id="3" name="object 3"/>
          <p:cNvSpPr/>
          <p:nvPr/>
        </p:nvSpPr>
        <p:spPr>
          <a:xfrm>
            <a:off x="7882890" y="636269"/>
            <a:ext cx="142240" cy="0"/>
          </a:xfrm>
          <a:custGeom>
            <a:avLst/>
            <a:gdLst/>
            <a:ahLst/>
            <a:cxnLst/>
            <a:rect l="l" t="t" r="r" b="b"/>
            <a:pathLst>
              <a:path w="142240">
                <a:moveTo>
                  <a:pt x="0" y="0"/>
                </a:moveTo>
                <a:lnTo>
                  <a:pt x="142240" y="0"/>
                </a:lnTo>
              </a:path>
            </a:pathLst>
          </a:custGeom>
          <a:ln w="26670">
            <a:solidFill>
              <a:srgbClr val="7F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2270" y="1056640"/>
            <a:ext cx="8306434" cy="1416050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12700" marR="5080" algn="just">
              <a:lnSpc>
                <a:spcPct val="92600"/>
              </a:lnSpc>
              <a:spcBef>
                <a:spcPts val="384"/>
              </a:spcBef>
            </a:pP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The autonomic nervous system has the task of  maintaining homeostasis of visceral activities  without conscious</a:t>
            </a:r>
            <a:r>
              <a:rPr sz="3200" spc="1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effort.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9570" y="73659"/>
            <a:ext cx="57264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General</a:t>
            </a:r>
            <a:r>
              <a:rPr spc="-50" dirty="0"/>
              <a:t> </a:t>
            </a:r>
            <a:r>
              <a:rPr spc="-5" dirty="0"/>
              <a:t>Characteristics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2270" y="1056640"/>
            <a:ext cx="8305165" cy="440690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algn="just">
              <a:lnSpc>
                <a:spcPct val="92500"/>
              </a:lnSpc>
              <a:spcBef>
                <a:spcPts val="385"/>
              </a:spcBef>
            </a:pP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The autonomic nervous system includes two  divisions: the sympathetic 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and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parasympathetic  divisions, which exert opposing effects on target  organs.</a:t>
            </a:r>
            <a:endParaRPr sz="3200">
              <a:latin typeface="Times New Roman"/>
              <a:cs typeface="Times New Roman"/>
            </a:endParaRPr>
          </a:p>
          <a:p>
            <a:pPr marL="469265" marR="79375">
              <a:lnSpc>
                <a:spcPct val="100000"/>
              </a:lnSpc>
              <a:spcBef>
                <a:spcPts val="2650"/>
              </a:spcBef>
              <a:tabLst>
                <a:tab pos="1313815" algn="l"/>
                <a:tab pos="4195445" algn="l"/>
                <a:tab pos="5718810" algn="l"/>
                <a:tab pos="7287895" algn="l"/>
              </a:tabLst>
            </a:pP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T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he	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p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ar</a:t>
            </a:r>
            <a:r>
              <a:rPr sz="3200" spc="10" dirty="0">
                <a:solidFill>
                  <a:srgbClr val="0000CC"/>
                </a:solidFill>
                <a:latin typeface="Times New Roman"/>
                <a:cs typeface="Times New Roman"/>
              </a:rPr>
              <a:t>a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sy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m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p</a:t>
            </a:r>
            <a:r>
              <a:rPr sz="3200" spc="10" dirty="0">
                <a:solidFill>
                  <a:srgbClr val="0000CC"/>
                </a:solidFill>
                <a:latin typeface="Times New Roman"/>
                <a:cs typeface="Times New Roman"/>
              </a:rPr>
              <a:t>a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th</a:t>
            </a:r>
            <a:r>
              <a:rPr sz="3200" spc="10" dirty="0">
                <a:solidFill>
                  <a:srgbClr val="0000CC"/>
                </a:solidFill>
                <a:latin typeface="Times New Roman"/>
                <a:cs typeface="Times New Roman"/>
              </a:rPr>
              <a:t>e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tic	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d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ivi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s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i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o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n	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o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p</a:t>
            </a:r>
            <a:r>
              <a:rPr sz="3200" spc="10" dirty="0">
                <a:solidFill>
                  <a:srgbClr val="0000CC"/>
                </a:solidFill>
                <a:latin typeface="Times New Roman"/>
                <a:cs typeface="Times New Roman"/>
              </a:rPr>
              <a:t>e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r</a:t>
            </a:r>
            <a:r>
              <a:rPr sz="3200" spc="10" dirty="0">
                <a:solidFill>
                  <a:srgbClr val="0000CC"/>
                </a:solidFill>
                <a:latin typeface="Times New Roman"/>
                <a:cs typeface="Times New Roman"/>
              </a:rPr>
              <a:t>a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tes	u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nd</a:t>
            </a:r>
            <a:r>
              <a:rPr sz="3200" spc="10" dirty="0">
                <a:solidFill>
                  <a:srgbClr val="0000CC"/>
                </a:solidFill>
                <a:latin typeface="Times New Roman"/>
                <a:cs typeface="Times New Roman"/>
              </a:rPr>
              <a:t>e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r  normal</a:t>
            </a:r>
            <a:r>
              <a:rPr sz="3200" spc="-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conditions.</a:t>
            </a:r>
            <a:endParaRPr sz="3200">
              <a:latin typeface="Times New Roman"/>
              <a:cs typeface="Times New Roman"/>
            </a:endParaRPr>
          </a:p>
          <a:p>
            <a:pPr marL="469265" marR="80645">
              <a:lnSpc>
                <a:spcPct val="100000"/>
              </a:lnSpc>
              <a:spcBef>
                <a:spcPts val="2000"/>
              </a:spcBef>
              <a:tabLst>
                <a:tab pos="1488440" algn="l"/>
                <a:tab pos="3843654" algn="l"/>
                <a:tab pos="5541645" algn="l"/>
                <a:tab pos="7286625" algn="l"/>
              </a:tabLst>
            </a:pP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T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he	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sy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m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p</a:t>
            </a:r>
            <a:r>
              <a:rPr sz="3200" spc="10" dirty="0">
                <a:solidFill>
                  <a:srgbClr val="0000CC"/>
                </a:solidFill>
                <a:latin typeface="Times New Roman"/>
                <a:cs typeface="Times New Roman"/>
              </a:rPr>
              <a:t>a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th</a:t>
            </a:r>
            <a:r>
              <a:rPr sz="3200" spc="10" dirty="0">
                <a:solidFill>
                  <a:srgbClr val="0000CC"/>
                </a:solidFill>
                <a:latin typeface="Times New Roman"/>
                <a:cs typeface="Times New Roman"/>
              </a:rPr>
              <a:t>e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tic	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d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i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v</a:t>
            </a:r>
            <a:r>
              <a:rPr sz="3200" spc="-10" dirty="0">
                <a:solidFill>
                  <a:srgbClr val="0000CC"/>
                </a:solidFill>
                <a:latin typeface="Times New Roman"/>
                <a:cs typeface="Times New Roman"/>
              </a:rPr>
              <a:t>i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s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i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o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n	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op</a:t>
            </a:r>
            <a:r>
              <a:rPr sz="3200" spc="10" dirty="0">
                <a:solidFill>
                  <a:srgbClr val="0000CC"/>
                </a:solidFill>
                <a:latin typeface="Times New Roman"/>
                <a:cs typeface="Times New Roman"/>
              </a:rPr>
              <a:t>e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rat</a:t>
            </a:r>
            <a:r>
              <a:rPr sz="3200" spc="10" dirty="0">
                <a:solidFill>
                  <a:srgbClr val="0000CC"/>
                </a:solidFill>
                <a:latin typeface="Times New Roman"/>
                <a:cs typeface="Times New Roman"/>
              </a:rPr>
              <a:t>e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s	u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nd</a:t>
            </a:r>
            <a:r>
              <a:rPr sz="3200" spc="10" dirty="0">
                <a:solidFill>
                  <a:srgbClr val="0000CC"/>
                </a:solidFill>
                <a:latin typeface="Times New Roman"/>
                <a:cs typeface="Times New Roman"/>
              </a:rPr>
              <a:t>e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r  conditions of stress or</a:t>
            </a:r>
            <a:r>
              <a:rPr sz="3200" spc="1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emergency.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7019" y="73659"/>
            <a:ext cx="588899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Autonomic </a:t>
            </a:r>
            <a:r>
              <a:rPr spc="-5" dirty="0"/>
              <a:t>Nerve</a:t>
            </a:r>
            <a:r>
              <a:rPr spc="-50" dirty="0"/>
              <a:t> </a:t>
            </a:r>
            <a:r>
              <a:rPr spc="-5" dirty="0"/>
              <a:t>Fibers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200" y="753109"/>
            <a:ext cx="8305165" cy="562102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algn="just">
              <a:lnSpc>
                <a:spcPct val="92500"/>
              </a:lnSpc>
              <a:spcBef>
                <a:spcPts val="385"/>
              </a:spcBef>
            </a:pP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In the autonomic motor system, motor pathways  include two fibers: a preganglionic fiber that  leaves </a:t>
            </a:r>
            <a:r>
              <a:rPr sz="3200" spc="-5" dirty="0">
                <a:solidFill>
                  <a:srgbClr val="0000CC"/>
                </a:solidFill>
                <a:latin typeface="Times New Roman"/>
                <a:cs typeface="Times New Roman"/>
              </a:rPr>
              <a:t>the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CNS, 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and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a postganglionic fiber that  innervates the</a:t>
            </a:r>
            <a:r>
              <a:rPr sz="3200" spc="1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effector.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Sympathetic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Division</a:t>
            </a:r>
            <a:endParaRPr sz="3200">
              <a:latin typeface="Times New Roman"/>
              <a:cs typeface="Times New Roman"/>
            </a:endParaRPr>
          </a:p>
          <a:p>
            <a:pPr marL="318770" marR="76200" algn="just">
              <a:lnSpc>
                <a:spcPct val="100000"/>
              </a:lnSpc>
              <a:spcBef>
                <a:spcPts val="2300"/>
              </a:spcBef>
            </a:pP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Fibers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in the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sympathetic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division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arise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from the 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thoracic and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lumbar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regions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of the spinal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cord, and 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synapse in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paravertebral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ganglia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close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to the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vertebral  column.</a:t>
            </a:r>
            <a:endParaRPr sz="2800">
              <a:latin typeface="Times New Roman"/>
              <a:cs typeface="Times New Roman"/>
            </a:endParaRPr>
          </a:p>
          <a:p>
            <a:pPr marL="318770" algn="just">
              <a:lnSpc>
                <a:spcPct val="100000"/>
              </a:lnSpc>
              <a:spcBef>
                <a:spcPts val="1750"/>
              </a:spcBef>
            </a:pP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Postganglionic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axons lead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to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an effector</a:t>
            </a:r>
            <a:r>
              <a:rPr sz="2800" spc="-2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organ.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3400"/>
            <a:ext cx="9144000" cy="281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6070" y="0"/>
            <a:ext cx="830325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36265" algn="l"/>
                <a:tab pos="4967605" algn="l"/>
                <a:tab pos="5600065" algn="l"/>
                <a:tab pos="7047865" algn="l"/>
                <a:tab pos="7792084" algn="l"/>
              </a:tabLst>
            </a:pPr>
            <a:r>
              <a:rPr sz="3200" b="0" spc="5" dirty="0">
                <a:solidFill>
                  <a:srgbClr val="0000CC"/>
                </a:solidFill>
                <a:latin typeface="Times New Roman"/>
                <a:cs typeface="Times New Roman"/>
              </a:rPr>
              <a:t>P</a:t>
            </a:r>
            <a:r>
              <a:rPr sz="3200" b="0" spc="10" dirty="0">
                <a:solidFill>
                  <a:srgbClr val="0000CC"/>
                </a:solidFill>
                <a:latin typeface="Times New Roman"/>
                <a:cs typeface="Times New Roman"/>
              </a:rPr>
              <a:t>a</a:t>
            </a:r>
            <a:r>
              <a:rPr sz="3200" b="0" spc="-10" dirty="0">
                <a:solidFill>
                  <a:srgbClr val="0000CC"/>
                </a:solidFill>
                <a:latin typeface="Times New Roman"/>
                <a:cs typeface="Times New Roman"/>
              </a:rPr>
              <a:t>r</a:t>
            </a:r>
            <a:r>
              <a:rPr sz="3200" b="0" spc="10" dirty="0">
                <a:solidFill>
                  <a:srgbClr val="0000CC"/>
                </a:solidFill>
                <a:latin typeface="Times New Roman"/>
                <a:cs typeface="Times New Roman"/>
              </a:rPr>
              <a:t>a</a:t>
            </a:r>
            <a:r>
              <a:rPr sz="3200" b="0" spc="5" dirty="0">
                <a:solidFill>
                  <a:srgbClr val="0000CC"/>
                </a:solidFill>
                <a:latin typeface="Times New Roman"/>
                <a:cs typeface="Times New Roman"/>
              </a:rPr>
              <a:t>sy</a:t>
            </a:r>
            <a:r>
              <a:rPr sz="3200" b="0" dirty="0">
                <a:solidFill>
                  <a:srgbClr val="0000CC"/>
                </a:solidFill>
                <a:latin typeface="Times New Roman"/>
                <a:cs typeface="Times New Roman"/>
              </a:rPr>
              <a:t>m</a:t>
            </a:r>
            <a:r>
              <a:rPr sz="3200" b="0" spc="5" dirty="0">
                <a:solidFill>
                  <a:srgbClr val="0000CC"/>
                </a:solidFill>
                <a:latin typeface="Times New Roman"/>
                <a:cs typeface="Times New Roman"/>
              </a:rPr>
              <a:t>p</a:t>
            </a:r>
            <a:r>
              <a:rPr sz="3200" b="0" spc="10" dirty="0">
                <a:solidFill>
                  <a:srgbClr val="0000CC"/>
                </a:solidFill>
                <a:latin typeface="Times New Roman"/>
                <a:cs typeface="Times New Roman"/>
              </a:rPr>
              <a:t>a</a:t>
            </a:r>
            <a:r>
              <a:rPr sz="3200" b="0" dirty="0">
                <a:solidFill>
                  <a:srgbClr val="0000CC"/>
                </a:solidFill>
                <a:latin typeface="Times New Roman"/>
                <a:cs typeface="Times New Roman"/>
              </a:rPr>
              <a:t>t</a:t>
            </a:r>
            <a:r>
              <a:rPr sz="3200" b="0" spc="5" dirty="0">
                <a:solidFill>
                  <a:srgbClr val="0000CC"/>
                </a:solidFill>
                <a:latin typeface="Times New Roman"/>
                <a:cs typeface="Times New Roman"/>
              </a:rPr>
              <a:t>h</a:t>
            </a:r>
            <a:r>
              <a:rPr sz="3200" b="0" dirty="0">
                <a:solidFill>
                  <a:srgbClr val="0000CC"/>
                </a:solidFill>
                <a:latin typeface="Times New Roman"/>
                <a:cs typeface="Times New Roman"/>
              </a:rPr>
              <a:t>etic	</a:t>
            </a:r>
            <a:r>
              <a:rPr sz="3200" b="0" spc="-5" dirty="0">
                <a:solidFill>
                  <a:srgbClr val="0000CC"/>
                </a:solidFill>
                <a:latin typeface="Times New Roman"/>
                <a:cs typeface="Times New Roman"/>
              </a:rPr>
              <a:t>D</a:t>
            </a:r>
            <a:r>
              <a:rPr sz="3200" b="0" dirty="0">
                <a:solidFill>
                  <a:srgbClr val="0000CC"/>
                </a:solidFill>
                <a:latin typeface="Times New Roman"/>
                <a:cs typeface="Times New Roman"/>
              </a:rPr>
              <a:t>i</a:t>
            </a:r>
            <a:r>
              <a:rPr sz="3200" b="0" spc="5" dirty="0">
                <a:solidFill>
                  <a:srgbClr val="0000CC"/>
                </a:solidFill>
                <a:latin typeface="Times New Roman"/>
                <a:cs typeface="Times New Roman"/>
              </a:rPr>
              <a:t>v</a:t>
            </a:r>
            <a:r>
              <a:rPr sz="3200" b="0" dirty="0">
                <a:solidFill>
                  <a:srgbClr val="0000CC"/>
                </a:solidFill>
                <a:latin typeface="Times New Roman"/>
                <a:cs typeface="Times New Roman"/>
              </a:rPr>
              <a:t>i</a:t>
            </a:r>
            <a:r>
              <a:rPr sz="3200" b="0" spc="5" dirty="0">
                <a:solidFill>
                  <a:srgbClr val="0000CC"/>
                </a:solidFill>
                <a:latin typeface="Times New Roman"/>
                <a:cs typeface="Times New Roman"/>
              </a:rPr>
              <a:t>s</a:t>
            </a:r>
            <a:r>
              <a:rPr sz="3200" b="0" dirty="0">
                <a:solidFill>
                  <a:srgbClr val="0000CC"/>
                </a:solidFill>
                <a:latin typeface="Times New Roman"/>
                <a:cs typeface="Times New Roman"/>
              </a:rPr>
              <a:t>ion	–	</a:t>
            </a:r>
            <a:r>
              <a:rPr sz="3200" b="0" spc="5" dirty="0">
                <a:solidFill>
                  <a:srgbClr val="0000CC"/>
                </a:solidFill>
                <a:latin typeface="Times New Roman"/>
                <a:cs typeface="Times New Roman"/>
              </a:rPr>
              <a:t>F</a:t>
            </a:r>
            <a:r>
              <a:rPr sz="3200" b="0" spc="-10" dirty="0">
                <a:solidFill>
                  <a:srgbClr val="0000CC"/>
                </a:solidFill>
                <a:latin typeface="Times New Roman"/>
                <a:cs typeface="Times New Roman"/>
              </a:rPr>
              <a:t>i</a:t>
            </a:r>
            <a:r>
              <a:rPr sz="3200" b="0" spc="5" dirty="0">
                <a:solidFill>
                  <a:srgbClr val="0000CC"/>
                </a:solidFill>
                <a:latin typeface="Times New Roman"/>
                <a:cs typeface="Times New Roman"/>
              </a:rPr>
              <a:t>b</a:t>
            </a:r>
            <a:r>
              <a:rPr sz="3200" b="0" spc="10" dirty="0">
                <a:solidFill>
                  <a:srgbClr val="0000CC"/>
                </a:solidFill>
                <a:latin typeface="Times New Roman"/>
                <a:cs typeface="Times New Roman"/>
              </a:rPr>
              <a:t>e</a:t>
            </a:r>
            <a:r>
              <a:rPr sz="3200" b="0" dirty="0">
                <a:solidFill>
                  <a:srgbClr val="0000CC"/>
                </a:solidFill>
                <a:latin typeface="Times New Roman"/>
                <a:cs typeface="Times New Roman"/>
              </a:rPr>
              <a:t>rs	</a:t>
            </a:r>
            <a:r>
              <a:rPr sz="3200" b="0" spc="-10" dirty="0">
                <a:solidFill>
                  <a:srgbClr val="0000CC"/>
                </a:solidFill>
                <a:latin typeface="Times New Roman"/>
                <a:cs typeface="Times New Roman"/>
              </a:rPr>
              <a:t>i</a:t>
            </a:r>
            <a:r>
              <a:rPr sz="3200" b="0" dirty="0">
                <a:solidFill>
                  <a:srgbClr val="0000CC"/>
                </a:solidFill>
                <a:latin typeface="Times New Roman"/>
                <a:cs typeface="Times New Roman"/>
              </a:rPr>
              <a:t>n	t</a:t>
            </a:r>
            <a:r>
              <a:rPr sz="3200" b="0" spc="5" dirty="0">
                <a:solidFill>
                  <a:srgbClr val="0000CC"/>
                </a:solidFill>
                <a:latin typeface="Times New Roman"/>
                <a:cs typeface="Times New Roman"/>
              </a:rPr>
              <a:t>h</a:t>
            </a:r>
            <a:r>
              <a:rPr sz="3200" b="0" dirty="0">
                <a:solidFill>
                  <a:srgbClr val="0000CC"/>
                </a:solidFill>
                <a:latin typeface="Times New Roman"/>
                <a:cs typeface="Times New Roman"/>
              </a:rPr>
              <a:t>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6070" y="441959"/>
            <a:ext cx="8384540" cy="6395720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12700" marR="84455" algn="just">
              <a:lnSpc>
                <a:spcPct val="92600"/>
              </a:lnSpc>
              <a:spcBef>
                <a:spcPts val="384"/>
              </a:spcBef>
            </a:pP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parasympathetic division arise from the brainstem  and sacral region of </a:t>
            </a:r>
            <a:r>
              <a:rPr sz="3200" spc="-5" dirty="0">
                <a:solidFill>
                  <a:srgbClr val="0000CC"/>
                </a:solidFill>
                <a:latin typeface="Times New Roman"/>
                <a:cs typeface="Times New Roman"/>
              </a:rPr>
              <a:t>the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spinal cord, 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and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synapse  in ganglia close to the effector</a:t>
            </a:r>
            <a:r>
              <a:rPr sz="3200" spc="3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organ.</a:t>
            </a:r>
            <a:endParaRPr sz="3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20"/>
              </a:spcBef>
            </a:pP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Autonomic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Neurotransmitters</a:t>
            </a:r>
            <a:endParaRPr sz="3200">
              <a:latin typeface="Times New Roman"/>
              <a:cs typeface="Times New Roman"/>
            </a:endParaRPr>
          </a:p>
          <a:p>
            <a:pPr marL="927100" marR="5715" indent="-457200" algn="just">
              <a:lnSpc>
                <a:spcPct val="100000"/>
              </a:lnSpc>
              <a:spcBef>
                <a:spcPts val="1120"/>
              </a:spcBef>
              <a:buAutoNum type="arabicPeriod"/>
              <a:tabLst>
                <a:tab pos="927100" algn="l"/>
              </a:tabLst>
            </a:pP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Preganglionic fibers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(PF) </a:t>
            </a:r>
            <a:r>
              <a:rPr sz="2800" spc="5" dirty="0">
                <a:solidFill>
                  <a:srgbClr val="0000CC"/>
                </a:solidFill>
                <a:latin typeface="Times New Roman"/>
                <a:cs typeface="Times New Roman"/>
              </a:rPr>
              <a:t>of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both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sympathetic and  parasympathetic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divisions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release acetylcholine.  Parasympathetic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PF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are cholinergic fibers and  release</a:t>
            </a:r>
            <a:r>
              <a:rPr sz="2800" spc="-2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acetylcholine.</a:t>
            </a:r>
            <a:endParaRPr sz="2800">
              <a:latin typeface="Times New Roman"/>
              <a:cs typeface="Times New Roman"/>
            </a:endParaRPr>
          </a:p>
          <a:p>
            <a:pPr marL="927100" marR="5080" indent="-457200" algn="just">
              <a:lnSpc>
                <a:spcPct val="100000"/>
              </a:lnSpc>
              <a:spcBef>
                <a:spcPts val="1750"/>
              </a:spcBef>
              <a:buAutoNum type="arabicPeriod"/>
              <a:tabLst>
                <a:tab pos="927100" algn="l"/>
              </a:tabLst>
            </a:pP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Sympathetic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postganglionic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fibers are adrenergic  and release</a:t>
            </a:r>
            <a:r>
              <a:rPr sz="2800" spc="-1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norepinephrine.</a:t>
            </a:r>
            <a:endParaRPr sz="2800">
              <a:latin typeface="Times New Roman"/>
              <a:cs typeface="Times New Roman"/>
            </a:endParaRPr>
          </a:p>
          <a:p>
            <a:pPr marL="927100" marR="5715" indent="-457200" algn="just">
              <a:lnSpc>
                <a:spcPct val="100000"/>
              </a:lnSpc>
              <a:spcBef>
                <a:spcPts val="1740"/>
              </a:spcBef>
              <a:buAutoNum type="arabicPeriod"/>
              <a:tabLst>
                <a:tab pos="927100" algn="l"/>
              </a:tabLst>
            </a:pP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The effects </a:t>
            </a:r>
            <a:r>
              <a:rPr sz="2800" spc="5" dirty="0">
                <a:solidFill>
                  <a:srgbClr val="0000CC"/>
                </a:solidFill>
                <a:latin typeface="Times New Roman"/>
                <a:cs typeface="Times New Roman"/>
              </a:rPr>
              <a:t>of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these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two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divisions,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based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on the 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effects </a:t>
            </a:r>
            <a:r>
              <a:rPr sz="2800" spc="5" dirty="0">
                <a:solidFill>
                  <a:srgbClr val="0000CC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releasing different neurotransmitters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to  the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effector, are generally</a:t>
            </a:r>
            <a:r>
              <a:rPr sz="2800" spc="-2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antagonistic.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98109" y="2247900"/>
            <a:ext cx="3470910" cy="276987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91465" marR="284480" algn="ctr">
              <a:lnSpc>
                <a:spcPts val="3550"/>
              </a:lnSpc>
              <a:spcBef>
                <a:spcPts val="459"/>
              </a:spcBef>
            </a:pPr>
            <a:r>
              <a:rPr sz="3200" b="1" dirty="0">
                <a:solidFill>
                  <a:srgbClr val="7F7F00"/>
                </a:solidFill>
                <a:latin typeface="Times New Roman"/>
                <a:cs typeface="Times New Roman"/>
              </a:rPr>
              <a:t>The</a:t>
            </a:r>
            <a:r>
              <a:rPr sz="3200" b="1" spc="-65" dirty="0">
                <a:solidFill>
                  <a:srgbClr val="7F7F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7F7F00"/>
                </a:solidFill>
                <a:latin typeface="Times New Roman"/>
                <a:cs typeface="Times New Roman"/>
              </a:rPr>
              <a:t>sympathetic  system.</a:t>
            </a:r>
            <a:endParaRPr sz="3200">
              <a:latin typeface="Times New Roman"/>
              <a:cs typeface="Times New Roman"/>
            </a:endParaRPr>
          </a:p>
          <a:p>
            <a:pPr marL="291465" marR="283845" indent="-635" algn="ctr">
              <a:lnSpc>
                <a:spcPts val="3550"/>
              </a:lnSpc>
              <a:spcBef>
                <a:spcPts val="10"/>
              </a:spcBef>
            </a:pPr>
            <a:r>
              <a:rPr sz="3200" b="1" dirty="0">
                <a:solidFill>
                  <a:srgbClr val="7F7F00"/>
                </a:solidFill>
                <a:latin typeface="Times New Roman"/>
                <a:cs typeface="Times New Roman"/>
              </a:rPr>
              <a:t>Preganglionic  fibers, solid</a:t>
            </a:r>
            <a:r>
              <a:rPr sz="3200" b="1" spc="-65" dirty="0">
                <a:solidFill>
                  <a:srgbClr val="7F7F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7F7F00"/>
                </a:solidFill>
                <a:latin typeface="Times New Roman"/>
                <a:cs typeface="Times New Roman"/>
              </a:rPr>
              <a:t>line;  post</a:t>
            </a:r>
            <a:r>
              <a:rPr sz="3200" b="1" spc="-35" dirty="0">
                <a:solidFill>
                  <a:srgbClr val="7F7F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7F7F00"/>
                </a:solidFill>
                <a:latin typeface="Times New Roman"/>
                <a:cs typeface="Times New Roman"/>
              </a:rPr>
              <a:t>ganglionic</a:t>
            </a:r>
            <a:endParaRPr sz="3200">
              <a:latin typeface="Times New Roman"/>
              <a:cs typeface="Times New Roman"/>
            </a:endParaRPr>
          </a:p>
          <a:p>
            <a:pPr algn="ctr">
              <a:lnSpc>
                <a:spcPts val="3490"/>
              </a:lnSpc>
            </a:pPr>
            <a:r>
              <a:rPr sz="3200" b="1" dirty="0">
                <a:solidFill>
                  <a:srgbClr val="7F7F00"/>
                </a:solidFill>
                <a:latin typeface="Times New Roman"/>
                <a:cs typeface="Times New Roman"/>
              </a:rPr>
              <a:t>fibers, broken</a:t>
            </a:r>
            <a:r>
              <a:rPr sz="3200" b="1" spc="-35" dirty="0">
                <a:solidFill>
                  <a:srgbClr val="7F7F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7F7F00"/>
                </a:solidFill>
                <a:latin typeface="Times New Roman"/>
                <a:cs typeface="Times New Roman"/>
              </a:rPr>
              <a:t>lines.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487172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2270" y="991870"/>
            <a:ext cx="8305165" cy="348869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421005" indent="-408940" algn="just">
              <a:lnSpc>
                <a:spcPct val="100000"/>
              </a:lnSpc>
              <a:spcBef>
                <a:spcPts val="610"/>
              </a:spcBef>
              <a:buClr>
                <a:srgbClr val="0000CC"/>
              </a:buClr>
              <a:buFont typeface="Times New Roman"/>
              <a:buAutoNum type="arabicPeriod" startAt="6"/>
              <a:tabLst>
                <a:tab pos="421640" algn="l"/>
              </a:tabLst>
            </a:pP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Control of Autonomic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Activity</a:t>
            </a:r>
            <a:endParaRPr sz="3200">
              <a:latin typeface="Times New Roman"/>
              <a:cs typeface="Times New Roman"/>
            </a:endParaRPr>
          </a:p>
          <a:p>
            <a:pPr marL="12700" marR="5080" lvl="1" indent="434340" algn="just">
              <a:lnSpc>
                <a:spcPct val="92600"/>
              </a:lnSpc>
              <a:spcBef>
                <a:spcPts val="795"/>
              </a:spcBef>
              <a:buAutoNum type="alphaLcPeriod"/>
              <a:tabLst>
                <a:tab pos="959485" algn="l"/>
              </a:tabLst>
            </a:pP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The autonomic nervous system is largely  controlled by reflex centers in </a:t>
            </a:r>
            <a:r>
              <a:rPr sz="3200" spc="-5" dirty="0">
                <a:solidFill>
                  <a:srgbClr val="0000CC"/>
                </a:solidFill>
                <a:latin typeface="Times New Roman"/>
                <a:cs typeface="Times New Roman"/>
              </a:rPr>
              <a:t>the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brain and spinal  cord.</a:t>
            </a:r>
            <a:endParaRPr sz="3200">
              <a:latin typeface="Times New Roman"/>
              <a:cs typeface="Times New Roman"/>
            </a:endParaRPr>
          </a:p>
          <a:p>
            <a:pPr marL="12700" marR="5715" lvl="1" indent="368300" algn="just">
              <a:lnSpc>
                <a:spcPct val="92600"/>
              </a:lnSpc>
              <a:spcBef>
                <a:spcPts val="790"/>
              </a:spcBef>
              <a:buAutoNum type="alphaLcPeriod"/>
              <a:tabLst>
                <a:tab pos="852169" algn="l"/>
              </a:tabLst>
            </a:pP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The limbic system 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and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cerebral cortex alter  the reactions of the autonomic nervous system  through emotional influence.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56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2839" y="73659"/>
            <a:ext cx="419798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Neuron</a:t>
            </a:r>
            <a:r>
              <a:rPr spc="-60" dirty="0"/>
              <a:t> </a:t>
            </a:r>
            <a:r>
              <a:rPr spc="-5" dirty="0"/>
              <a:t>Structure</a:t>
            </a:r>
          </a:p>
        </p:txBody>
      </p:sp>
      <p:sp>
        <p:nvSpPr>
          <p:cNvPr id="3" name="object 3"/>
          <p:cNvSpPr/>
          <p:nvPr/>
        </p:nvSpPr>
        <p:spPr>
          <a:xfrm>
            <a:off x="6587490" y="636269"/>
            <a:ext cx="140970" cy="0"/>
          </a:xfrm>
          <a:custGeom>
            <a:avLst/>
            <a:gdLst/>
            <a:ahLst/>
            <a:cxnLst/>
            <a:rect l="l" t="t" r="r" b="b"/>
            <a:pathLst>
              <a:path w="140970">
                <a:moveTo>
                  <a:pt x="0" y="0"/>
                </a:moveTo>
                <a:lnTo>
                  <a:pt x="140970" y="0"/>
                </a:lnTo>
              </a:path>
            </a:pathLst>
          </a:custGeom>
          <a:ln w="26670">
            <a:solidFill>
              <a:srgbClr val="7F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2270" y="905509"/>
            <a:ext cx="8302625" cy="3498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551815" algn="l"/>
                <a:tab pos="1931035" algn="l"/>
                <a:tab pos="2720975" algn="l"/>
                <a:tab pos="3148965" algn="l"/>
                <a:tab pos="3982085" algn="l"/>
                <a:tab pos="5045075" algn="l"/>
                <a:tab pos="6014085" algn="l"/>
              </a:tabLst>
            </a:pP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A	neuron	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has	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a	cell	body	</a:t>
            </a:r>
            <a:r>
              <a:rPr sz="3200" spc="-5" dirty="0">
                <a:solidFill>
                  <a:srgbClr val="0000CC"/>
                </a:solidFill>
                <a:latin typeface="Times New Roman"/>
                <a:cs typeface="Times New Roman"/>
              </a:rPr>
              <a:t>with	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mitochondria,</a:t>
            </a:r>
            <a:r>
              <a:rPr lang="en-US" sz="320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IN" sz="3200" dirty="0">
                <a:solidFill>
                  <a:srgbClr val="0000CC"/>
                </a:solidFill>
                <a:latin typeface="Times New Roman"/>
                <a:cs typeface="Times New Roman"/>
              </a:rPr>
              <a:t>lysosomes,</a:t>
            </a:r>
            <a:r>
              <a:rPr lang="en-US" sz="3200" dirty="0">
                <a:solidFill>
                  <a:srgbClr val="0000CC"/>
                </a:solidFill>
                <a:latin typeface="Times New Roman"/>
                <a:cs typeface="Times New Roman"/>
              </a:rPr>
              <a:t> a </a:t>
            </a:r>
            <a:r>
              <a:rPr lang="en-US"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Go</a:t>
            </a:r>
            <a:r>
              <a:rPr lang="en-US" sz="3200" dirty="0">
                <a:solidFill>
                  <a:srgbClr val="0000CC"/>
                </a:solidFill>
                <a:latin typeface="Times New Roman"/>
                <a:cs typeface="Times New Roman"/>
              </a:rPr>
              <a:t>l</a:t>
            </a:r>
            <a:r>
              <a:rPr lang="en-US"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g</a:t>
            </a:r>
            <a:r>
              <a:rPr lang="en-US" sz="3200" dirty="0">
                <a:solidFill>
                  <a:srgbClr val="0000CC"/>
                </a:solidFill>
                <a:latin typeface="Times New Roman"/>
                <a:cs typeface="Times New Roman"/>
              </a:rPr>
              <a:t>i a</a:t>
            </a:r>
            <a:r>
              <a:rPr lang="en-US"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pp</a:t>
            </a:r>
            <a:r>
              <a:rPr lang="en-US" sz="3200" spc="10" dirty="0">
                <a:solidFill>
                  <a:srgbClr val="0000CC"/>
                </a:solidFill>
                <a:latin typeface="Times New Roman"/>
                <a:cs typeface="Times New Roman"/>
              </a:rPr>
              <a:t>a</a:t>
            </a:r>
            <a:r>
              <a:rPr lang="en-US" sz="3200" spc="-10" dirty="0">
                <a:solidFill>
                  <a:srgbClr val="0000CC"/>
                </a:solidFill>
                <a:latin typeface="Times New Roman"/>
                <a:cs typeface="Times New Roman"/>
              </a:rPr>
              <a:t>r</a:t>
            </a:r>
            <a:r>
              <a:rPr lang="en-US" sz="3200" spc="10" dirty="0">
                <a:solidFill>
                  <a:srgbClr val="0000CC"/>
                </a:solidFill>
                <a:latin typeface="Times New Roman"/>
                <a:cs typeface="Times New Roman"/>
              </a:rPr>
              <a:t>a</a:t>
            </a:r>
            <a:r>
              <a:rPr lang="en-US" sz="3200" dirty="0">
                <a:solidFill>
                  <a:srgbClr val="0000CC"/>
                </a:solidFill>
                <a:latin typeface="Times New Roman"/>
                <a:cs typeface="Times New Roman"/>
              </a:rPr>
              <a:t>t</a:t>
            </a:r>
            <a:r>
              <a:rPr lang="en-US"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us</a:t>
            </a:r>
            <a:r>
              <a:rPr lang="en-US" sz="3200" dirty="0">
                <a:solidFill>
                  <a:srgbClr val="0000CC"/>
                </a:solidFill>
                <a:latin typeface="Times New Roman"/>
                <a:cs typeface="Times New Roman"/>
              </a:rPr>
              <a:t>,	</a:t>
            </a:r>
            <a:r>
              <a:rPr lang="en-US" sz="3200" spc="-5" dirty="0">
                <a:solidFill>
                  <a:srgbClr val="0000CC"/>
                </a:solidFill>
                <a:latin typeface="Times New Roman"/>
                <a:cs typeface="Times New Roman"/>
              </a:rPr>
              <a:t>N</a:t>
            </a:r>
            <a:r>
              <a:rPr lang="en-US" sz="3200" dirty="0">
                <a:solidFill>
                  <a:srgbClr val="0000CC"/>
                </a:solidFill>
                <a:latin typeface="Times New Roman"/>
                <a:cs typeface="Times New Roman"/>
              </a:rPr>
              <a:t>i</a:t>
            </a:r>
            <a:r>
              <a:rPr lang="en-US"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ss</a:t>
            </a:r>
            <a:r>
              <a:rPr lang="en-US" sz="3200" dirty="0">
                <a:solidFill>
                  <a:srgbClr val="0000CC"/>
                </a:solidFill>
                <a:latin typeface="Times New Roman"/>
                <a:cs typeface="Times New Roman"/>
              </a:rPr>
              <a:t>l	b</a:t>
            </a:r>
            <a:r>
              <a:rPr lang="en-US"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od</a:t>
            </a:r>
            <a:r>
              <a:rPr lang="en-US" sz="3200" dirty="0">
                <a:solidFill>
                  <a:srgbClr val="0000CC"/>
                </a:solidFill>
                <a:latin typeface="Times New Roman"/>
                <a:cs typeface="Times New Roman"/>
              </a:rPr>
              <a:t>i</a:t>
            </a:r>
            <a:r>
              <a:rPr lang="en-US" sz="3200" spc="10" dirty="0">
                <a:solidFill>
                  <a:srgbClr val="0000CC"/>
                </a:solidFill>
                <a:latin typeface="Times New Roman"/>
                <a:cs typeface="Times New Roman"/>
              </a:rPr>
              <a:t>es </a:t>
            </a:r>
            <a:r>
              <a:rPr lang="en-IN" sz="3200" dirty="0">
                <a:solidFill>
                  <a:srgbClr val="0000CC"/>
                </a:solidFill>
                <a:latin typeface="Times New Roman"/>
                <a:cs typeface="Times New Roman"/>
              </a:rPr>
              <a:t>containing r</a:t>
            </a:r>
            <a:r>
              <a:rPr lang="en-IN"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oug</a:t>
            </a:r>
            <a:r>
              <a:rPr lang="en-IN" sz="3200" dirty="0">
                <a:solidFill>
                  <a:srgbClr val="0000CC"/>
                </a:solidFill>
                <a:latin typeface="Times New Roman"/>
                <a:cs typeface="Times New Roman"/>
              </a:rPr>
              <a:t>h </a:t>
            </a:r>
            <a:r>
              <a:rPr lang="en-IN" sz="3200" spc="10" dirty="0">
                <a:solidFill>
                  <a:srgbClr val="0000CC"/>
                </a:solidFill>
                <a:latin typeface="Times New Roman"/>
                <a:cs typeface="Times New Roman"/>
              </a:rPr>
              <a:t>e</a:t>
            </a:r>
            <a:r>
              <a:rPr lang="en-IN"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nd</a:t>
            </a:r>
            <a:r>
              <a:rPr lang="en-IN" sz="3200" dirty="0">
                <a:solidFill>
                  <a:srgbClr val="0000CC"/>
                </a:solidFill>
                <a:latin typeface="Times New Roman"/>
                <a:cs typeface="Times New Roman"/>
              </a:rPr>
              <a:t>o</a:t>
            </a:r>
            <a:r>
              <a:rPr lang="en-IN"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p</a:t>
            </a:r>
            <a:r>
              <a:rPr lang="en-IN" sz="3200" dirty="0">
                <a:solidFill>
                  <a:srgbClr val="0000CC"/>
                </a:solidFill>
                <a:latin typeface="Times New Roman"/>
                <a:cs typeface="Times New Roman"/>
              </a:rPr>
              <a:t>l</a:t>
            </a:r>
            <a:r>
              <a:rPr lang="en-IN" sz="3200" spc="10" dirty="0">
                <a:solidFill>
                  <a:srgbClr val="0000CC"/>
                </a:solidFill>
                <a:latin typeface="Times New Roman"/>
                <a:cs typeface="Times New Roman"/>
              </a:rPr>
              <a:t>a</a:t>
            </a:r>
            <a:r>
              <a:rPr lang="en-IN"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s</a:t>
            </a:r>
            <a:r>
              <a:rPr lang="en-IN" sz="3200" dirty="0">
                <a:solidFill>
                  <a:srgbClr val="0000CC"/>
                </a:solidFill>
                <a:latin typeface="Times New Roman"/>
                <a:cs typeface="Times New Roman"/>
              </a:rPr>
              <a:t>mic r</a:t>
            </a:r>
            <a:r>
              <a:rPr lang="en-IN" sz="3200" spc="10" dirty="0">
                <a:solidFill>
                  <a:srgbClr val="0000CC"/>
                </a:solidFill>
                <a:latin typeface="Times New Roman"/>
                <a:cs typeface="Times New Roman"/>
              </a:rPr>
              <a:t>e</a:t>
            </a:r>
            <a:r>
              <a:rPr lang="en-IN" sz="3200" dirty="0">
                <a:solidFill>
                  <a:srgbClr val="0000CC"/>
                </a:solidFill>
                <a:latin typeface="Times New Roman"/>
                <a:cs typeface="Times New Roman"/>
              </a:rPr>
              <a:t>tic</a:t>
            </a:r>
            <a:r>
              <a:rPr lang="en-IN"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u</a:t>
            </a:r>
            <a:r>
              <a:rPr lang="en-IN" sz="3200" dirty="0">
                <a:solidFill>
                  <a:srgbClr val="0000CC"/>
                </a:solidFill>
                <a:latin typeface="Times New Roman"/>
                <a:cs typeface="Times New Roman"/>
              </a:rPr>
              <a:t>l</a:t>
            </a:r>
            <a:r>
              <a:rPr lang="en-IN"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u</a:t>
            </a:r>
            <a:r>
              <a:rPr lang="en-IN" sz="3200" dirty="0">
                <a:solidFill>
                  <a:srgbClr val="0000CC"/>
                </a:solidFill>
                <a:latin typeface="Times New Roman"/>
                <a:cs typeface="Times New Roman"/>
              </a:rPr>
              <a:t>m, </a:t>
            </a:r>
            <a:r>
              <a:rPr lang="en-IN" sz="3200" spc="10" dirty="0">
                <a:solidFill>
                  <a:srgbClr val="0000CC"/>
                </a:solidFill>
                <a:latin typeface="Times New Roman"/>
                <a:cs typeface="Times New Roman"/>
              </a:rPr>
              <a:t>a</a:t>
            </a:r>
            <a:r>
              <a:rPr lang="en-IN"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n</a:t>
            </a:r>
            <a:r>
              <a:rPr lang="en-IN" sz="3200" dirty="0">
                <a:solidFill>
                  <a:srgbClr val="0000CC"/>
                </a:solidFill>
                <a:latin typeface="Times New Roman"/>
                <a:cs typeface="Times New Roman"/>
              </a:rPr>
              <a:t>d </a:t>
            </a:r>
            <a:r>
              <a:rPr lang="en-IN"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n</a:t>
            </a:r>
            <a:r>
              <a:rPr lang="en-IN" sz="3200" spc="10" dirty="0">
                <a:solidFill>
                  <a:srgbClr val="0000CC"/>
                </a:solidFill>
                <a:latin typeface="Times New Roman"/>
                <a:cs typeface="Times New Roman"/>
              </a:rPr>
              <a:t>e</a:t>
            </a:r>
            <a:r>
              <a:rPr lang="en-IN" sz="3200" dirty="0">
                <a:solidFill>
                  <a:srgbClr val="0000CC"/>
                </a:solidFill>
                <a:latin typeface="Times New Roman"/>
                <a:cs typeface="Times New Roman"/>
              </a:rPr>
              <a:t>ur</a:t>
            </a:r>
            <a:r>
              <a:rPr lang="en-IN"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o</a:t>
            </a:r>
            <a:r>
              <a:rPr lang="en-IN" sz="3200" dirty="0">
                <a:solidFill>
                  <a:srgbClr val="0000CC"/>
                </a:solidFill>
                <a:latin typeface="Times New Roman"/>
                <a:cs typeface="Times New Roman"/>
              </a:rPr>
              <a:t>f</a:t>
            </a:r>
            <a:r>
              <a:rPr lang="en-IN" sz="3200" spc="-10" dirty="0">
                <a:solidFill>
                  <a:srgbClr val="0000CC"/>
                </a:solidFill>
                <a:latin typeface="Times New Roman"/>
                <a:cs typeface="Times New Roman"/>
              </a:rPr>
              <a:t>i</a:t>
            </a:r>
            <a:r>
              <a:rPr lang="en-IN"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b</a:t>
            </a:r>
            <a:r>
              <a:rPr lang="en-IN" sz="3200" dirty="0">
                <a:solidFill>
                  <a:srgbClr val="0000CC"/>
                </a:solidFill>
                <a:latin typeface="Times New Roman"/>
                <a:cs typeface="Times New Roman"/>
              </a:rPr>
              <a:t>ril</a:t>
            </a:r>
            <a:r>
              <a:rPr lang="en-IN"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s</a:t>
            </a:r>
            <a:r>
              <a:rPr lang="en-IN" sz="3200" dirty="0">
                <a:solidFill>
                  <a:srgbClr val="0000CC"/>
                </a:solidFill>
                <a:latin typeface="Times New Roman"/>
                <a:cs typeface="Times New Roman"/>
              </a:rPr>
              <a:t>.</a:t>
            </a:r>
            <a:endParaRPr lang="en-IN" sz="3200" dirty="0">
              <a:latin typeface="Times New Roman"/>
              <a:cs typeface="Times New Roman"/>
            </a:endParaRPr>
          </a:p>
          <a:p>
            <a:pPr marL="12700">
              <a:spcBef>
                <a:spcPts val="100"/>
              </a:spcBef>
              <a:tabLst>
                <a:tab pos="551815" algn="l"/>
                <a:tab pos="1931035" algn="l"/>
                <a:tab pos="2720975" algn="l"/>
                <a:tab pos="3148965" algn="l"/>
                <a:tab pos="3982085" algn="l"/>
                <a:tab pos="5045075" algn="l"/>
                <a:tab pos="6014085" algn="l"/>
              </a:tabLst>
            </a:pPr>
            <a:endParaRPr lang="en-IN" sz="3200" dirty="0">
              <a:latin typeface="Times New Roman"/>
              <a:cs typeface="Times New Roman"/>
            </a:endParaRPr>
          </a:p>
          <a:p>
            <a:pPr marL="12700">
              <a:spcBef>
                <a:spcPts val="100"/>
              </a:spcBef>
              <a:tabLst>
                <a:tab pos="551815" algn="l"/>
                <a:tab pos="1931035" algn="l"/>
                <a:tab pos="2720975" algn="l"/>
                <a:tab pos="3148965" algn="l"/>
                <a:tab pos="3982085" algn="l"/>
                <a:tab pos="5045075" algn="l"/>
                <a:tab pos="6014085" algn="l"/>
              </a:tabLst>
            </a:pPr>
            <a:endParaRPr lang="en-US" sz="3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51815" algn="l"/>
                <a:tab pos="1931035" algn="l"/>
                <a:tab pos="2720975" algn="l"/>
                <a:tab pos="3148965" algn="l"/>
                <a:tab pos="3982085" algn="l"/>
                <a:tab pos="5045075" algn="l"/>
                <a:tab pos="6014085" algn="l"/>
              </a:tabLst>
            </a:pP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66800" y="2971800"/>
            <a:ext cx="7467600" cy="3797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1289" y="73659"/>
            <a:ext cx="628396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Nervous </a:t>
            </a:r>
            <a:r>
              <a:rPr spc="-5" dirty="0"/>
              <a:t>System</a:t>
            </a:r>
            <a:r>
              <a:rPr spc="-55" dirty="0"/>
              <a:t> </a:t>
            </a:r>
            <a:r>
              <a:rPr spc="-5" dirty="0"/>
              <a:t>Function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43003" y="747803"/>
          <a:ext cx="8077200" cy="5567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7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57960">
                <a:tc>
                  <a:txBody>
                    <a:bodyPr/>
                    <a:lstStyle/>
                    <a:p>
                      <a:pPr marL="75438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800" b="1" dirty="0">
                          <a:solidFill>
                            <a:srgbClr val="339833"/>
                          </a:solidFill>
                          <a:latin typeface="Times New Roman"/>
                          <a:cs typeface="Times New Roman"/>
                        </a:rPr>
                        <a:t>Somatic</a:t>
                      </a:r>
                      <a:r>
                        <a:rPr sz="2800" b="1" spc="-15" dirty="0">
                          <a:solidFill>
                            <a:srgbClr val="3398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339833"/>
                          </a:solidFill>
                          <a:latin typeface="Times New Roman"/>
                          <a:cs typeface="Times New Roman"/>
                        </a:rPr>
                        <a:t>NS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90170" marR="579755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280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voluntary</a:t>
                      </a:r>
                      <a:r>
                        <a:rPr sz="2800" spc="-7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muscles  and</a:t>
                      </a:r>
                      <a:r>
                        <a:rPr sz="2800" spc="-1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reflexes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44450" marB="0">
                    <a:lnL w="28575">
                      <a:solidFill>
                        <a:srgbClr val="0000CC"/>
                      </a:solidFill>
                      <a:prstDash val="solid"/>
                    </a:lnL>
                    <a:lnR w="12700">
                      <a:solidFill>
                        <a:srgbClr val="0000CC"/>
                      </a:solidFill>
                      <a:prstDash val="solid"/>
                    </a:lnR>
                    <a:lnT w="28575">
                      <a:solidFill>
                        <a:srgbClr val="0000CC"/>
                      </a:solidFill>
                      <a:prstDash val="solid"/>
                    </a:lnT>
                    <a:lnB w="12700">
                      <a:solidFill>
                        <a:srgbClr val="0000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2800" spc="-1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Vs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CC"/>
                      </a:solidFill>
                      <a:prstDash val="solid"/>
                    </a:lnL>
                    <a:lnR w="12700">
                      <a:solidFill>
                        <a:srgbClr val="0000CC"/>
                      </a:solidFill>
                      <a:prstDash val="solid"/>
                    </a:lnR>
                    <a:lnT w="28575">
                      <a:solidFill>
                        <a:srgbClr val="0000CC"/>
                      </a:solidFill>
                      <a:prstDash val="solid"/>
                    </a:lnT>
                    <a:lnB w="12700">
                      <a:solidFill>
                        <a:srgbClr val="0000CC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0170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800" b="1" spc="-5" dirty="0">
                          <a:solidFill>
                            <a:srgbClr val="339833"/>
                          </a:solidFill>
                          <a:latin typeface="Times New Roman"/>
                          <a:cs typeface="Times New Roman"/>
                        </a:rPr>
                        <a:t>Autonomic</a:t>
                      </a:r>
                      <a:r>
                        <a:rPr sz="2800" b="1" spc="-10" dirty="0">
                          <a:solidFill>
                            <a:srgbClr val="339833"/>
                          </a:solidFill>
                          <a:latin typeface="Times New Roman"/>
                          <a:cs typeface="Times New Roman"/>
                        </a:rPr>
                        <a:t> NS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90170" marR="1162685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2800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visceral/smooth</a:t>
                      </a:r>
                      <a:r>
                        <a:rPr sz="2800" spc="-4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and  cardiac</a:t>
                      </a:r>
                      <a:r>
                        <a:rPr sz="2800" spc="-2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muscle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CC"/>
                      </a:solidFill>
                      <a:prstDash val="solid"/>
                    </a:lnL>
                    <a:lnR w="28575">
                      <a:solidFill>
                        <a:srgbClr val="0000CC"/>
                      </a:solidFill>
                      <a:prstDash val="solid"/>
                    </a:lnR>
                    <a:lnT w="28575">
                      <a:solidFill>
                        <a:srgbClr val="0000CC"/>
                      </a:solidFill>
                      <a:prstDash val="solid"/>
                    </a:lnT>
                    <a:lnB w="12700">
                      <a:solidFill>
                        <a:srgbClr val="0000C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484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CC"/>
                      </a:solidFill>
                      <a:prstDash val="solid"/>
                    </a:lnL>
                    <a:lnR w="12700">
                      <a:solidFill>
                        <a:srgbClr val="0000CC"/>
                      </a:solidFill>
                      <a:prstDash val="solid"/>
                    </a:lnR>
                    <a:lnT w="12700">
                      <a:solidFill>
                        <a:srgbClr val="0000CC"/>
                      </a:solidFill>
                      <a:prstDash val="solid"/>
                    </a:lnT>
                    <a:lnB w="12700">
                      <a:solidFill>
                        <a:srgbClr val="0000C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95020" marR="109855" indent="-67691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800" b="1" dirty="0">
                          <a:solidFill>
                            <a:srgbClr val="339833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2800" b="1" spc="10" dirty="0">
                          <a:solidFill>
                            <a:srgbClr val="339833"/>
                          </a:solidFill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2800" b="1" spc="-15" dirty="0">
                          <a:solidFill>
                            <a:srgbClr val="339833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2800" b="1" dirty="0">
                          <a:solidFill>
                            <a:srgbClr val="339833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2800" b="1" spc="10" dirty="0">
                          <a:solidFill>
                            <a:srgbClr val="339833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2800" b="1" spc="-5" dirty="0">
                          <a:solidFill>
                            <a:srgbClr val="339833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2800" b="1" dirty="0">
                          <a:solidFill>
                            <a:srgbClr val="339833"/>
                          </a:solidFill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2800" b="1" spc="-5" dirty="0">
                          <a:solidFill>
                            <a:srgbClr val="339833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2800" b="1" spc="-10" dirty="0">
                          <a:solidFill>
                            <a:srgbClr val="339833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2800" b="1" dirty="0">
                          <a:solidFill>
                            <a:srgbClr val="339833"/>
                          </a:solidFill>
                          <a:latin typeface="Times New Roman"/>
                          <a:cs typeface="Times New Roman"/>
                        </a:rPr>
                        <a:t>ic  </a:t>
                      </a:r>
                      <a:r>
                        <a:rPr sz="2800" b="1" spc="-5" dirty="0">
                          <a:solidFill>
                            <a:srgbClr val="339833"/>
                          </a:solidFill>
                          <a:latin typeface="Times New Roman"/>
                          <a:cs typeface="Times New Roman"/>
                        </a:rPr>
                        <a:t>NS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90170" marR="329565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2800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increases  energy  expenditure  prepares</a:t>
                      </a:r>
                      <a:r>
                        <a:rPr sz="2800" spc="-8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for  action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CC"/>
                      </a:solidFill>
                      <a:prstDash val="solid"/>
                    </a:lnL>
                    <a:lnR w="12700">
                      <a:solidFill>
                        <a:srgbClr val="0000CC"/>
                      </a:solidFill>
                      <a:prstDash val="solid"/>
                    </a:lnR>
                    <a:lnT w="12700">
                      <a:solidFill>
                        <a:srgbClr val="0000CC"/>
                      </a:solidFill>
                      <a:prstDash val="solid"/>
                    </a:lnT>
                    <a:lnB w="12700">
                      <a:solidFill>
                        <a:srgbClr val="0000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5275" marR="122555" indent="-16383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800" b="1" spc="-15" dirty="0">
                          <a:solidFill>
                            <a:srgbClr val="339833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2800" b="1" dirty="0">
                          <a:solidFill>
                            <a:srgbClr val="339833"/>
                          </a:solidFill>
                          <a:latin typeface="Times New Roman"/>
                          <a:cs typeface="Times New Roman"/>
                        </a:rPr>
                        <a:t>ar</a:t>
                      </a:r>
                      <a:r>
                        <a:rPr sz="2800" b="1" spc="10" dirty="0">
                          <a:solidFill>
                            <a:srgbClr val="339833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2800" b="1" spc="-5" dirty="0">
                          <a:solidFill>
                            <a:srgbClr val="339833"/>
                          </a:solidFill>
                          <a:latin typeface="Times New Roman"/>
                          <a:cs typeface="Times New Roman"/>
                        </a:rPr>
                        <a:t>sym</a:t>
                      </a:r>
                      <a:r>
                        <a:rPr sz="2800" b="1" dirty="0">
                          <a:solidFill>
                            <a:srgbClr val="339833"/>
                          </a:solidFill>
                          <a:latin typeface="Times New Roman"/>
                          <a:cs typeface="Times New Roman"/>
                        </a:rPr>
                        <a:t>pa  </a:t>
                      </a:r>
                      <a:r>
                        <a:rPr sz="2800" b="1" spc="-5" dirty="0">
                          <a:solidFill>
                            <a:srgbClr val="339833"/>
                          </a:solidFill>
                          <a:latin typeface="Times New Roman"/>
                          <a:cs typeface="Times New Roman"/>
                        </a:rPr>
                        <a:t>thetic</a:t>
                      </a:r>
                      <a:r>
                        <a:rPr sz="2800" b="1" spc="-35" dirty="0">
                          <a:solidFill>
                            <a:srgbClr val="3398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339833"/>
                          </a:solidFill>
                          <a:latin typeface="Times New Roman"/>
                          <a:cs typeface="Times New Roman"/>
                        </a:rPr>
                        <a:t>NS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90170" marR="173355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2800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decreases  energy  expenditure  </a:t>
                      </a:r>
                      <a:r>
                        <a:rPr sz="280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gains</a:t>
                      </a:r>
                      <a:r>
                        <a:rPr sz="2800" spc="-7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stored  energy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CC"/>
                      </a:solidFill>
                      <a:prstDash val="solid"/>
                    </a:lnL>
                    <a:lnR w="28575">
                      <a:solidFill>
                        <a:srgbClr val="0000CC"/>
                      </a:solidFill>
                      <a:prstDash val="solid"/>
                    </a:lnR>
                    <a:lnT w="12700">
                      <a:solidFill>
                        <a:srgbClr val="0000CC"/>
                      </a:solidFill>
                      <a:prstDash val="solid"/>
                    </a:lnT>
                    <a:lnB w="12700">
                      <a:solidFill>
                        <a:srgbClr val="0000C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88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CC"/>
                      </a:solidFill>
                      <a:prstDash val="solid"/>
                    </a:lnL>
                    <a:lnR w="12700">
                      <a:solidFill>
                        <a:srgbClr val="0000CC"/>
                      </a:solidFill>
                      <a:prstDash val="solid"/>
                    </a:lnR>
                    <a:lnT w="12700">
                      <a:solidFill>
                        <a:srgbClr val="0000CC"/>
                      </a:solidFill>
                      <a:prstDash val="solid"/>
                    </a:lnT>
                    <a:lnB w="12700">
                      <a:solidFill>
                        <a:srgbClr val="0000C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90170" marR="24765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800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These </a:t>
                      </a:r>
                      <a:r>
                        <a:rPr sz="280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have the opposite  </a:t>
                      </a:r>
                      <a:r>
                        <a:rPr sz="2800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effects </a:t>
                      </a:r>
                      <a:r>
                        <a:rPr sz="280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on the </a:t>
                      </a:r>
                      <a:r>
                        <a:rPr sz="2800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same</a:t>
                      </a:r>
                      <a:r>
                        <a:rPr sz="2800" spc="-11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organs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0000CC"/>
                      </a:solidFill>
                      <a:prstDash val="solid"/>
                    </a:lnL>
                    <a:lnR w="28575">
                      <a:solidFill>
                        <a:srgbClr val="0000CC"/>
                      </a:solidFill>
                      <a:prstDash val="solid"/>
                    </a:lnR>
                    <a:lnT w="12700">
                      <a:solidFill>
                        <a:srgbClr val="0000CC"/>
                      </a:solidFill>
                      <a:prstDash val="solid"/>
                    </a:lnT>
                    <a:lnB w="12700">
                      <a:solidFill>
                        <a:srgbClr val="0000C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66803" y="900203"/>
          <a:ext cx="8458200" cy="53911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84679">
                <a:tc>
                  <a:txBody>
                    <a:bodyPr/>
                    <a:lstStyle/>
                    <a:p>
                      <a:pPr marL="1146810" marR="513080" indent="-62611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800" b="1" spc="-5" dirty="0">
                          <a:solidFill>
                            <a:srgbClr val="339833"/>
                          </a:solidFill>
                          <a:latin typeface="Times New Roman"/>
                          <a:cs typeface="Times New Roman"/>
                        </a:rPr>
                        <a:t>Peripheral</a:t>
                      </a:r>
                      <a:r>
                        <a:rPr sz="2800" b="1" spc="-90" dirty="0">
                          <a:solidFill>
                            <a:srgbClr val="3398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339833"/>
                          </a:solidFill>
                          <a:latin typeface="Times New Roman"/>
                          <a:cs typeface="Times New Roman"/>
                        </a:rPr>
                        <a:t>NS  </a:t>
                      </a:r>
                      <a:r>
                        <a:rPr sz="2800" b="1" spc="-5" dirty="0">
                          <a:solidFill>
                            <a:srgbClr val="339833"/>
                          </a:solidFill>
                          <a:latin typeface="Times New Roman"/>
                          <a:cs typeface="Times New Roman"/>
                        </a:rPr>
                        <a:t>(PNS)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90170" marR="474345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2800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sensory and</a:t>
                      </a:r>
                      <a:r>
                        <a:rPr sz="2800" spc="-6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motor  neurons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0000CC"/>
                      </a:solidFill>
                      <a:prstDash val="solid"/>
                    </a:lnL>
                    <a:lnR w="12700">
                      <a:solidFill>
                        <a:srgbClr val="0000CC"/>
                      </a:solidFill>
                      <a:prstDash val="solid"/>
                    </a:lnR>
                    <a:lnT w="28575">
                      <a:solidFill>
                        <a:srgbClr val="0000CC"/>
                      </a:solidFill>
                      <a:prstDash val="solid"/>
                    </a:lnT>
                    <a:lnB w="12700">
                      <a:solidFill>
                        <a:srgbClr val="0000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800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Vs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CC"/>
                      </a:solidFill>
                      <a:prstDash val="solid"/>
                    </a:lnL>
                    <a:lnR w="12700">
                      <a:solidFill>
                        <a:srgbClr val="0000CC"/>
                      </a:solidFill>
                      <a:prstDash val="solid"/>
                    </a:lnR>
                    <a:lnT w="28575">
                      <a:solidFill>
                        <a:srgbClr val="0000CC"/>
                      </a:solidFill>
                      <a:prstDash val="solid"/>
                    </a:lnT>
                    <a:lnB w="12700">
                      <a:solidFill>
                        <a:srgbClr val="0000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800" b="1" spc="-5" dirty="0">
                          <a:solidFill>
                            <a:srgbClr val="339833"/>
                          </a:solidFill>
                          <a:latin typeface="Times New Roman"/>
                          <a:cs typeface="Times New Roman"/>
                        </a:rPr>
                        <a:t>Central </a:t>
                      </a:r>
                      <a:r>
                        <a:rPr sz="2800" b="1" spc="-10" dirty="0">
                          <a:solidFill>
                            <a:srgbClr val="339833"/>
                          </a:solidFill>
                          <a:latin typeface="Times New Roman"/>
                          <a:cs typeface="Times New Roman"/>
                        </a:rPr>
                        <a:t>NS </a:t>
                      </a:r>
                      <a:r>
                        <a:rPr sz="2800" b="1" spc="-5" dirty="0">
                          <a:solidFill>
                            <a:srgbClr val="339833"/>
                          </a:solidFill>
                          <a:latin typeface="Times New Roman"/>
                          <a:cs typeface="Times New Roman"/>
                        </a:rPr>
                        <a:t>(CNS)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280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interneurons: brain </a:t>
                      </a:r>
                      <a:r>
                        <a:rPr sz="2800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2800" spc="-4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spine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CC"/>
                      </a:solidFill>
                      <a:prstDash val="solid"/>
                    </a:lnL>
                    <a:lnR w="28575">
                      <a:solidFill>
                        <a:srgbClr val="0000CC"/>
                      </a:solidFill>
                      <a:prstDash val="solid"/>
                    </a:lnR>
                    <a:lnT w="28575">
                      <a:solidFill>
                        <a:srgbClr val="0000CC"/>
                      </a:solidFill>
                      <a:prstDash val="solid"/>
                    </a:lnT>
                    <a:lnB w="12700">
                      <a:solidFill>
                        <a:srgbClr val="0000C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64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CC"/>
                      </a:solidFill>
                      <a:prstDash val="solid"/>
                    </a:lnL>
                    <a:lnR w="12700">
                      <a:solidFill>
                        <a:srgbClr val="0000CC"/>
                      </a:solidFill>
                      <a:prstDash val="solid"/>
                    </a:lnR>
                    <a:lnT w="12700">
                      <a:solidFill>
                        <a:srgbClr val="0000CC"/>
                      </a:solidFill>
                      <a:prstDash val="solid"/>
                    </a:lnT>
                    <a:lnB w="28575">
                      <a:solidFill>
                        <a:srgbClr val="0000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CC"/>
                      </a:solidFill>
                      <a:prstDash val="solid"/>
                    </a:lnL>
                    <a:lnR w="12700">
                      <a:solidFill>
                        <a:srgbClr val="0000CC"/>
                      </a:solidFill>
                      <a:prstDash val="solid"/>
                    </a:lnR>
                    <a:lnT w="12700">
                      <a:solidFill>
                        <a:srgbClr val="0000CC"/>
                      </a:solidFill>
                      <a:prstDash val="solid"/>
                    </a:lnT>
                    <a:lnB w="28575">
                      <a:solidFill>
                        <a:srgbClr val="0000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 marR="9334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800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covered with three</a:t>
                      </a:r>
                      <a:r>
                        <a:rPr sz="2800" spc="-7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membranes,  </a:t>
                      </a:r>
                      <a:r>
                        <a:rPr sz="280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2800" spc="-1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meninges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</a:pPr>
                      <a:r>
                        <a:rPr sz="2800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inflammation </a:t>
                      </a:r>
                      <a:r>
                        <a:rPr sz="280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2800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these </a:t>
                      </a:r>
                      <a:r>
                        <a:rPr sz="280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sz="2800" spc="-3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called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</a:pPr>
                      <a:r>
                        <a:rPr sz="2800" b="1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meningitis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90170" marR="719455">
                        <a:lnSpc>
                          <a:spcPct val="100000"/>
                        </a:lnSpc>
                      </a:pPr>
                      <a:r>
                        <a:rPr sz="280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brain has gray </a:t>
                      </a:r>
                      <a:r>
                        <a:rPr sz="2800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matter </a:t>
                      </a:r>
                      <a:r>
                        <a:rPr sz="2800" spc="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on  </a:t>
                      </a:r>
                      <a:r>
                        <a:rPr sz="280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outside </a:t>
                      </a:r>
                      <a:r>
                        <a:rPr sz="2800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and white </a:t>
                      </a:r>
                      <a:r>
                        <a:rPr sz="280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sz="2800" spc="-1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center  </a:t>
                      </a:r>
                      <a:r>
                        <a:rPr sz="280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spine </a:t>
                      </a:r>
                      <a:r>
                        <a:rPr sz="2800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has </a:t>
                      </a:r>
                      <a:r>
                        <a:rPr sz="280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white </a:t>
                      </a:r>
                      <a:r>
                        <a:rPr sz="2800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matter </a:t>
                      </a:r>
                      <a:r>
                        <a:rPr sz="280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on  outside </a:t>
                      </a:r>
                      <a:r>
                        <a:rPr sz="2800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and gray </a:t>
                      </a:r>
                      <a:r>
                        <a:rPr sz="280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2800" spc="-3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center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B="0">
                    <a:lnL w="12700">
                      <a:solidFill>
                        <a:srgbClr val="0000CC"/>
                      </a:solidFill>
                      <a:prstDash val="solid"/>
                    </a:lnL>
                    <a:lnR w="28575">
                      <a:solidFill>
                        <a:srgbClr val="0000CC"/>
                      </a:solidFill>
                      <a:prstDash val="solid"/>
                    </a:lnR>
                    <a:lnT w="12700">
                      <a:solidFill>
                        <a:srgbClr val="0000CC"/>
                      </a:solidFill>
                      <a:prstDash val="solid"/>
                    </a:lnT>
                    <a:lnB w="28575">
                      <a:solidFill>
                        <a:srgbClr val="0000C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304800"/>
            <a:ext cx="8380730" cy="595503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81280" algn="just">
              <a:lnSpc>
                <a:spcPts val="3550"/>
              </a:lnSpc>
              <a:spcBef>
                <a:spcPts val="459"/>
              </a:spcBef>
            </a:pP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Nerve fibers include a solitary axon 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and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numerous  dendrites.</a:t>
            </a:r>
            <a:endParaRPr sz="3200" dirty="0">
              <a:latin typeface="Times New Roman"/>
              <a:cs typeface="Times New Roman"/>
            </a:endParaRPr>
          </a:p>
          <a:p>
            <a:pPr marL="469265" marR="6350" algn="just">
              <a:lnSpc>
                <a:spcPct val="100000"/>
              </a:lnSpc>
              <a:spcBef>
                <a:spcPts val="690"/>
              </a:spcBef>
            </a:pP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Branching dendrites carry impulses </a:t>
            </a:r>
            <a:r>
              <a:rPr sz="3200" spc="-5" dirty="0">
                <a:solidFill>
                  <a:srgbClr val="0000CC"/>
                </a:solidFill>
                <a:latin typeface="Times New Roman"/>
                <a:cs typeface="Times New Roman"/>
              </a:rPr>
              <a:t>from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other  neurons </a:t>
            </a:r>
            <a:r>
              <a:rPr sz="3200" spc="-5" dirty="0">
                <a:solidFill>
                  <a:srgbClr val="0000CC"/>
                </a:solidFill>
                <a:latin typeface="Times New Roman"/>
                <a:cs typeface="Times New Roman"/>
              </a:rPr>
              <a:t>(or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from receptors) toward </a:t>
            </a:r>
            <a:r>
              <a:rPr sz="3200" spc="-5" dirty="0">
                <a:solidFill>
                  <a:srgbClr val="0000CC"/>
                </a:solidFill>
                <a:latin typeface="Times New Roman"/>
                <a:cs typeface="Times New Roman"/>
              </a:rPr>
              <a:t>the 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cell 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body.</a:t>
            </a:r>
            <a:endParaRPr sz="3200" dirty="0">
              <a:latin typeface="Times New Roman"/>
              <a:cs typeface="Times New Roman"/>
            </a:endParaRPr>
          </a:p>
          <a:p>
            <a:pPr marL="469265" marR="5080" algn="just">
              <a:lnSpc>
                <a:spcPct val="100000"/>
              </a:lnSpc>
              <a:spcBef>
                <a:spcPts val="1990"/>
              </a:spcBef>
            </a:pP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The axon transmits </a:t>
            </a:r>
            <a:r>
              <a:rPr sz="3200" spc="-5" dirty="0">
                <a:solidFill>
                  <a:srgbClr val="0000CC"/>
                </a:solidFill>
                <a:latin typeface="Times New Roman"/>
                <a:cs typeface="Times New Roman"/>
              </a:rPr>
              <a:t>the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impulse away </a:t>
            </a:r>
            <a:r>
              <a:rPr sz="3200" spc="-5" dirty="0">
                <a:solidFill>
                  <a:srgbClr val="0000CC"/>
                </a:solidFill>
                <a:latin typeface="Times New Roman"/>
                <a:cs typeface="Times New Roman"/>
              </a:rPr>
              <a:t>from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the  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axonal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hillock of the cell body and 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may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give off  side</a:t>
            </a:r>
            <a:r>
              <a:rPr sz="3200" spc="1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branches.</a:t>
            </a:r>
            <a:endParaRPr sz="3200" dirty="0">
              <a:latin typeface="Times New Roman"/>
              <a:cs typeface="Times New Roman"/>
            </a:endParaRPr>
          </a:p>
          <a:p>
            <a:pPr marL="469265" marR="5080" algn="just">
              <a:lnSpc>
                <a:spcPct val="99900"/>
              </a:lnSpc>
              <a:spcBef>
                <a:spcPts val="2000"/>
              </a:spcBef>
            </a:pP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Larger 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axons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are enclosed by sheaths of myelin  provided by Schwann cells 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and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are myelinated  fibers.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779779"/>
            <a:ext cx="8534400" cy="58221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795">
              <a:lnSpc>
                <a:spcPts val="3320"/>
              </a:lnSpc>
              <a:tabLst>
                <a:tab pos="819150" algn="l"/>
                <a:tab pos="2276475" algn="l"/>
                <a:tab pos="3377565" algn="l"/>
                <a:tab pos="4223385" algn="l"/>
                <a:tab pos="4605020" algn="l"/>
                <a:tab pos="5873115" algn="l"/>
                <a:tab pos="7060565" algn="l"/>
                <a:tab pos="7821930" algn="l"/>
              </a:tabLst>
            </a:pPr>
            <a:r>
              <a:rPr sz="3000" spc="5" dirty="0">
                <a:solidFill>
                  <a:srgbClr val="0000CC"/>
                </a:solidFill>
                <a:latin typeface="Times New Roman"/>
                <a:cs typeface="Times New Roman"/>
              </a:rPr>
              <a:t>T</a:t>
            </a:r>
            <a:r>
              <a:rPr sz="3000" dirty="0">
                <a:solidFill>
                  <a:srgbClr val="0000CC"/>
                </a:solidFill>
                <a:latin typeface="Times New Roman"/>
                <a:cs typeface="Times New Roman"/>
              </a:rPr>
              <a:t>he	</a:t>
            </a:r>
            <a:r>
              <a:rPr sz="3000" spc="-10" dirty="0">
                <a:solidFill>
                  <a:srgbClr val="0000CC"/>
                </a:solidFill>
                <a:latin typeface="Times New Roman"/>
                <a:cs typeface="Times New Roman"/>
              </a:rPr>
              <a:t>s</a:t>
            </a:r>
            <a:r>
              <a:rPr sz="3000" spc="-5" dirty="0">
                <a:solidFill>
                  <a:srgbClr val="0000CC"/>
                </a:solidFill>
                <a:latin typeface="Times New Roman"/>
                <a:cs typeface="Times New Roman"/>
              </a:rPr>
              <a:t>malle</a:t>
            </a:r>
            <a:r>
              <a:rPr sz="3000" spc="-10" dirty="0">
                <a:solidFill>
                  <a:srgbClr val="0000CC"/>
                </a:solidFill>
                <a:latin typeface="Times New Roman"/>
                <a:cs typeface="Times New Roman"/>
              </a:rPr>
              <a:t>s</a:t>
            </a:r>
            <a:r>
              <a:rPr sz="3000" dirty="0">
                <a:solidFill>
                  <a:srgbClr val="0000CC"/>
                </a:solidFill>
                <a:latin typeface="Times New Roman"/>
                <a:cs typeface="Times New Roman"/>
              </a:rPr>
              <a:t>t	</a:t>
            </a:r>
            <a:r>
              <a:rPr sz="3000" spc="-5" dirty="0">
                <a:solidFill>
                  <a:srgbClr val="0000CC"/>
                </a:solidFill>
                <a:latin typeface="Times New Roman"/>
                <a:cs typeface="Times New Roman"/>
              </a:rPr>
              <a:t>axon</a:t>
            </a:r>
            <a:r>
              <a:rPr sz="3000" dirty="0">
                <a:solidFill>
                  <a:srgbClr val="0000CC"/>
                </a:solidFill>
                <a:latin typeface="Times New Roman"/>
                <a:cs typeface="Times New Roman"/>
              </a:rPr>
              <a:t>s	</a:t>
            </a:r>
            <a:r>
              <a:rPr sz="3000" spc="-5" dirty="0">
                <a:solidFill>
                  <a:srgbClr val="0000CC"/>
                </a:solidFill>
                <a:latin typeface="Times New Roman"/>
                <a:cs typeface="Times New Roman"/>
              </a:rPr>
              <a:t>lac</a:t>
            </a:r>
            <a:r>
              <a:rPr sz="3000" dirty="0">
                <a:solidFill>
                  <a:srgbClr val="0000CC"/>
                </a:solidFill>
                <a:latin typeface="Times New Roman"/>
                <a:cs typeface="Times New Roman"/>
              </a:rPr>
              <a:t>k	a	</a:t>
            </a:r>
            <a:r>
              <a:rPr sz="3000" spc="-5" dirty="0">
                <a:solidFill>
                  <a:srgbClr val="0000CC"/>
                </a:solidFill>
                <a:latin typeface="Times New Roman"/>
                <a:cs typeface="Times New Roman"/>
              </a:rPr>
              <a:t>myel</a:t>
            </a:r>
            <a:r>
              <a:rPr sz="3000" spc="-15" dirty="0">
                <a:solidFill>
                  <a:srgbClr val="0000CC"/>
                </a:solidFill>
                <a:latin typeface="Times New Roman"/>
                <a:cs typeface="Times New Roman"/>
              </a:rPr>
              <a:t>i</a:t>
            </a:r>
            <a:r>
              <a:rPr sz="3000" dirty="0">
                <a:solidFill>
                  <a:srgbClr val="0000CC"/>
                </a:solidFill>
                <a:latin typeface="Times New Roman"/>
                <a:cs typeface="Times New Roman"/>
              </a:rPr>
              <a:t>n	sheath	</a:t>
            </a:r>
            <a:r>
              <a:rPr sz="3000" spc="-10" dirty="0">
                <a:solidFill>
                  <a:srgbClr val="0000CC"/>
                </a:solidFill>
                <a:latin typeface="Times New Roman"/>
                <a:cs typeface="Times New Roman"/>
              </a:rPr>
              <a:t>an</a:t>
            </a:r>
            <a:r>
              <a:rPr sz="3000" dirty="0">
                <a:solidFill>
                  <a:srgbClr val="0000CC"/>
                </a:solidFill>
                <a:latin typeface="Times New Roman"/>
                <a:cs typeface="Times New Roman"/>
              </a:rPr>
              <a:t>d	</a:t>
            </a:r>
            <a:r>
              <a:rPr sz="3000" spc="-5" dirty="0">
                <a:solidFill>
                  <a:srgbClr val="0000CC"/>
                </a:solidFill>
                <a:latin typeface="Times New Roman"/>
                <a:cs typeface="Times New Roman"/>
              </a:rPr>
              <a:t>a</a:t>
            </a:r>
            <a:r>
              <a:rPr sz="3000" spc="-15" dirty="0">
                <a:solidFill>
                  <a:srgbClr val="0000CC"/>
                </a:solidFill>
                <a:latin typeface="Times New Roman"/>
                <a:cs typeface="Times New Roman"/>
              </a:rPr>
              <a:t>r</a:t>
            </a:r>
            <a:r>
              <a:rPr sz="3000" dirty="0">
                <a:solidFill>
                  <a:srgbClr val="0000CC"/>
                </a:solidFill>
                <a:latin typeface="Times New Roman"/>
                <a:cs typeface="Times New Roman"/>
              </a:rPr>
              <a:t>e  unmyelinated</a:t>
            </a:r>
            <a:r>
              <a:rPr sz="3000" spc="-5" dirty="0">
                <a:solidFill>
                  <a:srgbClr val="0000CC"/>
                </a:solidFill>
                <a:latin typeface="Times New Roman"/>
                <a:cs typeface="Times New Roman"/>
              </a:rPr>
              <a:t> fibers.</a:t>
            </a:r>
            <a:endParaRPr sz="3000" dirty="0">
              <a:latin typeface="Times New Roman"/>
              <a:cs typeface="Times New Roman"/>
            </a:endParaRPr>
          </a:p>
          <a:p>
            <a:pPr marL="12700" marR="12065">
              <a:lnSpc>
                <a:spcPts val="3320"/>
              </a:lnSpc>
              <a:spcBef>
                <a:spcPts val="1880"/>
              </a:spcBef>
            </a:pPr>
            <a:r>
              <a:rPr sz="3000" spc="-10" dirty="0">
                <a:solidFill>
                  <a:srgbClr val="0000CC"/>
                </a:solidFill>
                <a:latin typeface="Times New Roman"/>
                <a:cs typeface="Times New Roman"/>
              </a:rPr>
              <a:t>White matter </a:t>
            </a:r>
            <a:r>
              <a:rPr sz="3000" spc="-5" dirty="0">
                <a:solidFill>
                  <a:srgbClr val="0000CC"/>
                </a:solidFill>
                <a:latin typeface="Times New Roman"/>
                <a:cs typeface="Times New Roman"/>
              </a:rPr>
              <a:t>in the </a:t>
            </a:r>
            <a:r>
              <a:rPr sz="3000" dirty="0">
                <a:solidFill>
                  <a:srgbClr val="0000CC"/>
                </a:solidFill>
                <a:latin typeface="Times New Roman"/>
                <a:cs typeface="Times New Roman"/>
              </a:rPr>
              <a:t>CNS </a:t>
            </a:r>
            <a:r>
              <a:rPr sz="3000" spc="-5" dirty="0">
                <a:solidFill>
                  <a:srgbClr val="0000CC"/>
                </a:solidFill>
                <a:latin typeface="Times New Roman"/>
                <a:cs typeface="Times New Roman"/>
              </a:rPr>
              <a:t>is </a:t>
            </a:r>
            <a:r>
              <a:rPr sz="3000" dirty="0">
                <a:solidFill>
                  <a:srgbClr val="0000CC"/>
                </a:solidFill>
                <a:latin typeface="Times New Roman"/>
                <a:cs typeface="Times New Roman"/>
              </a:rPr>
              <a:t>due </a:t>
            </a:r>
            <a:r>
              <a:rPr sz="3000" spc="-10" dirty="0">
                <a:solidFill>
                  <a:srgbClr val="0000CC"/>
                </a:solidFill>
                <a:latin typeface="Times New Roman"/>
                <a:cs typeface="Times New Roman"/>
              </a:rPr>
              <a:t>to myelin </a:t>
            </a:r>
            <a:r>
              <a:rPr sz="3000" spc="-5" dirty="0">
                <a:solidFill>
                  <a:srgbClr val="0000CC"/>
                </a:solidFill>
                <a:latin typeface="Times New Roman"/>
                <a:cs typeface="Times New Roman"/>
              </a:rPr>
              <a:t>sheaths in  </a:t>
            </a:r>
            <a:r>
              <a:rPr sz="3000" spc="-10" dirty="0">
                <a:solidFill>
                  <a:srgbClr val="0000CC"/>
                </a:solidFill>
                <a:latin typeface="Times New Roman"/>
                <a:cs typeface="Times New Roman"/>
              </a:rPr>
              <a:t>this</a:t>
            </a:r>
            <a:r>
              <a:rPr sz="3000" spc="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0000CC"/>
                </a:solidFill>
                <a:latin typeface="Times New Roman"/>
                <a:cs typeface="Times New Roman"/>
              </a:rPr>
              <a:t>area.</a:t>
            </a:r>
            <a:endParaRPr sz="3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35"/>
              </a:spcBef>
            </a:pPr>
            <a:r>
              <a:rPr sz="3000" dirty="0">
                <a:solidFill>
                  <a:srgbClr val="0000CC"/>
                </a:solidFill>
                <a:latin typeface="Times New Roman"/>
                <a:cs typeface="Times New Roman"/>
              </a:rPr>
              <a:t>Unmyelinated </a:t>
            </a:r>
            <a:r>
              <a:rPr sz="3000" spc="-5" dirty="0">
                <a:solidFill>
                  <a:srgbClr val="0000CC"/>
                </a:solidFill>
                <a:latin typeface="Times New Roman"/>
                <a:cs typeface="Times New Roman"/>
              </a:rPr>
              <a:t>nerve tissue in the </a:t>
            </a:r>
            <a:r>
              <a:rPr sz="3000" dirty="0">
                <a:solidFill>
                  <a:srgbClr val="0000CC"/>
                </a:solidFill>
                <a:latin typeface="Times New Roman"/>
                <a:cs typeface="Times New Roman"/>
              </a:rPr>
              <a:t>CNS appears</a:t>
            </a:r>
            <a:r>
              <a:rPr sz="3000" spc="-1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0000CC"/>
                </a:solidFill>
                <a:latin typeface="Times New Roman"/>
                <a:cs typeface="Times New Roman"/>
              </a:rPr>
              <a:t>gray.</a:t>
            </a:r>
            <a:endParaRPr lang="en-US" sz="3000" spc="-5" dirty="0">
              <a:solidFill>
                <a:srgbClr val="0000CC"/>
              </a:solidFill>
              <a:latin typeface="Times New Roman"/>
              <a:cs typeface="Times New Roman"/>
            </a:endParaRPr>
          </a:p>
          <a:p>
            <a:pPr marL="850900" marR="5080">
              <a:lnSpc>
                <a:spcPct val="99900"/>
              </a:lnSpc>
              <a:spcBef>
                <a:spcPts val="100"/>
              </a:spcBef>
            </a:pPr>
            <a:r>
              <a:rPr lang="en-US" sz="3000" dirty="0">
                <a:solidFill>
                  <a:srgbClr val="0000CC"/>
                </a:solidFill>
                <a:latin typeface="Times New Roman"/>
                <a:cs typeface="Times New Roman"/>
              </a:rPr>
              <a:t>The outer </a:t>
            </a:r>
            <a:r>
              <a:rPr lang="en-US" sz="3000" spc="-5" dirty="0">
                <a:solidFill>
                  <a:srgbClr val="0000CC"/>
                </a:solidFill>
                <a:latin typeface="Times New Roman"/>
                <a:cs typeface="Times New Roman"/>
              </a:rPr>
              <a:t>layer </a:t>
            </a:r>
            <a:r>
              <a:rPr lang="en-US" sz="3000" dirty="0">
                <a:solidFill>
                  <a:srgbClr val="0000CC"/>
                </a:solidFill>
                <a:latin typeface="Times New Roman"/>
                <a:cs typeface="Times New Roman"/>
              </a:rPr>
              <a:t>of </a:t>
            </a:r>
            <a:r>
              <a:rPr lang="en-US" sz="3000" spc="-5" dirty="0">
                <a:solidFill>
                  <a:srgbClr val="0000CC"/>
                </a:solidFill>
                <a:latin typeface="Times New Roman"/>
                <a:cs typeface="Times New Roman"/>
              </a:rPr>
              <a:t>myelin is surrounded </a:t>
            </a:r>
            <a:r>
              <a:rPr lang="en-US" sz="3000" dirty="0">
                <a:solidFill>
                  <a:srgbClr val="0000CC"/>
                </a:solidFill>
                <a:latin typeface="Times New Roman"/>
                <a:cs typeface="Times New Roman"/>
              </a:rPr>
              <a:t>by a  </a:t>
            </a:r>
            <a:r>
              <a:rPr lang="en-US" sz="3000" spc="-5" dirty="0">
                <a:solidFill>
                  <a:srgbClr val="0000CC"/>
                </a:solidFill>
                <a:latin typeface="Times New Roman"/>
                <a:cs typeface="Times New Roman"/>
              </a:rPr>
              <a:t>neurilemma (neurilemmal sheath) made </a:t>
            </a:r>
            <a:r>
              <a:rPr lang="en-US" sz="3000" dirty="0">
                <a:solidFill>
                  <a:srgbClr val="0000CC"/>
                </a:solidFill>
                <a:latin typeface="Times New Roman"/>
                <a:cs typeface="Times New Roman"/>
              </a:rPr>
              <a:t>up of  </a:t>
            </a:r>
            <a:r>
              <a:rPr lang="en-US" sz="3000" spc="-5" dirty="0">
                <a:solidFill>
                  <a:srgbClr val="0000CC"/>
                </a:solidFill>
                <a:latin typeface="Times New Roman"/>
                <a:cs typeface="Times New Roman"/>
              </a:rPr>
              <a:t>the cytoplasm and </a:t>
            </a:r>
            <a:r>
              <a:rPr lang="en-US" sz="3000" dirty="0">
                <a:solidFill>
                  <a:srgbClr val="0000CC"/>
                </a:solidFill>
                <a:latin typeface="Times New Roman"/>
                <a:cs typeface="Times New Roman"/>
              </a:rPr>
              <a:t>nuclei of </a:t>
            </a:r>
            <a:r>
              <a:rPr lang="en-US" sz="3000" spc="-5" dirty="0">
                <a:solidFill>
                  <a:srgbClr val="0000CC"/>
                </a:solidFill>
                <a:latin typeface="Times New Roman"/>
                <a:cs typeface="Times New Roman"/>
              </a:rPr>
              <a:t>the Schwann</a:t>
            </a:r>
            <a:r>
              <a:rPr lang="en-US" sz="3000" spc="-10" dirty="0">
                <a:solidFill>
                  <a:srgbClr val="0000CC"/>
                </a:solidFill>
                <a:latin typeface="Times New Roman"/>
                <a:cs typeface="Times New Roman"/>
              </a:rPr>
              <a:t> cell.</a:t>
            </a:r>
            <a:endParaRPr lang="en-US" sz="3000" dirty="0">
              <a:latin typeface="Times New Roman"/>
              <a:cs typeface="Times New Roman"/>
            </a:endParaRPr>
          </a:p>
          <a:p>
            <a:pPr marL="850900" marR="9525" algn="just">
              <a:lnSpc>
                <a:spcPct val="100000"/>
              </a:lnSpc>
              <a:spcBef>
                <a:spcPts val="1870"/>
              </a:spcBef>
            </a:pPr>
            <a:r>
              <a:rPr lang="en-US" sz="3000" spc="-5" dirty="0">
                <a:solidFill>
                  <a:srgbClr val="0000CC"/>
                </a:solidFill>
                <a:latin typeface="Times New Roman"/>
                <a:cs typeface="Times New Roman"/>
              </a:rPr>
              <a:t>Narrow </a:t>
            </a:r>
            <a:r>
              <a:rPr lang="en-US" sz="3000" dirty="0">
                <a:solidFill>
                  <a:srgbClr val="0000CC"/>
                </a:solidFill>
                <a:latin typeface="Times New Roman"/>
                <a:cs typeface="Times New Roman"/>
              </a:rPr>
              <a:t>gaps </a:t>
            </a:r>
            <a:r>
              <a:rPr lang="en-US" sz="3000" spc="-5" dirty="0">
                <a:solidFill>
                  <a:srgbClr val="0000CC"/>
                </a:solidFill>
                <a:latin typeface="Times New Roman"/>
                <a:cs typeface="Times New Roman"/>
              </a:rPr>
              <a:t>in the myelin </a:t>
            </a:r>
            <a:r>
              <a:rPr lang="en-US" sz="3000" spc="-10" dirty="0">
                <a:solidFill>
                  <a:srgbClr val="0000CC"/>
                </a:solidFill>
                <a:latin typeface="Times New Roman"/>
                <a:cs typeface="Times New Roman"/>
              </a:rPr>
              <a:t>sheath </a:t>
            </a:r>
            <a:r>
              <a:rPr lang="en-US" sz="3000" dirty="0">
                <a:solidFill>
                  <a:srgbClr val="0000CC"/>
                </a:solidFill>
                <a:latin typeface="Times New Roman"/>
                <a:cs typeface="Times New Roman"/>
              </a:rPr>
              <a:t>between  </a:t>
            </a:r>
            <a:r>
              <a:rPr lang="en-US" sz="3000" spc="-5" dirty="0">
                <a:solidFill>
                  <a:srgbClr val="0000CC"/>
                </a:solidFill>
                <a:latin typeface="Times New Roman"/>
                <a:cs typeface="Times New Roman"/>
              </a:rPr>
              <a:t>Schwann cells </a:t>
            </a:r>
            <a:r>
              <a:rPr lang="en-US" sz="3000" spc="-10" dirty="0">
                <a:solidFill>
                  <a:srgbClr val="0000CC"/>
                </a:solidFill>
                <a:latin typeface="Times New Roman"/>
                <a:cs typeface="Times New Roman"/>
              </a:rPr>
              <a:t>are called </a:t>
            </a:r>
            <a:r>
              <a:rPr lang="en-US" sz="3000" dirty="0">
                <a:solidFill>
                  <a:srgbClr val="0000CC"/>
                </a:solidFill>
                <a:latin typeface="Times New Roman"/>
                <a:cs typeface="Times New Roman"/>
              </a:rPr>
              <a:t>nodes of</a:t>
            </a:r>
            <a:r>
              <a:rPr lang="en-US" sz="3000" spc="-5" dirty="0">
                <a:solidFill>
                  <a:srgbClr val="0000CC"/>
                </a:solidFill>
                <a:latin typeface="Times New Roman"/>
                <a:cs typeface="Times New Roman"/>
              </a:rPr>
              <a:t> Ranvier.</a:t>
            </a:r>
            <a:endParaRPr lang="en-US" sz="3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35"/>
              </a:spcBef>
            </a:pPr>
            <a:endParaRPr sz="3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139" y="73659"/>
            <a:ext cx="87941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43475" algn="l"/>
              </a:tabLst>
            </a:pPr>
            <a:r>
              <a:rPr spc="-10" dirty="0"/>
              <a:t>Types </a:t>
            </a:r>
            <a:r>
              <a:rPr spc="-5" dirty="0"/>
              <a:t>of</a:t>
            </a:r>
            <a:r>
              <a:rPr spc="25" dirty="0"/>
              <a:t> </a:t>
            </a:r>
            <a:r>
              <a:rPr spc="-10" dirty="0"/>
              <a:t>Neurons</a:t>
            </a:r>
            <a:r>
              <a:rPr spc="5" dirty="0"/>
              <a:t> </a:t>
            </a:r>
            <a:r>
              <a:rPr dirty="0"/>
              <a:t>&amp;	</a:t>
            </a:r>
            <a:r>
              <a:rPr spc="-5" dirty="0"/>
              <a:t>Neuroglial</a:t>
            </a:r>
            <a:r>
              <a:rPr spc="-60" dirty="0"/>
              <a:t> </a:t>
            </a:r>
            <a:r>
              <a:rPr spc="-5" dirty="0"/>
              <a:t>Cells</a:t>
            </a:r>
          </a:p>
        </p:txBody>
      </p:sp>
      <p:sp>
        <p:nvSpPr>
          <p:cNvPr id="3" name="object 3"/>
          <p:cNvSpPr/>
          <p:nvPr/>
        </p:nvSpPr>
        <p:spPr>
          <a:xfrm>
            <a:off x="8884919" y="636269"/>
            <a:ext cx="142240" cy="0"/>
          </a:xfrm>
          <a:custGeom>
            <a:avLst/>
            <a:gdLst/>
            <a:ahLst/>
            <a:cxnLst/>
            <a:rect l="l" t="t" r="r" b="b"/>
            <a:pathLst>
              <a:path w="142240">
                <a:moveTo>
                  <a:pt x="0" y="0"/>
                </a:moveTo>
                <a:lnTo>
                  <a:pt x="142240" y="0"/>
                </a:lnTo>
              </a:path>
            </a:pathLst>
          </a:custGeom>
          <a:ln w="26670">
            <a:solidFill>
              <a:srgbClr val="7F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53045" y="684681"/>
            <a:ext cx="8305165" cy="610898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algn="just">
              <a:lnSpc>
                <a:spcPct val="92500"/>
              </a:lnSpc>
              <a:spcBef>
                <a:spcPts val="385"/>
              </a:spcBef>
            </a:pP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Neurons 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can </a:t>
            </a: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be grouped in </a:t>
            </a:r>
            <a:r>
              <a:rPr sz="3200" spc="-5" dirty="0">
                <a:solidFill>
                  <a:srgbClr val="0000CC"/>
                </a:solidFill>
                <a:latin typeface="Times New Roman"/>
                <a:cs typeface="Times New Roman"/>
              </a:rPr>
              <a:t>two </a:t>
            </a:r>
            <a:r>
              <a:rPr sz="3200" spc="5" dirty="0">
                <a:solidFill>
                  <a:srgbClr val="0000CC"/>
                </a:solidFill>
                <a:latin typeface="Times New Roman"/>
                <a:cs typeface="Times New Roman"/>
              </a:rPr>
              <a:t>ways: </a:t>
            </a:r>
            <a:endParaRPr lang="en-US" sz="3200" spc="5" dirty="0">
              <a:solidFill>
                <a:srgbClr val="0000CC"/>
              </a:solidFill>
              <a:latin typeface="Times New Roman"/>
              <a:cs typeface="Times New Roman"/>
            </a:endParaRPr>
          </a:p>
          <a:p>
            <a:pPr marL="527050" marR="5080" indent="-514350" algn="just">
              <a:lnSpc>
                <a:spcPct val="92500"/>
              </a:lnSpc>
              <a:spcBef>
                <a:spcPts val="385"/>
              </a:spcBef>
              <a:buFont typeface="+mj-lt"/>
              <a:buAutoNum type="arabicPeriod"/>
            </a:pPr>
            <a:r>
              <a:rPr sz="3200" dirty="0">
                <a:solidFill>
                  <a:srgbClr val="0000CC"/>
                </a:solidFill>
                <a:latin typeface="Times New Roman"/>
                <a:cs typeface="Times New Roman"/>
              </a:rPr>
              <a:t>structural differences </a:t>
            </a:r>
            <a:endParaRPr lang="en-US" sz="3200" dirty="0">
              <a:solidFill>
                <a:srgbClr val="0000CC"/>
              </a:solidFill>
              <a:latin typeface="Times New Roman"/>
              <a:cs typeface="Times New Roman"/>
            </a:endParaRPr>
          </a:p>
          <a:p>
            <a:pPr marL="1041400" marR="5080" lvl="1" indent="-571500" algn="just">
              <a:lnSpc>
                <a:spcPct val="92500"/>
              </a:lnSpc>
              <a:spcBef>
                <a:spcPts val="385"/>
              </a:spcBef>
              <a:buFont typeface="+mj-lt"/>
              <a:buAutoNum type="romanLcPeriod"/>
            </a:pPr>
            <a:r>
              <a:rPr lang="en-IN" sz="3200" dirty="0">
                <a:solidFill>
                  <a:srgbClr val="0000CC"/>
                </a:solidFill>
                <a:latin typeface="Times New Roman"/>
                <a:cs typeface="Times New Roman"/>
              </a:rPr>
              <a:t>Bipolar</a:t>
            </a:r>
          </a:p>
          <a:p>
            <a:pPr marL="1041400" marR="5080" lvl="1" indent="-571500" algn="just">
              <a:lnSpc>
                <a:spcPct val="92500"/>
              </a:lnSpc>
              <a:spcBef>
                <a:spcPts val="385"/>
              </a:spcBef>
              <a:buFont typeface="+mj-lt"/>
              <a:buAutoNum type="romanLcPeriod"/>
            </a:pPr>
            <a:r>
              <a:rPr lang="en-IN" sz="3200" dirty="0">
                <a:solidFill>
                  <a:srgbClr val="0000CC"/>
                </a:solidFill>
                <a:latin typeface="Times New Roman"/>
                <a:cs typeface="Times New Roman"/>
              </a:rPr>
              <a:t>Unipolar</a:t>
            </a:r>
            <a:endParaRPr lang="en-IN" sz="3200" spc="5" dirty="0">
              <a:solidFill>
                <a:srgbClr val="0000CC"/>
              </a:solidFill>
              <a:latin typeface="Times New Roman"/>
              <a:cs typeface="Times New Roman"/>
            </a:endParaRPr>
          </a:p>
          <a:p>
            <a:pPr marL="1041400" marR="5080" lvl="1" indent="-571500" algn="just">
              <a:lnSpc>
                <a:spcPct val="92500"/>
              </a:lnSpc>
              <a:spcBef>
                <a:spcPts val="385"/>
              </a:spcBef>
              <a:buFont typeface="+mj-lt"/>
              <a:buAutoNum type="romanLcPeriod"/>
            </a:pPr>
            <a:r>
              <a:rPr lang="en-IN" sz="3200" dirty="0">
                <a:solidFill>
                  <a:srgbClr val="0000CC"/>
                </a:solidFill>
                <a:latin typeface="Times New Roman"/>
                <a:cs typeface="Times New Roman"/>
              </a:rPr>
              <a:t>multipolar 	</a:t>
            </a:r>
            <a:endParaRPr lang="en-US" sz="3200" dirty="0">
              <a:solidFill>
                <a:srgbClr val="0000CC"/>
              </a:solidFill>
              <a:latin typeface="Times New Roman"/>
              <a:cs typeface="Times New Roman"/>
            </a:endParaRPr>
          </a:p>
          <a:p>
            <a:pPr marL="527050" marR="5080" indent="-514350" algn="just">
              <a:lnSpc>
                <a:spcPct val="92500"/>
              </a:lnSpc>
              <a:spcBef>
                <a:spcPts val="385"/>
              </a:spcBef>
              <a:buFont typeface="+mj-lt"/>
              <a:buAutoNum type="arabicPeriod"/>
            </a:pPr>
            <a:r>
              <a:rPr lang="en-IN" sz="3200" dirty="0">
                <a:solidFill>
                  <a:srgbClr val="0000CC"/>
                </a:solidFill>
                <a:latin typeface="Times New Roman"/>
                <a:cs typeface="Times New Roman"/>
              </a:rPr>
              <a:t>functional differences</a:t>
            </a:r>
          </a:p>
          <a:p>
            <a:pPr marL="1041400" marR="5080" lvl="1" indent="-571500" algn="just">
              <a:lnSpc>
                <a:spcPct val="92500"/>
              </a:lnSpc>
              <a:spcBef>
                <a:spcPts val="385"/>
              </a:spcBef>
              <a:buFont typeface="+mj-lt"/>
              <a:buAutoNum type="romanLcPeriod"/>
            </a:pPr>
            <a:r>
              <a:rPr lang="en-IN" sz="3200" dirty="0">
                <a:solidFill>
                  <a:srgbClr val="0000CC"/>
                </a:solidFill>
                <a:latin typeface="Times New Roman"/>
                <a:cs typeface="Times New Roman"/>
              </a:rPr>
              <a:t>sensory neurons</a:t>
            </a:r>
          </a:p>
          <a:p>
            <a:pPr marL="1041400" marR="5080" lvl="1" indent="-571500" algn="just">
              <a:lnSpc>
                <a:spcPct val="92500"/>
              </a:lnSpc>
              <a:spcBef>
                <a:spcPts val="385"/>
              </a:spcBef>
              <a:buFont typeface="+mj-lt"/>
              <a:buAutoNum type="romanLcPeriod"/>
            </a:pPr>
            <a:r>
              <a:rPr lang="en-IN" sz="3200" dirty="0">
                <a:solidFill>
                  <a:srgbClr val="0000CC"/>
                </a:solidFill>
                <a:latin typeface="Times New Roman"/>
                <a:cs typeface="Times New Roman"/>
              </a:rPr>
              <a:t>Interneurons</a:t>
            </a:r>
          </a:p>
          <a:p>
            <a:pPr marL="1041400" marR="5080" lvl="1" indent="-571500" algn="just">
              <a:lnSpc>
                <a:spcPct val="92500"/>
              </a:lnSpc>
              <a:spcBef>
                <a:spcPts val="385"/>
              </a:spcBef>
              <a:buFont typeface="+mj-lt"/>
              <a:buAutoNum type="romanLcPeriod"/>
            </a:pPr>
            <a:r>
              <a:rPr lang="en-IN" sz="3200" dirty="0">
                <a:solidFill>
                  <a:srgbClr val="0000CC"/>
                </a:solidFill>
                <a:latin typeface="Times New Roman"/>
                <a:cs typeface="Times New Roman"/>
              </a:rPr>
              <a:t>motor  neurons</a:t>
            </a:r>
          </a:p>
          <a:p>
            <a:pPr marL="527050" marR="5080" indent="-514350" algn="just">
              <a:lnSpc>
                <a:spcPct val="92500"/>
              </a:lnSpc>
              <a:spcBef>
                <a:spcPts val="385"/>
              </a:spcBef>
              <a:buFont typeface="+mj-lt"/>
              <a:buAutoNum type="arabicPeriod"/>
            </a:pPr>
            <a:r>
              <a:rPr lang="en-IN" sz="3200" dirty="0">
                <a:solidFill>
                  <a:srgbClr val="0000CC"/>
                </a:solidFill>
                <a:latin typeface="Times New Roman"/>
                <a:cs typeface="Times New Roman"/>
              </a:rPr>
              <a:t>Presence of myelin sheath</a:t>
            </a:r>
            <a:endParaRPr lang="en-US" sz="3200" dirty="0">
              <a:solidFill>
                <a:srgbClr val="0000CC"/>
              </a:solidFill>
              <a:latin typeface="Times New Roman"/>
              <a:cs typeface="Times New Roman"/>
            </a:endParaRPr>
          </a:p>
          <a:p>
            <a:pPr marL="1041400" marR="5080" lvl="1" indent="-571500" algn="just">
              <a:lnSpc>
                <a:spcPct val="92500"/>
              </a:lnSpc>
              <a:spcBef>
                <a:spcPts val="385"/>
              </a:spcBef>
              <a:buFont typeface="+mj-lt"/>
              <a:buAutoNum type="romanLcPeriod"/>
            </a:pPr>
            <a:r>
              <a:rPr lang="en-IN" sz="3200" dirty="0">
                <a:solidFill>
                  <a:srgbClr val="0000CC"/>
                </a:solidFill>
                <a:latin typeface="Times New Roman"/>
                <a:cs typeface="Times New Roman"/>
              </a:rPr>
              <a:t>Myelinated</a:t>
            </a:r>
          </a:p>
          <a:p>
            <a:pPr marL="1041400" marR="5080" lvl="1" indent="-571500" algn="just">
              <a:lnSpc>
                <a:spcPct val="92500"/>
              </a:lnSpc>
              <a:spcBef>
                <a:spcPts val="385"/>
              </a:spcBef>
              <a:buFont typeface="+mj-lt"/>
              <a:buAutoNum type="romanLcPeriod"/>
            </a:pPr>
            <a:r>
              <a:rPr lang="en-IN" sz="3200" dirty="0">
                <a:solidFill>
                  <a:srgbClr val="0000CC"/>
                </a:solidFill>
                <a:latin typeface="Times New Roman"/>
                <a:cs typeface="Times New Roman"/>
              </a:rPr>
              <a:t>non-myelinated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635" y="1102081"/>
            <a:ext cx="8739433" cy="4653838"/>
          </a:xfrm>
          <a:prstGeom prst="rect">
            <a:avLst/>
          </a:prstGeom>
        </p:spPr>
        <p:txBody>
          <a:bodyPr vert="horz" wrap="square" lIns="0" tIns="176530" rIns="0" bIns="0" rtlCol="0">
            <a:spAutoFit/>
          </a:bodyPr>
          <a:lstStyle/>
          <a:p>
            <a:pPr marL="394970" marR="5080" algn="just">
              <a:spcBef>
                <a:spcPts val="1290"/>
              </a:spcBef>
            </a:pPr>
            <a:r>
              <a:rPr lang="en-IN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According to structural differences ;</a:t>
            </a:r>
          </a:p>
          <a:p>
            <a:pPr marL="394970" marR="5080" algn="just">
              <a:lnSpc>
                <a:spcPct val="100000"/>
              </a:lnSpc>
              <a:spcBef>
                <a:spcPts val="1290"/>
              </a:spcBef>
            </a:pPr>
            <a:r>
              <a:rPr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Bipolar neurons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are found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in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the </a:t>
            </a:r>
            <a:r>
              <a:rPr sz="2800" spc="5" dirty="0">
                <a:solidFill>
                  <a:srgbClr val="0000CC"/>
                </a:solidFill>
                <a:latin typeface="Times New Roman"/>
                <a:cs typeface="Times New Roman"/>
              </a:rPr>
              <a:t>eyes,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nose, </a:t>
            </a:r>
            <a:r>
              <a:rPr sz="2800" spc="5" dirty="0">
                <a:solidFill>
                  <a:srgbClr val="0000CC"/>
                </a:solidFill>
                <a:latin typeface="Times New Roman"/>
                <a:cs typeface="Times New Roman"/>
              </a:rPr>
              <a:t>and 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ears, and have a single axon </a:t>
            </a:r>
            <a:r>
              <a:rPr sz="2800" spc="5" dirty="0">
                <a:solidFill>
                  <a:srgbClr val="0000CC"/>
                </a:solidFill>
                <a:latin typeface="Times New Roman"/>
                <a:cs typeface="Times New Roman"/>
              </a:rPr>
              <a:t>and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a single dendrite  extending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from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opposite sides of the cell</a:t>
            </a:r>
            <a:r>
              <a:rPr sz="2800" spc="6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body.</a:t>
            </a:r>
            <a:endParaRPr sz="2800" dirty="0">
              <a:latin typeface="Times New Roman"/>
              <a:cs typeface="Times New Roman"/>
            </a:endParaRPr>
          </a:p>
          <a:p>
            <a:pPr marL="394970" marR="5715" algn="just">
              <a:lnSpc>
                <a:spcPct val="100000"/>
              </a:lnSpc>
            </a:pPr>
            <a:r>
              <a:rPr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Unipolar neurons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are found in ganglia outside the  CNS and have </a:t>
            </a:r>
            <a:r>
              <a:rPr sz="2800" spc="5" dirty="0">
                <a:solidFill>
                  <a:srgbClr val="0000CC"/>
                </a:solidFill>
                <a:latin typeface="Times New Roman"/>
                <a:cs typeface="Times New Roman"/>
              </a:rPr>
              <a:t>an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axon </a:t>
            </a:r>
            <a:r>
              <a:rPr sz="2800" spc="5" dirty="0">
                <a:solidFill>
                  <a:srgbClr val="0000CC"/>
                </a:solidFill>
                <a:latin typeface="Times New Roman"/>
                <a:cs typeface="Times New Roman"/>
              </a:rPr>
              <a:t>and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a dendrite arising  from a single short fiber extending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from the </a:t>
            </a:r>
            <a:r>
              <a:rPr sz="2800" spc="5" dirty="0">
                <a:solidFill>
                  <a:srgbClr val="0000CC"/>
                </a:solidFill>
                <a:latin typeface="Times New Roman"/>
                <a:cs typeface="Times New Roman"/>
              </a:rPr>
              <a:t>cell 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body.</a:t>
            </a:r>
            <a:endParaRPr sz="2800" dirty="0">
              <a:latin typeface="Times New Roman"/>
              <a:cs typeface="Times New Roman"/>
            </a:endParaRPr>
          </a:p>
          <a:p>
            <a:pPr marL="394970" marR="7620" algn="just">
              <a:lnSpc>
                <a:spcPct val="100000"/>
              </a:lnSpc>
            </a:pPr>
            <a:r>
              <a:rPr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Multipolar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 neurons have many nerve fibers  arising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from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their cell bodies </a:t>
            </a:r>
            <a:r>
              <a:rPr sz="2800" spc="5" dirty="0">
                <a:solidFill>
                  <a:srgbClr val="0000CC"/>
                </a:solidFill>
                <a:latin typeface="Times New Roman"/>
                <a:cs typeface="Times New Roman"/>
              </a:rPr>
              <a:t>and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are commonly  found in the brain and spinal</a:t>
            </a:r>
            <a:r>
              <a:rPr sz="2800" spc="4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cord.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332748-BDDB-4CBC-BA5C-544CA1DD3BF6}"/>
              </a:ext>
            </a:extLst>
          </p:cNvPr>
          <p:cNvSpPr txBox="1"/>
          <p:nvPr/>
        </p:nvSpPr>
        <p:spPr>
          <a:xfrm>
            <a:off x="381000" y="3048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390"/>
              </a:spcBef>
            </a:pPr>
            <a:r>
              <a:rPr lang="en-IN" sz="4000" b="1" dirty="0">
                <a:solidFill>
                  <a:srgbClr val="339833"/>
                </a:solidFill>
                <a:latin typeface="Times New Roman"/>
                <a:cs typeface="Times New Roman"/>
              </a:rPr>
              <a:t>Classification of Neurons:</a:t>
            </a:r>
            <a:endParaRPr lang="en-IN" sz="4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A630F599-1698-4B6B-8CD8-83073E9CFF9D}" vid="{C9DF8B36-2B52-44D8-B4D2-718152A15B2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</TotalTime>
  <Words>2524</Words>
  <Application>Microsoft Office PowerPoint</Application>
  <PresentationFormat>On-screen Show (4:3)</PresentationFormat>
  <Paragraphs>195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Bernard MT Condensed</vt:lpstr>
      <vt:lpstr>Calibri</vt:lpstr>
      <vt:lpstr>Times New Roman</vt:lpstr>
      <vt:lpstr>Theme1</vt:lpstr>
      <vt:lpstr>The Nervous System</vt:lpstr>
      <vt:lpstr>Nervous System and Senses</vt:lpstr>
      <vt:lpstr>The Neuron</vt:lpstr>
      <vt:lpstr>PowerPoint Presentation</vt:lpstr>
      <vt:lpstr>Neuron Structure</vt:lpstr>
      <vt:lpstr>PowerPoint Presentation</vt:lpstr>
      <vt:lpstr>PowerPoint Presentation</vt:lpstr>
      <vt:lpstr>Types of Neurons &amp; Neuroglial Cells</vt:lpstr>
      <vt:lpstr>PowerPoint Presentation</vt:lpstr>
      <vt:lpstr>PowerPoint Presentation</vt:lpstr>
      <vt:lpstr>According to Presence of myelin sheath</vt:lpstr>
      <vt:lpstr>Classification of Neuroglial Cells</vt:lpstr>
      <vt:lpstr>5.Astrocytes are near blood vessels and support     structures, aid in metabolism, and respond to brain  injury by filling in spaces.</vt:lpstr>
      <vt:lpstr>PowerPoint Presentation</vt:lpstr>
      <vt:lpstr>PowerPoint Presentation</vt:lpstr>
      <vt:lpstr>PowerPoint Presentation</vt:lpstr>
      <vt:lpstr>classification</vt:lpstr>
      <vt:lpstr>PowerPoint Presentation</vt:lpstr>
      <vt:lpstr>General Functions of the Nervous System</vt:lpstr>
      <vt:lpstr>PowerPoint Presentation</vt:lpstr>
      <vt:lpstr>Nerve Impulse</vt:lpstr>
      <vt:lpstr>PowerPoint Presentation</vt:lpstr>
      <vt:lpstr>PowerPoint Presentation</vt:lpstr>
      <vt:lpstr>Nerve Pathways</vt:lpstr>
      <vt:lpstr>PowerPoint Presentation</vt:lpstr>
      <vt:lpstr>BRAIN</vt:lpstr>
      <vt:lpstr>Brain</vt:lpstr>
      <vt:lpstr>PowerPoint Presentation</vt:lpstr>
      <vt:lpstr>PowerPoint Presentation</vt:lpstr>
      <vt:lpstr>Meninges</vt:lpstr>
      <vt:lpstr>The middle meninx, the arachnoid mater, is thin  and lacks blood vessels.</vt:lpstr>
      <vt:lpstr>Spinal Cord</vt:lpstr>
      <vt:lpstr>Structure of the Spinal Cord</vt:lpstr>
      <vt:lpstr>Functions of the Spinal Cord</vt:lpstr>
      <vt:lpstr>PowerPoint Presentation</vt:lpstr>
      <vt:lpstr>Peripheral Nervous System</vt:lpstr>
      <vt:lpstr>Cranial Nerves</vt:lpstr>
      <vt:lpstr>PowerPoint Presentation</vt:lpstr>
      <vt:lpstr>Spinal Nerves</vt:lpstr>
      <vt:lpstr>Autonomic Nervous System</vt:lpstr>
      <vt:lpstr>General Characteristics</vt:lpstr>
      <vt:lpstr>Autonomic Nerve Fibers</vt:lpstr>
      <vt:lpstr>PowerPoint Presentation</vt:lpstr>
      <vt:lpstr>PowerPoint Presentation</vt:lpstr>
      <vt:lpstr>Parasympathetic Division – Fibers in the</vt:lpstr>
      <vt:lpstr>PowerPoint Presentation</vt:lpstr>
      <vt:lpstr>PowerPoint Presentation</vt:lpstr>
      <vt:lpstr>PowerPoint Presentation</vt:lpstr>
      <vt:lpstr>PowerPoint Presentation</vt:lpstr>
      <vt:lpstr>Nervous System Function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Shama</dc:creator>
  <cp:lastModifiedBy>pallishree bhukta</cp:lastModifiedBy>
  <cp:revision>34</cp:revision>
  <dcterms:created xsi:type="dcterms:W3CDTF">2021-02-19T03:58:05Z</dcterms:created>
  <dcterms:modified xsi:type="dcterms:W3CDTF">2021-03-09T04:51:02Z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2010-04-29T00:00:00Z</vt:filetime>
  </property>
  <property fmtid="{D5CDD505-2E9C-101B-9397-08002B2CF9AE}" pid="3" name="Creator">
    <vt:lpwstr>Impress</vt:lpwstr>
  </property>
  <property fmtid="{D5CDD505-2E9C-101B-9397-08002B2CF9AE}" pid="4" name="LastSaved">
    <vt:filetime>2021-02-19T00:00:00Z</vt:filetime>
  </property>
</Properties>
</file>