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01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67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291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595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975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393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12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446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6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46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83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42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43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2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16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31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4723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BASICS OF FINGERPRINTING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Classification and cataloguing of fingerprint record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90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Major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Ridge </a:t>
            </a:r>
            <a:r>
              <a:rPr lang="en-GB" dirty="0"/>
              <a:t>count </a:t>
            </a:r>
            <a:r>
              <a:rPr lang="en-GB" dirty="0" smtClean="0"/>
              <a:t>or ridge </a:t>
            </a:r>
            <a:r>
              <a:rPr lang="en-GB" dirty="0"/>
              <a:t>trace value of the thumbs, right hand over left hand. </a:t>
            </a:r>
            <a:endParaRPr lang="en-GB" dirty="0" smtClean="0"/>
          </a:p>
          <a:p>
            <a:r>
              <a:rPr lang="en-GB" dirty="0" smtClean="0"/>
              <a:t>Designated immediately </a:t>
            </a:r>
            <a:r>
              <a:rPr lang="en-GB" dirty="0"/>
              <a:t>to the left of the primary. </a:t>
            </a:r>
            <a:endParaRPr lang="en-GB" dirty="0" smtClean="0"/>
          </a:p>
          <a:p>
            <a:r>
              <a:rPr lang="en-GB" dirty="0" smtClean="0"/>
              <a:t>If </a:t>
            </a:r>
            <a:r>
              <a:rPr lang="en-GB" dirty="0"/>
              <a:t>there is an </a:t>
            </a:r>
            <a:r>
              <a:rPr lang="en-GB" dirty="0" smtClean="0"/>
              <a:t>A or </a:t>
            </a:r>
            <a:r>
              <a:rPr lang="en-GB" dirty="0"/>
              <a:t>T in the thumbs, there will be no major classification</a:t>
            </a:r>
            <a:r>
              <a:rPr lang="en-GB" dirty="0" smtClean="0"/>
              <a:t>.</a:t>
            </a:r>
          </a:p>
          <a:p>
            <a:r>
              <a:rPr lang="en-GB" dirty="0"/>
              <a:t>Whorl trace values will be indicated by inner </a:t>
            </a:r>
            <a:r>
              <a:rPr lang="en-GB" b="1" dirty="0"/>
              <a:t>(I)</a:t>
            </a:r>
            <a:r>
              <a:rPr lang="en-GB" dirty="0"/>
              <a:t>, meet </a:t>
            </a:r>
            <a:r>
              <a:rPr lang="en-GB" b="1" dirty="0"/>
              <a:t>(M)</a:t>
            </a:r>
            <a:r>
              <a:rPr lang="en-GB" dirty="0"/>
              <a:t>, or outer </a:t>
            </a:r>
            <a:r>
              <a:rPr lang="en-GB" b="1" dirty="0"/>
              <a:t>(O)</a:t>
            </a:r>
            <a:r>
              <a:rPr lang="en-GB" dirty="0"/>
              <a:t>.</a:t>
            </a:r>
          </a:p>
          <a:p>
            <a:r>
              <a:rPr lang="en-GB" dirty="0"/>
              <a:t>Loop counts must be converted into small </a:t>
            </a:r>
            <a:r>
              <a:rPr lang="en-GB" b="1" dirty="0"/>
              <a:t>(S)</a:t>
            </a:r>
            <a:r>
              <a:rPr lang="en-GB" dirty="0"/>
              <a:t>, medium </a:t>
            </a:r>
            <a:r>
              <a:rPr lang="en-GB" b="1" dirty="0"/>
              <a:t>(M)</a:t>
            </a:r>
            <a:r>
              <a:rPr lang="en-GB" dirty="0"/>
              <a:t>, or large </a:t>
            </a:r>
            <a:r>
              <a:rPr lang="en-GB" b="1" dirty="0"/>
              <a:t>(L)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0763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85801" y="1481070"/>
            <a:ext cx="6036971" cy="4310131"/>
          </a:xfrm>
        </p:spPr>
        <p:txBody>
          <a:bodyPr>
            <a:normAutofit/>
          </a:bodyPr>
          <a:lstStyle/>
          <a:p>
            <a:r>
              <a:rPr lang="en-GB" b="1" dirty="0" smtClean="0"/>
              <a:t>Always </a:t>
            </a:r>
            <a:r>
              <a:rPr lang="en-GB" b="1" dirty="0"/>
              <a:t>count the left thumb first</a:t>
            </a:r>
            <a:r>
              <a:rPr lang="en-GB" dirty="0"/>
              <a:t>. Based on the ridge count of the left </a:t>
            </a:r>
            <a:r>
              <a:rPr lang="en-GB" dirty="0" smtClean="0"/>
              <a:t>thumb print</a:t>
            </a:r>
            <a:r>
              <a:rPr lang="en-GB" dirty="0"/>
              <a:t>, the right thumb designation can be determined based on the </a:t>
            </a:r>
            <a:r>
              <a:rPr lang="en-GB" dirty="0" smtClean="0"/>
              <a:t>conversion chart.</a:t>
            </a:r>
          </a:p>
          <a:p>
            <a:r>
              <a:rPr lang="en-GB" dirty="0"/>
              <a:t>Left thumb conversion (For ridge counts) 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1 </a:t>
            </a:r>
            <a:r>
              <a:rPr lang="en-GB" dirty="0"/>
              <a:t>to 11 small (</a:t>
            </a:r>
            <a:r>
              <a:rPr lang="en-GB" dirty="0" smtClean="0"/>
              <a:t>S)</a:t>
            </a:r>
          </a:p>
          <a:p>
            <a:pPr lvl="1"/>
            <a:r>
              <a:rPr lang="en-GB" dirty="0" smtClean="0"/>
              <a:t>12 </a:t>
            </a:r>
            <a:r>
              <a:rPr lang="en-GB" dirty="0"/>
              <a:t>to 16 medium (</a:t>
            </a:r>
            <a:r>
              <a:rPr lang="en-GB" dirty="0" smtClean="0"/>
              <a:t>M)</a:t>
            </a:r>
          </a:p>
          <a:p>
            <a:pPr lvl="1"/>
            <a:r>
              <a:rPr lang="en-GB" dirty="0" smtClean="0"/>
              <a:t>17</a:t>
            </a:r>
            <a:r>
              <a:rPr lang="en-GB" dirty="0"/>
              <a:t>+ large (L</a:t>
            </a:r>
            <a:r>
              <a:rPr lang="en-GB" dirty="0" smtClean="0"/>
              <a:t>)</a:t>
            </a:r>
          </a:p>
          <a:p>
            <a:r>
              <a:rPr lang="en-GB" dirty="0" smtClean="0"/>
              <a:t>For Right thumb : Refer the chart.</a:t>
            </a:r>
            <a:endParaRPr lang="en-GB" dirty="0"/>
          </a:p>
          <a:p>
            <a:r>
              <a:rPr lang="en-GB" dirty="0" smtClean="0"/>
              <a:t>If a </a:t>
            </a:r>
            <a:r>
              <a:rPr lang="en-GB" dirty="0"/>
              <a:t>whorl appears in the left thumb print, use the smaller conversion chart </a:t>
            </a:r>
            <a:r>
              <a:rPr lang="en-GB" dirty="0" smtClean="0"/>
              <a:t>to </a:t>
            </a:r>
            <a:r>
              <a:rPr lang="en-GB" dirty="0"/>
              <a:t>the right thumb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426" y="1922275"/>
            <a:ext cx="3801651" cy="3427719"/>
          </a:xfrm>
        </p:spPr>
      </p:pic>
    </p:spTree>
    <p:extLst>
      <p:ext uri="{BB962C8B-B14F-4D97-AF65-F5344CB8AC3E}">
        <p14:creationId xmlns:p14="http://schemas.microsoft.com/office/powerpoint/2010/main" val="651605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Ridge </a:t>
            </a:r>
            <a:r>
              <a:rPr lang="en-GB" dirty="0"/>
              <a:t>count of a loop appearing in the </a:t>
            </a:r>
            <a:r>
              <a:rPr lang="en-GB" dirty="0" smtClean="0"/>
              <a:t>little </a:t>
            </a:r>
            <a:r>
              <a:rPr lang="en-GB" dirty="0"/>
              <a:t>fingers</a:t>
            </a:r>
            <a:r>
              <a:rPr lang="en-GB" dirty="0" smtClean="0"/>
              <a:t>.</a:t>
            </a:r>
          </a:p>
          <a:p>
            <a:r>
              <a:rPr lang="en-GB" dirty="0" smtClean="0"/>
              <a:t>Right </a:t>
            </a:r>
            <a:r>
              <a:rPr lang="en-GB" dirty="0"/>
              <a:t>little finger is </a:t>
            </a:r>
            <a:r>
              <a:rPr lang="en-GB" dirty="0" smtClean="0"/>
              <a:t>examined first </a:t>
            </a:r>
            <a:r>
              <a:rPr lang="en-GB" dirty="0"/>
              <a:t>to see </a:t>
            </a:r>
            <a:r>
              <a:rPr lang="en-GB" dirty="0" smtClean="0"/>
              <a:t>the presence of loop. </a:t>
            </a:r>
            <a:r>
              <a:rPr lang="en-GB" dirty="0"/>
              <a:t>If there is no loop pattern in the </a:t>
            </a:r>
            <a:r>
              <a:rPr lang="en-GB" dirty="0" smtClean="0"/>
              <a:t>right little </a:t>
            </a:r>
            <a:r>
              <a:rPr lang="en-GB" dirty="0"/>
              <a:t>finger, then the left little finger is examined. </a:t>
            </a:r>
            <a:endParaRPr lang="en-GB" dirty="0" smtClean="0"/>
          </a:p>
          <a:p>
            <a:r>
              <a:rPr lang="en-GB" dirty="0" smtClean="0"/>
              <a:t>If </a:t>
            </a:r>
            <a:r>
              <a:rPr lang="en-GB" dirty="0"/>
              <a:t>neither </a:t>
            </a:r>
            <a:r>
              <a:rPr lang="en-GB" dirty="0" smtClean="0"/>
              <a:t>the </a:t>
            </a:r>
            <a:r>
              <a:rPr lang="en-GB" dirty="0"/>
              <a:t>right nor the left little fingers possess a loop, there will be no final</a:t>
            </a:r>
            <a:r>
              <a:rPr lang="en-GB" dirty="0" smtClean="0"/>
              <a:t>.</a:t>
            </a:r>
          </a:p>
          <a:p>
            <a:r>
              <a:rPr lang="en-GB" dirty="0" smtClean="0"/>
              <a:t>Final </a:t>
            </a:r>
            <a:r>
              <a:rPr lang="en-GB" dirty="0"/>
              <a:t>can not consist of both </a:t>
            </a:r>
            <a:r>
              <a:rPr lang="en-GB" dirty="0" smtClean="0"/>
              <a:t>fingers</a:t>
            </a:r>
          </a:p>
          <a:p>
            <a:r>
              <a:rPr lang="en-GB" dirty="0"/>
              <a:t>In large whorl sections, whorls can also be counted but this is rare.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004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Ridge count </a:t>
            </a:r>
            <a:r>
              <a:rPr lang="en-GB" dirty="0"/>
              <a:t>of the first loop appearing on the </a:t>
            </a:r>
            <a:r>
              <a:rPr lang="en-GB" dirty="0" smtClean="0"/>
              <a:t>card excluding </a:t>
            </a:r>
            <a:r>
              <a:rPr lang="en-GB" dirty="0"/>
              <a:t>the little fingers.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designation for the key is always indicated above the line </a:t>
            </a:r>
            <a:r>
              <a:rPr lang="en-GB" dirty="0" smtClean="0"/>
              <a:t>farthest to </a:t>
            </a:r>
            <a:r>
              <a:rPr lang="en-GB" dirty="0"/>
              <a:t>the left on the </a:t>
            </a:r>
            <a:r>
              <a:rPr lang="en-GB" dirty="0" smtClean="0"/>
              <a:t>classification.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631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 the following ac. To modified henry classification with </a:t>
            </a:r>
            <a:r>
              <a:rPr lang="en-US" dirty="0" err="1" smtClean="0"/>
              <a:t>fbi</a:t>
            </a:r>
            <a:r>
              <a:rPr lang="en-US" dirty="0" smtClean="0"/>
              <a:t> extension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292" y="3761641"/>
            <a:ext cx="4533900" cy="676275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258" y="2618077"/>
            <a:ext cx="6619968" cy="2287129"/>
          </a:xfrm>
        </p:spPr>
      </p:pic>
    </p:spTree>
    <p:extLst>
      <p:ext uri="{BB962C8B-B14F-4D97-AF65-F5344CB8AC3E}">
        <p14:creationId xmlns:p14="http://schemas.microsoft.com/office/powerpoint/2010/main" val="345186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classification is required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establish </a:t>
            </a:r>
            <a:r>
              <a:rPr lang="en-GB" dirty="0"/>
              <a:t>a set protocol </a:t>
            </a:r>
            <a:r>
              <a:rPr lang="en-GB" dirty="0" smtClean="0"/>
              <a:t>for </a:t>
            </a:r>
            <a:r>
              <a:rPr lang="en-GB" dirty="0"/>
              <a:t>searching, filing, and </a:t>
            </a:r>
            <a:r>
              <a:rPr lang="en-GB" dirty="0" smtClean="0"/>
              <a:t>comparison purposes.</a:t>
            </a:r>
          </a:p>
          <a:p>
            <a:r>
              <a:rPr lang="en-GB" dirty="0" smtClean="0"/>
              <a:t>It provides </a:t>
            </a:r>
            <a:r>
              <a:rPr lang="en-GB" dirty="0"/>
              <a:t>an orderly method </a:t>
            </a:r>
            <a:r>
              <a:rPr lang="en-GB" dirty="0" smtClean="0"/>
              <a:t>to </a:t>
            </a:r>
            <a:r>
              <a:rPr lang="en-GB" dirty="0"/>
              <a:t>go </a:t>
            </a:r>
            <a:r>
              <a:rPr lang="en-GB" dirty="0" smtClean="0"/>
              <a:t>from the </a:t>
            </a:r>
            <a:r>
              <a:rPr lang="en-GB" dirty="0"/>
              <a:t>general to the </a:t>
            </a:r>
            <a:r>
              <a:rPr lang="en-GB" dirty="0" smtClean="0"/>
              <a:t>specific.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595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Henry classification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Classification system named after </a:t>
            </a:r>
            <a:r>
              <a:rPr lang="en-GB" i="1" u="sng" dirty="0" smtClean="0"/>
              <a:t>Sir </a:t>
            </a:r>
            <a:r>
              <a:rPr lang="en-GB" i="1" u="sng" dirty="0"/>
              <a:t>Edward </a:t>
            </a:r>
            <a:r>
              <a:rPr lang="en-GB" i="1" u="sng" dirty="0" smtClean="0"/>
              <a:t>Henry</a:t>
            </a:r>
            <a:r>
              <a:rPr lang="en-GB" dirty="0" smtClean="0"/>
              <a:t>.</a:t>
            </a:r>
          </a:p>
          <a:p>
            <a:r>
              <a:rPr lang="en-GB" dirty="0" smtClean="0"/>
              <a:t>Originally </a:t>
            </a:r>
            <a:r>
              <a:rPr lang="en-GB" dirty="0"/>
              <a:t>consisted of four parts: primary, secondary</a:t>
            </a:r>
            <a:r>
              <a:rPr lang="en-GB" dirty="0" smtClean="0"/>
              <a:t>, sub secondary, </a:t>
            </a:r>
            <a:r>
              <a:rPr lang="en-GB" dirty="0"/>
              <a:t>and final. </a:t>
            </a:r>
            <a:endParaRPr lang="en-GB" dirty="0" smtClean="0"/>
          </a:p>
          <a:p>
            <a:r>
              <a:rPr lang="en-GB" dirty="0" smtClean="0"/>
              <a:t>Now </a:t>
            </a:r>
            <a:r>
              <a:rPr lang="en-GB" dirty="0"/>
              <a:t>includes an FBI (U.S. Federal Bureau of Investigation) extension</a:t>
            </a:r>
            <a:r>
              <a:rPr lang="en-GB" dirty="0" smtClean="0"/>
              <a:t>, which </a:t>
            </a:r>
            <a:r>
              <a:rPr lang="en-GB" dirty="0"/>
              <a:t>changes the original configuration from four to six </a:t>
            </a:r>
            <a:r>
              <a:rPr lang="en-GB" dirty="0" smtClean="0"/>
              <a:t>categories. ( major and little)</a:t>
            </a:r>
          </a:p>
          <a:p>
            <a:r>
              <a:rPr lang="en-GB" dirty="0" smtClean="0"/>
              <a:t>After the </a:t>
            </a:r>
            <a:r>
              <a:rPr lang="en-GB" dirty="0"/>
              <a:t>introduction of </a:t>
            </a:r>
            <a:r>
              <a:rPr lang="en-GB" dirty="0" smtClean="0"/>
              <a:t>technology and </a:t>
            </a:r>
            <a:r>
              <a:rPr lang="en-GB" dirty="0"/>
              <a:t>various automated fingerprint identification (AFIS) systems, </a:t>
            </a:r>
            <a:r>
              <a:rPr lang="en-GB" dirty="0" smtClean="0"/>
              <a:t>this method </a:t>
            </a:r>
            <a:r>
              <a:rPr lang="en-GB" dirty="0"/>
              <a:t>has come to be known as the </a:t>
            </a:r>
            <a:r>
              <a:rPr lang="en-GB" i="1" u="sng" dirty="0"/>
              <a:t>manual method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8610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components of henry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u="sng" dirty="0"/>
              <a:t>Key</a:t>
            </a:r>
            <a:r>
              <a:rPr lang="en-GB" i="1" dirty="0"/>
              <a:t>: </a:t>
            </a:r>
            <a:r>
              <a:rPr lang="en-GB" dirty="0"/>
              <a:t>The ridge count of the first loop appearing on the card, </a:t>
            </a:r>
            <a:r>
              <a:rPr lang="en-GB" dirty="0" smtClean="0"/>
              <a:t>excluding little </a:t>
            </a:r>
            <a:r>
              <a:rPr lang="en-GB" dirty="0"/>
              <a:t>fingers.</a:t>
            </a:r>
          </a:p>
          <a:p>
            <a:r>
              <a:rPr lang="en-GB" i="1" u="sng" dirty="0" smtClean="0"/>
              <a:t>Major</a:t>
            </a:r>
            <a:r>
              <a:rPr lang="en-GB" i="1" dirty="0"/>
              <a:t>: </a:t>
            </a:r>
            <a:r>
              <a:rPr lang="en-GB" dirty="0"/>
              <a:t>The ridge count or trace value of the </a:t>
            </a:r>
            <a:r>
              <a:rPr lang="en-GB" dirty="0" smtClean="0"/>
              <a:t>thumbs.</a:t>
            </a:r>
          </a:p>
          <a:p>
            <a:r>
              <a:rPr lang="en-GB" i="1" u="sng" dirty="0" smtClean="0"/>
              <a:t>Primary</a:t>
            </a:r>
            <a:r>
              <a:rPr lang="en-GB" i="1" dirty="0"/>
              <a:t>: </a:t>
            </a:r>
            <a:r>
              <a:rPr lang="en-GB" dirty="0"/>
              <a:t>The numeric value of each finger containing a </a:t>
            </a:r>
            <a:r>
              <a:rPr lang="en-GB" dirty="0" smtClean="0"/>
              <a:t>whorl pattern</a:t>
            </a:r>
            <a:r>
              <a:rPr lang="en-GB" dirty="0"/>
              <a:t>.</a:t>
            </a:r>
          </a:p>
          <a:p>
            <a:r>
              <a:rPr lang="en-GB" i="1" u="sng" dirty="0" smtClean="0"/>
              <a:t>Secondary</a:t>
            </a:r>
            <a:r>
              <a:rPr lang="en-GB" i="1" dirty="0"/>
              <a:t>: </a:t>
            </a:r>
            <a:r>
              <a:rPr lang="en-GB" dirty="0"/>
              <a:t>Capital letter indicating the pattern of index fingers.</a:t>
            </a:r>
          </a:p>
          <a:p>
            <a:r>
              <a:rPr lang="en-GB" i="1" u="sng" dirty="0" smtClean="0"/>
              <a:t>Sub secondary</a:t>
            </a:r>
            <a:r>
              <a:rPr lang="en-GB" i="1" dirty="0" smtClean="0"/>
              <a:t>: </a:t>
            </a:r>
            <a:r>
              <a:rPr lang="en-GB" dirty="0"/>
              <a:t>Values of counts and traces of loops and whorls </a:t>
            </a:r>
            <a:r>
              <a:rPr lang="en-GB" dirty="0" smtClean="0"/>
              <a:t>of the </a:t>
            </a:r>
            <a:r>
              <a:rPr lang="en-GB" dirty="0"/>
              <a:t>index, middle, and ring fingers.</a:t>
            </a:r>
          </a:p>
          <a:p>
            <a:r>
              <a:rPr lang="en-GB" i="1" u="sng" dirty="0" smtClean="0"/>
              <a:t>Final</a:t>
            </a:r>
            <a:r>
              <a:rPr lang="en-GB" i="1" dirty="0"/>
              <a:t>: </a:t>
            </a:r>
            <a:r>
              <a:rPr lang="en-GB" dirty="0"/>
              <a:t>Ridge count of loops appearing on the little fingers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375" y="5211315"/>
            <a:ext cx="524827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12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438" y="1459487"/>
            <a:ext cx="10131425" cy="3649133"/>
          </a:xfrm>
        </p:spPr>
        <p:txBody>
          <a:bodyPr>
            <a:normAutofit/>
          </a:bodyPr>
          <a:lstStyle/>
          <a:p>
            <a:r>
              <a:rPr lang="en-GB" dirty="0"/>
              <a:t>The known </a:t>
            </a:r>
            <a:r>
              <a:rPr lang="en-GB" dirty="0" smtClean="0"/>
              <a:t>fingerprint card </a:t>
            </a:r>
            <a:r>
              <a:rPr lang="en-GB" dirty="0"/>
              <a:t>gives us the necessary information. </a:t>
            </a:r>
            <a:endParaRPr lang="en-GB" dirty="0" smtClean="0"/>
          </a:p>
          <a:p>
            <a:r>
              <a:rPr lang="en-GB" dirty="0" smtClean="0"/>
              <a:t>Information </a:t>
            </a:r>
            <a:r>
              <a:rPr lang="en-GB" dirty="0"/>
              <a:t>is inserted onto the card </a:t>
            </a:r>
            <a:r>
              <a:rPr lang="en-GB" dirty="0" smtClean="0"/>
              <a:t>aka </a:t>
            </a:r>
            <a:r>
              <a:rPr lang="en-GB" i="1" dirty="0" smtClean="0"/>
              <a:t>blocking </a:t>
            </a:r>
            <a:r>
              <a:rPr lang="en-GB" i="1" dirty="0"/>
              <a:t>the card</a:t>
            </a:r>
            <a:r>
              <a:rPr lang="en-GB" i="1" dirty="0" smtClean="0"/>
              <a:t>.</a:t>
            </a:r>
            <a:endParaRPr lang="en-GB" dirty="0"/>
          </a:p>
          <a:p>
            <a:r>
              <a:rPr lang="en-GB" dirty="0"/>
              <a:t>Blocking the card consists of </a:t>
            </a:r>
            <a:r>
              <a:rPr lang="en-GB" i="1" dirty="0"/>
              <a:t>inserting the appropriate information </a:t>
            </a:r>
            <a:r>
              <a:rPr lang="en-GB" i="1" dirty="0" smtClean="0"/>
              <a:t>consisting of </a:t>
            </a:r>
            <a:r>
              <a:rPr lang="en-GB" i="1" dirty="0"/>
              <a:t>numbers, letters, and symbols in the appropriate places on the card</a:t>
            </a:r>
            <a:r>
              <a:rPr lang="en-GB" i="1" dirty="0" smtClean="0"/>
              <a:t>. </a:t>
            </a:r>
            <a:endParaRPr lang="en-GB" i="1" dirty="0"/>
          </a:p>
          <a:p>
            <a:r>
              <a:rPr lang="en-GB" dirty="0" smtClean="0"/>
              <a:t>layout </a:t>
            </a:r>
            <a:r>
              <a:rPr lang="en-GB" dirty="0"/>
              <a:t>and position of the fingers on the </a:t>
            </a:r>
            <a:r>
              <a:rPr lang="en-GB" dirty="0" smtClean="0"/>
              <a:t>fingerprint card :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10" y="4193012"/>
            <a:ext cx="61341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5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2142066"/>
            <a:ext cx="5663483" cy="384660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N</a:t>
            </a:r>
            <a:r>
              <a:rPr lang="en-GB" dirty="0" smtClean="0"/>
              <a:t>umeric </a:t>
            </a:r>
            <a:r>
              <a:rPr lang="en-GB" dirty="0"/>
              <a:t>value of the finger where </a:t>
            </a:r>
            <a:r>
              <a:rPr lang="en-GB" dirty="0" smtClean="0"/>
              <a:t>a whorl </a:t>
            </a:r>
            <a:r>
              <a:rPr lang="en-GB" dirty="0"/>
              <a:t>appears</a:t>
            </a:r>
            <a:r>
              <a:rPr lang="en-GB" dirty="0" smtClean="0"/>
              <a:t>.</a:t>
            </a:r>
          </a:p>
          <a:p>
            <a:r>
              <a:rPr lang="en-GB" dirty="0"/>
              <a:t>Whatever finger the whorl appears on, </a:t>
            </a:r>
            <a:r>
              <a:rPr lang="en-GB" dirty="0" smtClean="0"/>
              <a:t>that finger assumes the given value. </a:t>
            </a:r>
          </a:p>
          <a:p>
            <a:r>
              <a:rPr lang="en-GB" dirty="0" smtClean="0"/>
              <a:t>Upon </a:t>
            </a:r>
            <a:r>
              <a:rPr lang="en-GB" dirty="0"/>
              <a:t>adding up the numbers, </a:t>
            </a:r>
            <a:r>
              <a:rPr lang="en-GB" dirty="0" smtClean="0"/>
              <a:t>add </a:t>
            </a:r>
            <a:r>
              <a:rPr lang="en-GB" dirty="0"/>
              <a:t>1 to the </a:t>
            </a:r>
            <a:r>
              <a:rPr lang="en-GB" dirty="0" smtClean="0"/>
              <a:t>value. </a:t>
            </a:r>
          </a:p>
          <a:p>
            <a:r>
              <a:rPr lang="en-GB" dirty="0" smtClean="0"/>
              <a:t>Even </a:t>
            </a:r>
            <a:r>
              <a:rPr lang="en-GB" dirty="0"/>
              <a:t>number fingers, 2, 4, 6, 8, and 10 are registered </a:t>
            </a:r>
            <a:r>
              <a:rPr lang="en-GB" dirty="0" smtClean="0"/>
              <a:t>in numerator and Odd number </a:t>
            </a:r>
            <a:r>
              <a:rPr lang="en-GB" dirty="0"/>
              <a:t>fingers 1, 3, 5, 7, and 9 are registered </a:t>
            </a:r>
            <a:r>
              <a:rPr lang="en-GB" dirty="0" smtClean="0"/>
              <a:t>in denominator.</a:t>
            </a:r>
          </a:p>
          <a:p>
            <a:r>
              <a:rPr lang="en-GB" dirty="0" smtClean="0"/>
              <a:t>If all fingers have ,primary </a:t>
            </a:r>
            <a:r>
              <a:rPr lang="en-GB" dirty="0"/>
              <a:t>classification will be 32 over 32. </a:t>
            </a:r>
            <a:endParaRPr lang="en-GB" dirty="0" smtClean="0"/>
          </a:p>
          <a:p>
            <a:r>
              <a:rPr lang="en-GB" dirty="0" smtClean="0"/>
              <a:t>If no whorls </a:t>
            </a:r>
            <a:r>
              <a:rPr lang="en-GB" dirty="0"/>
              <a:t>appear on the card, </a:t>
            </a:r>
            <a:r>
              <a:rPr lang="en-GB" dirty="0" smtClean="0"/>
              <a:t>primary </a:t>
            </a:r>
            <a:r>
              <a:rPr lang="en-GB" dirty="0"/>
              <a:t>classification will be 1 over 1.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654" y="2972147"/>
            <a:ext cx="4591050" cy="1009650"/>
          </a:xfrm>
        </p:spPr>
      </p:pic>
      <p:sp>
        <p:nvSpPr>
          <p:cNvPr id="6" name="TextBox 5"/>
          <p:cNvSpPr txBox="1"/>
          <p:nvPr/>
        </p:nvSpPr>
        <p:spPr>
          <a:xfrm>
            <a:off x="6886654" y="3981797"/>
            <a:ext cx="4591050" cy="371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Numeric chart for primary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510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Indicates </a:t>
            </a:r>
            <a:r>
              <a:rPr lang="en-GB" dirty="0"/>
              <a:t>the pattern type </a:t>
            </a:r>
            <a:r>
              <a:rPr lang="en-GB" dirty="0" smtClean="0"/>
              <a:t>of the </a:t>
            </a:r>
            <a:r>
              <a:rPr lang="en-GB" dirty="0"/>
              <a:t>index fingers and is always indicated by a capital letter</a:t>
            </a:r>
            <a:r>
              <a:rPr lang="en-GB" dirty="0" smtClean="0"/>
              <a:t>.</a:t>
            </a:r>
          </a:p>
          <a:p>
            <a:pPr lvl="1"/>
            <a:r>
              <a:rPr lang="en-GB" dirty="0"/>
              <a:t>A = arch</a:t>
            </a:r>
          </a:p>
          <a:p>
            <a:pPr lvl="1"/>
            <a:r>
              <a:rPr lang="en-GB" dirty="0"/>
              <a:t>T = tented arch</a:t>
            </a:r>
          </a:p>
          <a:p>
            <a:pPr lvl="1"/>
            <a:r>
              <a:rPr lang="en-GB" dirty="0"/>
              <a:t>R = radial loop</a:t>
            </a:r>
          </a:p>
          <a:p>
            <a:pPr lvl="1"/>
            <a:r>
              <a:rPr lang="en-GB" dirty="0"/>
              <a:t>W = whorl</a:t>
            </a:r>
          </a:p>
          <a:p>
            <a:pPr lvl="1"/>
            <a:r>
              <a:rPr lang="en-GB" dirty="0"/>
              <a:t>U = ulnar </a:t>
            </a:r>
            <a:r>
              <a:rPr lang="en-GB" dirty="0" smtClean="0"/>
              <a:t>loop</a:t>
            </a:r>
          </a:p>
          <a:p>
            <a:r>
              <a:rPr lang="en-GB" dirty="0" smtClean="0"/>
              <a:t>Registered as right </a:t>
            </a:r>
            <a:r>
              <a:rPr lang="en-GB" dirty="0"/>
              <a:t>hand over </a:t>
            </a:r>
            <a:r>
              <a:rPr lang="en-GB" dirty="0" smtClean="0"/>
              <a:t>left hand </a:t>
            </a:r>
            <a:r>
              <a:rPr lang="en-GB" dirty="0"/>
              <a:t>on the classification line</a:t>
            </a:r>
            <a:r>
              <a:rPr lang="en-GB" dirty="0" smtClean="0"/>
              <a:t>.</a:t>
            </a:r>
          </a:p>
          <a:p>
            <a:r>
              <a:rPr lang="en-GB" dirty="0" smtClean="0"/>
              <a:t>Placed immediately </a:t>
            </a:r>
            <a:r>
              <a:rPr lang="en-GB" dirty="0"/>
              <a:t>to the right of </a:t>
            </a:r>
            <a:r>
              <a:rPr lang="en-GB" dirty="0" smtClean="0"/>
              <a:t>the primary </a:t>
            </a:r>
            <a:r>
              <a:rPr lang="en-GB" dirty="0"/>
              <a:t>classification.</a:t>
            </a:r>
          </a:p>
        </p:txBody>
      </p:sp>
    </p:spTree>
    <p:extLst>
      <p:ext uri="{BB962C8B-B14F-4D97-AF65-F5344CB8AC3E}">
        <p14:creationId xmlns:p14="http://schemas.microsoft.com/office/powerpoint/2010/main" val="144203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Subsecondary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Grouping of ridge count </a:t>
            </a:r>
            <a:r>
              <a:rPr lang="en-GB" dirty="0"/>
              <a:t>and/or whorl trace symbols for the </a:t>
            </a:r>
            <a:r>
              <a:rPr lang="en-GB" i="1" u="sng" dirty="0"/>
              <a:t>index, middle, and ring</a:t>
            </a:r>
            <a:r>
              <a:rPr lang="en-GB" dirty="0"/>
              <a:t> fingerprints</a:t>
            </a:r>
            <a:br>
              <a:rPr lang="en-GB" dirty="0"/>
            </a:br>
            <a:r>
              <a:rPr lang="en-GB" dirty="0"/>
              <a:t>appearing on the </a:t>
            </a:r>
            <a:r>
              <a:rPr lang="en-GB" dirty="0" smtClean="0"/>
              <a:t>card and it is indicated by letter.</a:t>
            </a:r>
          </a:p>
          <a:p>
            <a:r>
              <a:rPr lang="en-GB" dirty="0"/>
              <a:t>R</a:t>
            </a:r>
            <a:r>
              <a:rPr lang="en-GB" dirty="0" smtClean="0"/>
              <a:t>ight </a:t>
            </a:r>
            <a:r>
              <a:rPr lang="en-GB" dirty="0"/>
              <a:t>hand is </a:t>
            </a:r>
            <a:r>
              <a:rPr lang="en-GB" dirty="0" smtClean="0"/>
              <a:t>indicated above </a:t>
            </a:r>
            <a:r>
              <a:rPr lang="en-GB" dirty="0"/>
              <a:t>the line, the left hand is indicated below the line. </a:t>
            </a:r>
            <a:endParaRPr lang="en-GB" dirty="0" smtClean="0"/>
          </a:p>
          <a:p>
            <a:r>
              <a:rPr lang="en-GB" dirty="0" smtClean="0"/>
              <a:t>Placed to </a:t>
            </a:r>
            <a:r>
              <a:rPr lang="en-GB" dirty="0"/>
              <a:t>the immediate right of the secondary division on </a:t>
            </a:r>
            <a:r>
              <a:rPr lang="en-GB" dirty="0" smtClean="0"/>
              <a:t>the card. </a:t>
            </a:r>
          </a:p>
        </p:txBody>
      </p:sp>
    </p:spTree>
    <p:extLst>
      <p:ext uri="{BB962C8B-B14F-4D97-AF65-F5344CB8AC3E}">
        <p14:creationId xmlns:p14="http://schemas.microsoft.com/office/powerpoint/2010/main" val="86856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089" y="2851773"/>
            <a:ext cx="6502488" cy="3337560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089" y="666227"/>
            <a:ext cx="6419195" cy="1497424"/>
          </a:xfrm>
        </p:spPr>
      </p:pic>
    </p:spTree>
    <p:extLst>
      <p:ext uri="{BB962C8B-B14F-4D97-AF65-F5344CB8AC3E}">
        <p14:creationId xmlns:p14="http://schemas.microsoft.com/office/powerpoint/2010/main" val="4265445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132</TotalTime>
  <Words>760</Words>
  <Application>Microsoft Office PowerPoint</Application>
  <PresentationFormat>Widescreen</PresentationFormat>
  <Paragraphs>66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Celestial</vt:lpstr>
      <vt:lpstr>BASICS OF FINGERPRINTING</vt:lpstr>
      <vt:lpstr>Why classification is required</vt:lpstr>
      <vt:lpstr>Henry classification</vt:lpstr>
      <vt:lpstr>Current components of henry</vt:lpstr>
      <vt:lpstr>PowerPoint Presentation</vt:lpstr>
      <vt:lpstr>Primary</vt:lpstr>
      <vt:lpstr>Secondary</vt:lpstr>
      <vt:lpstr>Subsecondary</vt:lpstr>
      <vt:lpstr>PowerPoint Presentation</vt:lpstr>
      <vt:lpstr>Major</vt:lpstr>
      <vt:lpstr>PowerPoint Presentation</vt:lpstr>
      <vt:lpstr>Final</vt:lpstr>
      <vt:lpstr>key</vt:lpstr>
      <vt:lpstr>Classify the following ac. To modified henry classification with fbi extension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FINGERPRINTING</dc:title>
  <dc:creator>Shruti Rajwar</dc:creator>
  <cp:lastModifiedBy>Shruti Rajwar</cp:lastModifiedBy>
  <cp:revision>9</cp:revision>
  <dcterms:created xsi:type="dcterms:W3CDTF">2020-07-31T06:10:00Z</dcterms:created>
  <dcterms:modified xsi:type="dcterms:W3CDTF">2020-07-31T18:46:00Z</dcterms:modified>
</cp:coreProperties>
</file>