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75" r:id="rId8"/>
    <p:sldId id="276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18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Even though there are well known Cloud Computing advantages as </a:t>
            </a:r>
            <a:r>
              <a:rPr lang="en-US" sz="2400" dirty="0" smtClean="0"/>
              <a:t>hardware independency</a:t>
            </a:r>
            <a:r>
              <a:rPr lang="en-US" sz="2400" dirty="0"/>
              <a:t>, </a:t>
            </a:r>
            <a:r>
              <a:rPr lang="en-US" sz="2400" dirty="0" err="1"/>
              <a:t>cybersecurity</a:t>
            </a:r>
            <a:r>
              <a:rPr lang="en-US" sz="2400" dirty="0"/>
              <a:t>, scalability, harmonization, low maintenance, </a:t>
            </a:r>
            <a:r>
              <a:rPr lang="en-US" sz="2400" dirty="0" smtClean="0"/>
              <a:t>higher implementation </a:t>
            </a:r>
            <a:r>
              <a:rPr lang="en-US" sz="2400" dirty="0"/>
              <a:t>times with less risk. </a:t>
            </a:r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it also has drawbacks. Some </a:t>
            </a:r>
            <a:r>
              <a:rPr lang="en-US" sz="2400" dirty="0" smtClean="0"/>
              <a:t>disadvantages  go </a:t>
            </a:r>
            <a:r>
              <a:rPr lang="en-US" sz="2400" dirty="0"/>
              <a:t>against the industrial sector’s fundamental requirements: availability</a:t>
            </a:r>
            <a:r>
              <a:rPr lang="en-US" sz="2400" dirty="0" smtClean="0"/>
              <a:t>, response </a:t>
            </a:r>
            <a:r>
              <a:rPr lang="en-US" sz="2400" dirty="0"/>
              <a:t>time, or privacy.</a:t>
            </a:r>
          </a:p>
        </p:txBody>
      </p:sp>
    </p:spTree>
    <p:extLst>
      <p:ext uri="{BB962C8B-B14F-4D97-AF65-F5344CB8AC3E}">
        <p14:creationId xmlns="" xmlns:p14="http://schemas.microsoft.com/office/powerpoint/2010/main" val="7809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8640"/>
            <a:ext cx="8147248" cy="593752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5656"/>
            <a:ext cx="7488831" cy="578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280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30" y="692697"/>
            <a:ext cx="8047087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722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full grid contains the generation, transmission and the distribution, 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emphasize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electricity distribution network with the coupled information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network 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top.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part of the grid contains the infrastructure for distributing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electricity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customers, from the transmission grid out to the substations and finally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customers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smart meters to measure quality of the delivered electricity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well 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handle billing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smart meters can be seen as a type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devices, which communicate using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ZigBee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BLE,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NB-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etc. All together, they build up the Advanced Metering Infrastructure (AMI), which is the heart of a smart grid system.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54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Smart meters: </a:t>
            </a:r>
            <a:r>
              <a:rPr lang="en-US" sz="2400" dirty="0"/>
              <a:t>Instant usage data from the smart meters are collected by </a:t>
            </a:r>
            <a:r>
              <a:rPr lang="en-US" sz="2400" dirty="0" smtClean="0"/>
              <a:t>the sensors </a:t>
            </a:r>
            <a:r>
              <a:rPr lang="en-US" sz="2400" dirty="0"/>
              <a:t>and then sent to the utility head-ends via data concentrators, for </a:t>
            </a:r>
            <a:r>
              <a:rPr lang="en-US" sz="2400" dirty="0" smtClean="0"/>
              <a:t>further analysis </a:t>
            </a:r>
            <a:r>
              <a:rPr lang="en-US" sz="2400" dirty="0"/>
              <a:t>and/or storage to be used at billing, statistics, etc. Think of </a:t>
            </a:r>
            <a:r>
              <a:rPr lang="en-US" sz="2400" i="1" dirty="0" err="1"/>
              <a:t>IoT</a:t>
            </a:r>
            <a:r>
              <a:rPr lang="en-US" sz="2400" i="1" dirty="0"/>
              <a:t> layer </a:t>
            </a:r>
            <a:r>
              <a:rPr lang="en-US" sz="2400" dirty="0" smtClean="0"/>
              <a:t>of the </a:t>
            </a:r>
            <a:r>
              <a:rPr lang="en-US" sz="2400" dirty="0"/>
              <a:t>Fig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Data </a:t>
            </a:r>
            <a:r>
              <a:rPr lang="en-US" sz="2400" b="1" dirty="0"/>
              <a:t>concentrator: </a:t>
            </a:r>
            <a:r>
              <a:rPr lang="en-US" sz="2400" dirty="0"/>
              <a:t>Data from many (hundreds-thousands) smart meters </a:t>
            </a:r>
            <a:r>
              <a:rPr lang="en-US" sz="2400" dirty="0" smtClean="0"/>
              <a:t>are collected </a:t>
            </a:r>
            <a:r>
              <a:rPr lang="en-US" sz="2400" dirty="0"/>
              <a:t>at the data concentrators and relayed to the AMI head-end. Think </a:t>
            </a:r>
            <a:r>
              <a:rPr lang="en-US" sz="2400" dirty="0" smtClean="0"/>
              <a:t>of </a:t>
            </a:r>
            <a:r>
              <a:rPr lang="en-US" sz="2400" i="1" dirty="0" smtClean="0"/>
              <a:t>Fog </a:t>
            </a:r>
            <a:r>
              <a:rPr lang="en-US" sz="2400" i="1" dirty="0"/>
              <a:t>layer </a:t>
            </a:r>
            <a:r>
              <a:rPr lang="en-US" sz="2400" dirty="0"/>
              <a:t>of the Fig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b="1" dirty="0"/>
              <a:t>AMI head-end: </a:t>
            </a:r>
            <a:r>
              <a:rPr lang="en-US" sz="2400" dirty="0"/>
              <a:t>A broad spectrum of the data is stored and processed at the </a:t>
            </a:r>
            <a:r>
              <a:rPr lang="en-US" sz="2400" dirty="0" smtClean="0"/>
              <a:t>AMI head-end </a:t>
            </a:r>
            <a:r>
              <a:rPr lang="en-US" sz="2400" dirty="0"/>
              <a:t>(the utility side), such as the consumer short/long term electricity </a:t>
            </a:r>
            <a:r>
              <a:rPr lang="en-US" sz="2400" dirty="0" smtClean="0"/>
              <a:t>usage data</a:t>
            </a:r>
            <a:r>
              <a:rPr lang="en-US" sz="2400" dirty="0"/>
              <a:t>. Think of </a:t>
            </a:r>
            <a:r>
              <a:rPr lang="en-US" sz="2400" i="1" dirty="0"/>
              <a:t>Cloud layer </a:t>
            </a:r>
            <a:r>
              <a:rPr lang="en-US" sz="2400" dirty="0"/>
              <a:t>of the Fig.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8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624013"/>
            <a:ext cx="697230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981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electricity usage data of the consumers follow the path of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1-2-3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(upstream); whereas commands (such as pushing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software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patches)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control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center follow the reverse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path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3-2-1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downstream).</a:t>
            </a:r>
          </a:p>
          <a:p>
            <a:r>
              <a:rPr lang="en-US" sz="2400" dirty="0"/>
              <a:t>Some data generated at the smart meter is used for billing. As such, it needs </a:t>
            </a:r>
            <a:r>
              <a:rPr lang="en-US" sz="2400" dirty="0" smtClean="0"/>
              <a:t>to be </a:t>
            </a:r>
            <a:r>
              <a:rPr lang="en-US" sz="2400" dirty="0"/>
              <a:t>correct, can be aggregated and only available to the AMI head-end at </a:t>
            </a:r>
            <a:r>
              <a:rPr lang="en-US" sz="2400" dirty="0" smtClean="0"/>
              <a:t>regular intervals </a:t>
            </a:r>
            <a:r>
              <a:rPr lang="en-US" sz="2400" dirty="0"/>
              <a:t>and not in real time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Other data generated at the smart meter offers </a:t>
            </a:r>
            <a:r>
              <a:rPr lang="en-US" sz="2400" dirty="0" smtClean="0"/>
              <a:t>the possibility </a:t>
            </a:r>
            <a:r>
              <a:rPr lang="en-US" sz="2400" dirty="0"/>
              <a:t>to improve the overall electricity quality if it can be shared </a:t>
            </a:r>
            <a:r>
              <a:rPr lang="en-US" sz="2400" dirty="0" smtClean="0"/>
              <a:t> instantaneous with </a:t>
            </a:r>
            <a:r>
              <a:rPr lang="en-US" sz="2400" dirty="0"/>
              <a:t>at least the data concentrator (and the corresponding sub station for </a:t>
            </a:r>
            <a:r>
              <a:rPr lang="en-US" sz="2400" dirty="0" smtClean="0"/>
              <a:t>the electricity </a:t>
            </a:r>
            <a:r>
              <a:rPr lang="en-US" sz="2400" dirty="0"/>
              <a:t>flow).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24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5668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General feature of IoT gateway. | Download Scientific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30" y="457200"/>
            <a:ext cx="7946517" cy="609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43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999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IoT Edge Computing vs. Cloud Computing | Open Automation Softw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020050" cy="5667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058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</a:t>
            </a:r>
            <a:r>
              <a:rPr lang="en-US" dirty="0">
                <a:solidFill>
                  <a:srgbClr val="FF0000"/>
                </a:solidFill>
              </a:rPr>
              <a:t> Cloud Computing</a:t>
            </a:r>
            <a:r>
              <a:rPr lang="en-US" dirty="0"/>
              <a:t>, collected data is streamed to a central server and data </a:t>
            </a:r>
            <a:r>
              <a:rPr lang="en-US" dirty="0" smtClean="0"/>
              <a:t>is processed </a:t>
            </a:r>
            <a:r>
              <a:rPr lang="en-US" dirty="0"/>
              <a:t>on a powerful central server which is usually far away from the </a:t>
            </a:r>
            <a:r>
              <a:rPr lang="en-US" dirty="0" smtClean="0"/>
              <a:t>data source.</a:t>
            </a:r>
          </a:p>
          <a:p>
            <a:r>
              <a:rPr lang="en-US" dirty="0"/>
              <a:t>Cloud Computing or simply “the </a:t>
            </a:r>
            <a:r>
              <a:rPr lang="en-US" dirty="0" err="1"/>
              <a:t>Cloud</a:t>
            </a:r>
            <a:r>
              <a:rPr lang="en-US" dirty="0" err="1" smtClean="0"/>
              <a:t>”,is</a:t>
            </a:r>
            <a:r>
              <a:rPr lang="en-US" dirty="0" smtClean="0"/>
              <a:t> </a:t>
            </a:r>
            <a:r>
              <a:rPr lang="en-US" dirty="0"/>
              <a:t>a means to host and deliver on-demand computing resources or services via</a:t>
            </a:r>
          </a:p>
          <a:p>
            <a:pPr marL="0" indent="0">
              <a:buNone/>
            </a:pPr>
            <a:r>
              <a:rPr lang="en-US" dirty="0" smtClean="0"/>
              <a:t>     a </a:t>
            </a:r>
            <a:r>
              <a:rPr lang="en-US" dirty="0"/>
              <a:t>public infrastructure (e.g. the Internet</a:t>
            </a:r>
            <a:r>
              <a:rPr lang="en-US" dirty="0" smtClean="0"/>
              <a:t>).</a:t>
            </a:r>
          </a:p>
          <a:p>
            <a:r>
              <a:rPr lang="en-US" dirty="0"/>
              <a:t>The services vary from </a:t>
            </a:r>
            <a:r>
              <a:rPr lang="en-US" dirty="0" smtClean="0"/>
              <a:t>elementary services </a:t>
            </a:r>
            <a:r>
              <a:rPr lang="en-US" dirty="0"/>
              <a:t>like computation and data storage to more advanced services like </a:t>
            </a:r>
            <a:r>
              <a:rPr lang="en-US" dirty="0" smtClean="0"/>
              <a:t>machine learning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cloud </a:t>
            </a:r>
            <a:r>
              <a:rPr lang="en-US" dirty="0"/>
              <a:t>computing provides highly scalable and almost unlimited storage for </a:t>
            </a:r>
            <a:r>
              <a:rPr lang="en-US" dirty="0" smtClean="0"/>
              <a:t>business solutions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54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really high processing power when compared to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Fog/Edge</a:t>
            </a:r>
            <a:r>
              <a:rPr lang="en-US" dirty="0" smtClean="0"/>
              <a:t> </a:t>
            </a:r>
            <a:r>
              <a:rPr lang="en-US" dirty="0"/>
              <a:t>computing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High latency, possible downtime, and security could </a:t>
            </a:r>
            <a:r>
              <a:rPr lang="en-US" dirty="0" smtClean="0"/>
              <a:t>be chronic </a:t>
            </a:r>
            <a:r>
              <a:rPr lang="en-US" dirty="0"/>
              <a:t>issues in cloud computing for </a:t>
            </a:r>
            <a:r>
              <a:rPr lang="en-US" dirty="0" err="1"/>
              <a:t>IoT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22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Edge Computing</a:t>
            </a:r>
            <a:r>
              <a:rPr lang="en-US" i="1" dirty="0"/>
              <a:t> </a:t>
            </a:r>
            <a:r>
              <a:rPr lang="en-US" dirty="0"/>
              <a:t>brings processing power closer to where the data is </a:t>
            </a:r>
            <a:r>
              <a:rPr lang="en-US" dirty="0" smtClean="0"/>
              <a:t>being generated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does not send generated data to a central location directly. </a:t>
            </a:r>
            <a:endParaRPr lang="en-US" dirty="0" smtClean="0"/>
          </a:p>
          <a:p>
            <a:r>
              <a:rPr lang="en-US" dirty="0" smtClean="0"/>
              <a:t>The data can </a:t>
            </a:r>
            <a:r>
              <a:rPr lang="en-US" dirty="0"/>
              <a:t>be processed on the device where the sensors are connected or a gateway </a:t>
            </a:r>
            <a:r>
              <a:rPr lang="en-US" dirty="0" smtClean="0"/>
              <a:t>device in </a:t>
            </a:r>
            <a:r>
              <a:rPr lang="en-US" dirty="0"/>
              <a:t>close proximity</a:t>
            </a:r>
            <a:r>
              <a:rPr lang="en-US" dirty="0" smtClean="0"/>
              <a:t>.</a:t>
            </a:r>
          </a:p>
          <a:p>
            <a:r>
              <a:rPr lang="en-US" b="1" dirty="0"/>
              <a:t>Fog/Edge </a:t>
            </a:r>
            <a:r>
              <a:rPr lang="en-US" dirty="0"/>
              <a:t>Computing and storage systems are located closer to the edge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eliminate </a:t>
            </a:r>
            <a:r>
              <a:rPr lang="en-US" dirty="0">
                <a:solidFill>
                  <a:srgbClr val="FF0000"/>
                </a:solidFill>
              </a:rPr>
              <a:t>latency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Fog/Edge </a:t>
            </a:r>
            <a:r>
              <a:rPr lang="en-US" dirty="0"/>
              <a:t>computing can be integrated with cloud </a:t>
            </a:r>
            <a:r>
              <a:rPr lang="en-US" dirty="0" smtClean="0"/>
              <a:t>computing if </a:t>
            </a:r>
            <a:r>
              <a:rPr lang="en-US" dirty="0"/>
              <a:t>needed.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can work as an extension of cloud computing</a:t>
            </a:r>
          </a:p>
        </p:txBody>
      </p:sp>
    </p:spTree>
    <p:extLst>
      <p:ext uri="{BB962C8B-B14F-4D97-AF65-F5344CB8AC3E}">
        <p14:creationId xmlns="" xmlns:p14="http://schemas.microsoft.com/office/powerpoint/2010/main" val="7322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main goal here is to </a:t>
            </a:r>
            <a:r>
              <a:rPr lang="en-US" dirty="0" smtClean="0"/>
              <a:t>reduce the </a:t>
            </a:r>
            <a:r>
              <a:rPr lang="en-US" dirty="0"/>
              <a:t>amount of sent data to reduce latency between the nodes to improve the </a:t>
            </a:r>
            <a:r>
              <a:rPr lang="en-US" dirty="0" smtClean="0"/>
              <a:t>overall system </a:t>
            </a:r>
            <a:r>
              <a:rPr lang="en-US" dirty="0"/>
              <a:t>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is not transferred to a </a:t>
            </a:r>
            <a:r>
              <a:rPr lang="en-US" dirty="0">
                <a:solidFill>
                  <a:srgbClr val="FF0000"/>
                </a:solidFill>
              </a:rPr>
              <a:t>central location</a:t>
            </a:r>
            <a:r>
              <a:rPr lang="en-US" dirty="0"/>
              <a:t>, it </a:t>
            </a:r>
            <a:r>
              <a:rPr lang="en-US" dirty="0" smtClean="0"/>
              <a:t>is considered </a:t>
            </a:r>
            <a:r>
              <a:rPr lang="en-US" dirty="0"/>
              <a:t>more secure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Edge computing is used to process time-sensitive data, while cloud computing is used to process data that is not time-driven.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Autonomous vehicles, like self-driving cars, need </a:t>
            </a:r>
            <a:r>
              <a:rPr lang="en-US" dirty="0" smtClean="0"/>
              <a:t>instant  decision </a:t>
            </a:r>
            <a:r>
              <a:rPr lang="en-US" dirty="0"/>
              <a:t>to avoid collusion or detecting pedestrians </a:t>
            </a:r>
            <a:r>
              <a:rPr lang="en-US" dirty="0" smtClean="0"/>
              <a:t>.so </a:t>
            </a:r>
            <a:r>
              <a:rPr lang="en-US" dirty="0"/>
              <a:t>the sensor or camera </a:t>
            </a:r>
            <a:r>
              <a:rPr lang="en-US" dirty="0" smtClean="0"/>
              <a:t>data needs </a:t>
            </a:r>
            <a:r>
              <a:rPr lang="en-US" dirty="0"/>
              <a:t>to be analyzed on the vehicle (edge) to eliminate the </a:t>
            </a:r>
            <a:r>
              <a:rPr lang="en-US" dirty="0">
                <a:solidFill>
                  <a:srgbClr val="FF0000"/>
                </a:solidFill>
              </a:rPr>
              <a:t>latency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7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576899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Study quantifies value of data from the connected c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4286280" cy="4714908"/>
          </a:xfrm>
          <a:prstGeom prst="rect">
            <a:avLst/>
          </a:prstGeom>
          <a:noFill/>
        </p:spPr>
      </p:pic>
      <p:pic>
        <p:nvPicPr>
          <p:cNvPr id="1028" name="Picture 4" descr="Connected Car &amp;amp;amp; IoT: A Review | SpringerLi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71546"/>
            <a:ext cx="4357686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22" name="Picture 2" descr="Air bag car Images, Stock Photos &amp;amp; Vectors | Shutter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3724275" cy="5072098"/>
          </a:xfrm>
          <a:prstGeom prst="rect">
            <a:avLst/>
          </a:prstGeom>
          <a:noFill/>
        </p:spPr>
      </p:pic>
      <p:pic>
        <p:nvPicPr>
          <p:cNvPr id="30724" name="Picture 4" descr="External Airbags Designed to Save Cyclists, Pedestrians | WI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71546"/>
            <a:ext cx="4000496" cy="4722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avionics, many sensors are embedded on the aircrafts such as </a:t>
            </a:r>
            <a:r>
              <a:rPr lang="en-US" dirty="0" err="1" smtClean="0"/>
              <a:t>pressure,speed</a:t>
            </a:r>
            <a:r>
              <a:rPr lang="en-US" dirty="0"/>
              <a:t>, engine, position, load, fuel, position, torque, steering, engine, gravity, etc.</a:t>
            </a:r>
          </a:p>
          <a:p>
            <a:r>
              <a:rPr lang="en-US" dirty="0"/>
              <a:t>Considering commercial airlines to haul passengers we can say that data </a:t>
            </a:r>
            <a:r>
              <a:rPr lang="en-US" dirty="0" smtClean="0"/>
              <a:t>needs to </a:t>
            </a:r>
            <a:r>
              <a:rPr lang="en-US" dirty="0"/>
              <a:t>be collected from airplane sensors and needs to converted from analog </a:t>
            </a:r>
            <a:r>
              <a:rPr lang="en-US" dirty="0" smtClean="0"/>
              <a:t>to digital </a:t>
            </a:r>
            <a:r>
              <a:rPr lang="en-US" dirty="0"/>
              <a:t>to inform the pilots for decisions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example shows how the </a:t>
            </a:r>
            <a:r>
              <a:rPr lang="en-US" dirty="0" smtClean="0"/>
              <a:t>Fog/Edge paradigm </a:t>
            </a:r>
            <a:r>
              <a:rPr lang="en-US" dirty="0"/>
              <a:t>is used in commercial airlines since the data is processed on aircraft.</a:t>
            </a:r>
          </a:p>
          <a:p>
            <a:r>
              <a:rPr lang="en-US" dirty="0"/>
              <a:t>However, considering Unmanned Aerial Vehicles (UAV) could be a good fit in </a:t>
            </a:r>
            <a:r>
              <a:rPr lang="en-US" dirty="0" smtClean="0"/>
              <a:t>cloud  computing </a:t>
            </a:r>
            <a:r>
              <a:rPr lang="en-US" dirty="0"/>
              <a:t>since UAV is operated from a central location based on the </a:t>
            </a:r>
            <a:r>
              <a:rPr lang="en-US" dirty="0" smtClean="0"/>
              <a:t>streamed sensor </a:t>
            </a:r>
            <a:r>
              <a:rPr lang="en-US" dirty="0"/>
              <a:t>data from UAV sensors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Another example of</a:t>
            </a:r>
            <a:r>
              <a:rPr lang="en-US" dirty="0">
                <a:solidFill>
                  <a:srgbClr val="FF0000"/>
                </a:solidFill>
              </a:rPr>
              <a:t> cloud computing could </a:t>
            </a:r>
            <a:r>
              <a:rPr lang="en-US" dirty="0" smtClean="0">
                <a:solidFill>
                  <a:srgbClr val="FF0000"/>
                </a:solidFill>
              </a:rPr>
              <a:t>be from </a:t>
            </a:r>
            <a:r>
              <a:rPr lang="en-US" dirty="0">
                <a:solidFill>
                  <a:srgbClr val="FF0000"/>
                </a:solidFill>
              </a:rPr>
              <a:t>space crafts and orbital satellites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Due to the hardware constraints, </a:t>
            </a:r>
            <a:r>
              <a:rPr lang="en-US" dirty="0" smtClean="0">
                <a:solidFill>
                  <a:srgbClr val="FF0000"/>
                </a:solidFill>
              </a:rPr>
              <a:t>collected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data </a:t>
            </a:r>
            <a:r>
              <a:rPr lang="en-US" dirty="0">
                <a:solidFill>
                  <a:srgbClr val="FF0000"/>
                </a:solidFill>
              </a:rPr>
              <a:t>needs to be streamed to earth for further processing and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analysis.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886</Words>
  <Application>Microsoft Office PowerPoint</Application>
  <PresentationFormat>On-screen Show 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Cloud computing </vt:lpstr>
      <vt:lpstr>Slide 4</vt:lpstr>
      <vt:lpstr>Edge computing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</dc:creator>
  <cp:lastModifiedBy>om</cp:lastModifiedBy>
  <cp:revision>18</cp:revision>
  <dcterms:created xsi:type="dcterms:W3CDTF">2006-08-16T00:00:00Z</dcterms:created>
  <dcterms:modified xsi:type="dcterms:W3CDTF">2023-01-20T06:57:38Z</dcterms:modified>
</cp:coreProperties>
</file>