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6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8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88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4226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9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1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48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0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4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4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4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5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0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0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3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91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2743200"/>
            <a:ext cx="58674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5" dirty="0" smtClean="0"/>
              <a:t>D</a:t>
            </a:r>
            <a:r>
              <a:rPr sz="6000" spc="-20" dirty="0" smtClean="0"/>
              <a:t>i</a:t>
            </a:r>
            <a:r>
              <a:rPr sz="6000" spc="-30" dirty="0" smtClean="0"/>
              <a:t>si</a:t>
            </a:r>
            <a:r>
              <a:rPr sz="6000" spc="-85" dirty="0" smtClean="0"/>
              <a:t>n</a:t>
            </a:r>
            <a:r>
              <a:rPr sz="6000" spc="-210" dirty="0" smtClean="0"/>
              <a:t>f</a:t>
            </a:r>
            <a:r>
              <a:rPr sz="6000" spc="-50" dirty="0" smtClean="0"/>
              <a:t>e</a:t>
            </a:r>
            <a:r>
              <a:rPr sz="6000" spc="-60" dirty="0" smtClean="0"/>
              <a:t>c</a:t>
            </a:r>
            <a:r>
              <a:rPr sz="6000" spc="-30" dirty="0" smtClean="0"/>
              <a:t>t</a:t>
            </a:r>
            <a:r>
              <a:rPr lang="en-US" sz="6000" spc="-30" dirty="0" smtClean="0"/>
              <a:t>ant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8305801" y="4974716"/>
            <a:ext cx="368363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23290">
              <a:lnSpc>
                <a:spcPct val="100000"/>
              </a:lnSpc>
              <a:spcBef>
                <a:spcPts val="95"/>
              </a:spcBef>
            </a:pPr>
            <a:r>
              <a:rPr lang="en-US" sz="2200" spc="-10" dirty="0" smtClean="0">
                <a:latin typeface="Calibri"/>
                <a:cs typeface="Calibri"/>
              </a:rPr>
              <a:t>Deepankar ratha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Assistant </a:t>
            </a:r>
            <a:r>
              <a:rPr sz="2200" spc="-30" dirty="0">
                <a:latin typeface="Calibri"/>
                <a:cs typeface="Calibri"/>
              </a:rPr>
              <a:t>Professor,  </a:t>
            </a:r>
            <a:r>
              <a:rPr lang="en-US" sz="2200" spc="-10" dirty="0" smtClean="0">
                <a:latin typeface="Calibri"/>
                <a:cs typeface="Calibri"/>
              </a:rPr>
              <a:t>CUTM,Rayagada</a:t>
            </a:r>
            <a:r>
              <a:rPr sz="2200" spc="-5" dirty="0" smtClean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009" y="343255"/>
            <a:ext cx="11413490" cy="574294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10"/>
              </a:spcBef>
            </a:pPr>
            <a:r>
              <a:rPr sz="3200" b="1" dirty="0">
                <a:latin typeface="Calibri"/>
                <a:cs typeface="Calibri"/>
              </a:rPr>
              <a:t>7. </a:t>
            </a:r>
            <a:r>
              <a:rPr sz="3200" b="1" spc="-10" dirty="0">
                <a:latin typeface="Calibri"/>
                <a:cs typeface="Calibri"/>
              </a:rPr>
              <a:t>Quaternary </a:t>
            </a:r>
            <a:r>
              <a:rPr sz="3200" b="1" dirty="0">
                <a:latin typeface="Calibri"/>
                <a:cs typeface="Calibri"/>
              </a:rPr>
              <a:t>ammonium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compound</a:t>
            </a:r>
            <a:endParaRPr sz="32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994"/>
              </a:spcBef>
              <a:buSzPct val="96875"/>
              <a:buFont typeface="Wingdings"/>
              <a:buChar char=""/>
              <a:tabLst>
                <a:tab pos="333375" algn="l"/>
              </a:tabLst>
            </a:pPr>
            <a:r>
              <a:rPr sz="3200" spc="-10" dirty="0">
                <a:latin typeface="Calibri"/>
                <a:cs typeface="Calibri"/>
              </a:rPr>
              <a:t>Quaternary </a:t>
            </a:r>
            <a:r>
              <a:rPr sz="3200" dirty="0">
                <a:latin typeface="Calibri"/>
                <a:cs typeface="Calibri"/>
              </a:rPr>
              <a:t>ammonium </a:t>
            </a:r>
            <a:r>
              <a:rPr sz="3200" spc="-5" dirty="0">
                <a:latin typeface="Calibri"/>
                <a:cs typeface="Calibri"/>
              </a:rPr>
              <a:t>compounds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dirty="0">
                <a:latin typeface="Calibri"/>
                <a:cs typeface="Calibri"/>
              </a:rPr>
              <a:t>widely </a:t>
            </a:r>
            <a:r>
              <a:rPr sz="3200" spc="-5" dirty="0">
                <a:latin typeface="Calibri"/>
                <a:cs typeface="Calibri"/>
              </a:rPr>
              <a:t>used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control 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microorganisms </a:t>
            </a:r>
            <a:r>
              <a:rPr sz="3200" dirty="0">
                <a:latin typeface="Calibri"/>
                <a:cs typeface="Calibri"/>
              </a:rPr>
              <a:t>on </a:t>
            </a:r>
            <a:r>
              <a:rPr sz="3200" spc="-15" dirty="0">
                <a:latin typeface="Calibri"/>
                <a:cs typeface="Calibri"/>
              </a:rPr>
              <a:t>floors, </a:t>
            </a:r>
            <a:r>
              <a:rPr sz="3200" spc="-10" dirty="0">
                <a:latin typeface="Calibri"/>
                <a:cs typeface="Calibri"/>
              </a:rPr>
              <a:t>walls, </a:t>
            </a:r>
            <a:r>
              <a:rPr sz="3200" spc="-15" dirty="0">
                <a:latin typeface="Calibri"/>
                <a:cs typeface="Calibri"/>
              </a:rPr>
              <a:t>nursing </a:t>
            </a:r>
            <a:r>
              <a:rPr sz="3200" spc="-5" dirty="0">
                <a:latin typeface="Calibri"/>
                <a:cs typeface="Calibri"/>
              </a:rPr>
              <a:t>homes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other public  places.</a:t>
            </a:r>
            <a:endParaRPr sz="3200">
              <a:latin typeface="Calibri"/>
              <a:cs typeface="Calibri"/>
            </a:endParaRPr>
          </a:p>
          <a:p>
            <a:pPr marL="241300" marR="579755" indent="-228600">
              <a:lnSpc>
                <a:spcPts val="3460"/>
              </a:lnSpc>
              <a:spcBef>
                <a:spcPts val="1045"/>
              </a:spcBef>
              <a:buSzPct val="96875"/>
              <a:buFont typeface="Wingdings"/>
              <a:buChar char=""/>
              <a:tabLst>
                <a:tab pos="333375" algn="l"/>
              </a:tabLst>
            </a:pPr>
            <a:r>
              <a:rPr sz="3200" spc="-10" dirty="0">
                <a:latin typeface="Calibri"/>
                <a:cs typeface="Calibri"/>
              </a:rPr>
              <a:t>They are </a:t>
            </a:r>
            <a:r>
              <a:rPr sz="3200" dirty="0">
                <a:latin typeface="Calibri"/>
                <a:cs typeface="Calibri"/>
              </a:rPr>
              <a:t>also </a:t>
            </a:r>
            <a:r>
              <a:rPr sz="3200" spc="-5" dirty="0">
                <a:latin typeface="Calibri"/>
                <a:cs typeface="Calibri"/>
              </a:rPr>
              <a:t>used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5" dirty="0">
                <a:latin typeface="Calibri"/>
                <a:cs typeface="Calibri"/>
              </a:rPr>
              <a:t>skin </a:t>
            </a:r>
            <a:r>
              <a:rPr sz="3200" spc="-10" dirty="0">
                <a:latin typeface="Calibri"/>
                <a:cs typeface="Calibri"/>
              </a:rPr>
              <a:t>antiseptics </a:t>
            </a:r>
            <a:r>
              <a:rPr sz="3200" dirty="0">
                <a:latin typeface="Calibri"/>
                <a:cs typeface="Calibri"/>
              </a:rPr>
              <a:t>and as </a:t>
            </a:r>
            <a:r>
              <a:rPr sz="3200" spc="-5" dirty="0">
                <a:latin typeface="Calibri"/>
                <a:cs typeface="Calibri"/>
              </a:rPr>
              <a:t>sanitizing </a:t>
            </a:r>
            <a:r>
              <a:rPr sz="3200" spc="-10" dirty="0">
                <a:latin typeface="Calibri"/>
                <a:cs typeface="Calibri"/>
              </a:rPr>
              <a:t>agents </a:t>
            </a:r>
            <a:r>
              <a:rPr sz="3200" dirty="0">
                <a:latin typeface="Calibri"/>
                <a:cs typeface="Calibri"/>
              </a:rPr>
              <a:t>in  </a:t>
            </a:r>
            <a:r>
              <a:rPr sz="3200" spc="-40" dirty="0">
                <a:latin typeface="Calibri"/>
                <a:cs typeface="Calibri"/>
              </a:rPr>
              <a:t>dairy, </a:t>
            </a:r>
            <a:r>
              <a:rPr sz="3200" spc="5" dirty="0">
                <a:latin typeface="Calibri"/>
                <a:cs typeface="Calibri"/>
              </a:rPr>
              <a:t>egg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fishing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industries.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3200" b="1" dirty="0">
                <a:latin typeface="Calibri"/>
                <a:cs typeface="Calibri"/>
              </a:rPr>
              <a:t>8.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Dyes</a:t>
            </a:r>
            <a:endParaRPr sz="3200">
              <a:latin typeface="Calibri"/>
              <a:cs typeface="Calibri"/>
            </a:endParaRPr>
          </a:p>
          <a:p>
            <a:pPr marL="332740" indent="-320675">
              <a:lnSpc>
                <a:spcPct val="100000"/>
              </a:lnSpc>
              <a:spcBef>
                <a:spcPts val="610"/>
              </a:spcBef>
              <a:buSzPct val="96875"/>
              <a:buFont typeface="Wingdings"/>
              <a:buChar char=""/>
              <a:tabLst>
                <a:tab pos="333375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number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dyes </a:t>
            </a:r>
            <a:r>
              <a:rPr sz="3200" spc="-25" dirty="0">
                <a:latin typeface="Calibri"/>
                <a:cs typeface="Calibri"/>
              </a:rPr>
              <a:t>have </a:t>
            </a:r>
            <a:r>
              <a:rPr sz="3200" spc="-5" dirty="0">
                <a:latin typeface="Calibri"/>
                <a:cs typeface="Calibri"/>
              </a:rPr>
              <a:t>been used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inhibit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bacterial</a:t>
            </a:r>
            <a:r>
              <a:rPr sz="3200" spc="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growth.</a:t>
            </a:r>
            <a:endParaRPr sz="3200">
              <a:latin typeface="Calibri"/>
              <a:cs typeface="Calibri"/>
            </a:endParaRPr>
          </a:p>
          <a:p>
            <a:pPr marL="332740" indent="-320675">
              <a:lnSpc>
                <a:spcPct val="100000"/>
              </a:lnSpc>
              <a:spcBef>
                <a:spcPts val="615"/>
              </a:spcBef>
              <a:buSzPct val="96875"/>
              <a:buFont typeface="Wingdings"/>
              <a:buChar char=""/>
              <a:tabLst>
                <a:tab pos="333375" algn="l"/>
              </a:tabLst>
            </a:pPr>
            <a:r>
              <a:rPr sz="3200" dirty="0">
                <a:latin typeface="Calibri"/>
                <a:cs typeface="Calibri"/>
              </a:rPr>
              <a:t>Basic </a:t>
            </a:r>
            <a:r>
              <a:rPr sz="3200" spc="-10" dirty="0">
                <a:latin typeface="Calibri"/>
                <a:cs typeface="Calibri"/>
              </a:rPr>
              <a:t>dyes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10" dirty="0">
                <a:latin typeface="Calibri"/>
                <a:cs typeface="Calibri"/>
              </a:rPr>
              <a:t>more </a:t>
            </a:r>
            <a:r>
              <a:rPr sz="3200" spc="-25" dirty="0">
                <a:latin typeface="Calibri"/>
                <a:cs typeface="Calibri"/>
              </a:rPr>
              <a:t>effective </a:t>
            </a:r>
            <a:r>
              <a:rPr sz="3200" spc="-10" dirty="0">
                <a:latin typeface="Calibri"/>
                <a:cs typeface="Calibri"/>
              </a:rPr>
              <a:t>bactericides </a:t>
            </a:r>
            <a:r>
              <a:rPr sz="3200" dirty="0">
                <a:latin typeface="Calibri"/>
                <a:cs typeface="Calibri"/>
              </a:rPr>
              <a:t>than </a:t>
            </a:r>
            <a:r>
              <a:rPr sz="3200" spc="-5" dirty="0">
                <a:latin typeface="Calibri"/>
                <a:cs typeface="Calibri"/>
              </a:rPr>
              <a:t>acidic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dyes.</a:t>
            </a:r>
            <a:endParaRPr sz="3200">
              <a:latin typeface="Calibri"/>
              <a:cs typeface="Calibri"/>
            </a:endParaRPr>
          </a:p>
          <a:p>
            <a:pPr marL="241300" marR="1294765" indent="-228600">
              <a:lnSpc>
                <a:spcPts val="3460"/>
              </a:lnSpc>
              <a:spcBef>
                <a:spcPts val="1060"/>
              </a:spcBef>
              <a:buSzPct val="96875"/>
              <a:buFont typeface="Wingdings"/>
              <a:buChar char=""/>
              <a:tabLst>
                <a:tab pos="333375" algn="l"/>
              </a:tabLst>
            </a:pPr>
            <a:r>
              <a:rPr sz="3200" spc="-5" dirty="0">
                <a:latin typeface="Calibri"/>
                <a:cs typeface="Calibri"/>
              </a:rPr>
              <a:t>Acridine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triphenylmethane dyes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commonly used </a:t>
            </a:r>
            <a:r>
              <a:rPr sz="3200" dirty="0">
                <a:latin typeface="Calibri"/>
                <a:cs typeface="Calibri"/>
              </a:rPr>
              <a:t>as  </a:t>
            </a:r>
            <a:r>
              <a:rPr sz="3200" spc="-10" dirty="0">
                <a:latin typeface="Calibri"/>
                <a:cs typeface="Calibri"/>
              </a:rPr>
              <a:t>antimicrobial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agents.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185" y="0"/>
            <a:ext cx="4011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libri"/>
                <a:cs typeface="Calibri"/>
              </a:rPr>
              <a:t>9. </a:t>
            </a:r>
            <a:r>
              <a:rPr sz="3200" b="1" spc="-20" dirty="0">
                <a:latin typeface="Calibri"/>
                <a:cs typeface="Calibri"/>
              </a:rPr>
              <a:t>Detergents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soaps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5205" y="450849"/>
            <a:ext cx="7447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2610" algn="l"/>
                <a:tab pos="1871980" algn="l"/>
                <a:tab pos="2992120" algn="l"/>
                <a:tab pos="4297045" algn="l"/>
                <a:tab pos="5663565" algn="l"/>
                <a:tab pos="6877050" algn="l"/>
              </a:tabLst>
            </a:pPr>
            <a:r>
              <a:rPr sz="2800" spc="-5" dirty="0">
                <a:latin typeface="Calibri"/>
                <a:cs typeface="Calibri"/>
              </a:rPr>
              <a:t>as	</a:t>
            </a:r>
            <a:r>
              <a:rPr sz="2800" b="1" spc="-5" dirty="0">
                <a:latin typeface="Calibri"/>
                <a:cs typeface="Calibri"/>
              </a:rPr>
              <a:t>sur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-5" dirty="0">
                <a:latin typeface="Calibri"/>
                <a:cs typeface="Calibri"/>
              </a:rPr>
              <a:t>ace</a:t>
            </a:r>
            <a:r>
              <a:rPr sz="2800" b="1" dirty="0">
                <a:latin typeface="Calibri"/>
                <a:cs typeface="Calibri"/>
              </a:rPr>
              <a:t>	a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5" dirty="0">
                <a:latin typeface="Calibri"/>
                <a:cs typeface="Calibri"/>
              </a:rPr>
              <a:t>ti</a:t>
            </a:r>
            <a:r>
              <a:rPr sz="2800" b="1" spc="-35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ts,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we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ng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Calibri"/>
                <a:cs typeface="Calibri"/>
              </a:rPr>
              <a:t>e</a:t>
            </a:r>
            <a:r>
              <a:rPr sz="2800" b="1" spc="-35" dirty="0">
                <a:latin typeface="Calibri"/>
                <a:cs typeface="Calibri"/>
              </a:rPr>
              <a:t>n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185" y="450849"/>
            <a:ext cx="3809365" cy="793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100" indent="-280035">
              <a:lnSpc>
                <a:spcPts val="3025"/>
              </a:lnSpc>
              <a:spcBef>
                <a:spcPts val="95"/>
              </a:spcBef>
              <a:buSzPct val="96428"/>
              <a:buFont typeface="Wingdings"/>
              <a:buChar char=""/>
              <a:tabLst>
                <a:tab pos="292735" algn="l"/>
                <a:tab pos="1225550" algn="l"/>
                <a:tab pos="1929764" algn="l"/>
                <a:tab pos="3107690" algn="l"/>
              </a:tabLst>
            </a:pPr>
            <a:r>
              <a:rPr sz="2800" spc="-10" dirty="0">
                <a:latin typeface="Calibri"/>
                <a:cs typeface="Calibri"/>
              </a:rPr>
              <a:t>Th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wide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used</a:t>
            </a:r>
            <a:endParaRPr sz="2800">
              <a:latin typeface="Calibri"/>
              <a:cs typeface="Calibri"/>
            </a:endParaRPr>
          </a:p>
          <a:p>
            <a:pPr marL="240665">
              <a:lnSpc>
                <a:spcPts val="3025"/>
              </a:lnSpc>
            </a:pPr>
            <a:r>
              <a:rPr sz="2800" b="1" spc="-10" dirty="0">
                <a:latin typeface="Calibri"/>
                <a:cs typeface="Calibri"/>
              </a:rPr>
              <a:t>emulsifiers.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185" y="1261617"/>
            <a:ext cx="11473180" cy="505650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0665" marR="8255" indent="-228600" algn="just">
              <a:lnSpc>
                <a:spcPts val="2690"/>
              </a:lnSpc>
              <a:spcBef>
                <a:spcPts val="740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classified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25" dirty="0">
                <a:latin typeface="Calibri"/>
                <a:cs typeface="Calibri"/>
              </a:rPr>
              <a:t>four </a:t>
            </a:r>
            <a:r>
              <a:rPr sz="2800" spc="-5" dirty="0">
                <a:latin typeface="Calibri"/>
                <a:cs typeface="Calibri"/>
              </a:rPr>
              <a:t>main </a:t>
            </a:r>
            <a:r>
              <a:rPr sz="2800" spc="-15" dirty="0">
                <a:latin typeface="Calibri"/>
                <a:cs typeface="Calibri"/>
              </a:rPr>
              <a:t>groups </a:t>
            </a:r>
            <a:r>
              <a:rPr sz="2800" spc="-5" dirty="0">
                <a:latin typeface="Calibri"/>
                <a:cs typeface="Calibri"/>
              </a:rPr>
              <a:t>such as </a:t>
            </a:r>
            <a:r>
              <a:rPr sz="2800" b="1" spc="-5" dirty="0">
                <a:latin typeface="Calibri"/>
                <a:cs typeface="Calibri"/>
              </a:rPr>
              <a:t>anionic, </a:t>
            </a:r>
            <a:r>
              <a:rPr sz="2800" b="1" spc="-10" dirty="0">
                <a:latin typeface="Calibri"/>
                <a:cs typeface="Calibri"/>
              </a:rPr>
              <a:t>cationic, </a:t>
            </a:r>
            <a:r>
              <a:rPr sz="2800" b="1" spc="-5" dirty="0">
                <a:latin typeface="Calibri"/>
                <a:cs typeface="Calibri"/>
              </a:rPr>
              <a:t>non-ionic  </a:t>
            </a:r>
            <a:r>
              <a:rPr sz="2800" b="1" spc="-10" dirty="0">
                <a:latin typeface="Calibri"/>
                <a:cs typeface="Calibri"/>
              </a:rPr>
              <a:t>and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amphoteric.</a:t>
            </a:r>
            <a:endParaRPr sz="2800">
              <a:latin typeface="Calibri"/>
              <a:cs typeface="Calibri"/>
            </a:endParaRPr>
          </a:p>
          <a:p>
            <a:pPr marL="240665" marR="7620" indent="-228600" algn="just">
              <a:lnSpc>
                <a:spcPts val="2690"/>
              </a:lnSpc>
              <a:spcBef>
                <a:spcPts val="1000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most important </a:t>
            </a:r>
            <a:r>
              <a:rPr sz="2800" spc="-10" dirty="0">
                <a:latin typeface="Calibri"/>
                <a:cs typeface="Calibri"/>
              </a:rPr>
              <a:t>antibacterial </a:t>
            </a:r>
            <a:r>
              <a:rPr sz="2800" spc="-15" dirty="0">
                <a:latin typeface="Calibri"/>
                <a:cs typeface="Calibri"/>
              </a:rPr>
              <a:t>agents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cationic surface </a:t>
            </a:r>
            <a:r>
              <a:rPr sz="2800" b="1" spc="-5" dirty="0">
                <a:latin typeface="Calibri"/>
                <a:cs typeface="Calibri"/>
              </a:rPr>
              <a:t>active  </a:t>
            </a:r>
            <a:r>
              <a:rPr sz="2800" b="1" spc="-15" dirty="0">
                <a:latin typeface="Calibri"/>
                <a:cs typeface="Calibri"/>
              </a:rPr>
              <a:t>agents. </a:t>
            </a:r>
            <a:r>
              <a:rPr sz="2800" spc="-5" dirty="0">
                <a:latin typeface="Calibri"/>
                <a:cs typeface="Calibri"/>
              </a:rPr>
              <a:t>Eg: </a:t>
            </a:r>
            <a:r>
              <a:rPr sz="2800" spc="-10" dirty="0">
                <a:latin typeface="Calibri"/>
                <a:cs typeface="Calibri"/>
              </a:rPr>
              <a:t>cetrimide, </a:t>
            </a:r>
            <a:r>
              <a:rPr sz="2800" spc="-20" dirty="0">
                <a:latin typeface="Calibri"/>
                <a:cs typeface="Calibri"/>
              </a:rPr>
              <a:t>benzalkonium </a:t>
            </a:r>
            <a:r>
              <a:rPr sz="2800" spc="-5" dirty="0">
                <a:latin typeface="Calibri"/>
                <a:cs typeface="Calibri"/>
              </a:rPr>
              <a:t>chloride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etc</a:t>
            </a:r>
            <a:r>
              <a:rPr sz="2800" b="1" spc="-1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0665" marR="5715" indent="-228600" algn="just">
              <a:lnSpc>
                <a:spcPct val="80000"/>
              </a:lnSpc>
              <a:spcBef>
                <a:spcPts val="1015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b="1" spc="-10" dirty="0">
                <a:latin typeface="Calibri"/>
                <a:cs typeface="Calibri"/>
              </a:rPr>
              <a:t>Soaps </a:t>
            </a:r>
            <a:r>
              <a:rPr sz="2800" b="1" spc="-5" dirty="0">
                <a:latin typeface="Calibri"/>
                <a:cs typeface="Calibri"/>
              </a:rPr>
              <a:t>and sodium </a:t>
            </a:r>
            <a:r>
              <a:rPr sz="2800" b="1" dirty="0">
                <a:latin typeface="Calibri"/>
                <a:cs typeface="Calibri"/>
              </a:rPr>
              <a:t>lauryl </a:t>
            </a:r>
            <a:r>
              <a:rPr sz="2800" b="1" spc="-15" dirty="0">
                <a:latin typeface="Calibri"/>
                <a:cs typeface="Calibri"/>
              </a:rPr>
              <a:t>sulfate are </a:t>
            </a:r>
            <a:r>
              <a:rPr sz="2800" b="1" spc="-5" dirty="0">
                <a:latin typeface="Calibri"/>
                <a:cs typeface="Calibri"/>
              </a:rPr>
              <a:t>anionic compounds. </a:t>
            </a:r>
            <a:r>
              <a:rPr sz="2800" spc="-10" dirty="0">
                <a:latin typeface="Calibri"/>
                <a:cs typeface="Calibri"/>
              </a:rPr>
              <a:t>Soaps </a:t>
            </a:r>
            <a:r>
              <a:rPr sz="2800" spc="-15" dirty="0">
                <a:latin typeface="Calibri"/>
                <a:cs typeface="Calibri"/>
              </a:rPr>
              <a:t>prepared 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 saturated </a:t>
            </a:r>
            <a:r>
              <a:rPr sz="2800" spc="-30" dirty="0">
                <a:latin typeface="Calibri"/>
                <a:cs typeface="Calibri"/>
              </a:rPr>
              <a:t>fatty </a:t>
            </a:r>
            <a:r>
              <a:rPr sz="2800" spc="-5" dirty="0">
                <a:latin typeface="Calibri"/>
                <a:cs typeface="Calibri"/>
              </a:rPr>
              <a:t>acids </a:t>
            </a:r>
            <a:r>
              <a:rPr sz="2800" spc="-15" dirty="0">
                <a:latin typeface="Calibri"/>
                <a:cs typeface="Calibri"/>
              </a:rPr>
              <a:t>are more </a:t>
            </a:r>
            <a:r>
              <a:rPr sz="2800" spc="-20" dirty="0">
                <a:latin typeface="Calibri"/>
                <a:cs typeface="Calibri"/>
              </a:rPr>
              <a:t>effective against gram negative </a:t>
            </a:r>
            <a:r>
              <a:rPr sz="2800" spc="-10" dirty="0">
                <a:latin typeface="Calibri"/>
                <a:cs typeface="Calibri"/>
              </a:rPr>
              <a:t>bacilli  </a:t>
            </a:r>
            <a:r>
              <a:rPr sz="2800" spc="-5" dirty="0">
                <a:latin typeface="Calibri"/>
                <a:cs typeface="Calibri"/>
              </a:rPr>
              <a:t>while those </a:t>
            </a:r>
            <a:r>
              <a:rPr sz="2800" spc="-15" dirty="0">
                <a:latin typeface="Calibri"/>
                <a:cs typeface="Calibri"/>
              </a:rPr>
              <a:t>prepared </a:t>
            </a:r>
            <a:r>
              <a:rPr sz="2800" spc="-20" dirty="0">
                <a:latin typeface="Calibri"/>
                <a:cs typeface="Calibri"/>
              </a:rPr>
              <a:t>from unsaturated </a:t>
            </a:r>
            <a:r>
              <a:rPr sz="2800" spc="-5" dirty="0">
                <a:latin typeface="Calibri"/>
                <a:cs typeface="Calibri"/>
              </a:rPr>
              <a:t>acids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20" dirty="0">
                <a:latin typeface="Calibri"/>
                <a:cs typeface="Calibri"/>
              </a:rPr>
              <a:t>greater </a:t>
            </a:r>
            <a:r>
              <a:rPr sz="2800" spc="-5" dirty="0">
                <a:latin typeface="Calibri"/>
                <a:cs typeface="Calibri"/>
              </a:rPr>
              <a:t>action </a:t>
            </a:r>
            <a:r>
              <a:rPr sz="2800" spc="-20" dirty="0">
                <a:latin typeface="Calibri"/>
                <a:cs typeface="Calibri"/>
              </a:rPr>
              <a:t>against  gram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positive.</a:t>
            </a:r>
            <a:endParaRPr sz="2800">
              <a:latin typeface="Calibri"/>
              <a:cs typeface="Calibri"/>
            </a:endParaRPr>
          </a:p>
          <a:p>
            <a:pPr marL="240665" marR="5080" indent="-228600" algn="just">
              <a:lnSpc>
                <a:spcPts val="2690"/>
              </a:lnSpc>
              <a:spcBef>
                <a:spcPts val="985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b="1" spc="-5" dirty="0">
                <a:latin typeface="Calibri"/>
                <a:cs typeface="Calibri"/>
              </a:rPr>
              <a:t>Nonionic </a:t>
            </a:r>
            <a:r>
              <a:rPr sz="2800" b="1" spc="-20" dirty="0">
                <a:latin typeface="Calibri"/>
                <a:cs typeface="Calibri"/>
              </a:rPr>
              <a:t>detergents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not </a:t>
            </a:r>
            <a:r>
              <a:rPr sz="2800" spc="-15" dirty="0">
                <a:latin typeface="Calibri"/>
                <a:cs typeface="Calibri"/>
              </a:rPr>
              <a:t>ionized. However </a:t>
            </a: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15" dirty="0">
                <a:latin typeface="Calibri"/>
                <a:cs typeface="Calibri"/>
              </a:rPr>
              <a:t>substances </a:t>
            </a:r>
            <a:r>
              <a:rPr sz="2800" b="1" dirty="0">
                <a:latin typeface="Calibri"/>
                <a:cs typeface="Calibri"/>
              </a:rPr>
              <a:t>do </a:t>
            </a:r>
            <a:r>
              <a:rPr sz="2800" b="1" spc="-5" dirty="0">
                <a:latin typeface="Calibri"/>
                <a:cs typeface="Calibri"/>
              </a:rPr>
              <a:t>not  posses significient </a:t>
            </a:r>
            <a:r>
              <a:rPr sz="2800" b="1" spc="-10" dirty="0">
                <a:latin typeface="Calibri"/>
                <a:cs typeface="Calibri"/>
              </a:rPr>
              <a:t>anti-microbial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activity.</a:t>
            </a:r>
            <a:endParaRPr sz="2800">
              <a:latin typeface="Calibri"/>
              <a:cs typeface="Calibri"/>
            </a:endParaRPr>
          </a:p>
          <a:p>
            <a:pPr marL="240665" marR="5715" indent="-228600" algn="just">
              <a:lnSpc>
                <a:spcPct val="80000"/>
              </a:lnSpc>
              <a:spcBef>
                <a:spcPts val="1015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b="1" spc="-5" dirty="0">
                <a:latin typeface="Calibri"/>
                <a:cs typeface="Calibri"/>
              </a:rPr>
              <a:t>Amphoteric </a:t>
            </a:r>
            <a:r>
              <a:rPr sz="2800" b="1" spc="-10" dirty="0">
                <a:latin typeface="Calibri"/>
                <a:cs typeface="Calibri"/>
              </a:rPr>
              <a:t>compounds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detergent </a:t>
            </a:r>
            <a:r>
              <a:rPr sz="2800" spc="-15" dirty="0">
                <a:latin typeface="Calibri"/>
                <a:cs typeface="Calibri"/>
              </a:rPr>
              <a:t>properties </a:t>
            </a:r>
            <a:r>
              <a:rPr sz="2800" spc="-5" dirty="0">
                <a:latin typeface="Calibri"/>
                <a:cs typeface="Calibri"/>
              </a:rPr>
              <a:t>of anionic </a:t>
            </a:r>
            <a:r>
              <a:rPr sz="2800" spc="-15" dirty="0">
                <a:latin typeface="Calibri"/>
                <a:cs typeface="Calibri"/>
              </a:rPr>
              <a:t>surfactants  </a:t>
            </a:r>
            <a:r>
              <a:rPr sz="2800" spc="-10" dirty="0">
                <a:latin typeface="Calibri"/>
                <a:cs typeface="Calibri"/>
              </a:rPr>
              <a:t>combined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disinfectant  </a:t>
            </a:r>
            <a:r>
              <a:rPr sz="2800" spc="-10" dirty="0">
                <a:latin typeface="Calibri"/>
                <a:cs typeface="Calibri"/>
              </a:rPr>
              <a:t>properties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cationic  surfactants.  </a:t>
            </a:r>
            <a:r>
              <a:rPr sz="2800" dirty="0">
                <a:latin typeface="Calibri"/>
                <a:cs typeface="Calibri"/>
              </a:rPr>
              <a:t>Eg: </a:t>
            </a:r>
            <a:r>
              <a:rPr sz="2800" spc="-75" dirty="0">
                <a:latin typeface="Calibri"/>
                <a:cs typeface="Calibri"/>
              </a:rPr>
              <a:t>Tego  </a:t>
            </a:r>
            <a:r>
              <a:rPr sz="2800" spc="-10" dirty="0">
                <a:latin typeface="Calibri"/>
                <a:cs typeface="Calibri"/>
              </a:rPr>
              <a:t>compounds.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18236"/>
            <a:ext cx="84918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45" dirty="0"/>
              <a:t>Mode </a:t>
            </a:r>
            <a:r>
              <a:rPr sz="5400" spc="-15" dirty="0"/>
              <a:t>of </a:t>
            </a:r>
            <a:r>
              <a:rPr sz="5400" spc="-30" dirty="0"/>
              <a:t>action </a:t>
            </a:r>
            <a:r>
              <a:rPr sz="5400" spc="-15" dirty="0"/>
              <a:t>of</a:t>
            </a:r>
            <a:r>
              <a:rPr sz="5400" spc="-340" dirty="0"/>
              <a:t> </a:t>
            </a:r>
            <a:r>
              <a:rPr sz="5400" spc="-60" dirty="0"/>
              <a:t>Disinfectants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916939" y="1703930"/>
            <a:ext cx="7261859" cy="31286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3600" spc="-15" dirty="0">
                <a:latin typeface="Calibri"/>
                <a:cs typeface="Calibri"/>
              </a:rPr>
              <a:t>Alteration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spc="-10" dirty="0">
                <a:latin typeface="Calibri"/>
                <a:cs typeface="Calibri"/>
              </a:rPr>
              <a:t>membrane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permeability.</a:t>
            </a:r>
            <a:endParaRPr sz="3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1935" algn="l"/>
              </a:tabLst>
            </a:pPr>
            <a:r>
              <a:rPr sz="3600" spc="-10" dirty="0">
                <a:latin typeface="Calibri"/>
                <a:cs typeface="Calibri"/>
              </a:rPr>
              <a:t>Damage </a:t>
            </a:r>
            <a:r>
              <a:rPr sz="3600" spc="-25" dirty="0">
                <a:latin typeface="Calibri"/>
                <a:cs typeface="Calibri"/>
              </a:rPr>
              <a:t>to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protein.</a:t>
            </a:r>
            <a:endParaRPr sz="3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1935" algn="l"/>
              </a:tabLst>
            </a:pPr>
            <a:r>
              <a:rPr sz="3600" spc="-10" dirty="0">
                <a:latin typeface="Calibri"/>
                <a:cs typeface="Calibri"/>
              </a:rPr>
              <a:t>Rupture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dirty="0">
                <a:latin typeface="Calibri"/>
                <a:cs typeface="Calibri"/>
              </a:rPr>
              <a:t>cell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membrane.</a:t>
            </a:r>
            <a:endParaRPr sz="3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41935" algn="l"/>
              </a:tabLst>
            </a:pPr>
            <a:r>
              <a:rPr sz="3600" spc="-10" dirty="0">
                <a:latin typeface="Calibri"/>
                <a:cs typeface="Calibri"/>
              </a:rPr>
              <a:t>Damage </a:t>
            </a:r>
            <a:r>
              <a:rPr sz="3600" spc="-25" dirty="0">
                <a:latin typeface="Calibri"/>
                <a:cs typeface="Calibri"/>
              </a:rPr>
              <a:t>to </a:t>
            </a:r>
            <a:r>
              <a:rPr sz="3600" spc="-5" dirty="0">
                <a:latin typeface="Calibri"/>
                <a:cs typeface="Calibri"/>
              </a:rPr>
              <a:t>nucleic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acids.</a:t>
            </a:r>
            <a:endParaRPr sz="3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241935" algn="l"/>
              </a:tabLst>
            </a:pPr>
            <a:r>
              <a:rPr sz="3600" spc="-25" dirty="0">
                <a:latin typeface="Calibri"/>
                <a:cs typeface="Calibri"/>
              </a:rPr>
              <a:t>Interfere </a:t>
            </a:r>
            <a:r>
              <a:rPr sz="3600" spc="-5" dirty="0">
                <a:latin typeface="Calibri"/>
                <a:cs typeface="Calibri"/>
              </a:rPr>
              <a:t>with </a:t>
            </a:r>
            <a:r>
              <a:rPr sz="3600" spc="-10" dirty="0">
                <a:latin typeface="Calibri"/>
                <a:cs typeface="Calibri"/>
              </a:rPr>
              <a:t>metabolic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55" dirty="0">
                <a:latin typeface="Calibri"/>
                <a:cs typeface="Calibri"/>
              </a:rPr>
              <a:t>pathway.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3470" y="244856"/>
            <a:ext cx="63201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Factors </a:t>
            </a:r>
            <a:r>
              <a:rPr spc="-50" dirty="0"/>
              <a:t>affecting</a:t>
            </a:r>
            <a:r>
              <a:rPr spc="-145" dirty="0"/>
              <a:t> </a:t>
            </a:r>
            <a:r>
              <a:rPr spc="-45" dirty="0"/>
              <a:t>disinfection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982653"/>
            <a:ext cx="9979660" cy="568642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5" dirty="0">
                <a:latin typeface="Calibri"/>
                <a:cs typeface="Calibri"/>
              </a:rPr>
              <a:t>Concentration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disinfectant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40" dirty="0">
                <a:latin typeface="Calibri"/>
                <a:cs typeface="Calibri"/>
              </a:rPr>
              <a:t>Temperature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Time 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contact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pH of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environment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5" dirty="0">
                <a:latin typeface="Calibri"/>
                <a:cs typeface="Calibri"/>
              </a:rPr>
              <a:t>Surface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tension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latin typeface="Calibri"/>
                <a:cs typeface="Calibri"/>
              </a:rPr>
              <a:t>Formulation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disinfectant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latin typeface="Calibri"/>
                <a:cs typeface="Calibri"/>
              </a:rPr>
              <a:t>Chemical structure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disinfectant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30" dirty="0">
                <a:latin typeface="Calibri"/>
                <a:cs typeface="Calibri"/>
              </a:rPr>
              <a:t>Types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number of </a:t>
            </a:r>
            <a:r>
              <a:rPr sz="3200" spc="-15" dirty="0">
                <a:latin typeface="Calibri"/>
                <a:cs typeface="Calibri"/>
              </a:rPr>
              <a:t>micro-organisms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present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ts val="4470"/>
              </a:lnSpc>
              <a:spcBef>
                <a:spcPts val="2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5" dirty="0">
                <a:latin typeface="Calibri"/>
                <a:cs typeface="Calibri"/>
              </a:rPr>
              <a:t>Interfering substances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environment  </a:t>
            </a:r>
            <a:r>
              <a:rPr sz="3200" spc="-10" dirty="0">
                <a:latin typeface="Calibri"/>
                <a:cs typeface="Calibri"/>
              </a:rPr>
              <a:t>10.Potentiation, </a:t>
            </a:r>
            <a:r>
              <a:rPr sz="3200" spc="-15" dirty="0">
                <a:latin typeface="Calibri"/>
                <a:cs typeface="Calibri"/>
              </a:rPr>
              <a:t>synergism,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antagonism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disinfactants.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3366" y="244856"/>
            <a:ext cx="71748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1. </a:t>
            </a:r>
            <a:r>
              <a:rPr spc="-50" dirty="0"/>
              <a:t>Concentration </a:t>
            </a:r>
            <a:r>
              <a:rPr spc="-15" dirty="0"/>
              <a:t>of</a:t>
            </a:r>
            <a:r>
              <a:rPr spc="-170" dirty="0"/>
              <a:t> </a:t>
            </a:r>
            <a:r>
              <a:rPr spc="-50" dirty="0"/>
              <a:t>disinfectants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640" y="994994"/>
            <a:ext cx="12112625" cy="53708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79400" marR="44450" indent="-228600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79400" algn="l"/>
              </a:tabLst>
            </a:pPr>
            <a:r>
              <a:rPr sz="2600" spc="-5" dirty="0">
                <a:latin typeface="Calibri"/>
                <a:cs typeface="Calibri"/>
              </a:rPr>
              <a:t>The lethal </a:t>
            </a:r>
            <a:r>
              <a:rPr sz="2600" spc="-25" dirty="0">
                <a:latin typeface="Calibri"/>
                <a:cs typeface="Calibri"/>
              </a:rPr>
              <a:t>effect </a:t>
            </a:r>
            <a:r>
              <a:rPr sz="2600" spc="-5" dirty="0">
                <a:latin typeface="Calibri"/>
                <a:cs typeface="Calibri"/>
              </a:rPr>
              <a:t>of bacterial population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increased </a:t>
            </a:r>
            <a:r>
              <a:rPr sz="2600" spc="-15" dirty="0">
                <a:latin typeface="Calibri"/>
                <a:cs typeface="Calibri"/>
              </a:rPr>
              <a:t>by </a:t>
            </a:r>
            <a:r>
              <a:rPr sz="2600" spc="-5" dirty="0">
                <a:latin typeface="Calibri"/>
                <a:cs typeface="Calibri"/>
              </a:rPr>
              <a:t>increasing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concentration </a:t>
            </a:r>
            <a:r>
              <a:rPr sz="2600" spc="-10" dirty="0">
                <a:latin typeface="Calibri"/>
                <a:cs typeface="Calibri"/>
              </a:rPr>
              <a:t>of  </a:t>
            </a:r>
            <a:r>
              <a:rPr sz="2600" spc="-15" dirty="0">
                <a:latin typeface="Calibri"/>
                <a:cs typeface="Calibri"/>
              </a:rPr>
              <a:t>disinfectant.</a:t>
            </a:r>
            <a:endParaRPr sz="2600">
              <a:latin typeface="Calibri"/>
              <a:cs typeface="Calibri"/>
            </a:endParaRPr>
          </a:p>
          <a:p>
            <a:pPr marL="279400" marR="43180" indent="-228600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79400" algn="l"/>
              </a:tabLst>
            </a:pPr>
            <a:r>
              <a:rPr sz="2600" spc="-40" dirty="0">
                <a:latin typeface="Calibri"/>
                <a:cs typeface="Calibri"/>
              </a:rPr>
              <a:t>However,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effectiveness </a:t>
            </a:r>
            <a:r>
              <a:rPr sz="2600" spc="-5" dirty="0">
                <a:latin typeface="Calibri"/>
                <a:cs typeface="Calibri"/>
              </a:rPr>
              <a:t>is </a:t>
            </a:r>
            <a:r>
              <a:rPr sz="2600" spc="-15" dirty="0">
                <a:latin typeface="Calibri"/>
                <a:cs typeface="Calibri"/>
              </a:rPr>
              <a:t>generally related to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concentration </a:t>
            </a:r>
            <a:r>
              <a:rPr sz="2600" spc="-20" dirty="0">
                <a:latin typeface="Calibri"/>
                <a:cs typeface="Calibri"/>
              </a:rPr>
              <a:t>exponentially, </a:t>
            </a:r>
            <a:r>
              <a:rPr sz="2600" spc="-5" dirty="0">
                <a:latin typeface="Calibri"/>
                <a:cs typeface="Calibri"/>
              </a:rPr>
              <a:t>not  </a:t>
            </a:r>
            <a:r>
              <a:rPr sz="2600" spc="-20" dirty="0">
                <a:latin typeface="Calibri"/>
                <a:cs typeface="Calibri"/>
              </a:rPr>
              <a:t>linearly.</a:t>
            </a:r>
            <a:endParaRPr sz="2600">
              <a:latin typeface="Calibri"/>
              <a:cs typeface="Calibri"/>
            </a:endParaRPr>
          </a:p>
          <a:p>
            <a:pPr marL="279400" marR="43180" indent="-228600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79400" algn="l"/>
              </a:tabLst>
            </a:pPr>
            <a:r>
              <a:rPr sz="2600" spc="-15" dirty="0">
                <a:latin typeface="Calibri"/>
                <a:cs typeface="Calibri"/>
              </a:rPr>
              <a:t>There </a:t>
            </a:r>
            <a:r>
              <a:rPr sz="2600" spc="-10" dirty="0">
                <a:latin typeface="Calibri"/>
                <a:cs typeface="Calibri"/>
              </a:rPr>
              <a:t>is </a:t>
            </a:r>
            <a:r>
              <a:rPr sz="2600" spc="-5" dirty="0">
                <a:latin typeface="Calibri"/>
                <a:cs typeface="Calibri"/>
              </a:rPr>
              <a:t>optimum </a:t>
            </a:r>
            <a:r>
              <a:rPr sz="2600" spc="-10" dirty="0">
                <a:latin typeface="Calibri"/>
                <a:cs typeface="Calibri"/>
              </a:rPr>
              <a:t>concentration </a:t>
            </a:r>
            <a:r>
              <a:rPr sz="2600" spc="-5" dirty="0">
                <a:latin typeface="Calibri"/>
                <a:cs typeface="Calibri"/>
              </a:rPr>
              <a:t>of phenol </a:t>
            </a:r>
            <a:r>
              <a:rPr sz="2600" spc="-20" dirty="0">
                <a:latin typeface="Calibri"/>
                <a:cs typeface="Calibri"/>
              </a:rPr>
              <a:t>at </a:t>
            </a:r>
            <a:r>
              <a:rPr sz="2600" dirty="0">
                <a:latin typeface="Calibri"/>
                <a:cs typeface="Calibri"/>
              </a:rPr>
              <a:t>about </a:t>
            </a:r>
            <a:r>
              <a:rPr sz="2600" spc="-10" dirty="0">
                <a:latin typeface="Calibri"/>
                <a:cs typeface="Calibri"/>
              </a:rPr>
              <a:t>1%. </a:t>
            </a:r>
            <a:r>
              <a:rPr sz="2600" spc="-15" dirty="0">
                <a:latin typeface="Calibri"/>
                <a:cs typeface="Calibri"/>
              </a:rPr>
              <a:t>Beyond </a:t>
            </a:r>
            <a:r>
              <a:rPr sz="2600" spc="-10" dirty="0">
                <a:latin typeface="Calibri"/>
                <a:cs typeface="Calibri"/>
              </a:rPr>
              <a:t>this concentration, </a:t>
            </a:r>
            <a:r>
              <a:rPr sz="2600" dirty="0">
                <a:latin typeface="Calibri"/>
                <a:cs typeface="Calibri"/>
              </a:rPr>
              <a:t>the  </a:t>
            </a:r>
            <a:r>
              <a:rPr sz="2600" spc="-10" dirty="0">
                <a:latin typeface="Calibri"/>
                <a:cs typeface="Calibri"/>
              </a:rPr>
              <a:t>disinfecting </a:t>
            </a:r>
            <a:r>
              <a:rPr sz="2600" spc="-15" dirty="0">
                <a:latin typeface="Calibri"/>
                <a:cs typeface="Calibri"/>
              </a:rPr>
              <a:t>effectiveness </a:t>
            </a:r>
            <a:r>
              <a:rPr sz="2600" spc="-5" dirty="0">
                <a:latin typeface="Calibri"/>
                <a:cs typeface="Calibri"/>
              </a:rPr>
              <a:t>becomes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less.</a:t>
            </a:r>
            <a:endParaRPr sz="2600">
              <a:latin typeface="Calibri"/>
              <a:cs typeface="Calibri"/>
            </a:endParaRPr>
          </a:p>
          <a:p>
            <a:pPr marL="279400" indent="-2286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79400" algn="l"/>
              </a:tabLst>
            </a:pPr>
            <a:r>
              <a:rPr sz="2600" spc="-5" dirty="0">
                <a:latin typeface="Calibri"/>
                <a:cs typeface="Calibri"/>
              </a:rPr>
              <a:t>The dilution </a:t>
            </a:r>
            <a:r>
              <a:rPr sz="2600" spc="-15" dirty="0">
                <a:latin typeface="Calibri"/>
                <a:cs typeface="Calibri"/>
              </a:rPr>
              <a:t>coefficient </a:t>
            </a:r>
            <a:r>
              <a:rPr sz="2600" spc="-10" dirty="0">
                <a:latin typeface="Calibri"/>
                <a:cs typeface="Calibri"/>
              </a:rPr>
              <a:t>can </a:t>
            </a:r>
            <a:r>
              <a:rPr sz="2600" spc="-5" dirty="0">
                <a:latin typeface="Calibri"/>
                <a:cs typeface="Calibri"/>
              </a:rPr>
              <a:t>be </a:t>
            </a:r>
            <a:r>
              <a:rPr sz="2600" spc="-10" dirty="0">
                <a:latin typeface="Calibri"/>
                <a:cs typeface="Calibri"/>
              </a:rPr>
              <a:t>calculated from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following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equation:</a:t>
            </a:r>
            <a:endParaRPr sz="2600">
              <a:latin typeface="Calibri"/>
              <a:cs typeface="Calibri"/>
            </a:endParaRPr>
          </a:p>
          <a:p>
            <a:pPr marL="4080510">
              <a:lnSpc>
                <a:spcPct val="100000"/>
              </a:lnSpc>
              <a:spcBef>
                <a:spcPts val="370"/>
              </a:spcBef>
              <a:tabLst>
                <a:tab pos="4476750" algn="l"/>
              </a:tabLst>
            </a:pPr>
            <a:r>
              <a:rPr sz="2600" dirty="0">
                <a:latin typeface="Calibri"/>
                <a:cs typeface="Calibri"/>
              </a:rPr>
              <a:t>n	=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logt</a:t>
            </a:r>
            <a:r>
              <a:rPr sz="2550" spc="-15" baseline="-21241" dirty="0">
                <a:latin typeface="Calibri"/>
                <a:cs typeface="Calibri"/>
              </a:rPr>
              <a:t>2</a:t>
            </a:r>
            <a:r>
              <a:rPr sz="2600" spc="-10" dirty="0">
                <a:latin typeface="Calibri"/>
                <a:cs typeface="Calibri"/>
              </a:rPr>
              <a:t>-logt</a:t>
            </a:r>
            <a:r>
              <a:rPr sz="2550" spc="-15" baseline="-21241" dirty="0">
                <a:latin typeface="Calibri"/>
                <a:cs typeface="Calibri"/>
              </a:rPr>
              <a:t>1</a:t>
            </a:r>
            <a:endParaRPr sz="2550" baseline="-21241">
              <a:latin typeface="Calibri"/>
              <a:cs typeface="Calibri"/>
            </a:endParaRPr>
          </a:p>
          <a:p>
            <a:pPr marL="4676775">
              <a:lnSpc>
                <a:spcPct val="100000"/>
              </a:lnSpc>
              <a:spcBef>
                <a:spcPts val="385"/>
              </a:spcBef>
            </a:pPr>
            <a:r>
              <a:rPr sz="2600" dirty="0">
                <a:latin typeface="Calibri"/>
                <a:cs typeface="Calibri"/>
              </a:rPr>
              <a:t>logC</a:t>
            </a:r>
            <a:r>
              <a:rPr sz="2550" baseline="-21241" dirty="0">
                <a:latin typeface="Calibri"/>
                <a:cs typeface="Calibri"/>
              </a:rPr>
              <a:t>2</a:t>
            </a:r>
            <a:r>
              <a:rPr sz="2600" dirty="0">
                <a:latin typeface="Calibri"/>
                <a:cs typeface="Calibri"/>
              </a:rPr>
              <a:t>-logC</a:t>
            </a:r>
            <a:r>
              <a:rPr sz="2550" baseline="-21241" dirty="0">
                <a:latin typeface="Calibri"/>
                <a:cs typeface="Calibri"/>
              </a:rPr>
              <a:t>1</a:t>
            </a:r>
            <a:endParaRPr sz="2550" baseline="-21241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375"/>
              </a:spcBef>
            </a:pPr>
            <a:r>
              <a:rPr sz="2600" spc="-5" dirty="0">
                <a:latin typeface="Calibri"/>
                <a:cs typeface="Calibri"/>
              </a:rPr>
              <a:t>Where</a:t>
            </a:r>
            <a:endParaRPr sz="2600">
              <a:latin typeface="Calibri"/>
              <a:cs typeface="Calibri"/>
            </a:endParaRPr>
          </a:p>
          <a:p>
            <a:pPr marL="125095" marR="3364865" indent="-74930">
              <a:lnSpc>
                <a:spcPts val="3500"/>
              </a:lnSpc>
              <a:spcBef>
                <a:spcPts val="170"/>
              </a:spcBef>
            </a:pPr>
            <a:r>
              <a:rPr sz="2600" spc="-10" dirty="0">
                <a:latin typeface="Calibri"/>
                <a:cs typeface="Calibri"/>
              </a:rPr>
              <a:t>n=concentration exponent </a:t>
            </a:r>
            <a:r>
              <a:rPr sz="2600" spc="-5" dirty="0">
                <a:latin typeface="Calibri"/>
                <a:cs typeface="Calibri"/>
              </a:rPr>
              <a:t>or dilution </a:t>
            </a:r>
            <a:r>
              <a:rPr sz="2600" spc="-15" dirty="0">
                <a:latin typeface="Calibri"/>
                <a:cs typeface="Calibri"/>
              </a:rPr>
              <a:t>coefficient </a:t>
            </a:r>
            <a:r>
              <a:rPr sz="2600" spc="-25" dirty="0">
                <a:latin typeface="Calibri"/>
                <a:cs typeface="Calibri"/>
              </a:rPr>
              <a:t>for </a:t>
            </a:r>
            <a:r>
              <a:rPr sz="2600" spc="-15" dirty="0">
                <a:latin typeface="Calibri"/>
                <a:cs typeface="Calibri"/>
              </a:rPr>
              <a:t>disinfectant,  </a:t>
            </a:r>
            <a:r>
              <a:rPr sz="2600" spc="5" dirty="0">
                <a:latin typeface="Calibri"/>
                <a:cs typeface="Calibri"/>
              </a:rPr>
              <a:t>t</a:t>
            </a:r>
            <a:r>
              <a:rPr sz="2550" spc="7" baseline="-21241" dirty="0">
                <a:latin typeface="Calibri"/>
                <a:cs typeface="Calibri"/>
              </a:rPr>
              <a:t>1</a:t>
            </a:r>
            <a:r>
              <a:rPr sz="2600" spc="5" dirty="0">
                <a:latin typeface="Calibri"/>
                <a:cs typeface="Calibri"/>
              </a:rPr>
              <a:t>=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death </a:t>
            </a:r>
            <a:r>
              <a:rPr sz="2600" dirty="0">
                <a:latin typeface="Calibri"/>
                <a:cs typeface="Calibri"/>
              </a:rPr>
              <a:t>time with </a:t>
            </a:r>
            <a:r>
              <a:rPr sz="2600" spc="-15" dirty="0">
                <a:latin typeface="Calibri"/>
                <a:cs typeface="Calibri"/>
              </a:rPr>
              <a:t>disinfectant </a:t>
            </a:r>
            <a:r>
              <a:rPr sz="2600" spc="-10" dirty="0">
                <a:latin typeface="Calibri"/>
                <a:cs typeface="Calibri"/>
              </a:rPr>
              <a:t>concentration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C</a:t>
            </a:r>
            <a:r>
              <a:rPr sz="2550" spc="7" baseline="-21241" dirty="0">
                <a:latin typeface="Calibri"/>
                <a:cs typeface="Calibri"/>
              </a:rPr>
              <a:t>1</a:t>
            </a:r>
            <a:endParaRPr sz="2550" baseline="-21241">
              <a:latin typeface="Calibri"/>
              <a:cs typeface="Calibri"/>
            </a:endParaRPr>
          </a:p>
          <a:p>
            <a:pPr marL="125095">
              <a:lnSpc>
                <a:spcPct val="100000"/>
              </a:lnSpc>
              <a:spcBef>
                <a:spcPts val="200"/>
              </a:spcBef>
            </a:pPr>
            <a:r>
              <a:rPr sz="2600" spc="5" dirty="0">
                <a:latin typeface="Calibri"/>
                <a:cs typeface="Calibri"/>
              </a:rPr>
              <a:t>t</a:t>
            </a:r>
            <a:r>
              <a:rPr sz="2550" spc="7" baseline="-21241" dirty="0">
                <a:latin typeface="Calibri"/>
                <a:cs typeface="Calibri"/>
              </a:rPr>
              <a:t>2</a:t>
            </a:r>
            <a:r>
              <a:rPr sz="2600" spc="5" dirty="0">
                <a:latin typeface="Calibri"/>
                <a:cs typeface="Calibri"/>
              </a:rPr>
              <a:t>=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death </a:t>
            </a:r>
            <a:r>
              <a:rPr sz="2600" dirty="0">
                <a:latin typeface="Calibri"/>
                <a:cs typeface="Calibri"/>
              </a:rPr>
              <a:t>time with </a:t>
            </a:r>
            <a:r>
              <a:rPr sz="2600" spc="-15" dirty="0">
                <a:latin typeface="Calibri"/>
                <a:cs typeface="Calibri"/>
              </a:rPr>
              <a:t>disinfectant </a:t>
            </a:r>
            <a:r>
              <a:rPr sz="2600" spc="-10" dirty="0">
                <a:latin typeface="Calibri"/>
                <a:cs typeface="Calibri"/>
              </a:rPr>
              <a:t>concentration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C</a:t>
            </a:r>
            <a:r>
              <a:rPr sz="2550" spc="7" baseline="-21241" dirty="0">
                <a:latin typeface="Calibri"/>
                <a:cs typeface="Calibri"/>
              </a:rPr>
              <a:t>2</a:t>
            </a:r>
            <a:endParaRPr sz="2550" baseline="-21241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05350" y="4213097"/>
            <a:ext cx="1496695" cy="18415"/>
          </a:xfrm>
          <a:custGeom>
            <a:avLst/>
            <a:gdLst/>
            <a:ahLst/>
            <a:cxnLst/>
            <a:rect l="l" t="t" r="r" b="b"/>
            <a:pathLst>
              <a:path w="1496695" h="18414">
                <a:moveTo>
                  <a:pt x="0" y="18414"/>
                </a:moveTo>
                <a:lnTo>
                  <a:pt x="1496314" y="0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178" y="453008"/>
            <a:ext cx="33972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2.</a:t>
            </a:r>
            <a:r>
              <a:rPr spc="-100" dirty="0"/>
              <a:t> </a:t>
            </a:r>
            <a:r>
              <a:rPr spc="-90" dirty="0"/>
              <a:t>Temperature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0840" y="1301242"/>
            <a:ext cx="11460480" cy="241363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54000" marR="17780" indent="-22860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54000" algn="l"/>
              </a:tabLst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lethal </a:t>
            </a:r>
            <a:r>
              <a:rPr sz="2800" spc="-25" dirty="0">
                <a:latin typeface="Calibri"/>
                <a:cs typeface="Calibri"/>
              </a:rPr>
              <a:t>effect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10" dirty="0">
                <a:latin typeface="Calibri"/>
                <a:cs typeface="Calibri"/>
              </a:rPr>
              <a:t>bacterial population can </a:t>
            </a:r>
            <a:r>
              <a:rPr sz="2800" spc="-5" dirty="0">
                <a:latin typeface="Calibri"/>
                <a:cs typeface="Calibri"/>
              </a:rPr>
              <a:t>be increased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increasing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20" dirty="0">
                <a:latin typeface="Calibri"/>
                <a:cs typeface="Calibri"/>
              </a:rPr>
              <a:t>temperature.</a:t>
            </a:r>
            <a:endParaRPr sz="2800">
              <a:latin typeface="Calibri"/>
              <a:cs typeface="Calibri"/>
            </a:endParaRPr>
          </a:p>
          <a:p>
            <a:pPr marL="254000" marR="18415" indent="-22860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54000" algn="l"/>
                <a:tab pos="1032510" algn="l"/>
                <a:tab pos="2098040" algn="l"/>
                <a:tab pos="2635885" algn="l"/>
                <a:tab pos="4705985" algn="l"/>
                <a:tab pos="5323205" algn="l"/>
                <a:tab pos="7239000" algn="l"/>
                <a:tab pos="8525510" algn="l"/>
                <a:tab pos="9375775" algn="l"/>
                <a:tab pos="9982835" algn="l"/>
              </a:tabLst>
            </a:pPr>
            <a:r>
              <a:rPr sz="2800" spc="-10" dirty="0">
                <a:latin typeface="Calibri"/>
                <a:cs typeface="Calibri"/>
              </a:rPr>
              <a:t>Th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f</a:t>
            </a:r>
            <a:r>
              <a:rPr sz="2800" spc="-8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empe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bac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ci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act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ty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-5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essed  </a:t>
            </a:r>
            <a:r>
              <a:rPr sz="2800" spc="-15" dirty="0">
                <a:latin typeface="Calibri"/>
                <a:cs typeface="Calibri"/>
              </a:rPr>
              <a:t>quantitatively by </a:t>
            </a:r>
            <a:r>
              <a:rPr sz="2800" spc="-5" dirty="0">
                <a:latin typeface="Calibri"/>
                <a:cs typeface="Calibri"/>
              </a:rPr>
              <a:t>means of a </a:t>
            </a:r>
            <a:r>
              <a:rPr sz="2800" spc="-20" dirty="0">
                <a:latin typeface="Calibri"/>
                <a:cs typeface="Calibri"/>
              </a:rPr>
              <a:t>temperature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coefficient.</a:t>
            </a:r>
            <a:endParaRPr sz="2800">
              <a:latin typeface="Calibri"/>
              <a:cs typeface="Calibri"/>
            </a:endParaRPr>
          </a:p>
          <a:p>
            <a:pPr marL="254000" marR="18415" indent="-228600">
              <a:lnSpc>
                <a:spcPct val="80000"/>
              </a:lnSpc>
              <a:spcBef>
                <a:spcPts val="1030"/>
              </a:spcBef>
              <a:buFont typeface="Arial"/>
              <a:buChar char="•"/>
              <a:tabLst>
                <a:tab pos="254000" algn="l"/>
              </a:tabLst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temperature </a:t>
            </a:r>
            <a:r>
              <a:rPr sz="2800" spc="-15" dirty="0">
                <a:latin typeface="Calibri"/>
                <a:cs typeface="Calibri"/>
              </a:rPr>
              <a:t>coefficient </a:t>
            </a:r>
            <a:r>
              <a:rPr sz="2800" spc="-10" dirty="0">
                <a:latin typeface="Calibri"/>
                <a:cs typeface="Calibri"/>
              </a:rPr>
              <a:t>per </a:t>
            </a:r>
            <a:r>
              <a:rPr sz="2800" spc="-15" dirty="0">
                <a:latin typeface="Calibri"/>
                <a:cs typeface="Calibri"/>
              </a:rPr>
              <a:t>degree </a:t>
            </a:r>
            <a:r>
              <a:rPr sz="2800" spc="-10" dirty="0">
                <a:latin typeface="Calibri"/>
                <a:cs typeface="Calibri"/>
              </a:rPr>
              <a:t>rise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20" dirty="0">
                <a:latin typeface="Calibri"/>
                <a:cs typeface="Calibri"/>
              </a:rPr>
              <a:t>temperature </a:t>
            </a:r>
            <a:r>
              <a:rPr sz="2800" spc="-10" dirty="0">
                <a:latin typeface="Calibri"/>
                <a:cs typeface="Calibri"/>
              </a:rPr>
              <a:t>is denoted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θ  </a:t>
            </a:r>
            <a:r>
              <a:rPr sz="2800" spc="-15" dirty="0">
                <a:latin typeface="Calibri"/>
                <a:cs typeface="Calibri"/>
              </a:rPr>
              <a:t>where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per </a:t>
            </a:r>
            <a:r>
              <a:rPr sz="2800" spc="-5" dirty="0">
                <a:latin typeface="Calibri"/>
                <a:cs typeface="Calibri"/>
              </a:rPr>
              <a:t>10</a:t>
            </a:r>
            <a:r>
              <a:rPr sz="2775" spc="-7" baseline="25525" dirty="0">
                <a:latin typeface="Calibri"/>
                <a:cs typeface="Calibri"/>
              </a:rPr>
              <a:t>0</a:t>
            </a:r>
            <a:r>
              <a:rPr sz="2800" spc="-5" dirty="0">
                <a:latin typeface="Calibri"/>
                <a:cs typeface="Calibri"/>
              </a:rPr>
              <a:t>C </a:t>
            </a:r>
            <a:r>
              <a:rPr sz="2800" spc="-10" dirty="0">
                <a:latin typeface="Calibri"/>
                <a:cs typeface="Calibri"/>
              </a:rPr>
              <a:t>rise in </a:t>
            </a:r>
            <a:r>
              <a:rPr sz="2800" spc="-20" dirty="0">
                <a:latin typeface="Calibri"/>
                <a:cs typeface="Calibri"/>
              </a:rPr>
              <a:t>temperature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expressed by </a:t>
            </a:r>
            <a:r>
              <a:rPr sz="2800" dirty="0">
                <a:latin typeface="Calibri"/>
                <a:cs typeface="Calibri"/>
              </a:rPr>
              <a:t>θ</a:t>
            </a:r>
            <a:r>
              <a:rPr sz="2775" baseline="25525" dirty="0">
                <a:latin typeface="Calibri"/>
                <a:cs typeface="Calibri"/>
              </a:rPr>
              <a:t>10</a:t>
            </a:r>
            <a:r>
              <a:rPr sz="2800" dirty="0">
                <a:latin typeface="Calibri"/>
                <a:cs typeface="Calibri"/>
              </a:rPr>
              <a:t>or Q</a:t>
            </a:r>
            <a:r>
              <a:rPr sz="2775" baseline="-21021" dirty="0">
                <a:latin typeface="Calibri"/>
                <a:cs typeface="Calibri"/>
              </a:rPr>
              <a:t>10</a:t>
            </a:r>
            <a:r>
              <a:rPr sz="2775" spc="104" baseline="-21021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values.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4582" y="4281297"/>
            <a:ext cx="984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Thus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3177" y="4291965"/>
            <a:ext cx="26670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5" dirty="0">
                <a:latin typeface="Calibri"/>
                <a:cs typeface="Calibri"/>
              </a:rPr>
              <a:t>10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79520" y="4546853"/>
            <a:ext cx="4220210" cy="0"/>
          </a:xfrm>
          <a:custGeom>
            <a:avLst/>
            <a:gdLst/>
            <a:ahLst/>
            <a:cxnLst/>
            <a:rect l="l" t="t" r="r" b="b"/>
            <a:pathLst>
              <a:path w="4220209">
                <a:moveTo>
                  <a:pt x="0" y="0"/>
                </a:moveTo>
                <a:lnTo>
                  <a:pt x="4219956" y="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24578" y="4168521"/>
            <a:ext cx="3519804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50" spc="105" dirty="0">
                <a:latin typeface="Cambria Math"/>
                <a:cs typeface="Cambria Math"/>
              </a:rPr>
              <a:t>𝑡𝑖𝑚𝑒 </a:t>
            </a:r>
            <a:r>
              <a:rPr sz="2050" spc="100" dirty="0">
                <a:latin typeface="Cambria Math"/>
                <a:cs typeface="Cambria Math"/>
              </a:rPr>
              <a:t>𝑟𝑒𝑞𝑢𝑖𝑟𝑒𝑑 </a:t>
            </a:r>
            <a:r>
              <a:rPr sz="2050" spc="95" dirty="0">
                <a:latin typeface="Cambria Math"/>
                <a:cs typeface="Cambria Math"/>
              </a:rPr>
              <a:t>𝑡𝑜 </a:t>
            </a:r>
            <a:r>
              <a:rPr sz="2050" spc="75" dirty="0">
                <a:latin typeface="Cambria Math"/>
                <a:cs typeface="Cambria Math"/>
              </a:rPr>
              <a:t>𝑘𝑖𝑙𝑙 </a:t>
            </a:r>
            <a:r>
              <a:rPr sz="2050" spc="105" dirty="0">
                <a:latin typeface="Cambria Math"/>
                <a:cs typeface="Cambria Math"/>
              </a:rPr>
              <a:t>𝑎𝑡</a:t>
            </a:r>
            <a:r>
              <a:rPr sz="2050" spc="-80" dirty="0">
                <a:latin typeface="Cambria Math"/>
                <a:cs typeface="Cambria Math"/>
              </a:rPr>
              <a:t> </a:t>
            </a:r>
            <a:r>
              <a:rPr sz="2050" spc="25" dirty="0">
                <a:latin typeface="Cambria Math"/>
                <a:cs typeface="Cambria Math"/>
              </a:rPr>
              <a:t>𝑇</a:t>
            </a:r>
            <a:r>
              <a:rPr sz="2025" spc="37" baseline="34979" dirty="0">
                <a:latin typeface="Cambria Math"/>
                <a:cs typeface="Cambria Math"/>
              </a:rPr>
              <a:t>0</a:t>
            </a:r>
            <a:r>
              <a:rPr sz="2050" spc="25" dirty="0">
                <a:latin typeface="Cambria Math"/>
                <a:cs typeface="Cambria Math"/>
              </a:rPr>
              <a:t>𝐶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9342" y="4459604"/>
            <a:ext cx="5428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spc="-7" baseline="27777" dirty="0">
                <a:latin typeface="Calibri"/>
                <a:cs typeface="Calibri"/>
              </a:rPr>
              <a:t>or </a:t>
            </a:r>
            <a:r>
              <a:rPr sz="4200" baseline="27777" dirty="0">
                <a:latin typeface="Calibri"/>
                <a:cs typeface="Calibri"/>
              </a:rPr>
              <a:t>Q</a:t>
            </a:r>
            <a:r>
              <a:rPr sz="2775" baseline="21021" dirty="0">
                <a:latin typeface="Calibri"/>
                <a:cs typeface="Calibri"/>
              </a:rPr>
              <a:t>10</a:t>
            </a:r>
            <a:r>
              <a:rPr sz="4200" baseline="27777" dirty="0">
                <a:latin typeface="Calibri"/>
                <a:cs typeface="Calibri"/>
              </a:rPr>
              <a:t>= </a:t>
            </a:r>
            <a:r>
              <a:rPr sz="2050" spc="105" dirty="0">
                <a:latin typeface="Cambria Math"/>
                <a:cs typeface="Cambria Math"/>
              </a:rPr>
              <a:t>𝑡𝑖𝑚𝑒 </a:t>
            </a:r>
            <a:r>
              <a:rPr sz="2050" spc="100" dirty="0">
                <a:latin typeface="Cambria Math"/>
                <a:cs typeface="Cambria Math"/>
              </a:rPr>
              <a:t>𝑟𝑒𝑞𝑢𝑖𝑟𝑒𝑑 </a:t>
            </a:r>
            <a:r>
              <a:rPr sz="2050" spc="95" dirty="0">
                <a:latin typeface="Cambria Math"/>
                <a:cs typeface="Cambria Math"/>
              </a:rPr>
              <a:t>𝑡𝑜 </a:t>
            </a:r>
            <a:r>
              <a:rPr sz="2050" spc="75" dirty="0">
                <a:latin typeface="Cambria Math"/>
                <a:cs typeface="Cambria Math"/>
              </a:rPr>
              <a:t>𝑘𝑖𝑙𝑙 </a:t>
            </a:r>
            <a:r>
              <a:rPr sz="2050" spc="105" dirty="0">
                <a:latin typeface="Cambria Math"/>
                <a:cs typeface="Cambria Math"/>
              </a:rPr>
              <a:t>𝑎𝑡</a:t>
            </a:r>
            <a:r>
              <a:rPr sz="2050" spc="-30" dirty="0">
                <a:latin typeface="Cambria Math"/>
                <a:cs typeface="Cambria Math"/>
              </a:rPr>
              <a:t> </a:t>
            </a:r>
            <a:r>
              <a:rPr sz="2050" spc="35" dirty="0">
                <a:latin typeface="Cambria Math"/>
                <a:cs typeface="Cambria Math"/>
              </a:rPr>
              <a:t>(𝑇+100𝐶)</a:t>
            </a:r>
            <a:endParaRPr sz="20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140" y="5336235"/>
            <a:ext cx="11483340" cy="7931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66700" marR="30480" indent="-22860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10" dirty="0">
                <a:latin typeface="Calibri"/>
                <a:cs typeface="Calibri"/>
              </a:rPr>
              <a:t>The value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Q</a:t>
            </a:r>
            <a:r>
              <a:rPr sz="2775" spc="-22" baseline="-21021" dirty="0">
                <a:latin typeface="Calibri"/>
                <a:cs typeface="Calibri"/>
              </a:rPr>
              <a:t>10</a:t>
            </a: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phenol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4,which means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over </a:t>
            </a:r>
            <a:r>
              <a:rPr sz="2800" spc="-5" dirty="0">
                <a:latin typeface="Calibri"/>
                <a:cs typeface="Calibri"/>
              </a:rPr>
              <a:t>the10</a:t>
            </a:r>
            <a:r>
              <a:rPr sz="2775" spc="-7" baseline="25525" dirty="0">
                <a:latin typeface="Calibri"/>
                <a:cs typeface="Calibri"/>
              </a:rPr>
              <a:t>0</a:t>
            </a:r>
            <a:r>
              <a:rPr sz="2800" spc="-5" dirty="0">
                <a:latin typeface="Calibri"/>
                <a:cs typeface="Calibri"/>
              </a:rPr>
              <a:t>C </a:t>
            </a:r>
            <a:r>
              <a:rPr sz="2800" spc="-20" dirty="0">
                <a:latin typeface="Calibri"/>
                <a:cs typeface="Calibri"/>
              </a:rPr>
              <a:t>range </a:t>
            </a:r>
            <a:r>
              <a:rPr sz="2800" spc="-10" dirty="0">
                <a:latin typeface="Calibri"/>
                <a:cs typeface="Calibri"/>
              </a:rPr>
              <a:t>used </a:t>
            </a:r>
            <a:r>
              <a:rPr sz="2800" spc="-30" dirty="0">
                <a:latin typeface="Calibri"/>
                <a:cs typeface="Calibri"/>
              </a:rPr>
              <a:t>to  </a:t>
            </a:r>
            <a:r>
              <a:rPr sz="2800" spc="-15" dirty="0">
                <a:latin typeface="Calibri"/>
                <a:cs typeface="Calibri"/>
              </a:rPr>
              <a:t>determine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Q</a:t>
            </a:r>
            <a:r>
              <a:rPr sz="2775" baseline="-21021" dirty="0">
                <a:latin typeface="Calibri"/>
                <a:cs typeface="Calibri"/>
              </a:rPr>
              <a:t>10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activity will be </a:t>
            </a:r>
            <a:r>
              <a:rPr sz="2800" spc="-10" dirty="0">
                <a:latin typeface="Calibri"/>
                <a:cs typeface="Calibri"/>
              </a:rPr>
              <a:t>increased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20" dirty="0">
                <a:latin typeface="Calibri"/>
                <a:cs typeface="Calibri"/>
              </a:rPr>
              <a:t>factor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869" y="244856"/>
            <a:ext cx="399605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3. </a:t>
            </a:r>
            <a:r>
              <a:rPr spc="-25" dirty="0"/>
              <a:t>Time </a:t>
            </a:r>
            <a:r>
              <a:rPr spc="-15" dirty="0"/>
              <a:t>of</a:t>
            </a:r>
            <a:r>
              <a:rPr spc="-240" dirty="0"/>
              <a:t> </a:t>
            </a:r>
            <a:r>
              <a:rPr spc="-50" dirty="0"/>
              <a:t>contact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869" y="949528"/>
            <a:ext cx="11147425" cy="55194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36322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Sufficient </a:t>
            </a:r>
            <a:r>
              <a:rPr sz="2800" spc="-5" dirty="0">
                <a:latin typeface="Calibri"/>
                <a:cs typeface="Calibri"/>
              </a:rPr>
              <a:t>time of </a:t>
            </a:r>
            <a:r>
              <a:rPr sz="2800" spc="-15" dirty="0">
                <a:latin typeface="Calibri"/>
                <a:cs typeface="Calibri"/>
              </a:rPr>
              <a:t>contact must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allowed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disinfectant to </a:t>
            </a:r>
            <a:r>
              <a:rPr sz="2800" spc="-30" dirty="0">
                <a:latin typeface="Calibri"/>
                <a:cs typeface="Calibri"/>
              </a:rPr>
              <a:t>exert </a:t>
            </a:r>
            <a:r>
              <a:rPr sz="2800" spc="-5" dirty="0">
                <a:latin typeface="Calibri"/>
                <a:cs typeface="Calibri"/>
              </a:rPr>
              <a:t>its  action.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5150"/>
              </a:lnSpc>
            </a:pPr>
            <a:r>
              <a:rPr sz="4400" b="0" spc="-20" dirty="0">
                <a:latin typeface="Calibri Light"/>
                <a:cs typeface="Calibri Light"/>
              </a:rPr>
              <a:t>4. pH </a:t>
            </a:r>
            <a:r>
              <a:rPr sz="4400" b="0" spc="-15" dirty="0">
                <a:latin typeface="Calibri Light"/>
                <a:cs typeface="Calibri Light"/>
              </a:rPr>
              <a:t>of </a:t>
            </a:r>
            <a:r>
              <a:rPr sz="4400" b="0" spc="-20" dirty="0">
                <a:latin typeface="Calibri Light"/>
                <a:cs typeface="Calibri Light"/>
              </a:rPr>
              <a:t>the</a:t>
            </a:r>
            <a:r>
              <a:rPr sz="4400" b="0" spc="-235" dirty="0">
                <a:latin typeface="Calibri Light"/>
                <a:cs typeface="Calibri Light"/>
              </a:rPr>
              <a:t> </a:t>
            </a:r>
            <a:r>
              <a:rPr sz="4400" b="0" spc="-60" dirty="0">
                <a:latin typeface="Calibri Light"/>
                <a:cs typeface="Calibri Light"/>
              </a:rPr>
              <a:t>environment</a:t>
            </a:r>
            <a:endParaRPr sz="4400">
              <a:latin typeface="Calibri Light"/>
              <a:cs typeface="Calibri Light"/>
            </a:endParaRPr>
          </a:p>
          <a:p>
            <a:pPr marL="241300" marR="5080" indent="-228600">
              <a:lnSpc>
                <a:spcPts val="269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change </a:t>
            </a:r>
            <a:r>
              <a:rPr sz="2800" spc="-5" dirty="0">
                <a:latin typeface="Calibri"/>
                <a:cs typeface="Calibri"/>
              </a:rPr>
              <a:t>of pH </a:t>
            </a:r>
            <a:r>
              <a:rPr sz="2800" spc="-10" dirty="0">
                <a:latin typeface="Calibri"/>
                <a:cs typeface="Calibri"/>
              </a:rPr>
              <a:t>during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disinfection process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20" dirty="0">
                <a:latin typeface="Calibri"/>
                <a:cs typeface="Calibri"/>
              </a:rPr>
              <a:t>affect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35" dirty="0">
                <a:latin typeface="Calibri"/>
                <a:cs typeface="Calibri"/>
              </a:rPr>
              <a:t>rate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growth  </a:t>
            </a:r>
            <a:r>
              <a:rPr sz="2800" spc="-10" dirty="0">
                <a:latin typeface="Calibri"/>
                <a:cs typeface="Calibri"/>
              </a:rPr>
              <a:t>inoculum.</a:t>
            </a:r>
            <a:endParaRPr sz="2800">
              <a:latin typeface="Calibri"/>
              <a:cs typeface="Calibri"/>
            </a:endParaRPr>
          </a:p>
          <a:p>
            <a:pPr marL="241300" marR="878840" indent="-228600">
              <a:lnSpc>
                <a:spcPct val="800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 pH of 6-8 is optimal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many </a:t>
            </a:r>
            <a:r>
              <a:rPr sz="2800" spc="-10" dirty="0">
                <a:latin typeface="Calibri"/>
                <a:cs typeface="Calibri"/>
              </a:rPr>
              <a:t>bacteria </a:t>
            </a:r>
            <a:r>
              <a:rPr sz="2800" spc="-5" dirty="0">
                <a:latin typeface="Calibri"/>
                <a:cs typeface="Calibri"/>
              </a:rPr>
              <a:t>and the </a:t>
            </a:r>
            <a:r>
              <a:rPr sz="2800" spc="-35" dirty="0">
                <a:latin typeface="Calibri"/>
                <a:cs typeface="Calibri"/>
              </a:rPr>
              <a:t>rate </a:t>
            </a:r>
            <a:r>
              <a:rPr sz="2800" spc="-10" dirty="0">
                <a:latin typeface="Calibri"/>
                <a:cs typeface="Calibri"/>
              </a:rPr>
              <a:t>of 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spc="-10" dirty="0">
                <a:latin typeface="Calibri"/>
                <a:cs typeface="Calibri"/>
              </a:rPr>
              <a:t>declines </a:t>
            </a:r>
            <a:r>
              <a:rPr sz="2800" spc="-5" dirty="0">
                <a:latin typeface="Calibri"/>
                <a:cs typeface="Calibri"/>
              </a:rPr>
              <a:t>on either </a:t>
            </a:r>
            <a:r>
              <a:rPr sz="2800" spc="-10" dirty="0">
                <a:latin typeface="Calibri"/>
                <a:cs typeface="Calibri"/>
              </a:rPr>
              <a:t>side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range.</a:t>
            </a:r>
            <a:endParaRPr sz="2800">
              <a:latin typeface="Calibri"/>
              <a:cs typeface="Calibri"/>
            </a:endParaRPr>
          </a:p>
          <a:p>
            <a:pPr marL="241300" marR="546100" indent="-228600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Phenolic and acidic </a:t>
            </a:r>
            <a:r>
              <a:rPr sz="2800" spc="-15" dirty="0">
                <a:latin typeface="Calibri"/>
                <a:cs typeface="Calibri"/>
              </a:rPr>
              <a:t>antimicrobial agents </a:t>
            </a:r>
            <a:r>
              <a:rPr sz="2800" spc="-10" dirty="0">
                <a:latin typeface="Calibri"/>
                <a:cs typeface="Calibri"/>
              </a:rPr>
              <a:t>usually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20" dirty="0">
                <a:latin typeface="Calibri"/>
                <a:cs typeface="Calibri"/>
              </a:rPr>
              <a:t>greatest </a:t>
            </a:r>
            <a:r>
              <a:rPr sz="2800" spc="-5" dirty="0">
                <a:latin typeface="Calibri"/>
                <a:cs typeface="Calibri"/>
              </a:rPr>
              <a:t>activity in  acidic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conditions.</a:t>
            </a:r>
            <a:endParaRPr sz="2800">
              <a:latin typeface="Calibri"/>
              <a:cs typeface="Calibri"/>
            </a:endParaRPr>
          </a:p>
          <a:p>
            <a:pPr marL="241300" marR="654685" indent="-228600">
              <a:lnSpc>
                <a:spcPts val="269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Acridine </a:t>
            </a:r>
            <a:r>
              <a:rPr sz="2800" spc="-20" dirty="0">
                <a:latin typeface="Calibri"/>
                <a:cs typeface="Calibri"/>
              </a:rPr>
              <a:t>dyes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quaternary </a:t>
            </a:r>
            <a:r>
              <a:rPr sz="2800" spc="-5" dirty="0">
                <a:latin typeface="Calibri"/>
                <a:cs typeface="Calibri"/>
              </a:rPr>
              <a:t>ammonium </a:t>
            </a:r>
            <a:r>
              <a:rPr sz="2800" spc="-10" dirty="0">
                <a:latin typeface="Calibri"/>
                <a:cs typeface="Calibri"/>
              </a:rPr>
              <a:t>compounds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usually </a:t>
            </a:r>
            <a:r>
              <a:rPr sz="2800" spc="-15" dirty="0">
                <a:latin typeface="Calibri"/>
                <a:cs typeface="Calibri"/>
              </a:rPr>
              <a:t>more  </a:t>
            </a:r>
            <a:r>
              <a:rPr sz="2800" spc="-10" dirty="0">
                <a:latin typeface="Calibri"/>
                <a:cs typeface="Calibri"/>
              </a:rPr>
              <a:t>active </a:t>
            </a:r>
            <a:r>
              <a:rPr sz="2800" spc="-15" dirty="0">
                <a:latin typeface="Calibri"/>
                <a:cs typeface="Calibri"/>
              </a:rPr>
              <a:t>in alkaline </a:t>
            </a:r>
            <a:r>
              <a:rPr sz="2800" spc="-5" dirty="0">
                <a:latin typeface="Calibri"/>
                <a:cs typeface="Calibri"/>
              </a:rPr>
              <a:t>then in acidic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solutions.</a:t>
            </a:r>
            <a:endParaRPr sz="2800">
              <a:latin typeface="Calibri"/>
              <a:cs typeface="Calibri"/>
            </a:endParaRPr>
          </a:p>
          <a:p>
            <a:pPr marL="241300" marR="440690" indent="-228600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Amphoteric antimicrobials </a:t>
            </a:r>
            <a:r>
              <a:rPr sz="2800" spc="-55" dirty="0">
                <a:latin typeface="Calibri"/>
                <a:cs typeface="Calibri"/>
              </a:rPr>
              <a:t>(Tego </a:t>
            </a:r>
            <a:r>
              <a:rPr sz="2800" spc="-10" dirty="0">
                <a:latin typeface="Calibri"/>
                <a:cs typeface="Calibri"/>
              </a:rPr>
              <a:t>compounds)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10" dirty="0">
                <a:latin typeface="Calibri"/>
                <a:cs typeface="Calibri"/>
              </a:rPr>
              <a:t>optimum </a:t>
            </a:r>
            <a:r>
              <a:rPr sz="2800" spc="-5" dirty="0">
                <a:latin typeface="Calibri"/>
                <a:cs typeface="Calibri"/>
              </a:rPr>
              <a:t>activities </a:t>
            </a:r>
            <a:r>
              <a:rPr sz="2800" spc="-15" dirty="0">
                <a:latin typeface="Calibri"/>
                <a:cs typeface="Calibri"/>
              </a:rPr>
              <a:t>at  </a:t>
            </a:r>
            <a:r>
              <a:rPr sz="2800" spc="-5" dirty="0">
                <a:latin typeface="Calibri"/>
                <a:cs typeface="Calibri"/>
              </a:rPr>
              <a:t>widely </a:t>
            </a:r>
            <a:r>
              <a:rPr sz="2800" spc="-20" dirty="0">
                <a:latin typeface="Calibri"/>
                <a:cs typeface="Calibri"/>
              </a:rPr>
              <a:t>differing </a:t>
            </a:r>
            <a:r>
              <a:rPr sz="2800" spc="-5" dirty="0">
                <a:latin typeface="Calibri"/>
                <a:cs typeface="Calibri"/>
              </a:rPr>
              <a:t>pH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values.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894" y="609981"/>
            <a:ext cx="79749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5. </a:t>
            </a:r>
            <a:r>
              <a:rPr spc="-40" dirty="0"/>
              <a:t>Chemical structure </a:t>
            </a:r>
            <a:r>
              <a:rPr spc="-15" dirty="0"/>
              <a:t>of</a:t>
            </a:r>
            <a:r>
              <a:rPr spc="-229" dirty="0"/>
              <a:t> </a:t>
            </a:r>
            <a:r>
              <a:rPr spc="-55" dirty="0"/>
              <a:t>disinfectant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894" y="1784756"/>
            <a:ext cx="11453495" cy="27127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Chemical </a:t>
            </a:r>
            <a:r>
              <a:rPr sz="2800" spc="-15" dirty="0">
                <a:latin typeface="Calibri"/>
                <a:cs typeface="Calibri"/>
              </a:rPr>
              <a:t>structures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compounds </a:t>
            </a:r>
            <a:r>
              <a:rPr sz="2800" spc="-20" dirty="0">
                <a:latin typeface="Calibri"/>
                <a:cs typeface="Calibri"/>
              </a:rPr>
              <a:t>affects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disinfectant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activity.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Substitution </a:t>
            </a:r>
            <a:r>
              <a:rPr sz="2800" spc="-5" dirty="0">
                <a:latin typeface="Calibri"/>
                <a:cs typeface="Calibri"/>
              </a:rPr>
              <a:t>of an alkyl chain </a:t>
            </a:r>
            <a:r>
              <a:rPr sz="2800" spc="-15" dirty="0">
                <a:latin typeface="Calibri"/>
                <a:cs typeface="Calibri"/>
              </a:rPr>
              <a:t>upto </a:t>
            </a:r>
            <a:r>
              <a:rPr sz="2800" spc="-5" dirty="0">
                <a:latin typeface="Calibri"/>
                <a:cs typeface="Calibri"/>
              </a:rPr>
              <a:t>6 carbons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length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25" dirty="0">
                <a:latin typeface="Calibri"/>
                <a:cs typeface="Calibri"/>
              </a:rPr>
              <a:t>para </a:t>
            </a:r>
            <a:r>
              <a:rPr sz="2800" spc="-10" dirty="0">
                <a:latin typeface="Calibri"/>
                <a:cs typeface="Calibri"/>
              </a:rPr>
              <a:t>position </a:t>
            </a:r>
            <a:r>
              <a:rPr sz="2800" spc="-30" dirty="0">
                <a:latin typeface="Calibri"/>
                <a:cs typeface="Calibri"/>
              </a:rPr>
              <a:t>to  </a:t>
            </a:r>
            <a:r>
              <a:rPr sz="2800" spc="-10" dirty="0">
                <a:latin typeface="Calibri"/>
                <a:cs typeface="Calibri"/>
              </a:rPr>
              <a:t>phenolic </a:t>
            </a:r>
            <a:r>
              <a:rPr sz="2800" dirty="0">
                <a:latin typeface="Calibri"/>
                <a:cs typeface="Calibri"/>
              </a:rPr>
              <a:t>–OH </a:t>
            </a:r>
            <a:r>
              <a:rPr sz="2800" spc="-10" dirty="0">
                <a:latin typeface="Calibri"/>
                <a:cs typeface="Calibri"/>
              </a:rPr>
              <a:t>group increases </a:t>
            </a:r>
            <a:r>
              <a:rPr sz="2800" spc="-5" dirty="0">
                <a:latin typeface="Calibri"/>
                <a:cs typeface="Calibri"/>
              </a:rPr>
              <a:t>activity </a:t>
            </a:r>
            <a:r>
              <a:rPr sz="2800" dirty="0">
                <a:latin typeface="Calibri"/>
                <a:cs typeface="Calibri"/>
              </a:rPr>
              <a:t>but </a:t>
            </a:r>
            <a:r>
              <a:rPr sz="2800" spc="-20" dirty="0">
                <a:latin typeface="Calibri"/>
                <a:cs typeface="Calibri"/>
              </a:rPr>
              <a:t>greater </a:t>
            </a:r>
            <a:r>
              <a:rPr sz="2800" spc="-10" dirty="0">
                <a:latin typeface="Calibri"/>
                <a:cs typeface="Calibri"/>
              </a:rPr>
              <a:t>than </a:t>
            </a:r>
            <a:r>
              <a:rPr sz="2800" spc="-5" dirty="0">
                <a:latin typeface="Calibri"/>
                <a:cs typeface="Calibri"/>
              </a:rPr>
              <a:t>6 carbons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length  </a:t>
            </a:r>
            <a:r>
              <a:rPr sz="2800" spc="-10" dirty="0">
                <a:latin typeface="Calibri"/>
                <a:cs typeface="Calibri"/>
              </a:rPr>
              <a:t>decreases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10" dirty="0">
                <a:latin typeface="Calibri"/>
                <a:cs typeface="Calibri"/>
              </a:rPr>
              <a:t>solubility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disinfectant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activity.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5" dirty="0">
                <a:latin typeface="Calibri"/>
                <a:cs typeface="Calibri"/>
              </a:rPr>
              <a:t>Generally, </a:t>
            </a:r>
            <a:r>
              <a:rPr sz="2800" spc="-10" dirty="0">
                <a:latin typeface="Calibri"/>
                <a:cs typeface="Calibri"/>
              </a:rPr>
              <a:t>halogenation </a:t>
            </a:r>
            <a:r>
              <a:rPr sz="2800" spc="-5" dirty="0">
                <a:latin typeface="Calibri"/>
                <a:cs typeface="Calibri"/>
              </a:rPr>
              <a:t>increases the </a:t>
            </a:r>
            <a:r>
              <a:rPr sz="2800" spc="-10" dirty="0">
                <a:latin typeface="Calibri"/>
                <a:cs typeface="Calibri"/>
              </a:rPr>
              <a:t>antibacterial </a:t>
            </a:r>
            <a:r>
              <a:rPr sz="2800" spc="-5" dirty="0">
                <a:latin typeface="Calibri"/>
                <a:cs typeface="Calibri"/>
              </a:rPr>
              <a:t>activity of phenol </a:t>
            </a:r>
            <a:r>
              <a:rPr sz="2800" spc="-10" dirty="0">
                <a:latin typeface="Calibri"/>
                <a:cs typeface="Calibri"/>
              </a:rPr>
              <a:t>but  </a:t>
            </a:r>
            <a:r>
              <a:rPr sz="2800" spc="-15" dirty="0">
                <a:latin typeface="Calibri"/>
                <a:cs typeface="Calibri"/>
              </a:rPr>
              <a:t>nitration </a:t>
            </a:r>
            <a:r>
              <a:rPr sz="2800" spc="-10" dirty="0">
                <a:latin typeface="Calibri"/>
                <a:cs typeface="Calibri"/>
              </a:rPr>
              <a:t>increases antibacterial </a:t>
            </a:r>
            <a:r>
              <a:rPr sz="2800" spc="-5" dirty="0">
                <a:latin typeface="Calibri"/>
                <a:cs typeface="Calibri"/>
              </a:rPr>
              <a:t>activity and </a:t>
            </a:r>
            <a:r>
              <a:rPr sz="2800" spc="-20" dirty="0">
                <a:latin typeface="Calibri"/>
                <a:cs typeface="Calibri"/>
              </a:rPr>
              <a:t>systematic toxicity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also.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8080"/>
            <a:ext cx="9812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6. </a:t>
            </a:r>
            <a:r>
              <a:rPr sz="4000" spc="-70" dirty="0"/>
              <a:t>Types </a:t>
            </a:r>
            <a:r>
              <a:rPr sz="4000" spc="-20" dirty="0"/>
              <a:t>and </a:t>
            </a:r>
            <a:r>
              <a:rPr sz="4000" spc="-35" dirty="0"/>
              <a:t>number </a:t>
            </a:r>
            <a:r>
              <a:rPr sz="4000" spc="-15" dirty="0"/>
              <a:t>of </a:t>
            </a:r>
            <a:r>
              <a:rPr sz="4000" spc="-50" dirty="0"/>
              <a:t>micro-organisms</a:t>
            </a:r>
            <a:r>
              <a:rPr sz="4000" spc="-254" dirty="0"/>
              <a:t> </a:t>
            </a:r>
            <a:r>
              <a:rPr sz="4000" spc="-45" dirty="0"/>
              <a:t>present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48157" y="1793493"/>
            <a:ext cx="11231880" cy="30111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efficiency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disinfection  greatly </a:t>
            </a:r>
            <a:r>
              <a:rPr sz="2800" spc="-5" dirty="0">
                <a:latin typeface="Calibri"/>
                <a:cs typeface="Calibri"/>
              </a:rPr>
              <a:t>depends on the </a:t>
            </a:r>
            <a:r>
              <a:rPr sz="2800" spc="-15" dirty="0">
                <a:latin typeface="Calibri"/>
                <a:cs typeface="Calibri"/>
              </a:rPr>
              <a:t>nature 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the  number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contaminating microorganisms </a:t>
            </a:r>
            <a:r>
              <a:rPr sz="2800" spc="-5" dirty="0">
                <a:latin typeface="Calibri"/>
                <a:cs typeface="Calibri"/>
              </a:rPr>
              <a:t>and especially </a:t>
            </a:r>
            <a:r>
              <a:rPr sz="2800" dirty="0">
                <a:latin typeface="Calibri"/>
                <a:cs typeface="Calibri"/>
              </a:rPr>
              <a:t>on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presence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absence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bacterial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spores.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seen </a:t>
            </a:r>
            <a:r>
              <a:rPr sz="2800" spc="-5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20" dirty="0">
                <a:latin typeface="Calibri"/>
                <a:cs typeface="Calibri"/>
              </a:rPr>
              <a:t>vegetative </a:t>
            </a:r>
            <a:r>
              <a:rPr sz="2800" spc="-10" dirty="0">
                <a:latin typeface="Calibri"/>
                <a:cs typeface="Calibri"/>
              </a:rPr>
              <a:t>bacteria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rapidly </a:t>
            </a:r>
            <a:r>
              <a:rPr sz="2800" spc="-5" dirty="0">
                <a:latin typeface="Calibri"/>
                <a:cs typeface="Calibri"/>
              </a:rPr>
              <a:t>killed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most  </a:t>
            </a:r>
            <a:r>
              <a:rPr sz="2800" spc="-5" dirty="0">
                <a:latin typeface="Calibri"/>
                <a:cs typeface="Calibri"/>
              </a:rPr>
              <a:t>chemical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disinfectants.</a:t>
            </a:r>
            <a:endParaRPr sz="2800">
              <a:latin typeface="Calibri"/>
              <a:cs typeface="Calibri"/>
            </a:endParaRPr>
          </a:p>
          <a:p>
            <a:pPr marL="241300" marR="7620" indent="-228600" algn="just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Bacterial </a:t>
            </a:r>
            <a:r>
              <a:rPr sz="2800" spc="-15" dirty="0">
                <a:latin typeface="Calibri"/>
                <a:cs typeface="Calibri"/>
              </a:rPr>
              <a:t>spores are </a:t>
            </a:r>
            <a:r>
              <a:rPr sz="2800" spc="-10" dirty="0">
                <a:latin typeface="Calibri"/>
                <a:cs typeface="Calibri"/>
              </a:rPr>
              <a:t>difficult </a:t>
            </a:r>
            <a:r>
              <a:rPr sz="2800" spc="-20" dirty="0">
                <a:latin typeface="Calibri"/>
                <a:cs typeface="Calibri"/>
              </a:rPr>
              <a:t>to destroy </a:t>
            </a:r>
            <a:r>
              <a:rPr sz="2800" spc="-5" dirty="0">
                <a:latin typeface="Calibri"/>
                <a:cs typeface="Calibri"/>
              </a:rPr>
              <a:t>but some </a:t>
            </a:r>
            <a:r>
              <a:rPr sz="2800" spc="-15" dirty="0">
                <a:latin typeface="Calibri"/>
                <a:cs typeface="Calibri"/>
              </a:rPr>
              <a:t>disinfectants </a:t>
            </a:r>
            <a:r>
              <a:rPr sz="2800" spc="5" dirty="0">
                <a:latin typeface="Calibri"/>
                <a:cs typeface="Calibri"/>
              </a:rPr>
              <a:t>e.g </a:t>
            </a:r>
            <a:r>
              <a:rPr sz="2800" spc="-20" dirty="0">
                <a:latin typeface="Calibri"/>
                <a:cs typeface="Calibri"/>
              </a:rPr>
              <a:t>aldehyde 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sporicidal.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95" y="609981"/>
            <a:ext cx="97624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7. </a:t>
            </a:r>
            <a:r>
              <a:rPr spc="-50" dirty="0"/>
              <a:t>Interfering substances </a:t>
            </a:r>
            <a:r>
              <a:rPr spc="-10" dirty="0"/>
              <a:t>in </a:t>
            </a:r>
            <a:r>
              <a:rPr spc="-20" dirty="0"/>
              <a:t>the</a:t>
            </a:r>
            <a:r>
              <a:rPr spc="-225" dirty="0"/>
              <a:t> </a:t>
            </a:r>
            <a:r>
              <a:rPr spc="-60" dirty="0"/>
              <a:t>environment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4395" y="1424178"/>
            <a:ext cx="11416665" cy="21164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665" marR="5080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Material </a:t>
            </a:r>
            <a:r>
              <a:rPr sz="2800" dirty="0">
                <a:latin typeface="Calibri"/>
                <a:cs typeface="Calibri"/>
              </a:rPr>
              <a:t>such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blood, </a:t>
            </a:r>
            <a:r>
              <a:rPr sz="2800" spc="-5" dirty="0">
                <a:latin typeface="Calibri"/>
                <a:cs typeface="Calibri"/>
              </a:rPr>
              <a:t>body fluids, pus, milk, </a:t>
            </a:r>
            <a:r>
              <a:rPr sz="2800" spc="-20" dirty="0">
                <a:latin typeface="Calibri"/>
                <a:cs typeface="Calibri"/>
              </a:rPr>
              <a:t>food </a:t>
            </a:r>
            <a:r>
              <a:rPr sz="2800" spc="-10" dirty="0">
                <a:latin typeface="Calibri"/>
                <a:cs typeface="Calibri"/>
              </a:rPr>
              <a:t>residues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colloidal  </a:t>
            </a:r>
            <a:r>
              <a:rPr sz="2800" spc="-15" dirty="0">
                <a:latin typeface="Calibri"/>
                <a:cs typeface="Calibri"/>
              </a:rPr>
              <a:t>proteins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0" dirty="0">
                <a:latin typeface="Calibri"/>
                <a:cs typeface="Calibri"/>
              </a:rPr>
              <a:t>reduce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effectiveness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disinfectant </a:t>
            </a:r>
            <a:r>
              <a:rPr sz="2800" spc="-10" dirty="0">
                <a:latin typeface="Calibri"/>
                <a:cs typeface="Calibri"/>
              </a:rPr>
              <a:t>if </a:t>
            </a:r>
            <a:r>
              <a:rPr sz="2800" spc="-15" dirty="0">
                <a:latin typeface="Calibri"/>
                <a:cs typeface="Calibri"/>
              </a:rPr>
              <a:t>present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small  amounts.</a:t>
            </a:r>
            <a:endParaRPr sz="2800">
              <a:latin typeface="Calibri"/>
              <a:cs typeface="Calibri"/>
            </a:endParaRPr>
          </a:p>
          <a:p>
            <a:pPr marL="240665" marR="6985" indent="-228600" algn="just">
              <a:lnSpc>
                <a:spcPts val="303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presence </a:t>
            </a:r>
            <a:r>
              <a:rPr sz="2800" spc="-5" dirty="0">
                <a:latin typeface="Calibri"/>
                <a:cs typeface="Calibri"/>
              </a:rPr>
              <a:t>of oil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30" dirty="0">
                <a:latin typeface="Calibri"/>
                <a:cs typeface="Calibri"/>
              </a:rPr>
              <a:t>fat </a:t>
            </a:r>
            <a:r>
              <a:rPr sz="2800" spc="-15" dirty="0">
                <a:latin typeface="Calibri"/>
                <a:cs typeface="Calibri"/>
              </a:rPr>
              <a:t>markedly </a:t>
            </a:r>
            <a:r>
              <a:rPr sz="2800" spc="-10" dirty="0">
                <a:latin typeface="Calibri"/>
                <a:cs typeface="Calibri"/>
              </a:rPr>
              <a:t>reduces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disinfecting </a:t>
            </a:r>
            <a:r>
              <a:rPr sz="2800" spc="-5" dirty="0">
                <a:latin typeface="Calibri"/>
                <a:cs typeface="Calibri"/>
              </a:rPr>
              <a:t>ability of  </a:t>
            </a:r>
            <a:r>
              <a:rPr sz="2800" spc="-10" dirty="0">
                <a:latin typeface="Calibri"/>
                <a:cs typeface="Calibri"/>
              </a:rPr>
              <a:t>phenolics.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73100"/>
            <a:ext cx="19621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5" dirty="0"/>
              <a:t>Content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477418" y="1703930"/>
            <a:ext cx="10121265" cy="37490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30" dirty="0">
                <a:latin typeface="Calibri"/>
                <a:cs typeface="Calibri"/>
              </a:rPr>
              <a:t>Terminology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10" dirty="0">
                <a:latin typeface="Calibri"/>
                <a:cs typeface="Calibri"/>
              </a:rPr>
              <a:t>Introduction </a:t>
            </a:r>
            <a:r>
              <a:rPr sz="3600" spc="-5" dirty="0">
                <a:latin typeface="Calibri"/>
                <a:cs typeface="Calibri"/>
              </a:rPr>
              <a:t>of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Disinfectants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10" dirty="0">
                <a:latin typeface="Calibri"/>
                <a:cs typeface="Calibri"/>
              </a:rPr>
              <a:t>Classification </a:t>
            </a:r>
            <a:r>
              <a:rPr sz="3600" spc="-5" dirty="0">
                <a:latin typeface="Calibri"/>
                <a:cs typeface="Calibri"/>
              </a:rPr>
              <a:t>of</a:t>
            </a:r>
            <a:r>
              <a:rPr sz="3600" spc="-15" dirty="0">
                <a:latin typeface="Calibri"/>
                <a:cs typeface="Calibri"/>
              </a:rPr>
              <a:t> Disinfectants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latin typeface="Calibri"/>
                <a:cs typeface="Calibri"/>
              </a:rPr>
              <a:t>Mode </a:t>
            </a:r>
            <a:r>
              <a:rPr sz="3600" spc="-10" dirty="0">
                <a:latin typeface="Calibri"/>
                <a:cs typeface="Calibri"/>
              </a:rPr>
              <a:t>of </a:t>
            </a:r>
            <a:r>
              <a:rPr sz="3600" spc="-5" dirty="0">
                <a:latin typeface="Calibri"/>
                <a:cs typeface="Calibri"/>
              </a:rPr>
              <a:t>action of </a:t>
            </a:r>
            <a:r>
              <a:rPr sz="3600" spc="-20" dirty="0">
                <a:latin typeface="Calibri"/>
                <a:cs typeface="Calibri"/>
              </a:rPr>
              <a:t>Disinfectants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30" dirty="0">
                <a:latin typeface="Calibri"/>
                <a:cs typeface="Calibri"/>
              </a:rPr>
              <a:t>Factors </a:t>
            </a:r>
            <a:r>
              <a:rPr sz="3600" spc="-15" dirty="0">
                <a:latin typeface="Calibri"/>
                <a:cs typeface="Calibri"/>
              </a:rPr>
              <a:t>affecting </a:t>
            </a:r>
            <a:r>
              <a:rPr sz="3600" spc="-10" dirty="0">
                <a:latin typeface="Calibri"/>
                <a:cs typeface="Calibri"/>
              </a:rPr>
              <a:t>Disinfection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  <a:tab pos="2860675" algn="l"/>
              </a:tabLst>
            </a:pPr>
            <a:r>
              <a:rPr sz="3600" spc="-20" dirty="0">
                <a:latin typeface="Calibri"/>
                <a:cs typeface="Calibri"/>
              </a:rPr>
              <a:t>Evaluation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of	</a:t>
            </a:r>
            <a:r>
              <a:rPr sz="3600" spc="-10" dirty="0">
                <a:latin typeface="Calibri"/>
                <a:cs typeface="Calibri"/>
              </a:rPr>
              <a:t>Anti-microbial </a:t>
            </a:r>
            <a:r>
              <a:rPr sz="3600" spc="-15" dirty="0">
                <a:latin typeface="Calibri"/>
                <a:cs typeface="Calibri"/>
              </a:rPr>
              <a:t>agents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20" dirty="0">
                <a:latin typeface="Calibri"/>
                <a:cs typeface="Calibri"/>
              </a:rPr>
              <a:t> Disinfectants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04" y="648080"/>
            <a:ext cx="116693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8. </a:t>
            </a:r>
            <a:r>
              <a:rPr sz="4000" spc="-50" dirty="0"/>
              <a:t>Potentiation, </a:t>
            </a:r>
            <a:r>
              <a:rPr sz="4000" spc="-45" dirty="0"/>
              <a:t>synergism </a:t>
            </a:r>
            <a:r>
              <a:rPr sz="4000" spc="-20" dirty="0"/>
              <a:t>and </a:t>
            </a:r>
            <a:r>
              <a:rPr sz="4000" spc="-40" dirty="0"/>
              <a:t>antagonism </a:t>
            </a:r>
            <a:r>
              <a:rPr sz="4000" spc="-15" dirty="0"/>
              <a:t>of</a:t>
            </a:r>
            <a:r>
              <a:rPr sz="4000" spc="-254" dirty="0"/>
              <a:t> </a:t>
            </a:r>
            <a:r>
              <a:rPr sz="4000" spc="-45" dirty="0"/>
              <a:t>disinfactants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4304" y="1707918"/>
            <a:ext cx="11508740" cy="23285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Potentiation </a:t>
            </a:r>
            <a:r>
              <a:rPr sz="2800" spc="-5" dirty="0">
                <a:latin typeface="Calibri"/>
                <a:cs typeface="Calibri"/>
              </a:rPr>
              <a:t>of a </a:t>
            </a:r>
            <a:r>
              <a:rPr sz="2800" spc="-20" dirty="0">
                <a:latin typeface="Calibri"/>
                <a:cs typeface="Calibri"/>
              </a:rPr>
              <a:t>disinfectant </a:t>
            </a:r>
            <a:r>
              <a:rPr sz="2800" spc="-5" dirty="0">
                <a:latin typeface="Calibri"/>
                <a:cs typeface="Calibri"/>
              </a:rPr>
              <a:t>leads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enhanced </a:t>
            </a:r>
            <a:r>
              <a:rPr sz="2800" spc="-15" dirty="0">
                <a:latin typeface="Calibri"/>
                <a:cs typeface="Calibri"/>
              </a:rPr>
              <a:t>antimicrobial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activity.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  <a:tab pos="2074545" algn="l"/>
                <a:tab pos="3197860" algn="l"/>
                <a:tab pos="3822700" algn="l"/>
                <a:tab pos="4755515" algn="l"/>
                <a:tab pos="5868035" algn="l"/>
                <a:tab pos="6374765" algn="l"/>
                <a:tab pos="7091045" algn="l"/>
                <a:tab pos="9145270" algn="l"/>
                <a:tab pos="10256520" algn="l"/>
                <a:tab pos="11276330" algn="l"/>
              </a:tabLst>
            </a:pPr>
            <a:r>
              <a:rPr sz="2800" spc="-4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yne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gi</a:t>
            </a:r>
            <a:r>
              <a:rPr sz="2800" spc="-5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f</a:t>
            </a:r>
            <a:r>
              <a:rPr sz="2800" spc="-8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ects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dirty="0">
                <a:latin typeface="Calibri"/>
                <a:cs typeface="Calibri"/>
              </a:rPr>
              <a:t>	s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wn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3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tim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ich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is  </a:t>
            </a:r>
            <a:r>
              <a:rPr sz="2800" spc="-5" dirty="0">
                <a:latin typeface="Calibri"/>
                <a:cs typeface="Calibri"/>
              </a:rPr>
              <a:t>giving an </a:t>
            </a:r>
            <a:r>
              <a:rPr sz="2800" spc="-10" dirty="0">
                <a:latin typeface="Calibri"/>
                <a:cs typeface="Calibri"/>
              </a:rPr>
              <a:t>increased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activity.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2112645" algn="l"/>
                <a:tab pos="3231515" algn="l"/>
                <a:tab pos="3851910" algn="l"/>
                <a:tab pos="4780280" algn="l"/>
                <a:tab pos="5889625" algn="l"/>
                <a:tab pos="6390005" algn="l"/>
                <a:tab pos="7101205" algn="l"/>
                <a:tab pos="9151620" algn="l"/>
                <a:tab pos="10257790" algn="l"/>
                <a:tab pos="11273155" algn="l"/>
              </a:tabLst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f</a:t>
            </a:r>
            <a:r>
              <a:rPr sz="2800" spc="-8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ects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dirty="0">
                <a:latin typeface="Calibri"/>
                <a:cs typeface="Calibri"/>
              </a:rPr>
              <a:t>	s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wn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timic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w</a:t>
            </a:r>
            <a:r>
              <a:rPr sz="2800" spc="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ich</a:t>
            </a:r>
            <a:r>
              <a:rPr sz="2800" dirty="0">
                <a:latin typeface="Calibri"/>
                <a:cs typeface="Calibri"/>
              </a:rPr>
              <a:t>	is  </a:t>
            </a:r>
            <a:r>
              <a:rPr sz="2800" spc="-5" dirty="0">
                <a:latin typeface="Calibri"/>
                <a:cs typeface="Calibri"/>
              </a:rPr>
              <a:t>giving an </a:t>
            </a:r>
            <a:r>
              <a:rPr sz="2800" spc="-10" dirty="0">
                <a:latin typeface="Calibri"/>
                <a:cs typeface="Calibri"/>
              </a:rPr>
              <a:t>decreased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activity.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009" y="282955"/>
            <a:ext cx="10638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30830" algn="l"/>
              </a:tabLst>
            </a:pPr>
            <a:r>
              <a:rPr sz="4000" spc="-50" dirty="0"/>
              <a:t>Evaluation</a:t>
            </a:r>
            <a:r>
              <a:rPr sz="4000" spc="-85" dirty="0"/>
              <a:t> </a:t>
            </a:r>
            <a:r>
              <a:rPr sz="4000" spc="-15" dirty="0"/>
              <a:t>of	</a:t>
            </a:r>
            <a:r>
              <a:rPr sz="4000" spc="-40" dirty="0"/>
              <a:t>Anti-microbial agents </a:t>
            </a:r>
            <a:r>
              <a:rPr sz="4000" spc="-20" dirty="0"/>
              <a:t>and</a:t>
            </a:r>
            <a:r>
              <a:rPr sz="4000" spc="-170" dirty="0"/>
              <a:t> </a:t>
            </a:r>
            <a:r>
              <a:rPr sz="4000" spc="-50" dirty="0"/>
              <a:t>Disinfectants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3540" y="982653"/>
            <a:ext cx="10277475" cy="342074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3200" b="1" spc="-30" dirty="0">
                <a:latin typeface="Calibri"/>
                <a:cs typeface="Calibri"/>
              </a:rPr>
              <a:t>Techniques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5" dirty="0">
                <a:latin typeface="Calibri"/>
                <a:cs typeface="Calibri"/>
              </a:rPr>
              <a:t>methods </a:t>
            </a:r>
            <a:r>
              <a:rPr sz="3200" b="1" dirty="0">
                <a:latin typeface="Calibri"/>
                <a:cs typeface="Calibri"/>
              </a:rPr>
              <a:t>used </a:t>
            </a:r>
            <a:r>
              <a:rPr sz="3200" b="1" spc="-20" dirty="0">
                <a:latin typeface="Calibri"/>
                <a:cs typeface="Calibri"/>
              </a:rPr>
              <a:t>for </a:t>
            </a:r>
            <a:r>
              <a:rPr sz="3200" b="1" spc="-10" dirty="0">
                <a:latin typeface="Calibri"/>
                <a:cs typeface="Calibri"/>
              </a:rPr>
              <a:t>evaluation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Disinfectants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5" dirty="0">
                <a:latin typeface="Calibri"/>
                <a:cs typeface="Calibri"/>
              </a:rPr>
              <a:t>Tube </a:t>
            </a:r>
            <a:r>
              <a:rPr sz="3200" spc="-10" dirty="0">
                <a:latin typeface="Calibri"/>
                <a:cs typeface="Calibri"/>
              </a:rPr>
              <a:t>dilution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agar plate</a:t>
            </a:r>
            <a:r>
              <a:rPr sz="3200" spc="1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method.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Cup </a:t>
            </a:r>
            <a:r>
              <a:rPr sz="3200" spc="-20" dirty="0">
                <a:latin typeface="Calibri"/>
                <a:cs typeface="Calibri"/>
              </a:rPr>
              <a:t>plate </a:t>
            </a:r>
            <a:r>
              <a:rPr sz="3200" spc="-5" dirty="0">
                <a:latin typeface="Calibri"/>
                <a:cs typeface="Calibri"/>
              </a:rPr>
              <a:t>method or Cylinder </a:t>
            </a:r>
            <a:r>
              <a:rPr sz="3200" spc="-20" dirty="0">
                <a:latin typeface="Calibri"/>
                <a:cs typeface="Calibri"/>
              </a:rPr>
              <a:t>plate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method.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latin typeface="Calibri"/>
                <a:cs typeface="Calibri"/>
              </a:rPr>
              <a:t>Ditch- </a:t>
            </a:r>
            <a:r>
              <a:rPr sz="3200" spc="-15" dirty="0">
                <a:latin typeface="Calibri"/>
                <a:cs typeface="Calibri"/>
              </a:rPr>
              <a:t>Plate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method.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5" dirty="0">
                <a:latin typeface="Calibri"/>
                <a:cs typeface="Calibri"/>
              </a:rPr>
              <a:t>Gradient </a:t>
            </a:r>
            <a:r>
              <a:rPr sz="3200" spc="-20" dirty="0">
                <a:latin typeface="Calibri"/>
                <a:cs typeface="Calibri"/>
              </a:rPr>
              <a:t>plate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technique.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Phenol </a:t>
            </a:r>
            <a:r>
              <a:rPr sz="3200" spc="-15" dirty="0">
                <a:latin typeface="Calibri"/>
                <a:cs typeface="Calibri"/>
              </a:rPr>
              <a:t>coefficient </a:t>
            </a:r>
            <a:r>
              <a:rPr sz="3200" spc="-5" dirty="0">
                <a:latin typeface="Calibri"/>
                <a:cs typeface="Calibri"/>
              </a:rPr>
              <a:t>method </a:t>
            </a:r>
            <a:r>
              <a:rPr sz="3200" spc="-20" dirty="0">
                <a:latin typeface="Calibri"/>
                <a:cs typeface="Calibri"/>
              </a:rPr>
              <a:t>(Rideal-Walker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test)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87477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1. </a:t>
            </a:r>
            <a:r>
              <a:rPr spc="-105" dirty="0"/>
              <a:t>Tube </a:t>
            </a:r>
            <a:r>
              <a:rPr spc="-30" dirty="0"/>
              <a:t>Dilution </a:t>
            </a:r>
            <a:r>
              <a:rPr spc="-25" dirty="0"/>
              <a:t>And </a:t>
            </a:r>
            <a:r>
              <a:rPr spc="-45" dirty="0"/>
              <a:t>Agar </a:t>
            </a:r>
            <a:r>
              <a:rPr spc="-40" dirty="0"/>
              <a:t>Plate</a:t>
            </a:r>
            <a:r>
              <a:rPr spc="-265" dirty="0"/>
              <a:t> </a:t>
            </a:r>
            <a:r>
              <a:rPr spc="-40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58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  <a:tab pos="989330" algn="l"/>
                <a:tab pos="2479675" algn="l"/>
                <a:tab pos="3504565" algn="l"/>
                <a:tab pos="3937000" algn="l"/>
                <a:tab pos="6013450" algn="l"/>
                <a:tab pos="6795134" algn="l"/>
                <a:tab pos="8185150" algn="l"/>
                <a:tab pos="9195435" algn="l"/>
                <a:tab pos="9718675" algn="l"/>
              </a:tabLst>
            </a:pPr>
            <a:r>
              <a:rPr sz="2800" spc="-10" dirty="0">
                <a:latin typeface="Calibri"/>
                <a:cs typeface="Calibri"/>
              </a:rPr>
              <a:t>Th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che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po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nutrie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539" y="2091207"/>
            <a:ext cx="10407650" cy="23291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775"/>
              </a:spcBef>
            </a:pPr>
            <a:r>
              <a:rPr sz="2800" spc="-10" dirty="0">
                <a:latin typeface="Calibri"/>
                <a:cs typeface="Calibri"/>
              </a:rPr>
              <a:t>medium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inoculated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20" dirty="0">
                <a:latin typeface="Calibri"/>
                <a:cs typeface="Calibri"/>
              </a:rPr>
              <a:t>test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micro-organisms.</a:t>
            </a:r>
            <a:endParaRPr sz="2800">
              <a:latin typeface="Calibri"/>
              <a:cs typeface="Calibri"/>
            </a:endParaRPr>
          </a:p>
          <a:p>
            <a:pPr marL="266700" marR="30480" indent="-229235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67335" algn="l"/>
              </a:tabLst>
            </a:pPr>
            <a:r>
              <a:rPr sz="2800" spc="-10" dirty="0">
                <a:latin typeface="Calibri"/>
                <a:cs typeface="Calibri"/>
              </a:rPr>
              <a:t>These </a:t>
            </a:r>
            <a:r>
              <a:rPr sz="2800" dirty="0">
                <a:latin typeface="Calibri"/>
                <a:cs typeface="Calibri"/>
              </a:rPr>
              <a:t>tubes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incubated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dirty="0">
                <a:latin typeface="Calibri"/>
                <a:cs typeface="Calibri"/>
              </a:rPr>
              <a:t>30</a:t>
            </a:r>
            <a:r>
              <a:rPr sz="2775" baseline="25525" dirty="0">
                <a:latin typeface="Calibri"/>
                <a:cs typeface="Calibri"/>
              </a:rPr>
              <a:t>0</a:t>
            </a:r>
            <a:r>
              <a:rPr sz="2800" dirty="0">
                <a:latin typeface="Calibri"/>
                <a:cs typeface="Calibri"/>
              </a:rPr>
              <a:t>C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35</a:t>
            </a:r>
            <a:r>
              <a:rPr sz="2775" baseline="25525" dirty="0">
                <a:latin typeface="Calibri"/>
                <a:cs typeface="Calibri"/>
              </a:rPr>
              <a:t>0</a:t>
            </a:r>
            <a:r>
              <a:rPr sz="2800" dirty="0">
                <a:latin typeface="Calibri"/>
                <a:cs typeface="Calibri"/>
              </a:rPr>
              <a:t>C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2 </a:t>
            </a:r>
            <a:r>
              <a:rPr sz="2800" spc="-1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3 </a:t>
            </a:r>
            <a:r>
              <a:rPr sz="2800" spc="-25" dirty="0">
                <a:latin typeface="Calibri"/>
                <a:cs typeface="Calibri"/>
              </a:rPr>
              <a:t>days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then  the </a:t>
            </a:r>
            <a:r>
              <a:rPr sz="2800" spc="-10" dirty="0">
                <a:latin typeface="Calibri"/>
                <a:cs typeface="Calibri"/>
              </a:rPr>
              <a:t>results in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form </a:t>
            </a:r>
            <a:r>
              <a:rPr sz="2800" spc="-5" dirty="0">
                <a:latin typeface="Calibri"/>
                <a:cs typeface="Calibri"/>
              </a:rPr>
              <a:t>of turbidity or </a:t>
            </a:r>
            <a:r>
              <a:rPr sz="2800" spc="-10" dirty="0">
                <a:latin typeface="Calibri"/>
                <a:cs typeface="Calibri"/>
              </a:rPr>
              <a:t>colonies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1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observed.</a:t>
            </a:r>
            <a:endParaRPr sz="2800">
              <a:latin typeface="Calibri"/>
              <a:cs typeface="Calibri"/>
            </a:endParaRPr>
          </a:p>
          <a:p>
            <a:pPr marL="266700" marR="30480" indent="-229235">
              <a:lnSpc>
                <a:spcPts val="3020"/>
              </a:lnSpc>
              <a:spcBef>
                <a:spcPts val="1000"/>
              </a:spcBef>
              <a:buFont typeface="Arial"/>
              <a:buChar char="•"/>
              <a:tabLst>
                <a:tab pos="267335" algn="l"/>
              </a:tabLst>
            </a:pPr>
            <a:r>
              <a:rPr sz="2800" spc="-10" dirty="0">
                <a:latin typeface="Calibri"/>
                <a:cs typeface="Calibri"/>
              </a:rPr>
              <a:t>The results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recorded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the activity of the </a:t>
            </a:r>
            <a:r>
              <a:rPr sz="2800" spc="-10" dirty="0">
                <a:latin typeface="Calibri"/>
                <a:cs typeface="Calibri"/>
              </a:rPr>
              <a:t>given </a:t>
            </a:r>
            <a:r>
              <a:rPr sz="2800" spc="-20" dirty="0">
                <a:latin typeface="Calibri"/>
                <a:cs typeface="Calibri"/>
              </a:rPr>
              <a:t>disinfectant </a:t>
            </a:r>
            <a:r>
              <a:rPr sz="2800" spc="-15" dirty="0">
                <a:latin typeface="Calibri"/>
                <a:cs typeface="Calibri"/>
              </a:rPr>
              <a:t>is 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compared.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976" y="1167383"/>
            <a:ext cx="11807952" cy="5407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9696" y="116839"/>
            <a:ext cx="87560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 </a:t>
            </a:r>
            <a:r>
              <a:rPr spc="-100" dirty="0"/>
              <a:t>Tube </a:t>
            </a:r>
            <a:r>
              <a:rPr spc="-30" dirty="0"/>
              <a:t>Dilution </a:t>
            </a:r>
            <a:r>
              <a:rPr spc="-20" dirty="0"/>
              <a:t>And </a:t>
            </a:r>
            <a:r>
              <a:rPr spc="-45" dirty="0"/>
              <a:t>Agar </a:t>
            </a:r>
            <a:r>
              <a:rPr spc="-40" dirty="0"/>
              <a:t>Plate</a:t>
            </a:r>
            <a:r>
              <a:rPr spc="-275" dirty="0"/>
              <a:t> </a:t>
            </a:r>
            <a:r>
              <a:rPr spc="-35" dirty="0"/>
              <a:t>Method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83064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2. Cup </a:t>
            </a:r>
            <a:r>
              <a:rPr spc="-40" dirty="0"/>
              <a:t>Plate </a:t>
            </a:r>
            <a:r>
              <a:rPr spc="-15" dirty="0"/>
              <a:t>or </a:t>
            </a:r>
            <a:r>
              <a:rPr spc="-35" dirty="0"/>
              <a:t>Cylinder </a:t>
            </a:r>
            <a:r>
              <a:rPr spc="-40" dirty="0"/>
              <a:t>plate</a:t>
            </a:r>
            <a:r>
              <a:rPr spc="-355" dirty="0"/>
              <a:t> </a:t>
            </a:r>
            <a:r>
              <a:rPr spc="-40" dirty="0"/>
              <a:t>Method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667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67335" algn="l"/>
              </a:tabLst>
            </a:pPr>
            <a:r>
              <a:rPr spc="-10" dirty="0"/>
              <a:t>The nutrient </a:t>
            </a:r>
            <a:r>
              <a:rPr spc="-15" dirty="0"/>
              <a:t>agar </a:t>
            </a:r>
            <a:r>
              <a:rPr spc="-10" dirty="0"/>
              <a:t>is melted, cooled </a:t>
            </a:r>
            <a:r>
              <a:rPr spc="-35" dirty="0"/>
              <a:t>suitably, </a:t>
            </a:r>
            <a:r>
              <a:rPr spc="-15" dirty="0"/>
              <a:t>poured </a:t>
            </a:r>
            <a:r>
              <a:rPr spc="-20" dirty="0"/>
              <a:t>into </a:t>
            </a:r>
            <a:r>
              <a:rPr spc="-10" dirty="0"/>
              <a:t>petri</a:t>
            </a:r>
            <a:r>
              <a:rPr spc="295" dirty="0"/>
              <a:t> </a:t>
            </a:r>
            <a:r>
              <a:rPr spc="-10" dirty="0"/>
              <a:t>dish.</a:t>
            </a:r>
          </a:p>
          <a:p>
            <a:pPr marL="266700" marR="31115" indent="-229235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67335" algn="l"/>
              </a:tabLst>
            </a:pPr>
            <a:r>
              <a:rPr spc="-15" dirty="0"/>
              <a:t>Spread </a:t>
            </a:r>
            <a:r>
              <a:rPr dirty="0"/>
              <a:t>0.2 </a:t>
            </a:r>
            <a:r>
              <a:rPr spc="-5" dirty="0"/>
              <a:t>ml of known </a:t>
            </a:r>
            <a:r>
              <a:rPr spc="-15" dirty="0"/>
              <a:t>concentration </a:t>
            </a:r>
            <a:r>
              <a:rPr spc="-5" dirty="0"/>
              <a:t>of inoculum on the </a:t>
            </a:r>
            <a:r>
              <a:rPr spc="-15" dirty="0"/>
              <a:t>surface </a:t>
            </a:r>
            <a:r>
              <a:rPr spc="-5" dirty="0"/>
              <a:t>of  the </a:t>
            </a:r>
            <a:r>
              <a:rPr spc="-10" dirty="0"/>
              <a:t>solidified </a:t>
            </a:r>
            <a:r>
              <a:rPr spc="-15" dirty="0"/>
              <a:t>agar </a:t>
            </a:r>
            <a:r>
              <a:rPr spc="-5" dirty="0"/>
              <a:t>( </a:t>
            </a:r>
            <a:r>
              <a:rPr spc="-15" dirty="0"/>
              <a:t>Spread Plate</a:t>
            </a:r>
            <a:r>
              <a:rPr spc="85" dirty="0"/>
              <a:t> </a:t>
            </a:r>
            <a:r>
              <a:rPr spc="-30" dirty="0"/>
              <a:t>Technique).</a:t>
            </a:r>
          </a:p>
          <a:p>
            <a:pPr marL="266700" indent="-22923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67335" algn="l"/>
              </a:tabLst>
            </a:pPr>
            <a:r>
              <a:rPr spc="-15" dirty="0"/>
              <a:t>Cups </a:t>
            </a:r>
            <a:r>
              <a:rPr spc="-5" dirty="0"/>
              <a:t>or </a:t>
            </a:r>
            <a:r>
              <a:rPr spc="-15" dirty="0"/>
              <a:t>cavities </a:t>
            </a:r>
            <a:r>
              <a:rPr spc="-20" dirty="0"/>
              <a:t>are </a:t>
            </a:r>
            <a:r>
              <a:rPr spc="-5" dirty="0"/>
              <a:t>made </a:t>
            </a:r>
            <a:r>
              <a:rPr spc="-15" dirty="0"/>
              <a:t>by </a:t>
            </a:r>
            <a:r>
              <a:rPr spc="-10" dirty="0"/>
              <a:t>using </a:t>
            </a:r>
            <a:r>
              <a:rPr spc="-5" dirty="0"/>
              <a:t>a </a:t>
            </a:r>
            <a:r>
              <a:rPr spc="-15" dirty="0"/>
              <a:t>sterile</a:t>
            </a:r>
            <a:r>
              <a:rPr spc="170" dirty="0"/>
              <a:t> </a:t>
            </a:r>
            <a:r>
              <a:rPr spc="-60" dirty="0"/>
              <a:t>borer.</a:t>
            </a:r>
          </a:p>
          <a:p>
            <a:pPr marL="266700" marR="30480" indent="-229235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67335" algn="l"/>
                <a:tab pos="1066800" algn="l"/>
                <a:tab pos="1649095" algn="l"/>
                <a:tab pos="2142490" algn="l"/>
                <a:tab pos="2567940" algn="l"/>
                <a:tab pos="3365500" algn="l"/>
                <a:tab pos="3714115" algn="l"/>
                <a:tab pos="4887595" algn="l"/>
                <a:tab pos="5586095" algn="l"/>
                <a:tab pos="6198870" algn="l"/>
                <a:tab pos="6991350" algn="l"/>
                <a:tab pos="7416800" algn="l"/>
                <a:tab pos="8171180" algn="l"/>
                <a:tab pos="9027795" algn="l"/>
                <a:tab pos="9701530" algn="l"/>
              </a:tabLst>
            </a:pPr>
            <a:r>
              <a:rPr spc="-5" dirty="0"/>
              <a:t>N</a:t>
            </a:r>
            <a:r>
              <a:rPr spc="-25" dirty="0"/>
              <a:t>o</a:t>
            </a:r>
            <a:r>
              <a:rPr spc="-5" dirty="0"/>
              <a:t>w</a:t>
            </a:r>
            <a:r>
              <a:rPr dirty="0"/>
              <a:t>	</a:t>
            </a:r>
            <a:r>
              <a:rPr spc="-10" dirty="0"/>
              <a:t>0</a:t>
            </a:r>
            <a:r>
              <a:rPr spc="5" dirty="0"/>
              <a:t>.</a:t>
            </a:r>
            <a:r>
              <a:rPr spc="-5" dirty="0"/>
              <a:t>2</a:t>
            </a:r>
            <a:r>
              <a:rPr dirty="0"/>
              <a:t>	</a:t>
            </a:r>
            <a:r>
              <a:rPr spc="-10" dirty="0"/>
              <a:t>m</a:t>
            </a:r>
            <a:r>
              <a:rPr spc="-5" dirty="0"/>
              <a:t>l</a:t>
            </a:r>
            <a:r>
              <a:rPr dirty="0"/>
              <a:t>	</a:t>
            </a:r>
            <a:r>
              <a:rPr spc="-5" dirty="0"/>
              <a:t>of</a:t>
            </a:r>
            <a:r>
              <a:rPr dirty="0"/>
              <a:t>	d</a:t>
            </a:r>
            <a:r>
              <a:rPr spc="-5" dirty="0"/>
              <a:t>r</a:t>
            </a:r>
            <a:r>
              <a:rPr spc="10" dirty="0"/>
              <a:t>u</a:t>
            </a:r>
            <a:r>
              <a:rPr spc="-5" dirty="0"/>
              <a:t>g</a:t>
            </a:r>
            <a:r>
              <a:rPr dirty="0"/>
              <a:t>	</a:t>
            </a:r>
            <a:r>
              <a:rPr spc="-15" dirty="0"/>
              <a:t>i</a:t>
            </a:r>
            <a:r>
              <a:rPr spc="-5" dirty="0"/>
              <a:t>s</a:t>
            </a:r>
            <a:r>
              <a:rPr dirty="0"/>
              <a:t>	</a:t>
            </a:r>
            <a:r>
              <a:rPr spc="-10" dirty="0"/>
              <a:t>p</a:t>
            </a:r>
            <a:r>
              <a:rPr dirty="0"/>
              <a:t>o</a:t>
            </a:r>
            <a:r>
              <a:rPr spc="-10" dirty="0"/>
              <a:t>u</a:t>
            </a:r>
            <a:r>
              <a:rPr spc="-55" dirty="0"/>
              <a:t>r</a:t>
            </a:r>
            <a:r>
              <a:rPr dirty="0"/>
              <a:t>e</a:t>
            </a:r>
            <a:r>
              <a:rPr spc="-5" dirty="0"/>
              <a:t>d</a:t>
            </a:r>
            <a:r>
              <a:rPr dirty="0"/>
              <a:t>	</a:t>
            </a:r>
            <a:r>
              <a:rPr spc="-5" dirty="0"/>
              <a:t>i</a:t>
            </a:r>
            <a:r>
              <a:rPr spc="-25" dirty="0"/>
              <a:t>n</a:t>
            </a:r>
            <a:r>
              <a:rPr spc="-35" dirty="0"/>
              <a:t>t</a:t>
            </a:r>
            <a:r>
              <a:rPr spc="-5" dirty="0"/>
              <a:t>o</a:t>
            </a:r>
            <a:r>
              <a:rPr dirty="0"/>
              <a:t>	t</a:t>
            </a:r>
            <a:r>
              <a:rPr spc="-10" dirty="0"/>
              <a:t>h</a:t>
            </a:r>
            <a:r>
              <a:rPr spc="-5" dirty="0"/>
              <a:t>e</a:t>
            </a:r>
            <a:r>
              <a:rPr dirty="0"/>
              <a:t>	</a:t>
            </a:r>
            <a:r>
              <a:rPr spc="-5" dirty="0"/>
              <a:t>c</a:t>
            </a:r>
            <a:r>
              <a:rPr spc="5" dirty="0"/>
              <a:t>u</a:t>
            </a:r>
            <a:r>
              <a:rPr spc="-25" dirty="0"/>
              <a:t>p</a:t>
            </a:r>
            <a:r>
              <a:rPr spc="-5" dirty="0"/>
              <a:t>s</a:t>
            </a:r>
            <a:r>
              <a:rPr dirty="0"/>
              <a:t>	</a:t>
            </a:r>
            <a:r>
              <a:rPr spc="-5" dirty="0"/>
              <a:t>of</a:t>
            </a:r>
            <a:r>
              <a:rPr dirty="0"/>
              <a:t>	</a:t>
            </a:r>
            <a:r>
              <a:rPr spc="-5" dirty="0"/>
              <a:t>a</a:t>
            </a:r>
            <a:r>
              <a:rPr spc="-60" dirty="0"/>
              <a:t>g</a:t>
            </a:r>
            <a:r>
              <a:rPr spc="-5" dirty="0"/>
              <a:t>ar</a:t>
            </a:r>
            <a:r>
              <a:rPr dirty="0"/>
              <a:t>	</a:t>
            </a:r>
            <a:r>
              <a:rPr spc="-10" dirty="0"/>
              <a:t>p</a:t>
            </a:r>
            <a:r>
              <a:rPr spc="-20" dirty="0"/>
              <a:t>l</a:t>
            </a:r>
            <a:r>
              <a:rPr spc="-25" dirty="0"/>
              <a:t>a</a:t>
            </a:r>
            <a:r>
              <a:rPr spc="-35" dirty="0"/>
              <a:t>t</a:t>
            </a:r>
            <a:r>
              <a:rPr spc="-5" dirty="0"/>
              <a:t>e</a:t>
            </a:r>
            <a:r>
              <a:rPr dirty="0"/>
              <a:t>	</a:t>
            </a:r>
            <a:r>
              <a:rPr spc="-5" dirty="0"/>
              <a:t>and</a:t>
            </a:r>
            <a:r>
              <a:rPr dirty="0"/>
              <a:t>	</a:t>
            </a:r>
            <a:r>
              <a:rPr spc="-5" dirty="0"/>
              <a:t>then  </a:t>
            </a:r>
            <a:r>
              <a:rPr spc="-10" dirty="0"/>
              <a:t>incubated </a:t>
            </a:r>
            <a:r>
              <a:rPr spc="-15" dirty="0"/>
              <a:t>at </a:t>
            </a:r>
            <a:r>
              <a:rPr dirty="0"/>
              <a:t>37</a:t>
            </a:r>
            <a:r>
              <a:rPr sz="2775" baseline="25525" dirty="0"/>
              <a:t>0</a:t>
            </a:r>
            <a:r>
              <a:rPr sz="2800" dirty="0"/>
              <a:t>C </a:t>
            </a:r>
            <a:r>
              <a:rPr sz="2800" spc="-25" dirty="0"/>
              <a:t>for </a:t>
            </a:r>
            <a:r>
              <a:rPr sz="2800" spc="-5" dirty="0"/>
              <a:t>24</a:t>
            </a:r>
            <a:r>
              <a:rPr sz="2800" spc="95" dirty="0"/>
              <a:t> </a:t>
            </a:r>
            <a:r>
              <a:rPr sz="2800" spc="-100" dirty="0"/>
              <a:t>hr.</a:t>
            </a:r>
            <a:endParaRPr sz="2800"/>
          </a:p>
          <a:p>
            <a:pPr marL="266700" marR="30480" indent="-229235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267335" algn="l"/>
                <a:tab pos="636905" algn="l"/>
                <a:tab pos="1290955" algn="l"/>
                <a:tab pos="2129155" algn="l"/>
                <a:tab pos="2796540" algn="l"/>
                <a:tab pos="3479800" algn="l"/>
                <a:tab pos="5570855" algn="l"/>
                <a:tab pos="6564630" algn="l"/>
                <a:tab pos="6936105" algn="l"/>
                <a:tab pos="7605395" algn="l"/>
                <a:tab pos="8544560" algn="l"/>
                <a:tab pos="9199880" algn="l"/>
                <a:tab pos="10067290" algn="l"/>
              </a:tabLst>
            </a:pPr>
            <a:r>
              <a:rPr spc="-5" dirty="0"/>
              <a:t>If	the	</a:t>
            </a:r>
            <a:r>
              <a:rPr spc="-10" dirty="0"/>
              <a:t>dr</a:t>
            </a:r>
            <a:r>
              <a:rPr dirty="0"/>
              <a:t>u</a:t>
            </a:r>
            <a:r>
              <a:rPr spc="-5" dirty="0"/>
              <a:t>g</a:t>
            </a:r>
            <a:r>
              <a:rPr dirty="0"/>
              <a:t>	</a:t>
            </a:r>
            <a:r>
              <a:rPr spc="-10" dirty="0"/>
              <a:t>ha</a:t>
            </a:r>
            <a:r>
              <a:rPr spc="-5" dirty="0"/>
              <a:t>s</a:t>
            </a:r>
            <a:r>
              <a:rPr dirty="0"/>
              <a:t>	</a:t>
            </a:r>
            <a:r>
              <a:rPr spc="-5" dirty="0"/>
              <a:t>a</a:t>
            </a:r>
            <a:r>
              <a:rPr spc="-55" dirty="0"/>
              <a:t>n</a:t>
            </a:r>
            <a:r>
              <a:rPr spc="-5" dirty="0"/>
              <a:t>y</a:t>
            </a:r>
            <a:r>
              <a:rPr dirty="0"/>
              <a:t>	</a:t>
            </a:r>
            <a:r>
              <a:rPr spc="-5" dirty="0"/>
              <a:t>a</a:t>
            </a:r>
            <a:r>
              <a:rPr spc="-30" dirty="0"/>
              <a:t>n</a:t>
            </a:r>
            <a:r>
              <a:rPr spc="-5" dirty="0"/>
              <a:t>t</a:t>
            </a:r>
            <a:r>
              <a:rPr spc="-15" dirty="0"/>
              <a:t>i</a:t>
            </a:r>
            <a:r>
              <a:rPr dirty="0"/>
              <a:t>-</a:t>
            </a:r>
            <a:r>
              <a:rPr spc="-10" dirty="0"/>
              <a:t>bac</a:t>
            </a:r>
            <a:r>
              <a:rPr spc="-30" dirty="0"/>
              <a:t>t</a:t>
            </a:r>
            <a:r>
              <a:rPr spc="-5" dirty="0"/>
              <a:t>er</a:t>
            </a:r>
            <a:r>
              <a:rPr spc="-15" dirty="0"/>
              <a:t>i</a:t>
            </a:r>
            <a:r>
              <a:rPr spc="-5" dirty="0"/>
              <a:t>al</a:t>
            </a:r>
            <a:r>
              <a:rPr dirty="0"/>
              <a:t>	</a:t>
            </a:r>
            <a:r>
              <a:rPr spc="-30" dirty="0"/>
              <a:t>e</a:t>
            </a:r>
            <a:r>
              <a:rPr spc="-35" dirty="0"/>
              <a:t>f</a:t>
            </a:r>
            <a:r>
              <a:rPr spc="-90" dirty="0"/>
              <a:t>f</a:t>
            </a:r>
            <a:r>
              <a:rPr spc="-5" dirty="0"/>
              <a:t>ect</a:t>
            </a:r>
            <a:r>
              <a:rPr dirty="0"/>
              <a:t>	</a:t>
            </a:r>
            <a:r>
              <a:rPr spc="-15" dirty="0"/>
              <a:t>i</a:t>
            </a:r>
            <a:r>
              <a:rPr spc="-5" dirty="0"/>
              <a:t>t</a:t>
            </a:r>
            <a:r>
              <a:rPr dirty="0"/>
              <a:t>	</a:t>
            </a:r>
            <a:r>
              <a:rPr spc="-5" dirty="0"/>
              <a:t>wi</a:t>
            </a:r>
            <a:r>
              <a:rPr spc="-15" dirty="0"/>
              <a:t>l</a:t>
            </a:r>
            <a:r>
              <a:rPr spc="-5" dirty="0"/>
              <a:t>l</a:t>
            </a:r>
            <a:r>
              <a:rPr dirty="0"/>
              <a:t>	s</a:t>
            </a:r>
            <a:r>
              <a:rPr spc="-10" dirty="0"/>
              <a:t>h</a:t>
            </a:r>
            <a:r>
              <a:rPr spc="-25" dirty="0"/>
              <a:t>o</a:t>
            </a:r>
            <a:r>
              <a:rPr spc="-5" dirty="0"/>
              <a:t>w</a:t>
            </a:r>
            <a:r>
              <a:rPr dirty="0"/>
              <a:t>	</a:t>
            </a:r>
            <a:r>
              <a:rPr spc="-5" dirty="0"/>
              <a:t>the</a:t>
            </a:r>
            <a:r>
              <a:rPr dirty="0"/>
              <a:t>	</a:t>
            </a:r>
            <a:r>
              <a:rPr b="1" spc="-50" dirty="0">
                <a:latin typeface="Calibri"/>
                <a:cs typeface="Calibri"/>
              </a:rPr>
              <a:t>z</a:t>
            </a:r>
            <a:r>
              <a:rPr b="1" spc="-5" dirty="0">
                <a:latin typeface="Calibri"/>
                <a:cs typeface="Calibri"/>
              </a:rPr>
              <a:t>one</a:t>
            </a:r>
            <a:r>
              <a:rPr b="1" dirty="0">
                <a:latin typeface="Calibri"/>
                <a:cs typeface="Calibri"/>
              </a:rPr>
              <a:t>	</a:t>
            </a:r>
            <a:r>
              <a:rPr b="1" spc="-10" dirty="0">
                <a:latin typeface="Calibri"/>
                <a:cs typeface="Calibri"/>
              </a:rPr>
              <a:t>of  </a:t>
            </a:r>
            <a:r>
              <a:rPr b="1" spc="-5" dirty="0">
                <a:latin typeface="Calibri"/>
                <a:cs typeface="Calibri"/>
              </a:rPr>
              <a:t>inhibition.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8776" y="1671827"/>
            <a:ext cx="5983223" cy="487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83064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2. Cup </a:t>
            </a:r>
            <a:r>
              <a:rPr spc="-40" dirty="0"/>
              <a:t>Plate </a:t>
            </a:r>
            <a:r>
              <a:rPr spc="-15" dirty="0"/>
              <a:t>or </a:t>
            </a:r>
            <a:r>
              <a:rPr spc="-35" dirty="0"/>
              <a:t>Cylinder </a:t>
            </a:r>
            <a:r>
              <a:rPr spc="-40" dirty="0"/>
              <a:t>plate</a:t>
            </a:r>
            <a:r>
              <a:rPr spc="-355" dirty="0"/>
              <a:t> </a:t>
            </a:r>
            <a:r>
              <a:rPr spc="-40" dirty="0"/>
              <a:t>Method</a:t>
            </a:r>
          </a:p>
        </p:txBody>
      </p:sp>
      <p:sp>
        <p:nvSpPr>
          <p:cNvPr id="4" name="object 4"/>
          <p:cNvSpPr/>
          <p:nvPr/>
        </p:nvSpPr>
        <p:spPr>
          <a:xfrm>
            <a:off x="300227" y="1734311"/>
            <a:ext cx="5601841" cy="4792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4877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3. </a:t>
            </a:r>
            <a:r>
              <a:rPr spc="-45" dirty="0"/>
              <a:t>Ditch-Plate</a:t>
            </a:r>
            <a:r>
              <a:rPr spc="-135" dirty="0"/>
              <a:t> </a:t>
            </a:r>
            <a:r>
              <a:rPr spc="-40" dirty="0"/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356850" cy="335152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The nutrient </a:t>
            </a:r>
            <a:r>
              <a:rPr sz="2800" spc="-15" dirty="0">
                <a:latin typeface="Calibri"/>
                <a:cs typeface="Calibri"/>
              </a:rPr>
              <a:t>agar </a:t>
            </a:r>
            <a:r>
              <a:rPr sz="2800" spc="-10" dirty="0">
                <a:latin typeface="Calibri"/>
                <a:cs typeface="Calibri"/>
              </a:rPr>
              <a:t>is melted, cooled </a:t>
            </a:r>
            <a:r>
              <a:rPr sz="2800" spc="-35" dirty="0">
                <a:latin typeface="Calibri"/>
                <a:cs typeface="Calibri"/>
              </a:rPr>
              <a:t>suitably, </a:t>
            </a:r>
            <a:r>
              <a:rPr sz="2800" spc="-15" dirty="0">
                <a:latin typeface="Calibri"/>
                <a:cs typeface="Calibri"/>
              </a:rPr>
              <a:t>poured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10" dirty="0">
                <a:latin typeface="Calibri"/>
                <a:cs typeface="Calibri"/>
              </a:rPr>
              <a:t>petri</a:t>
            </a:r>
            <a:r>
              <a:rPr sz="2800" spc="2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dish.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solidified </a:t>
            </a:r>
            <a:r>
              <a:rPr sz="2800" spc="-5" dirty="0">
                <a:latin typeface="Calibri"/>
                <a:cs typeface="Calibri"/>
              </a:rPr>
              <a:t>media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cut with a </a:t>
            </a:r>
            <a:r>
              <a:rPr sz="2800" spc="-15" dirty="0">
                <a:latin typeface="Calibri"/>
                <a:cs typeface="Calibri"/>
              </a:rPr>
              <a:t>sterile </a:t>
            </a:r>
            <a:r>
              <a:rPr sz="2800" spc="-10" dirty="0">
                <a:latin typeface="Calibri"/>
                <a:cs typeface="Calibri"/>
              </a:rPr>
              <a:t>blade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make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ditch.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The drug is </a:t>
            </a:r>
            <a:r>
              <a:rPr sz="2800" spc="-15" dirty="0">
                <a:latin typeface="Calibri"/>
                <a:cs typeface="Calibri"/>
              </a:rPr>
              <a:t>poured </a:t>
            </a:r>
            <a:r>
              <a:rPr sz="2800" spc="-10" dirty="0">
                <a:latin typeface="Calibri"/>
                <a:cs typeface="Calibri"/>
              </a:rPr>
              <a:t>very </a:t>
            </a:r>
            <a:r>
              <a:rPr sz="2800" spc="-15" dirty="0">
                <a:latin typeface="Calibri"/>
                <a:cs typeface="Calibri"/>
              </a:rPr>
              <a:t>carefully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ditch.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Various </a:t>
            </a:r>
            <a:r>
              <a:rPr sz="2800" spc="-15" dirty="0">
                <a:latin typeface="Calibri"/>
                <a:cs typeface="Calibri"/>
              </a:rPr>
              <a:t>microorganisms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25" dirty="0">
                <a:latin typeface="Calibri"/>
                <a:cs typeface="Calibri"/>
              </a:rPr>
              <a:t>streaked </a:t>
            </a:r>
            <a:r>
              <a:rPr sz="2800" spc="-5" dirty="0">
                <a:latin typeface="Calibri"/>
                <a:cs typeface="Calibri"/>
              </a:rPr>
              <a:t>on the </a:t>
            </a:r>
            <a:r>
              <a:rPr sz="2800" spc="-10" dirty="0">
                <a:latin typeface="Calibri"/>
                <a:cs typeface="Calibri"/>
              </a:rPr>
              <a:t>sides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ditch.</a:t>
            </a:r>
            <a:endParaRPr sz="2800">
              <a:latin typeface="Calibri"/>
              <a:cs typeface="Calibri"/>
            </a:endParaRPr>
          </a:p>
          <a:p>
            <a:pPr marL="241300" marR="5080" indent="-229235" algn="just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This method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used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find </a:t>
            </a:r>
            <a:r>
              <a:rPr sz="2800" dirty="0">
                <a:latin typeface="Calibri"/>
                <a:cs typeface="Calibri"/>
              </a:rPr>
              <a:t>out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potency </a:t>
            </a:r>
            <a:r>
              <a:rPr sz="2800" spc="-5" dirty="0">
                <a:latin typeface="Calibri"/>
                <a:cs typeface="Calibri"/>
              </a:rPr>
              <a:t>of drug </a:t>
            </a:r>
            <a:r>
              <a:rPr sz="2800" spc="-15" dirty="0">
                <a:latin typeface="Calibri"/>
                <a:cs typeface="Calibri"/>
              </a:rPr>
              <a:t>against various  microorganisms by </a:t>
            </a:r>
            <a:r>
              <a:rPr sz="2800" spc="-5" dirty="0">
                <a:latin typeface="Calibri"/>
                <a:cs typeface="Calibri"/>
              </a:rPr>
              <a:t>the means of inhibition of </a:t>
            </a:r>
            <a:r>
              <a:rPr sz="2800" spc="-15" dirty="0">
                <a:latin typeface="Calibri"/>
                <a:cs typeface="Calibri"/>
              </a:rPr>
              <a:t>growth </a:t>
            </a:r>
            <a:r>
              <a:rPr sz="2800" dirty="0">
                <a:latin typeface="Calibri"/>
                <a:cs typeface="Calibri"/>
              </a:rPr>
              <a:t>on </a:t>
            </a:r>
            <a:r>
              <a:rPr sz="2800" spc="-25" dirty="0">
                <a:latin typeface="Calibri"/>
                <a:cs typeface="Calibri"/>
              </a:rPr>
              <a:t>streaked  </a:t>
            </a:r>
            <a:r>
              <a:rPr sz="2800" spc="-10" dirty="0">
                <a:latin typeface="Calibri"/>
                <a:cs typeface="Calibri"/>
              </a:rPr>
              <a:t>area.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691" y="1970532"/>
            <a:ext cx="10878311" cy="4524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4877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3. </a:t>
            </a:r>
            <a:r>
              <a:rPr spc="-45" dirty="0"/>
              <a:t>Ditch-Plate</a:t>
            </a:r>
            <a:r>
              <a:rPr spc="-135" dirty="0"/>
              <a:t> </a:t>
            </a:r>
            <a:r>
              <a:rPr spc="-40" dirty="0"/>
              <a:t>Method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4926"/>
            <a:ext cx="60858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4. </a:t>
            </a:r>
            <a:r>
              <a:rPr spc="-50" dirty="0"/>
              <a:t>Gradient </a:t>
            </a:r>
            <a:r>
              <a:rPr spc="-40" dirty="0"/>
              <a:t>Plate</a:t>
            </a:r>
            <a:r>
              <a:rPr spc="-180" dirty="0"/>
              <a:t> </a:t>
            </a:r>
            <a:r>
              <a:rPr spc="-80" dirty="0"/>
              <a:t>Technique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4239" y="1278153"/>
            <a:ext cx="10384155" cy="50114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4000" indent="-22923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54635" algn="l"/>
              </a:tabLst>
            </a:pPr>
            <a:r>
              <a:rPr sz="2800" spc="-10" dirty="0">
                <a:latin typeface="Calibri"/>
                <a:cs typeface="Calibri"/>
              </a:rPr>
              <a:t>This technique is used </a:t>
            </a:r>
            <a:r>
              <a:rPr sz="2800" spc="-15" dirty="0">
                <a:latin typeface="Calibri"/>
                <a:cs typeface="Calibri"/>
              </a:rPr>
              <a:t>to isolate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resistant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mutants.</a:t>
            </a:r>
            <a:endParaRPr sz="2800">
              <a:latin typeface="Calibri"/>
              <a:cs typeface="Calibri"/>
            </a:endParaRPr>
          </a:p>
          <a:p>
            <a:pPr marL="254000" marR="19050" indent="-229235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54635" algn="l"/>
              </a:tabLst>
            </a:pPr>
            <a:r>
              <a:rPr sz="2800" spc="-10" dirty="0">
                <a:latin typeface="Calibri"/>
                <a:cs typeface="Calibri"/>
              </a:rPr>
              <a:t>The petri </a:t>
            </a:r>
            <a:r>
              <a:rPr sz="2800" spc="-5" dirty="0">
                <a:latin typeface="Calibri"/>
                <a:cs typeface="Calibri"/>
              </a:rPr>
              <a:t>dish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25" dirty="0">
                <a:latin typeface="Calibri"/>
                <a:cs typeface="Calibri"/>
              </a:rPr>
              <a:t>kept </a:t>
            </a:r>
            <a:r>
              <a:rPr sz="2800" spc="-10" dirty="0">
                <a:latin typeface="Calibri"/>
                <a:cs typeface="Calibri"/>
              </a:rPr>
              <a:t>in slanting </a:t>
            </a:r>
            <a:r>
              <a:rPr sz="2800" spc="-5" dirty="0">
                <a:latin typeface="Calibri"/>
                <a:cs typeface="Calibri"/>
              </a:rPr>
              <a:t>position </a:t>
            </a:r>
            <a:r>
              <a:rPr sz="2800" dirty="0">
                <a:latin typeface="Calibri"/>
                <a:cs typeface="Calibri"/>
              </a:rPr>
              <a:t>and;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sufficient amount 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10" dirty="0">
                <a:latin typeface="Calibri"/>
                <a:cs typeface="Calibri"/>
              </a:rPr>
              <a:t>melted nutrient </a:t>
            </a:r>
            <a:r>
              <a:rPr sz="2800" spc="-15" dirty="0">
                <a:latin typeface="Calibri"/>
                <a:cs typeface="Calibri"/>
              </a:rPr>
              <a:t>agar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poured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solidified in slanting</a:t>
            </a:r>
            <a:r>
              <a:rPr sz="2800" spc="229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position.</a:t>
            </a:r>
            <a:endParaRPr sz="2800">
              <a:latin typeface="Calibri"/>
              <a:cs typeface="Calibri"/>
            </a:endParaRPr>
          </a:p>
          <a:p>
            <a:pPr marL="254000" marR="19685" indent="-229235">
              <a:lnSpc>
                <a:spcPts val="2690"/>
              </a:lnSpc>
              <a:spcBef>
                <a:spcPts val="985"/>
              </a:spcBef>
              <a:buFont typeface="Arial"/>
              <a:buChar char="•"/>
              <a:tabLst>
                <a:tab pos="254635" algn="l"/>
                <a:tab pos="1607185" algn="l"/>
                <a:tab pos="2475865" algn="l"/>
                <a:tab pos="2938145" algn="l"/>
                <a:tab pos="3727450" algn="l"/>
                <a:tab pos="4114800" algn="l"/>
                <a:tab pos="5325110" algn="l"/>
                <a:tab pos="6135370" algn="l"/>
                <a:tab pos="6590030" algn="l"/>
                <a:tab pos="7618730" algn="l"/>
                <a:tab pos="8997950" algn="l"/>
              </a:tabLst>
            </a:pPr>
            <a:r>
              <a:rPr sz="2800" spc="-5" dirty="0">
                <a:latin typeface="Calibri"/>
                <a:cs typeface="Calibri"/>
              </a:rPr>
              <a:t>Another	l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pou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ai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c  solution and </a:t>
            </a:r>
            <a:r>
              <a:rPr sz="2800" spc="-10" dirty="0">
                <a:latin typeface="Calibri"/>
                <a:cs typeface="Calibri"/>
              </a:rPr>
              <a:t>solidified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it.</a:t>
            </a:r>
            <a:endParaRPr sz="2800">
              <a:latin typeface="Calibri"/>
              <a:cs typeface="Calibri"/>
            </a:endParaRPr>
          </a:p>
          <a:p>
            <a:pPr marL="254000" marR="17780" indent="-229235">
              <a:lnSpc>
                <a:spcPts val="2690"/>
              </a:lnSpc>
              <a:spcBef>
                <a:spcPts val="990"/>
              </a:spcBef>
              <a:buFont typeface="Arial"/>
              <a:buChar char="•"/>
              <a:tabLst>
                <a:tab pos="254635" algn="l"/>
              </a:tabLst>
            </a:pPr>
            <a:r>
              <a:rPr sz="2800" spc="-10" dirty="0">
                <a:latin typeface="Calibri"/>
                <a:cs typeface="Calibri"/>
              </a:rPr>
              <a:t>After solidification, </a:t>
            </a:r>
            <a:r>
              <a:rPr sz="2800" dirty="0">
                <a:latin typeface="Calibri"/>
                <a:cs typeface="Calibri"/>
              </a:rPr>
              <a:t>0.2ml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bacterial culture </a:t>
            </a:r>
            <a:r>
              <a:rPr sz="2800" spc="-15" dirty="0">
                <a:latin typeface="Calibri"/>
                <a:cs typeface="Calibri"/>
              </a:rPr>
              <a:t>was </a:t>
            </a:r>
            <a:r>
              <a:rPr sz="2800" spc="-10" dirty="0">
                <a:latin typeface="Calibri"/>
                <a:cs typeface="Calibri"/>
              </a:rPr>
              <a:t>spreaded </a:t>
            </a:r>
            <a:r>
              <a:rPr sz="2800" spc="-15" dirty="0">
                <a:latin typeface="Calibri"/>
                <a:cs typeface="Calibri"/>
              </a:rPr>
              <a:t>over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solid </a:t>
            </a:r>
            <a:r>
              <a:rPr sz="2800" spc="-15" dirty="0">
                <a:latin typeface="Calibri"/>
                <a:cs typeface="Calibri"/>
              </a:rPr>
              <a:t>surface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incubated it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37</a:t>
            </a:r>
            <a:r>
              <a:rPr sz="2775" spc="-7" baseline="25525" dirty="0">
                <a:latin typeface="Calibri"/>
                <a:cs typeface="Calibri"/>
              </a:rPr>
              <a:t>0</a:t>
            </a:r>
            <a:r>
              <a:rPr sz="2800" spc="-5" dirty="0">
                <a:latin typeface="Calibri"/>
                <a:cs typeface="Calibri"/>
              </a:rPr>
              <a:t>C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24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48</a:t>
            </a:r>
            <a:r>
              <a:rPr sz="2800" spc="245" dirty="0">
                <a:latin typeface="Calibri"/>
                <a:cs typeface="Calibri"/>
              </a:rPr>
              <a:t> </a:t>
            </a:r>
            <a:r>
              <a:rPr sz="2800" spc="-100" dirty="0">
                <a:latin typeface="Calibri"/>
                <a:cs typeface="Calibri"/>
              </a:rPr>
              <a:t>hr.</a:t>
            </a:r>
            <a:endParaRPr sz="2800">
              <a:latin typeface="Calibri"/>
              <a:cs typeface="Calibri"/>
            </a:endParaRPr>
          </a:p>
          <a:p>
            <a:pPr marL="254000" marR="18415" indent="-229235">
              <a:lnSpc>
                <a:spcPts val="2690"/>
              </a:lnSpc>
              <a:spcBef>
                <a:spcPts val="994"/>
              </a:spcBef>
              <a:buFont typeface="Arial"/>
              <a:buChar char="•"/>
              <a:tabLst>
                <a:tab pos="254635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microorganisms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spc="-65" dirty="0">
                <a:latin typeface="Calibri"/>
                <a:cs typeface="Calibri"/>
              </a:rPr>
              <a:t>grow, </a:t>
            </a:r>
            <a:r>
              <a:rPr sz="2800" spc="-10" dirty="0">
                <a:latin typeface="Calibri"/>
                <a:cs typeface="Calibri"/>
              </a:rPr>
              <a:t>where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concentration </a:t>
            </a:r>
            <a:r>
              <a:rPr sz="2800" spc="-5" dirty="0">
                <a:latin typeface="Calibri"/>
                <a:cs typeface="Calibri"/>
              </a:rPr>
              <a:t>of the drug </a:t>
            </a:r>
            <a:r>
              <a:rPr sz="2800" dirty="0">
                <a:latin typeface="Calibri"/>
                <a:cs typeface="Calibri"/>
              </a:rPr>
              <a:t>is  </a:t>
            </a:r>
            <a:r>
              <a:rPr sz="2800" spc="-10" dirty="0">
                <a:latin typeface="Calibri"/>
                <a:cs typeface="Calibri"/>
              </a:rPr>
              <a:t>below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critical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level.</a:t>
            </a:r>
            <a:endParaRPr sz="2800">
              <a:latin typeface="Calibri"/>
              <a:cs typeface="Calibri"/>
            </a:endParaRPr>
          </a:p>
          <a:p>
            <a:pPr marL="254000" marR="19050" indent="-229235">
              <a:lnSpc>
                <a:spcPct val="80000"/>
              </a:lnSpc>
              <a:spcBef>
                <a:spcPts val="1030"/>
              </a:spcBef>
              <a:buFont typeface="Arial"/>
              <a:buChar char="•"/>
              <a:tabLst>
                <a:tab pos="254635" algn="l"/>
                <a:tab pos="944244" algn="l"/>
                <a:tab pos="2598420" algn="l"/>
                <a:tab pos="3210560" algn="l"/>
                <a:tab pos="4378325" algn="l"/>
                <a:tab pos="4908550" algn="l"/>
                <a:tab pos="5544185" algn="l"/>
                <a:tab pos="6516370" algn="l"/>
                <a:tab pos="7371715" algn="l"/>
                <a:tab pos="8068309" algn="l"/>
                <a:tab pos="8705215" algn="l"/>
                <a:tab pos="10060305" algn="l"/>
              </a:tabLst>
            </a:pPr>
            <a:r>
              <a:rPr sz="2800" spc="-10" dirty="0">
                <a:latin typeface="Calibri"/>
                <a:cs typeface="Calibri"/>
              </a:rPr>
              <a:t>Th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tibiotics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lu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th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5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	t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adie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of  </a:t>
            </a:r>
            <a:r>
              <a:rPr sz="2800" spc="-15" dirty="0">
                <a:latin typeface="Calibri"/>
                <a:cs typeface="Calibri"/>
              </a:rPr>
              <a:t>concentration </a:t>
            </a:r>
            <a:r>
              <a:rPr sz="2800" spc="-5" dirty="0">
                <a:latin typeface="Calibri"/>
                <a:cs typeface="Calibri"/>
              </a:rPr>
              <a:t>will be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produced.</a:t>
            </a:r>
            <a:endParaRPr sz="2800">
              <a:latin typeface="Calibri"/>
              <a:cs typeface="Calibri"/>
            </a:endParaRPr>
          </a:p>
          <a:p>
            <a:pPr marL="254000" indent="-22923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54635" algn="l"/>
              </a:tabLst>
            </a:pPr>
            <a:r>
              <a:rPr sz="2800" spc="-5" dirty="0">
                <a:latin typeface="Calibri"/>
                <a:cs typeface="Calibri"/>
              </a:rPr>
              <a:t>Thus the </a:t>
            </a:r>
            <a:r>
              <a:rPr sz="2800" spc="-20" dirty="0">
                <a:latin typeface="Calibri"/>
                <a:cs typeface="Calibri"/>
              </a:rPr>
              <a:t>resistant </a:t>
            </a:r>
            <a:r>
              <a:rPr sz="2800" spc="-15" dirty="0">
                <a:latin typeface="Calibri"/>
                <a:cs typeface="Calibri"/>
              </a:rPr>
              <a:t>mutant </a:t>
            </a:r>
            <a:r>
              <a:rPr sz="2800" spc="-10" dirty="0">
                <a:latin typeface="Calibri"/>
                <a:cs typeface="Calibri"/>
              </a:rPr>
              <a:t>can be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islated.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60858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4. </a:t>
            </a:r>
            <a:r>
              <a:rPr spc="-50" dirty="0"/>
              <a:t>Gradient </a:t>
            </a:r>
            <a:r>
              <a:rPr spc="-40" dirty="0"/>
              <a:t>Plate</a:t>
            </a:r>
            <a:r>
              <a:rPr spc="-180" dirty="0"/>
              <a:t> </a:t>
            </a:r>
            <a:r>
              <a:rPr spc="-80" dirty="0"/>
              <a:t>Technique</a:t>
            </a:r>
          </a:p>
        </p:txBody>
      </p:sp>
      <p:sp>
        <p:nvSpPr>
          <p:cNvPr id="3" name="object 3"/>
          <p:cNvSpPr/>
          <p:nvPr/>
        </p:nvSpPr>
        <p:spPr>
          <a:xfrm>
            <a:off x="1164336" y="1685544"/>
            <a:ext cx="10049256" cy="4619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98247"/>
            <a:ext cx="37299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95" dirty="0"/>
              <a:t>Terminology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453948" y="1257706"/>
            <a:ext cx="11379835" cy="382587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5" dirty="0">
                <a:latin typeface="Calibri"/>
                <a:cs typeface="Calibri"/>
              </a:rPr>
              <a:t>Sepsis: </a:t>
            </a:r>
            <a:r>
              <a:rPr sz="4000" spc="-10" dirty="0">
                <a:latin typeface="Calibri"/>
                <a:cs typeface="Calibri"/>
              </a:rPr>
              <a:t>Bacterial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contamination.</a:t>
            </a:r>
            <a:endParaRPr sz="4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5" dirty="0">
                <a:latin typeface="Calibri"/>
                <a:cs typeface="Calibri"/>
              </a:rPr>
              <a:t>Asepsis: </a:t>
            </a:r>
            <a:r>
              <a:rPr sz="4000" spc="-10" dirty="0">
                <a:latin typeface="Calibri"/>
                <a:cs typeface="Calibri"/>
              </a:rPr>
              <a:t>Absence </a:t>
            </a:r>
            <a:r>
              <a:rPr sz="4000" spc="-5" dirty="0">
                <a:latin typeface="Calibri"/>
                <a:cs typeface="Calibri"/>
              </a:rPr>
              <a:t>of </a:t>
            </a:r>
            <a:r>
              <a:rPr sz="4000" spc="-15" dirty="0">
                <a:latin typeface="Calibri"/>
                <a:cs typeface="Calibri"/>
              </a:rPr>
              <a:t>significant</a:t>
            </a:r>
            <a:r>
              <a:rPr sz="4000" spc="2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contamination.</a:t>
            </a:r>
            <a:endParaRPr sz="4000">
              <a:latin typeface="Calibri"/>
              <a:cs typeface="Calibri"/>
            </a:endParaRPr>
          </a:p>
          <a:p>
            <a:pPr marL="241300" marR="5080" indent="-228600">
              <a:lnSpc>
                <a:spcPts val="4320"/>
              </a:lnSpc>
              <a:spcBef>
                <a:spcPts val="1075"/>
              </a:spcBef>
              <a:buFont typeface="Arial"/>
              <a:buChar char="•"/>
              <a:tabLst>
                <a:tab pos="241300" algn="l"/>
                <a:tab pos="3030220" algn="l"/>
                <a:tab pos="5426075" algn="l"/>
                <a:tab pos="8300720" algn="l"/>
                <a:tab pos="9238615" algn="l"/>
              </a:tabLst>
            </a:pPr>
            <a:r>
              <a:rPr sz="4000" b="1" spc="-5" dirty="0">
                <a:latin typeface="Calibri"/>
                <a:cs typeface="Calibri"/>
              </a:rPr>
              <a:t>A</a:t>
            </a:r>
            <a:r>
              <a:rPr sz="4000" b="1" spc="-40" dirty="0">
                <a:latin typeface="Calibri"/>
                <a:cs typeface="Calibri"/>
              </a:rPr>
              <a:t>n</a:t>
            </a:r>
            <a:r>
              <a:rPr sz="4000" b="1" spc="-5" dirty="0">
                <a:latin typeface="Calibri"/>
                <a:cs typeface="Calibri"/>
              </a:rPr>
              <a:t>tis</a:t>
            </a:r>
            <a:r>
              <a:rPr sz="4000" b="1" dirty="0">
                <a:latin typeface="Calibri"/>
                <a:cs typeface="Calibri"/>
              </a:rPr>
              <a:t>e</a:t>
            </a:r>
            <a:r>
              <a:rPr sz="4000" b="1" spc="-25" dirty="0">
                <a:latin typeface="Calibri"/>
                <a:cs typeface="Calibri"/>
              </a:rPr>
              <a:t>p</a:t>
            </a:r>
            <a:r>
              <a:rPr sz="4000" b="1" spc="-5" dirty="0">
                <a:latin typeface="Calibri"/>
                <a:cs typeface="Calibri"/>
              </a:rPr>
              <a:t>si</a:t>
            </a:r>
            <a:r>
              <a:rPr sz="4000" b="1" spc="15" dirty="0">
                <a:latin typeface="Calibri"/>
                <a:cs typeface="Calibri"/>
              </a:rPr>
              <a:t>s</a:t>
            </a:r>
            <a:r>
              <a:rPr sz="4000" spc="-5" dirty="0">
                <a:latin typeface="Calibri"/>
                <a:cs typeface="Calibri"/>
              </a:rPr>
              <a:t>: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10" dirty="0">
                <a:latin typeface="Calibri"/>
                <a:cs typeface="Calibri"/>
              </a:rPr>
              <a:t>Chemi</a:t>
            </a:r>
            <a:r>
              <a:rPr sz="4000" spc="-40" dirty="0">
                <a:latin typeface="Calibri"/>
                <a:cs typeface="Calibri"/>
              </a:rPr>
              <a:t>c</a:t>
            </a:r>
            <a:r>
              <a:rPr sz="4000" spc="-5" dirty="0">
                <a:latin typeface="Calibri"/>
                <a:cs typeface="Calibri"/>
              </a:rPr>
              <a:t>al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10" dirty="0">
                <a:latin typeface="Calibri"/>
                <a:cs typeface="Calibri"/>
              </a:rPr>
              <a:t>de</a:t>
            </a:r>
            <a:r>
              <a:rPr sz="4000" spc="-70" dirty="0">
                <a:latin typeface="Calibri"/>
                <a:cs typeface="Calibri"/>
              </a:rPr>
              <a:t>s</a:t>
            </a:r>
            <a:r>
              <a:rPr sz="4000" spc="-5" dirty="0">
                <a:latin typeface="Calibri"/>
                <a:cs typeface="Calibri"/>
              </a:rPr>
              <a:t>truction</a:t>
            </a:r>
            <a:r>
              <a:rPr sz="4000" dirty="0">
                <a:latin typeface="Calibri"/>
                <a:cs typeface="Calibri"/>
              </a:rPr>
              <a:t>	o</a:t>
            </a:r>
            <a:r>
              <a:rPr sz="4000" spc="-5" dirty="0">
                <a:latin typeface="Calibri"/>
                <a:cs typeface="Calibri"/>
              </a:rPr>
              <a:t>f</a:t>
            </a:r>
            <a:r>
              <a:rPr sz="4000" dirty="0">
                <a:latin typeface="Calibri"/>
                <a:cs typeface="Calibri"/>
              </a:rPr>
              <a:t>	</a:t>
            </a:r>
            <a:r>
              <a:rPr sz="4000" spc="-50" dirty="0">
                <a:latin typeface="Calibri"/>
                <a:cs typeface="Calibri"/>
              </a:rPr>
              <a:t>v</a:t>
            </a:r>
            <a:r>
              <a:rPr sz="4000" spc="-5" dirty="0">
                <a:latin typeface="Calibri"/>
                <a:cs typeface="Calibri"/>
              </a:rPr>
              <a:t>e</a:t>
            </a:r>
            <a:r>
              <a:rPr sz="4000" spc="-40" dirty="0">
                <a:latin typeface="Calibri"/>
                <a:cs typeface="Calibri"/>
              </a:rPr>
              <a:t>g</a:t>
            </a:r>
            <a:r>
              <a:rPr sz="4000" spc="-5" dirty="0">
                <a:latin typeface="Calibri"/>
                <a:cs typeface="Calibri"/>
              </a:rPr>
              <a:t>e</a:t>
            </a:r>
            <a:r>
              <a:rPr sz="4000" spc="-60" dirty="0">
                <a:latin typeface="Calibri"/>
                <a:cs typeface="Calibri"/>
              </a:rPr>
              <a:t>t</a:t>
            </a:r>
            <a:r>
              <a:rPr sz="4000" spc="-50" dirty="0">
                <a:latin typeface="Calibri"/>
                <a:cs typeface="Calibri"/>
              </a:rPr>
              <a:t>a</a:t>
            </a:r>
            <a:r>
              <a:rPr sz="4000" spc="-5" dirty="0">
                <a:latin typeface="Calibri"/>
                <a:cs typeface="Calibri"/>
              </a:rPr>
              <a:t>ti</a:t>
            </a:r>
            <a:r>
              <a:rPr sz="4000" spc="-50" dirty="0">
                <a:latin typeface="Calibri"/>
                <a:cs typeface="Calibri"/>
              </a:rPr>
              <a:t>v</a:t>
            </a:r>
            <a:r>
              <a:rPr sz="4000" spc="-5" dirty="0">
                <a:latin typeface="Calibri"/>
                <a:cs typeface="Calibri"/>
              </a:rPr>
              <a:t>e  </a:t>
            </a:r>
            <a:r>
              <a:rPr sz="4000" spc="-10" dirty="0">
                <a:latin typeface="Calibri"/>
                <a:cs typeface="Calibri"/>
              </a:rPr>
              <a:t>pathogens </a:t>
            </a:r>
            <a:r>
              <a:rPr sz="4000" spc="-5" dirty="0">
                <a:latin typeface="Calibri"/>
                <a:cs typeface="Calibri"/>
              </a:rPr>
              <a:t>on </a:t>
            </a:r>
            <a:r>
              <a:rPr sz="4000" spc="-10" dirty="0">
                <a:latin typeface="Calibri"/>
                <a:cs typeface="Calibri"/>
              </a:rPr>
              <a:t>living</a:t>
            </a:r>
            <a:r>
              <a:rPr sz="4000" spc="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tissue.</a:t>
            </a:r>
            <a:endParaRPr sz="4000">
              <a:latin typeface="Calibri"/>
              <a:cs typeface="Calibri"/>
            </a:endParaRPr>
          </a:p>
          <a:p>
            <a:pPr marL="241300" marR="6985" indent="-228600">
              <a:lnSpc>
                <a:spcPts val="432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10" dirty="0">
                <a:latin typeface="Calibri"/>
                <a:cs typeface="Calibri"/>
              </a:rPr>
              <a:t>Sanitization</a:t>
            </a:r>
            <a:r>
              <a:rPr sz="4000" spc="-10" dirty="0">
                <a:latin typeface="Calibri"/>
                <a:cs typeface="Calibri"/>
              </a:rPr>
              <a:t>: Lowering microbial </a:t>
            </a:r>
            <a:r>
              <a:rPr sz="4000" spc="-20" dirty="0">
                <a:latin typeface="Calibri"/>
                <a:cs typeface="Calibri"/>
              </a:rPr>
              <a:t>counts </a:t>
            </a:r>
            <a:r>
              <a:rPr sz="4000" spc="-10" dirty="0">
                <a:latin typeface="Calibri"/>
                <a:cs typeface="Calibri"/>
              </a:rPr>
              <a:t>on </a:t>
            </a:r>
            <a:r>
              <a:rPr sz="4000" spc="-15" dirty="0">
                <a:latin typeface="Calibri"/>
                <a:cs typeface="Calibri"/>
              </a:rPr>
              <a:t>eating </a:t>
            </a:r>
            <a:r>
              <a:rPr sz="4000" spc="-5" dirty="0">
                <a:latin typeface="Calibri"/>
                <a:cs typeface="Calibri"/>
              </a:rPr>
              <a:t>and  </a:t>
            </a:r>
            <a:r>
              <a:rPr sz="4000" spc="-10" dirty="0">
                <a:latin typeface="Calibri"/>
                <a:cs typeface="Calibri"/>
              </a:rPr>
              <a:t>Drinking utensils </a:t>
            </a:r>
            <a:r>
              <a:rPr sz="4000" spc="-20" dirty="0">
                <a:latin typeface="Calibri"/>
                <a:cs typeface="Calibri"/>
              </a:rPr>
              <a:t>to </a:t>
            </a:r>
            <a:r>
              <a:rPr sz="4000" spc="-35" dirty="0">
                <a:latin typeface="Calibri"/>
                <a:cs typeface="Calibri"/>
              </a:rPr>
              <a:t>safe</a:t>
            </a:r>
            <a:r>
              <a:rPr sz="4000" spc="3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level.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897" y="609981"/>
            <a:ext cx="110521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5. </a:t>
            </a:r>
            <a:r>
              <a:rPr spc="-35" dirty="0"/>
              <a:t>Phenol </a:t>
            </a:r>
            <a:r>
              <a:rPr spc="-45" dirty="0"/>
              <a:t>Coefficient </a:t>
            </a:r>
            <a:r>
              <a:rPr spc="-40" dirty="0"/>
              <a:t>Method </a:t>
            </a:r>
            <a:r>
              <a:rPr dirty="0"/>
              <a:t>( </a:t>
            </a:r>
            <a:r>
              <a:rPr spc="-60" dirty="0"/>
              <a:t>Rideal-Walker</a:t>
            </a:r>
            <a:r>
              <a:rPr spc="-305" dirty="0"/>
              <a:t> </a:t>
            </a:r>
            <a:r>
              <a:rPr spc="-40" dirty="0"/>
              <a:t>test)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2897" y="1793493"/>
            <a:ext cx="11438255" cy="326580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Phenol </a:t>
            </a:r>
            <a:r>
              <a:rPr sz="2800" spc="-15" dirty="0">
                <a:latin typeface="Calibri"/>
                <a:cs typeface="Calibri"/>
              </a:rPr>
              <a:t>coefficient </a:t>
            </a:r>
            <a:r>
              <a:rPr sz="2800" spc="-20" dirty="0">
                <a:latin typeface="Calibri"/>
                <a:cs typeface="Calibri"/>
              </a:rPr>
              <a:t>test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suitable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b="1" spc="-15" dirty="0">
                <a:latin typeface="Calibri"/>
                <a:cs typeface="Calibri"/>
              </a:rPr>
              <a:t>testing disinfectants </a:t>
            </a:r>
            <a:r>
              <a:rPr sz="2800" spc="-10" dirty="0">
                <a:latin typeface="Calibri"/>
                <a:cs typeface="Calibri"/>
              </a:rPr>
              <a:t>miscible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20" dirty="0">
                <a:latin typeface="Calibri"/>
                <a:cs typeface="Calibri"/>
              </a:rPr>
              <a:t>water  </a:t>
            </a:r>
            <a:r>
              <a:rPr sz="2800" spc="-5" dirty="0">
                <a:latin typeface="Calibri"/>
                <a:cs typeface="Calibri"/>
              </a:rPr>
              <a:t>and which </a:t>
            </a:r>
            <a:r>
              <a:rPr sz="2800" spc="-30" dirty="0">
                <a:latin typeface="Calibri"/>
                <a:cs typeface="Calibri"/>
              </a:rPr>
              <a:t>exert </a:t>
            </a:r>
            <a:r>
              <a:rPr sz="2800" spc="-5" dirty="0">
                <a:latin typeface="Calibri"/>
                <a:cs typeface="Calibri"/>
              </a:rPr>
              <a:t>their </a:t>
            </a:r>
            <a:r>
              <a:rPr sz="2800" spc="-15" dirty="0">
                <a:latin typeface="Calibri"/>
                <a:cs typeface="Calibri"/>
              </a:rPr>
              <a:t>antimicrobial </a:t>
            </a:r>
            <a:r>
              <a:rPr sz="2800" spc="-5" dirty="0">
                <a:latin typeface="Calibri"/>
                <a:cs typeface="Calibri"/>
              </a:rPr>
              <a:t>action in manner </a:t>
            </a:r>
            <a:r>
              <a:rPr sz="2800" spc="-10" dirty="0">
                <a:latin typeface="Calibri"/>
                <a:cs typeface="Calibri"/>
              </a:rPr>
              <a:t>similar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that of  </a:t>
            </a:r>
            <a:r>
              <a:rPr sz="2800" b="1" spc="-5" dirty="0">
                <a:latin typeface="Calibri"/>
                <a:cs typeface="Calibri"/>
              </a:rPr>
              <a:t>phenol.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-80" dirty="0">
                <a:latin typeface="Calibri"/>
                <a:cs typeface="Calibri"/>
              </a:rPr>
              <a:t>Test </a:t>
            </a:r>
            <a:r>
              <a:rPr sz="2800" b="1" spc="-15" dirty="0">
                <a:latin typeface="Calibri"/>
                <a:cs typeface="Calibri"/>
              </a:rPr>
              <a:t>Organism</a:t>
            </a:r>
            <a:r>
              <a:rPr sz="2800" spc="-15" dirty="0">
                <a:latin typeface="Calibri"/>
                <a:cs typeface="Calibri"/>
              </a:rPr>
              <a:t>: </a:t>
            </a:r>
            <a:r>
              <a:rPr sz="2800" spc="-5" dirty="0">
                <a:latin typeface="Calibri"/>
                <a:cs typeface="Calibri"/>
              </a:rPr>
              <a:t>Salmonella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typhi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Standard </a:t>
            </a:r>
            <a:r>
              <a:rPr sz="2800" b="1" spc="-15" dirty="0">
                <a:latin typeface="Calibri"/>
                <a:cs typeface="Calibri"/>
              </a:rPr>
              <a:t>disinfectant</a:t>
            </a:r>
            <a:r>
              <a:rPr sz="2800" spc="-15" dirty="0">
                <a:latin typeface="Calibri"/>
                <a:cs typeface="Calibri"/>
              </a:rPr>
              <a:t>: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Phenol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988" y="1057783"/>
            <a:ext cx="10410825" cy="3905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6700" marR="30480" indent="-2286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25" dirty="0">
                <a:latin typeface="Calibri"/>
                <a:cs typeface="Calibri"/>
              </a:rPr>
              <a:t>Different </a:t>
            </a:r>
            <a:r>
              <a:rPr sz="2800" spc="-5" dirty="0">
                <a:latin typeface="Calibri"/>
                <a:cs typeface="Calibri"/>
              </a:rPr>
              <a:t>dilutions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test </a:t>
            </a:r>
            <a:r>
              <a:rPr sz="2800" spc="-15" dirty="0">
                <a:latin typeface="Calibri"/>
                <a:cs typeface="Calibri"/>
              </a:rPr>
              <a:t>disinfectants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phenol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5" dirty="0">
                <a:latin typeface="Calibri"/>
                <a:cs typeface="Calibri"/>
              </a:rPr>
              <a:t>prepared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5ml </a:t>
            </a:r>
            <a:r>
              <a:rPr sz="2800" spc="-5" dirty="0">
                <a:latin typeface="Calibri"/>
                <a:cs typeface="Calibri"/>
              </a:rPr>
              <a:t>of each dilution </a:t>
            </a:r>
            <a:r>
              <a:rPr sz="2800" spc="-10" dirty="0">
                <a:latin typeface="Calibri"/>
                <a:cs typeface="Calibri"/>
              </a:rPr>
              <a:t>is inoculated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5" dirty="0">
                <a:latin typeface="Calibri"/>
                <a:cs typeface="Calibri"/>
              </a:rPr>
              <a:t>0.5 </a:t>
            </a:r>
            <a:r>
              <a:rPr sz="2800" spc="-5" dirty="0">
                <a:latin typeface="Calibri"/>
                <a:cs typeface="Calibri"/>
              </a:rPr>
              <a:t>ml </a:t>
            </a:r>
            <a:r>
              <a:rPr sz="2800" spc="-15" dirty="0">
                <a:latin typeface="Calibri"/>
                <a:cs typeface="Calibri"/>
              </a:rPr>
              <a:t>broth </a:t>
            </a:r>
            <a:r>
              <a:rPr sz="2800" spc="-10" dirty="0">
                <a:latin typeface="Calibri"/>
                <a:cs typeface="Calibri"/>
              </a:rPr>
              <a:t>culture </a:t>
            </a:r>
            <a:r>
              <a:rPr sz="2800" spc="-5" dirty="0">
                <a:latin typeface="Calibri"/>
                <a:cs typeface="Calibri"/>
              </a:rPr>
              <a:t>of the  </a:t>
            </a:r>
            <a:r>
              <a:rPr sz="2800" spc="-15" dirty="0">
                <a:latin typeface="Calibri"/>
                <a:cs typeface="Calibri"/>
              </a:rPr>
              <a:t>organisms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24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0" dirty="0">
                <a:latin typeface="Calibri"/>
                <a:cs typeface="Calibri"/>
              </a:rPr>
              <a:t>hr.</a:t>
            </a:r>
            <a:endParaRPr sz="2800">
              <a:latin typeface="Calibri"/>
              <a:cs typeface="Calibri"/>
            </a:endParaRPr>
          </a:p>
          <a:p>
            <a:pPr marL="266700" marR="33020" indent="-228600" algn="just">
              <a:lnSpc>
                <a:spcPts val="3020"/>
              </a:lnSpc>
              <a:spcBef>
                <a:spcPts val="1019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5" dirty="0">
                <a:latin typeface="Calibri"/>
                <a:cs typeface="Calibri"/>
              </a:rPr>
              <a:t>All tubes </a:t>
            </a:r>
            <a:r>
              <a:rPr sz="2800" spc="-15" dirty="0">
                <a:latin typeface="Calibri"/>
                <a:cs typeface="Calibri"/>
              </a:rPr>
              <a:t>(disinfectants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+ </a:t>
            </a:r>
            <a:r>
              <a:rPr sz="2800" spc="-15" dirty="0">
                <a:latin typeface="Calibri"/>
                <a:cs typeface="Calibri"/>
              </a:rPr>
              <a:t>organisms  </a:t>
            </a:r>
            <a:r>
              <a:rPr sz="2800" spc="-5" dirty="0">
                <a:latin typeface="Calibri"/>
                <a:cs typeface="Calibri"/>
              </a:rPr>
              <a:t>and phenol + </a:t>
            </a:r>
            <a:r>
              <a:rPr sz="2800" spc="-15" dirty="0">
                <a:latin typeface="Calibri"/>
                <a:cs typeface="Calibri"/>
              </a:rPr>
              <a:t>organisms)are  </a:t>
            </a:r>
            <a:r>
              <a:rPr sz="2800" spc="-5" dirty="0">
                <a:latin typeface="Calibri"/>
                <a:cs typeface="Calibri"/>
              </a:rPr>
              <a:t>placed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17.5</a:t>
            </a:r>
            <a:r>
              <a:rPr sz="2775" spc="-7" baseline="25525" dirty="0">
                <a:latin typeface="Calibri"/>
                <a:cs typeface="Calibri"/>
              </a:rPr>
              <a:t>0</a:t>
            </a:r>
            <a:r>
              <a:rPr sz="2800" spc="-5" dirty="0">
                <a:latin typeface="Calibri"/>
                <a:cs typeface="Calibri"/>
              </a:rPr>
              <a:t>C </a:t>
            </a:r>
            <a:r>
              <a:rPr sz="2800" spc="-20" dirty="0">
                <a:latin typeface="Calibri"/>
                <a:cs typeface="Calibri"/>
              </a:rPr>
              <a:t>water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bath.</a:t>
            </a:r>
            <a:endParaRPr sz="2800">
              <a:latin typeface="Calibri"/>
              <a:cs typeface="Calibri"/>
            </a:endParaRPr>
          </a:p>
          <a:p>
            <a:pPr marL="266700" marR="31750" indent="-228600" algn="just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10" dirty="0">
                <a:latin typeface="Calibri"/>
                <a:cs typeface="Calibri"/>
              </a:rPr>
              <a:t>Subcultures </a:t>
            </a:r>
            <a:r>
              <a:rPr sz="2800" spc="-5" dirty="0">
                <a:latin typeface="Calibri"/>
                <a:cs typeface="Calibri"/>
              </a:rPr>
              <a:t>of each reaction </a:t>
            </a:r>
            <a:r>
              <a:rPr sz="2800" spc="-10" dirty="0">
                <a:latin typeface="Calibri"/>
                <a:cs typeface="Calibri"/>
              </a:rPr>
              <a:t>mixture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25" dirty="0">
                <a:latin typeface="Calibri"/>
                <a:cs typeface="Calibri"/>
              </a:rPr>
              <a:t>taken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transferred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5ml  </a:t>
            </a:r>
            <a:r>
              <a:rPr sz="2800" spc="-15" dirty="0">
                <a:latin typeface="Calibri"/>
                <a:cs typeface="Calibri"/>
              </a:rPr>
              <a:t>sterile </a:t>
            </a:r>
            <a:r>
              <a:rPr sz="2800" spc="-20" dirty="0">
                <a:latin typeface="Calibri"/>
                <a:cs typeface="Calibri"/>
              </a:rPr>
              <a:t>broth </a:t>
            </a:r>
            <a:r>
              <a:rPr sz="2800" spc="-10" dirty="0">
                <a:latin typeface="Calibri"/>
                <a:cs typeface="Calibri"/>
              </a:rPr>
              <a:t>after </a:t>
            </a:r>
            <a:r>
              <a:rPr sz="2800" spc="-5" dirty="0">
                <a:latin typeface="Calibri"/>
                <a:cs typeface="Calibri"/>
              </a:rPr>
              <a:t>2.5, 5, 7.5 and 10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min.</a:t>
            </a:r>
            <a:endParaRPr sz="2800">
              <a:latin typeface="Calibri"/>
              <a:cs typeface="Calibri"/>
            </a:endParaRPr>
          </a:p>
          <a:p>
            <a:pPr marL="266700" marR="34290" indent="-228600" algn="just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broth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tubes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incubated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5" dirty="0">
                <a:latin typeface="Calibri"/>
                <a:cs typeface="Calibri"/>
              </a:rPr>
              <a:t>37</a:t>
            </a:r>
            <a:r>
              <a:rPr sz="2775" spc="7" baseline="25525" dirty="0">
                <a:latin typeface="Calibri"/>
                <a:cs typeface="Calibri"/>
              </a:rPr>
              <a:t>0</a:t>
            </a:r>
            <a:r>
              <a:rPr sz="2800" spc="5" dirty="0">
                <a:latin typeface="Calibri"/>
                <a:cs typeface="Calibri"/>
              </a:rPr>
              <a:t>C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48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72 hr and </a:t>
            </a:r>
            <a:r>
              <a:rPr sz="2800" spc="-20" dirty="0">
                <a:latin typeface="Calibri"/>
                <a:cs typeface="Calibri"/>
              </a:rPr>
              <a:t>are  examined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presence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absence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growth.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635" y="461769"/>
            <a:ext cx="11342475" cy="6114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64" y="147830"/>
            <a:ext cx="12031711" cy="2022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5160" y="2404744"/>
            <a:ext cx="1173099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1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  <a:tab pos="5422900" algn="l"/>
              </a:tabLst>
            </a:pPr>
            <a:r>
              <a:rPr sz="2400" spc="-5" dirty="0">
                <a:latin typeface="Calibri"/>
                <a:cs typeface="Calibri"/>
              </a:rPr>
              <a:t>If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phenol </a:t>
            </a:r>
            <a:r>
              <a:rPr sz="2400" b="1" spc="-10" dirty="0">
                <a:latin typeface="Calibri"/>
                <a:cs typeface="Calibri"/>
              </a:rPr>
              <a:t>coefficient </a:t>
            </a:r>
            <a:r>
              <a:rPr sz="2400" b="1" dirty="0">
                <a:latin typeface="Calibri"/>
                <a:cs typeface="Calibri"/>
              </a:rPr>
              <a:t>or </a:t>
            </a:r>
            <a:r>
              <a:rPr sz="2400" b="1" spc="-15" dirty="0">
                <a:latin typeface="Calibri"/>
                <a:cs typeface="Calibri"/>
              </a:rPr>
              <a:t>Rideal-Walker </a:t>
            </a:r>
            <a:r>
              <a:rPr sz="2400" b="1" spc="-10" dirty="0">
                <a:latin typeface="Calibri"/>
                <a:cs typeface="Calibri"/>
              </a:rPr>
              <a:t>coefficient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given </a:t>
            </a:r>
            <a:r>
              <a:rPr sz="2400" spc="-15" dirty="0">
                <a:latin typeface="Calibri"/>
                <a:cs typeface="Calibri"/>
              </a:rPr>
              <a:t>test disinfectant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b="1" spc="-5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it </a:t>
            </a:r>
            <a:r>
              <a:rPr sz="2400" spc="-5" dirty="0">
                <a:latin typeface="Calibri"/>
                <a:cs typeface="Calibri"/>
              </a:rPr>
              <a:t>means 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15" dirty="0">
                <a:latin typeface="Calibri"/>
                <a:cs typeface="Calibri"/>
              </a:rPr>
              <a:t>disinfectant </a:t>
            </a:r>
            <a:r>
              <a:rPr sz="2400" spc="-5" dirty="0">
                <a:latin typeface="Calibri"/>
                <a:cs typeface="Calibri"/>
              </a:rPr>
              <a:t>has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same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effectiveness	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phenol.</a:t>
            </a:r>
            <a:endParaRPr sz="2400">
              <a:latin typeface="Calibri"/>
              <a:cs typeface="Calibri"/>
            </a:endParaRPr>
          </a:p>
          <a:p>
            <a:pPr marL="299085" marR="6350" indent="-287020">
              <a:lnSpc>
                <a:spcPct val="150000"/>
              </a:lnSpc>
              <a:buFont typeface="Arial"/>
              <a:buChar char="•"/>
              <a:tabLst>
                <a:tab pos="299085" algn="l"/>
                <a:tab pos="299720" algn="l"/>
                <a:tab pos="10280650" algn="l"/>
              </a:tabLst>
            </a:pPr>
            <a:r>
              <a:rPr sz="2400" spc="-5" dirty="0">
                <a:latin typeface="Calibri"/>
                <a:cs typeface="Calibri"/>
              </a:rPr>
              <a:t>If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phenol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coefficient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Rideal-Walker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coefficient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given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test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disinfectant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	</a:t>
            </a:r>
            <a:r>
              <a:rPr sz="2400" b="1" dirty="0">
                <a:latin typeface="Calibri"/>
                <a:cs typeface="Calibri"/>
              </a:rPr>
              <a:t>less than </a:t>
            </a:r>
            <a:r>
              <a:rPr sz="2400" b="1" spc="-5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,  </a:t>
            </a:r>
            <a:r>
              <a:rPr sz="2400" dirty="0">
                <a:latin typeface="Calibri"/>
                <a:cs typeface="Calibri"/>
              </a:rPr>
              <a:t>it means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b="1" spc="-15" dirty="0">
                <a:latin typeface="Calibri"/>
                <a:cs typeface="Calibri"/>
              </a:rPr>
              <a:t>disinfectant </a:t>
            </a:r>
            <a:r>
              <a:rPr sz="2400" b="1" spc="-5" dirty="0">
                <a:latin typeface="Calibri"/>
                <a:cs typeface="Calibri"/>
              </a:rPr>
              <a:t>is </a:t>
            </a:r>
            <a:r>
              <a:rPr sz="2400" b="1" dirty="0">
                <a:latin typeface="Calibri"/>
                <a:cs typeface="Calibri"/>
              </a:rPr>
              <a:t>less </a:t>
            </a:r>
            <a:r>
              <a:rPr sz="2400" b="1" spc="-10" dirty="0">
                <a:latin typeface="Calibri"/>
                <a:cs typeface="Calibri"/>
              </a:rPr>
              <a:t>effective </a:t>
            </a:r>
            <a:r>
              <a:rPr sz="2400" b="1" spc="-5" dirty="0">
                <a:latin typeface="Calibri"/>
                <a:cs typeface="Calibri"/>
              </a:rPr>
              <a:t>than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phenol.</a:t>
            </a:r>
            <a:endParaRPr sz="2400">
              <a:latin typeface="Calibri"/>
              <a:cs typeface="Calibri"/>
            </a:endParaRPr>
          </a:p>
          <a:p>
            <a:pPr marL="299085" marR="5715" indent="-287020">
              <a:lnSpc>
                <a:spcPct val="150000"/>
              </a:lnSpc>
              <a:buFont typeface="Arial"/>
              <a:buChar char="•"/>
              <a:tabLst>
                <a:tab pos="299085" algn="l"/>
                <a:tab pos="299720" algn="l"/>
                <a:tab pos="10382885" algn="l"/>
              </a:tabLst>
            </a:pPr>
            <a:r>
              <a:rPr sz="2400" spc="-5" dirty="0">
                <a:latin typeface="Calibri"/>
                <a:cs typeface="Calibri"/>
              </a:rPr>
              <a:t>If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phenol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coefficient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Rideal-Walker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coefficient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given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test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disinfectant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is	</a:t>
            </a:r>
            <a:r>
              <a:rPr sz="2400" b="1" spc="-15" dirty="0">
                <a:latin typeface="Calibri"/>
                <a:cs typeface="Calibri"/>
              </a:rPr>
              <a:t>more </a:t>
            </a:r>
            <a:r>
              <a:rPr sz="2400" b="1" spc="-5" dirty="0">
                <a:latin typeface="Calibri"/>
                <a:cs typeface="Calibri"/>
              </a:rPr>
              <a:t>than  1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it means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b="1" spc="-15" dirty="0">
                <a:latin typeface="Calibri"/>
                <a:cs typeface="Calibri"/>
              </a:rPr>
              <a:t>disinfectant </a:t>
            </a:r>
            <a:r>
              <a:rPr sz="2400" b="1" spc="-5" dirty="0">
                <a:latin typeface="Calibri"/>
                <a:cs typeface="Calibri"/>
              </a:rPr>
              <a:t>is </a:t>
            </a:r>
            <a:r>
              <a:rPr sz="2400" b="1" spc="-10" dirty="0">
                <a:latin typeface="Calibri"/>
                <a:cs typeface="Calibri"/>
              </a:rPr>
              <a:t>more effective </a:t>
            </a:r>
            <a:r>
              <a:rPr sz="2400" b="1" spc="-5" dirty="0">
                <a:latin typeface="Calibri"/>
                <a:cs typeface="Calibri"/>
              </a:rPr>
              <a:t>than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phenol.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If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phenol</a:t>
            </a:r>
            <a:r>
              <a:rPr sz="2400" b="1" spc="1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coefficient</a:t>
            </a:r>
            <a:r>
              <a:rPr sz="2400" b="1" spc="1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2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204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test</a:t>
            </a:r>
            <a:r>
              <a:rPr sz="2400" b="1" spc="1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disinfectant</a:t>
            </a:r>
            <a:r>
              <a:rPr sz="2400" b="1" spc="19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is</a:t>
            </a:r>
            <a:r>
              <a:rPr sz="2400" b="1" spc="204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20</a:t>
            </a:r>
            <a:r>
              <a:rPr sz="2400" b="1" spc="180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it</a:t>
            </a:r>
            <a:r>
              <a:rPr sz="2400" b="1" spc="1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means</a:t>
            </a:r>
            <a:r>
              <a:rPr sz="2400" b="1" spc="204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that</a:t>
            </a:r>
            <a:r>
              <a:rPr sz="2400" b="1" spc="2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2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disinfectant</a:t>
            </a:r>
            <a:r>
              <a:rPr sz="2400" b="1" spc="2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is</a:t>
            </a:r>
            <a:r>
              <a:rPr sz="2400" b="1" spc="204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20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1445"/>
              </a:spcBef>
            </a:pPr>
            <a:r>
              <a:rPr sz="2400" b="1" spc="-5" dirty="0">
                <a:latin typeface="Calibri"/>
                <a:cs typeface="Calibri"/>
              </a:rPr>
              <a:t>times </a:t>
            </a:r>
            <a:r>
              <a:rPr sz="2400" b="1" spc="-10" dirty="0">
                <a:latin typeface="Calibri"/>
                <a:cs typeface="Calibri"/>
              </a:rPr>
              <a:t>more </a:t>
            </a:r>
            <a:r>
              <a:rPr sz="2400" b="1" spc="-5" dirty="0">
                <a:latin typeface="Calibri"/>
                <a:cs typeface="Calibri"/>
              </a:rPr>
              <a:t>active than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phenol.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27400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Terminology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7009" y="1703930"/>
            <a:ext cx="11332845" cy="36226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spc="-5" dirty="0">
                <a:latin typeface="Calibri"/>
                <a:cs typeface="Calibri"/>
              </a:rPr>
              <a:t>Bactericidal</a:t>
            </a:r>
            <a:r>
              <a:rPr sz="3600" spc="-5" dirty="0">
                <a:latin typeface="Calibri"/>
                <a:cs typeface="Calibri"/>
              </a:rPr>
              <a:t>: </a:t>
            </a:r>
            <a:r>
              <a:rPr sz="3600" spc="-10" dirty="0">
                <a:latin typeface="Calibri"/>
                <a:cs typeface="Calibri"/>
              </a:rPr>
              <a:t>Chemical </a:t>
            </a:r>
            <a:r>
              <a:rPr sz="3600" spc="-15" dirty="0">
                <a:latin typeface="Calibri"/>
                <a:cs typeface="Calibri"/>
              </a:rPr>
              <a:t>agents </a:t>
            </a:r>
            <a:r>
              <a:rPr sz="3600" spc="-5" dirty="0">
                <a:latin typeface="Calibri"/>
                <a:cs typeface="Calibri"/>
              </a:rPr>
              <a:t>capable of </a:t>
            </a:r>
            <a:r>
              <a:rPr sz="3600" dirty="0">
                <a:latin typeface="Calibri"/>
                <a:cs typeface="Calibri"/>
              </a:rPr>
              <a:t>killing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bacteria.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spc="-5" dirty="0">
                <a:latin typeface="Calibri"/>
                <a:cs typeface="Calibri"/>
              </a:rPr>
              <a:t>Virucidal: </a:t>
            </a:r>
            <a:r>
              <a:rPr sz="3600" spc="-10" dirty="0">
                <a:latin typeface="Calibri"/>
                <a:cs typeface="Calibri"/>
              </a:rPr>
              <a:t>Chemical agents </a:t>
            </a:r>
            <a:r>
              <a:rPr sz="3600" spc="-5" dirty="0">
                <a:latin typeface="Calibri"/>
                <a:cs typeface="Calibri"/>
              </a:rPr>
              <a:t>capable of </a:t>
            </a:r>
            <a:r>
              <a:rPr sz="3600" dirty="0">
                <a:latin typeface="Calibri"/>
                <a:cs typeface="Calibri"/>
              </a:rPr>
              <a:t>killing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virus.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dirty="0">
                <a:latin typeface="Calibri"/>
                <a:cs typeface="Calibri"/>
              </a:rPr>
              <a:t>Fungicidal</a:t>
            </a:r>
            <a:r>
              <a:rPr sz="3600" dirty="0">
                <a:latin typeface="Calibri"/>
                <a:cs typeface="Calibri"/>
              </a:rPr>
              <a:t>: </a:t>
            </a:r>
            <a:r>
              <a:rPr sz="3600" spc="-10" dirty="0">
                <a:latin typeface="Calibri"/>
                <a:cs typeface="Calibri"/>
              </a:rPr>
              <a:t>Chemical </a:t>
            </a:r>
            <a:r>
              <a:rPr sz="3600" spc="-15" dirty="0">
                <a:latin typeface="Calibri"/>
                <a:cs typeface="Calibri"/>
              </a:rPr>
              <a:t>agents </a:t>
            </a:r>
            <a:r>
              <a:rPr sz="3600" spc="-5" dirty="0">
                <a:latin typeface="Calibri"/>
                <a:cs typeface="Calibri"/>
              </a:rPr>
              <a:t>capable of </a:t>
            </a:r>
            <a:r>
              <a:rPr sz="3600" dirty="0">
                <a:latin typeface="Calibri"/>
                <a:cs typeface="Calibri"/>
              </a:rPr>
              <a:t>killing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Fungi.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dirty="0">
                <a:latin typeface="Calibri"/>
                <a:cs typeface="Calibri"/>
              </a:rPr>
              <a:t>Sporicidal: </a:t>
            </a:r>
            <a:r>
              <a:rPr sz="3600" spc="-10" dirty="0">
                <a:latin typeface="Calibri"/>
                <a:cs typeface="Calibri"/>
              </a:rPr>
              <a:t>Chemical agents </a:t>
            </a:r>
            <a:r>
              <a:rPr sz="3600" spc="-5" dirty="0">
                <a:latin typeface="Calibri"/>
                <a:cs typeface="Calibri"/>
              </a:rPr>
              <a:t>capable of </a:t>
            </a:r>
            <a:r>
              <a:rPr sz="3600" dirty="0">
                <a:latin typeface="Calibri"/>
                <a:cs typeface="Calibri"/>
              </a:rPr>
              <a:t>killing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Spores.</a:t>
            </a:r>
            <a:endParaRPr sz="3600">
              <a:latin typeface="Calibri"/>
              <a:cs typeface="Calibri"/>
            </a:endParaRPr>
          </a:p>
          <a:p>
            <a:pPr marL="241300" marR="5080" indent="-228600">
              <a:lnSpc>
                <a:spcPts val="389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  <a:tab pos="3126105" algn="l"/>
                <a:tab pos="4988560" algn="l"/>
                <a:tab pos="6379210" algn="l"/>
                <a:tab pos="7305675" algn="l"/>
                <a:tab pos="8658860" algn="l"/>
                <a:tab pos="9445625" algn="l"/>
                <a:tab pos="10939145" algn="l"/>
              </a:tabLst>
            </a:pPr>
            <a:r>
              <a:rPr sz="3600" b="1" dirty="0">
                <a:latin typeface="Calibri"/>
                <a:cs typeface="Calibri"/>
              </a:rPr>
              <a:t>Bac</a:t>
            </a:r>
            <a:r>
              <a:rPr sz="3600" b="1" spc="-50" dirty="0">
                <a:latin typeface="Calibri"/>
                <a:cs typeface="Calibri"/>
              </a:rPr>
              <a:t>t</a:t>
            </a:r>
            <a:r>
              <a:rPr sz="3600" b="1" spc="-5" dirty="0">
                <a:latin typeface="Calibri"/>
                <a:cs typeface="Calibri"/>
              </a:rPr>
              <a:t>erio</a:t>
            </a:r>
            <a:r>
              <a:rPr sz="3600" b="1" spc="-45" dirty="0">
                <a:latin typeface="Calibri"/>
                <a:cs typeface="Calibri"/>
              </a:rPr>
              <a:t>s</a:t>
            </a:r>
            <a:r>
              <a:rPr sz="3600" b="1" spc="-35" dirty="0">
                <a:latin typeface="Calibri"/>
                <a:cs typeface="Calibri"/>
              </a:rPr>
              <a:t>t</a:t>
            </a:r>
            <a:r>
              <a:rPr sz="3600" b="1" spc="-40" dirty="0">
                <a:latin typeface="Calibri"/>
                <a:cs typeface="Calibri"/>
              </a:rPr>
              <a:t>a</a:t>
            </a:r>
            <a:r>
              <a:rPr sz="3600" b="1" dirty="0">
                <a:latin typeface="Calibri"/>
                <a:cs typeface="Calibri"/>
              </a:rPr>
              <a:t>ti</a:t>
            </a:r>
            <a:r>
              <a:rPr sz="3600" b="1" spc="10" dirty="0">
                <a:latin typeface="Calibri"/>
                <a:cs typeface="Calibri"/>
              </a:rPr>
              <a:t>c</a:t>
            </a:r>
            <a:r>
              <a:rPr sz="3600" b="1" dirty="0">
                <a:latin typeface="Calibri"/>
                <a:cs typeface="Calibri"/>
              </a:rPr>
              <a:t>:	</a:t>
            </a:r>
            <a:r>
              <a:rPr sz="3600" spc="-5" dirty="0">
                <a:latin typeface="Calibri"/>
                <a:cs typeface="Calibri"/>
              </a:rPr>
              <a:t>C</a:t>
            </a:r>
            <a:r>
              <a:rPr sz="3600" spc="5" dirty="0">
                <a:latin typeface="Calibri"/>
                <a:cs typeface="Calibri"/>
              </a:rPr>
              <a:t>h</a:t>
            </a:r>
            <a:r>
              <a:rPr sz="3600" dirty="0">
                <a:latin typeface="Calibri"/>
                <a:cs typeface="Calibri"/>
              </a:rPr>
              <a:t>emi</a:t>
            </a:r>
            <a:r>
              <a:rPr sz="3600" spc="-30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al	a</a:t>
            </a:r>
            <a:r>
              <a:rPr sz="3600" spc="-30" dirty="0">
                <a:latin typeface="Calibri"/>
                <a:cs typeface="Calibri"/>
              </a:rPr>
              <a:t>g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35" dirty="0">
                <a:latin typeface="Calibri"/>
                <a:cs typeface="Calibri"/>
              </a:rPr>
              <a:t>n</a:t>
            </a:r>
            <a:r>
              <a:rPr sz="3600" spc="-20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s	th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t	inhibit	the	g</a:t>
            </a:r>
            <a:r>
              <a:rPr sz="3600" spc="-65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wth	</a:t>
            </a:r>
            <a:r>
              <a:rPr sz="3600" spc="-5" dirty="0">
                <a:latin typeface="Calibri"/>
                <a:cs typeface="Calibri"/>
              </a:rPr>
              <a:t>of  </a:t>
            </a:r>
            <a:r>
              <a:rPr sz="3600" spc="-10" dirty="0">
                <a:latin typeface="Calibri"/>
                <a:cs typeface="Calibri"/>
              </a:rPr>
              <a:t>bacteria </a:t>
            </a:r>
            <a:r>
              <a:rPr sz="3600" dirty="0">
                <a:latin typeface="Calibri"/>
                <a:cs typeface="Calibri"/>
              </a:rPr>
              <a:t>but do </a:t>
            </a:r>
            <a:r>
              <a:rPr sz="3600" spc="-5" dirty="0">
                <a:latin typeface="Calibri"/>
                <a:cs typeface="Calibri"/>
              </a:rPr>
              <a:t>not necessarily </a:t>
            </a:r>
            <a:r>
              <a:rPr sz="3600" dirty="0">
                <a:latin typeface="Calibri"/>
                <a:cs typeface="Calibri"/>
              </a:rPr>
              <a:t>kill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them.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4856"/>
            <a:ext cx="62858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Introduction </a:t>
            </a:r>
            <a:r>
              <a:rPr spc="-15" dirty="0"/>
              <a:t>of</a:t>
            </a:r>
            <a:r>
              <a:rPr spc="-195" dirty="0"/>
              <a:t> </a:t>
            </a:r>
            <a:r>
              <a:rPr spc="-50" dirty="0"/>
              <a:t>Disinfectants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7009" y="1104087"/>
            <a:ext cx="11426190" cy="511238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41300" marR="5080" indent="-228600">
              <a:lnSpc>
                <a:spcPts val="3570"/>
              </a:lnSpc>
              <a:spcBef>
                <a:spcPts val="545"/>
              </a:spcBef>
              <a:buFont typeface="Arial"/>
              <a:buChar char="•"/>
              <a:tabLst>
                <a:tab pos="241300" algn="l"/>
                <a:tab pos="2477135" algn="l"/>
                <a:tab pos="2900680" algn="l"/>
                <a:tab pos="3635375" algn="l"/>
                <a:tab pos="5093970" algn="l"/>
                <a:tab pos="5607685" algn="l"/>
                <a:tab pos="7722870" algn="l"/>
                <a:tab pos="8253730" algn="l"/>
                <a:tab pos="9800590" algn="l"/>
                <a:tab pos="10314305" algn="l"/>
              </a:tabLst>
            </a:pPr>
            <a:r>
              <a:rPr sz="3300" b="1" spc="-5" dirty="0">
                <a:latin typeface="Calibri"/>
                <a:cs typeface="Calibri"/>
              </a:rPr>
              <a:t>Disi</a:t>
            </a:r>
            <a:r>
              <a:rPr sz="3300" b="1" spc="-20" dirty="0">
                <a:latin typeface="Calibri"/>
                <a:cs typeface="Calibri"/>
              </a:rPr>
              <a:t>n</a:t>
            </a:r>
            <a:r>
              <a:rPr sz="3300" b="1" spc="-65" dirty="0">
                <a:latin typeface="Calibri"/>
                <a:cs typeface="Calibri"/>
              </a:rPr>
              <a:t>f</a:t>
            </a:r>
            <a:r>
              <a:rPr sz="3300" b="1" spc="-5" dirty="0">
                <a:latin typeface="Calibri"/>
                <a:cs typeface="Calibri"/>
              </a:rPr>
              <a:t>ectio</a:t>
            </a:r>
            <a:r>
              <a:rPr sz="3300" b="1" dirty="0">
                <a:latin typeface="Calibri"/>
                <a:cs typeface="Calibri"/>
              </a:rPr>
              <a:t>n	</a:t>
            </a:r>
            <a:r>
              <a:rPr sz="3300" spc="-5" dirty="0">
                <a:latin typeface="Calibri"/>
                <a:cs typeface="Calibri"/>
              </a:rPr>
              <a:t>i</a:t>
            </a:r>
            <a:r>
              <a:rPr sz="3300" dirty="0">
                <a:latin typeface="Calibri"/>
                <a:cs typeface="Calibri"/>
              </a:rPr>
              <a:t>s	t</a:t>
            </a:r>
            <a:r>
              <a:rPr sz="3300" spc="10" dirty="0">
                <a:latin typeface="Calibri"/>
                <a:cs typeface="Calibri"/>
              </a:rPr>
              <a:t>h</a:t>
            </a:r>
            <a:r>
              <a:rPr sz="3300" dirty="0">
                <a:latin typeface="Calibri"/>
                <a:cs typeface="Calibri"/>
              </a:rPr>
              <a:t>e	</a:t>
            </a:r>
            <a:r>
              <a:rPr sz="3300" spc="-5" dirty="0">
                <a:latin typeface="Calibri"/>
                <a:cs typeface="Calibri"/>
              </a:rPr>
              <a:t>p</a:t>
            </a:r>
            <a:r>
              <a:rPr sz="3300" spc="-55" dirty="0">
                <a:latin typeface="Calibri"/>
                <a:cs typeface="Calibri"/>
              </a:rPr>
              <a:t>r</a:t>
            </a:r>
            <a:r>
              <a:rPr sz="3300" spc="-5" dirty="0">
                <a:latin typeface="Calibri"/>
                <a:cs typeface="Calibri"/>
              </a:rPr>
              <a:t>oces</a:t>
            </a:r>
            <a:r>
              <a:rPr sz="3300" dirty="0">
                <a:latin typeface="Calibri"/>
                <a:cs typeface="Calibri"/>
              </a:rPr>
              <a:t>s	</a:t>
            </a:r>
            <a:r>
              <a:rPr sz="3300" spc="-5" dirty="0">
                <a:latin typeface="Calibri"/>
                <a:cs typeface="Calibri"/>
              </a:rPr>
              <a:t>o</a:t>
            </a:r>
            <a:r>
              <a:rPr sz="3300" dirty="0">
                <a:latin typeface="Calibri"/>
                <a:cs typeface="Calibri"/>
              </a:rPr>
              <a:t>f	</a:t>
            </a:r>
            <a:r>
              <a:rPr sz="3300" spc="-5" dirty="0">
                <a:latin typeface="Calibri"/>
                <a:cs typeface="Calibri"/>
              </a:rPr>
              <a:t>de</a:t>
            </a:r>
            <a:r>
              <a:rPr sz="3300" spc="-35" dirty="0">
                <a:latin typeface="Calibri"/>
                <a:cs typeface="Calibri"/>
              </a:rPr>
              <a:t>s</a:t>
            </a:r>
            <a:r>
              <a:rPr sz="3300" dirty="0">
                <a:latin typeface="Calibri"/>
                <a:cs typeface="Calibri"/>
              </a:rPr>
              <a:t>truc</a:t>
            </a:r>
            <a:r>
              <a:rPr sz="3300" spc="-10" dirty="0">
                <a:latin typeface="Calibri"/>
                <a:cs typeface="Calibri"/>
              </a:rPr>
              <a:t>t</a:t>
            </a:r>
            <a:r>
              <a:rPr sz="3300" dirty="0">
                <a:latin typeface="Calibri"/>
                <a:cs typeface="Calibri"/>
              </a:rPr>
              <a:t>i</a:t>
            </a:r>
            <a:r>
              <a:rPr sz="3300" spc="5" dirty="0">
                <a:latin typeface="Calibri"/>
                <a:cs typeface="Calibri"/>
              </a:rPr>
              <a:t>o</a:t>
            </a:r>
            <a:r>
              <a:rPr sz="3300" dirty="0">
                <a:latin typeface="Calibri"/>
                <a:cs typeface="Calibri"/>
              </a:rPr>
              <a:t>n	</a:t>
            </a:r>
            <a:r>
              <a:rPr sz="3300" spc="-5" dirty="0">
                <a:latin typeface="Calibri"/>
                <a:cs typeface="Calibri"/>
              </a:rPr>
              <a:t>o</a:t>
            </a:r>
            <a:r>
              <a:rPr sz="3300" dirty="0">
                <a:latin typeface="Calibri"/>
                <a:cs typeface="Calibri"/>
              </a:rPr>
              <a:t>r	</a:t>
            </a:r>
            <a:r>
              <a:rPr sz="3300" spc="-50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em</a:t>
            </a:r>
            <a:r>
              <a:rPr sz="3300" spc="-15" dirty="0">
                <a:latin typeface="Calibri"/>
                <a:cs typeface="Calibri"/>
              </a:rPr>
              <a:t>o</a:t>
            </a:r>
            <a:r>
              <a:rPr sz="3300" spc="-55" dirty="0">
                <a:latin typeface="Calibri"/>
                <a:cs typeface="Calibri"/>
              </a:rPr>
              <a:t>v</a:t>
            </a:r>
            <a:r>
              <a:rPr sz="3300" dirty="0">
                <a:latin typeface="Calibri"/>
                <a:cs typeface="Calibri"/>
              </a:rPr>
              <a:t>al	</a:t>
            </a:r>
            <a:r>
              <a:rPr sz="3300" spc="-5" dirty="0">
                <a:latin typeface="Calibri"/>
                <a:cs typeface="Calibri"/>
              </a:rPr>
              <a:t>o</a:t>
            </a:r>
            <a:r>
              <a:rPr sz="3300" dirty="0">
                <a:latin typeface="Calibri"/>
                <a:cs typeface="Calibri"/>
              </a:rPr>
              <a:t>f	</a:t>
            </a:r>
            <a:r>
              <a:rPr sz="3300" spc="10" dirty="0">
                <a:latin typeface="Calibri"/>
                <a:cs typeface="Calibri"/>
              </a:rPr>
              <a:t>m</a:t>
            </a:r>
            <a:r>
              <a:rPr sz="3300" dirty="0">
                <a:latin typeface="Calibri"/>
                <a:cs typeface="Calibri"/>
              </a:rPr>
              <a:t>ic</a:t>
            </a:r>
            <a:r>
              <a:rPr sz="3300" spc="-55" dirty="0">
                <a:latin typeface="Calibri"/>
                <a:cs typeface="Calibri"/>
              </a:rPr>
              <a:t>r</a:t>
            </a:r>
            <a:r>
              <a:rPr sz="3300" spc="-15" dirty="0">
                <a:latin typeface="Calibri"/>
                <a:cs typeface="Calibri"/>
              </a:rPr>
              <a:t>o</a:t>
            </a:r>
            <a:r>
              <a:rPr sz="3300" dirty="0">
                <a:latin typeface="Calibri"/>
                <a:cs typeface="Calibri"/>
              </a:rPr>
              <a:t>-  </a:t>
            </a:r>
            <a:r>
              <a:rPr sz="3300" spc="-15" dirty="0">
                <a:latin typeface="Calibri"/>
                <a:cs typeface="Calibri"/>
              </a:rPr>
              <a:t>organisms </a:t>
            </a:r>
            <a:r>
              <a:rPr sz="3300" dirty="0">
                <a:latin typeface="Calibri"/>
                <a:cs typeface="Calibri"/>
              </a:rPr>
              <a:t>and </a:t>
            </a:r>
            <a:r>
              <a:rPr sz="3300" spc="-10" dirty="0">
                <a:latin typeface="Calibri"/>
                <a:cs typeface="Calibri"/>
              </a:rPr>
              <a:t>reducing </a:t>
            </a:r>
            <a:r>
              <a:rPr sz="3300" dirty="0">
                <a:latin typeface="Calibri"/>
                <a:cs typeface="Calibri"/>
              </a:rPr>
              <a:t>them </a:t>
            </a:r>
            <a:r>
              <a:rPr sz="3300" spc="-20" dirty="0">
                <a:latin typeface="Calibri"/>
                <a:cs typeface="Calibri"/>
              </a:rPr>
              <a:t>to </a:t>
            </a:r>
            <a:r>
              <a:rPr sz="3300" dirty="0">
                <a:latin typeface="Calibri"/>
                <a:cs typeface="Calibri"/>
              </a:rPr>
              <a:t>the </a:t>
            </a:r>
            <a:r>
              <a:rPr sz="3300" spc="-15" dirty="0">
                <a:latin typeface="Calibri"/>
                <a:cs typeface="Calibri"/>
              </a:rPr>
              <a:t>level </a:t>
            </a:r>
            <a:r>
              <a:rPr sz="3300" spc="-5" dirty="0">
                <a:latin typeface="Calibri"/>
                <a:cs typeface="Calibri"/>
              </a:rPr>
              <a:t>not </a:t>
            </a:r>
            <a:r>
              <a:rPr sz="3300" spc="-10" dirty="0">
                <a:latin typeface="Calibri"/>
                <a:cs typeface="Calibri"/>
              </a:rPr>
              <a:t>harmful </a:t>
            </a:r>
            <a:r>
              <a:rPr sz="3300" spc="-20" dirty="0">
                <a:latin typeface="Calibri"/>
                <a:cs typeface="Calibri"/>
              </a:rPr>
              <a:t>to</a:t>
            </a:r>
            <a:r>
              <a:rPr sz="3300" spc="10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health.</a:t>
            </a:r>
            <a:endParaRPr sz="3300">
              <a:latin typeface="Calibri"/>
              <a:cs typeface="Calibri"/>
            </a:endParaRPr>
          </a:p>
          <a:p>
            <a:pPr marL="241300" marR="5080" indent="-228600">
              <a:lnSpc>
                <a:spcPts val="356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  <a:tab pos="2411095" algn="l"/>
                <a:tab pos="4117340" algn="l"/>
                <a:tab pos="4918710" algn="l"/>
                <a:tab pos="5644515" algn="l"/>
                <a:tab pos="7282815" algn="l"/>
                <a:tab pos="9192260" algn="l"/>
                <a:tab pos="10091420" algn="l"/>
                <a:tab pos="10831195" algn="l"/>
              </a:tabLst>
            </a:pPr>
            <a:r>
              <a:rPr sz="3300" spc="-5" dirty="0">
                <a:latin typeface="Calibri"/>
                <a:cs typeface="Calibri"/>
              </a:rPr>
              <a:t>Disi</a:t>
            </a:r>
            <a:r>
              <a:rPr sz="3300" spc="-25" dirty="0">
                <a:latin typeface="Calibri"/>
                <a:cs typeface="Calibri"/>
              </a:rPr>
              <a:t>n</a:t>
            </a:r>
            <a:r>
              <a:rPr sz="3300" spc="-85" dirty="0">
                <a:latin typeface="Calibri"/>
                <a:cs typeface="Calibri"/>
              </a:rPr>
              <a:t>f</a:t>
            </a:r>
            <a:r>
              <a:rPr sz="3300" dirty="0">
                <a:latin typeface="Calibri"/>
                <a:cs typeface="Calibri"/>
              </a:rPr>
              <a:t>ection	</a:t>
            </a:r>
            <a:r>
              <a:rPr sz="3300" spc="-30" dirty="0">
                <a:latin typeface="Calibri"/>
                <a:cs typeface="Calibri"/>
              </a:rPr>
              <a:t>g</a:t>
            </a:r>
            <a:r>
              <a:rPr sz="3300" dirty="0">
                <a:latin typeface="Calibri"/>
                <a:cs typeface="Calibri"/>
              </a:rPr>
              <a:t>ene</a:t>
            </a:r>
            <a:r>
              <a:rPr sz="3300" spc="-75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ally	</a:t>
            </a:r>
            <a:r>
              <a:rPr sz="3300" spc="5" dirty="0">
                <a:latin typeface="Calibri"/>
                <a:cs typeface="Calibri"/>
              </a:rPr>
              <a:t>k</a:t>
            </a:r>
            <a:r>
              <a:rPr sz="3300" dirty="0">
                <a:latin typeface="Calibri"/>
                <a:cs typeface="Calibri"/>
              </a:rPr>
              <a:t>ills	the	</a:t>
            </a:r>
            <a:r>
              <a:rPr sz="3300" spc="-5" dirty="0">
                <a:latin typeface="Calibri"/>
                <a:cs typeface="Calibri"/>
              </a:rPr>
              <a:t>sensiti</a:t>
            </a:r>
            <a:r>
              <a:rPr sz="3300" spc="-40" dirty="0">
                <a:latin typeface="Calibri"/>
                <a:cs typeface="Calibri"/>
              </a:rPr>
              <a:t>v</a:t>
            </a:r>
            <a:r>
              <a:rPr sz="3300" dirty="0">
                <a:latin typeface="Calibri"/>
                <a:cs typeface="Calibri"/>
              </a:rPr>
              <a:t>e	</a:t>
            </a:r>
            <a:r>
              <a:rPr sz="3300" spc="-40" dirty="0">
                <a:latin typeface="Calibri"/>
                <a:cs typeface="Calibri"/>
              </a:rPr>
              <a:t>v</a:t>
            </a:r>
            <a:r>
              <a:rPr sz="3300" dirty="0">
                <a:latin typeface="Calibri"/>
                <a:cs typeface="Calibri"/>
              </a:rPr>
              <a:t>e</a:t>
            </a:r>
            <a:r>
              <a:rPr sz="3300" spc="-30" dirty="0">
                <a:latin typeface="Calibri"/>
                <a:cs typeface="Calibri"/>
              </a:rPr>
              <a:t>g</a:t>
            </a:r>
            <a:r>
              <a:rPr sz="3300" spc="-25" dirty="0">
                <a:latin typeface="Calibri"/>
                <a:cs typeface="Calibri"/>
              </a:rPr>
              <a:t>e</a:t>
            </a:r>
            <a:r>
              <a:rPr sz="3300" spc="-40" dirty="0">
                <a:latin typeface="Calibri"/>
                <a:cs typeface="Calibri"/>
              </a:rPr>
              <a:t>t</a:t>
            </a:r>
            <a:r>
              <a:rPr sz="3300" spc="-35" dirty="0">
                <a:latin typeface="Calibri"/>
                <a:cs typeface="Calibri"/>
              </a:rPr>
              <a:t>a</a:t>
            </a:r>
            <a:r>
              <a:rPr sz="3300" dirty="0">
                <a:latin typeface="Calibri"/>
                <a:cs typeface="Calibri"/>
              </a:rPr>
              <a:t>ti</a:t>
            </a:r>
            <a:r>
              <a:rPr sz="3300" spc="-45" dirty="0">
                <a:latin typeface="Calibri"/>
                <a:cs typeface="Calibri"/>
              </a:rPr>
              <a:t>v</a:t>
            </a:r>
            <a:r>
              <a:rPr sz="3300" dirty="0">
                <a:latin typeface="Calibri"/>
                <a:cs typeface="Calibri"/>
              </a:rPr>
              <a:t>e	cells	</a:t>
            </a:r>
            <a:r>
              <a:rPr sz="3300" spc="-5" dirty="0">
                <a:latin typeface="Calibri"/>
                <a:cs typeface="Calibri"/>
              </a:rPr>
              <a:t>bu</a:t>
            </a:r>
            <a:r>
              <a:rPr sz="3300" dirty="0">
                <a:latin typeface="Calibri"/>
                <a:cs typeface="Calibri"/>
              </a:rPr>
              <a:t>t	</a:t>
            </a:r>
            <a:r>
              <a:rPr sz="3300" spc="-5" dirty="0">
                <a:latin typeface="Calibri"/>
                <a:cs typeface="Calibri"/>
              </a:rPr>
              <a:t>not  </a:t>
            </a:r>
            <a:r>
              <a:rPr sz="3300" spc="-15" dirty="0">
                <a:latin typeface="Calibri"/>
                <a:cs typeface="Calibri"/>
              </a:rPr>
              <a:t>heat </a:t>
            </a:r>
            <a:r>
              <a:rPr sz="3300" spc="-20" dirty="0">
                <a:latin typeface="Calibri"/>
                <a:cs typeface="Calibri"/>
              </a:rPr>
              <a:t>resistant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endospores.</a:t>
            </a:r>
            <a:endParaRPr sz="3300">
              <a:latin typeface="Calibri"/>
              <a:cs typeface="Calibri"/>
            </a:endParaRPr>
          </a:p>
          <a:p>
            <a:pPr marL="241300" marR="5080" indent="-228600">
              <a:lnSpc>
                <a:spcPts val="356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3300" spc="-5" dirty="0">
                <a:latin typeface="Calibri"/>
                <a:cs typeface="Calibri"/>
              </a:rPr>
              <a:t>If </a:t>
            </a:r>
            <a:r>
              <a:rPr sz="3300" dirty="0">
                <a:latin typeface="Calibri"/>
                <a:cs typeface="Calibri"/>
              </a:rPr>
              <a:t>the object </a:t>
            </a:r>
            <a:r>
              <a:rPr sz="3300" spc="-5" dirty="0">
                <a:latin typeface="Calibri"/>
                <a:cs typeface="Calibri"/>
              </a:rPr>
              <a:t>is </a:t>
            </a:r>
            <a:r>
              <a:rPr sz="3300" spc="-10" dirty="0">
                <a:latin typeface="Calibri"/>
                <a:cs typeface="Calibri"/>
              </a:rPr>
              <a:t>inanimate (lifeless), </a:t>
            </a:r>
            <a:r>
              <a:rPr sz="3300" spc="-5" dirty="0">
                <a:latin typeface="Calibri"/>
                <a:cs typeface="Calibri"/>
              </a:rPr>
              <a:t>such </a:t>
            </a:r>
            <a:r>
              <a:rPr sz="3300" dirty="0">
                <a:latin typeface="Calibri"/>
                <a:cs typeface="Calibri"/>
              </a:rPr>
              <a:t>as </a:t>
            </a:r>
            <a:r>
              <a:rPr sz="3300" spc="-10" dirty="0">
                <a:latin typeface="Calibri"/>
                <a:cs typeface="Calibri"/>
              </a:rPr>
              <a:t>working </a:t>
            </a:r>
            <a:r>
              <a:rPr sz="3300" spc="-15" dirty="0">
                <a:latin typeface="Calibri"/>
                <a:cs typeface="Calibri"/>
              </a:rPr>
              <a:t>area, </a:t>
            </a:r>
            <a:r>
              <a:rPr sz="3300" spc="-5" dirty="0">
                <a:latin typeface="Calibri"/>
                <a:cs typeface="Calibri"/>
              </a:rPr>
              <a:t>dishes,  </a:t>
            </a:r>
            <a:r>
              <a:rPr sz="3300" spc="-10" dirty="0">
                <a:latin typeface="Calibri"/>
                <a:cs typeface="Calibri"/>
              </a:rPr>
              <a:t>benches, </a:t>
            </a:r>
            <a:r>
              <a:rPr sz="3300" spc="-15" dirty="0">
                <a:latin typeface="Calibri"/>
                <a:cs typeface="Calibri"/>
              </a:rPr>
              <a:t>etc. </a:t>
            </a:r>
            <a:r>
              <a:rPr sz="3300" dirty="0">
                <a:latin typeface="Calibri"/>
                <a:cs typeface="Calibri"/>
              </a:rPr>
              <a:t>the </a:t>
            </a:r>
            <a:r>
              <a:rPr sz="3300" spc="-5" dirty="0">
                <a:latin typeface="Calibri"/>
                <a:cs typeface="Calibri"/>
              </a:rPr>
              <a:t>chemical </a:t>
            </a:r>
            <a:r>
              <a:rPr sz="3300" spc="-15" dirty="0">
                <a:latin typeface="Calibri"/>
                <a:cs typeface="Calibri"/>
              </a:rPr>
              <a:t>agent </a:t>
            </a:r>
            <a:r>
              <a:rPr sz="3300" spc="-5" dirty="0">
                <a:latin typeface="Calibri"/>
                <a:cs typeface="Calibri"/>
              </a:rPr>
              <a:t>is known </a:t>
            </a:r>
            <a:r>
              <a:rPr sz="3300" dirty="0">
                <a:latin typeface="Calibri"/>
                <a:cs typeface="Calibri"/>
              </a:rPr>
              <a:t>as</a:t>
            </a:r>
            <a:r>
              <a:rPr sz="3300" spc="90" dirty="0">
                <a:latin typeface="Calibri"/>
                <a:cs typeface="Calibri"/>
              </a:rPr>
              <a:t> </a:t>
            </a:r>
            <a:r>
              <a:rPr sz="3300" b="1" spc="-15" dirty="0">
                <a:latin typeface="Calibri"/>
                <a:cs typeface="Calibri"/>
              </a:rPr>
              <a:t>disinfectants.</a:t>
            </a:r>
            <a:endParaRPr sz="3300">
              <a:latin typeface="Calibri"/>
              <a:cs typeface="Calibri"/>
            </a:endParaRPr>
          </a:p>
          <a:p>
            <a:pPr marL="241300" marR="6985" indent="-228600">
              <a:lnSpc>
                <a:spcPts val="357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1940560" algn="l"/>
                <a:tab pos="2344420" algn="l"/>
                <a:tab pos="3091180" algn="l"/>
                <a:tab pos="4338320" algn="l"/>
                <a:tab pos="4778375" algn="l"/>
                <a:tab pos="6348730" algn="l"/>
                <a:tab pos="7679055" algn="l"/>
                <a:tab pos="8639175" algn="l"/>
                <a:tab pos="9183370" algn="l"/>
                <a:tab pos="10560050" algn="l"/>
              </a:tabLst>
            </a:pPr>
            <a:r>
              <a:rPr sz="3300" spc="-5" dirty="0">
                <a:latin typeface="Calibri"/>
                <a:cs typeface="Calibri"/>
              </a:rPr>
              <a:t>H</a:t>
            </a:r>
            <a:r>
              <a:rPr sz="3300" spc="-20" dirty="0">
                <a:latin typeface="Calibri"/>
                <a:cs typeface="Calibri"/>
              </a:rPr>
              <a:t>o</a:t>
            </a:r>
            <a:r>
              <a:rPr sz="3300" spc="-35" dirty="0">
                <a:latin typeface="Calibri"/>
                <a:cs typeface="Calibri"/>
              </a:rPr>
              <a:t>w</a:t>
            </a:r>
            <a:r>
              <a:rPr sz="3300" spc="-10" dirty="0">
                <a:latin typeface="Calibri"/>
                <a:cs typeface="Calibri"/>
              </a:rPr>
              <a:t>e</a:t>
            </a:r>
            <a:r>
              <a:rPr sz="3300" spc="-40" dirty="0">
                <a:latin typeface="Calibri"/>
                <a:cs typeface="Calibri"/>
              </a:rPr>
              <a:t>v</a:t>
            </a:r>
            <a:r>
              <a:rPr sz="3300" dirty="0">
                <a:latin typeface="Calibri"/>
                <a:cs typeface="Calibri"/>
              </a:rPr>
              <a:t>er	</a:t>
            </a:r>
            <a:r>
              <a:rPr sz="3300" spc="-5" dirty="0">
                <a:latin typeface="Calibri"/>
                <a:cs typeface="Calibri"/>
              </a:rPr>
              <a:t>i</a:t>
            </a:r>
            <a:r>
              <a:rPr sz="3300" dirty="0">
                <a:latin typeface="Calibri"/>
                <a:cs typeface="Calibri"/>
              </a:rPr>
              <a:t>f	the	</a:t>
            </a:r>
            <a:r>
              <a:rPr sz="3300" spc="5" dirty="0">
                <a:latin typeface="Calibri"/>
                <a:cs typeface="Calibri"/>
              </a:rPr>
              <a:t>o</a:t>
            </a:r>
            <a:r>
              <a:rPr sz="3300" spc="-5" dirty="0">
                <a:latin typeface="Calibri"/>
                <a:cs typeface="Calibri"/>
              </a:rPr>
              <a:t>bjec</a:t>
            </a:r>
            <a:r>
              <a:rPr sz="3300" dirty="0">
                <a:latin typeface="Calibri"/>
                <a:cs typeface="Calibri"/>
              </a:rPr>
              <a:t>t	</a:t>
            </a:r>
            <a:r>
              <a:rPr sz="3300" spc="-5" dirty="0">
                <a:latin typeface="Calibri"/>
                <a:cs typeface="Calibri"/>
              </a:rPr>
              <a:t>i</a:t>
            </a:r>
            <a:r>
              <a:rPr sz="3300" dirty="0">
                <a:latin typeface="Calibri"/>
                <a:cs typeface="Calibri"/>
              </a:rPr>
              <a:t>s	anim</a:t>
            </a:r>
            <a:r>
              <a:rPr sz="3300" spc="-35" dirty="0">
                <a:latin typeface="Calibri"/>
                <a:cs typeface="Calibri"/>
              </a:rPr>
              <a:t>a</a:t>
            </a:r>
            <a:r>
              <a:rPr sz="3300" spc="-40" dirty="0">
                <a:latin typeface="Calibri"/>
                <a:cs typeface="Calibri"/>
              </a:rPr>
              <a:t>t</a:t>
            </a:r>
            <a:r>
              <a:rPr sz="3300" dirty="0">
                <a:latin typeface="Calibri"/>
                <a:cs typeface="Calibri"/>
              </a:rPr>
              <a:t>e	</a:t>
            </a:r>
            <a:r>
              <a:rPr sz="3300" spc="-5" dirty="0">
                <a:latin typeface="Calibri"/>
                <a:cs typeface="Calibri"/>
              </a:rPr>
              <a:t>(living</a:t>
            </a:r>
            <a:r>
              <a:rPr sz="3300" dirty="0">
                <a:latin typeface="Calibri"/>
                <a:cs typeface="Calibri"/>
              </a:rPr>
              <a:t>)	</a:t>
            </a:r>
            <a:r>
              <a:rPr sz="3300" spc="-5" dirty="0">
                <a:latin typeface="Calibri"/>
                <a:cs typeface="Calibri"/>
              </a:rPr>
              <a:t>suc</a:t>
            </a:r>
            <a:r>
              <a:rPr sz="3300" dirty="0">
                <a:latin typeface="Calibri"/>
                <a:cs typeface="Calibri"/>
              </a:rPr>
              <a:t>h	as	</a:t>
            </a:r>
            <a:r>
              <a:rPr sz="3300" spc="-5" dirty="0">
                <a:latin typeface="Calibri"/>
                <a:cs typeface="Calibri"/>
              </a:rPr>
              <a:t>huma</a:t>
            </a:r>
            <a:r>
              <a:rPr sz="3300" dirty="0">
                <a:latin typeface="Calibri"/>
                <a:cs typeface="Calibri"/>
              </a:rPr>
              <a:t>n	</a:t>
            </a:r>
            <a:r>
              <a:rPr sz="3300" spc="-5" dirty="0">
                <a:latin typeface="Calibri"/>
                <a:cs typeface="Calibri"/>
              </a:rPr>
              <a:t>body  </a:t>
            </a:r>
            <a:r>
              <a:rPr sz="3300" dirty="0">
                <a:latin typeface="Calibri"/>
                <a:cs typeface="Calibri"/>
              </a:rPr>
              <a:t>tissue, the </a:t>
            </a:r>
            <a:r>
              <a:rPr sz="3300" spc="-5" dirty="0">
                <a:latin typeface="Calibri"/>
                <a:cs typeface="Calibri"/>
              </a:rPr>
              <a:t>chemical is known </a:t>
            </a:r>
            <a:r>
              <a:rPr sz="3300" dirty="0">
                <a:latin typeface="Calibri"/>
                <a:cs typeface="Calibri"/>
              </a:rPr>
              <a:t>as</a:t>
            </a:r>
            <a:r>
              <a:rPr sz="3300" spc="20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antiseptic.</a:t>
            </a:r>
            <a:endParaRPr sz="3300">
              <a:latin typeface="Calibri"/>
              <a:cs typeface="Calibri"/>
            </a:endParaRPr>
          </a:p>
          <a:p>
            <a:pPr marL="241300" marR="6350" indent="-228600">
              <a:lnSpc>
                <a:spcPts val="356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3300" spc="-20" dirty="0">
                <a:latin typeface="Calibri"/>
                <a:cs typeface="Calibri"/>
              </a:rPr>
              <a:t>Disinfectants </a:t>
            </a:r>
            <a:r>
              <a:rPr sz="3300" spc="-15" dirty="0">
                <a:latin typeface="Calibri"/>
                <a:cs typeface="Calibri"/>
              </a:rPr>
              <a:t>are </a:t>
            </a:r>
            <a:r>
              <a:rPr sz="3300" spc="-5" dirty="0">
                <a:latin typeface="Calibri"/>
                <a:cs typeface="Calibri"/>
              </a:rPr>
              <a:t>usually bacteriocidal but occasionally </a:t>
            </a:r>
            <a:r>
              <a:rPr sz="3300" spc="-10" dirty="0">
                <a:latin typeface="Calibri"/>
                <a:cs typeface="Calibri"/>
              </a:rPr>
              <a:t>they </a:t>
            </a:r>
            <a:r>
              <a:rPr sz="3300" spc="-20" dirty="0">
                <a:latin typeface="Calibri"/>
                <a:cs typeface="Calibri"/>
              </a:rPr>
              <a:t>may  </a:t>
            </a:r>
            <a:r>
              <a:rPr sz="3300" spc="-5" dirty="0">
                <a:latin typeface="Calibri"/>
                <a:cs typeface="Calibri"/>
              </a:rPr>
              <a:t>be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bacteriostatic.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9532"/>
            <a:ext cx="9756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An </a:t>
            </a:r>
            <a:r>
              <a:rPr sz="3600" spc="-20" dirty="0"/>
              <a:t>ideal </a:t>
            </a:r>
            <a:r>
              <a:rPr sz="3600" spc="-45" dirty="0"/>
              <a:t>disinfectant </a:t>
            </a:r>
            <a:r>
              <a:rPr sz="3600" spc="-25" dirty="0"/>
              <a:t>should </a:t>
            </a:r>
            <a:r>
              <a:rPr sz="3600" spc="-45" dirty="0"/>
              <a:t>have </a:t>
            </a:r>
            <a:r>
              <a:rPr sz="3600" spc="-40" dirty="0"/>
              <a:t>following</a:t>
            </a:r>
            <a:r>
              <a:rPr sz="3600" spc="-254" dirty="0"/>
              <a:t> </a:t>
            </a:r>
            <a:r>
              <a:rPr sz="3600" spc="-35" dirty="0"/>
              <a:t>properties.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006148"/>
            <a:ext cx="6058535" cy="568642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10" dirty="0">
                <a:latin typeface="Calibri"/>
                <a:cs typeface="Calibri"/>
              </a:rPr>
              <a:t>Broad </a:t>
            </a:r>
            <a:r>
              <a:rPr sz="3200" spc="-5" dirty="0">
                <a:latin typeface="Calibri"/>
                <a:cs typeface="Calibri"/>
              </a:rPr>
              <a:t>spectrum</a:t>
            </a:r>
            <a:endParaRPr sz="3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935" algn="l"/>
              </a:tabLst>
            </a:pPr>
            <a:r>
              <a:rPr sz="3200" dirty="0">
                <a:latin typeface="Calibri"/>
                <a:cs typeface="Calibri"/>
              </a:rPr>
              <a:t>Non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toxic</a:t>
            </a:r>
            <a:endParaRPr sz="3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30" dirty="0">
                <a:latin typeface="Calibri"/>
                <a:cs typeface="Calibri"/>
              </a:rPr>
              <a:t>Fast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acting</a:t>
            </a:r>
            <a:endParaRPr sz="3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5" dirty="0">
                <a:latin typeface="Calibri"/>
                <a:cs typeface="Calibri"/>
              </a:rPr>
              <a:t>Odourless</a:t>
            </a:r>
            <a:endParaRPr sz="3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15" dirty="0">
                <a:latin typeface="Calibri"/>
                <a:cs typeface="Calibri"/>
              </a:rPr>
              <a:t>Surface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compatibility</a:t>
            </a:r>
            <a:endParaRPr sz="3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15" dirty="0">
                <a:latin typeface="Calibri"/>
                <a:cs typeface="Calibri"/>
              </a:rPr>
              <a:t>Economical</a:t>
            </a:r>
            <a:endParaRPr sz="3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30" dirty="0">
                <a:latin typeface="Calibri"/>
                <a:cs typeface="Calibri"/>
              </a:rPr>
              <a:t>Easy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use</a:t>
            </a:r>
            <a:endParaRPr sz="3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5" dirty="0">
                <a:latin typeface="Calibri"/>
                <a:cs typeface="Calibri"/>
              </a:rPr>
              <a:t>Soluble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miscibility</a:t>
            </a:r>
            <a:endParaRPr sz="3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935" algn="l"/>
              </a:tabLst>
            </a:pPr>
            <a:r>
              <a:rPr sz="3200" dirty="0">
                <a:latin typeface="Calibri"/>
                <a:cs typeface="Calibri"/>
              </a:rPr>
              <a:t>Not </a:t>
            </a:r>
            <a:r>
              <a:rPr sz="3200" spc="-25" dirty="0">
                <a:latin typeface="Calibri"/>
                <a:cs typeface="Calibri"/>
              </a:rPr>
              <a:t>affected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physical </a:t>
            </a:r>
            <a:r>
              <a:rPr sz="3200" spc="-25" dirty="0">
                <a:latin typeface="Calibri"/>
                <a:cs typeface="Calibri"/>
              </a:rPr>
              <a:t>factors</a:t>
            </a:r>
            <a:endParaRPr sz="3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935" algn="l"/>
              </a:tabLst>
            </a:pPr>
            <a:r>
              <a:rPr sz="3200" spc="-10" dirty="0">
                <a:latin typeface="Calibri"/>
                <a:cs typeface="Calibri"/>
              </a:rPr>
              <a:t>Stable 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storage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Classification </a:t>
            </a:r>
            <a:r>
              <a:rPr spc="-15" dirty="0"/>
              <a:t>of</a:t>
            </a:r>
            <a:r>
              <a:rPr spc="-204" dirty="0"/>
              <a:t> </a:t>
            </a:r>
            <a:r>
              <a:rPr spc="-50" dirty="0"/>
              <a:t>Disinfectants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827" y="842873"/>
            <a:ext cx="7423784" cy="568515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3200" spc="-5" dirty="0">
                <a:latin typeface="Calibri"/>
                <a:cs typeface="Calibri"/>
              </a:rPr>
              <a:t>The chemical </a:t>
            </a:r>
            <a:r>
              <a:rPr sz="3200" spc="-10" dirty="0">
                <a:latin typeface="Calibri"/>
                <a:cs typeface="Calibri"/>
              </a:rPr>
              <a:t>agents are </a:t>
            </a:r>
            <a:r>
              <a:rPr sz="3200" spc="-5" dirty="0">
                <a:latin typeface="Calibri"/>
                <a:cs typeface="Calibri"/>
              </a:rPr>
              <a:t>classified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follows: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Acids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alkalies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Halogens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latin typeface="Calibri"/>
                <a:cs typeface="Calibri"/>
              </a:rPr>
              <a:t>Heavy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metals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Phenol and its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derivatives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latin typeface="Calibri"/>
                <a:cs typeface="Calibri"/>
              </a:rPr>
              <a:t>Alcohols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5" dirty="0">
                <a:latin typeface="Calibri"/>
                <a:cs typeface="Calibri"/>
              </a:rPr>
              <a:t>Aldehydes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Quaternary ammonium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compounds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latin typeface="Calibri"/>
                <a:cs typeface="Calibri"/>
              </a:rPr>
              <a:t>Dyes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5" dirty="0">
                <a:latin typeface="Calibri"/>
                <a:cs typeface="Calibri"/>
              </a:rPr>
              <a:t>Detergents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Soaps.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684"/>
            <a:ext cx="12037060" cy="661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Calibri"/>
                <a:cs typeface="Calibri"/>
              </a:rPr>
              <a:t>1. Acids </a:t>
            </a:r>
            <a:r>
              <a:rPr sz="2700" b="1" dirty="0">
                <a:latin typeface="Calibri"/>
                <a:cs typeface="Calibri"/>
              </a:rPr>
              <a:t>and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alkalies</a:t>
            </a:r>
            <a:endParaRPr sz="27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SzPct val="96296"/>
              <a:buFont typeface="Wingdings"/>
              <a:buChar char=""/>
              <a:tabLst>
                <a:tab pos="283210" algn="l"/>
              </a:tabLst>
            </a:pPr>
            <a:r>
              <a:rPr sz="2700" spc="-30" dirty="0">
                <a:latin typeface="Calibri"/>
                <a:cs typeface="Calibri"/>
              </a:rPr>
              <a:t>Generally, </a:t>
            </a:r>
            <a:r>
              <a:rPr sz="2700" spc="-20" dirty="0">
                <a:latin typeface="Calibri"/>
                <a:cs typeface="Calibri"/>
              </a:rPr>
              <a:t>strong </a:t>
            </a:r>
            <a:r>
              <a:rPr sz="2700" spc="-5" dirty="0">
                <a:latin typeface="Calibri"/>
                <a:cs typeface="Calibri"/>
              </a:rPr>
              <a:t>acids and </a:t>
            </a:r>
            <a:r>
              <a:rPr sz="2700" spc="-10" dirty="0">
                <a:latin typeface="Calibri"/>
                <a:cs typeface="Calibri"/>
              </a:rPr>
              <a:t>alkali </a:t>
            </a:r>
            <a:r>
              <a:rPr sz="2700" dirty="0">
                <a:latin typeface="Calibri"/>
                <a:cs typeface="Calibri"/>
              </a:rPr>
              <a:t>kill the </a:t>
            </a:r>
            <a:r>
              <a:rPr sz="2700" spc="-10" dirty="0">
                <a:latin typeface="Calibri"/>
                <a:cs typeface="Calibri"/>
              </a:rPr>
              <a:t>bacteria </a:t>
            </a:r>
            <a:r>
              <a:rPr sz="2700" spc="-5" dirty="0">
                <a:latin typeface="Calibri"/>
                <a:cs typeface="Calibri"/>
              </a:rPr>
              <a:t>but </a:t>
            </a:r>
            <a:r>
              <a:rPr sz="2700" spc="-10" dirty="0">
                <a:latin typeface="Calibri"/>
                <a:cs typeface="Calibri"/>
              </a:rPr>
              <a:t>weak </a:t>
            </a:r>
            <a:r>
              <a:rPr sz="2700" spc="-20" dirty="0">
                <a:latin typeface="Calibri"/>
                <a:cs typeface="Calibri"/>
              </a:rPr>
              <a:t>organic </a:t>
            </a:r>
            <a:r>
              <a:rPr sz="2700" spc="-5" dirty="0">
                <a:latin typeface="Calibri"/>
                <a:cs typeface="Calibri"/>
              </a:rPr>
              <a:t>acids inhibit </a:t>
            </a:r>
            <a:r>
              <a:rPr sz="2700" dirty="0">
                <a:latin typeface="Calibri"/>
                <a:cs typeface="Calibri"/>
              </a:rPr>
              <a:t>their  </a:t>
            </a:r>
            <a:r>
              <a:rPr sz="2700" spc="-15" dirty="0">
                <a:latin typeface="Calibri"/>
                <a:cs typeface="Calibri"/>
              </a:rPr>
              <a:t>growth.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00" b="1" spc="-5" dirty="0">
                <a:latin typeface="Calibri"/>
                <a:cs typeface="Calibri"/>
              </a:rPr>
              <a:t>2. </a:t>
            </a:r>
            <a:r>
              <a:rPr sz="2700" b="1" spc="-10" dirty="0">
                <a:latin typeface="Calibri"/>
                <a:cs typeface="Calibri"/>
              </a:rPr>
              <a:t>Halogens</a:t>
            </a:r>
            <a:endParaRPr sz="27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SzPct val="96296"/>
              <a:buFont typeface="Wingdings"/>
              <a:buChar char=""/>
              <a:tabLst>
                <a:tab pos="283210" algn="l"/>
              </a:tabLst>
            </a:pPr>
            <a:r>
              <a:rPr sz="2700" b="1" spc="-5" dirty="0">
                <a:latin typeface="Calibri"/>
                <a:cs typeface="Calibri"/>
              </a:rPr>
              <a:t>Chlorine, fluorine, bromine </a:t>
            </a:r>
            <a:r>
              <a:rPr sz="2700" b="1" dirty="0">
                <a:latin typeface="Calibri"/>
                <a:cs typeface="Calibri"/>
              </a:rPr>
              <a:t>and </a:t>
            </a:r>
            <a:r>
              <a:rPr sz="2700" b="1" spc="-5" dirty="0">
                <a:latin typeface="Calibri"/>
                <a:cs typeface="Calibri"/>
              </a:rPr>
              <a:t>iodine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10" dirty="0">
                <a:latin typeface="Calibri"/>
                <a:cs typeface="Calibri"/>
              </a:rPr>
              <a:t>the </a:t>
            </a:r>
            <a:r>
              <a:rPr sz="2700" spc="-15" dirty="0">
                <a:latin typeface="Calibri"/>
                <a:cs typeface="Calibri"/>
              </a:rPr>
              <a:t>free </a:t>
            </a:r>
            <a:r>
              <a:rPr sz="2700" spc="-30" dirty="0">
                <a:latin typeface="Calibri"/>
                <a:cs typeface="Calibri"/>
              </a:rPr>
              <a:t>state </a:t>
            </a:r>
            <a:r>
              <a:rPr sz="2700" dirty="0">
                <a:latin typeface="Calibri"/>
                <a:cs typeface="Calibri"/>
              </a:rPr>
              <a:t>as </a:t>
            </a:r>
            <a:r>
              <a:rPr sz="2700" spc="-10" dirty="0">
                <a:latin typeface="Calibri"/>
                <a:cs typeface="Calibri"/>
              </a:rPr>
              <a:t>well </a:t>
            </a:r>
            <a:r>
              <a:rPr sz="2700" dirty="0">
                <a:latin typeface="Calibri"/>
                <a:cs typeface="Calibri"/>
              </a:rPr>
              <a:t>as </a:t>
            </a:r>
            <a:r>
              <a:rPr sz="2700" spc="-10" dirty="0">
                <a:latin typeface="Calibri"/>
                <a:cs typeface="Calibri"/>
              </a:rPr>
              <a:t>their compounds  </a:t>
            </a:r>
            <a:r>
              <a:rPr sz="2700" spc="-15" dirty="0">
                <a:latin typeface="Calibri"/>
                <a:cs typeface="Calibri"/>
              </a:rPr>
              <a:t>strongly </a:t>
            </a:r>
            <a:r>
              <a:rPr sz="2700" dirty="0">
                <a:latin typeface="Calibri"/>
                <a:cs typeface="Calibri"/>
              </a:rPr>
              <a:t>act as</a:t>
            </a:r>
            <a:r>
              <a:rPr sz="2700" spc="-5" dirty="0">
                <a:latin typeface="Calibri"/>
                <a:cs typeface="Calibri"/>
              </a:rPr>
              <a:t> germicidal.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00" b="1" spc="-5" dirty="0">
                <a:latin typeface="Calibri"/>
                <a:cs typeface="Calibri"/>
              </a:rPr>
              <a:t>3. </a:t>
            </a:r>
            <a:r>
              <a:rPr sz="2700" b="1" spc="-10" dirty="0">
                <a:latin typeface="Calibri"/>
                <a:cs typeface="Calibri"/>
              </a:rPr>
              <a:t>Heavy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metals</a:t>
            </a:r>
            <a:endParaRPr sz="2700">
              <a:latin typeface="Calibri"/>
              <a:cs typeface="Calibri"/>
            </a:endParaRPr>
          </a:p>
          <a:p>
            <a:pPr marL="282575" indent="-270510">
              <a:lnSpc>
                <a:spcPct val="100000"/>
              </a:lnSpc>
              <a:buSzPct val="96296"/>
              <a:buFont typeface="Wingdings"/>
              <a:buChar char=""/>
              <a:tabLst>
                <a:tab pos="283210" algn="l"/>
              </a:tabLst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most </a:t>
            </a:r>
            <a:r>
              <a:rPr sz="2700" dirty="0">
                <a:latin typeface="Calibri"/>
                <a:cs typeface="Calibri"/>
              </a:rPr>
              <a:t>widely </a:t>
            </a:r>
            <a:r>
              <a:rPr sz="2700" spc="-5" dirty="0">
                <a:latin typeface="Calibri"/>
                <a:cs typeface="Calibri"/>
              </a:rPr>
              <a:t>used </a:t>
            </a:r>
            <a:r>
              <a:rPr sz="2700" spc="-10" dirty="0">
                <a:latin typeface="Calibri"/>
                <a:cs typeface="Calibri"/>
              </a:rPr>
              <a:t>heavy metals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dirty="0">
                <a:latin typeface="Calibri"/>
                <a:cs typeface="Calibri"/>
              </a:rPr>
              <a:t>those of </a:t>
            </a:r>
            <a:r>
              <a:rPr sz="2700" b="1" spc="-30" dirty="0">
                <a:latin typeface="Calibri"/>
                <a:cs typeface="Calibri"/>
              </a:rPr>
              <a:t>mercury, </a:t>
            </a:r>
            <a:r>
              <a:rPr sz="2700" b="1" spc="-10" dirty="0">
                <a:latin typeface="Calibri"/>
                <a:cs typeface="Calibri"/>
              </a:rPr>
              <a:t>silver </a:t>
            </a:r>
            <a:r>
              <a:rPr sz="2700" b="1" dirty="0">
                <a:latin typeface="Calibri"/>
                <a:cs typeface="Calibri"/>
              </a:rPr>
              <a:t>and</a:t>
            </a:r>
            <a:r>
              <a:rPr sz="2700" b="1" spc="35" dirty="0">
                <a:latin typeface="Calibri"/>
                <a:cs typeface="Calibri"/>
              </a:rPr>
              <a:t> </a:t>
            </a:r>
            <a:r>
              <a:rPr sz="2700" b="1" spc="-40" dirty="0">
                <a:latin typeface="Calibri"/>
                <a:cs typeface="Calibri"/>
              </a:rPr>
              <a:t>copper.</a:t>
            </a:r>
            <a:endParaRPr sz="27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SzPct val="96296"/>
              <a:buFont typeface="Wingdings"/>
              <a:buChar char=""/>
              <a:tabLst>
                <a:tab pos="283210" algn="l"/>
                <a:tab pos="1273175" algn="l"/>
                <a:tab pos="2338070" algn="l"/>
                <a:tab pos="2996565" algn="l"/>
                <a:tab pos="3794125" algn="l"/>
                <a:tab pos="5558790" algn="l"/>
                <a:tab pos="6115050" algn="l"/>
                <a:tab pos="6548120" algn="l"/>
                <a:tab pos="8745855" algn="l"/>
                <a:tab pos="9213850" algn="l"/>
                <a:tab pos="10805160" algn="l"/>
                <a:tab pos="11559540" algn="l"/>
              </a:tabLst>
            </a:pPr>
            <a:r>
              <a:rPr sz="2700" spc="-5" dirty="0">
                <a:latin typeface="Calibri"/>
                <a:cs typeface="Calibri"/>
              </a:rPr>
              <a:t>He</a:t>
            </a:r>
            <a:r>
              <a:rPr sz="2700" spc="-55" dirty="0">
                <a:latin typeface="Calibri"/>
                <a:cs typeface="Calibri"/>
              </a:rPr>
              <a:t>a</a:t>
            </a:r>
            <a:r>
              <a:rPr sz="2700" spc="10" dirty="0">
                <a:latin typeface="Calibri"/>
                <a:cs typeface="Calibri"/>
              </a:rPr>
              <a:t>v</a:t>
            </a:r>
            <a:r>
              <a:rPr sz="2700" dirty="0">
                <a:latin typeface="Calibri"/>
                <a:cs typeface="Calibri"/>
              </a:rPr>
              <a:t>y	m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spc="-4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als	a</a:t>
            </a:r>
            <a:r>
              <a:rPr sz="2700" spc="-15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d	t</a:t>
            </a:r>
            <a:r>
              <a:rPr sz="2700" spc="-20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eir	</a:t>
            </a:r>
            <a:r>
              <a:rPr sz="2700" spc="-30" dirty="0">
                <a:latin typeface="Calibri"/>
                <a:cs typeface="Calibri"/>
              </a:rPr>
              <a:t>c</a:t>
            </a:r>
            <a:r>
              <a:rPr sz="2700" spc="-5" dirty="0">
                <a:latin typeface="Calibri"/>
                <a:cs typeface="Calibri"/>
              </a:rPr>
              <a:t>ompo</a:t>
            </a:r>
            <a:r>
              <a:rPr sz="2700" spc="-10" dirty="0">
                <a:latin typeface="Calibri"/>
                <a:cs typeface="Calibri"/>
              </a:rPr>
              <a:t>u</a:t>
            </a:r>
            <a:r>
              <a:rPr sz="2700" spc="-5" dirty="0">
                <a:latin typeface="Calibri"/>
                <a:cs typeface="Calibri"/>
              </a:rPr>
              <a:t>nd</a:t>
            </a:r>
            <a:r>
              <a:rPr sz="2700" dirty="0">
                <a:latin typeface="Calibri"/>
                <a:cs typeface="Calibri"/>
              </a:rPr>
              <a:t>s	</a:t>
            </a:r>
            <a:r>
              <a:rPr sz="2700" spc="-15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ct	</a:t>
            </a:r>
            <a:r>
              <a:rPr sz="2700" spc="-15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s	</a:t>
            </a:r>
            <a:r>
              <a:rPr sz="2700" spc="-15" dirty="0">
                <a:latin typeface="Calibri"/>
                <a:cs typeface="Calibri"/>
              </a:rPr>
              <a:t>a</a:t>
            </a:r>
            <a:r>
              <a:rPr sz="2700" spc="-30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timic</a:t>
            </a:r>
            <a:r>
              <a:rPr sz="2700" spc="-60" dirty="0">
                <a:latin typeface="Calibri"/>
                <a:cs typeface="Calibri"/>
              </a:rPr>
              <a:t>r</a:t>
            </a:r>
            <a:r>
              <a:rPr sz="2700" spc="-5" dirty="0">
                <a:latin typeface="Calibri"/>
                <a:cs typeface="Calibri"/>
              </a:rPr>
              <a:t>obial</a:t>
            </a:r>
            <a:r>
              <a:rPr sz="2700" spc="5" dirty="0">
                <a:latin typeface="Calibri"/>
                <a:cs typeface="Calibri"/>
              </a:rPr>
              <a:t>l</a:t>
            </a:r>
            <a:r>
              <a:rPr sz="2700" dirty="0">
                <a:latin typeface="Calibri"/>
                <a:cs typeface="Calibri"/>
              </a:rPr>
              <a:t>y	</a:t>
            </a:r>
            <a:r>
              <a:rPr sz="2700" spc="-20" dirty="0">
                <a:latin typeface="Calibri"/>
                <a:cs typeface="Calibri"/>
              </a:rPr>
              <a:t>b</a:t>
            </a:r>
            <a:r>
              <a:rPr sz="2700" dirty="0">
                <a:latin typeface="Calibri"/>
                <a:cs typeface="Calibri"/>
              </a:rPr>
              <a:t>y	</a:t>
            </a:r>
            <a:r>
              <a:rPr sz="2700" spc="-30" dirty="0">
                <a:latin typeface="Calibri"/>
                <a:cs typeface="Calibri"/>
              </a:rPr>
              <a:t>c</a:t>
            </a:r>
            <a:r>
              <a:rPr sz="2700" spc="-5" dirty="0">
                <a:latin typeface="Calibri"/>
                <a:cs typeface="Calibri"/>
              </a:rPr>
              <a:t>ombinin</a:t>
            </a:r>
            <a:r>
              <a:rPr sz="2700" dirty="0">
                <a:latin typeface="Calibri"/>
                <a:cs typeface="Calibri"/>
              </a:rPr>
              <a:t>g	with	</a:t>
            </a:r>
            <a:r>
              <a:rPr sz="2700" spc="-20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he  </a:t>
            </a:r>
            <a:r>
              <a:rPr sz="2700" dirty="0">
                <a:latin typeface="Calibri"/>
                <a:cs typeface="Calibri"/>
              </a:rPr>
              <a:t>cellular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protein.</a:t>
            </a:r>
            <a:endParaRPr sz="2700">
              <a:latin typeface="Calibri"/>
              <a:cs typeface="Calibri"/>
            </a:endParaRPr>
          </a:p>
          <a:p>
            <a:pPr marL="241300" marR="8255" indent="-228600">
              <a:lnSpc>
                <a:spcPct val="100000"/>
              </a:lnSpc>
              <a:buSzPct val="96296"/>
              <a:buFont typeface="Wingdings"/>
              <a:buChar char=""/>
              <a:tabLst>
                <a:tab pos="283210" algn="l"/>
              </a:tabLst>
            </a:pPr>
            <a:r>
              <a:rPr sz="2700" spc="-5" dirty="0">
                <a:latin typeface="Calibri"/>
                <a:cs typeface="Calibri"/>
              </a:rPr>
              <a:t>High </a:t>
            </a:r>
            <a:r>
              <a:rPr sz="2700" spc="-15" dirty="0">
                <a:latin typeface="Calibri"/>
                <a:cs typeface="Calibri"/>
              </a:rPr>
              <a:t>concentration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spc="-5" dirty="0">
                <a:latin typeface="Calibri"/>
                <a:cs typeface="Calibri"/>
              </a:rPr>
              <a:t>salts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spc="-15" dirty="0">
                <a:latin typeface="Calibri"/>
                <a:cs typeface="Calibri"/>
              </a:rPr>
              <a:t>heavy </a:t>
            </a:r>
            <a:r>
              <a:rPr sz="2700" spc="-10" dirty="0">
                <a:latin typeface="Calibri"/>
                <a:cs typeface="Calibri"/>
              </a:rPr>
              <a:t>metals </a:t>
            </a:r>
            <a:r>
              <a:rPr sz="2700" spc="-25" dirty="0">
                <a:latin typeface="Calibri"/>
                <a:cs typeface="Calibri"/>
              </a:rPr>
              <a:t>like </a:t>
            </a:r>
            <a:r>
              <a:rPr sz="2700" spc="-35" dirty="0">
                <a:latin typeface="Calibri"/>
                <a:cs typeface="Calibri"/>
              </a:rPr>
              <a:t>mercury, </a:t>
            </a:r>
            <a:r>
              <a:rPr sz="2700" spc="-10" dirty="0">
                <a:latin typeface="Calibri"/>
                <a:cs typeface="Calibri"/>
              </a:rPr>
              <a:t>copper </a:t>
            </a:r>
            <a:r>
              <a:rPr sz="2700" spc="-5" dirty="0">
                <a:latin typeface="Calibri"/>
                <a:cs typeface="Calibri"/>
              </a:rPr>
              <a:t>and silver </a:t>
            </a:r>
            <a:r>
              <a:rPr sz="2700" spc="-20" dirty="0">
                <a:latin typeface="Calibri"/>
                <a:cs typeface="Calibri"/>
              </a:rPr>
              <a:t>coagulate  </a:t>
            </a:r>
            <a:r>
              <a:rPr sz="2700" spc="-5" dirty="0">
                <a:latin typeface="Calibri"/>
                <a:cs typeface="Calibri"/>
              </a:rPr>
              <a:t>cytoplasmic </a:t>
            </a:r>
            <a:r>
              <a:rPr sz="2700" spc="-15" dirty="0">
                <a:latin typeface="Calibri"/>
                <a:cs typeface="Calibri"/>
              </a:rPr>
              <a:t>proteins, </a:t>
            </a:r>
            <a:r>
              <a:rPr sz="2700" spc="-5" dirty="0">
                <a:latin typeface="Calibri"/>
                <a:cs typeface="Calibri"/>
              </a:rPr>
              <a:t>resulting </a:t>
            </a:r>
            <a:r>
              <a:rPr sz="2700" dirty="0">
                <a:latin typeface="Calibri"/>
                <a:cs typeface="Calibri"/>
              </a:rPr>
              <a:t>in the </a:t>
            </a:r>
            <a:r>
              <a:rPr sz="2700" spc="-10" dirty="0">
                <a:latin typeface="Calibri"/>
                <a:cs typeface="Calibri"/>
              </a:rPr>
              <a:t>damage </a:t>
            </a:r>
            <a:r>
              <a:rPr sz="2700" dirty="0">
                <a:latin typeface="Calibri"/>
                <a:cs typeface="Calibri"/>
              </a:rPr>
              <a:t>or </a:t>
            </a:r>
            <a:r>
              <a:rPr sz="2700" spc="-10" dirty="0">
                <a:latin typeface="Calibri"/>
                <a:cs typeface="Calibri"/>
              </a:rPr>
              <a:t>death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cell.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00" b="1" spc="-5" dirty="0">
                <a:latin typeface="Calibri"/>
                <a:cs typeface="Calibri"/>
              </a:rPr>
              <a:t>4. Phenol </a:t>
            </a:r>
            <a:r>
              <a:rPr sz="2700" b="1" dirty="0">
                <a:latin typeface="Calibri"/>
                <a:cs typeface="Calibri"/>
              </a:rPr>
              <a:t>and its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derivatives</a:t>
            </a:r>
            <a:endParaRPr sz="2700">
              <a:latin typeface="Calibri"/>
              <a:cs typeface="Calibri"/>
            </a:endParaRPr>
          </a:p>
          <a:p>
            <a:pPr marL="282575" indent="-270510">
              <a:lnSpc>
                <a:spcPct val="100000"/>
              </a:lnSpc>
              <a:spcBef>
                <a:spcPts val="5"/>
              </a:spcBef>
              <a:buSzPct val="96296"/>
              <a:buFont typeface="Wingdings"/>
              <a:buChar char=""/>
              <a:tabLst>
                <a:tab pos="283210" algn="l"/>
              </a:tabLst>
            </a:pPr>
            <a:r>
              <a:rPr sz="2700" dirty="0">
                <a:latin typeface="Calibri"/>
                <a:cs typeface="Calibri"/>
              </a:rPr>
              <a:t>Phenol is the </a:t>
            </a:r>
            <a:r>
              <a:rPr sz="2700" spc="-5" dirty="0">
                <a:latin typeface="Calibri"/>
                <a:cs typeface="Calibri"/>
              </a:rPr>
              <a:t>chief </a:t>
            </a:r>
            <a:r>
              <a:rPr sz="2700" spc="-15" dirty="0">
                <a:latin typeface="Calibri"/>
                <a:cs typeface="Calibri"/>
              </a:rPr>
              <a:t>products </a:t>
            </a:r>
            <a:r>
              <a:rPr sz="2700" spc="-10" dirty="0">
                <a:latin typeface="Calibri"/>
                <a:cs typeface="Calibri"/>
              </a:rPr>
              <a:t>obtained by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distillation </a:t>
            </a:r>
            <a:r>
              <a:rPr sz="2700" dirty="0">
                <a:latin typeface="Calibri"/>
                <a:cs typeface="Calibri"/>
              </a:rPr>
              <a:t>of the </a:t>
            </a:r>
            <a:r>
              <a:rPr sz="2700" spc="-10" dirty="0">
                <a:latin typeface="Calibri"/>
                <a:cs typeface="Calibri"/>
              </a:rPr>
              <a:t>coal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85" dirty="0">
                <a:latin typeface="Calibri"/>
                <a:cs typeface="Calibri"/>
              </a:rPr>
              <a:t>tar.</a:t>
            </a:r>
            <a:endParaRPr sz="2700">
              <a:latin typeface="Calibri"/>
              <a:cs typeface="Calibri"/>
            </a:endParaRPr>
          </a:p>
          <a:p>
            <a:pPr marL="282575" indent="-270510">
              <a:lnSpc>
                <a:spcPct val="100000"/>
              </a:lnSpc>
              <a:buSzPct val="96296"/>
              <a:buFont typeface="Wingdings"/>
              <a:buChar char=""/>
              <a:tabLst>
                <a:tab pos="283210" algn="l"/>
              </a:tabLst>
            </a:pPr>
            <a:r>
              <a:rPr sz="2700" b="1" spc="-5" dirty="0">
                <a:latin typeface="Calibri"/>
                <a:cs typeface="Calibri"/>
              </a:rPr>
              <a:t>Phenol 1% </a:t>
            </a:r>
            <a:r>
              <a:rPr sz="2700" b="1" dirty="0">
                <a:latin typeface="Calibri"/>
                <a:cs typeface="Calibri"/>
              </a:rPr>
              <a:t>has </a:t>
            </a:r>
            <a:r>
              <a:rPr sz="2700" b="1" spc="-10" dirty="0">
                <a:latin typeface="Calibri"/>
                <a:cs typeface="Calibri"/>
              </a:rPr>
              <a:t>bactericidal</a:t>
            </a:r>
            <a:r>
              <a:rPr sz="2700" b="1" spc="2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action.</a:t>
            </a:r>
            <a:endParaRPr sz="2700">
              <a:latin typeface="Calibri"/>
              <a:cs typeface="Calibri"/>
            </a:endParaRPr>
          </a:p>
          <a:p>
            <a:pPr marL="282575" indent="-270510">
              <a:lnSpc>
                <a:spcPct val="100000"/>
              </a:lnSpc>
              <a:buSzPct val="96296"/>
              <a:buFont typeface="Wingdings"/>
              <a:buChar char=""/>
              <a:tabLst>
                <a:tab pos="283210" algn="l"/>
              </a:tabLst>
            </a:pPr>
            <a:r>
              <a:rPr sz="2700" spc="-15" dirty="0">
                <a:latin typeface="Calibri"/>
                <a:cs typeface="Calibri"/>
              </a:rPr>
              <a:t>Many </a:t>
            </a:r>
            <a:r>
              <a:rPr sz="2700" spc="-10" dirty="0">
                <a:latin typeface="Calibri"/>
                <a:cs typeface="Calibri"/>
              </a:rPr>
              <a:t>derivatives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spc="-5" dirty="0">
                <a:latin typeface="Calibri"/>
                <a:cs typeface="Calibri"/>
              </a:rPr>
              <a:t>phenol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spc="-10" dirty="0">
                <a:latin typeface="Calibri"/>
                <a:cs typeface="Calibri"/>
              </a:rPr>
              <a:t>more </a:t>
            </a:r>
            <a:r>
              <a:rPr sz="2700" spc="-20" dirty="0">
                <a:latin typeface="Calibri"/>
                <a:cs typeface="Calibri"/>
              </a:rPr>
              <a:t>effective </a:t>
            </a:r>
            <a:r>
              <a:rPr sz="2700" dirty="0">
                <a:latin typeface="Calibri"/>
                <a:cs typeface="Calibri"/>
              </a:rPr>
              <a:t>and less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costly.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1730990" cy="674814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15"/>
              </a:spcBef>
            </a:pPr>
            <a:r>
              <a:rPr sz="3200" b="1" spc="-5" dirty="0">
                <a:latin typeface="Calibri"/>
                <a:cs typeface="Calibri"/>
              </a:rPr>
              <a:t>5. </a:t>
            </a:r>
            <a:r>
              <a:rPr sz="3200" b="1" dirty="0">
                <a:latin typeface="Calibri"/>
                <a:cs typeface="Calibri"/>
              </a:rPr>
              <a:t>Alcohols</a:t>
            </a:r>
            <a:endParaRPr sz="32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460"/>
              </a:lnSpc>
              <a:spcBef>
                <a:spcPts val="1045"/>
              </a:spcBef>
              <a:buSzPct val="96875"/>
              <a:buFont typeface="Wingdings"/>
              <a:buChar char=""/>
              <a:tabLst>
                <a:tab pos="333375" algn="l"/>
              </a:tabLst>
            </a:pPr>
            <a:r>
              <a:rPr sz="3200" spc="-10" dirty="0">
                <a:latin typeface="Calibri"/>
                <a:cs typeface="Calibri"/>
              </a:rPr>
              <a:t>Alcohols </a:t>
            </a:r>
            <a:r>
              <a:rPr sz="3200" spc="-25" dirty="0">
                <a:latin typeface="Calibri"/>
                <a:cs typeface="Calibri"/>
              </a:rPr>
              <a:t>have </a:t>
            </a:r>
            <a:r>
              <a:rPr sz="3200" spc="-10" dirty="0">
                <a:latin typeface="Calibri"/>
                <a:cs typeface="Calibri"/>
              </a:rPr>
              <a:t>fairly rapid </a:t>
            </a:r>
            <a:r>
              <a:rPr sz="3200" spc="-5" dirty="0">
                <a:latin typeface="Calibri"/>
                <a:cs typeface="Calibri"/>
              </a:rPr>
              <a:t>bactericidal </a:t>
            </a:r>
            <a:r>
              <a:rPr sz="3200" dirty="0">
                <a:latin typeface="Calibri"/>
                <a:cs typeface="Calibri"/>
              </a:rPr>
              <a:t>action </a:t>
            </a:r>
            <a:r>
              <a:rPr sz="3200" spc="-15" dirty="0">
                <a:latin typeface="Calibri"/>
                <a:cs typeface="Calibri"/>
              </a:rPr>
              <a:t>against </a:t>
            </a:r>
            <a:r>
              <a:rPr sz="3200" spc="-20" dirty="0">
                <a:latin typeface="Calibri"/>
                <a:cs typeface="Calibri"/>
              </a:rPr>
              <a:t>vegetative  </a:t>
            </a:r>
            <a:r>
              <a:rPr sz="3200" spc="-10" dirty="0">
                <a:latin typeface="Calibri"/>
                <a:cs typeface="Calibri"/>
              </a:rPr>
              <a:t>bacteria </a:t>
            </a:r>
            <a:r>
              <a:rPr sz="3200" dirty="0">
                <a:latin typeface="Calibri"/>
                <a:cs typeface="Calibri"/>
              </a:rPr>
              <a:t>when </a:t>
            </a:r>
            <a:r>
              <a:rPr sz="3200" spc="-10" dirty="0">
                <a:latin typeface="Calibri"/>
                <a:cs typeface="Calibri"/>
              </a:rPr>
              <a:t>diluted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concentration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60%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70% </a:t>
            </a:r>
            <a:r>
              <a:rPr sz="3200" dirty="0">
                <a:latin typeface="Calibri"/>
                <a:cs typeface="Calibri"/>
              </a:rPr>
              <a:t>v/v with  </a:t>
            </a:r>
            <a:r>
              <a:rPr sz="3200" spc="-70" dirty="0">
                <a:latin typeface="Calibri"/>
                <a:cs typeface="Calibri"/>
              </a:rPr>
              <a:t>water.</a:t>
            </a:r>
            <a:endParaRPr sz="32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460"/>
              </a:lnSpc>
              <a:spcBef>
                <a:spcPts val="985"/>
              </a:spcBef>
              <a:buSzPct val="96875"/>
              <a:buFont typeface="Wingdings"/>
              <a:buChar char=""/>
              <a:tabLst>
                <a:tab pos="333375" algn="l"/>
              </a:tabLst>
            </a:pPr>
            <a:r>
              <a:rPr sz="3200" spc="-5" dirty="0">
                <a:latin typeface="Calibri"/>
                <a:cs typeface="Calibri"/>
              </a:rPr>
              <a:t>Ethanol 60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70% v/v and </a:t>
            </a:r>
            <a:r>
              <a:rPr sz="3200" spc="-10" dirty="0">
                <a:latin typeface="Calibri"/>
                <a:cs typeface="Calibri"/>
              </a:rPr>
              <a:t>isopropanol </a:t>
            </a:r>
            <a:r>
              <a:rPr sz="3200" spc="-5" dirty="0">
                <a:latin typeface="Calibri"/>
                <a:cs typeface="Calibri"/>
              </a:rPr>
              <a:t>50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60% v/v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used </a:t>
            </a:r>
            <a:r>
              <a:rPr sz="3200" spc="10" dirty="0">
                <a:latin typeface="Calibri"/>
                <a:cs typeface="Calibri"/>
              </a:rPr>
              <a:t>as  </a:t>
            </a:r>
            <a:r>
              <a:rPr sz="3200" spc="-5" dirty="0">
                <a:latin typeface="Calibri"/>
                <a:cs typeface="Calibri"/>
              </a:rPr>
              <a:t>skin </a:t>
            </a:r>
            <a:r>
              <a:rPr sz="3200" spc="-15" dirty="0">
                <a:latin typeface="Calibri"/>
                <a:cs typeface="Calibri"/>
              </a:rPr>
              <a:t>disinfectants </a:t>
            </a:r>
            <a:r>
              <a:rPr sz="3200" spc="-5" dirty="0">
                <a:latin typeface="Calibri"/>
                <a:cs typeface="Calibri"/>
              </a:rPr>
              <a:t>while methanol </a:t>
            </a:r>
            <a:r>
              <a:rPr sz="3200" spc="-10" dirty="0">
                <a:latin typeface="Calibri"/>
                <a:cs typeface="Calibri"/>
              </a:rPr>
              <a:t>vapour </a:t>
            </a:r>
            <a:r>
              <a:rPr sz="3200" spc="-5" dirty="0">
                <a:latin typeface="Calibri"/>
                <a:cs typeface="Calibri"/>
              </a:rPr>
              <a:t>has been used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1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fungicide.</a:t>
            </a:r>
            <a:endParaRPr sz="3200">
              <a:latin typeface="Calibri"/>
              <a:cs typeface="Calibri"/>
            </a:endParaRPr>
          </a:p>
          <a:p>
            <a:pPr marL="241300" marR="6985" indent="-228600" algn="just">
              <a:lnSpc>
                <a:spcPts val="3460"/>
              </a:lnSpc>
              <a:spcBef>
                <a:spcPts val="1000"/>
              </a:spcBef>
              <a:buSzPct val="96875"/>
              <a:buFont typeface="Wingdings"/>
              <a:buChar char=""/>
              <a:tabLst>
                <a:tab pos="333375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higher </a:t>
            </a:r>
            <a:r>
              <a:rPr sz="3200" spc="-10" dirty="0">
                <a:latin typeface="Calibri"/>
                <a:cs typeface="Calibri"/>
              </a:rPr>
              <a:t>alcohols </a:t>
            </a:r>
            <a:r>
              <a:rPr sz="3200" dirty="0">
                <a:latin typeface="Calibri"/>
                <a:cs typeface="Calibri"/>
              </a:rPr>
              <a:t>( </a:t>
            </a:r>
            <a:r>
              <a:rPr sz="3200" spc="-10" dirty="0">
                <a:latin typeface="Calibri"/>
                <a:cs typeface="Calibri"/>
              </a:rPr>
              <a:t>propyl, </a:t>
            </a:r>
            <a:r>
              <a:rPr sz="3200" spc="-5" dirty="0">
                <a:latin typeface="Calibri"/>
                <a:cs typeface="Calibri"/>
              </a:rPr>
              <a:t>butyl, </a:t>
            </a:r>
            <a:r>
              <a:rPr sz="3200" spc="-15" dirty="0">
                <a:latin typeface="Calibri"/>
                <a:cs typeface="Calibri"/>
              </a:rPr>
              <a:t>amyl etc) are </a:t>
            </a:r>
            <a:r>
              <a:rPr sz="3200" spc="-10" dirty="0">
                <a:latin typeface="Calibri"/>
                <a:cs typeface="Calibri"/>
              </a:rPr>
              <a:t>more </a:t>
            </a:r>
            <a:r>
              <a:rPr sz="3200" spc="-5" dirty="0">
                <a:latin typeface="Calibri"/>
                <a:cs typeface="Calibri"/>
              </a:rPr>
              <a:t>germicidal  </a:t>
            </a:r>
            <a:r>
              <a:rPr sz="3200" dirty="0">
                <a:latin typeface="Calibri"/>
                <a:cs typeface="Calibri"/>
              </a:rPr>
              <a:t>than </a:t>
            </a:r>
            <a:r>
              <a:rPr sz="3200" spc="-20" dirty="0">
                <a:latin typeface="Calibri"/>
                <a:cs typeface="Calibri"/>
              </a:rPr>
              <a:t>ethyl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alcohol.</a:t>
            </a:r>
            <a:endParaRPr sz="3200">
              <a:latin typeface="Calibri"/>
              <a:cs typeface="Calibri"/>
            </a:endParaRPr>
          </a:p>
          <a:p>
            <a:pPr marL="332740" indent="-320675">
              <a:lnSpc>
                <a:spcPct val="100000"/>
              </a:lnSpc>
              <a:spcBef>
                <a:spcPts val="560"/>
              </a:spcBef>
              <a:buSzPct val="96875"/>
              <a:buFont typeface="Wingdings"/>
              <a:buChar char=""/>
              <a:tabLst>
                <a:tab pos="333375" algn="l"/>
              </a:tabLst>
            </a:pPr>
            <a:r>
              <a:rPr sz="3200" spc="-10" dirty="0">
                <a:latin typeface="Calibri"/>
                <a:cs typeface="Calibri"/>
              </a:rPr>
              <a:t>Alcohols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used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10" dirty="0">
                <a:latin typeface="Calibri"/>
                <a:cs typeface="Calibri"/>
              </a:rPr>
              <a:t>preservatives </a:t>
            </a:r>
            <a:r>
              <a:rPr sz="3200" spc="-5" dirty="0">
                <a:latin typeface="Calibri"/>
                <a:cs typeface="Calibri"/>
              </a:rPr>
              <a:t>in some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vaccines.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3200" b="1" spc="-5" dirty="0">
                <a:latin typeface="Calibri"/>
                <a:cs typeface="Calibri"/>
              </a:rPr>
              <a:t>6. </a:t>
            </a:r>
            <a:r>
              <a:rPr sz="3200" b="1" spc="-15" dirty="0">
                <a:latin typeface="Calibri"/>
                <a:cs typeface="Calibri"/>
              </a:rPr>
              <a:t>Aldehyde</a:t>
            </a:r>
            <a:endParaRPr sz="3200">
              <a:latin typeface="Calibri"/>
              <a:cs typeface="Calibri"/>
            </a:endParaRPr>
          </a:p>
          <a:p>
            <a:pPr marL="332740" indent="-320675">
              <a:lnSpc>
                <a:spcPct val="100000"/>
              </a:lnSpc>
              <a:spcBef>
                <a:spcPts val="630"/>
              </a:spcBef>
              <a:buSzPct val="96875"/>
              <a:buFont typeface="Wingdings"/>
              <a:buChar char=""/>
              <a:tabLst>
                <a:tab pos="333375" algn="l"/>
              </a:tabLst>
            </a:pPr>
            <a:r>
              <a:rPr sz="3200" spc="-15" dirty="0">
                <a:latin typeface="Calibri"/>
                <a:cs typeface="Calibri"/>
              </a:rPr>
              <a:t>Formaldehyde </a:t>
            </a:r>
            <a:r>
              <a:rPr sz="3200" spc="-5" dirty="0">
                <a:latin typeface="Calibri"/>
                <a:cs typeface="Calibri"/>
              </a:rPr>
              <a:t>(HCHO) is </a:t>
            </a:r>
            <a:r>
              <a:rPr sz="3200" dirty="0">
                <a:latin typeface="Calibri"/>
                <a:cs typeface="Calibri"/>
              </a:rPr>
              <a:t>the main </a:t>
            </a:r>
            <a:r>
              <a:rPr sz="3200" spc="-15" dirty="0">
                <a:latin typeface="Calibri"/>
                <a:cs typeface="Calibri"/>
              </a:rPr>
              <a:t>aldehyde </a:t>
            </a:r>
            <a:r>
              <a:rPr sz="3200" spc="-5" dirty="0">
                <a:latin typeface="Calibri"/>
                <a:cs typeface="Calibri"/>
              </a:rPr>
              <a:t>used </a:t>
            </a:r>
            <a:r>
              <a:rPr sz="3200" spc="-30" dirty="0">
                <a:latin typeface="Calibri"/>
                <a:cs typeface="Calibri"/>
              </a:rPr>
              <a:t>for</a:t>
            </a:r>
            <a:r>
              <a:rPr sz="3200" spc="1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disinfection.</a:t>
            </a:r>
            <a:endParaRPr sz="3200">
              <a:latin typeface="Calibri"/>
              <a:cs typeface="Calibri"/>
            </a:endParaRPr>
          </a:p>
          <a:p>
            <a:pPr marL="241300" marR="8255" indent="-228600">
              <a:lnSpc>
                <a:spcPts val="3460"/>
              </a:lnSpc>
              <a:spcBef>
                <a:spcPts val="1045"/>
              </a:spcBef>
              <a:buSzPct val="96875"/>
              <a:buFont typeface="Wingdings"/>
              <a:buChar char=""/>
              <a:tabLst>
                <a:tab pos="333375" algn="l"/>
                <a:tab pos="2980055" algn="l"/>
                <a:tab pos="3566795" algn="l"/>
                <a:tab pos="5186680" algn="l"/>
                <a:tab pos="5720080" algn="l"/>
                <a:tab pos="7004050" algn="l"/>
                <a:tab pos="7753350" algn="l"/>
                <a:tab pos="9947275" algn="l"/>
                <a:tab pos="10565765" algn="l"/>
              </a:tabLst>
            </a:pP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ormalde</a:t>
            </a:r>
            <a:r>
              <a:rPr sz="3200" spc="-60" dirty="0">
                <a:latin typeface="Calibri"/>
                <a:cs typeface="Calibri"/>
              </a:rPr>
              <a:t>h</a:t>
            </a:r>
            <a:r>
              <a:rPr sz="3200" spc="-35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	</a:t>
            </a:r>
            <a:r>
              <a:rPr sz="3200" spc="-5" dirty="0">
                <a:latin typeface="Calibri"/>
                <a:cs typeface="Calibri"/>
              </a:rPr>
              <a:t>sol</a:t>
            </a:r>
            <a:r>
              <a:rPr sz="3200" spc="10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tion	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	</a:t>
            </a:r>
            <a:r>
              <a:rPr sz="3200" spc="5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fu</a:t>
            </a:r>
            <a:r>
              <a:rPr sz="3200" dirty="0">
                <a:latin typeface="Calibri"/>
                <a:cs typeface="Calibri"/>
              </a:rPr>
              <a:t>l	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	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erili</a:t>
            </a:r>
            <a:r>
              <a:rPr sz="3200" spc="-60" dirty="0">
                <a:latin typeface="Calibri"/>
                <a:cs typeface="Calibri"/>
              </a:rPr>
              <a:t>z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	of	c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ain  </a:t>
            </a:r>
            <a:r>
              <a:rPr sz="3200" spc="-10" dirty="0">
                <a:latin typeface="Calibri"/>
                <a:cs typeface="Calibri"/>
              </a:rPr>
              <a:t>instruments.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1483</Words>
  <Application>Microsoft Office PowerPoint</Application>
  <PresentationFormat>Widescreen</PresentationFormat>
  <Paragraphs>194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Century Gothic</vt:lpstr>
      <vt:lpstr>Times New Roman</vt:lpstr>
      <vt:lpstr>Wingdings</vt:lpstr>
      <vt:lpstr>Wingdings 3</vt:lpstr>
      <vt:lpstr>Ion</vt:lpstr>
      <vt:lpstr>Disinfectant</vt:lpstr>
      <vt:lpstr>Content</vt:lpstr>
      <vt:lpstr>Terminology</vt:lpstr>
      <vt:lpstr>Terminology</vt:lpstr>
      <vt:lpstr>Introduction of Disinfectants</vt:lpstr>
      <vt:lpstr>An ideal disinfectant should have following properties.</vt:lpstr>
      <vt:lpstr>Classification of Disinfectants</vt:lpstr>
      <vt:lpstr>PowerPoint Presentation</vt:lpstr>
      <vt:lpstr>PowerPoint Presentation</vt:lpstr>
      <vt:lpstr>PowerPoint Presentation</vt:lpstr>
      <vt:lpstr>9. Detergents and soaps</vt:lpstr>
      <vt:lpstr>Mode of action of Disinfectants</vt:lpstr>
      <vt:lpstr>Factors affecting disinfection</vt:lpstr>
      <vt:lpstr>1. Concentration of disinfectants</vt:lpstr>
      <vt:lpstr>2. Temperature</vt:lpstr>
      <vt:lpstr>3. Time of contact</vt:lpstr>
      <vt:lpstr>5. Chemical structure of disinfectant</vt:lpstr>
      <vt:lpstr>6. Types and number of micro-organisms present</vt:lpstr>
      <vt:lpstr>7. Interfering substances in the environment</vt:lpstr>
      <vt:lpstr>8. Potentiation, synergism and antagonism of disinfactants</vt:lpstr>
      <vt:lpstr>Evaluation of Anti-microbial agents and Disinfectants</vt:lpstr>
      <vt:lpstr>1. Tube Dilution And Agar Plate Method</vt:lpstr>
      <vt:lpstr>1. Tube Dilution And Agar Plate Method</vt:lpstr>
      <vt:lpstr>2. Cup Plate or Cylinder plate Method</vt:lpstr>
      <vt:lpstr>2. Cup Plate or Cylinder plate Method</vt:lpstr>
      <vt:lpstr>3. Ditch-Plate Method</vt:lpstr>
      <vt:lpstr>3. Ditch-Plate Method</vt:lpstr>
      <vt:lpstr>4. Gradient Plate Technique</vt:lpstr>
      <vt:lpstr>4. Gradient Plate Technique</vt:lpstr>
      <vt:lpstr>5. Phenol Coefficient Method ( Rideal-Walker test)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Disinfectant</dc:title>
  <cp:lastModifiedBy>pintu</cp:lastModifiedBy>
  <cp:revision>1</cp:revision>
  <dcterms:created xsi:type="dcterms:W3CDTF">2020-06-22T02:11:10Z</dcterms:created>
  <dcterms:modified xsi:type="dcterms:W3CDTF">2020-06-22T02:13:34Z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2020-06-22T00:00:00Z</vt:filetime>
  </property>
</Properties>
</file>