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8197" y="461899"/>
            <a:ext cx="292760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6FC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399" y="2023998"/>
            <a:ext cx="8077200" cy="397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AboutFDA/Transparency/Basics/ucm194879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838200"/>
            <a:ext cx="7773924" cy="1472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2" y="838961"/>
            <a:ext cx="7772400" cy="1470660"/>
          </a:xfrm>
          <a:prstGeom prst="rect">
            <a:avLst/>
          </a:prstGeom>
          <a:ln w="25907">
            <a:solidFill>
              <a:srgbClr val="8EB4E2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441959" marR="391795" indent="-45720">
              <a:lnSpc>
                <a:spcPct val="100000"/>
              </a:lnSpc>
              <a:spcBef>
                <a:spcPts val="725"/>
              </a:spcBef>
            </a:pPr>
            <a:r>
              <a:rPr sz="4000" spc="-65" dirty="0">
                <a:solidFill>
                  <a:srgbClr val="C00000"/>
                </a:solidFill>
              </a:rPr>
              <a:t>REGULATORY </a:t>
            </a:r>
            <a:r>
              <a:rPr sz="4000" spc="-20" dirty="0">
                <a:solidFill>
                  <a:srgbClr val="C00000"/>
                </a:solidFill>
              </a:rPr>
              <a:t>REQUIREMENTS </a:t>
            </a:r>
            <a:r>
              <a:rPr sz="4000" spc="-10" dirty="0">
                <a:solidFill>
                  <a:srgbClr val="C00000"/>
                </a:solidFill>
              </a:rPr>
              <a:t>OF  DRUGS </a:t>
            </a:r>
            <a:r>
              <a:rPr sz="4000" spc="-5" dirty="0">
                <a:solidFill>
                  <a:srgbClr val="C00000"/>
                </a:solidFill>
              </a:rPr>
              <a:t>AND</a:t>
            </a:r>
            <a:r>
              <a:rPr sz="4000" spc="5" dirty="0">
                <a:solidFill>
                  <a:srgbClr val="C00000"/>
                </a:solidFill>
              </a:rPr>
              <a:t> </a:t>
            </a:r>
            <a:r>
              <a:rPr sz="4000" spc="-15" dirty="0">
                <a:solidFill>
                  <a:srgbClr val="C00000"/>
                </a:solidFill>
              </a:rPr>
              <a:t>PHARMACEUTICALS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0" y="2308859"/>
            <a:ext cx="8229600" cy="4549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719" y="274320"/>
            <a:ext cx="8613775" cy="1595755"/>
            <a:chOff x="426719" y="274320"/>
            <a:chExt cx="8613775" cy="1595755"/>
          </a:xfrm>
        </p:grpSpPr>
        <p:sp>
          <p:nvSpPr>
            <p:cNvPr id="3" name="object 3"/>
            <p:cNvSpPr/>
            <p:nvPr/>
          </p:nvSpPr>
          <p:spPr>
            <a:xfrm>
              <a:off x="426719" y="300397"/>
              <a:ext cx="8613648" cy="1470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61159" y="312420"/>
              <a:ext cx="6143244" cy="1557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20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15108" y="461899"/>
            <a:ext cx="5113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10" dirty="0">
                <a:solidFill>
                  <a:srgbClr val="000000"/>
                </a:solidFill>
                <a:latin typeface="Carlito"/>
                <a:cs typeface="Carlito"/>
              </a:rPr>
              <a:t>Criteria </a:t>
            </a:r>
            <a:r>
              <a:rPr b="0" spc="-35" dirty="0">
                <a:solidFill>
                  <a:srgbClr val="000000"/>
                </a:solidFill>
                <a:latin typeface="Carlito"/>
                <a:cs typeface="Carlito"/>
              </a:rPr>
              <a:t>for</a:t>
            </a:r>
            <a:r>
              <a:rPr b="0" spc="-1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arlito"/>
                <a:cs typeface="Carlito"/>
              </a:rPr>
              <a:t>application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613661"/>
            <a:ext cx="8048625" cy="324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010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clinical </a:t>
            </a:r>
            <a:r>
              <a:rPr sz="2400" spc="-10" dirty="0">
                <a:latin typeface="Carlito"/>
                <a:cs typeface="Carlito"/>
              </a:rPr>
              <a:t>study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required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an IND if it is </a:t>
            </a:r>
            <a:r>
              <a:rPr sz="2400" spc="-10" dirty="0">
                <a:latin typeface="Carlito"/>
                <a:cs typeface="Carlito"/>
              </a:rPr>
              <a:t>intended </a:t>
            </a:r>
            <a:r>
              <a:rPr sz="2400" spc="-15" dirty="0">
                <a:latin typeface="Carlito"/>
                <a:cs typeface="Carlito"/>
              </a:rPr>
              <a:t>to  </a:t>
            </a:r>
            <a:r>
              <a:rPr sz="2400" spc="-5" dirty="0">
                <a:latin typeface="Carlito"/>
                <a:cs typeface="Carlito"/>
              </a:rPr>
              <a:t>support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a: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New Indication.</a:t>
            </a:r>
            <a:endParaRPr sz="2400">
              <a:latin typeface="Carlito"/>
              <a:cs typeface="Carlito"/>
            </a:endParaRPr>
          </a:p>
          <a:p>
            <a:pPr marL="756285" marR="12446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Change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15" dirty="0">
                <a:latin typeface="Carlito"/>
                <a:cs typeface="Carlito"/>
              </a:rPr>
              <a:t>approved route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administration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10" dirty="0">
                <a:latin typeface="Carlito"/>
                <a:cs typeface="Carlito"/>
              </a:rPr>
              <a:t>dosage  level.</a:t>
            </a:r>
            <a:endParaRPr sz="24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  <a:tab pos="1137920" algn="l"/>
              </a:tabLst>
            </a:pPr>
            <a:r>
              <a:rPr sz="2400" spc="-10" dirty="0">
                <a:latin typeface="Carlito"/>
                <a:cs typeface="Carlito"/>
              </a:rPr>
              <a:t>Change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15" dirty="0">
                <a:latin typeface="Carlito"/>
                <a:cs typeface="Carlito"/>
              </a:rPr>
              <a:t>approved </a:t>
            </a:r>
            <a:r>
              <a:rPr sz="2400" spc="-10" dirty="0">
                <a:latin typeface="Carlito"/>
                <a:cs typeface="Carlito"/>
              </a:rPr>
              <a:t>patient population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population  </a:t>
            </a:r>
            <a:r>
              <a:rPr sz="2400" spc="-15" dirty="0">
                <a:latin typeface="Carlito"/>
                <a:cs typeface="Carlito"/>
              </a:rPr>
              <a:t>at	greater </a:t>
            </a:r>
            <a:r>
              <a:rPr sz="2400" spc="-5" dirty="0">
                <a:latin typeface="Carlito"/>
                <a:cs typeface="Carlito"/>
              </a:rPr>
              <a:t>or increased of </a:t>
            </a:r>
            <a:r>
              <a:rPr sz="2400" dirty="0">
                <a:latin typeface="Carlito"/>
                <a:cs typeface="Carlito"/>
              </a:rPr>
              <a:t>risk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Significant </a:t>
            </a:r>
            <a:r>
              <a:rPr sz="2400" spc="-5" dirty="0">
                <a:latin typeface="Carlito"/>
                <a:cs typeface="Carlito"/>
              </a:rPr>
              <a:t>change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10" dirty="0">
                <a:latin typeface="Carlito"/>
                <a:cs typeface="Carlito"/>
              </a:rPr>
              <a:t>promotion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5" dirty="0">
                <a:latin typeface="Carlito"/>
                <a:cs typeface="Carlito"/>
              </a:rPr>
              <a:t>approved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drug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62355" y="201168"/>
            <a:ext cx="8324215" cy="1332230"/>
            <a:chOff x="562355" y="201168"/>
            <a:chExt cx="8324215" cy="1332230"/>
          </a:xfrm>
        </p:grpSpPr>
        <p:sp>
          <p:nvSpPr>
            <p:cNvPr id="3" name="object 3"/>
            <p:cNvSpPr/>
            <p:nvPr/>
          </p:nvSpPr>
          <p:spPr>
            <a:xfrm>
              <a:off x="562355" y="201168"/>
              <a:ext cx="8324088" cy="12374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36063" y="274320"/>
              <a:ext cx="5375147" cy="12588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9599" y="228600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prstGeom prst="rect">
            <a:avLst/>
          </a:prstGeom>
          <a:ln w="9144">
            <a:solidFill>
              <a:srgbClr val="7C5F9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575"/>
              </a:spcBef>
            </a:pPr>
            <a:r>
              <a:rPr spc="-5" dirty="0">
                <a:solidFill>
                  <a:srgbClr val="000000"/>
                </a:solidFill>
              </a:rPr>
              <a:t>Application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Content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509941"/>
            <a:ext cx="7853045" cy="227012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Animal </a:t>
            </a:r>
            <a:r>
              <a:rPr sz="3200" spc="-5" dirty="0">
                <a:latin typeface="Carlito"/>
                <a:cs typeface="Carlito"/>
              </a:rPr>
              <a:t>Pharmacology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40" dirty="0">
                <a:latin typeface="Carlito"/>
                <a:cs typeface="Carlito"/>
              </a:rPr>
              <a:t>Toxicology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studies.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Chemistry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Manufacturing</a:t>
            </a:r>
            <a:r>
              <a:rPr sz="3200" spc="10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Information.</a:t>
            </a:r>
            <a:endParaRPr sz="3200">
              <a:latin typeface="Carlito"/>
              <a:cs typeface="Carlito"/>
            </a:endParaRPr>
          </a:p>
          <a:p>
            <a:pPr marL="355600" marR="193611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Clinical </a:t>
            </a:r>
            <a:r>
              <a:rPr sz="3200" spc="-15" dirty="0">
                <a:latin typeface="Carlito"/>
                <a:cs typeface="Carlito"/>
              </a:rPr>
              <a:t>Protocols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0" dirty="0">
                <a:latin typeface="Carlito"/>
                <a:cs typeface="Carlito"/>
              </a:rPr>
              <a:t>Investigator  </a:t>
            </a:r>
            <a:r>
              <a:rPr sz="3200" spc="-10" dirty="0">
                <a:latin typeface="Carlito"/>
                <a:cs typeface="Carlito"/>
              </a:rPr>
              <a:t>Information.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439" y="211429"/>
            <a:ext cx="8647560" cy="1560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2050" y="446354"/>
            <a:ext cx="74161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D0D0D"/>
                </a:solidFill>
              </a:rPr>
              <a:t>NEW DRUG </a:t>
            </a:r>
            <a:r>
              <a:rPr spc="-35" dirty="0">
                <a:solidFill>
                  <a:srgbClr val="0D0D0D"/>
                </a:solidFill>
              </a:rPr>
              <a:t>APPLICATION</a:t>
            </a:r>
            <a:r>
              <a:rPr spc="-75" dirty="0">
                <a:solidFill>
                  <a:srgbClr val="0D0D0D"/>
                </a:solidFill>
              </a:rPr>
              <a:t> </a:t>
            </a:r>
            <a:r>
              <a:rPr spc="-25" dirty="0">
                <a:solidFill>
                  <a:srgbClr val="0D0D0D"/>
                </a:solidFill>
              </a:rPr>
              <a:t>(NDA)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864817"/>
            <a:ext cx="8225790" cy="423354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55"/>
              </a:spcBef>
              <a:buFont typeface="Arial"/>
              <a:buChar char="•"/>
              <a:tabLst>
                <a:tab pos="421640" algn="l"/>
              </a:tabLst>
            </a:pPr>
            <a:r>
              <a:rPr dirty="0"/>
              <a:t>	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5" dirty="0">
                <a:latin typeface="Carlito"/>
                <a:cs typeface="Carlito"/>
              </a:rPr>
              <a:t>New </a:t>
            </a:r>
            <a:r>
              <a:rPr sz="2300" dirty="0">
                <a:latin typeface="Carlito"/>
                <a:cs typeface="Carlito"/>
              </a:rPr>
              <a:t>Drug </a:t>
            </a:r>
            <a:r>
              <a:rPr sz="2300" spc="-5" dirty="0">
                <a:latin typeface="Carlito"/>
                <a:cs typeface="Carlito"/>
              </a:rPr>
              <a:t>Application </a:t>
            </a:r>
            <a:r>
              <a:rPr sz="2300" spc="-10" dirty="0">
                <a:latin typeface="Carlito"/>
                <a:cs typeface="Carlito"/>
              </a:rPr>
              <a:t>(NDA) </a:t>
            </a:r>
            <a:r>
              <a:rPr sz="2300" spc="-5" dirty="0">
                <a:latin typeface="Carlito"/>
                <a:cs typeface="Carlito"/>
              </a:rPr>
              <a:t>is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5" dirty="0">
                <a:latin typeface="Carlito"/>
                <a:cs typeface="Carlito"/>
              </a:rPr>
              <a:t>vehicle in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5" dirty="0">
                <a:latin typeface="Carlito"/>
                <a:cs typeface="Carlito"/>
              </a:rPr>
              <a:t>United  </a:t>
            </a:r>
            <a:r>
              <a:rPr sz="2300" spc="-15" dirty="0">
                <a:latin typeface="Carlito"/>
                <a:cs typeface="Carlito"/>
              </a:rPr>
              <a:t>States </a:t>
            </a:r>
            <a:r>
              <a:rPr sz="2300" spc="-10" dirty="0">
                <a:latin typeface="Carlito"/>
                <a:cs typeface="Carlito"/>
              </a:rPr>
              <a:t>through </a:t>
            </a:r>
            <a:r>
              <a:rPr sz="2300" dirty="0">
                <a:latin typeface="Carlito"/>
                <a:cs typeface="Carlito"/>
              </a:rPr>
              <a:t>which drug </a:t>
            </a:r>
            <a:r>
              <a:rPr sz="2300" spc="-10" dirty="0">
                <a:latin typeface="Carlito"/>
                <a:cs typeface="Carlito"/>
              </a:rPr>
              <a:t>sponsors formally propose that </a:t>
            </a:r>
            <a:r>
              <a:rPr sz="2300" dirty="0">
                <a:latin typeface="Carlito"/>
                <a:cs typeface="Carlito"/>
              </a:rPr>
              <a:t>the  </a:t>
            </a:r>
            <a:r>
              <a:rPr sz="2300" spc="-15" dirty="0">
                <a:latin typeface="Carlito"/>
                <a:cs typeface="Carlito"/>
              </a:rPr>
              <a:t>FDA </a:t>
            </a:r>
            <a:r>
              <a:rPr sz="2300" spc="-10" dirty="0">
                <a:latin typeface="Carlito"/>
                <a:cs typeface="Carlito"/>
              </a:rPr>
              <a:t>approve </a:t>
            </a:r>
            <a:r>
              <a:rPr sz="2300" dirty="0">
                <a:latin typeface="Carlito"/>
                <a:cs typeface="Carlito"/>
              </a:rPr>
              <a:t>a </a:t>
            </a:r>
            <a:r>
              <a:rPr sz="2300" spc="-5" dirty="0">
                <a:latin typeface="Carlito"/>
                <a:cs typeface="Carlito"/>
              </a:rPr>
              <a:t>new pharmaceutical </a:t>
            </a:r>
            <a:r>
              <a:rPr sz="2300" spc="-20" dirty="0">
                <a:latin typeface="Carlito"/>
                <a:cs typeface="Carlito"/>
              </a:rPr>
              <a:t>for </a:t>
            </a:r>
            <a:r>
              <a:rPr sz="2300" spc="-5" dirty="0">
                <a:latin typeface="Carlito"/>
                <a:cs typeface="Carlito"/>
              </a:rPr>
              <a:t>sale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10" dirty="0">
                <a:latin typeface="Carlito"/>
                <a:cs typeface="Carlito"/>
              </a:rPr>
              <a:t>marketing. NDA </a:t>
            </a:r>
            <a:r>
              <a:rPr sz="2300" spc="-5" dirty="0">
                <a:latin typeface="Carlito"/>
                <a:cs typeface="Carlito"/>
              </a:rPr>
              <a:t>is  responsible </a:t>
            </a:r>
            <a:r>
              <a:rPr sz="2300" spc="-20" dirty="0">
                <a:latin typeface="Carlito"/>
                <a:cs typeface="Carlito"/>
              </a:rPr>
              <a:t>for </a:t>
            </a:r>
            <a:r>
              <a:rPr sz="2300" spc="-10" dirty="0">
                <a:latin typeface="Carlito"/>
                <a:cs typeface="Carlito"/>
              </a:rPr>
              <a:t>are </a:t>
            </a:r>
            <a:r>
              <a:rPr sz="2300" spc="-5" dirty="0">
                <a:latin typeface="Carlito"/>
                <a:cs typeface="Carlito"/>
              </a:rPr>
              <a:t>providing </a:t>
            </a:r>
            <a:r>
              <a:rPr sz="2300" dirty="0">
                <a:latin typeface="Carlito"/>
                <a:cs typeface="Carlito"/>
              </a:rPr>
              <a:t>enough </a:t>
            </a:r>
            <a:r>
              <a:rPr sz="2300" spc="-10" dirty="0">
                <a:latin typeface="Carlito"/>
                <a:cs typeface="Carlito"/>
              </a:rPr>
              <a:t>information </a:t>
            </a:r>
            <a:r>
              <a:rPr sz="2300" spc="-15" dirty="0">
                <a:latin typeface="Carlito"/>
                <a:cs typeface="Carlito"/>
              </a:rPr>
              <a:t>to </a:t>
            </a:r>
            <a:r>
              <a:rPr sz="2300" spc="-5" dirty="0">
                <a:latin typeface="Carlito"/>
                <a:cs typeface="Carlito"/>
              </a:rPr>
              <a:t>permit </a:t>
            </a:r>
            <a:r>
              <a:rPr sz="2300" spc="-10" dirty="0">
                <a:latin typeface="Carlito"/>
                <a:cs typeface="Carlito"/>
              </a:rPr>
              <a:t>FDA  </a:t>
            </a:r>
            <a:r>
              <a:rPr sz="2300" spc="-15" dirty="0">
                <a:latin typeface="Carlito"/>
                <a:cs typeface="Carlito"/>
              </a:rPr>
              <a:t>reviewers to </a:t>
            </a:r>
            <a:r>
              <a:rPr sz="2300" spc="-5" dirty="0">
                <a:latin typeface="Carlito"/>
                <a:cs typeface="Carlito"/>
              </a:rPr>
              <a:t>establish </a:t>
            </a:r>
            <a:r>
              <a:rPr sz="2300" dirty="0">
                <a:latin typeface="Carlito"/>
                <a:cs typeface="Carlito"/>
              </a:rPr>
              <a:t>the</a:t>
            </a:r>
            <a:r>
              <a:rPr sz="2300" spc="35" dirty="0">
                <a:latin typeface="Carlito"/>
                <a:cs typeface="Carlito"/>
              </a:rPr>
              <a:t> </a:t>
            </a:r>
            <a:r>
              <a:rPr sz="2300" spc="-10" dirty="0">
                <a:latin typeface="Carlito"/>
                <a:cs typeface="Carlito"/>
              </a:rPr>
              <a:t>following:</a:t>
            </a:r>
            <a:endParaRPr sz="2300">
              <a:latin typeface="Carlito"/>
              <a:cs typeface="Carlito"/>
            </a:endParaRPr>
          </a:p>
          <a:p>
            <a:pPr marL="756285" marR="574675" lvl="1" indent="-287020">
              <a:lnSpc>
                <a:spcPts val="2210"/>
              </a:lnSpc>
              <a:spcBef>
                <a:spcPts val="535"/>
              </a:spcBef>
              <a:buFont typeface="Arial"/>
              <a:buChar char="–"/>
              <a:tabLst>
                <a:tab pos="756920" algn="l"/>
              </a:tabLst>
            </a:pPr>
            <a:r>
              <a:rPr sz="2300" dirty="0">
                <a:latin typeface="Carlito"/>
                <a:cs typeface="Carlito"/>
              </a:rPr>
              <a:t>Whether the </a:t>
            </a:r>
            <a:r>
              <a:rPr sz="2300" spc="-5" dirty="0">
                <a:latin typeface="Carlito"/>
                <a:cs typeface="Carlito"/>
              </a:rPr>
              <a:t>drug </a:t>
            </a:r>
            <a:r>
              <a:rPr sz="2300" spc="-20" dirty="0">
                <a:latin typeface="Carlito"/>
                <a:cs typeface="Carlito"/>
              </a:rPr>
              <a:t>safe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15" dirty="0">
                <a:latin typeface="Carlito"/>
                <a:cs typeface="Carlito"/>
              </a:rPr>
              <a:t>effective </a:t>
            </a:r>
            <a:r>
              <a:rPr sz="2300" dirty="0">
                <a:latin typeface="Carlito"/>
                <a:cs typeface="Carlito"/>
              </a:rPr>
              <a:t>in </a:t>
            </a:r>
            <a:r>
              <a:rPr sz="2300" spc="-5" dirty="0">
                <a:latin typeface="Carlito"/>
                <a:cs typeface="Carlito"/>
              </a:rPr>
              <a:t>its proposed use(s)  </a:t>
            </a:r>
            <a:r>
              <a:rPr sz="2300" dirty="0">
                <a:latin typeface="Carlito"/>
                <a:cs typeface="Carlito"/>
              </a:rPr>
              <a:t>when </a:t>
            </a:r>
            <a:r>
              <a:rPr sz="2300" spc="-5" dirty="0">
                <a:latin typeface="Carlito"/>
                <a:cs typeface="Carlito"/>
              </a:rPr>
              <a:t>used </a:t>
            </a:r>
            <a:r>
              <a:rPr sz="2300" dirty="0">
                <a:latin typeface="Carlito"/>
                <a:cs typeface="Carlito"/>
              </a:rPr>
              <a:t>as </a:t>
            </a:r>
            <a:r>
              <a:rPr sz="2300" spc="-10" dirty="0">
                <a:latin typeface="Carlito"/>
                <a:cs typeface="Carlito"/>
              </a:rPr>
              <a:t>directed,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5" dirty="0">
                <a:latin typeface="Carlito"/>
                <a:cs typeface="Carlito"/>
              </a:rPr>
              <a:t>do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5" dirty="0">
                <a:latin typeface="Carlito"/>
                <a:cs typeface="Carlito"/>
              </a:rPr>
              <a:t>benefits of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5" dirty="0">
                <a:latin typeface="Carlito"/>
                <a:cs typeface="Carlito"/>
              </a:rPr>
              <a:t>drug  outweigh </a:t>
            </a:r>
            <a:r>
              <a:rPr sz="2300" dirty="0">
                <a:latin typeface="Carlito"/>
                <a:cs typeface="Carlito"/>
              </a:rPr>
              <a:t>the</a:t>
            </a:r>
            <a:r>
              <a:rPr sz="2300" spc="35" dirty="0">
                <a:latin typeface="Carlito"/>
                <a:cs typeface="Carlito"/>
              </a:rPr>
              <a:t> </a:t>
            </a:r>
            <a:r>
              <a:rPr sz="2300" spc="-10" dirty="0">
                <a:latin typeface="Carlito"/>
                <a:cs typeface="Carlito"/>
              </a:rPr>
              <a:t>risks.</a:t>
            </a:r>
            <a:endParaRPr sz="2300">
              <a:latin typeface="Carlito"/>
              <a:cs typeface="Carlito"/>
            </a:endParaRPr>
          </a:p>
          <a:p>
            <a:pPr marL="756285" marR="989965" lvl="1" indent="-287020">
              <a:lnSpc>
                <a:spcPts val="2210"/>
              </a:lnSpc>
              <a:spcBef>
                <a:spcPts val="545"/>
              </a:spcBef>
              <a:buFont typeface="Arial"/>
              <a:buChar char="–"/>
              <a:tabLst>
                <a:tab pos="756920" algn="l"/>
              </a:tabLst>
            </a:pPr>
            <a:r>
              <a:rPr sz="2300" spc="-5" dirty="0">
                <a:latin typeface="Carlito"/>
                <a:cs typeface="Carlito"/>
              </a:rPr>
              <a:t>Whether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10" dirty="0">
                <a:latin typeface="Carlito"/>
                <a:cs typeface="Carlito"/>
              </a:rPr>
              <a:t>drug’s proposed </a:t>
            </a:r>
            <a:r>
              <a:rPr sz="2300" dirty="0">
                <a:latin typeface="Carlito"/>
                <a:cs typeface="Carlito"/>
              </a:rPr>
              <a:t>labeling </a:t>
            </a:r>
            <a:r>
              <a:rPr sz="2300" spc="-15" dirty="0">
                <a:latin typeface="Carlito"/>
                <a:cs typeface="Carlito"/>
              </a:rPr>
              <a:t>(package </a:t>
            </a:r>
            <a:r>
              <a:rPr sz="2300" dirty="0">
                <a:latin typeface="Carlito"/>
                <a:cs typeface="Carlito"/>
              </a:rPr>
              <a:t>insert)  </a:t>
            </a:r>
            <a:r>
              <a:rPr sz="2300" spc="-10" dirty="0">
                <a:latin typeface="Carlito"/>
                <a:cs typeface="Carlito"/>
              </a:rPr>
              <a:t>appropriate,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5" dirty="0">
                <a:latin typeface="Carlito"/>
                <a:cs typeface="Carlito"/>
              </a:rPr>
              <a:t>what should </a:t>
            </a:r>
            <a:r>
              <a:rPr sz="2300" dirty="0">
                <a:latin typeface="Carlito"/>
                <a:cs typeface="Carlito"/>
              </a:rPr>
              <a:t>it</a:t>
            </a:r>
            <a:r>
              <a:rPr sz="2300" spc="25" dirty="0">
                <a:latin typeface="Carlito"/>
                <a:cs typeface="Carlito"/>
              </a:rPr>
              <a:t> </a:t>
            </a:r>
            <a:r>
              <a:rPr sz="2300" spc="-10" dirty="0">
                <a:latin typeface="Carlito"/>
                <a:cs typeface="Carlito"/>
              </a:rPr>
              <a:t>contain.</a:t>
            </a:r>
            <a:endParaRPr sz="2300">
              <a:latin typeface="Carlito"/>
              <a:cs typeface="Carlito"/>
            </a:endParaRPr>
          </a:p>
          <a:p>
            <a:pPr marL="756285" marR="92075" lvl="1" indent="-287020">
              <a:lnSpc>
                <a:spcPct val="80000"/>
              </a:lnSpc>
              <a:spcBef>
                <a:spcPts val="570"/>
              </a:spcBef>
              <a:buFont typeface="Arial"/>
              <a:buChar char="–"/>
              <a:tabLst>
                <a:tab pos="756920" algn="l"/>
              </a:tabLst>
            </a:pPr>
            <a:r>
              <a:rPr sz="2300" dirty="0">
                <a:latin typeface="Carlito"/>
                <a:cs typeface="Carlito"/>
              </a:rPr>
              <a:t>Whether the </a:t>
            </a:r>
            <a:r>
              <a:rPr sz="2300" spc="-5" dirty="0">
                <a:latin typeface="Carlito"/>
                <a:cs typeface="Carlito"/>
              </a:rPr>
              <a:t>methods </a:t>
            </a:r>
            <a:r>
              <a:rPr sz="2300" dirty="0">
                <a:latin typeface="Carlito"/>
                <a:cs typeface="Carlito"/>
              </a:rPr>
              <a:t>used in </a:t>
            </a:r>
            <a:r>
              <a:rPr sz="2300" spc="-5" dirty="0">
                <a:latin typeface="Carlito"/>
                <a:cs typeface="Carlito"/>
              </a:rPr>
              <a:t>manufacturing (Good  Manufacturing </a:t>
            </a:r>
            <a:r>
              <a:rPr sz="2300" spc="-10" dirty="0">
                <a:latin typeface="Carlito"/>
                <a:cs typeface="Carlito"/>
              </a:rPr>
              <a:t>Practice, </a:t>
            </a:r>
            <a:r>
              <a:rPr sz="2300" spc="-5" dirty="0">
                <a:latin typeface="Carlito"/>
                <a:cs typeface="Carlito"/>
              </a:rPr>
              <a:t>GMP) the drug </a:t>
            </a:r>
            <a:r>
              <a:rPr sz="2300" dirty="0">
                <a:latin typeface="Carlito"/>
                <a:cs typeface="Carlito"/>
              </a:rPr>
              <a:t>and the </a:t>
            </a:r>
            <a:r>
              <a:rPr sz="2300" spc="-15" dirty="0">
                <a:latin typeface="Carlito"/>
                <a:cs typeface="Carlito"/>
              </a:rPr>
              <a:t>controls </a:t>
            </a:r>
            <a:r>
              <a:rPr sz="2300" spc="-5" dirty="0">
                <a:latin typeface="Carlito"/>
                <a:cs typeface="Carlito"/>
              </a:rPr>
              <a:t>used  </a:t>
            </a:r>
            <a:r>
              <a:rPr sz="2300" spc="-15" dirty="0">
                <a:latin typeface="Carlito"/>
                <a:cs typeface="Carlito"/>
              </a:rPr>
              <a:t>to </a:t>
            </a:r>
            <a:r>
              <a:rPr sz="2300" spc="-10" dirty="0">
                <a:latin typeface="Carlito"/>
                <a:cs typeface="Carlito"/>
              </a:rPr>
              <a:t>maintain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10" dirty="0">
                <a:latin typeface="Carlito"/>
                <a:cs typeface="Carlito"/>
              </a:rPr>
              <a:t>drug’s </a:t>
            </a:r>
            <a:r>
              <a:rPr sz="2300" spc="-5" dirty="0">
                <a:latin typeface="Carlito"/>
                <a:cs typeface="Carlito"/>
              </a:rPr>
              <a:t>quality </a:t>
            </a:r>
            <a:r>
              <a:rPr sz="2300" spc="-10" dirty="0">
                <a:latin typeface="Carlito"/>
                <a:cs typeface="Carlito"/>
              </a:rPr>
              <a:t>adequate </a:t>
            </a:r>
            <a:r>
              <a:rPr sz="2300" spc="-15" dirty="0">
                <a:latin typeface="Carlito"/>
                <a:cs typeface="Carlito"/>
              </a:rPr>
              <a:t>to </a:t>
            </a:r>
            <a:r>
              <a:rPr sz="2300" spc="-5" dirty="0">
                <a:latin typeface="Carlito"/>
                <a:cs typeface="Carlito"/>
              </a:rPr>
              <a:t>preserve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10" dirty="0">
                <a:latin typeface="Carlito"/>
                <a:cs typeface="Carlito"/>
              </a:rPr>
              <a:t>drug’s  </a:t>
            </a:r>
            <a:r>
              <a:rPr sz="2300" spc="-25" dirty="0">
                <a:latin typeface="Carlito"/>
                <a:cs typeface="Carlito"/>
              </a:rPr>
              <a:t>identity, </a:t>
            </a:r>
            <a:r>
              <a:rPr sz="2300" spc="-15" dirty="0">
                <a:latin typeface="Carlito"/>
                <a:cs typeface="Carlito"/>
              </a:rPr>
              <a:t>strength, </a:t>
            </a:r>
            <a:r>
              <a:rPr sz="2300" spc="-25" dirty="0">
                <a:latin typeface="Carlito"/>
                <a:cs typeface="Carlito"/>
              </a:rPr>
              <a:t>quality, </a:t>
            </a:r>
            <a:r>
              <a:rPr sz="2300" dirty="0">
                <a:latin typeface="Carlito"/>
                <a:cs typeface="Carlito"/>
              </a:rPr>
              <a:t>and</a:t>
            </a:r>
            <a:r>
              <a:rPr sz="2300" spc="95" dirty="0">
                <a:latin typeface="Carlito"/>
                <a:cs typeface="Carlito"/>
              </a:rPr>
              <a:t> </a:t>
            </a:r>
            <a:r>
              <a:rPr sz="2300" spc="-30" dirty="0">
                <a:latin typeface="Carlito"/>
                <a:cs typeface="Carlito"/>
              </a:rPr>
              <a:t>purity.</a:t>
            </a:r>
            <a:endParaRPr sz="2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1084" y="240791"/>
            <a:ext cx="8853170" cy="1557655"/>
            <a:chOff x="291084" y="240791"/>
            <a:chExt cx="8853170" cy="1557655"/>
          </a:xfrm>
        </p:grpSpPr>
        <p:sp>
          <p:nvSpPr>
            <p:cNvPr id="3" name="object 3"/>
            <p:cNvSpPr/>
            <p:nvPr/>
          </p:nvSpPr>
          <p:spPr>
            <a:xfrm>
              <a:off x="426720" y="279562"/>
              <a:ext cx="8613648" cy="13694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1084" y="240791"/>
              <a:ext cx="8852916" cy="1557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252983"/>
              <a:ext cx="8229600" cy="10424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52984"/>
            <a:ext cx="8229600" cy="1042669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1185"/>
              </a:spcBef>
            </a:pPr>
            <a:r>
              <a:rPr spc="-10" dirty="0">
                <a:solidFill>
                  <a:srgbClr val="0D0D0D"/>
                </a:solidFill>
              </a:rPr>
              <a:t>Fundamentals </a:t>
            </a:r>
            <a:r>
              <a:rPr dirty="0">
                <a:solidFill>
                  <a:srgbClr val="0D0D0D"/>
                </a:solidFill>
              </a:rPr>
              <a:t>of </a:t>
            </a:r>
            <a:r>
              <a:rPr spc="-35" dirty="0">
                <a:solidFill>
                  <a:srgbClr val="0D0D0D"/>
                </a:solidFill>
              </a:rPr>
              <a:t>NDA</a:t>
            </a:r>
            <a:r>
              <a:rPr spc="-30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Submission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461261"/>
            <a:ext cx="8021955" cy="419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As </a:t>
            </a:r>
            <a:r>
              <a:rPr sz="2400" spc="-5" dirty="0">
                <a:latin typeface="Carlito"/>
                <a:cs typeface="Carlito"/>
              </a:rPr>
              <a:t>outlined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Form </a:t>
            </a:r>
            <a:r>
              <a:rPr sz="2400" spc="-10" dirty="0">
                <a:latin typeface="Carlito"/>
                <a:cs typeface="Carlito"/>
              </a:rPr>
              <a:t>FDA-356h, </a:t>
            </a:r>
            <a:r>
              <a:rPr sz="2400" spc="-5" dirty="0">
                <a:latin typeface="Carlito"/>
                <a:cs typeface="Carlito"/>
              </a:rPr>
              <a:t>Application </a:t>
            </a:r>
            <a:r>
              <a:rPr sz="2400" spc="-15" dirty="0">
                <a:latin typeface="Carlito"/>
                <a:cs typeface="Carlito"/>
              </a:rPr>
              <a:t>to Market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New  Drug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Human Use Or </a:t>
            </a:r>
            <a:r>
              <a:rPr sz="2400" dirty="0">
                <a:latin typeface="Carlito"/>
                <a:cs typeface="Carlito"/>
              </a:rPr>
              <a:t>As An </a:t>
            </a:r>
            <a:r>
              <a:rPr sz="2400" spc="-5" dirty="0">
                <a:latin typeface="Carlito"/>
                <a:cs typeface="Carlito"/>
              </a:rPr>
              <a:t>Antibiotic Drug </a:t>
            </a: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Human Use,  </a:t>
            </a:r>
            <a:r>
              <a:rPr sz="2400" spc="-10" dirty="0">
                <a:latin typeface="Carlito"/>
                <a:cs typeface="Carlito"/>
              </a:rPr>
              <a:t>NDAs can consist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15" dirty="0">
                <a:latin typeface="Carlito"/>
                <a:cs typeface="Carlito"/>
              </a:rPr>
              <a:t>many </a:t>
            </a:r>
            <a:r>
              <a:rPr sz="2400" dirty="0">
                <a:latin typeface="Carlito"/>
                <a:cs typeface="Carlito"/>
              </a:rPr>
              <a:t>as 15 </a:t>
            </a:r>
            <a:r>
              <a:rPr sz="2400" spc="-20" dirty="0">
                <a:latin typeface="Carlito"/>
                <a:cs typeface="Carlito"/>
              </a:rPr>
              <a:t>different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sections: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Index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Summary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Chemistry, </a:t>
            </a:r>
            <a:r>
              <a:rPr sz="2400" spc="-5" dirty="0">
                <a:latin typeface="Carlito"/>
                <a:cs typeface="Carlito"/>
              </a:rPr>
              <a:t>Manufacturing,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Control;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Samples, Method </a:t>
            </a:r>
            <a:r>
              <a:rPr sz="2400" spc="-20" dirty="0">
                <a:latin typeface="Carlito"/>
                <a:cs typeface="Carlito"/>
              </a:rPr>
              <a:t>Validation </a:t>
            </a:r>
            <a:r>
              <a:rPr sz="2400" spc="-15" dirty="0">
                <a:latin typeface="Carlito"/>
                <a:cs typeface="Carlito"/>
              </a:rPr>
              <a:t>Package,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Labeling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Nonclinical </a:t>
            </a:r>
            <a:r>
              <a:rPr sz="2400" spc="-5" dirty="0">
                <a:latin typeface="Carlito"/>
                <a:cs typeface="Carlito"/>
              </a:rPr>
              <a:t>Pharmacology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35" dirty="0">
                <a:latin typeface="Carlito"/>
                <a:cs typeface="Carlito"/>
              </a:rPr>
              <a:t> Toxicology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Human Pharmacokinetics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Bioavailability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Microbiology </a:t>
            </a:r>
            <a:r>
              <a:rPr sz="2400" spc="-15" dirty="0">
                <a:latin typeface="Carlito"/>
                <a:cs typeface="Carlito"/>
              </a:rPr>
              <a:t>(for </a:t>
            </a:r>
            <a:r>
              <a:rPr sz="2400" spc="-10" dirty="0">
                <a:latin typeface="Carlito"/>
                <a:cs typeface="Carlito"/>
              </a:rPr>
              <a:t>anti-microbial </a:t>
            </a:r>
            <a:r>
              <a:rPr sz="2400" spc="-5" dirty="0">
                <a:latin typeface="Carlito"/>
                <a:cs typeface="Carlito"/>
              </a:rPr>
              <a:t>drugs only);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540129"/>
            <a:ext cx="7285990" cy="390397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Clinical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Data;</a:t>
            </a:r>
            <a:endParaRPr sz="240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15" dirty="0">
                <a:latin typeface="Carlito"/>
                <a:cs typeface="Carlito"/>
              </a:rPr>
              <a:t>Safety </a:t>
            </a:r>
            <a:r>
              <a:rPr sz="2400" spc="-10" dirty="0">
                <a:latin typeface="Carlito"/>
                <a:cs typeface="Carlito"/>
              </a:rPr>
              <a:t>Update </a:t>
            </a:r>
            <a:r>
              <a:rPr sz="2400" spc="-5" dirty="0">
                <a:latin typeface="Carlito"/>
                <a:cs typeface="Carlito"/>
              </a:rPr>
              <a:t>Report (typically </a:t>
            </a:r>
            <a:r>
              <a:rPr sz="2400" spc="-10" dirty="0">
                <a:latin typeface="Carlito"/>
                <a:cs typeface="Carlito"/>
              </a:rPr>
              <a:t>submitted </a:t>
            </a:r>
            <a:r>
              <a:rPr sz="2400" spc="-5" dirty="0">
                <a:latin typeface="Carlito"/>
                <a:cs typeface="Carlito"/>
              </a:rPr>
              <a:t>120 </a:t>
            </a:r>
            <a:r>
              <a:rPr sz="2400" spc="-20" dirty="0">
                <a:latin typeface="Carlito"/>
                <a:cs typeface="Carlito"/>
              </a:rPr>
              <a:t>days </a:t>
            </a:r>
            <a:r>
              <a:rPr sz="2400" spc="-10" dirty="0">
                <a:latin typeface="Carlito"/>
                <a:cs typeface="Carlito"/>
              </a:rPr>
              <a:t>after 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NDA's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submission);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10" dirty="0">
                <a:latin typeface="Carlito"/>
                <a:cs typeface="Carlito"/>
              </a:rPr>
              <a:t>Statistical;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Case Report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Tabulations;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Case </a:t>
            </a:r>
            <a:r>
              <a:rPr sz="2400" spc="-10" dirty="0">
                <a:latin typeface="Carlito"/>
                <a:cs typeface="Carlito"/>
              </a:rPr>
              <a:t>Report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Forms;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25" dirty="0">
                <a:latin typeface="Carlito"/>
                <a:cs typeface="Carlito"/>
              </a:rPr>
              <a:t>Patent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Information;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25" dirty="0">
                <a:latin typeface="Carlito"/>
                <a:cs typeface="Carlito"/>
              </a:rPr>
              <a:t>Patent </a:t>
            </a:r>
            <a:r>
              <a:rPr sz="2400" spc="-5" dirty="0">
                <a:latin typeface="Carlito"/>
                <a:cs typeface="Carlito"/>
              </a:rPr>
              <a:t>Certification;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and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Other </a:t>
            </a:r>
            <a:r>
              <a:rPr sz="2400" spc="-15" dirty="0">
                <a:latin typeface="Carlito"/>
                <a:cs typeface="Carlito"/>
              </a:rPr>
              <a:t>Information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719" y="274320"/>
            <a:ext cx="8613775" cy="1595755"/>
            <a:chOff x="426719" y="274320"/>
            <a:chExt cx="8613775" cy="1595755"/>
          </a:xfrm>
        </p:grpSpPr>
        <p:sp>
          <p:nvSpPr>
            <p:cNvPr id="3" name="object 3"/>
            <p:cNvSpPr/>
            <p:nvPr/>
          </p:nvSpPr>
          <p:spPr>
            <a:xfrm>
              <a:off x="426719" y="300397"/>
              <a:ext cx="8613648" cy="1470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2291" y="312420"/>
              <a:ext cx="7839456" cy="1557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20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66266" y="461899"/>
            <a:ext cx="68135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D0D0D"/>
                </a:solidFill>
              </a:rPr>
              <a:t>Classification </a:t>
            </a:r>
            <a:r>
              <a:rPr dirty="0">
                <a:solidFill>
                  <a:srgbClr val="0D0D0D"/>
                </a:solidFill>
              </a:rPr>
              <a:t>of drugs in</a:t>
            </a:r>
            <a:r>
              <a:rPr spc="-75" dirty="0">
                <a:solidFill>
                  <a:srgbClr val="0D0D0D"/>
                </a:solidFill>
              </a:rPr>
              <a:t> </a:t>
            </a:r>
            <a:r>
              <a:rPr spc="-40" dirty="0">
                <a:solidFill>
                  <a:srgbClr val="0D0D0D"/>
                </a:solidFill>
              </a:rPr>
              <a:t>NDA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8839" y="1545081"/>
            <a:ext cx="7731125" cy="44380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6985" algn="just">
              <a:lnSpc>
                <a:spcPct val="80000"/>
              </a:lnSpc>
              <a:spcBef>
                <a:spcPts val="695"/>
              </a:spcBef>
            </a:pPr>
            <a:r>
              <a:rPr sz="2500" spc="-5" dirty="0">
                <a:latin typeface="Carlito"/>
                <a:cs typeface="Carlito"/>
              </a:rPr>
              <a:t>CDER classifies </a:t>
            </a:r>
            <a:r>
              <a:rPr sz="2500" spc="-10" dirty="0">
                <a:latin typeface="Carlito"/>
                <a:cs typeface="Carlito"/>
              </a:rPr>
              <a:t>new </a:t>
            </a:r>
            <a:r>
              <a:rPr sz="2500" spc="-5" dirty="0">
                <a:latin typeface="Carlito"/>
                <a:cs typeface="Carlito"/>
              </a:rPr>
              <a:t>drug applications with a </a:t>
            </a:r>
            <a:r>
              <a:rPr sz="2500" spc="-15" dirty="0">
                <a:latin typeface="Carlito"/>
                <a:cs typeface="Carlito"/>
              </a:rPr>
              <a:t>code</a:t>
            </a:r>
            <a:r>
              <a:rPr sz="2500" spc="53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that  reflects </a:t>
            </a:r>
            <a:r>
              <a:rPr sz="2500" spc="-5" dirty="0">
                <a:latin typeface="Carlito"/>
                <a:cs typeface="Carlito"/>
              </a:rPr>
              <a:t>both the </a:t>
            </a:r>
            <a:r>
              <a:rPr sz="2500" dirty="0">
                <a:latin typeface="Carlito"/>
                <a:cs typeface="Carlito"/>
              </a:rPr>
              <a:t>type </a:t>
            </a:r>
            <a:r>
              <a:rPr sz="2500" spc="-5" dirty="0">
                <a:latin typeface="Carlito"/>
                <a:cs typeface="Carlito"/>
              </a:rPr>
              <a:t>of drug being </a:t>
            </a:r>
            <a:r>
              <a:rPr sz="2500" spc="-10" dirty="0">
                <a:latin typeface="Carlito"/>
                <a:cs typeface="Carlito"/>
              </a:rPr>
              <a:t>submitted </a:t>
            </a:r>
            <a:r>
              <a:rPr sz="2500" spc="-5" dirty="0">
                <a:latin typeface="Carlito"/>
                <a:cs typeface="Carlito"/>
              </a:rPr>
              <a:t>and </a:t>
            </a:r>
            <a:r>
              <a:rPr sz="2500" dirty="0">
                <a:latin typeface="Carlito"/>
                <a:cs typeface="Carlito"/>
              </a:rPr>
              <a:t>its  </a:t>
            </a:r>
            <a:r>
              <a:rPr sz="2500" spc="-10" dirty="0">
                <a:latin typeface="Carlito"/>
                <a:cs typeface="Carlito"/>
              </a:rPr>
              <a:t>intended</a:t>
            </a:r>
            <a:r>
              <a:rPr sz="2500" spc="-1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uses.</a:t>
            </a:r>
            <a:endParaRPr sz="2500">
              <a:latin typeface="Carlito"/>
              <a:cs typeface="Carlito"/>
            </a:endParaRPr>
          </a:p>
          <a:p>
            <a:pPr marL="413384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413384" algn="l"/>
                <a:tab pos="414020" algn="l"/>
              </a:tabLst>
            </a:pPr>
            <a:r>
              <a:rPr sz="2200" spc="-10" dirty="0">
                <a:latin typeface="Carlito"/>
                <a:cs typeface="Carlito"/>
              </a:rPr>
              <a:t>New </a:t>
            </a:r>
            <a:r>
              <a:rPr sz="2200" spc="-5" dirty="0">
                <a:latin typeface="Carlito"/>
                <a:cs typeface="Carlito"/>
              </a:rPr>
              <a:t>Molecular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Entity</a:t>
            </a:r>
            <a:endParaRPr sz="2200">
              <a:latin typeface="Carlito"/>
              <a:cs typeface="Carlito"/>
            </a:endParaRPr>
          </a:p>
          <a:p>
            <a:pPr marL="413384" marR="5080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413384" algn="l"/>
                <a:tab pos="414020" algn="l"/>
              </a:tabLst>
            </a:pPr>
            <a:r>
              <a:rPr sz="2200" spc="-10" dirty="0">
                <a:latin typeface="Carlito"/>
                <a:cs typeface="Carlito"/>
              </a:rPr>
              <a:t>New Salt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Previously </a:t>
            </a:r>
            <a:r>
              <a:rPr sz="2200" spc="-15" dirty="0">
                <a:latin typeface="Carlito"/>
                <a:cs typeface="Carlito"/>
              </a:rPr>
              <a:t>Approved </a:t>
            </a:r>
            <a:r>
              <a:rPr sz="2200" spc="-10" dirty="0">
                <a:latin typeface="Carlito"/>
                <a:cs typeface="Carlito"/>
              </a:rPr>
              <a:t>Drug (not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new </a:t>
            </a:r>
            <a:r>
              <a:rPr sz="2200" spc="-5" dirty="0">
                <a:latin typeface="Carlito"/>
                <a:cs typeface="Carlito"/>
              </a:rPr>
              <a:t>molecular  </a:t>
            </a:r>
            <a:r>
              <a:rPr sz="2200" spc="-10" dirty="0">
                <a:latin typeface="Carlito"/>
                <a:cs typeface="Carlito"/>
              </a:rPr>
              <a:t>entity)</a:t>
            </a:r>
            <a:endParaRPr sz="2200">
              <a:latin typeface="Carlito"/>
              <a:cs typeface="Carlito"/>
            </a:endParaRPr>
          </a:p>
          <a:p>
            <a:pPr marL="413384" indent="-287020">
              <a:lnSpc>
                <a:spcPts val="2375"/>
              </a:lnSpc>
              <a:buFont typeface="Arial"/>
              <a:buChar char="–"/>
              <a:tabLst>
                <a:tab pos="413384" algn="l"/>
                <a:tab pos="414020" algn="l"/>
              </a:tabLst>
            </a:pPr>
            <a:r>
              <a:rPr sz="2200" spc="-5" dirty="0">
                <a:latin typeface="Carlito"/>
                <a:cs typeface="Carlito"/>
              </a:rPr>
              <a:t>New </a:t>
            </a:r>
            <a:r>
              <a:rPr sz="2200" spc="-10" dirty="0">
                <a:latin typeface="Carlito"/>
                <a:cs typeface="Carlito"/>
              </a:rPr>
              <a:t>Formulation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Previously </a:t>
            </a:r>
            <a:r>
              <a:rPr sz="2200" spc="-15" dirty="0">
                <a:latin typeface="Carlito"/>
                <a:cs typeface="Carlito"/>
              </a:rPr>
              <a:t>Approved </a:t>
            </a:r>
            <a:r>
              <a:rPr sz="2200" spc="-5" dirty="0">
                <a:latin typeface="Carlito"/>
                <a:cs typeface="Carlito"/>
              </a:rPr>
              <a:t>Drug </a:t>
            </a:r>
            <a:r>
              <a:rPr sz="2200" spc="-10" dirty="0">
                <a:latin typeface="Carlito"/>
                <a:cs typeface="Carlito"/>
              </a:rPr>
              <a:t>(not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new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salt</a:t>
            </a:r>
            <a:endParaRPr sz="2200">
              <a:latin typeface="Carlito"/>
              <a:cs typeface="Carlito"/>
            </a:endParaRPr>
          </a:p>
          <a:p>
            <a:pPr marL="413384">
              <a:lnSpc>
                <a:spcPts val="2375"/>
              </a:lnSpc>
            </a:pPr>
            <a:r>
              <a:rPr sz="2200" spc="-5" dirty="0">
                <a:latin typeface="Carlito"/>
                <a:cs typeface="Carlito"/>
              </a:rPr>
              <a:t>OR a </a:t>
            </a:r>
            <a:r>
              <a:rPr sz="2200" spc="-15" dirty="0">
                <a:latin typeface="Carlito"/>
                <a:cs typeface="Carlito"/>
              </a:rPr>
              <a:t>new </a:t>
            </a:r>
            <a:r>
              <a:rPr sz="2200" spc="-5" dirty="0">
                <a:latin typeface="Carlito"/>
                <a:cs typeface="Carlito"/>
              </a:rPr>
              <a:t>molecular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entity)</a:t>
            </a:r>
            <a:endParaRPr sz="2200">
              <a:latin typeface="Carlito"/>
              <a:cs typeface="Carlito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–"/>
              <a:tabLst>
                <a:tab pos="413384" algn="l"/>
                <a:tab pos="414020" algn="l"/>
              </a:tabLst>
            </a:pPr>
            <a:r>
              <a:rPr sz="2200" spc="-10" dirty="0">
                <a:latin typeface="Carlito"/>
                <a:cs typeface="Carlito"/>
              </a:rPr>
              <a:t>New </a:t>
            </a:r>
            <a:r>
              <a:rPr sz="2200" spc="-5" dirty="0">
                <a:latin typeface="Carlito"/>
                <a:cs typeface="Carlito"/>
              </a:rPr>
              <a:t>Combination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45" dirty="0">
                <a:latin typeface="Carlito"/>
                <a:cs typeface="Carlito"/>
              </a:rPr>
              <a:t>Two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More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Drugs</a:t>
            </a:r>
            <a:endParaRPr sz="2200">
              <a:latin typeface="Carlito"/>
              <a:cs typeface="Carlito"/>
            </a:endParaRPr>
          </a:p>
          <a:p>
            <a:pPr marL="413384" marR="6985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413384" algn="l"/>
                <a:tab pos="414020" algn="l"/>
                <a:tab pos="1499870" algn="l"/>
                <a:tab pos="2820035" algn="l"/>
                <a:tab pos="3589654" algn="l"/>
                <a:tab pos="4697730" algn="l"/>
                <a:tab pos="5004435" algn="l"/>
                <a:tab pos="6513195" algn="l"/>
                <a:tab pos="7231380" algn="l"/>
              </a:tabLst>
            </a:pPr>
            <a:r>
              <a:rPr sz="2200" spc="-5" dirty="0">
                <a:latin typeface="Carlito"/>
                <a:cs typeface="Carlito"/>
              </a:rPr>
              <a:t>Al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eady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Ma</a:t>
            </a:r>
            <a:r>
              <a:rPr sz="2200" spc="-20" dirty="0">
                <a:latin typeface="Carlito"/>
                <a:cs typeface="Carlito"/>
              </a:rPr>
              <a:t>r</a:t>
            </a:r>
            <a:r>
              <a:rPr sz="2200" spc="-80" dirty="0">
                <a:latin typeface="Carlito"/>
                <a:cs typeface="Carlito"/>
              </a:rPr>
              <a:t>k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D</a:t>
            </a:r>
            <a:r>
              <a:rPr sz="2200" spc="-5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u</a:t>
            </a:r>
            <a:r>
              <a:rPr sz="2200" spc="-5" dirty="0">
                <a:latin typeface="Carlito"/>
                <a:cs typeface="Carlito"/>
              </a:rPr>
              <a:t>g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P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</a:t>
            </a:r>
            <a:r>
              <a:rPr sz="2200" spc="-10" dirty="0">
                <a:latin typeface="Carlito"/>
                <a:cs typeface="Carlito"/>
              </a:rPr>
              <a:t>du</a:t>
            </a:r>
            <a:r>
              <a:rPr sz="2200" spc="-15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-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Dupli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5" dirty="0">
                <a:latin typeface="Carlito"/>
                <a:cs typeface="Carlito"/>
              </a:rPr>
              <a:t>tion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5" dirty="0">
                <a:latin typeface="Carlito"/>
                <a:cs typeface="Carlito"/>
              </a:rPr>
              <a:t>(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dirty="0">
                <a:latin typeface="Carlito"/>
                <a:cs typeface="Carlito"/>
              </a:rPr>
              <a:t>.</a:t>
            </a:r>
            <a:r>
              <a:rPr sz="2200" spc="-10" dirty="0">
                <a:latin typeface="Carlito"/>
                <a:cs typeface="Carlito"/>
              </a:rPr>
              <a:t>e.</a:t>
            </a:r>
            <a:r>
              <a:rPr sz="2200" spc="-5" dirty="0">
                <a:latin typeface="Carlito"/>
                <a:cs typeface="Carlito"/>
              </a:rPr>
              <a:t>,</a:t>
            </a:r>
            <a:r>
              <a:rPr sz="2200" dirty="0">
                <a:latin typeface="Carlito"/>
                <a:cs typeface="Carlito"/>
              </a:rPr>
              <a:t>	n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w  </a:t>
            </a:r>
            <a:r>
              <a:rPr sz="2200" spc="-10" dirty="0">
                <a:latin typeface="Carlito"/>
                <a:cs typeface="Carlito"/>
              </a:rPr>
              <a:t>manufacturer)</a:t>
            </a:r>
            <a:endParaRPr sz="2200">
              <a:latin typeface="Carlito"/>
              <a:cs typeface="Carlito"/>
            </a:endParaRPr>
          </a:p>
          <a:p>
            <a:pPr marL="413384" indent="-287020">
              <a:lnSpc>
                <a:spcPts val="2380"/>
              </a:lnSpc>
              <a:buFont typeface="Arial"/>
              <a:buChar char="–"/>
              <a:tabLst>
                <a:tab pos="413384" algn="l"/>
                <a:tab pos="414020" algn="l"/>
                <a:tab pos="1079500" algn="l"/>
                <a:tab pos="2352040" algn="l"/>
                <a:tab pos="3269615" algn="l"/>
                <a:tab pos="3743960" algn="l"/>
                <a:tab pos="4757420" algn="l"/>
                <a:tab pos="6005830" algn="l"/>
                <a:tab pos="6701155" algn="l"/>
              </a:tabLst>
            </a:pPr>
            <a:r>
              <a:rPr sz="2200" spc="-5" dirty="0">
                <a:latin typeface="Carlito"/>
                <a:cs typeface="Carlito"/>
              </a:rPr>
              <a:t>New	</a:t>
            </a:r>
            <a:r>
              <a:rPr sz="2200" spc="-10" dirty="0">
                <a:latin typeface="Carlito"/>
                <a:cs typeface="Carlito"/>
              </a:rPr>
              <a:t>Indication	</a:t>
            </a:r>
            <a:r>
              <a:rPr sz="2200" spc="-5" dirty="0">
                <a:latin typeface="Carlito"/>
                <a:cs typeface="Carlito"/>
              </a:rPr>
              <a:t>(claim)	</a:t>
            </a:r>
            <a:r>
              <a:rPr sz="2200" spc="-20" dirty="0">
                <a:latin typeface="Carlito"/>
                <a:cs typeface="Carlito"/>
              </a:rPr>
              <a:t>for	</a:t>
            </a:r>
            <a:r>
              <a:rPr sz="2200" spc="-5" dirty="0">
                <a:latin typeface="Carlito"/>
                <a:cs typeface="Carlito"/>
              </a:rPr>
              <a:t>Already	</a:t>
            </a:r>
            <a:r>
              <a:rPr sz="2200" spc="-20" dirty="0">
                <a:latin typeface="Carlito"/>
                <a:cs typeface="Carlito"/>
              </a:rPr>
              <a:t>Marketed	</a:t>
            </a:r>
            <a:r>
              <a:rPr sz="2200" spc="-5" dirty="0">
                <a:latin typeface="Carlito"/>
                <a:cs typeface="Carlito"/>
              </a:rPr>
              <a:t>Drug	</a:t>
            </a:r>
            <a:r>
              <a:rPr sz="2200" spc="-10" dirty="0">
                <a:latin typeface="Carlito"/>
                <a:cs typeface="Carlito"/>
              </a:rPr>
              <a:t>(includes</a:t>
            </a:r>
            <a:endParaRPr sz="2200">
              <a:latin typeface="Carlito"/>
              <a:cs typeface="Carlito"/>
            </a:endParaRPr>
          </a:p>
          <a:p>
            <a:pPr marL="413384">
              <a:lnSpc>
                <a:spcPts val="2375"/>
              </a:lnSpc>
            </a:pPr>
            <a:r>
              <a:rPr sz="2200" spc="-10" dirty="0">
                <a:latin typeface="Carlito"/>
                <a:cs typeface="Carlito"/>
              </a:rPr>
              <a:t>switching </a:t>
            </a:r>
            <a:r>
              <a:rPr sz="2200" spc="-15" dirty="0">
                <a:latin typeface="Carlito"/>
                <a:cs typeface="Carlito"/>
              </a:rPr>
              <a:t>marketing status from </a:t>
            </a:r>
            <a:r>
              <a:rPr sz="2200" spc="-5" dirty="0">
                <a:latin typeface="Carlito"/>
                <a:cs typeface="Carlito"/>
              </a:rPr>
              <a:t>prescription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35" dirty="0">
                <a:latin typeface="Carlito"/>
                <a:cs typeface="Carlito"/>
              </a:rPr>
              <a:t>OTC)</a:t>
            </a:r>
            <a:endParaRPr sz="2200">
              <a:latin typeface="Carlito"/>
              <a:cs typeface="Carlito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–"/>
              <a:tabLst>
                <a:tab pos="413384" algn="l"/>
                <a:tab pos="414020" algn="l"/>
              </a:tabLst>
            </a:pPr>
            <a:r>
              <a:rPr sz="2200" spc="-10" dirty="0">
                <a:latin typeface="Carlito"/>
                <a:cs typeface="Carlito"/>
              </a:rPr>
              <a:t>Already </a:t>
            </a:r>
            <a:r>
              <a:rPr sz="2200" spc="-20" dirty="0">
                <a:latin typeface="Carlito"/>
                <a:cs typeface="Carlito"/>
              </a:rPr>
              <a:t>Marketed </a:t>
            </a:r>
            <a:r>
              <a:rPr sz="2200" spc="-5" dirty="0">
                <a:latin typeface="Carlito"/>
                <a:cs typeface="Carlito"/>
              </a:rPr>
              <a:t>Drug </a:t>
            </a:r>
            <a:r>
              <a:rPr sz="2200" spc="-10" dirty="0">
                <a:latin typeface="Carlito"/>
                <a:cs typeface="Carlito"/>
              </a:rPr>
              <a:t>Product </a:t>
            </a:r>
            <a:r>
              <a:rPr sz="2200" spc="-5" dirty="0">
                <a:latin typeface="Carlito"/>
                <a:cs typeface="Carlito"/>
              </a:rPr>
              <a:t>- No </a:t>
            </a:r>
            <a:r>
              <a:rPr sz="2200" spc="-10" dirty="0">
                <a:latin typeface="Carlito"/>
                <a:cs typeface="Carlito"/>
              </a:rPr>
              <a:t>Previously </a:t>
            </a:r>
            <a:r>
              <a:rPr sz="2200" spc="-15" dirty="0">
                <a:latin typeface="Carlito"/>
                <a:cs typeface="Carlito"/>
              </a:rPr>
              <a:t>Approved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NDA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719" y="129539"/>
            <a:ext cx="8613775" cy="1892935"/>
            <a:chOff x="426719" y="129539"/>
            <a:chExt cx="8613775" cy="1892935"/>
          </a:xfrm>
        </p:grpSpPr>
        <p:sp>
          <p:nvSpPr>
            <p:cNvPr id="3" name="object 3"/>
            <p:cNvSpPr/>
            <p:nvPr/>
          </p:nvSpPr>
          <p:spPr>
            <a:xfrm>
              <a:off x="426719" y="300397"/>
              <a:ext cx="8613648" cy="1470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0559" y="129539"/>
              <a:ext cx="8229600" cy="18928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19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62050" y="256159"/>
            <a:ext cx="7214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1350" marR="5080" indent="-3169285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D0D0D"/>
                </a:solidFill>
              </a:rPr>
              <a:t>GENERAL </a:t>
            </a:r>
            <a:r>
              <a:rPr sz="3600" spc="-10" dirty="0">
                <a:solidFill>
                  <a:srgbClr val="0D0D0D"/>
                </a:solidFill>
              </a:rPr>
              <a:t>REQUIREMENTS </a:t>
            </a:r>
            <a:r>
              <a:rPr sz="3600" spc="-25" dirty="0">
                <a:solidFill>
                  <a:srgbClr val="0D0D0D"/>
                </a:solidFill>
              </a:rPr>
              <a:t>for </a:t>
            </a:r>
            <a:r>
              <a:rPr sz="3600" spc="-5" dirty="0">
                <a:solidFill>
                  <a:srgbClr val="0D0D0D"/>
                </a:solidFill>
              </a:rPr>
              <a:t>filing </a:t>
            </a:r>
            <a:r>
              <a:rPr sz="3600" dirty="0">
                <a:solidFill>
                  <a:srgbClr val="0D0D0D"/>
                </a:solidFill>
              </a:rPr>
              <a:t>an  </a:t>
            </a:r>
            <a:r>
              <a:rPr sz="3600" spc="-30" dirty="0">
                <a:solidFill>
                  <a:srgbClr val="0D0D0D"/>
                </a:solidFill>
              </a:rPr>
              <a:t>NDA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535940" y="1555749"/>
            <a:ext cx="8074025" cy="3947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new</a:t>
            </a:r>
            <a:r>
              <a:rPr sz="2200" spc="2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(present)</a:t>
            </a:r>
            <a:r>
              <a:rPr sz="2200" spc="28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NDA</a:t>
            </a:r>
            <a:r>
              <a:rPr sz="2200" spc="28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regulations</a:t>
            </a:r>
            <a:r>
              <a:rPr sz="2200" spc="28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require</a:t>
            </a:r>
            <a:r>
              <a:rPr sz="2200" spc="2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that</a:t>
            </a:r>
            <a:r>
              <a:rPr sz="2200" spc="2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spc="27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application</a:t>
            </a:r>
            <a:r>
              <a:rPr sz="2200" spc="2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be</a:t>
            </a:r>
            <a:endParaRPr sz="2200">
              <a:latin typeface="Carlito"/>
              <a:cs typeface="Carlito"/>
            </a:endParaRPr>
          </a:p>
          <a:p>
            <a:pPr marL="355600" algn="just">
              <a:lnSpc>
                <a:spcPts val="2375"/>
              </a:lnSpc>
            </a:pPr>
            <a:r>
              <a:rPr sz="2200" spc="-15" dirty="0">
                <a:latin typeface="Carlito"/>
                <a:cs typeface="Carlito"/>
              </a:rPr>
              <a:t>submitted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5" dirty="0">
                <a:latin typeface="Carlito"/>
                <a:cs typeface="Carlito"/>
              </a:rPr>
              <a:t>two </a:t>
            </a:r>
            <a:r>
              <a:rPr sz="2200" spc="-10" dirty="0">
                <a:latin typeface="Carlito"/>
                <a:cs typeface="Carlito"/>
              </a:rPr>
              <a:t>copies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  <a:p>
            <a:pPr marL="355600" marR="7620" lvl="1" indent="227329" algn="just">
              <a:lnSpc>
                <a:spcPct val="80000"/>
              </a:lnSpc>
              <a:spcBef>
                <a:spcPts val="530"/>
              </a:spcBef>
              <a:buAutoNum type="alphaUcParenBoth"/>
              <a:tabLst>
                <a:tab pos="1029969" algn="l"/>
              </a:tabLst>
            </a:pP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5" dirty="0">
                <a:latin typeface="Carlito"/>
                <a:cs typeface="Carlito"/>
              </a:rPr>
              <a:t>archival copy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dirty="0">
                <a:latin typeface="Carlito"/>
                <a:cs typeface="Carlito"/>
              </a:rPr>
              <a:t>serves as </a:t>
            </a:r>
            <a:r>
              <a:rPr sz="2200" spc="-5" dirty="0">
                <a:latin typeface="Carlito"/>
                <a:cs typeface="Carlito"/>
              </a:rPr>
              <a:t>a permanent </a:t>
            </a:r>
            <a:r>
              <a:rPr sz="2200" spc="-15" dirty="0">
                <a:latin typeface="Carlito"/>
                <a:cs typeface="Carlito"/>
              </a:rPr>
              <a:t>record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 submission,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and</a:t>
            </a:r>
            <a:endParaRPr sz="2200">
              <a:latin typeface="Carlito"/>
              <a:cs typeface="Carlito"/>
            </a:endParaRPr>
          </a:p>
          <a:p>
            <a:pPr marL="968375" lvl="1" indent="-384810" algn="just">
              <a:lnSpc>
                <a:spcPct val="100000"/>
              </a:lnSpc>
              <a:buAutoNum type="alphaUcParenBoth"/>
              <a:tabLst>
                <a:tab pos="96901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5" dirty="0">
                <a:latin typeface="Carlito"/>
                <a:cs typeface="Carlito"/>
              </a:rPr>
              <a:t>review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40" dirty="0">
                <a:latin typeface="Carlito"/>
                <a:cs typeface="Carlito"/>
              </a:rPr>
              <a:t>copy.</a:t>
            </a:r>
            <a:endParaRPr sz="2200">
              <a:latin typeface="Carlito"/>
              <a:cs typeface="Carlito"/>
            </a:endParaRPr>
          </a:p>
          <a:p>
            <a:pPr marL="756285" marR="6350" indent="-287020" algn="just">
              <a:lnSpc>
                <a:spcPts val="1920"/>
              </a:lnSpc>
              <a:spcBef>
                <a:spcPts val="4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review copy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made up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number of </a:t>
            </a:r>
            <a:r>
              <a:rPr sz="2000" spc="-15" dirty="0">
                <a:latin typeface="Carlito"/>
                <a:cs typeface="Carlito"/>
              </a:rPr>
              <a:t>separate </a:t>
            </a:r>
            <a:r>
              <a:rPr sz="2000" spc="-5" dirty="0">
                <a:latin typeface="Carlito"/>
                <a:cs typeface="Carlito"/>
              </a:rPr>
              <a:t>technical  volumes, </a:t>
            </a:r>
            <a:r>
              <a:rPr sz="2000" dirty="0">
                <a:latin typeface="Carlito"/>
                <a:cs typeface="Carlito"/>
              </a:rPr>
              <a:t>each </a:t>
            </a:r>
            <a:r>
              <a:rPr sz="2000" spc="-10" dirty="0">
                <a:latin typeface="Carlito"/>
                <a:cs typeface="Carlito"/>
              </a:rPr>
              <a:t>tailored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needs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disciplines </a:t>
            </a:r>
            <a:r>
              <a:rPr sz="2000" spc="-15" dirty="0">
                <a:latin typeface="Carlito"/>
                <a:cs typeface="Carlito"/>
              </a:rPr>
              <a:t>involved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30" dirty="0">
                <a:latin typeface="Carlito"/>
                <a:cs typeface="Carlito"/>
              </a:rPr>
              <a:t>review.</a:t>
            </a:r>
            <a:endParaRPr sz="2000">
              <a:latin typeface="Carlito"/>
              <a:cs typeface="Carlito"/>
            </a:endParaRPr>
          </a:p>
          <a:p>
            <a:pPr marL="756285" marR="5080" indent="-287020" algn="just">
              <a:lnSpc>
                <a:spcPts val="1920"/>
              </a:lnSpc>
              <a:spcBef>
                <a:spcPts val="480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Both the </a:t>
            </a:r>
            <a:r>
              <a:rPr sz="2000" spc="-10" dirty="0">
                <a:latin typeface="Carlito"/>
                <a:cs typeface="Carlito"/>
              </a:rPr>
              <a:t>archival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review </a:t>
            </a:r>
            <a:r>
              <a:rPr sz="2000" spc="-5" dirty="0">
                <a:latin typeface="Carlito"/>
                <a:cs typeface="Carlito"/>
              </a:rPr>
              <a:t>copies </a:t>
            </a:r>
            <a:r>
              <a:rPr sz="2000" spc="-10" dirty="0">
                <a:latin typeface="Carlito"/>
                <a:cs typeface="Carlito"/>
              </a:rPr>
              <a:t>are submitted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hard </a:t>
            </a:r>
            <a:r>
              <a:rPr sz="2000" spc="-40" dirty="0">
                <a:latin typeface="Carlito"/>
                <a:cs typeface="Carlito"/>
              </a:rPr>
              <a:t>copy, </a:t>
            </a:r>
            <a:r>
              <a:rPr sz="2000" spc="-5" dirty="0">
                <a:latin typeface="Carlito"/>
                <a:cs typeface="Carlito"/>
              </a:rPr>
              <a:t>the  regulations permit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application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submit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archival </a:t>
            </a:r>
            <a:r>
              <a:rPr sz="2000" spc="-15" dirty="0">
                <a:latin typeface="Carlito"/>
                <a:cs typeface="Carlito"/>
              </a:rPr>
              <a:t>copy </a:t>
            </a:r>
            <a:r>
              <a:rPr sz="2000" dirty="0">
                <a:latin typeface="Carlito"/>
                <a:cs typeface="Carlito"/>
              </a:rPr>
              <a:t>as  </a:t>
            </a:r>
            <a:r>
              <a:rPr sz="2000" spc="-5" dirty="0">
                <a:latin typeface="Carlito"/>
                <a:cs typeface="Carlito"/>
              </a:rPr>
              <a:t>microfiche.</a:t>
            </a:r>
            <a:endParaRPr sz="2000">
              <a:latin typeface="Carlito"/>
              <a:cs typeface="Carlito"/>
            </a:endParaRPr>
          </a:p>
          <a:p>
            <a:pPr marL="756285" marR="6350" indent="-287020" algn="just">
              <a:lnSpc>
                <a:spcPct val="80100"/>
              </a:lnSpc>
              <a:spcBef>
                <a:spcPts val="49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NDA </a:t>
            </a:r>
            <a:r>
              <a:rPr sz="2000" spc="-5" dirty="0">
                <a:latin typeface="Carlito"/>
                <a:cs typeface="Carlito"/>
              </a:rPr>
              <a:t>application </a:t>
            </a:r>
            <a:r>
              <a:rPr sz="2000" spc="-15" dirty="0">
                <a:latin typeface="Carlito"/>
                <a:cs typeface="Carlito"/>
              </a:rPr>
              <a:t>form </a:t>
            </a:r>
            <a:r>
              <a:rPr sz="2000" spc="-5" dirty="0">
                <a:latin typeface="Carlito"/>
                <a:cs typeface="Carlito"/>
              </a:rPr>
              <a:t>(FORM </a:t>
            </a:r>
            <a:r>
              <a:rPr sz="2000" spc="-15" dirty="0">
                <a:latin typeface="Carlito"/>
                <a:cs typeface="Carlito"/>
              </a:rPr>
              <a:t>FDA </a:t>
            </a:r>
            <a:r>
              <a:rPr sz="2000" spc="-5" dirty="0">
                <a:latin typeface="Carlito"/>
                <a:cs typeface="Carlito"/>
              </a:rPr>
              <a:t>356h </a:t>
            </a:r>
            <a:r>
              <a:rPr sz="2000" dirty="0">
                <a:latin typeface="Carlito"/>
                <a:cs typeface="Carlito"/>
              </a:rPr>
              <a:t>) </a:t>
            </a:r>
            <a:r>
              <a:rPr sz="2000" spc="-10" dirty="0">
                <a:latin typeface="Carlito"/>
                <a:cs typeface="Carlito"/>
              </a:rPr>
              <a:t>consists </a:t>
            </a:r>
            <a:r>
              <a:rPr sz="2000" spc="-5" dirty="0">
                <a:latin typeface="Carlito"/>
                <a:cs typeface="Carlito"/>
              </a:rPr>
              <a:t>of: </a:t>
            </a:r>
            <a:r>
              <a:rPr sz="2000" spc="-25" dirty="0">
                <a:latin typeface="Carlito"/>
                <a:cs typeface="Carlito"/>
              </a:rPr>
              <a:t>Twelve </a:t>
            </a:r>
            <a:r>
              <a:rPr sz="2000" spc="-5" dirty="0">
                <a:latin typeface="Carlito"/>
                <a:cs typeface="Carlito"/>
              </a:rPr>
              <a:t>items  </a:t>
            </a:r>
            <a:r>
              <a:rPr sz="2000" dirty="0">
                <a:latin typeface="Carlito"/>
                <a:cs typeface="Carlito"/>
              </a:rPr>
              <a:t>(including </a:t>
            </a:r>
            <a:r>
              <a:rPr sz="2000" spc="-10" dirty="0">
                <a:latin typeface="Carlito"/>
                <a:cs typeface="Carlito"/>
              </a:rPr>
              <a:t>index) </a:t>
            </a:r>
            <a:r>
              <a:rPr sz="2000" spc="-5" dirty="0">
                <a:latin typeface="Carlito"/>
                <a:cs typeface="Carlito"/>
              </a:rPr>
              <a:t>deals with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safety </a:t>
            </a:r>
            <a:r>
              <a:rPr sz="2000" spc="-10" dirty="0">
                <a:latin typeface="Carlito"/>
                <a:cs typeface="Carlito"/>
              </a:rPr>
              <a:t>and efficacy </a:t>
            </a:r>
            <a:r>
              <a:rPr sz="2000" spc="-15" dirty="0">
                <a:latin typeface="Carlito"/>
                <a:cs typeface="Carlito"/>
              </a:rPr>
              <a:t>features </a:t>
            </a:r>
            <a:r>
              <a:rPr sz="2000" spc="-5" dirty="0">
                <a:latin typeface="Carlito"/>
                <a:cs typeface="Carlito"/>
              </a:rPr>
              <a:t>of drug  product, </a:t>
            </a:r>
            <a:r>
              <a:rPr sz="2000" spc="-10" dirty="0">
                <a:latin typeface="Carlito"/>
                <a:cs typeface="Carlito"/>
              </a:rPr>
              <a:t>two are </a:t>
            </a:r>
            <a:r>
              <a:rPr sz="2000" dirty="0">
                <a:latin typeface="Carlito"/>
                <a:cs typeface="Carlito"/>
              </a:rPr>
              <a:t>concerned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-15" dirty="0">
                <a:latin typeface="Carlito"/>
                <a:cs typeface="Carlito"/>
              </a:rPr>
              <a:t>patent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information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0990"/>
            <a:ext cx="7954009" cy="385952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3208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archival copy </a:t>
            </a:r>
            <a:r>
              <a:rPr sz="2700" dirty="0">
                <a:latin typeface="Carlito"/>
                <a:cs typeface="Carlito"/>
              </a:rPr>
              <a:t>is a </a:t>
            </a:r>
            <a:r>
              <a:rPr sz="2700" spc="-10" dirty="0">
                <a:latin typeface="Carlito"/>
                <a:cs typeface="Carlito"/>
              </a:rPr>
              <a:t>complete copy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an </a:t>
            </a:r>
            <a:r>
              <a:rPr sz="2700" spc="-5" dirty="0">
                <a:latin typeface="Carlito"/>
                <a:cs typeface="Carlito"/>
              </a:rPr>
              <a:t>application  </a:t>
            </a:r>
            <a:r>
              <a:rPr sz="2700" dirty="0">
                <a:latin typeface="Carlito"/>
                <a:cs typeface="Carlito"/>
              </a:rPr>
              <a:t>submission and </a:t>
            </a:r>
            <a:r>
              <a:rPr sz="2700" spc="-10" dirty="0">
                <a:latin typeface="Carlito"/>
                <a:cs typeface="Carlito"/>
              </a:rPr>
              <a:t>must </a:t>
            </a:r>
            <a:r>
              <a:rPr sz="2700" spc="-5" dirty="0">
                <a:latin typeface="Carlito"/>
                <a:cs typeface="Carlito"/>
              </a:rPr>
              <a:t>be bound </a:t>
            </a:r>
            <a:r>
              <a:rPr sz="2700" dirty="0">
                <a:latin typeface="Carlito"/>
                <a:cs typeface="Carlito"/>
              </a:rPr>
              <a:t>in a </a:t>
            </a:r>
            <a:r>
              <a:rPr sz="2700" spc="-5" dirty="0">
                <a:latin typeface="Carlito"/>
                <a:cs typeface="Carlito"/>
              </a:rPr>
              <a:t>blue </a:t>
            </a:r>
            <a:r>
              <a:rPr sz="2700" spc="-15" dirty="0">
                <a:latin typeface="Carlito"/>
                <a:cs typeface="Carlito"/>
              </a:rPr>
              <a:t>cover</a:t>
            </a:r>
            <a:r>
              <a:rPr sz="2700" spc="-80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jacket.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archival copy </a:t>
            </a:r>
            <a:r>
              <a:rPr sz="2700" spc="-5" dirty="0">
                <a:latin typeface="Carlito"/>
                <a:cs typeface="Carlito"/>
              </a:rPr>
              <a:t>should </a:t>
            </a:r>
            <a:r>
              <a:rPr sz="2700" dirty="0">
                <a:latin typeface="Carlito"/>
                <a:cs typeface="Carlito"/>
              </a:rPr>
              <a:t>include a </a:t>
            </a:r>
            <a:r>
              <a:rPr sz="2700" spc="-5" dirty="0">
                <a:latin typeface="Carlito"/>
                <a:cs typeface="Carlito"/>
              </a:rPr>
              <a:t>blue </a:t>
            </a:r>
            <a:r>
              <a:rPr sz="2700" spc="-15" dirty="0">
                <a:latin typeface="Carlito"/>
                <a:cs typeface="Carlito"/>
              </a:rPr>
              <a:t>cover letter</a:t>
            </a:r>
            <a:r>
              <a:rPr sz="2700" spc="-95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to:</a:t>
            </a:r>
            <a:endParaRPr sz="2700">
              <a:latin typeface="Carlito"/>
              <a:cs typeface="Carlito"/>
            </a:endParaRPr>
          </a:p>
          <a:p>
            <a:pPr marL="756285" marR="437515" lvl="1" indent="-287020">
              <a:lnSpc>
                <a:spcPts val="2590"/>
              </a:lnSpc>
              <a:spcBef>
                <a:spcPts val="63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Confirm </a:t>
            </a:r>
            <a:r>
              <a:rPr sz="2400" spc="-20" dirty="0">
                <a:latin typeface="Carlito"/>
                <a:cs typeface="Carlito"/>
              </a:rPr>
              <a:t>any </a:t>
            </a:r>
            <a:r>
              <a:rPr sz="2400" spc="-10" dirty="0">
                <a:latin typeface="Carlito"/>
                <a:cs typeface="Carlito"/>
              </a:rPr>
              <a:t>agreement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10" dirty="0">
                <a:latin typeface="Carlito"/>
                <a:cs typeface="Carlito"/>
              </a:rPr>
              <a:t>understanding </a:t>
            </a:r>
            <a:r>
              <a:rPr sz="2400" spc="-5" dirty="0">
                <a:latin typeface="Carlito"/>
                <a:cs typeface="Carlito"/>
              </a:rPr>
              <a:t>between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15" dirty="0">
                <a:latin typeface="Carlito"/>
                <a:cs typeface="Carlito"/>
              </a:rPr>
              <a:t>FDA </a:t>
            </a:r>
            <a:r>
              <a:rPr sz="2400" dirty="0">
                <a:latin typeface="Carlito"/>
                <a:cs typeface="Carlito"/>
              </a:rPr>
              <a:t>and the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agreement;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Identify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contact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15" dirty="0">
                <a:latin typeface="Carlito"/>
                <a:cs typeface="Carlito"/>
              </a:rPr>
              <a:t>regarding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application</a:t>
            </a:r>
            <a:endParaRPr sz="2400">
              <a:latin typeface="Carlito"/>
              <a:cs typeface="Carlito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Identify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reviewing </a:t>
            </a:r>
            <a:r>
              <a:rPr sz="2400" spc="-5" dirty="0">
                <a:latin typeface="Carlito"/>
                <a:cs typeface="Carlito"/>
              </a:rPr>
              <a:t>division 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FDA </a:t>
            </a:r>
            <a:r>
              <a:rPr sz="2400" dirty="0">
                <a:latin typeface="Carlito"/>
                <a:cs typeface="Carlito"/>
              </a:rPr>
              <a:t>and include </a:t>
            </a:r>
            <a:r>
              <a:rPr sz="2400" spc="-5" dirty="0">
                <a:latin typeface="Carlito"/>
                <a:cs typeface="Carlito"/>
              </a:rPr>
              <a:t>HFD  number;</a:t>
            </a:r>
            <a:endParaRPr sz="2400">
              <a:latin typeface="Carlito"/>
              <a:cs typeface="Carlito"/>
            </a:endParaRPr>
          </a:p>
          <a:p>
            <a:pPr marL="756285" marR="910590" lvl="1" indent="-287020">
              <a:lnSpc>
                <a:spcPts val="259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Convey </a:t>
            </a:r>
            <a:r>
              <a:rPr sz="2400" spc="-20" dirty="0">
                <a:latin typeface="Carlito"/>
                <a:cs typeface="Carlito"/>
              </a:rPr>
              <a:t>any </a:t>
            </a:r>
            <a:r>
              <a:rPr sz="2400" spc="-5" dirty="0">
                <a:latin typeface="Carlito"/>
                <a:cs typeface="Carlito"/>
              </a:rPr>
              <a:t>other </a:t>
            </a:r>
            <a:r>
              <a:rPr sz="2400" spc="-10" dirty="0">
                <a:latin typeface="Carlito"/>
                <a:cs typeface="Carlito"/>
              </a:rPr>
              <a:t>important information </a:t>
            </a:r>
            <a:r>
              <a:rPr sz="2400" dirty="0">
                <a:latin typeface="Carlito"/>
                <a:cs typeface="Carlito"/>
              </a:rPr>
              <a:t>about the  </a:t>
            </a:r>
            <a:r>
              <a:rPr sz="2400" spc="-5" dirty="0">
                <a:latin typeface="Carlito"/>
                <a:cs typeface="Carlito"/>
              </a:rPr>
              <a:t>application.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6562" y="2708275"/>
          <a:ext cx="8229600" cy="259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REVIEW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SECTION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5" dirty="0">
                          <a:latin typeface="Carlito"/>
                          <a:cs typeface="Carlito"/>
                        </a:rPr>
                        <a:t>COLOUR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CODE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(i) </a:t>
                      </a:r>
                      <a:r>
                        <a:rPr sz="1800" b="1" spc="-15" dirty="0">
                          <a:latin typeface="Carlito"/>
                          <a:cs typeface="Carlito"/>
                        </a:rPr>
                        <a:t>Chemistry,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Manufacturing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Controls</a:t>
                      </a:r>
                      <a:r>
                        <a:rPr sz="18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(CMC)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RED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(ii)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Nonclinical Pharmacology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800" b="1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25" dirty="0">
                          <a:latin typeface="Carlito"/>
                          <a:cs typeface="Carlito"/>
                        </a:rPr>
                        <a:t>Toxicology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YELLOW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3536950" algn="l"/>
                        </a:tabLst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(iii)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Human</a:t>
                      </a:r>
                      <a:r>
                        <a:rPr sz="18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Pharmacokinetics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 and	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Bioavailability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375F92"/>
                          </a:solidFill>
                          <a:latin typeface="Carlito"/>
                          <a:cs typeface="Carlito"/>
                        </a:rPr>
                        <a:t>ORANGE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(iv)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Microbiology </a:t>
                      </a:r>
                      <a:r>
                        <a:rPr sz="1800" b="1" dirty="0">
                          <a:latin typeface="Carlito"/>
                          <a:cs typeface="Carlito"/>
                        </a:rPr>
                        <a:t>(if</a:t>
                      </a:r>
                      <a:r>
                        <a:rPr sz="18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required)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WHITE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(v)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Clinical</a:t>
                      </a:r>
                      <a:r>
                        <a:rPr sz="18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Data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996633"/>
                          </a:solidFill>
                          <a:latin typeface="Carlito"/>
                          <a:cs typeface="Carlito"/>
                        </a:rPr>
                        <a:t>LIGHT</a:t>
                      </a:r>
                      <a:r>
                        <a:rPr sz="1800" b="1" spc="-15" dirty="0">
                          <a:solidFill>
                            <a:srgbClr val="996633"/>
                          </a:solidFill>
                          <a:latin typeface="Carlito"/>
                          <a:cs typeface="Carlito"/>
                        </a:rPr>
                        <a:t> BROWN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(vi)</a:t>
                      </a:r>
                      <a:r>
                        <a:rPr sz="1800" b="1" spc="-10" dirty="0">
                          <a:latin typeface="Carlito"/>
                          <a:cs typeface="Carlito"/>
                        </a:rPr>
                        <a:t> Statistical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GREEN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8916" y="1516761"/>
            <a:ext cx="805942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The </a:t>
            </a:r>
            <a:r>
              <a:rPr sz="2000" b="0" spc="-10" dirty="0">
                <a:solidFill>
                  <a:srgbClr val="000000"/>
                </a:solidFill>
                <a:latin typeface="Carlito"/>
                <a:cs typeface="Carlito"/>
              </a:rPr>
              <a:t>review copy </a:t>
            </a: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is divided </a:t>
            </a:r>
            <a:r>
              <a:rPr sz="2000" b="0" spc="-15" dirty="0">
                <a:solidFill>
                  <a:srgbClr val="000000"/>
                </a:solidFill>
                <a:latin typeface="Carlito"/>
                <a:cs typeface="Carlito"/>
              </a:rPr>
              <a:t>into </a:t>
            </a: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six technical sections </a:t>
            </a:r>
            <a:r>
              <a:rPr sz="2000" b="0" spc="-10" dirty="0">
                <a:solidFill>
                  <a:srgbClr val="000000"/>
                </a:solidFill>
                <a:latin typeface="Carlito"/>
                <a:cs typeface="Carlito"/>
              </a:rPr>
              <a:t>(“review </a:t>
            </a: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sections”) and  should </a:t>
            </a:r>
            <a:r>
              <a:rPr sz="2000" b="0" dirty="0">
                <a:solidFill>
                  <a:srgbClr val="000000"/>
                </a:solidFill>
                <a:latin typeface="Carlito"/>
                <a:cs typeface="Carlito"/>
              </a:rPr>
              <a:t>be </a:t>
            </a:r>
            <a:r>
              <a:rPr sz="2000" b="0" spc="-10" dirty="0">
                <a:solidFill>
                  <a:srgbClr val="000000"/>
                </a:solidFill>
                <a:latin typeface="Carlito"/>
                <a:cs typeface="Carlito"/>
              </a:rPr>
              <a:t>submitted </a:t>
            </a: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with </a:t>
            </a:r>
            <a:r>
              <a:rPr sz="2000" b="0" dirty="0">
                <a:solidFill>
                  <a:srgbClr val="000000"/>
                </a:solidFill>
                <a:latin typeface="Carlito"/>
                <a:cs typeface="Carlito"/>
              </a:rPr>
              <a:t>each </a:t>
            </a:r>
            <a:r>
              <a:rPr sz="2000" b="0" spc="-10" dirty="0">
                <a:solidFill>
                  <a:srgbClr val="000000"/>
                </a:solidFill>
                <a:latin typeface="Carlito"/>
                <a:cs typeface="Carlito"/>
              </a:rPr>
              <a:t>review </a:t>
            </a:r>
            <a:r>
              <a:rPr sz="2000" b="0" dirty="0">
                <a:solidFill>
                  <a:srgbClr val="000000"/>
                </a:solidFill>
                <a:latin typeface="Carlito"/>
                <a:cs typeface="Carlito"/>
              </a:rPr>
              <a:t>section </a:t>
            </a:r>
            <a:r>
              <a:rPr sz="2000" b="0" spc="-10" dirty="0">
                <a:solidFill>
                  <a:srgbClr val="000000"/>
                </a:solidFill>
                <a:latin typeface="Carlito"/>
                <a:cs typeface="Carlito"/>
              </a:rPr>
              <a:t>separately </a:t>
            </a: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bound in </a:t>
            </a:r>
            <a:r>
              <a:rPr sz="2000" b="0" dirty="0">
                <a:solidFill>
                  <a:srgbClr val="000000"/>
                </a:solidFill>
                <a:latin typeface="Carlito"/>
                <a:cs typeface="Carlito"/>
              </a:rPr>
              <a:t>a </a:t>
            </a:r>
            <a:r>
              <a:rPr sz="2000" b="0" spc="-5" dirty="0">
                <a:solidFill>
                  <a:srgbClr val="000000"/>
                </a:solidFill>
                <a:latin typeface="Carlito"/>
                <a:cs typeface="Carlito"/>
              </a:rPr>
              <a:t>specific  color: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764" y="270801"/>
            <a:ext cx="8561082" cy="1462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1101" y="428371"/>
            <a:ext cx="52381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D0D0D"/>
                </a:solidFill>
              </a:rPr>
              <a:t>DRUGS</a:t>
            </a:r>
            <a:r>
              <a:rPr sz="4800" spc="-80" dirty="0">
                <a:solidFill>
                  <a:srgbClr val="0D0D0D"/>
                </a:solidFill>
              </a:rPr>
              <a:t> </a:t>
            </a:r>
            <a:r>
              <a:rPr sz="4800" spc="-50" dirty="0">
                <a:solidFill>
                  <a:srgbClr val="0D0D0D"/>
                </a:solidFill>
              </a:rPr>
              <a:t>REGULATION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878839" y="1659077"/>
            <a:ext cx="772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8850" algn="l"/>
                <a:tab pos="2678430" algn="l"/>
                <a:tab pos="3150870" algn="l"/>
                <a:tab pos="3882390" algn="l"/>
                <a:tab pos="5156835" algn="l"/>
                <a:tab pos="5702300" algn="l"/>
                <a:tab pos="6617334" algn="l"/>
                <a:tab pos="7369809" algn="l"/>
              </a:tabLst>
            </a:pPr>
            <a:r>
              <a:rPr sz="2800" spc="-10" dirty="0">
                <a:latin typeface="Carlito"/>
                <a:cs typeface="Carlito"/>
              </a:rPr>
              <a:t>Dru</a:t>
            </a:r>
            <a:r>
              <a:rPr sz="2800" spc="-5" dirty="0">
                <a:latin typeface="Carlito"/>
                <a:cs typeface="Carlito"/>
              </a:rPr>
              <a:t>g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0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15" dirty="0">
                <a:latin typeface="Carlito"/>
                <a:cs typeface="Carlito"/>
              </a:rPr>
              <a:t>g</a:t>
            </a:r>
            <a:r>
              <a:rPr sz="2800" spc="-10" dirty="0">
                <a:latin typeface="Carlito"/>
                <a:cs typeface="Carlito"/>
              </a:rPr>
              <a:t>u</a:t>
            </a:r>
            <a:r>
              <a:rPr sz="2800" spc="-25" dirty="0">
                <a:latin typeface="Carlito"/>
                <a:cs typeface="Carlito"/>
              </a:rPr>
              <a:t>la</a:t>
            </a:r>
            <a:r>
              <a:rPr sz="2800" spc="-5" dirty="0">
                <a:latin typeface="Carlito"/>
                <a:cs typeface="Carlito"/>
              </a:rPr>
              <a:t>t</a:t>
            </a:r>
            <a:r>
              <a:rPr sz="2800" spc="-15" dirty="0">
                <a:latin typeface="Carlito"/>
                <a:cs typeface="Carlito"/>
              </a:rPr>
              <a:t>i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n</a:t>
            </a:r>
            <a:r>
              <a:rPr sz="2800" dirty="0">
                <a:latin typeface="Carlito"/>
                <a:cs typeface="Carlito"/>
              </a:rPr>
              <a:t>	i</a:t>
            </a:r>
            <a:r>
              <a:rPr sz="2800" spc="-5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c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25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t</a:t>
            </a:r>
            <a:r>
              <a:rPr sz="2800" spc="-60" dirty="0">
                <a:latin typeface="Carlito"/>
                <a:cs typeface="Carlito"/>
              </a:rPr>
              <a:t>r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dru</a:t>
            </a:r>
            <a:r>
              <a:rPr sz="2800" spc="-5" dirty="0">
                <a:latin typeface="Carlito"/>
                <a:cs typeface="Carlito"/>
              </a:rPr>
              <a:t>g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us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by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098674"/>
            <a:ext cx="77298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915795" algn="l"/>
                <a:tab pos="2235200" algn="l"/>
                <a:tab pos="2913380" algn="l"/>
                <a:tab pos="4168775" algn="l"/>
                <a:tab pos="5520690" algn="l"/>
                <a:tab pos="6229350" algn="l"/>
              </a:tabLst>
            </a:pP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40" dirty="0">
                <a:latin typeface="Carlito"/>
                <a:cs typeface="Carlito"/>
              </a:rPr>
              <a:t>n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ern</a:t>
            </a:r>
            <a:r>
              <a:rPr sz="2800" spc="-25" dirty="0">
                <a:latin typeface="Carlito"/>
                <a:cs typeface="Carlito"/>
              </a:rPr>
              <a:t>a</a:t>
            </a:r>
            <a:r>
              <a:rPr sz="2800" spc="-5" dirty="0">
                <a:latin typeface="Carlito"/>
                <a:cs typeface="Carlito"/>
              </a:rPr>
              <a:t>ti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10" dirty="0">
                <a:latin typeface="Carlito"/>
                <a:cs typeface="Carlito"/>
              </a:rPr>
              <a:t>na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		</a:t>
            </a:r>
            <a:r>
              <a:rPr sz="2800" spc="-5" dirty="0">
                <a:latin typeface="Carlito"/>
                <a:cs typeface="Carlito"/>
              </a:rPr>
              <a:t>ag</a:t>
            </a:r>
            <a:r>
              <a:rPr sz="2800" spc="-40" dirty="0">
                <a:latin typeface="Carlito"/>
                <a:cs typeface="Carlito"/>
              </a:rPr>
              <a:t>r</a:t>
            </a:r>
            <a:r>
              <a:rPr sz="2800" spc="-15" dirty="0">
                <a:latin typeface="Carlito"/>
                <a:cs typeface="Carlito"/>
              </a:rPr>
              <a:t>e</a:t>
            </a:r>
            <a:r>
              <a:rPr sz="2800" spc="-5" dirty="0">
                <a:latin typeface="Carlito"/>
                <a:cs typeface="Carlito"/>
              </a:rPr>
              <a:t>eme</a:t>
            </a:r>
            <a:r>
              <a:rPr sz="2800" spc="-35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5" dirty="0">
                <a:latin typeface="Carlito"/>
                <a:cs typeface="Carlito"/>
              </a:rPr>
              <a:t>n</a:t>
            </a:r>
            <a:r>
              <a:rPr sz="2800" spc="-10" dirty="0">
                <a:latin typeface="Carlito"/>
                <a:cs typeface="Carlito"/>
              </a:rPr>
              <a:t>d</a:t>
            </a:r>
            <a:r>
              <a:rPr sz="2800" spc="-55" dirty="0">
                <a:latin typeface="Carlito"/>
                <a:cs typeface="Carlito"/>
              </a:rPr>
              <a:t>/</a:t>
            </a:r>
            <a:r>
              <a:rPr sz="2800" spc="5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r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b</a:t>
            </a:r>
            <a:r>
              <a:rPr sz="2800" spc="-5" dirty="0">
                <a:latin typeface="Carlito"/>
                <a:cs typeface="Carlito"/>
              </a:rPr>
              <a:t>y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45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egul</a:t>
            </a:r>
            <a:r>
              <a:rPr sz="2800" spc="-25" dirty="0">
                <a:latin typeface="Carlito"/>
                <a:cs typeface="Carlito"/>
              </a:rPr>
              <a:t>a</a:t>
            </a:r>
            <a:r>
              <a:rPr sz="2800" spc="-45" dirty="0">
                <a:latin typeface="Carlito"/>
                <a:cs typeface="Carlito"/>
              </a:rPr>
              <a:t>t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5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y  authorities	</a:t>
            </a:r>
            <a:r>
              <a:rPr sz="2800" dirty="0">
                <a:latin typeface="Carlito"/>
                <a:cs typeface="Carlito"/>
              </a:rPr>
              <a:t>such	</a:t>
            </a:r>
            <a:r>
              <a:rPr sz="2800" spc="-5" dirty="0">
                <a:latin typeface="Carlito"/>
                <a:cs typeface="Carlito"/>
              </a:rPr>
              <a:t>as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952114"/>
            <a:ext cx="3399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98725" algn="l"/>
              </a:tabLst>
            </a:pP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5" dirty="0">
                <a:latin typeface="Carlito"/>
                <a:cs typeface="Carlito"/>
              </a:rPr>
              <a:t>d</a:t>
            </a:r>
            <a:r>
              <a:rPr sz="2800" spc="-5" dirty="0">
                <a:latin typeface="Carlito"/>
                <a:cs typeface="Carlito"/>
              </a:rPr>
              <a:t>min</a:t>
            </a:r>
            <a:r>
              <a:rPr sz="2800" dirty="0">
                <a:latin typeface="Carlito"/>
                <a:cs typeface="Carlito"/>
              </a:rPr>
              <a:t>i</a:t>
            </a:r>
            <a:r>
              <a:rPr sz="2800" spc="-40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t</a:t>
            </a:r>
            <a:r>
              <a:rPr sz="2800" spc="-60" dirty="0">
                <a:latin typeface="Carlito"/>
                <a:cs typeface="Carlito"/>
              </a:rPr>
              <a:t>r</a:t>
            </a:r>
            <a:r>
              <a:rPr sz="2800" spc="-25" dirty="0">
                <a:latin typeface="Carlito"/>
                <a:cs typeface="Carlito"/>
              </a:rPr>
              <a:t>a</a:t>
            </a:r>
            <a:r>
              <a:rPr sz="2800" spc="-5" dirty="0">
                <a:latin typeface="Carlito"/>
                <a:cs typeface="Carlito"/>
              </a:rPr>
              <a:t>tion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(</a:t>
            </a:r>
            <a:r>
              <a:rPr sz="2800" spc="5" dirty="0">
                <a:latin typeface="Carlito"/>
                <a:cs typeface="Carlito"/>
              </a:rPr>
              <a:t>F</a:t>
            </a:r>
            <a:r>
              <a:rPr sz="2800" spc="-45" dirty="0">
                <a:latin typeface="Carlito"/>
                <a:cs typeface="Carlito"/>
              </a:rPr>
              <a:t>D</a:t>
            </a:r>
            <a:r>
              <a:rPr sz="2800" spc="-5" dirty="0">
                <a:latin typeface="Carlito"/>
                <a:cs typeface="Carlito"/>
              </a:rPr>
              <a:t>A),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9727" y="2525394"/>
            <a:ext cx="41890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95"/>
              </a:spcBef>
              <a:tabLst>
                <a:tab pos="828040" algn="l"/>
                <a:tab pos="1022985" algn="l"/>
                <a:tab pos="1550035" algn="l"/>
                <a:tab pos="2603500" algn="l"/>
                <a:tab pos="2755900" algn="l"/>
                <a:tab pos="3479800" algn="l"/>
              </a:tabLst>
            </a:pPr>
            <a:r>
              <a:rPr sz="2800" dirty="0">
                <a:latin typeface="Carlito"/>
                <a:cs typeface="Carlito"/>
              </a:rPr>
              <a:t>t</a:t>
            </a:r>
            <a:r>
              <a:rPr sz="2800" spc="-10" dirty="0">
                <a:latin typeface="Carlito"/>
                <a:cs typeface="Carlito"/>
              </a:rPr>
              <a:t>h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U</a:t>
            </a:r>
            <a:r>
              <a:rPr sz="2800" spc="-5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45" dirty="0">
                <a:latin typeface="Carlito"/>
                <a:cs typeface="Carlito"/>
              </a:rPr>
              <a:t>F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5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d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5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d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Drug  </a:t>
            </a:r>
            <a:r>
              <a:rPr sz="2800" dirty="0">
                <a:latin typeface="Carlito"/>
                <a:cs typeface="Carlito"/>
              </a:rPr>
              <a:t>t</a:t>
            </a:r>
            <a:r>
              <a:rPr sz="2800" spc="-10" dirty="0">
                <a:latin typeface="Carlito"/>
                <a:cs typeface="Carlito"/>
              </a:rPr>
              <a:t>h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	</a:t>
            </a:r>
            <a:r>
              <a:rPr sz="2800" spc="-10" dirty="0">
                <a:latin typeface="Carlito"/>
                <a:cs typeface="Carlito"/>
              </a:rPr>
              <a:t>Eu</a:t>
            </a:r>
            <a:r>
              <a:rPr sz="2800" spc="-60" dirty="0">
                <a:latin typeface="Carlito"/>
                <a:cs typeface="Carlito"/>
              </a:rPr>
              <a:t>r</a:t>
            </a:r>
            <a:r>
              <a:rPr sz="2800" spc="5" dirty="0">
                <a:latin typeface="Carlito"/>
                <a:cs typeface="Carlito"/>
              </a:rPr>
              <a:t>o</a:t>
            </a:r>
            <a:r>
              <a:rPr sz="2800" spc="-10" dirty="0">
                <a:latin typeface="Carlito"/>
                <a:cs typeface="Carlito"/>
              </a:rPr>
              <a:t>pea</a:t>
            </a:r>
            <a:r>
              <a:rPr sz="2800" spc="-5" dirty="0">
                <a:latin typeface="Carlito"/>
                <a:cs typeface="Carlito"/>
              </a:rPr>
              <a:t>n</a:t>
            </a:r>
            <a:r>
              <a:rPr sz="2800" dirty="0">
                <a:latin typeface="Carlito"/>
                <a:cs typeface="Carlito"/>
              </a:rPr>
              <a:t>		</a:t>
            </a:r>
            <a:r>
              <a:rPr sz="2800" spc="-5" dirty="0">
                <a:latin typeface="Carlito"/>
                <a:cs typeface="Carlito"/>
              </a:rPr>
              <a:t>M</a:t>
            </a:r>
            <a:r>
              <a:rPr sz="2800" dirty="0">
                <a:latin typeface="Carlito"/>
                <a:cs typeface="Carlito"/>
              </a:rPr>
              <a:t>e</a:t>
            </a:r>
            <a:r>
              <a:rPr sz="2800" spc="-10" dirty="0">
                <a:latin typeface="Carlito"/>
                <a:cs typeface="Carlito"/>
              </a:rPr>
              <a:t>d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c</a:t>
            </a:r>
            <a:r>
              <a:rPr sz="2800" dirty="0">
                <a:latin typeface="Carlito"/>
                <a:cs typeface="Carlito"/>
              </a:rPr>
              <a:t>i</a:t>
            </a:r>
            <a:r>
              <a:rPr sz="2800" spc="-10" dirty="0">
                <a:latin typeface="Carlito"/>
                <a:cs typeface="Carlito"/>
              </a:rPr>
              <a:t>nal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378530"/>
            <a:ext cx="7728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Agency</a:t>
            </a:r>
            <a:r>
              <a:rPr sz="2800" spc="1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(EMA)</a:t>
            </a:r>
            <a:r>
              <a:rPr sz="2800" spc="204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and</a:t>
            </a:r>
            <a:r>
              <a:rPr sz="2800" spc="1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18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Japanese</a:t>
            </a:r>
            <a:r>
              <a:rPr sz="2800" spc="20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Pharmaceutical</a:t>
            </a:r>
            <a:r>
              <a:rPr sz="2800" spc="18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and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9083" y="3805809"/>
            <a:ext cx="10706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Agency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1021" y="3805809"/>
            <a:ext cx="1240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(PMDA).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73393" y="3805809"/>
            <a:ext cx="605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This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0638" y="3805809"/>
            <a:ext cx="1215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inc</a:t>
            </a:r>
            <a:r>
              <a:rPr sz="2800" dirty="0">
                <a:latin typeface="Carlito"/>
                <a:cs typeface="Carlito"/>
              </a:rPr>
              <a:t>l</a:t>
            </a:r>
            <a:r>
              <a:rPr sz="2800" spc="-10" dirty="0">
                <a:latin typeface="Carlito"/>
                <a:cs typeface="Carlito"/>
              </a:rPr>
              <a:t>udes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3805809"/>
            <a:ext cx="351980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633855" algn="l"/>
                <a:tab pos="1983105" algn="l"/>
              </a:tabLst>
            </a:pPr>
            <a:r>
              <a:rPr sz="2800" spc="-10" dirty="0">
                <a:latin typeface="Carlito"/>
                <a:cs typeface="Carlito"/>
              </a:rPr>
              <a:t>Medical	Devices  </a:t>
            </a:r>
            <a:r>
              <a:rPr sz="2800" spc="-45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egul</a:t>
            </a:r>
            <a:r>
              <a:rPr sz="2800" spc="-25" dirty="0">
                <a:latin typeface="Carlito"/>
                <a:cs typeface="Carlito"/>
              </a:rPr>
              <a:t>a</a:t>
            </a:r>
            <a:r>
              <a:rPr sz="2800" spc="-5" dirty="0">
                <a:latin typeface="Carlito"/>
                <a:cs typeface="Carlito"/>
              </a:rPr>
              <a:t>tions</a:t>
            </a:r>
            <a:r>
              <a:rPr sz="2800" dirty="0">
                <a:latin typeface="Carlito"/>
                <a:cs typeface="Carlito"/>
              </a:rPr>
              <a:t>		</a:t>
            </a:r>
            <a:r>
              <a:rPr sz="2800" spc="-25" dirty="0">
                <a:latin typeface="Carlito"/>
                <a:cs typeface="Carlito"/>
              </a:rPr>
              <a:t>c</a:t>
            </a:r>
            <a:r>
              <a:rPr sz="2800" spc="5" dirty="0">
                <a:latin typeface="Carlito"/>
                <a:cs typeface="Carlito"/>
              </a:rPr>
              <a:t>o</a:t>
            </a:r>
            <a:r>
              <a:rPr sz="2800" spc="-10" dirty="0">
                <a:latin typeface="Carlito"/>
                <a:cs typeface="Carlito"/>
              </a:rPr>
              <a:t>nce</a:t>
            </a:r>
            <a:r>
              <a:rPr sz="2800" spc="-5" dirty="0">
                <a:latin typeface="Carlito"/>
                <a:cs typeface="Carlito"/>
              </a:rPr>
              <a:t>r</a:t>
            </a:r>
            <a:r>
              <a:rPr sz="2800" spc="-10" dirty="0">
                <a:latin typeface="Carlito"/>
                <a:cs typeface="Carlito"/>
              </a:rPr>
              <a:t>ned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5195" y="4232528"/>
            <a:ext cx="3872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5365" algn="l"/>
                <a:tab pos="1858010" algn="l"/>
              </a:tabLst>
            </a:pPr>
            <a:r>
              <a:rPr sz="2800" spc="-5" dirty="0">
                <a:latin typeface="Carlito"/>
                <a:cs typeface="Carlito"/>
              </a:rPr>
              <a:t>wi</a:t>
            </a:r>
            <a:r>
              <a:rPr sz="280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de</a:t>
            </a:r>
            <a:r>
              <a:rPr sz="2800" spc="-40" dirty="0">
                <a:latin typeface="Carlito"/>
                <a:cs typeface="Carlito"/>
              </a:rPr>
              <a:t>v</a:t>
            </a:r>
            <a:r>
              <a:rPr sz="2800" spc="-5" dirty="0">
                <a:latin typeface="Carlito"/>
                <a:cs typeface="Carlito"/>
              </a:rPr>
              <a:t>elo</a:t>
            </a:r>
            <a:r>
              <a:rPr sz="2800" spc="-15" dirty="0">
                <a:latin typeface="Carlito"/>
                <a:cs typeface="Carlito"/>
              </a:rPr>
              <a:t>p</a:t>
            </a:r>
            <a:r>
              <a:rPr sz="2800" spc="-5" dirty="0">
                <a:latin typeface="Carlito"/>
                <a:cs typeface="Carlito"/>
              </a:rPr>
              <a:t>me</a:t>
            </a:r>
            <a:r>
              <a:rPr sz="2800" spc="-40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t,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39" y="4659248"/>
            <a:ext cx="7078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approval, </a:t>
            </a:r>
            <a:r>
              <a:rPr sz="2800" spc="-10" dirty="0">
                <a:latin typeface="Carlito"/>
                <a:cs typeface="Carlito"/>
              </a:rPr>
              <a:t>manufacturing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marketing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drugs.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858125" cy="444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6997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Each </a:t>
            </a:r>
            <a:r>
              <a:rPr sz="3200" spc="-10" dirty="0">
                <a:latin typeface="Carlito"/>
                <a:cs typeface="Carlito"/>
              </a:rPr>
              <a:t>review </a:t>
            </a:r>
            <a:r>
              <a:rPr sz="3200" spc="-5" dirty="0">
                <a:latin typeface="Carlito"/>
                <a:cs typeface="Carlito"/>
              </a:rPr>
              <a:t>section should </a:t>
            </a:r>
            <a:r>
              <a:rPr sz="3200" spc="-15" dirty="0">
                <a:latin typeface="Carlito"/>
                <a:cs typeface="Carlito"/>
              </a:rPr>
              <a:t>contain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following:</a:t>
            </a:r>
            <a:endParaRPr sz="3200">
              <a:latin typeface="Carlito"/>
              <a:cs typeface="Carlito"/>
            </a:endParaRPr>
          </a:p>
          <a:p>
            <a:pPr marL="1155700" marR="452120" lvl="1" indent="-160020">
              <a:lnSpc>
                <a:spcPct val="100000"/>
              </a:lnSpc>
              <a:spcBef>
                <a:spcPts val="625"/>
              </a:spcBef>
              <a:buAutoNum type="romanLcParenBoth"/>
              <a:tabLst>
                <a:tab pos="1317625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copy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cover letter attached 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archival  copy;</a:t>
            </a:r>
            <a:endParaRPr sz="2400">
              <a:latin typeface="Carlito"/>
              <a:cs typeface="Carlito"/>
            </a:endParaRPr>
          </a:p>
          <a:p>
            <a:pPr marL="1318260" lvl="1" indent="-391795">
              <a:lnSpc>
                <a:spcPct val="100000"/>
              </a:lnSpc>
              <a:spcBef>
                <a:spcPts val="575"/>
              </a:spcBef>
              <a:buAutoNum type="romanLcParenBoth"/>
              <a:tabLst>
                <a:tab pos="1318895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completed </a:t>
            </a:r>
            <a:r>
              <a:rPr sz="2400" spc="-5" dirty="0">
                <a:latin typeface="Carlito"/>
                <a:cs typeface="Carlito"/>
              </a:rPr>
              <a:t>application </a:t>
            </a:r>
            <a:r>
              <a:rPr sz="2400" spc="-15" dirty="0">
                <a:latin typeface="Carlito"/>
                <a:cs typeface="Carlito"/>
              </a:rPr>
              <a:t>form FDA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356h;</a:t>
            </a:r>
            <a:endParaRPr sz="2400">
              <a:latin typeface="Carlito"/>
              <a:cs typeface="Carlito"/>
            </a:endParaRPr>
          </a:p>
          <a:p>
            <a:pPr marL="1388110" lvl="1" indent="-461645">
              <a:lnSpc>
                <a:spcPct val="100000"/>
              </a:lnSpc>
              <a:spcBef>
                <a:spcPts val="575"/>
              </a:spcBef>
              <a:buAutoNum type="romanLcParenBoth"/>
              <a:tabLst>
                <a:tab pos="1388745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copy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summary </a:t>
            </a:r>
            <a:r>
              <a:rPr sz="2400" spc="-10" dirty="0">
                <a:latin typeface="Carlito"/>
                <a:cs typeface="Carlito"/>
              </a:rPr>
              <a:t>(defined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below);</a:t>
            </a:r>
            <a:endParaRPr sz="2400">
              <a:latin typeface="Carlito"/>
              <a:cs typeface="Carlito"/>
            </a:endParaRPr>
          </a:p>
          <a:p>
            <a:pPr marL="1386840" lvl="1" indent="-460375">
              <a:lnSpc>
                <a:spcPct val="100000"/>
              </a:lnSpc>
              <a:spcBef>
                <a:spcPts val="580"/>
              </a:spcBef>
              <a:buAutoNum type="romanLcParenBoth"/>
              <a:tabLst>
                <a:tab pos="1387475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copy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general index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entire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application;</a:t>
            </a:r>
            <a:endParaRPr sz="2400">
              <a:latin typeface="Carlito"/>
              <a:cs typeface="Carlito"/>
            </a:endParaRPr>
          </a:p>
          <a:p>
            <a:pPr marL="1316990" lvl="1" indent="-390525">
              <a:lnSpc>
                <a:spcPct val="100000"/>
              </a:lnSpc>
              <a:spcBef>
                <a:spcPts val="575"/>
              </a:spcBef>
              <a:buAutoNum type="romanLcParenBoth"/>
              <a:tabLst>
                <a:tab pos="1317625" algn="l"/>
              </a:tabLst>
            </a:pPr>
            <a:r>
              <a:rPr sz="2400" dirty="0">
                <a:latin typeface="Carlito"/>
                <a:cs typeface="Carlito"/>
              </a:rPr>
              <a:t>an </a:t>
            </a:r>
            <a:r>
              <a:rPr sz="2400" spc="-10" dirty="0">
                <a:latin typeface="Carlito"/>
                <a:cs typeface="Carlito"/>
              </a:rPr>
              <a:t>index </a:t>
            </a:r>
            <a:r>
              <a:rPr sz="2400" spc="-5" dirty="0">
                <a:latin typeface="Carlito"/>
                <a:cs typeface="Carlito"/>
              </a:rPr>
              <a:t>specific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particular </a:t>
            </a:r>
            <a:r>
              <a:rPr sz="2400" spc="-10" dirty="0">
                <a:latin typeface="Carlito"/>
                <a:cs typeface="Carlito"/>
              </a:rPr>
              <a:t>review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section;</a:t>
            </a:r>
            <a:endParaRPr sz="2400">
              <a:latin typeface="Carlito"/>
              <a:cs typeface="Carlito"/>
            </a:endParaRPr>
          </a:p>
          <a:p>
            <a:pPr marL="1386840" lvl="1" indent="-460375">
              <a:lnSpc>
                <a:spcPct val="100000"/>
              </a:lnSpc>
              <a:spcBef>
                <a:spcPts val="580"/>
              </a:spcBef>
              <a:buAutoNum type="romanLcParenBoth"/>
              <a:tabLst>
                <a:tab pos="1387475" algn="l"/>
              </a:tabLst>
            </a:pPr>
            <a:r>
              <a:rPr sz="2400" spc="-15" dirty="0">
                <a:latin typeface="Carlito"/>
                <a:cs typeface="Carlito"/>
              </a:rPr>
              <a:t>letters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20" dirty="0">
                <a:latin typeface="Carlito"/>
                <a:cs typeface="Carlito"/>
              </a:rPr>
              <a:t>reference </a:t>
            </a:r>
            <a:r>
              <a:rPr sz="2400" spc="-5" dirty="0">
                <a:latin typeface="Carlito"/>
                <a:cs typeface="Carlito"/>
              </a:rPr>
              <a:t>or authorization, </a:t>
            </a:r>
            <a:r>
              <a:rPr sz="2400" dirty="0">
                <a:latin typeface="Carlito"/>
                <a:cs typeface="Carlito"/>
              </a:rPr>
              <a:t>if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appropriate;</a:t>
            </a:r>
            <a:endParaRPr sz="2400">
              <a:latin typeface="Carlito"/>
              <a:cs typeface="Carlito"/>
            </a:endParaRPr>
          </a:p>
          <a:p>
            <a:pPr marL="1525270" lvl="1" indent="-530225">
              <a:lnSpc>
                <a:spcPct val="100000"/>
              </a:lnSpc>
              <a:spcBef>
                <a:spcPts val="575"/>
              </a:spcBef>
              <a:buAutoNum type="romanLcParenBoth"/>
              <a:tabLst>
                <a:tab pos="1525905" algn="l"/>
              </a:tabLst>
            </a:pPr>
            <a:r>
              <a:rPr sz="2400" spc="-15" dirty="0">
                <a:latin typeface="Carlito"/>
                <a:cs typeface="Carlito"/>
              </a:rPr>
              <a:t>patent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information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3140" y="301231"/>
            <a:ext cx="8840859" cy="1459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7969" y="534670"/>
            <a:ext cx="82035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30" dirty="0">
                <a:solidFill>
                  <a:srgbClr val="0D0D0D"/>
                </a:solidFill>
              </a:rPr>
              <a:t>ABBREVIATED </a:t>
            </a:r>
            <a:r>
              <a:rPr sz="3900" dirty="0">
                <a:solidFill>
                  <a:srgbClr val="0D0D0D"/>
                </a:solidFill>
              </a:rPr>
              <a:t>NEW </a:t>
            </a:r>
            <a:r>
              <a:rPr sz="3900" spc="-5" dirty="0">
                <a:solidFill>
                  <a:srgbClr val="0D0D0D"/>
                </a:solidFill>
              </a:rPr>
              <a:t>DRUG</a:t>
            </a:r>
            <a:r>
              <a:rPr sz="3900" spc="-30" dirty="0">
                <a:solidFill>
                  <a:srgbClr val="0D0D0D"/>
                </a:solidFill>
              </a:rPr>
              <a:t> APPLICATION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535940" y="1567942"/>
            <a:ext cx="8072755" cy="484822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6985" indent="-342900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In addition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approving </a:t>
            </a:r>
            <a:r>
              <a:rPr sz="2800" spc="-15" dirty="0">
                <a:latin typeface="Carlito"/>
                <a:cs typeface="Carlito"/>
              </a:rPr>
              <a:t>new </a:t>
            </a:r>
            <a:r>
              <a:rPr sz="2800" spc="-10" dirty="0">
                <a:latin typeface="Carlito"/>
                <a:cs typeface="Carlito"/>
              </a:rPr>
              <a:t>drug products </a:t>
            </a:r>
            <a:r>
              <a:rPr sz="2800" spc="-5" dirty="0">
                <a:latin typeface="Carlito"/>
                <a:cs typeface="Carlito"/>
              </a:rPr>
              <a:t>, the </a:t>
            </a:r>
            <a:r>
              <a:rPr sz="2800" spc="-20" dirty="0">
                <a:latin typeface="Carlito"/>
                <a:cs typeface="Carlito"/>
              </a:rPr>
              <a:t>FDA  </a:t>
            </a:r>
            <a:r>
              <a:rPr sz="2800" spc="-10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charged </a:t>
            </a:r>
            <a:r>
              <a:rPr sz="2800" spc="-5" dirty="0">
                <a:latin typeface="Carlito"/>
                <a:cs typeface="Carlito"/>
              </a:rPr>
              <a:t>with the </a:t>
            </a:r>
            <a:r>
              <a:rPr sz="2800" spc="-15" dirty="0">
                <a:latin typeface="Carlito"/>
                <a:cs typeface="Carlito"/>
              </a:rPr>
              <a:t>approval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generic products </a:t>
            </a:r>
            <a:r>
              <a:rPr sz="2800" spc="-5" dirty="0">
                <a:latin typeface="Carlito"/>
                <a:cs typeface="Carlito"/>
              </a:rPr>
              <a:t>(21  </a:t>
            </a:r>
            <a:r>
              <a:rPr sz="2800" spc="-10" dirty="0">
                <a:latin typeface="Carlito"/>
                <a:cs typeface="Carlito"/>
              </a:rPr>
              <a:t>CFR </a:t>
            </a:r>
            <a:r>
              <a:rPr sz="2800" spc="-5" dirty="0">
                <a:latin typeface="Carlito"/>
                <a:cs typeface="Carlito"/>
              </a:rPr>
              <a:t>314), which </a:t>
            </a:r>
            <a:r>
              <a:rPr sz="2800" spc="-10" dirty="0">
                <a:latin typeface="Carlito"/>
                <a:cs typeface="Carlito"/>
              </a:rPr>
              <a:t>is accomplished </a:t>
            </a:r>
            <a:r>
              <a:rPr sz="2800" spc="-15" dirty="0">
                <a:latin typeface="Carlito"/>
                <a:cs typeface="Carlito"/>
              </a:rPr>
              <a:t>through</a:t>
            </a:r>
            <a:r>
              <a:rPr sz="2800" spc="600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CDER’s  </a:t>
            </a:r>
            <a:r>
              <a:rPr sz="2800" spc="-10" dirty="0">
                <a:latin typeface="Carlito"/>
                <a:cs typeface="Carlito"/>
              </a:rPr>
              <a:t>Office </a:t>
            </a:r>
            <a:r>
              <a:rPr sz="2800" spc="-5" dirty="0">
                <a:latin typeface="Carlito"/>
                <a:cs typeface="Carlito"/>
              </a:rPr>
              <a:t>of Generic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Drugs.</a:t>
            </a:r>
            <a:endParaRPr sz="280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15" dirty="0">
                <a:latin typeface="Carlito"/>
                <a:cs typeface="Carlito"/>
              </a:rPr>
              <a:t>Abbreviated </a:t>
            </a:r>
            <a:r>
              <a:rPr sz="2800" spc="-10" dirty="0">
                <a:latin typeface="Carlito"/>
                <a:cs typeface="Carlito"/>
              </a:rPr>
              <a:t>New </a:t>
            </a:r>
            <a:r>
              <a:rPr sz="2800" spc="-5" dirty="0">
                <a:latin typeface="Carlito"/>
                <a:cs typeface="Carlito"/>
              </a:rPr>
              <a:t>Drug </a:t>
            </a:r>
            <a:r>
              <a:rPr sz="2800" spc="-10" dirty="0">
                <a:latin typeface="Carlito"/>
                <a:cs typeface="Carlito"/>
              </a:rPr>
              <a:t>Application </a:t>
            </a:r>
            <a:r>
              <a:rPr sz="2800" spc="-5" dirty="0">
                <a:latin typeface="Carlito"/>
                <a:cs typeface="Carlito"/>
              </a:rPr>
              <a:t>(ANDA)  </a:t>
            </a:r>
            <a:r>
              <a:rPr sz="2800" spc="-15" dirty="0">
                <a:latin typeface="Carlito"/>
                <a:cs typeface="Carlito"/>
              </a:rPr>
              <a:t>contains </a:t>
            </a:r>
            <a:r>
              <a:rPr sz="2800" spc="-20" dirty="0">
                <a:latin typeface="Carlito"/>
                <a:cs typeface="Carlito"/>
              </a:rPr>
              <a:t>data </a:t>
            </a:r>
            <a:r>
              <a:rPr sz="2800" spc="-15" dirty="0">
                <a:latin typeface="Carlito"/>
                <a:cs typeface="Carlito"/>
              </a:rPr>
              <a:t>submitted to FDA's Center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Drug  </a:t>
            </a:r>
            <a:r>
              <a:rPr sz="2800" spc="-15" dirty="0">
                <a:latin typeface="Carlito"/>
                <a:cs typeface="Carlito"/>
              </a:rPr>
              <a:t>Evaluation </a:t>
            </a:r>
            <a:r>
              <a:rPr sz="2800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Research, </a:t>
            </a:r>
            <a:r>
              <a:rPr sz="2800" spc="-10" dirty="0">
                <a:latin typeface="Carlito"/>
                <a:cs typeface="Carlito"/>
              </a:rPr>
              <a:t>Office </a:t>
            </a:r>
            <a:r>
              <a:rPr sz="2800" spc="-5" dirty="0">
                <a:latin typeface="Carlito"/>
                <a:cs typeface="Carlito"/>
              </a:rPr>
              <a:t>of Generic Drugs, </a:t>
            </a:r>
            <a:r>
              <a:rPr sz="2800" spc="-30" dirty="0">
                <a:latin typeface="Carlito"/>
                <a:cs typeface="Carlito"/>
              </a:rPr>
              <a:t>for  </a:t>
            </a:r>
            <a:r>
              <a:rPr sz="2800" spc="-15" dirty="0">
                <a:latin typeface="Carlito"/>
                <a:cs typeface="Carlito"/>
              </a:rPr>
              <a:t>review</a:t>
            </a:r>
            <a:r>
              <a:rPr sz="2800" spc="6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ultimate  approval  </a:t>
            </a:r>
            <a:r>
              <a:rPr sz="2800" spc="-5" dirty="0">
                <a:latin typeface="Carlito"/>
                <a:cs typeface="Carlito"/>
              </a:rPr>
              <a:t>of a </a:t>
            </a:r>
            <a:r>
              <a:rPr sz="2800" spc="-10" dirty="0">
                <a:latin typeface="Carlito"/>
                <a:cs typeface="Carlito"/>
              </a:rPr>
              <a:t>generic drug  </a:t>
            </a:r>
            <a:r>
              <a:rPr sz="2800" spc="-15" dirty="0">
                <a:latin typeface="Carlito"/>
                <a:cs typeface="Carlito"/>
              </a:rPr>
              <a:t>product.</a:t>
            </a:r>
            <a:endParaRPr sz="28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302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reviewing </a:t>
            </a:r>
            <a:r>
              <a:rPr sz="2800" spc="-10" dirty="0">
                <a:latin typeface="Carlito"/>
                <a:cs typeface="Carlito"/>
              </a:rPr>
              <a:t>process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generic drug is </a:t>
            </a:r>
            <a:r>
              <a:rPr sz="2800" spc="-15" dirty="0">
                <a:latin typeface="Carlito"/>
                <a:cs typeface="Carlito"/>
              </a:rPr>
              <a:t>focused </a:t>
            </a:r>
            <a:r>
              <a:rPr sz="2800" spc="-5" dirty="0">
                <a:latin typeface="Carlito"/>
                <a:cs typeface="Carlito"/>
              </a:rPr>
              <a:t>on  </a:t>
            </a:r>
            <a:r>
              <a:rPr sz="2800" spc="-10" dirty="0">
                <a:latin typeface="Carlito"/>
                <a:cs typeface="Carlito"/>
              </a:rPr>
              <a:t>bioequivalence </a:t>
            </a:r>
            <a:r>
              <a:rPr sz="2800" spc="-15" dirty="0">
                <a:latin typeface="Carlito"/>
                <a:cs typeface="Carlito"/>
              </a:rPr>
              <a:t>testing </a:t>
            </a:r>
            <a:r>
              <a:rPr sz="2800" spc="-20" dirty="0">
                <a:latin typeface="Carlito"/>
                <a:cs typeface="Carlito"/>
              </a:rPr>
              <a:t>rather </a:t>
            </a:r>
            <a:r>
              <a:rPr sz="2800" spc="-5" dirty="0">
                <a:latin typeface="Carlito"/>
                <a:cs typeface="Carlito"/>
              </a:rPr>
              <a:t>than </a:t>
            </a:r>
            <a:r>
              <a:rPr sz="2800" spc="-20" dirty="0">
                <a:latin typeface="Carlito"/>
                <a:cs typeface="Carlito"/>
              </a:rPr>
              <a:t>safety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35" dirty="0">
                <a:latin typeface="Carlito"/>
                <a:cs typeface="Carlito"/>
              </a:rPr>
              <a:t>efficacy.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0613"/>
            <a:ext cx="8073390" cy="309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2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0" dirty="0">
                <a:latin typeface="Carlito"/>
                <a:cs typeface="Carlito"/>
              </a:rPr>
              <a:t>considered bioequivalent, </a:t>
            </a:r>
            <a:r>
              <a:rPr sz="2800" spc="-5" dirty="0">
                <a:latin typeface="Carlito"/>
                <a:cs typeface="Carlito"/>
              </a:rPr>
              <a:t>both </a:t>
            </a:r>
            <a:r>
              <a:rPr sz="2800" spc="-35" dirty="0">
                <a:latin typeface="Carlito"/>
                <a:cs typeface="Carlito"/>
              </a:rPr>
              <a:t>rate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extend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drug absorption must </a:t>
            </a:r>
            <a:r>
              <a:rPr sz="2800" spc="-5" dirty="0">
                <a:latin typeface="Carlito"/>
                <a:cs typeface="Carlito"/>
              </a:rPr>
              <a:t>be within </a:t>
            </a:r>
            <a:r>
              <a:rPr sz="2800" spc="-10" dirty="0">
                <a:latin typeface="Carlito"/>
                <a:cs typeface="Carlito"/>
              </a:rPr>
              <a:t>established  </a:t>
            </a:r>
            <a:r>
              <a:rPr sz="2800" spc="-15" dirty="0">
                <a:latin typeface="Carlito"/>
                <a:cs typeface="Carlito"/>
              </a:rPr>
              <a:t>parameter </a:t>
            </a:r>
            <a:r>
              <a:rPr sz="2800" spc="-10" dirty="0">
                <a:latin typeface="Carlito"/>
                <a:cs typeface="Carlito"/>
              </a:rPr>
              <a:t>in comparison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25" dirty="0">
                <a:latin typeface="Carlito"/>
                <a:cs typeface="Carlito"/>
              </a:rPr>
              <a:t>reference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drug.</a:t>
            </a:r>
            <a:endParaRPr sz="28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Use of </a:t>
            </a:r>
            <a:r>
              <a:rPr sz="2800" spc="-10" dirty="0">
                <a:latin typeface="Carlito"/>
                <a:cs typeface="Carlito"/>
              </a:rPr>
              <a:t>bioequivalence </a:t>
            </a:r>
            <a:r>
              <a:rPr sz="2800" spc="-5" dirty="0">
                <a:latin typeface="Carlito"/>
                <a:cs typeface="Carlito"/>
              </a:rPr>
              <a:t>as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base </a:t>
            </a:r>
            <a:r>
              <a:rPr sz="2800" spc="-20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approving  generic </a:t>
            </a:r>
            <a:r>
              <a:rPr sz="2800" spc="-5" dirty="0">
                <a:latin typeface="Carlito"/>
                <a:cs typeface="Carlito"/>
              </a:rPr>
              <a:t>drug </a:t>
            </a:r>
            <a:r>
              <a:rPr sz="2800" spc="-10" dirty="0">
                <a:latin typeface="Carlito"/>
                <a:cs typeface="Carlito"/>
              </a:rPr>
              <a:t>products </a:t>
            </a:r>
            <a:r>
              <a:rPr sz="2800" spc="-15" dirty="0">
                <a:latin typeface="Carlito"/>
                <a:cs typeface="Carlito"/>
              </a:rPr>
              <a:t>was </a:t>
            </a:r>
            <a:r>
              <a:rPr sz="2800" spc="-10" dirty="0">
                <a:latin typeface="Carlito"/>
                <a:cs typeface="Carlito"/>
              </a:rPr>
              <a:t>established by </a:t>
            </a:r>
            <a:r>
              <a:rPr sz="2800" spc="-5" dirty="0">
                <a:latin typeface="Carlito"/>
                <a:cs typeface="Carlito"/>
              </a:rPr>
              <a:t>the "Drug  Price Competition and </a:t>
            </a:r>
            <a:r>
              <a:rPr sz="2800" spc="-30" dirty="0">
                <a:latin typeface="Carlito"/>
                <a:cs typeface="Carlito"/>
              </a:rPr>
              <a:t>Patent </a:t>
            </a:r>
            <a:r>
              <a:rPr sz="2800" spc="-65" dirty="0">
                <a:latin typeface="Carlito"/>
                <a:cs typeface="Carlito"/>
              </a:rPr>
              <a:t>Term </a:t>
            </a:r>
            <a:r>
              <a:rPr sz="2800" spc="-20" dirty="0">
                <a:latin typeface="Carlito"/>
                <a:cs typeface="Carlito"/>
              </a:rPr>
              <a:t>Restoration </a:t>
            </a:r>
            <a:r>
              <a:rPr sz="2800" dirty="0">
                <a:latin typeface="Carlito"/>
                <a:cs typeface="Carlito"/>
              </a:rPr>
              <a:t>Act 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1984," </a:t>
            </a:r>
            <a:r>
              <a:rPr sz="2800" spc="-5" dirty="0">
                <a:latin typeface="Carlito"/>
                <a:cs typeface="Carlito"/>
              </a:rPr>
              <a:t>also known as the </a:t>
            </a:r>
            <a:r>
              <a:rPr sz="2800" spc="-40" dirty="0">
                <a:latin typeface="Carlito"/>
                <a:cs typeface="Carlito"/>
              </a:rPr>
              <a:t>WAXMAN-HATCH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75" dirty="0">
                <a:latin typeface="Carlito"/>
                <a:cs typeface="Carlito"/>
              </a:rPr>
              <a:t>ACT.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79397"/>
            <a:ext cx="8305800" cy="6590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719" y="274320"/>
            <a:ext cx="8613775" cy="1595755"/>
            <a:chOff x="426719" y="274320"/>
            <a:chExt cx="8613775" cy="1595755"/>
          </a:xfrm>
        </p:grpSpPr>
        <p:sp>
          <p:nvSpPr>
            <p:cNvPr id="3" name="object 3"/>
            <p:cNvSpPr/>
            <p:nvPr/>
          </p:nvSpPr>
          <p:spPr>
            <a:xfrm>
              <a:off x="426719" y="300397"/>
              <a:ext cx="8613648" cy="1470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5319" y="312420"/>
              <a:ext cx="8157972" cy="1557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20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07770" y="461899"/>
            <a:ext cx="71304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D0D0D"/>
                </a:solidFill>
              </a:rPr>
              <a:t>Guidelines </a:t>
            </a:r>
            <a:r>
              <a:rPr spc="-15" dirty="0">
                <a:solidFill>
                  <a:srgbClr val="0D0D0D"/>
                </a:solidFill>
              </a:rPr>
              <a:t>available </a:t>
            </a:r>
            <a:r>
              <a:rPr spc="-25" dirty="0">
                <a:solidFill>
                  <a:srgbClr val="0D0D0D"/>
                </a:solidFill>
              </a:rPr>
              <a:t>for</a:t>
            </a:r>
            <a:r>
              <a:rPr spc="-100" dirty="0">
                <a:solidFill>
                  <a:srgbClr val="0D0D0D"/>
                </a:solidFill>
              </a:rPr>
              <a:t> </a:t>
            </a:r>
            <a:r>
              <a:rPr spc="-20" dirty="0">
                <a:solidFill>
                  <a:srgbClr val="0D0D0D"/>
                </a:solidFill>
              </a:rPr>
              <a:t>ANDA: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8140" marR="508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7505" algn="l"/>
                <a:tab pos="358140" algn="l"/>
                <a:tab pos="1624330" algn="l"/>
                <a:tab pos="3267710" algn="l"/>
                <a:tab pos="4160520" algn="l"/>
                <a:tab pos="5092065" algn="l"/>
                <a:tab pos="6785609" algn="l"/>
                <a:tab pos="7310120" algn="l"/>
              </a:tabLst>
            </a:pPr>
            <a:r>
              <a:rPr spc="-150" dirty="0"/>
              <a:t>V</a:t>
            </a:r>
            <a:r>
              <a:rPr dirty="0"/>
              <a:t>ari</a:t>
            </a:r>
            <a:r>
              <a:rPr spc="5" dirty="0"/>
              <a:t>o</a:t>
            </a:r>
            <a:r>
              <a:rPr spc="-5" dirty="0"/>
              <a:t>u</a:t>
            </a:r>
            <a:r>
              <a:rPr dirty="0"/>
              <a:t>s	</a:t>
            </a:r>
            <a:r>
              <a:rPr spc="-10" dirty="0"/>
              <a:t>g</a:t>
            </a:r>
            <a:r>
              <a:rPr spc="-5" dirty="0"/>
              <a:t>uideli</a:t>
            </a:r>
            <a:r>
              <a:rPr spc="-10" dirty="0"/>
              <a:t>n</a:t>
            </a:r>
            <a:r>
              <a:rPr dirty="0"/>
              <a:t>es	</a:t>
            </a:r>
            <a:r>
              <a:rPr spc="-5" dirty="0"/>
              <a:t>h</a:t>
            </a:r>
            <a:r>
              <a:rPr spc="-50" dirty="0"/>
              <a:t>a</a:t>
            </a:r>
            <a:r>
              <a:rPr spc="-25" dirty="0"/>
              <a:t>v</a:t>
            </a:r>
            <a:r>
              <a:rPr dirty="0"/>
              <a:t>e	</a:t>
            </a:r>
            <a:r>
              <a:rPr spc="-5" dirty="0"/>
              <a:t>b</a:t>
            </a:r>
            <a:r>
              <a:rPr spc="-15" dirty="0"/>
              <a:t>ee</a:t>
            </a:r>
            <a:r>
              <a:rPr dirty="0"/>
              <a:t>n	</a:t>
            </a:r>
            <a:r>
              <a:rPr spc="-5" dirty="0"/>
              <a:t>d</a:t>
            </a:r>
            <a:r>
              <a:rPr spc="-15" dirty="0"/>
              <a:t>e</a:t>
            </a:r>
            <a:r>
              <a:rPr spc="-35" dirty="0"/>
              <a:t>v</a:t>
            </a:r>
            <a:r>
              <a:rPr dirty="0"/>
              <a:t>eloped	</a:t>
            </a:r>
            <a:r>
              <a:rPr spc="-30" dirty="0"/>
              <a:t>t</a:t>
            </a:r>
            <a:r>
              <a:rPr dirty="0"/>
              <a:t>o	</a:t>
            </a:r>
            <a:r>
              <a:rPr spc="-10" dirty="0"/>
              <a:t>a</a:t>
            </a:r>
            <a:r>
              <a:rPr spc="-5" dirty="0"/>
              <a:t>s</a:t>
            </a:r>
            <a:r>
              <a:rPr spc="-15" dirty="0"/>
              <a:t>s</a:t>
            </a:r>
            <a:r>
              <a:rPr dirty="0"/>
              <a:t>i</a:t>
            </a:r>
            <a:r>
              <a:rPr spc="-35" dirty="0"/>
              <a:t>s</a:t>
            </a:r>
            <a:r>
              <a:rPr dirty="0"/>
              <a:t>t  </a:t>
            </a:r>
            <a:r>
              <a:rPr spc="-5" dirty="0"/>
              <a:t>applicants </a:t>
            </a:r>
            <a:r>
              <a:rPr dirty="0"/>
              <a:t>in </a:t>
            </a:r>
            <a:r>
              <a:rPr spc="-10" dirty="0"/>
              <a:t>preparing </a:t>
            </a:r>
            <a:r>
              <a:rPr dirty="0"/>
              <a:t>and </a:t>
            </a:r>
            <a:r>
              <a:rPr spc="-5" dirty="0"/>
              <a:t>filing</a:t>
            </a:r>
            <a:r>
              <a:rPr spc="-85" dirty="0"/>
              <a:t> </a:t>
            </a:r>
            <a:r>
              <a:rPr spc="-10" dirty="0"/>
              <a:t>ANDAs</a:t>
            </a:r>
          </a:p>
          <a:p>
            <a:pPr marL="35814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7505" algn="l"/>
                <a:tab pos="358140" algn="l"/>
              </a:tabLst>
            </a:pPr>
            <a:r>
              <a:rPr spc="-15" dirty="0"/>
              <a:t>Format </a:t>
            </a:r>
            <a:r>
              <a:rPr dirty="0"/>
              <a:t>&amp; </a:t>
            </a:r>
            <a:r>
              <a:rPr spc="-20" dirty="0"/>
              <a:t>content </a:t>
            </a:r>
            <a:r>
              <a:rPr spc="-25" dirty="0"/>
              <a:t>for </a:t>
            </a:r>
            <a:r>
              <a:rPr dirty="0"/>
              <a:t>the </a:t>
            </a:r>
            <a:r>
              <a:rPr spc="-10" dirty="0"/>
              <a:t>following</a:t>
            </a:r>
            <a:r>
              <a:rPr spc="-15" dirty="0"/>
              <a:t> </a:t>
            </a:r>
            <a:r>
              <a:rPr spc="-5" dirty="0"/>
              <a:t>sections:</a:t>
            </a:r>
          </a:p>
          <a:p>
            <a:pPr marL="687070" lvl="1" indent="-329565">
              <a:lnSpc>
                <a:spcPct val="100000"/>
              </a:lnSpc>
              <a:spcBef>
                <a:spcPts val="325"/>
              </a:spcBef>
              <a:buAutoNum type="alphaLcPeriod"/>
              <a:tabLst>
                <a:tab pos="687705" algn="l"/>
              </a:tabLst>
            </a:pPr>
            <a:r>
              <a:rPr sz="2700" spc="-5" dirty="0">
                <a:latin typeface="Carlito"/>
                <a:cs typeface="Carlito"/>
              </a:rPr>
              <a:t>Application</a:t>
            </a:r>
            <a:r>
              <a:rPr sz="2700" spc="-4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summary</a:t>
            </a:r>
            <a:endParaRPr sz="2700">
              <a:latin typeface="Carlito"/>
              <a:cs typeface="Carlito"/>
            </a:endParaRPr>
          </a:p>
          <a:p>
            <a:pPr marL="702310" lvl="1" indent="-344805">
              <a:lnSpc>
                <a:spcPct val="100000"/>
              </a:lnSpc>
              <a:spcBef>
                <a:spcPts val="325"/>
              </a:spcBef>
              <a:buAutoNum type="alphaLcPeriod"/>
              <a:tabLst>
                <a:tab pos="702945" algn="l"/>
              </a:tabLst>
            </a:pPr>
            <a:r>
              <a:rPr sz="2700" spc="-25" dirty="0">
                <a:latin typeface="Carlito"/>
                <a:cs typeface="Carlito"/>
              </a:rPr>
              <a:t>Chemistry, </a:t>
            </a:r>
            <a:r>
              <a:rPr sz="2700" spc="-5" dirty="0">
                <a:latin typeface="Carlito"/>
                <a:cs typeface="Carlito"/>
              </a:rPr>
              <a:t>Manufacturing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20" dirty="0">
                <a:latin typeface="Carlito"/>
                <a:cs typeface="Carlito"/>
              </a:rPr>
              <a:t>controls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section</a:t>
            </a:r>
            <a:endParaRPr sz="2700">
              <a:latin typeface="Carlito"/>
              <a:cs typeface="Carlito"/>
            </a:endParaRPr>
          </a:p>
          <a:p>
            <a:pPr marL="667385" lvl="1" indent="-309880">
              <a:lnSpc>
                <a:spcPct val="100000"/>
              </a:lnSpc>
              <a:spcBef>
                <a:spcPts val="325"/>
              </a:spcBef>
              <a:buAutoNum type="alphaLcPeriod"/>
              <a:tabLst>
                <a:tab pos="668020" algn="l"/>
              </a:tabLst>
            </a:pPr>
            <a:r>
              <a:rPr sz="2700" dirty="0">
                <a:latin typeface="Carlito"/>
                <a:cs typeface="Carlito"/>
              </a:rPr>
              <a:t>Non </a:t>
            </a:r>
            <a:r>
              <a:rPr sz="2700" spc="-5" dirty="0">
                <a:latin typeface="Carlito"/>
                <a:cs typeface="Carlito"/>
              </a:rPr>
              <a:t>clinical </a:t>
            </a:r>
            <a:r>
              <a:rPr sz="2700" spc="-10" dirty="0">
                <a:latin typeface="Carlito"/>
                <a:cs typeface="Carlito"/>
              </a:rPr>
              <a:t>pharmacology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5" dirty="0">
                <a:latin typeface="Carlito"/>
                <a:cs typeface="Carlito"/>
              </a:rPr>
              <a:t>toxicology</a:t>
            </a:r>
            <a:r>
              <a:rPr sz="2700" spc="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section</a:t>
            </a:r>
            <a:endParaRPr sz="2700">
              <a:latin typeface="Carlito"/>
              <a:cs typeface="Carlito"/>
            </a:endParaRPr>
          </a:p>
          <a:p>
            <a:pPr marL="702310" lvl="1" indent="-344805">
              <a:lnSpc>
                <a:spcPct val="100000"/>
              </a:lnSpc>
              <a:spcBef>
                <a:spcPts val="320"/>
              </a:spcBef>
              <a:buAutoNum type="alphaLcPeriod"/>
              <a:tabLst>
                <a:tab pos="702945" algn="l"/>
              </a:tabLst>
            </a:pPr>
            <a:r>
              <a:rPr sz="2700" spc="-5" dirty="0">
                <a:latin typeface="Carlito"/>
                <a:cs typeface="Carlito"/>
              </a:rPr>
              <a:t>Human </a:t>
            </a:r>
            <a:r>
              <a:rPr sz="2700" spc="-10" dirty="0">
                <a:latin typeface="Carlito"/>
                <a:cs typeface="Carlito"/>
              </a:rPr>
              <a:t>pharmacokinetics </a:t>
            </a:r>
            <a:r>
              <a:rPr sz="2700" dirty="0">
                <a:latin typeface="Carlito"/>
                <a:cs typeface="Carlito"/>
              </a:rPr>
              <a:t>&amp; </a:t>
            </a:r>
            <a:r>
              <a:rPr sz="2700" spc="-10" dirty="0">
                <a:latin typeface="Carlito"/>
                <a:cs typeface="Carlito"/>
              </a:rPr>
              <a:t>bioavailability</a:t>
            </a:r>
            <a:r>
              <a:rPr sz="2700" spc="-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section</a:t>
            </a:r>
            <a:endParaRPr sz="2700">
              <a:latin typeface="Carlito"/>
              <a:cs typeface="Carlito"/>
            </a:endParaRPr>
          </a:p>
          <a:p>
            <a:pPr marL="693420" lvl="1" indent="-335915">
              <a:lnSpc>
                <a:spcPct val="100000"/>
              </a:lnSpc>
              <a:spcBef>
                <a:spcPts val="330"/>
              </a:spcBef>
              <a:buAutoNum type="alphaLcPeriod"/>
              <a:tabLst>
                <a:tab pos="694055" algn="l"/>
              </a:tabLst>
            </a:pPr>
            <a:r>
              <a:rPr sz="2700" spc="-10" dirty="0">
                <a:latin typeface="Carlito"/>
                <a:cs typeface="Carlito"/>
              </a:rPr>
              <a:t>Clinical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5" dirty="0">
                <a:latin typeface="Carlito"/>
                <a:cs typeface="Carlito"/>
              </a:rPr>
              <a:t>statically</a:t>
            </a:r>
            <a:r>
              <a:rPr sz="2700" spc="-5" dirty="0">
                <a:latin typeface="Carlito"/>
                <a:cs typeface="Carlito"/>
              </a:rPr>
              <a:t> section</a:t>
            </a:r>
            <a:endParaRPr sz="2700">
              <a:latin typeface="Carlito"/>
              <a:cs typeface="Carlito"/>
            </a:endParaRPr>
          </a:p>
          <a:p>
            <a:pPr marL="605155" lvl="1" indent="-247650">
              <a:lnSpc>
                <a:spcPct val="100000"/>
              </a:lnSpc>
              <a:spcBef>
                <a:spcPts val="320"/>
              </a:spcBef>
              <a:buAutoNum type="alphaLcPeriod"/>
              <a:tabLst>
                <a:tab pos="605790" algn="l"/>
              </a:tabLst>
            </a:pPr>
            <a:r>
              <a:rPr sz="2700" spc="-10" dirty="0">
                <a:latin typeface="Carlito"/>
                <a:cs typeface="Carlito"/>
              </a:rPr>
              <a:t>Microbiology</a:t>
            </a:r>
            <a:r>
              <a:rPr sz="2700" spc="2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section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17269"/>
            <a:ext cx="8071484" cy="15354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3000" spc="-15" dirty="0">
                <a:latin typeface="Carlito"/>
                <a:cs typeface="Carlito"/>
              </a:rPr>
              <a:t>ANDA requires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submission </a:t>
            </a:r>
            <a:r>
              <a:rPr sz="3000" dirty="0">
                <a:latin typeface="Carlito"/>
                <a:cs typeface="Carlito"/>
              </a:rPr>
              <a:t>of</a:t>
            </a:r>
            <a:r>
              <a:rPr sz="3000" spc="2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: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Detailed </a:t>
            </a:r>
            <a:r>
              <a:rPr sz="3000" spc="-5" dirty="0">
                <a:latin typeface="Carlito"/>
                <a:cs typeface="Carlito"/>
              </a:rPr>
              <a:t>descriptions </a:t>
            </a:r>
            <a:r>
              <a:rPr sz="3000" dirty="0">
                <a:latin typeface="Carlito"/>
                <a:cs typeface="Carlito"/>
              </a:rPr>
              <a:t>of the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components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  <a:tab pos="2875280" algn="l"/>
                <a:tab pos="4353560" algn="l"/>
                <a:tab pos="6125845" algn="l"/>
                <a:tab pos="6844030" algn="l"/>
              </a:tabLst>
            </a:pPr>
            <a:r>
              <a:rPr sz="3000" spc="-10" dirty="0">
                <a:latin typeface="Carlito"/>
                <a:cs typeface="Carlito"/>
              </a:rPr>
              <a:t>Manufacturing,	</a:t>
            </a:r>
            <a:r>
              <a:rPr sz="3000" spc="-15" dirty="0">
                <a:latin typeface="Carlito"/>
                <a:cs typeface="Carlito"/>
              </a:rPr>
              <a:t>controls,	</a:t>
            </a:r>
            <a:r>
              <a:rPr sz="3000" spc="-5" dirty="0">
                <a:latin typeface="Carlito"/>
                <a:cs typeface="Carlito"/>
              </a:rPr>
              <a:t>packaging,	</a:t>
            </a:r>
            <a:r>
              <a:rPr sz="3000" dirty="0">
                <a:latin typeface="Carlito"/>
                <a:cs typeface="Carlito"/>
              </a:rPr>
              <a:t>and	</a:t>
            </a:r>
            <a:r>
              <a:rPr sz="3000" spc="-5" dirty="0">
                <a:latin typeface="Carlito"/>
                <a:cs typeface="Carlito"/>
              </a:rPr>
              <a:t>labeling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3392246"/>
            <a:ext cx="699897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31975" algn="l"/>
                <a:tab pos="2552065" algn="l"/>
                <a:tab pos="3943350" algn="l"/>
                <a:tab pos="4855210" algn="l"/>
              </a:tabLst>
            </a:pPr>
            <a:r>
              <a:rPr sz="3000" spc="-5" dirty="0">
                <a:latin typeface="Carlito"/>
                <a:cs typeface="Carlito"/>
              </a:rPr>
              <a:t>su</a:t>
            </a:r>
            <a:r>
              <a:rPr sz="3000" spc="-25" dirty="0">
                <a:latin typeface="Carlito"/>
                <a:cs typeface="Carlito"/>
              </a:rPr>
              <a:t>f</a:t>
            </a:r>
            <a:r>
              <a:rPr sz="3000" spc="-5" dirty="0">
                <a:latin typeface="Carlito"/>
                <a:cs typeface="Carlito"/>
              </a:rPr>
              <a:t>f</a:t>
            </a:r>
            <a:r>
              <a:rPr sz="3000" spc="-10" dirty="0">
                <a:latin typeface="Carlito"/>
                <a:cs typeface="Carlito"/>
              </a:rPr>
              <a:t>i</a:t>
            </a:r>
            <a:r>
              <a:rPr sz="3000" dirty="0">
                <a:latin typeface="Carlito"/>
                <a:cs typeface="Carlito"/>
              </a:rPr>
              <a:t>cie</a:t>
            </a:r>
            <a:r>
              <a:rPr sz="3000" spc="-35" dirty="0">
                <a:latin typeface="Carlito"/>
                <a:cs typeface="Carlito"/>
              </a:rPr>
              <a:t>n</a:t>
            </a:r>
            <a:r>
              <a:rPr sz="3000" dirty="0">
                <a:latin typeface="Carlito"/>
                <a:cs typeface="Carlito"/>
              </a:rPr>
              <a:t>t	</a:t>
            </a:r>
            <a:r>
              <a:rPr sz="3000" spc="-25" dirty="0">
                <a:latin typeface="Carlito"/>
                <a:cs typeface="Carlito"/>
              </a:rPr>
              <a:t>t</a:t>
            </a:r>
            <a:r>
              <a:rPr sz="3000" dirty="0">
                <a:latin typeface="Carlito"/>
                <a:cs typeface="Carlito"/>
              </a:rPr>
              <a:t>o	ass</a:t>
            </a:r>
            <a:r>
              <a:rPr sz="3000" spc="-10" dirty="0">
                <a:latin typeface="Carlito"/>
                <a:cs typeface="Carlito"/>
              </a:rPr>
              <a:t>u</a:t>
            </a:r>
            <a:r>
              <a:rPr sz="3000" spc="-40" dirty="0">
                <a:latin typeface="Carlito"/>
                <a:cs typeface="Carlito"/>
              </a:rPr>
              <a:t>r</a:t>
            </a:r>
            <a:r>
              <a:rPr sz="3000" dirty="0">
                <a:latin typeface="Carlito"/>
                <a:cs typeface="Carlito"/>
              </a:rPr>
              <a:t>e	the	</a:t>
            </a:r>
            <a:r>
              <a:rPr sz="3000" spc="-5" dirty="0">
                <a:latin typeface="Carlito"/>
                <a:cs typeface="Carlito"/>
              </a:rPr>
              <a:t>b</a:t>
            </a:r>
            <a:r>
              <a:rPr sz="3000" spc="-15" dirty="0">
                <a:latin typeface="Carlito"/>
                <a:cs typeface="Carlito"/>
              </a:rPr>
              <a:t>i</a:t>
            </a:r>
            <a:r>
              <a:rPr sz="3000" spc="-5" dirty="0">
                <a:latin typeface="Carlito"/>
                <a:cs typeface="Carlito"/>
              </a:rPr>
              <a:t>o</a:t>
            </a:r>
            <a:r>
              <a:rPr sz="3000" spc="-50" dirty="0">
                <a:latin typeface="Carlito"/>
                <a:cs typeface="Carlito"/>
              </a:rPr>
              <a:t>av</a:t>
            </a:r>
            <a:r>
              <a:rPr sz="3000" dirty="0">
                <a:latin typeface="Carlito"/>
                <a:cs typeface="Carlito"/>
              </a:rPr>
              <a:t>ai</a:t>
            </a:r>
            <a:r>
              <a:rPr sz="3000" spc="-15" dirty="0">
                <a:latin typeface="Carlito"/>
                <a:cs typeface="Carlito"/>
              </a:rPr>
              <a:t>l</a:t>
            </a:r>
            <a:r>
              <a:rPr sz="3000" dirty="0">
                <a:latin typeface="Carlito"/>
                <a:cs typeface="Carlito"/>
              </a:rPr>
              <a:t>abi</a:t>
            </a:r>
            <a:r>
              <a:rPr sz="3000" spc="-15" dirty="0">
                <a:latin typeface="Carlito"/>
                <a:cs typeface="Carlito"/>
              </a:rPr>
              <a:t>l</a:t>
            </a:r>
            <a:r>
              <a:rPr sz="3000" dirty="0">
                <a:latin typeface="Carlito"/>
                <a:cs typeface="Carlito"/>
              </a:rPr>
              <a:t>ity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2981071"/>
            <a:ext cx="7730490" cy="894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3420"/>
              </a:lnSpc>
              <a:spcBef>
                <a:spcPts val="100"/>
              </a:spcBef>
              <a:tabLst>
                <a:tab pos="1308735" algn="l"/>
                <a:tab pos="2122805" algn="l"/>
                <a:tab pos="2784475" algn="l"/>
                <a:tab pos="3345179" algn="l"/>
                <a:tab pos="4385310" algn="l"/>
                <a:tab pos="5787390" algn="l"/>
                <a:tab pos="7018655" algn="l"/>
              </a:tabLst>
            </a:pPr>
            <a:r>
              <a:rPr sz="3000" spc="-5" dirty="0">
                <a:latin typeface="Carlito"/>
                <a:cs typeface="Carlito"/>
              </a:rPr>
              <a:t>(whic</a:t>
            </a:r>
            <a:r>
              <a:rPr sz="3000" dirty="0">
                <a:latin typeface="Carlito"/>
                <a:cs typeface="Carlito"/>
              </a:rPr>
              <a:t>h	</a:t>
            </a:r>
            <a:r>
              <a:rPr sz="3000" spc="-35" dirty="0">
                <a:latin typeface="Carlito"/>
                <a:cs typeface="Carlito"/>
              </a:rPr>
              <a:t>c</a:t>
            </a:r>
            <a:r>
              <a:rPr sz="3000" dirty="0">
                <a:latin typeface="Carlito"/>
                <a:cs typeface="Carlito"/>
              </a:rPr>
              <a:t>an	</a:t>
            </a:r>
            <a:r>
              <a:rPr sz="3000" spc="-5" dirty="0">
                <a:latin typeface="Carlito"/>
                <a:cs typeface="Carlito"/>
              </a:rPr>
              <a:t>b</a:t>
            </a:r>
            <a:r>
              <a:rPr sz="3000" dirty="0">
                <a:latin typeface="Carlito"/>
                <a:cs typeface="Carlito"/>
              </a:rPr>
              <a:t>e	</a:t>
            </a:r>
            <a:r>
              <a:rPr sz="3000" spc="-5" dirty="0">
                <a:latin typeface="Carlito"/>
                <a:cs typeface="Carlito"/>
              </a:rPr>
              <a:t>i</a:t>
            </a:r>
            <a:r>
              <a:rPr sz="3000" dirty="0">
                <a:latin typeface="Carlito"/>
                <a:cs typeface="Carlito"/>
              </a:rPr>
              <a:t>n	</a:t>
            </a:r>
            <a:r>
              <a:rPr sz="3000" spc="-5" dirty="0">
                <a:latin typeface="Carlito"/>
                <a:cs typeface="Carlito"/>
              </a:rPr>
              <a:t>f</a:t>
            </a:r>
            <a:r>
              <a:rPr sz="3000" spc="-10" dirty="0">
                <a:latin typeface="Carlito"/>
                <a:cs typeface="Carlito"/>
              </a:rPr>
              <a:t>i</a:t>
            </a:r>
            <a:r>
              <a:rPr sz="3000" spc="-5" dirty="0">
                <a:latin typeface="Carlito"/>
                <a:cs typeface="Carlito"/>
              </a:rPr>
              <a:t>nal</a:t>
            </a:r>
            <a:r>
              <a:rPr sz="3000" dirty="0">
                <a:latin typeface="Carlito"/>
                <a:cs typeface="Carlito"/>
              </a:rPr>
              <a:t>,	</a:t>
            </a:r>
            <a:r>
              <a:rPr sz="3000" spc="-5" dirty="0">
                <a:latin typeface="Carlito"/>
                <a:cs typeface="Carlito"/>
              </a:rPr>
              <a:t>pr</a:t>
            </a:r>
            <a:r>
              <a:rPr sz="3000" spc="-15" dirty="0">
                <a:latin typeface="Carlito"/>
                <a:cs typeface="Carlito"/>
              </a:rPr>
              <a:t>i</a:t>
            </a:r>
            <a:r>
              <a:rPr sz="3000" spc="-30" dirty="0">
                <a:latin typeface="Carlito"/>
                <a:cs typeface="Carlito"/>
              </a:rPr>
              <a:t>n</a:t>
            </a:r>
            <a:r>
              <a:rPr sz="3000" spc="-35" dirty="0">
                <a:latin typeface="Carlito"/>
                <a:cs typeface="Carlito"/>
              </a:rPr>
              <a:t>t</a:t>
            </a:r>
            <a:r>
              <a:rPr sz="3000" dirty="0">
                <a:latin typeface="Carlito"/>
                <a:cs typeface="Carlito"/>
              </a:rPr>
              <a:t>ed	</a:t>
            </a:r>
            <a:r>
              <a:rPr sz="3000" spc="-65" dirty="0">
                <a:latin typeface="Carlito"/>
                <a:cs typeface="Carlito"/>
              </a:rPr>
              <a:t>f</a:t>
            </a:r>
            <a:r>
              <a:rPr sz="3000" spc="-5" dirty="0">
                <a:latin typeface="Carlito"/>
                <a:cs typeface="Carlito"/>
              </a:rPr>
              <a:t>orm)</a:t>
            </a:r>
            <a:r>
              <a:rPr sz="3000" dirty="0">
                <a:latin typeface="Carlito"/>
                <a:cs typeface="Carlito"/>
              </a:rPr>
              <a:t>,	</a:t>
            </a:r>
            <a:r>
              <a:rPr sz="3000" spc="-5" dirty="0">
                <a:latin typeface="Carlito"/>
                <a:cs typeface="Carlito"/>
              </a:rPr>
              <a:t>d</a:t>
            </a:r>
            <a:r>
              <a:rPr sz="3000" spc="-30" dirty="0">
                <a:latin typeface="Carlito"/>
                <a:cs typeface="Carlito"/>
              </a:rPr>
              <a:t>a</a:t>
            </a:r>
            <a:r>
              <a:rPr sz="3000" spc="-35" dirty="0">
                <a:latin typeface="Carlito"/>
                <a:cs typeface="Carlito"/>
              </a:rPr>
              <a:t>t</a:t>
            </a:r>
            <a:r>
              <a:rPr sz="3000" dirty="0">
                <a:latin typeface="Carlito"/>
                <a:cs typeface="Carlito"/>
              </a:rPr>
              <a:t>a</a:t>
            </a:r>
            <a:endParaRPr sz="3000">
              <a:latin typeface="Carlito"/>
              <a:cs typeface="Carlito"/>
            </a:endParaRPr>
          </a:p>
          <a:p>
            <a:pPr marR="5080" algn="r">
              <a:lnSpc>
                <a:spcPts val="3420"/>
              </a:lnSpc>
            </a:pPr>
            <a:r>
              <a:rPr sz="3000" dirty="0">
                <a:latin typeface="Carlito"/>
                <a:cs typeface="Carlito"/>
              </a:rPr>
              <a:t>or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58565"/>
            <a:ext cx="8073390" cy="22663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459"/>
              </a:spcBef>
            </a:pPr>
            <a:r>
              <a:rPr sz="3000" spc="-10" dirty="0">
                <a:latin typeface="Carlito"/>
                <a:cs typeface="Carlito"/>
              </a:rPr>
              <a:t>bioequivalence </a:t>
            </a:r>
            <a:r>
              <a:rPr sz="3000" dirty="0">
                <a:latin typeface="Carlito"/>
                <a:cs typeface="Carlito"/>
              </a:rPr>
              <a:t>of the </a:t>
            </a:r>
            <a:r>
              <a:rPr sz="3000" spc="-5" dirty="0">
                <a:latin typeface="Carlito"/>
                <a:cs typeface="Carlito"/>
              </a:rPr>
              <a:t>drug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be</a:t>
            </a:r>
            <a:r>
              <a:rPr sz="3000" spc="-20" dirty="0">
                <a:latin typeface="Carlito"/>
                <a:cs typeface="Carlito"/>
              </a:rPr>
              <a:t> marketed.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443230" algn="l"/>
              </a:tabLst>
            </a:pPr>
            <a:r>
              <a:rPr dirty="0"/>
              <a:t>	</a:t>
            </a: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labeling </a:t>
            </a:r>
            <a:r>
              <a:rPr sz="3000" spc="-5" dirty="0">
                <a:latin typeface="Carlito"/>
                <a:cs typeface="Carlito"/>
              </a:rPr>
              <a:t>should be </a:t>
            </a:r>
            <a:r>
              <a:rPr sz="3000" spc="-15" dirty="0">
                <a:latin typeface="Carlito"/>
                <a:cs typeface="Carlito"/>
              </a:rPr>
              <a:t>prepared </a:t>
            </a:r>
            <a:r>
              <a:rPr sz="3000" spc="-5" dirty="0">
                <a:latin typeface="Carlito"/>
                <a:cs typeface="Carlito"/>
              </a:rPr>
              <a:t>in </a:t>
            </a:r>
            <a:r>
              <a:rPr sz="3000" spc="-15" dirty="0">
                <a:latin typeface="Carlito"/>
                <a:cs typeface="Carlito"/>
              </a:rPr>
              <a:t>accordance 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that </a:t>
            </a:r>
            <a:r>
              <a:rPr sz="3000" spc="-5" dirty="0">
                <a:latin typeface="Carlito"/>
                <a:cs typeface="Carlito"/>
              </a:rPr>
              <a:t>specified in </a:t>
            </a:r>
            <a:r>
              <a:rPr sz="3000" spc="-15" dirty="0">
                <a:latin typeface="Carlito"/>
                <a:cs typeface="Carlito"/>
              </a:rPr>
              <a:t>DESI </a:t>
            </a:r>
            <a:r>
              <a:rPr sz="3000" b="1" spc="-5" dirty="0">
                <a:latin typeface="Carlito"/>
                <a:cs typeface="Carlito"/>
              </a:rPr>
              <a:t>(Drug </a:t>
            </a:r>
            <a:r>
              <a:rPr sz="3000" b="1" spc="-10" dirty="0">
                <a:latin typeface="Carlito"/>
                <a:cs typeface="Carlito"/>
              </a:rPr>
              <a:t>efficacy study  implementation) </a:t>
            </a:r>
            <a:r>
              <a:rPr sz="3000" b="1" spc="-5" dirty="0">
                <a:latin typeface="Carlito"/>
                <a:cs typeface="Carlito"/>
              </a:rPr>
              <a:t>Notice or other </a:t>
            </a:r>
            <a:r>
              <a:rPr sz="3000" b="1" spc="-20" dirty="0">
                <a:latin typeface="Carlito"/>
                <a:cs typeface="Carlito"/>
              </a:rPr>
              <a:t>Federal  </a:t>
            </a:r>
            <a:r>
              <a:rPr sz="3000" b="1" spc="-15" dirty="0">
                <a:latin typeface="Carlito"/>
                <a:cs typeface="Carlito"/>
              </a:rPr>
              <a:t>Register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" y="1676399"/>
            <a:ext cx="8153400" cy="1073785"/>
          </a:xfrm>
          <a:custGeom>
            <a:avLst/>
            <a:gdLst/>
            <a:ahLst/>
            <a:cxnLst/>
            <a:rect l="l" t="t" r="r" b="b"/>
            <a:pathLst>
              <a:path w="8153400" h="1073785">
                <a:moveTo>
                  <a:pt x="8153400" y="0"/>
                </a:moveTo>
                <a:lnTo>
                  <a:pt x="4076700" y="0"/>
                </a:lnTo>
                <a:lnTo>
                  <a:pt x="0" y="0"/>
                </a:lnTo>
                <a:lnTo>
                  <a:pt x="0" y="1073404"/>
                </a:lnTo>
                <a:lnTo>
                  <a:pt x="4076700" y="1073404"/>
                </a:lnTo>
                <a:lnTo>
                  <a:pt x="8153400" y="1073404"/>
                </a:lnTo>
                <a:lnTo>
                  <a:pt x="8153400" y="0"/>
                </a:lnTo>
                <a:close/>
              </a:path>
            </a:pathLst>
          </a:custGeom>
          <a:solidFill>
            <a:srgbClr val="ECE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8950" y="1670050"/>
          <a:ext cx="8153400" cy="4904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3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 marL="102235" algn="ctr">
                        <a:lnSpc>
                          <a:spcPct val="100000"/>
                        </a:lnSpc>
                      </a:pPr>
                      <a:r>
                        <a:rPr sz="3600" b="1" spc="-30" dirty="0">
                          <a:latin typeface="Carlito"/>
                          <a:cs typeface="Carlito"/>
                        </a:rPr>
                        <a:t>NDA</a:t>
                      </a:r>
                      <a:endParaRPr sz="36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 marL="102870" algn="ctr">
                        <a:lnSpc>
                          <a:spcPct val="100000"/>
                        </a:lnSpc>
                      </a:pPr>
                      <a:r>
                        <a:rPr sz="3600" b="1" spc="-20" dirty="0">
                          <a:latin typeface="Carlito"/>
                          <a:cs typeface="Carlito"/>
                        </a:rPr>
                        <a:t>ANDA</a:t>
                      </a:r>
                      <a:endParaRPr sz="36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Applicable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new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drug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Applicable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generic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drug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70" dirty="0">
                          <a:latin typeface="Carlito"/>
                          <a:cs typeface="Carlito"/>
                        </a:rPr>
                        <a:t>Take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longer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time (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12-15</a:t>
                      </a:r>
                      <a:r>
                        <a:rPr sz="24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years)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Compare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to NDA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less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time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taken(1-2</a:t>
                      </a:r>
                      <a:r>
                        <a:rPr sz="24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years)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More expenditure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money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Comparatively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less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of drugs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more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of drugs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less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68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Nonclinical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studies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clinical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investigations are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essential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Nonclinical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studies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clinical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68580" marR="203835">
                        <a:lnSpc>
                          <a:spcPct val="114999"/>
                        </a:lnSpc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investigations are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nonessential 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except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bioavailability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bioequivalence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25195" y="242315"/>
            <a:ext cx="8618220" cy="1690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97301" y="428371"/>
            <a:ext cx="35502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0" dirty="0">
                <a:solidFill>
                  <a:srgbClr val="000000"/>
                </a:solidFill>
              </a:rPr>
              <a:t>COMPARISON</a:t>
            </a:r>
            <a:endParaRPr sz="4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REFERENC</a:t>
            </a:r>
            <a:r>
              <a:rPr spc="-50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558493"/>
            <a:ext cx="8037830" cy="422148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553085" marR="60960" indent="-515620">
              <a:lnSpc>
                <a:spcPct val="90000"/>
              </a:lnSpc>
              <a:spcBef>
                <a:spcPts val="490"/>
              </a:spcBef>
              <a:buAutoNum type="arabicPeriod"/>
              <a:tabLst>
                <a:tab pos="553085" algn="l"/>
                <a:tab pos="55372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theory and </a:t>
            </a:r>
            <a:r>
              <a:rPr sz="3200" spc="-10" dirty="0">
                <a:latin typeface="Carlito"/>
                <a:cs typeface="Carlito"/>
              </a:rPr>
              <a:t>practice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Industrial  </a:t>
            </a:r>
            <a:r>
              <a:rPr sz="3200" dirty="0">
                <a:latin typeface="Carlito"/>
                <a:cs typeface="Carlito"/>
              </a:rPr>
              <a:t>Pharmacy ,Leon </a:t>
            </a:r>
            <a:r>
              <a:rPr sz="3200" spc="-5" dirty="0">
                <a:latin typeface="Carlito"/>
                <a:cs typeface="Carlito"/>
              </a:rPr>
              <a:t>Lachman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Herbert </a:t>
            </a:r>
            <a:r>
              <a:rPr sz="3200" dirty="0">
                <a:latin typeface="Carlito"/>
                <a:cs typeface="Carlito"/>
              </a:rPr>
              <a:t>A.  </a:t>
            </a:r>
            <a:r>
              <a:rPr sz="3200" spc="-5" dirty="0">
                <a:latin typeface="Carlito"/>
                <a:cs typeface="Carlito"/>
              </a:rPr>
              <a:t>Lieberman Indian </a:t>
            </a:r>
            <a:r>
              <a:rPr sz="3200" spc="-10" dirty="0">
                <a:latin typeface="Carlito"/>
                <a:cs typeface="Carlito"/>
              </a:rPr>
              <a:t>Edition </a:t>
            </a:r>
            <a:r>
              <a:rPr sz="3200" spc="-5" dirty="0">
                <a:latin typeface="Carlito"/>
                <a:cs typeface="Carlito"/>
              </a:rPr>
              <a:t>2009,page no. </a:t>
            </a:r>
            <a:r>
              <a:rPr sz="3200" dirty="0">
                <a:latin typeface="Carlito"/>
                <a:cs typeface="Carlito"/>
              </a:rPr>
              <a:t>856-  </a:t>
            </a:r>
            <a:r>
              <a:rPr sz="3200" spc="-5" dirty="0">
                <a:latin typeface="Carlito"/>
                <a:cs typeface="Carlito"/>
              </a:rPr>
              <a:t>871</a:t>
            </a:r>
            <a:endParaRPr sz="3200">
              <a:latin typeface="Carlito"/>
              <a:cs typeface="Carlito"/>
            </a:endParaRPr>
          </a:p>
          <a:p>
            <a:pPr marL="553085" marR="229235" indent="-515620">
              <a:lnSpc>
                <a:spcPct val="90000"/>
              </a:lnSpc>
              <a:spcBef>
                <a:spcPts val="765"/>
              </a:spcBef>
              <a:buAutoNum type="arabicPeriod"/>
              <a:tabLst>
                <a:tab pos="553085" algn="l"/>
                <a:tab pos="553720" algn="l"/>
                <a:tab pos="2533015" algn="l"/>
                <a:tab pos="3293745" algn="l"/>
                <a:tab pos="4801870" algn="l"/>
              </a:tabLst>
            </a:pPr>
            <a:r>
              <a:rPr sz="3200" spc="-5" dirty="0">
                <a:latin typeface="Carlito"/>
                <a:cs typeface="Carlito"/>
              </a:rPr>
              <a:t>The Science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Practice	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Pharmacy,  </a:t>
            </a:r>
            <a:r>
              <a:rPr sz="3200" spc="-20" dirty="0">
                <a:latin typeface="Carlito"/>
                <a:cs typeface="Carlito"/>
              </a:rPr>
              <a:t>Remington	</a:t>
            </a:r>
            <a:r>
              <a:rPr sz="3200" dirty="0">
                <a:latin typeface="Carlito"/>
                <a:cs typeface="Carlito"/>
              </a:rPr>
              <a:t>21</a:t>
            </a:r>
            <a:r>
              <a:rPr sz="3150" baseline="25132" dirty="0">
                <a:latin typeface="Carlito"/>
                <a:cs typeface="Carlito"/>
              </a:rPr>
              <a:t>st	</a:t>
            </a:r>
            <a:r>
              <a:rPr sz="3200" spc="-10" dirty="0">
                <a:latin typeface="Carlito"/>
                <a:cs typeface="Carlito"/>
              </a:rPr>
              <a:t>Edition, </a:t>
            </a:r>
            <a:r>
              <a:rPr sz="3200" spc="-25" dirty="0">
                <a:latin typeface="Carlito"/>
                <a:cs typeface="Carlito"/>
              </a:rPr>
              <a:t>Volume </a:t>
            </a:r>
            <a:r>
              <a:rPr sz="3200" dirty="0">
                <a:latin typeface="Carlito"/>
                <a:cs typeface="Carlito"/>
              </a:rPr>
              <a:t>1 . </a:t>
            </a:r>
            <a:r>
              <a:rPr sz="3200" spc="-25" dirty="0">
                <a:latin typeface="Carlito"/>
                <a:cs typeface="Carlito"/>
              </a:rPr>
              <a:t>Page </a:t>
            </a:r>
            <a:r>
              <a:rPr sz="3200" spc="-5" dirty="0">
                <a:latin typeface="Carlito"/>
                <a:cs typeface="Carlito"/>
              </a:rPr>
              <a:t>no  965-975.</a:t>
            </a:r>
            <a:endParaRPr sz="3200">
              <a:latin typeface="Carlito"/>
              <a:cs typeface="Carlito"/>
            </a:endParaRPr>
          </a:p>
          <a:p>
            <a:pPr marL="553085" indent="-515620">
              <a:lnSpc>
                <a:spcPts val="3650"/>
              </a:lnSpc>
              <a:spcBef>
                <a:spcPts val="385"/>
              </a:spcBef>
              <a:buClr>
                <a:srgbClr val="000000"/>
              </a:buClr>
              <a:buAutoNum type="arabicPeriod"/>
              <a:tabLst>
                <a:tab pos="553085" algn="l"/>
                <a:tab pos="553720" algn="l"/>
              </a:tabLst>
            </a:pPr>
            <a:r>
              <a:rPr sz="32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http://www.fda.gov/AboutFDA/Transparency</a:t>
            </a:r>
            <a:endParaRPr sz="3200">
              <a:latin typeface="Carlito"/>
              <a:cs typeface="Carlito"/>
            </a:endParaRPr>
          </a:p>
          <a:p>
            <a:pPr marL="553085">
              <a:lnSpc>
                <a:spcPts val="3650"/>
              </a:lnSpc>
            </a:pP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/Basics/ucm194879.htm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8517" y="2265375"/>
            <a:ext cx="58978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0" spc="5" dirty="0">
                <a:solidFill>
                  <a:srgbClr val="000000"/>
                </a:solidFill>
                <a:latin typeface="Comic Sans MS"/>
                <a:cs typeface="Comic Sans MS"/>
              </a:rPr>
              <a:t>Thank</a:t>
            </a:r>
            <a:r>
              <a:rPr sz="9600" b="0" spc="-9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9600" b="0" spc="-5" dirty="0">
                <a:solidFill>
                  <a:srgbClr val="000000"/>
                </a:solidFill>
                <a:latin typeface="Comic Sans MS"/>
                <a:cs typeface="Comic Sans MS"/>
              </a:rPr>
              <a:t>You</a:t>
            </a:r>
            <a:endParaRPr sz="9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719" y="265175"/>
            <a:ext cx="8613775" cy="1664335"/>
            <a:chOff x="426719" y="265175"/>
            <a:chExt cx="8613775" cy="1664335"/>
          </a:xfrm>
        </p:grpSpPr>
        <p:sp>
          <p:nvSpPr>
            <p:cNvPr id="3" name="object 3"/>
            <p:cNvSpPr/>
            <p:nvPr/>
          </p:nvSpPr>
          <p:spPr>
            <a:xfrm>
              <a:off x="426719" y="300397"/>
              <a:ext cx="8613648" cy="1470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0767" y="265175"/>
              <a:ext cx="7842504" cy="1664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274319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95222" y="428371"/>
            <a:ext cx="6755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0940" algn="l"/>
              </a:tabLst>
            </a:pPr>
            <a:r>
              <a:rPr sz="4800" spc="-35" dirty="0">
                <a:solidFill>
                  <a:srgbClr val="0D0D0D"/>
                </a:solidFill>
              </a:rPr>
              <a:t>FDA	</a:t>
            </a:r>
            <a:r>
              <a:rPr sz="4800" spc="-25" dirty="0">
                <a:solidFill>
                  <a:srgbClr val="0D0D0D"/>
                </a:solidFill>
              </a:rPr>
              <a:t>Role </a:t>
            </a:r>
            <a:r>
              <a:rPr sz="4800" dirty="0">
                <a:solidFill>
                  <a:srgbClr val="0D0D0D"/>
                </a:solidFill>
              </a:rPr>
              <a:t>and</a:t>
            </a:r>
            <a:r>
              <a:rPr sz="4800" spc="-50" dirty="0">
                <a:solidFill>
                  <a:srgbClr val="0D0D0D"/>
                </a:solidFill>
              </a:rPr>
              <a:t> </a:t>
            </a:r>
            <a:r>
              <a:rPr sz="4800" spc="-25" dirty="0">
                <a:solidFill>
                  <a:srgbClr val="0D0D0D"/>
                </a:solidFill>
              </a:rPr>
              <a:t>Organization</a:t>
            </a:r>
            <a:endParaRPr sz="4800"/>
          </a:p>
        </p:txBody>
      </p:sp>
      <p:sp>
        <p:nvSpPr>
          <p:cNvPr id="7" name="object 7"/>
          <p:cNvSpPr txBox="1"/>
          <p:nvPr/>
        </p:nvSpPr>
        <p:spPr>
          <a:xfrm>
            <a:off x="535940" y="1577085"/>
            <a:ext cx="7938770" cy="41960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2900">
              <a:lnSpc>
                <a:spcPct val="901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FDA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20" dirty="0">
                <a:latin typeface="Carlito"/>
                <a:cs typeface="Carlito"/>
              </a:rPr>
              <a:t>organized </a:t>
            </a:r>
            <a:r>
              <a:rPr sz="2400" spc="-15" dirty="0">
                <a:latin typeface="Carlito"/>
                <a:cs typeface="Carlito"/>
              </a:rPr>
              <a:t>into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number of </a:t>
            </a:r>
            <a:r>
              <a:rPr sz="2400" spc="-10" dirty="0">
                <a:latin typeface="Carlito"/>
                <a:cs typeface="Carlito"/>
              </a:rPr>
              <a:t>offices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centers </a:t>
            </a:r>
            <a:r>
              <a:rPr sz="2400" dirty="0">
                <a:latin typeface="Carlito"/>
                <a:cs typeface="Carlito"/>
              </a:rPr>
              <a:t>headed 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commissioner </a:t>
            </a:r>
            <a:r>
              <a:rPr sz="2400" dirty="0">
                <a:latin typeface="Carlito"/>
                <a:cs typeface="Carlito"/>
              </a:rPr>
              <a:t>who is </a:t>
            </a:r>
            <a:r>
              <a:rPr sz="2400" spc="-5" dirty="0">
                <a:latin typeface="Carlito"/>
                <a:cs typeface="Carlito"/>
              </a:rPr>
              <a:t>appointed by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President </a:t>
            </a:r>
            <a:r>
              <a:rPr sz="2400" dirty="0">
                <a:latin typeface="Carlito"/>
                <a:cs typeface="Carlito"/>
              </a:rPr>
              <a:t>with  </a:t>
            </a:r>
            <a:r>
              <a:rPr sz="2400" spc="-10" dirty="0">
                <a:latin typeface="Carlito"/>
                <a:cs typeface="Carlito"/>
              </a:rPr>
              <a:t>consent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senate</a:t>
            </a:r>
            <a:endParaRPr sz="2400">
              <a:latin typeface="Carlito"/>
              <a:cs typeface="Carlito"/>
            </a:endParaRPr>
          </a:p>
          <a:p>
            <a:pPr marL="355600" marR="1075690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These </a:t>
            </a:r>
            <a:r>
              <a:rPr sz="2400" spc="-10" dirty="0">
                <a:latin typeface="Carlito"/>
                <a:cs typeface="Carlito"/>
              </a:rPr>
              <a:t>offices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centers are </a:t>
            </a:r>
            <a:r>
              <a:rPr sz="2400" spc="-5" dirty="0">
                <a:latin typeface="Carlito"/>
                <a:cs typeface="Carlito"/>
              </a:rPr>
              <a:t>assigned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20" dirty="0">
                <a:latin typeface="Carlito"/>
                <a:cs typeface="Carlito"/>
              </a:rPr>
              <a:t>different  </a:t>
            </a:r>
            <a:r>
              <a:rPr sz="2400" spc="-5" dirty="0">
                <a:latin typeface="Carlito"/>
                <a:cs typeface="Carlito"/>
              </a:rPr>
              <a:t>responsibilities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accomplish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objective of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FDA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800">
              <a:latin typeface="Carlito"/>
              <a:cs typeface="Carlito"/>
            </a:endParaRPr>
          </a:p>
          <a:p>
            <a:pPr marL="654685" lvl="1" indent="-299720">
              <a:lnSpc>
                <a:spcPct val="100000"/>
              </a:lnSpc>
              <a:buAutoNum type="arabicPeriod"/>
              <a:tabLst>
                <a:tab pos="655320" algn="l"/>
              </a:tabLst>
            </a:pPr>
            <a:r>
              <a:rPr sz="2400" spc="-10" dirty="0">
                <a:latin typeface="Carlito"/>
                <a:cs typeface="Carlito"/>
              </a:rPr>
              <a:t>Center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Drug </a:t>
            </a:r>
            <a:r>
              <a:rPr sz="2400" spc="-15" dirty="0">
                <a:latin typeface="Carlito"/>
                <a:cs typeface="Carlito"/>
              </a:rPr>
              <a:t>Evaluation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Research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(CDER)</a:t>
            </a:r>
            <a:endParaRPr sz="2400">
              <a:latin typeface="Carlito"/>
              <a:cs typeface="Carlito"/>
            </a:endParaRPr>
          </a:p>
          <a:p>
            <a:pPr marL="654685" lvl="1" indent="-299720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655320" algn="l"/>
              </a:tabLst>
            </a:pPr>
            <a:r>
              <a:rPr sz="2400" spc="-10" dirty="0">
                <a:latin typeface="Carlito"/>
                <a:cs typeface="Carlito"/>
              </a:rPr>
              <a:t>Center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Biologic </a:t>
            </a:r>
            <a:r>
              <a:rPr sz="2400" spc="-15" dirty="0">
                <a:latin typeface="Carlito"/>
                <a:cs typeface="Carlito"/>
              </a:rPr>
              <a:t>Evaluation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Research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(CBER)</a:t>
            </a:r>
            <a:endParaRPr sz="2400">
              <a:latin typeface="Carlito"/>
              <a:cs typeface="Carlito"/>
            </a:endParaRPr>
          </a:p>
          <a:p>
            <a:pPr marL="654685" lvl="1" indent="-29972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655320" algn="l"/>
              </a:tabLst>
            </a:pPr>
            <a:r>
              <a:rPr sz="2400" spc="-10" dirty="0">
                <a:latin typeface="Carlito"/>
                <a:cs typeface="Carlito"/>
              </a:rPr>
              <a:t>Center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Devices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Radiological </a:t>
            </a:r>
            <a:r>
              <a:rPr sz="2400" dirty="0">
                <a:latin typeface="Carlito"/>
                <a:cs typeface="Carlito"/>
              </a:rPr>
              <a:t>Health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(CDRH)</a:t>
            </a:r>
            <a:endParaRPr sz="2400">
              <a:latin typeface="Carlito"/>
              <a:cs typeface="Carlito"/>
            </a:endParaRPr>
          </a:p>
          <a:p>
            <a:pPr marL="654685" lvl="1" indent="-29972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655320" algn="l"/>
              </a:tabLst>
            </a:pPr>
            <a:r>
              <a:rPr sz="2400" spc="-10" dirty="0">
                <a:latin typeface="Carlito"/>
                <a:cs typeface="Carlito"/>
              </a:rPr>
              <a:t>Center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Food </a:t>
            </a:r>
            <a:r>
              <a:rPr sz="2400" spc="-15" dirty="0">
                <a:latin typeface="Carlito"/>
                <a:cs typeface="Carlito"/>
              </a:rPr>
              <a:t>Safety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Applied </a:t>
            </a:r>
            <a:r>
              <a:rPr sz="2400" dirty="0">
                <a:latin typeface="Carlito"/>
                <a:cs typeface="Carlito"/>
              </a:rPr>
              <a:t>Nutrition </a:t>
            </a:r>
            <a:r>
              <a:rPr sz="2400" spc="-10" dirty="0">
                <a:latin typeface="Carlito"/>
                <a:cs typeface="Carlito"/>
              </a:rPr>
              <a:t>(CFSAN)</a:t>
            </a:r>
            <a:endParaRPr sz="2400">
              <a:latin typeface="Carlito"/>
              <a:cs typeface="Carlito"/>
            </a:endParaRPr>
          </a:p>
          <a:p>
            <a:pPr marL="654685" lvl="1" indent="-29972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655320" algn="l"/>
              </a:tabLst>
            </a:pPr>
            <a:r>
              <a:rPr sz="2400" spc="-10" dirty="0">
                <a:latin typeface="Carlito"/>
                <a:cs typeface="Carlito"/>
              </a:rPr>
              <a:t>Center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5" dirty="0">
                <a:latin typeface="Carlito"/>
                <a:cs typeface="Carlito"/>
              </a:rPr>
              <a:t>Veterinary </a:t>
            </a:r>
            <a:r>
              <a:rPr sz="2400" dirty="0">
                <a:latin typeface="Carlito"/>
                <a:cs typeface="Carlito"/>
              </a:rPr>
              <a:t>medicine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(CVM)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764" y="270801"/>
            <a:ext cx="8561082" cy="1462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7805" y="428371"/>
            <a:ext cx="61658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" dirty="0">
                <a:solidFill>
                  <a:srgbClr val="0D0D0D"/>
                </a:solidFill>
              </a:rPr>
              <a:t>TYPES </a:t>
            </a:r>
            <a:r>
              <a:rPr sz="4800" spc="-5" dirty="0">
                <a:solidFill>
                  <a:srgbClr val="0D0D0D"/>
                </a:solidFill>
              </a:rPr>
              <a:t>OF</a:t>
            </a:r>
            <a:r>
              <a:rPr sz="4800" spc="-45" dirty="0">
                <a:solidFill>
                  <a:srgbClr val="0D0D0D"/>
                </a:solidFill>
              </a:rPr>
              <a:t> </a:t>
            </a:r>
            <a:r>
              <a:rPr sz="4800" spc="-35" dirty="0">
                <a:solidFill>
                  <a:srgbClr val="0D0D0D"/>
                </a:solidFill>
              </a:rPr>
              <a:t>APPLICATIONS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1774901"/>
            <a:ext cx="7023100" cy="3831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Investigational </a:t>
            </a:r>
            <a:r>
              <a:rPr sz="3200" spc="-5" dirty="0">
                <a:latin typeface="Carlito"/>
                <a:cs typeface="Carlito"/>
              </a:rPr>
              <a:t>New Drug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Application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New Drug</a:t>
            </a:r>
            <a:r>
              <a:rPr sz="3200" spc="-10" dirty="0">
                <a:latin typeface="Carlito"/>
                <a:cs typeface="Carlito"/>
              </a:rPr>
              <a:t> Application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Abbreviated </a:t>
            </a:r>
            <a:r>
              <a:rPr sz="3200" spc="-5" dirty="0">
                <a:latin typeface="Carlito"/>
                <a:cs typeface="Carlito"/>
              </a:rPr>
              <a:t>New Drug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Application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Biologic </a:t>
            </a:r>
            <a:r>
              <a:rPr sz="3200" spc="-5" dirty="0">
                <a:latin typeface="Carlito"/>
                <a:cs typeface="Carlito"/>
              </a:rPr>
              <a:t>License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Application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Over-the-counter </a:t>
            </a:r>
            <a:r>
              <a:rPr sz="3200" spc="-35" dirty="0">
                <a:latin typeface="Carlito"/>
                <a:cs typeface="Carlito"/>
              </a:rPr>
              <a:t>(OTC) </a:t>
            </a:r>
            <a:r>
              <a:rPr sz="3200" spc="-5" dirty="0">
                <a:latin typeface="Carlito"/>
                <a:cs typeface="Carlito"/>
              </a:rPr>
              <a:t>drug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application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2955" y="429768"/>
            <a:ext cx="6038215" cy="2533015"/>
            <a:chOff x="1552955" y="429768"/>
            <a:chExt cx="6038215" cy="2533015"/>
          </a:xfrm>
        </p:grpSpPr>
        <p:sp>
          <p:nvSpPr>
            <p:cNvPr id="3" name="object 3"/>
            <p:cNvSpPr/>
            <p:nvPr/>
          </p:nvSpPr>
          <p:spPr>
            <a:xfrm>
              <a:off x="1552955" y="429768"/>
              <a:ext cx="6038088" cy="25328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00199" y="457200"/>
              <a:ext cx="5943600" cy="2438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00199" y="457200"/>
              <a:ext cx="5943600" cy="2438400"/>
            </a:xfrm>
            <a:custGeom>
              <a:avLst/>
              <a:gdLst/>
              <a:ahLst/>
              <a:cxnLst/>
              <a:rect l="l" t="t" r="r" b="b"/>
              <a:pathLst>
                <a:path w="5943600" h="2438400">
                  <a:moveTo>
                    <a:pt x="0" y="2438400"/>
                  </a:moveTo>
                  <a:lnTo>
                    <a:pt x="5943600" y="2438400"/>
                  </a:lnTo>
                  <a:lnTo>
                    <a:pt x="5943600" y="0"/>
                  </a:lnTo>
                  <a:lnTo>
                    <a:pt x="0" y="0"/>
                  </a:lnTo>
                  <a:lnTo>
                    <a:pt x="0" y="24384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781555" y="3020567"/>
            <a:ext cx="7143115" cy="1542415"/>
            <a:chOff x="1781555" y="3020567"/>
            <a:chExt cx="7143115" cy="1542415"/>
          </a:xfrm>
        </p:grpSpPr>
        <p:sp>
          <p:nvSpPr>
            <p:cNvPr id="7" name="object 7"/>
            <p:cNvSpPr/>
            <p:nvPr/>
          </p:nvSpPr>
          <p:spPr>
            <a:xfrm>
              <a:off x="1781555" y="3020567"/>
              <a:ext cx="7142988" cy="15422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28799" y="3047999"/>
              <a:ext cx="7048500" cy="1447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28799" y="3047999"/>
              <a:ext cx="7048500" cy="1447800"/>
            </a:xfrm>
            <a:custGeom>
              <a:avLst/>
              <a:gdLst/>
              <a:ahLst/>
              <a:cxnLst/>
              <a:rect l="l" t="t" r="r" b="b"/>
              <a:pathLst>
                <a:path w="7048500" h="1447800">
                  <a:moveTo>
                    <a:pt x="0" y="1447800"/>
                  </a:moveTo>
                  <a:lnTo>
                    <a:pt x="7048500" y="1447800"/>
                  </a:lnTo>
                  <a:lnTo>
                    <a:pt x="7048500" y="0"/>
                  </a:lnTo>
                  <a:lnTo>
                    <a:pt x="0" y="0"/>
                  </a:lnTo>
                  <a:lnTo>
                    <a:pt x="0" y="144780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34361" y="3429761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19812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981200" y="762000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4361" y="3429761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0" y="762000"/>
                  </a:moveTo>
                  <a:lnTo>
                    <a:pt x="1981200" y="7620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696961" y="457200"/>
            <a:ext cx="1295400" cy="38227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55879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439"/>
              </a:spcBef>
            </a:pPr>
            <a:r>
              <a:rPr sz="1600" b="1" spc="-5" dirty="0">
                <a:latin typeface="Carlito"/>
                <a:cs typeface="Carlito"/>
              </a:rPr>
              <a:t>Clinical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dirty="0">
                <a:latin typeface="Carlito"/>
                <a:cs typeface="Carlito"/>
              </a:rPr>
              <a:t>Hold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6961" y="1448561"/>
            <a:ext cx="1295400" cy="3810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43204">
              <a:lnSpc>
                <a:spcPct val="100000"/>
              </a:lnSpc>
              <a:spcBef>
                <a:spcPts val="434"/>
              </a:spcBef>
            </a:pPr>
            <a:r>
              <a:rPr sz="1600" b="1" spc="-10" dirty="0">
                <a:latin typeface="Carlito"/>
                <a:cs typeface="Carlito"/>
              </a:rPr>
              <a:t>IND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Filing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20761" y="2210561"/>
            <a:ext cx="1447800" cy="3810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55879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439"/>
              </a:spcBef>
            </a:pPr>
            <a:r>
              <a:rPr sz="1600" b="1" spc="-10" dirty="0">
                <a:latin typeface="Carlito"/>
                <a:cs typeface="Carlito"/>
              </a:rPr>
              <a:t>IND</a:t>
            </a:r>
            <a:r>
              <a:rPr sz="1600" b="1" spc="-2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Approval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961" y="1143761"/>
            <a:ext cx="1447800" cy="9144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65735" marR="161290" algn="ctr">
              <a:lnSpc>
                <a:spcPct val="100000"/>
              </a:lnSpc>
              <a:spcBef>
                <a:spcPts val="140"/>
              </a:spcBef>
            </a:pPr>
            <a:r>
              <a:rPr sz="1400" b="1" dirty="0">
                <a:latin typeface="Carlito"/>
                <a:cs typeface="Carlito"/>
              </a:rPr>
              <a:t>Drug</a:t>
            </a:r>
            <a:r>
              <a:rPr sz="1400" b="1" spc="-8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Discovery  </a:t>
            </a:r>
            <a:r>
              <a:rPr sz="1400" b="1" dirty="0">
                <a:latin typeface="Carlito"/>
                <a:cs typeface="Carlito"/>
              </a:rPr>
              <a:t>and</a:t>
            </a:r>
            <a:endParaRPr sz="1400">
              <a:latin typeface="Carlito"/>
              <a:cs typeface="Carlito"/>
            </a:endParaRPr>
          </a:p>
          <a:p>
            <a:pPr marL="123189" marR="116839" algn="ctr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Carlito"/>
                <a:cs typeface="Carlito"/>
              </a:rPr>
              <a:t>Lead</a:t>
            </a:r>
            <a:r>
              <a:rPr sz="1400" b="1" spc="-7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Compound  </a:t>
            </a:r>
            <a:r>
              <a:rPr sz="1400" b="1" dirty="0">
                <a:latin typeface="Carlito"/>
                <a:cs typeface="Carlito"/>
              </a:rPr>
              <a:t>Selection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968944" y="1130744"/>
            <a:ext cx="1321435" cy="1016635"/>
            <a:chOff x="1968944" y="1130744"/>
            <a:chExt cx="1321435" cy="1016635"/>
          </a:xfrm>
        </p:grpSpPr>
        <p:sp>
          <p:nvSpPr>
            <p:cNvPr id="17" name="object 17"/>
            <p:cNvSpPr/>
            <p:nvPr/>
          </p:nvSpPr>
          <p:spPr>
            <a:xfrm>
              <a:off x="1981962" y="1143762"/>
              <a:ext cx="1295400" cy="990600"/>
            </a:xfrm>
            <a:custGeom>
              <a:avLst/>
              <a:gdLst/>
              <a:ahLst/>
              <a:cxnLst/>
              <a:rect l="l" t="t" r="r" b="b"/>
              <a:pathLst>
                <a:path w="1295400" h="990600">
                  <a:moveTo>
                    <a:pt x="1295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1295400" y="990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81962" y="1143762"/>
              <a:ext cx="1295400" cy="990600"/>
            </a:xfrm>
            <a:custGeom>
              <a:avLst/>
              <a:gdLst/>
              <a:ahLst/>
              <a:cxnLst/>
              <a:rect l="l" t="t" r="r" b="b"/>
              <a:pathLst>
                <a:path w="1295400" h="990600">
                  <a:moveTo>
                    <a:pt x="0" y="990600"/>
                  </a:moveTo>
                  <a:lnTo>
                    <a:pt x="1295400" y="9906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060829" y="1293621"/>
            <a:ext cx="113665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Biologic  Activity</a:t>
            </a:r>
            <a:r>
              <a:rPr sz="1400" b="1" spc="-7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testing  (in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vivo)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721544" y="1283144"/>
            <a:ext cx="1816735" cy="711835"/>
            <a:chOff x="3721544" y="1283144"/>
            <a:chExt cx="1816735" cy="711835"/>
          </a:xfrm>
        </p:grpSpPr>
        <p:sp>
          <p:nvSpPr>
            <p:cNvPr id="21" name="object 21"/>
            <p:cNvSpPr/>
            <p:nvPr/>
          </p:nvSpPr>
          <p:spPr>
            <a:xfrm>
              <a:off x="3734562" y="1296162"/>
              <a:ext cx="1790700" cy="685800"/>
            </a:xfrm>
            <a:custGeom>
              <a:avLst/>
              <a:gdLst/>
              <a:ahLst/>
              <a:cxnLst/>
              <a:rect l="l" t="t" r="r" b="b"/>
              <a:pathLst>
                <a:path w="1790700" h="685800">
                  <a:moveTo>
                    <a:pt x="17907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790700" y="685800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34562" y="1296162"/>
              <a:ext cx="1790700" cy="685800"/>
            </a:xfrm>
            <a:custGeom>
              <a:avLst/>
              <a:gdLst/>
              <a:ahLst/>
              <a:cxnLst/>
              <a:rect l="l" t="t" r="r" b="b"/>
              <a:pathLst>
                <a:path w="1790700" h="685800">
                  <a:moveTo>
                    <a:pt x="0" y="685800"/>
                  </a:moveTo>
                  <a:lnTo>
                    <a:pt x="1790700" y="685800"/>
                  </a:lnTo>
                  <a:lnTo>
                    <a:pt x="17907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967734" y="1293621"/>
            <a:ext cx="132397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rlito"/>
                <a:cs typeface="Carlito"/>
              </a:rPr>
              <a:t>Formulation  development</a:t>
            </a:r>
            <a:r>
              <a:rPr sz="1400" b="1" spc="-11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and  </a:t>
            </a:r>
            <a:r>
              <a:rPr sz="1400" b="1" spc="-5" dirty="0">
                <a:latin typeface="Carlito"/>
                <a:cs typeface="Carlito"/>
              </a:rPr>
              <a:t>stability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721608" y="597408"/>
            <a:ext cx="1816735" cy="559435"/>
            <a:chOff x="3721608" y="597408"/>
            <a:chExt cx="1816735" cy="559435"/>
          </a:xfrm>
        </p:grpSpPr>
        <p:sp>
          <p:nvSpPr>
            <p:cNvPr id="25" name="object 25"/>
            <p:cNvSpPr/>
            <p:nvPr/>
          </p:nvSpPr>
          <p:spPr>
            <a:xfrm>
              <a:off x="3734562" y="610362"/>
              <a:ext cx="1790700" cy="533400"/>
            </a:xfrm>
            <a:custGeom>
              <a:avLst/>
              <a:gdLst/>
              <a:ahLst/>
              <a:cxnLst/>
              <a:rect l="l" t="t" r="r" b="b"/>
              <a:pathLst>
                <a:path w="1790700" h="533400">
                  <a:moveTo>
                    <a:pt x="17907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1790700" y="533400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34562" y="610362"/>
              <a:ext cx="1790700" cy="533400"/>
            </a:xfrm>
            <a:custGeom>
              <a:avLst/>
              <a:gdLst/>
              <a:ahLst/>
              <a:cxnLst/>
              <a:rect l="l" t="t" r="r" b="b"/>
              <a:pathLst>
                <a:path w="1790700" h="533400">
                  <a:moveTo>
                    <a:pt x="0" y="533400"/>
                  </a:moveTo>
                  <a:lnTo>
                    <a:pt x="1790700" y="533400"/>
                  </a:lnTo>
                  <a:lnTo>
                    <a:pt x="17907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492500" y="638301"/>
            <a:ext cx="21964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8130" algn="l"/>
                <a:tab pos="432434" algn="l"/>
                <a:tab pos="2031364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	</a:t>
            </a:r>
            <a:r>
              <a:rPr sz="1400" b="1" dirty="0">
                <a:latin typeface="Carlito"/>
                <a:cs typeface="Carlito"/>
              </a:rPr>
              <a:t>	</a:t>
            </a:r>
            <a:r>
              <a:rPr sz="1400" b="1" spc="-5" dirty="0">
                <a:latin typeface="Carlito"/>
                <a:cs typeface="Carlito"/>
              </a:rPr>
              <a:t>Chemical</a:t>
            </a:r>
            <a:r>
              <a:rPr sz="1400" b="1" spc="-9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Synthesis	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400" b="1" u="sng" spc="-7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79341" y="851662"/>
            <a:ext cx="14992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rlito"/>
                <a:cs typeface="Carlito"/>
              </a:rPr>
              <a:t>and </a:t>
            </a:r>
            <a:r>
              <a:rPr sz="1400" b="1" spc="-5" dirty="0">
                <a:latin typeface="Carlito"/>
                <a:cs typeface="Carlito"/>
              </a:rPr>
              <a:t>Scale </a:t>
            </a:r>
            <a:r>
              <a:rPr sz="1400" b="1" dirty="0">
                <a:latin typeface="Carlito"/>
                <a:cs typeface="Carlito"/>
              </a:rPr>
              <a:t>up</a:t>
            </a:r>
            <a:r>
              <a:rPr sz="1400" b="1" spc="-8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testing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721544" y="2121344"/>
            <a:ext cx="1816735" cy="559435"/>
            <a:chOff x="3721544" y="2121344"/>
            <a:chExt cx="1816735" cy="559435"/>
          </a:xfrm>
        </p:grpSpPr>
        <p:sp>
          <p:nvSpPr>
            <p:cNvPr id="30" name="object 30"/>
            <p:cNvSpPr/>
            <p:nvPr/>
          </p:nvSpPr>
          <p:spPr>
            <a:xfrm>
              <a:off x="3734562" y="2134362"/>
              <a:ext cx="1790700" cy="533400"/>
            </a:xfrm>
            <a:custGeom>
              <a:avLst/>
              <a:gdLst/>
              <a:ahLst/>
              <a:cxnLst/>
              <a:rect l="l" t="t" r="r" b="b"/>
              <a:pathLst>
                <a:path w="1790700" h="533400">
                  <a:moveTo>
                    <a:pt x="179070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1790700" y="533400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34562" y="2134362"/>
              <a:ext cx="1790700" cy="533400"/>
            </a:xfrm>
            <a:custGeom>
              <a:avLst/>
              <a:gdLst/>
              <a:ahLst/>
              <a:cxnLst/>
              <a:rect l="l" t="t" r="r" b="b"/>
              <a:pathLst>
                <a:path w="1790700" h="533400">
                  <a:moveTo>
                    <a:pt x="0" y="533400"/>
                  </a:moveTo>
                  <a:lnTo>
                    <a:pt x="1790700" y="533400"/>
                  </a:lnTo>
                  <a:lnTo>
                    <a:pt x="17907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021073" y="2162682"/>
            <a:ext cx="1672589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245" marR="5080" indent="-297180">
              <a:lnSpc>
                <a:spcPct val="100000"/>
              </a:lnSpc>
              <a:spcBef>
                <a:spcPts val="105"/>
              </a:spcBef>
              <a:tabLst>
                <a:tab pos="1460500" algn="l"/>
                <a:tab pos="1659255" algn="l"/>
              </a:tabLst>
            </a:pPr>
            <a:r>
              <a:rPr sz="1400" b="1" spc="-10" dirty="0">
                <a:latin typeface="Carlito"/>
                <a:cs typeface="Carlito"/>
              </a:rPr>
              <a:t>Safety</a:t>
            </a:r>
            <a:r>
              <a:rPr sz="1400" b="1" spc="-60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Testing</a:t>
            </a:r>
            <a:r>
              <a:rPr sz="1400" b="1" spc="-8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in 	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	</a:t>
            </a:r>
            <a:r>
              <a:rPr sz="1400" b="1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Animals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778944" y="1359344"/>
            <a:ext cx="1626235" cy="559435"/>
            <a:chOff x="5778944" y="1359344"/>
            <a:chExt cx="1626235" cy="559435"/>
          </a:xfrm>
        </p:grpSpPr>
        <p:sp>
          <p:nvSpPr>
            <p:cNvPr id="34" name="object 34"/>
            <p:cNvSpPr/>
            <p:nvPr/>
          </p:nvSpPr>
          <p:spPr>
            <a:xfrm>
              <a:off x="5791962" y="1372362"/>
              <a:ext cx="1600200" cy="533400"/>
            </a:xfrm>
            <a:custGeom>
              <a:avLst/>
              <a:gdLst/>
              <a:ahLst/>
              <a:cxnLst/>
              <a:rect l="l" t="t" r="r" b="b"/>
              <a:pathLst>
                <a:path w="1600200" h="533400">
                  <a:moveTo>
                    <a:pt x="1600199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1600199" y="533400"/>
                  </a:lnTo>
                  <a:lnTo>
                    <a:pt x="1600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91962" y="1372362"/>
              <a:ext cx="1600200" cy="533400"/>
            </a:xfrm>
            <a:custGeom>
              <a:avLst/>
              <a:gdLst/>
              <a:ahLst/>
              <a:cxnLst/>
              <a:rect l="l" t="t" r="r" b="b"/>
              <a:pathLst>
                <a:path w="1600200" h="533400">
                  <a:moveTo>
                    <a:pt x="0" y="533400"/>
                  </a:moveTo>
                  <a:lnTo>
                    <a:pt x="1600199" y="533400"/>
                  </a:lnTo>
                  <a:lnTo>
                    <a:pt x="1600199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917184" y="1491742"/>
            <a:ext cx="13481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IND</a:t>
            </a:r>
            <a:r>
              <a:rPr sz="1600" b="1" spc="-5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Application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58008" y="3679316"/>
            <a:ext cx="15303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rlito"/>
                <a:cs typeface="Carlito"/>
              </a:rPr>
              <a:t>Phase </a:t>
            </a:r>
            <a:r>
              <a:rPr sz="1400" b="1" dirty="0">
                <a:latin typeface="Carlito"/>
                <a:cs typeface="Carlito"/>
              </a:rPr>
              <a:t>I </a:t>
            </a:r>
            <a:r>
              <a:rPr sz="1400" b="1" spc="-5" dirty="0">
                <a:latin typeface="Carlito"/>
                <a:cs typeface="Carlito"/>
              </a:rPr>
              <a:t>Clinical</a:t>
            </a:r>
            <a:r>
              <a:rPr sz="1400" b="1" spc="-7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trials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407344" y="3416744"/>
            <a:ext cx="2007235" cy="788035"/>
            <a:chOff x="4407344" y="3416744"/>
            <a:chExt cx="2007235" cy="788035"/>
          </a:xfrm>
        </p:grpSpPr>
        <p:sp>
          <p:nvSpPr>
            <p:cNvPr id="39" name="object 39"/>
            <p:cNvSpPr/>
            <p:nvPr/>
          </p:nvSpPr>
          <p:spPr>
            <a:xfrm>
              <a:off x="4420362" y="3429762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19812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981200" y="762000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20362" y="3429762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0" y="762000"/>
                  </a:moveTo>
                  <a:lnTo>
                    <a:pt x="1981200" y="7620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513326" y="3664077"/>
            <a:ext cx="179323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rlito"/>
                <a:cs typeface="Carlito"/>
              </a:rPr>
              <a:t>Phase </a:t>
            </a:r>
            <a:r>
              <a:rPr sz="1600" b="1" spc="-5" dirty="0">
                <a:latin typeface="Carlito"/>
                <a:cs typeface="Carlito"/>
              </a:rPr>
              <a:t>II </a:t>
            </a:r>
            <a:r>
              <a:rPr sz="1600" b="1" spc="-10" dirty="0">
                <a:latin typeface="Carlito"/>
                <a:cs typeface="Carlito"/>
              </a:rPr>
              <a:t>Clinical </a:t>
            </a:r>
            <a:r>
              <a:rPr sz="1600" b="1" spc="-5" dirty="0">
                <a:latin typeface="Carlito"/>
                <a:cs typeface="Carlito"/>
              </a:rPr>
              <a:t>trials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693344" y="3416744"/>
            <a:ext cx="2007235" cy="788035"/>
            <a:chOff x="6693344" y="3416744"/>
            <a:chExt cx="2007235" cy="788035"/>
          </a:xfrm>
        </p:grpSpPr>
        <p:sp>
          <p:nvSpPr>
            <p:cNvPr id="43" name="object 43"/>
            <p:cNvSpPr/>
            <p:nvPr/>
          </p:nvSpPr>
          <p:spPr>
            <a:xfrm>
              <a:off x="6706361" y="3429762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19812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981200" y="762000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706361" y="3429762"/>
              <a:ext cx="1981200" cy="762000"/>
            </a:xfrm>
            <a:custGeom>
              <a:avLst/>
              <a:gdLst/>
              <a:ahLst/>
              <a:cxnLst/>
              <a:rect l="l" t="t" r="r" b="b"/>
              <a:pathLst>
                <a:path w="1981200" h="762000">
                  <a:moveTo>
                    <a:pt x="0" y="762000"/>
                  </a:moveTo>
                  <a:lnTo>
                    <a:pt x="1981200" y="7620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7007097" y="3541598"/>
            <a:ext cx="13792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Phase </a:t>
            </a:r>
            <a:r>
              <a:rPr sz="1600" b="1" spc="-10" dirty="0">
                <a:latin typeface="Carlito"/>
                <a:cs typeface="Carlito"/>
              </a:rPr>
              <a:t>III</a:t>
            </a:r>
            <a:r>
              <a:rPr sz="1600" b="1" spc="-6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Clinical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Carlito"/>
                <a:cs typeface="Carlito"/>
              </a:rPr>
              <a:t>trials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291068" y="1830323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4" h="381000">
                <a:moveTo>
                  <a:pt x="7111" y="284734"/>
                </a:moveTo>
                <a:lnTo>
                  <a:pt x="1015" y="288289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000"/>
                </a:lnTo>
                <a:lnTo>
                  <a:pt x="58717" y="368426"/>
                </a:lnTo>
                <a:lnTo>
                  <a:pt x="44957" y="368426"/>
                </a:lnTo>
                <a:lnTo>
                  <a:pt x="45063" y="344823"/>
                </a:lnTo>
                <a:lnTo>
                  <a:pt x="10922" y="285876"/>
                </a:lnTo>
                <a:lnTo>
                  <a:pt x="7111" y="284734"/>
                </a:lnTo>
                <a:close/>
              </a:path>
              <a:path w="103504" h="381000">
                <a:moveTo>
                  <a:pt x="45063" y="344823"/>
                </a:moveTo>
                <a:lnTo>
                  <a:pt x="44957" y="368426"/>
                </a:lnTo>
                <a:lnTo>
                  <a:pt x="57657" y="368426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4" h="381000">
                <a:moveTo>
                  <a:pt x="96265" y="285114"/>
                </a:moveTo>
                <a:lnTo>
                  <a:pt x="92455" y="286130"/>
                </a:lnTo>
                <a:lnTo>
                  <a:pt x="90677" y="289178"/>
                </a:lnTo>
                <a:lnTo>
                  <a:pt x="57762" y="345032"/>
                </a:lnTo>
                <a:lnTo>
                  <a:pt x="57657" y="368426"/>
                </a:lnTo>
                <a:lnTo>
                  <a:pt x="58717" y="368426"/>
                </a:lnTo>
                <a:lnTo>
                  <a:pt x="101600" y="295655"/>
                </a:lnTo>
                <a:lnTo>
                  <a:pt x="103377" y="292608"/>
                </a:lnTo>
                <a:lnTo>
                  <a:pt x="102361" y="288671"/>
                </a:lnTo>
                <a:lnTo>
                  <a:pt x="96265" y="285114"/>
                </a:lnTo>
                <a:close/>
              </a:path>
              <a:path w="103504" h="381000">
                <a:moveTo>
                  <a:pt x="51419" y="355796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19" y="355796"/>
                </a:lnTo>
                <a:close/>
              </a:path>
              <a:path w="103504" h="381000">
                <a:moveTo>
                  <a:pt x="57762" y="345032"/>
                </a:moveTo>
                <a:lnTo>
                  <a:pt x="51419" y="355796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4" h="381000">
                <a:moveTo>
                  <a:pt x="59308" y="0"/>
                </a:moveTo>
                <a:lnTo>
                  <a:pt x="46608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292083" y="839724"/>
            <a:ext cx="103505" cy="609600"/>
          </a:xfrm>
          <a:custGeom>
            <a:avLst/>
            <a:gdLst/>
            <a:ahLst/>
            <a:cxnLst/>
            <a:rect l="l" t="t" r="r" b="b"/>
            <a:pathLst>
              <a:path w="103504" h="609600">
                <a:moveTo>
                  <a:pt x="51784" y="25122"/>
                </a:moveTo>
                <a:lnTo>
                  <a:pt x="45406" y="36009"/>
                </a:lnTo>
                <a:lnTo>
                  <a:pt x="43942" y="609600"/>
                </a:lnTo>
                <a:lnTo>
                  <a:pt x="56642" y="609600"/>
                </a:lnTo>
                <a:lnTo>
                  <a:pt x="57979" y="85471"/>
                </a:lnTo>
                <a:lnTo>
                  <a:pt x="58090" y="36009"/>
                </a:lnTo>
                <a:lnTo>
                  <a:pt x="51784" y="25122"/>
                </a:lnTo>
                <a:close/>
              </a:path>
              <a:path w="103504" h="609600">
                <a:moveTo>
                  <a:pt x="59118" y="12573"/>
                </a:moveTo>
                <a:lnTo>
                  <a:pt x="58166" y="12573"/>
                </a:lnTo>
                <a:lnTo>
                  <a:pt x="58106" y="36036"/>
                </a:lnTo>
                <a:lnTo>
                  <a:pt x="92329" y="95123"/>
                </a:lnTo>
                <a:lnTo>
                  <a:pt x="96266" y="96138"/>
                </a:lnTo>
                <a:lnTo>
                  <a:pt x="102362" y="92583"/>
                </a:lnTo>
                <a:lnTo>
                  <a:pt x="103377" y="88773"/>
                </a:lnTo>
                <a:lnTo>
                  <a:pt x="59118" y="12573"/>
                </a:lnTo>
                <a:close/>
              </a:path>
              <a:path w="103504" h="609600">
                <a:moveTo>
                  <a:pt x="51816" y="0"/>
                </a:moveTo>
                <a:lnTo>
                  <a:pt x="0" y="88518"/>
                </a:lnTo>
                <a:lnTo>
                  <a:pt x="1016" y="92328"/>
                </a:lnTo>
                <a:lnTo>
                  <a:pt x="3937" y="94106"/>
                </a:lnTo>
                <a:lnTo>
                  <a:pt x="6985" y="95885"/>
                </a:lnTo>
                <a:lnTo>
                  <a:pt x="10922" y="94868"/>
                </a:lnTo>
                <a:lnTo>
                  <a:pt x="45390" y="36036"/>
                </a:lnTo>
                <a:lnTo>
                  <a:pt x="45466" y="12573"/>
                </a:lnTo>
                <a:lnTo>
                  <a:pt x="59118" y="12573"/>
                </a:lnTo>
                <a:lnTo>
                  <a:pt x="51816" y="0"/>
                </a:lnTo>
                <a:close/>
              </a:path>
              <a:path w="103504" h="609600">
                <a:moveTo>
                  <a:pt x="58157" y="15748"/>
                </a:moveTo>
                <a:lnTo>
                  <a:pt x="57276" y="15748"/>
                </a:lnTo>
                <a:lnTo>
                  <a:pt x="51784" y="25122"/>
                </a:lnTo>
                <a:lnTo>
                  <a:pt x="58106" y="36036"/>
                </a:lnTo>
                <a:lnTo>
                  <a:pt x="58157" y="15748"/>
                </a:lnTo>
                <a:close/>
              </a:path>
              <a:path w="103504" h="609600">
                <a:moveTo>
                  <a:pt x="58166" y="12573"/>
                </a:moveTo>
                <a:lnTo>
                  <a:pt x="45466" y="12573"/>
                </a:lnTo>
                <a:lnTo>
                  <a:pt x="45406" y="36009"/>
                </a:lnTo>
                <a:lnTo>
                  <a:pt x="51784" y="25122"/>
                </a:lnTo>
                <a:lnTo>
                  <a:pt x="46355" y="15748"/>
                </a:lnTo>
                <a:lnTo>
                  <a:pt x="58157" y="15748"/>
                </a:lnTo>
                <a:lnTo>
                  <a:pt x="58166" y="12573"/>
                </a:lnTo>
                <a:close/>
              </a:path>
              <a:path w="103504" h="609600">
                <a:moveTo>
                  <a:pt x="57276" y="15748"/>
                </a:moveTo>
                <a:lnTo>
                  <a:pt x="46355" y="15748"/>
                </a:lnTo>
                <a:lnTo>
                  <a:pt x="51784" y="25122"/>
                </a:lnTo>
                <a:lnTo>
                  <a:pt x="57276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1524000" y="757427"/>
            <a:ext cx="6177280" cy="934085"/>
            <a:chOff x="1524000" y="757427"/>
            <a:chExt cx="6177280" cy="934085"/>
          </a:xfrm>
        </p:grpSpPr>
        <p:sp>
          <p:nvSpPr>
            <p:cNvPr id="49" name="object 49"/>
            <p:cNvSpPr/>
            <p:nvPr/>
          </p:nvSpPr>
          <p:spPr>
            <a:xfrm>
              <a:off x="1524000" y="1549780"/>
              <a:ext cx="6172200" cy="141605"/>
            </a:xfrm>
            <a:custGeom>
              <a:avLst/>
              <a:gdLst/>
              <a:ahLst/>
              <a:cxnLst/>
              <a:rect l="l" t="t" r="r" b="b"/>
              <a:pathLst>
                <a:path w="6172200" h="141605">
                  <a:moveTo>
                    <a:pt x="457200" y="51943"/>
                  </a:moveTo>
                  <a:lnTo>
                    <a:pt x="368808" y="0"/>
                  </a:lnTo>
                  <a:lnTo>
                    <a:pt x="364871" y="1016"/>
                  </a:lnTo>
                  <a:lnTo>
                    <a:pt x="361315" y="7112"/>
                  </a:lnTo>
                  <a:lnTo>
                    <a:pt x="362331" y="10922"/>
                  </a:lnTo>
                  <a:lnTo>
                    <a:pt x="421208" y="45516"/>
                  </a:lnTo>
                  <a:lnTo>
                    <a:pt x="0" y="44069"/>
                  </a:lnTo>
                  <a:lnTo>
                    <a:pt x="0" y="56769"/>
                  </a:lnTo>
                  <a:lnTo>
                    <a:pt x="421195" y="58216"/>
                  </a:lnTo>
                  <a:lnTo>
                    <a:pt x="362077" y="92456"/>
                  </a:lnTo>
                  <a:lnTo>
                    <a:pt x="361061" y="96266"/>
                  </a:lnTo>
                  <a:lnTo>
                    <a:pt x="362839" y="99314"/>
                  </a:lnTo>
                  <a:lnTo>
                    <a:pt x="364490" y="102362"/>
                  </a:lnTo>
                  <a:lnTo>
                    <a:pt x="368427" y="103378"/>
                  </a:lnTo>
                  <a:lnTo>
                    <a:pt x="446239" y="58293"/>
                  </a:lnTo>
                  <a:lnTo>
                    <a:pt x="457200" y="51943"/>
                  </a:lnTo>
                  <a:close/>
                </a:path>
                <a:path w="6172200" h="141605">
                  <a:moveTo>
                    <a:pt x="2209800" y="51943"/>
                  </a:moveTo>
                  <a:lnTo>
                    <a:pt x="2121408" y="0"/>
                  </a:lnTo>
                  <a:lnTo>
                    <a:pt x="2117471" y="1016"/>
                  </a:lnTo>
                  <a:lnTo>
                    <a:pt x="2113915" y="7112"/>
                  </a:lnTo>
                  <a:lnTo>
                    <a:pt x="2114931" y="10922"/>
                  </a:lnTo>
                  <a:lnTo>
                    <a:pt x="2173808" y="45516"/>
                  </a:lnTo>
                  <a:lnTo>
                    <a:pt x="1752600" y="44069"/>
                  </a:lnTo>
                  <a:lnTo>
                    <a:pt x="1752600" y="56769"/>
                  </a:lnTo>
                  <a:lnTo>
                    <a:pt x="2173795" y="58216"/>
                  </a:lnTo>
                  <a:lnTo>
                    <a:pt x="2114677" y="92456"/>
                  </a:lnTo>
                  <a:lnTo>
                    <a:pt x="2113661" y="96266"/>
                  </a:lnTo>
                  <a:lnTo>
                    <a:pt x="2115439" y="99314"/>
                  </a:lnTo>
                  <a:lnTo>
                    <a:pt x="2117090" y="102362"/>
                  </a:lnTo>
                  <a:lnTo>
                    <a:pt x="2121027" y="103378"/>
                  </a:lnTo>
                  <a:lnTo>
                    <a:pt x="2198840" y="58293"/>
                  </a:lnTo>
                  <a:lnTo>
                    <a:pt x="2209800" y="51943"/>
                  </a:lnTo>
                  <a:close/>
                </a:path>
                <a:path w="6172200" h="141605">
                  <a:moveTo>
                    <a:pt x="4267200" y="90043"/>
                  </a:moveTo>
                  <a:lnTo>
                    <a:pt x="4178935" y="37846"/>
                  </a:lnTo>
                  <a:lnTo>
                    <a:pt x="4174998" y="38862"/>
                  </a:lnTo>
                  <a:lnTo>
                    <a:pt x="4171442" y="44958"/>
                  </a:lnTo>
                  <a:lnTo>
                    <a:pt x="4172458" y="48768"/>
                  </a:lnTo>
                  <a:lnTo>
                    <a:pt x="4231259" y="83553"/>
                  </a:lnTo>
                  <a:lnTo>
                    <a:pt x="4000500" y="82169"/>
                  </a:lnTo>
                  <a:lnTo>
                    <a:pt x="4000500" y="94869"/>
                  </a:lnTo>
                  <a:lnTo>
                    <a:pt x="4231144" y="96253"/>
                  </a:lnTo>
                  <a:lnTo>
                    <a:pt x="4171950" y="130302"/>
                  </a:lnTo>
                  <a:lnTo>
                    <a:pt x="4170934" y="134112"/>
                  </a:lnTo>
                  <a:lnTo>
                    <a:pt x="4172712" y="137160"/>
                  </a:lnTo>
                  <a:lnTo>
                    <a:pt x="4174363" y="140208"/>
                  </a:lnTo>
                  <a:lnTo>
                    <a:pt x="4178300" y="141224"/>
                  </a:lnTo>
                  <a:lnTo>
                    <a:pt x="4181348" y="139573"/>
                  </a:lnTo>
                  <a:lnTo>
                    <a:pt x="4256189" y="96393"/>
                  </a:lnTo>
                  <a:lnTo>
                    <a:pt x="4267200" y="90043"/>
                  </a:lnTo>
                  <a:close/>
                </a:path>
                <a:path w="6172200" h="141605">
                  <a:moveTo>
                    <a:pt x="6172200" y="90043"/>
                  </a:moveTo>
                  <a:lnTo>
                    <a:pt x="6083808" y="37973"/>
                  </a:lnTo>
                  <a:lnTo>
                    <a:pt x="6079998" y="38989"/>
                  </a:lnTo>
                  <a:lnTo>
                    <a:pt x="6078220" y="41910"/>
                  </a:lnTo>
                  <a:lnTo>
                    <a:pt x="6076442" y="44958"/>
                  </a:lnTo>
                  <a:lnTo>
                    <a:pt x="6077458" y="48895"/>
                  </a:lnTo>
                  <a:lnTo>
                    <a:pt x="6080379" y="50673"/>
                  </a:lnTo>
                  <a:lnTo>
                    <a:pt x="6136195" y="83578"/>
                  </a:lnTo>
                  <a:lnTo>
                    <a:pt x="5867400" y="82169"/>
                  </a:lnTo>
                  <a:lnTo>
                    <a:pt x="5867400" y="94869"/>
                  </a:lnTo>
                  <a:lnTo>
                    <a:pt x="6136170" y="96278"/>
                  </a:lnTo>
                  <a:lnTo>
                    <a:pt x="6079998" y="128651"/>
                  </a:lnTo>
                  <a:lnTo>
                    <a:pt x="6076950" y="130302"/>
                  </a:lnTo>
                  <a:lnTo>
                    <a:pt x="6075934" y="134239"/>
                  </a:lnTo>
                  <a:lnTo>
                    <a:pt x="6079490" y="140335"/>
                  </a:lnTo>
                  <a:lnTo>
                    <a:pt x="6083300" y="141351"/>
                  </a:lnTo>
                  <a:lnTo>
                    <a:pt x="6161189" y="96393"/>
                  </a:lnTo>
                  <a:lnTo>
                    <a:pt x="6172200" y="900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654165" y="761999"/>
              <a:ext cx="103505" cy="609600"/>
            </a:xfrm>
            <a:custGeom>
              <a:avLst/>
              <a:gdLst/>
              <a:ahLst/>
              <a:cxnLst/>
              <a:rect l="l" t="t" r="r" b="b"/>
              <a:pathLst>
                <a:path w="103504" h="609600">
                  <a:moveTo>
                    <a:pt x="7111" y="513461"/>
                  </a:moveTo>
                  <a:lnTo>
                    <a:pt x="1015" y="517016"/>
                  </a:lnTo>
                  <a:lnTo>
                    <a:pt x="0" y="520826"/>
                  </a:lnTo>
                  <a:lnTo>
                    <a:pt x="51434" y="609600"/>
                  </a:lnTo>
                  <a:lnTo>
                    <a:pt x="58814" y="597026"/>
                  </a:lnTo>
                  <a:lnTo>
                    <a:pt x="45084" y="597026"/>
                  </a:lnTo>
                  <a:lnTo>
                    <a:pt x="45150" y="573410"/>
                  </a:lnTo>
                  <a:lnTo>
                    <a:pt x="10921" y="514476"/>
                  </a:lnTo>
                  <a:lnTo>
                    <a:pt x="7111" y="513461"/>
                  </a:lnTo>
                  <a:close/>
                </a:path>
                <a:path w="103504" h="609600">
                  <a:moveTo>
                    <a:pt x="45150" y="573410"/>
                  </a:moveTo>
                  <a:lnTo>
                    <a:pt x="45084" y="597026"/>
                  </a:lnTo>
                  <a:lnTo>
                    <a:pt x="57784" y="597026"/>
                  </a:lnTo>
                  <a:lnTo>
                    <a:pt x="57793" y="593851"/>
                  </a:lnTo>
                  <a:lnTo>
                    <a:pt x="45974" y="593851"/>
                  </a:lnTo>
                  <a:lnTo>
                    <a:pt x="51530" y="584394"/>
                  </a:lnTo>
                  <a:lnTo>
                    <a:pt x="45150" y="573410"/>
                  </a:lnTo>
                  <a:close/>
                </a:path>
                <a:path w="103504" h="609600">
                  <a:moveTo>
                    <a:pt x="96265" y="513714"/>
                  </a:moveTo>
                  <a:lnTo>
                    <a:pt x="92455" y="514730"/>
                  </a:lnTo>
                  <a:lnTo>
                    <a:pt x="57849" y="573637"/>
                  </a:lnTo>
                  <a:lnTo>
                    <a:pt x="57784" y="597026"/>
                  </a:lnTo>
                  <a:lnTo>
                    <a:pt x="58814" y="597026"/>
                  </a:lnTo>
                  <a:lnTo>
                    <a:pt x="103377" y="521080"/>
                  </a:lnTo>
                  <a:lnTo>
                    <a:pt x="102361" y="517271"/>
                  </a:lnTo>
                  <a:lnTo>
                    <a:pt x="96265" y="513714"/>
                  </a:lnTo>
                  <a:close/>
                </a:path>
                <a:path w="103504" h="609600">
                  <a:moveTo>
                    <a:pt x="51530" y="584394"/>
                  </a:moveTo>
                  <a:lnTo>
                    <a:pt x="45974" y="593851"/>
                  </a:lnTo>
                  <a:lnTo>
                    <a:pt x="57023" y="593851"/>
                  </a:lnTo>
                  <a:lnTo>
                    <a:pt x="51530" y="584394"/>
                  </a:lnTo>
                  <a:close/>
                </a:path>
                <a:path w="103504" h="609600">
                  <a:moveTo>
                    <a:pt x="57849" y="573637"/>
                  </a:moveTo>
                  <a:lnTo>
                    <a:pt x="51530" y="584394"/>
                  </a:lnTo>
                  <a:lnTo>
                    <a:pt x="57023" y="593851"/>
                  </a:lnTo>
                  <a:lnTo>
                    <a:pt x="57793" y="593851"/>
                  </a:lnTo>
                  <a:lnTo>
                    <a:pt x="57849" y="573637"/>
                  </a:lnTo>
                  <a:close/>
                </a:path>
                <a:path w="103504" h="609600">
                  <a:moveTo>
                    <a:pt x="59435" y="0"/>
                  </a:moveTo>
                  <a:lnTo>
                    <a:pt x="46735" y="0"/>
                  </a:lnTo>
                  <a:lnTo>
                    <a:pt x="45150" y="573410"/>
                  </a:lnTo>
                  <a:lnTo>
                    <a:pt x="51530" y="584394"/>
                  </a:lnTo>
                  <a:lnTo>
                    <a:pt x="57849" y="573637"/>
                  </a:lnTo>
                  <a:lnTo>
                    <a:pt x="594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705600" y="761999"/>
              <a:ext cx="990600" cy="1905"/>
            </a:xfrm>
            <a:custGeom>
              <a:avLst/>
              <a:gdLst/>
              <a:ahLst/>
              <a:cxnLst/>
              <a:rect l="l" t="t" r="r" b="b"/>
              <a:pathLst>
                <a:path w="990600" h="1904">
                  <a:moveTo>
                    <a:pt x="0" y="0"/>
                  </a:moveTo>
                  <a:lnTo>
                    <a:pt x="990600" y="165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3224022" y="3201923"/>
            <a:ext cx="3481704" cy="661035"/>
            <a:chOff x="3224022" y="3201923"/>
            <a:chExt cx="3481704" cy="661035"/>
          </a:xfrm>
        </p:grpSpPr>
        <p:sp>
          <p:nvSpPr>
            <p:cNvPr id="53" name="object 53"/>
            <p:cNvSpPr/>
            <p:nvPr/>
          </p:nvSpPr>
          <p:spPr>
            <a:xfrm>
              <a:off x="4114800" y="3759453"/>
              <a:ext cx="2590800" cy="103505"/>
            </a:xfrm>
            <a:custGeom>
              <a:avLst/>
              <a:gdLst/>
              <a:ahLst/>
              <a:cxnLst/>
              <a:rect l="l" t="t" r="r" b="b"/>
              <a:pathLst>
                <a:path w="2590800" h="103504">
                  <a:moveTo>
                    <a:pt x="304800" y="52070"/>
                  </a:moveTo>
                  <a:lnTo>
                    <a:pt x="216408" y="0"/>
                  </a:lnTo>
                  <a:lnTo>
                    <a:pt x="212598" y="1016"/>
                  </a:lnTo>
                  <a:lnTo>
                    <a:pt x="210820" y="3937"/>
                  </a:lnTo>
                  <a:lnTo>
                    <a:pt x="209042" y="6985"/>
                  </a:lnTo>
                  <a:lnTo>
                    <a:pt x="210058" y="10922"/>
                  </a:lnTo>
                  <a:lnTo>
                    <a:pt x="212979" y="12700"/>
                  </a:lnTo>
                  <a:lnTo>
                    <a:pt x="268795" y="45605"/>
                  </a:lnTo>
                  <a:lnTo>
                    <a:pt x="0" y="44196"/>
                  </a:lnTo>
                  <a:lnTo>
                    <a:pt x="0" y="56896"/>
                  </a:lnTo>
                  <a:lnTo>
                    <a:pt x="268770" y="58305"/>
                  </a:lnTo>
                  <a:lnTo>
                    <a:pt x="212598" y="90678"/>
                  </a:lnTo>
                  <a:lnTo>
                    <a:pt x="209550" y="92329"/>
                  </a:lnTo>
                  <a:lnTo>
                    <a:pt x="208534" y="96266"/>
                  </a:lnTo>
                  <a:lnTo>
                    <a:pt x="212090" y="102362"/>
                  </a:lnTo>
                  <a:lnTo>
                    <a:pt x="215900" y="103378"/>
                  </a:lnTo>
                  <a:lnTo>
                    <a:pt x="293789" y="58420"/>
                  </a:lnTo>
                  <a:lnTo>
                    <a:pt x="304800" y="52070"/>
                  </a:lnTo>
                  <a:close/>
                </a:path>
                <a:path w="2590800" h="103504">
                  <a:moveTo>
                    <a:pt x="2590800" y="52070"/>
                  </a:moveTo>
                  <a:lnTo>
                    <a:pt x="2502395" y="0"/>
                  </a:lnTo>
                  <a:lnTo>
                    <a:pt x="2498598" y="1016"/>
                  </a:lnTo>
                  <a:lnTo>
                    <a:pt x="2496820" y="3937"/>
                  </a:lnTo>
                  <a:lnTo>
                    <a:pt x="2495042" y="6985"/>
                  </a:lnTo>
                  <a:lnTo>
                    <a:pt x="2496045" y="10922"/>
                  </a:lnTo>
                  <a:lnTo>
                    <a:pt x="2498979" y="12700"/>
                  </a:lnTo>
                  <a:lnTo>
                    <a:pt x="2554795" y="45605"/>
                  </a:lnTo>
                  <a:lnTo>
                    <a:pt x="2286000" y="44196"/>
                  </a:lnTo>
                  <a:lnTo>
                    <a:pt x="2286000" y="56896"/>
                  </a:lnTo>
                  <a:lnTo>
                    <a:pt x="2554770" y="58305"/>
                  </a:lnTo>
                  <a:lnTo>
                    <a:pt x="2498598" y="90678"/>
                  </a:lnTo>
                  <a:lnTo>
                    <a:pt x="2495550" y="92329"/>
                  </a:lnTo>
                  <a:lnTo>
                    <a:pt x="2494521" y="96266"/>
                  </a:lnTo>
                  <a:lnTo>
                    <a:pt x="2498090" y="102362"/>
                  </a:lnTo>
                  <a:lnTo>
                    <a:pt x="2501900" y="103378"/>
                  </a:lnTo>
                  <a:lnTo>
                    <a:pt x="2579789" y="58420"/>
                  </a:lnTo>
                  <a:lnTo>
                    <a:pt x="2590800" y="520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224022" y="3201923"/>
              <a:ext cx="103377" cy="2286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3505200" y="2362200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5">
                <a:moveTo>
                  <a:pt x="0" y="0"/>
                </a:moveTo>
                <a:lnTo>
                  <a:pt x="228600" y="165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801361" y="4648961"/>
            <a:ext cx="1295400" cy="3810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440"/>
              </a:spcBef>
            </a:pPr>
            <a:r>
              <a:rPr sz="1600" b="1" spc="-15" dirty="0">
                <a:latin typeface="Carlito"/>
                <a:cs typeface="Carlito"/>
              </a:rPr>
              <a:t>NDA </a:t>
            </a:r>
            <a:r>
              <a:rPr sz="1600" b="1" spc="-5" dirty="0">
                <a:latin typeface="Carlito"/>
                <a:cs typeface="Carlito"/>
              </a:rPr>
              <a:t>Filing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39161" y="5258561"/>
            <a:ext cx="1524000" cy="3810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570"/>
              </a:spcBef>
            </a:pPr>
            <a:r>
              <a:rPr sz="1400" b="1" spc="-10" dirty="0">
                <a:latin typeface="Carlito"/>
                <a:cs typeface="Carlito"/>
              </a:rPr>
              <a:t>FDA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Disapproval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72761" y="5258561"/>
            <a:ext cx="1752600" cy="4572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539750" marR="273050" indent="-260985">
              <a:lnSpc>
                <a:spcPct val="100000"/>
              </a:lnSpc>
              <a:spcBef>
                <a:spcPts val="30"/>
              </a:spcBef>
            </a:pPr>
            <a:r>
              <a:rPr sz="1400" b="1" spc="-10" dirty="0">
                <a:latin typeface="Carlito"/>
                <a:cs typeface="Carlito"/>
              </a:rPr>
              <a:t>FDA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Conditional  Approval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315961" y="5258561"/>
            <a:ext cx="1371600" cy="3810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570"/>
              </a:spcBef>
            </a:pPr>
            <a:r>
              <a:rPr sz="1400" b="1" spc="-10" dirty="0">
                <a:latin typeface="Carlito"/>
                <a:cs typeface="Carlito"/>
              </a:rPr>
              <a:t>FDA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Approval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92161" y="6020561"/>
            <a:ext cx="1295400" cy="3810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284480">
              <a:lnSpc>
                <a:spcPct val="100000"/>
              </a:lnSpc>
              <a:spcBef>
                <a:spcPts val="440"/>
              </a:spcBef>
            </a:pPr>
            <a:r>
              <a:rPr sz="1600" b="1" spc="-5" dirty="0">
                <a:latin typeface="Carlito"/>
                <a:cs typeface="Carlito"/>
              </a:rPr>
              <a:t>MARKET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72761" y="6172961"/>
            <a:ext cx="1752600" cy="5334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75285" marR="99695" indent="-270510">
              <a:lnSpc>
                <a:spcPct val="100000"/>
              </a:lnSpc>
              <a:spcBef>
                <a:spcPts val="330"/>
              </a:spcBef>
            </a:pPr>
            <a:r>
              <a:rPr sz="1400" b="1" spc="-10" dirty="0">
                <a:latin typeface="Carlito"/>
                <a:cs typeface="Carlito"/>
              </a:rPr>
              <a:t>Post-Approval</a:t>
            </a:r>
            <a:r>
              <a:rPr sz="1400" b="1" spc="-6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Safety  </a:t>
            </a:r>
            <a:r>
              <a:rPr sz="1400" b="1" spc="-5" dirty="0">
                <a:latin typeface="Carlito"/>
                <a:cs typeface="Carlito"/>
              </a:rPr>
              <a:t>report to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FDA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949692" y="5638774"/>
            <a:ext cx="103505" cy="381635"/>
          </a:xfrm>
          <a:custGeom>
            <a:avLst/>
            <a:gdLst/>
            <a:ahLst/>
            <a:cxnLst/>
            <a:rect l="l" t="t" r="r" b="b"/>
            <a:pathLst>
              <a:path w="103504" h="381635">
                <a:moveTo>
                  <a:pt x="7111" y="284810"/>
                </a:moveTo>
                <a:lnTo>
                  <a:pt x="1015" y="288315"/>
                </a:lnTo>
                <a:lnTo>
                  <a:pt x="0" y="292201"/>
                </a:lnTo>
                <a:lnTo>
                  <a:pt x="1777" y="295236"/>
                </a:lnTo>
                <a:lnTo>
                  <a:pt x="51307" y="381050"/>
                </a:lnTo>
                <a:lnTo>
                  <a:pt x="58712" y="368477"/>
                </a:lnTo>
                <a:lnTo>
                  <a:pt x="44957" y="368427"/>
                </a:lnTo>
                <a:lnTo>
                  <a:pt x="45063" y="344825"/>
                </a:lnTo>
                <a:lnTo>
                  <a:pt x="12618" y="288747"/>
                </a:lnTo>
                <a:lnTo>
                  <a:pt x="10922" y="285851"/>
                </a:lnTo>
                <a:lnTo>
                  <a:pt x="7111" y="284810"/>
                </a:lnTo>
                <a:close/>
              </a:path>
              <a:path w="103504" h="381635">
                <a:moveTo>
                  <a:pt x="45063" y="344825"/>
                </a:moveTo>
                <a:lnTo>
                  <a:pt x="44957" y="368427"/>
                </a:lnTo>
                <a:lnTo>
                  <a:pt x="57657" y="368477"/>
                </a:lnTo>
                <a:lnTo>
                  <a:pt x="57672" y="365277"/>
                </a:lnTo>
                <a:lnTo>
                  <a:pt x="45847" y="365226"/>
                </a:lnTo>
                <a:lnTo>
                  <a:pt x="51409" y="355794"/>
                </a:lnTo>
                <a:lnTo>
                  <a:pt x="45063" y="344825"/>
                </a:lnTo>
                <a:close/>
              </a:path>
              <a:path w="103504" h="381635">
                <a:moveTo>
                  <a:pt x="96265" y="285178"/>
                </a:moveTo>
                <a:lnTo>
                  <a:pt x="92455" y="286194"/>
                </a:lnTo>
                <a:lnTo>
                  <a:pt x="57763" y="345021"/>
                </a:lnTo>
                <a:lnTo>
                  <a:pt x="57657" y="368477"/>
                </a:lnTo>
                <a:lnTo>
                  <a:pt x="58712" y="368477"/>
                </a:lnTo>
                <a:lnTo>
                  <a:pt x="103377" y="292633"/>
                </a:lnTo>
                <a:lnTo>
                  <a:pt x="102361" y="288747"/>
                </a:lnTo>
                <a:lnTo>
                  <a:pt x="96265" y="285178"/>
                </a:lnTo>
                <a:close/>
              </a:path>
              <a:path w="103504" h="381635">
                <a:moveTo>
                  <a:pt x="51409" y="355794"/>
                </a:moveTo>
                <a:lnTo>
                  <a:pt x="45847" y="365226"/>
                </a:lnTo>
                <a:lnTo>
                  <a:pt x="56896" y="365277"/>
                </a:lnTo>
                <a:lnTo>
                  <a:pt x="51409" y="355794"/>
                </a:lnTo>
                <a:close/>
              </a:path>
              <a:path w="103504" h="381635">
                <a:moveTo>
                  <a:pt x="57763" y="345021"/>
                </a:moveTo>
                <a:lnTo>
                  <a:pt x="51409" y="355794"/>
                </a:lnTo>
                <a:lnTo>
                  <a:pt x="56896" y="365277"/>
                </a:lnTo>
                <a:lnTo>
                  <a:pt x="57672" y="365277"/>
                </a:lnTo>
                <a:lnTo>
                  <a:pt x="57763" y="345021"/>
                </a:lnTo>
                <a:close/>
              </a:path>
              <a:path w="103504" h="381635">
                <a:moveTo>
                  <a:pt x="46608" y="0"/>
                </a:moveTo>
                <a:lnTo>
                  <a:pt x="45299" y="292201"/>
                </a:lnTo>
                <a:lnTo>
                  <a:pt x="45176" y="345021"/>
                </a:lnTo>
                <a:lnTo>
                  <a:pt x="51409" y="355794"/>
                </a:lnTo>
                <a:lnTo>
                  <a:pt x="57763" y="345021"/>
                </a:lnTo>
                <a:lnTo>
                  <a:pt x="59308" y="50"/>
                </a:lnTo>
                <a:lnTo>
                  <a:pt x="466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24600" y="6400800"/>
            <a:ext cx="1644650" cy="128270"/>
          </a:xfrm>
          <a:custGeom>
            <a:avLst/>
            <a:gdLst/>
            <a:ahLst/>
            <a:cxnLst/>
            <a:rect l="l" t="t" r="r" b="b"/>
            <a:pathLst>
              <a:path w="1644650" h="128270">
                <a:moveTo>
                  <a:pt x="88646" y="24498"/>
                </a:moveTo>
                <a:lnTo>
                  <a:pt x="0" y="76200"/>
                </a:lnTo>
                <a:lnTo>
                  <a:pt x="88646" y="127901"/>
                </a:lnTo>
                <a:lnTo>
                  <a:pt x="92455" y="126872"/>
                </a:lnTo>
                <a:lnTo>
                  <a:pt x="96012" y="120815"/>
                </a:lnTo>
                <a:lnTo>
                  <a:pt x="94996" y="116928"/>
                </a:lnTo>
                <a:lnTo>
                  <a:pt x="36044" y="82550"/>
                </a:lnTo>
                <a:lnTo>
                  <a:pt x="12573" y="82550"/>
                </a:lnTo>
                <a:lnTo>
                  <a:pt x="12573" y="69850"/>
                </a:lnTo>
                <a:lnTo>
                  <a:pt x="36044" y="69850"/>
                </a:lnTo>
                <a:lnTo>
                  <a:pt x="94996" y="35471"/>
                </a:lnTo>
                <a:lnTo>
                  <a:pt x="96012" y="31572"/>
                </a:lnTo>
                <a:lnTo>
                  <a:pt x="92455" y="25514"/>
                </a:lnTo>
                <a:lnTo>
                  <a:pt x="88646" y="24498"/>
                </a:lnTo>
                <a:close/>
              </a:path>
              <a:path w="1644650" h="128270">
                <a:moveTo>
                  <a:pt x="36044" y="69850"/>
                </a:moveTo>
                <a:lnTo>
                  <a:pt x="12573" y="69850"/>
                </a:lnTo>
                <a:lnTo>
                  <a:pt x="12573" y="82550"/>
                </a:lnTo>
                <a:lnTo>
                  <a:pt x="36044" y="82550"/>
                </a:lnTo>
                <a:lnTo>
                  <a:pt x="34563" y="81686"/>
                </a:lnTo>
                <a:lnTo>
                  <a:pt x="15748" y="81686"/>
                </a:lnTo>
                <a:lnTo>
                  <a:pt x="15748" y="70713"/>
                </a:lnTo>
                <a:lnTo>
                  <a:pt x="34563" y="70713"/>
                </a:lnTo>
                <a:lnTo>
                  <a:pt x="36044" y="69850"/>
                </a:lnTo>
                <a:close/>
              </a:path>
              <a:path w="1644650" h="128270">
                <a:moveTo>
                  <a:pt x="1631950" y="69850"/>
                </a:moveTo>
                <a:lnTo>
                  <a:pt x="36044" y="69850"/>
                </a:lnTo>
                <a:lnTo>
                  <a:pt x="25155" y="76200"/>
                </a:lnTo>
                <a:lnTo>
                  <a:pt x="36044" y="82550"/>
                </a:lnTo>
                <a:lnTo>
                  <a:pt x="1641855" y="82550"/>
                </a:lnTo>
                <a:lnTo>
                  <a:pt x="1644650" y="79705"/>
                </a:lnTo>
                <a:lnTo>
                  <a:pt x="1644650" y="76200"/>
                </a:lnTo>
                <a:lnTo>
                  <a:pt x="1631950" y="76200"/>
                </a:lnTo>
                <a:lnTo>
                  <a:pt x="1631950" y="69850"/>
                </a:lnTo>
                <a:close/>
              </a:path>
              <a:path w="1644650" h="128270">
                <a:moveTo>
                  <a:pt x="15748" y="70713"/>
                </a:moveTo>
                <a:lnTo>
                  <a:pt x="15748" y="81686"/>
                </a:lnTo>
                <a:lnTo>
                  <a:pt x="25155" y="76200"/>
                </a:lnTo>
                <a:lnTo>
                  <a:pt x="15748" y="70713"/>
                </a:lnTo>
                <a:close/>
              </a:path>
              <a:path w="1644650" h="128270">
                <a:moveTo>
                  <a:pt x="25155" y="76200"/>
                </a:moveTo>
                <a:lnTo>
                  <a:pt x="15748" y="81686"/>
                </a:lnTo>
                <a:lnTo>
                  <a:pt x="34563" y="81686"/>
                </a:lnTo>
                <a:lnTo>
                  <a:pt x="25155" y="76200"/>
                </a:lnTo>
                <a:close/>
              </a:path>
              <a:path w="1644650" h="128270">
                <a:moveTo>
                  <a:pt x="34563" y="70713"/>
                </a:moveTo>
                <a:lnTo>
                  <a:pt x="15748" y="70713"/>
                </a:lnTo>
                <a:lnTo>
                  <a:pt x="25155" y="76200"/>
                </a:lnTo>
                <a:lnTo>
                  <a:pt x="34563" y="70713"/>
                </a:lnTo>
                <a:close/>
              </a:path>
              <a:path w="1644650" h="128270">
                <a:moveTo>
                  <a:pt x="1644650" y="0"/>
                </a:moveTo>
                <a:lnTo>
                  <a:pt x="1631950" y="0"/>
                </a:lnTo>
                <a:lnTo>
                  <a:pt x="1631950" y="76200"/>
                </a:lnTo>
                <a:lnTo>
                  <a:pt x="1638300" y="69850"/>
                </a:lnTo>
                <a:lnTo>
                  <a:pt x="1644650" y="69850"/>
                </a:lnTo>
                <a:lnTo>
                  <a:pt x="1644650" y="0"/>
                </a:lnTo>
                <a:close/>
              </a:path>
              <a:path w="1644650" h="128270">
                <a:moveTo>
                  <a:pt x="1644650" y="69850"/>
                </a:moveTo>
                <a:lnTo>
                  <a:pt x="1638300" y="69850"/>
                </a:lnTo>
                <a:lnTo>
                  <a:pt x="1631950" y="76200"/>
                </a:lnTo>
                <a:lnTo>
                  <a:pt x="1644650" y="76200"/>
                </a:lnTo>
                <a:lnTo>
                  <a:pt x="1644650" y="69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41950" y="5715000"/>
            <a:ext cx="1873250" cy="433070"/>
          </a:xfrm>
          <a:custGeom>
            <a:avLst/>
            <a:gdLst/>
            <a:ahLst/>
            <a:cxnLst/>
            <a:rect l="l" t="t" r="r" b="b"/>
            <a:pathLst>
              <a:path w="1873250" h="433070">
                <a:moveTo>
                  <a:pt x="1848094" y="381000"/>
                </a:moveTo>
                <a:lnTo>
                  <a:pt x="1778253" y="421728"/>
                </a:lnTo>
                <a:lnTo>
                  <a:pt x="1777238" y="425615"/>
                </a:lnTo>
                <a:lnTo>
                  <a:pt x="1780794" y="431673"/>
                </a:lnTo>
                <a:lnTo>
                  <a:pt x="1784603" y="432701"/>
                </a:lnTo>
                <a:lnTo>
                  <a:pt x="1862365" y="387350"/>
                </a:lnTo>
                <a:lnTo>
                  <a:pt x="1860677" y="387350"/>
                </a:lnTo>
                <a:lnTo>
                  <a:pt x="1860677" y="386486"/>
                </a:lnTo>
                <a:lnTo>
                  <a:pt x="1857502" y="386486"/>
                </a:lnTo>
                <a:lnTo>
                  <a:pt x="1848094" y="381000"/>
                </a:lnTo>
                <a:close/>
              </a:path>
              <a:path w="1873250" h="433070">
                <a:moveTo>
                  <a:pt x="12700" y="0"/>
                </a:moveTo>
                <a:lnTo>
                  <a:pt x="0" y="0"/>
                </a:lnTo>
                <a:lnTo>
                  <a:pt x="0" y="384505"/>
                </a:lnTo>
                <a:lnTo>
                  <a:pt x="2794" y="387350"/>
                </a:lnTo>
                <a:lnTo>
                  <a:pt x="1837205" y="387350"/>
                </a:lnTo>
                <a:lnTo>
                  <a:pt x="1848094" y="381000"/>
                </a:lnTo>
                <a:lnTo>
                  <a:pt x="12700" y="381000"/>
                </a:lnTo>
                <a:lnTo>
                  <a:pt x="6350" y="374650"/>
                </a:lnTo>
                <a:lnTo>
                  <a:pt x="12700" y="374650"/>
                </a:lnTo>
                <a:lnTo>
                  <a:pt x="12700" y="0"/>
                </a:lnTo>
                <a:close/>
              </a:path>
              <a:path w="1873250" h="433070">
                <a:moveTo>
                  <a:pt x="1862362" y="374650"/>
                </a:moveTo>
                <a:lnTo>
                  <a:pt x="1860677" y="374650"/>
                </a:lnTo>
                <a:lnTo>
                  <a:pt x="1860677" y="387350"/>
                </a:lnTo>
                <a:lnTo>
                  <a:pt x="1862365" y="387350"/>
                </a:lnTo>
                <a:lnTo>
                  <a:pt x="1873250" y="381000"/>
                </a:lnTo>
                <a:lnTo>
                  <a:pt x="1862362" y="374650"/>
                </a:lnTo>
                <a:close/>
              </a:path>
              <a:path w="1873250" h="433070">
                <a:moveTo>
                  <a:pt x="1857502" y="375513"/>
                </a:moveTo>
                <a:lnTo>
                  <a:pt x="1848094" y="381000"/>
                </a:lnTo>
                <a:lnTo>
                  <a:pt x="1857502" y="386486"/>
                </a:lnTo>
                <a:lnTo>
                  <a:pt x="1857502" y="375513"/>
                </a:lnTo>
                <a:close/>
              </a:path>
              <a:path w="1873250" h="433070">
                <a:moveTo>
                  <a:pt x="1860677" y="375513"/>
                </a:moveTo>
                <a:lnTo>
                  <a:pt x="1857502" y="375513"/>
                </a:lnTo>
                <a:lnTo>
                  <a:pt x="1857502" y="386486"/>
                </a:lnTo>
                <a:lnTo>
                  <a:pt x="1860677" y="386486"/>
                </a:lnTo>
                <a:lnTo>
                  <a:pt x="1860677" y="375513"/>
                </a:lnTo>
                <a:close/>
              </a:path>
              <a:path w="1873250" h="433070">
                <a:moveTo>
                  <a:pt x="12700" y="374650"/>
                </a:moveTo>
                <a:lnTo>
                  <a:pt x="6350" y="374650"/>
                </a:lnTo>
                <a:lnTo>
                  <a:pt x="12700" y="381000"/>
                </a:lnTo>
                <a:lnTo>
                  <a:pt x="12700" y="374650"/>
                </a:lnTo>
                <a:close/>
              </a:path>
              <a:path w="1873250" h="433070">
                <a:moveTo>
                  <a:pt x="1837205" y="374650"/>
                </a:moveTo>
                <a:lnTo>
                  <a:pt x="12700" y="374650"/>
                </a:lnTo>
                <a:lnTo>
                  <a:pt x="12700" y="381000"/>
                </a:lnTo>
                <a:lnTo>
                  <a:pt x="1848094" y="381000"/>
                </a:lnTo>
                <a:lnTo>
                  <a:pt x="1837205" y="374650"/>
                </a:lnTo>
                <a:close/>
              </a:path>
              <a:path w="1873250" h="433070">
                <a:moveTo>
                  <a:pt x="1784603" y="329298"/>
                </a:moveTo>
                <a:lnTo>
                  <a:pt x="1780794" y="330314"/>
                </a:lnTo>
                <a:lnTo>
                  <a:pt x="1777238" y="336384"/>
                </a:lnTo>
                <a:lnTo>
                  <a:pt x="1778253" y="340271"/>
                </a:lnTo>
                <a:lnTo>
                  <a:pt x="1848094" y="381000"/>
                </a:lnTo>
                <a:lnTo>
                  <a:pt x="1857502" y="375513"/>
                </a:lnTo>
                <a:lnTo>
                  <a:pt x="1860677" y="375513"/>
                </a:lnTo>
                <a:lnTo>
                  <a:pt x="1860677" y="374650"/>
                </a:lnTo>
                <a:lnTo>
                  <a:pt x="1862362" y="374650"/>
                </a:lnTo>
                <a:lnTo>
                  <a:pt x="1784603" y="329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object 65"/>
          <p:cNvGrpSpPr/>
          <p:nvPr/>
        </p:nvGrpSpPr>
        <p:grpSpPr>
          <a:xfrm>
            <a:off x="2590800" y="4191000"/>
            <a:ext cx="5614035" cy="1073150"/>
            <a:chOff x="2590800" y="4191000"/>
            <a:chExt cx="5614035" cy="1073150"/>
          </a:xfrm>
        </p:grpSpPr>
        <p:sp>
          <p:nvSpPr>
            <p:cNvPr id="66" name="object 66"/>
            <p:cNvSpPr/>
            <p:nvPr/>
          </p:nvSpPr>
          <p:spPr>
            <a:xfrm>
              <a:off x="6096000" y="4191000"/>
              <a:ext cx="1606550" cy="699770"/>
            </a:xfrm>
            <a:custGeom>
              <a:avLst/>
              <a:gdLst/>
              <a:ahLst/>
              <a:cxnLst/>
              <a:rect l="l" t="t" r="r" b="b"/>
              <a:pathLst>
                <a:path w="1606550" h="699770">
                  <a:moveTo>
                    <a:pt x="88646" y="596011"/>
                  </a:moveTo>
                  <a:lnTo>
                    <a:pt x="0" y="647700"/>
                  </a:lnTo>
                  <a:lnTo>
                    <a:pt x="88646" y="699388"/>
                  </a:lnTo>
                  <a:lnTo>
                    <a:pt x="92455" y="698373"/>
                  </a:lnTo>
                  <a:lnTo>
                    <a:pt x="96012" y="692276"/>
                  </a:lnTo>
                  <a:lnTo>
                    <a:pt x="94996" y="688467"/>
                  </a:lnTo>
                  <a:lnTo>
                    <a:pt x="35995" y="654050"/>
                  </a:lnTo>
                  <a:lnTo>
                    <a:pt x="12573" y="654050"/>
                  </a:lnTo>
                  <a:lnTo>
                    <a:pt x="12573" y="641350"/>
                  </a:lnTo>
                  <a:lnTo>
                    <a:pt x="35995" y="641350"/>
                  </a:lnTo>
                  <a:lnTo>
                    <a:pt x="94996" y="606932"/>
                  </a:lnTo>
                  <a:lnTo>
                    <a:pt x="96012" y="603123"/>
                  </a:lnTo>
                  <a:lnTo>
                    <a:pt x="92455" y="597026"/>
                  </a:lnTo>
                  <a:lnTo>
                    <a:pt x="88646" y="596011"/>
                  </a:lnTo>
                  <a:close/>
                </a:path>
                <a:path w="1606550" h="699770">
                  <a:moveTo>
                    <a:pt x="35995" y="641350"/>
                  </a:moveTo>
                  <a:lnTo>
                    <a:pt x="12573" y="641350"/>
                  </a:lnTo>
                  <a:lnTo>
                    <a:pt x="12573" y="654050"/>
                  </a:lnTo>
                  <a:lnTo>
                    <a:pt x="35995" y="654050"/>
                  </a:lnTo>
                  <a:lnTo>
                    <a:pt x="34471" y="653161"/>
                  </a:lnTo>
                  <a:lnTo>
                    <a:pt x="15748" y="653161"/>
                  </a:lnTo>
                  <a:lnTo>
                    <a:pt x="15748" y="642238"/>
                  </a:lnTo>
                  <a:lnTo>
                    <a:pt x="34471" y="642238"/>
                  </a:lnTo>
                  <a:lnTo>
                    <a:pt x="35995" y="641350"/>
                  </a:lnTo>
                  <a:close/>
                </a:path>
                <a:path w="1606550" h="699770">
                  <a:moveTo>
                    <a:pt x="1593850" y="641350"/>
                  </a:moveTo>
                  <a:lnTo>
                    <a:pt x="35995" y="641350"/>
                  </a:lnTo>
                  <a:lnTo>
                    <a:pt x="25109" y="647700"/>
                  </a:lnTo>
                  <a:lnTo>
                    <a:pt x="35995" y="654050"/>
                  </a:lnTo>
                  <a:lnTo>
                    <a:pt x="1603755" y="654050"/>
                  </a:lnTo>
                  <a:lnTo>
                    <a:pt x="1606550" y="651256"/>
                  </a:lnTo>
                  <a:lnTo>
                    <a:pt x="1606550" y="647700"/>
                  </a:lnTo>
                  <a:lnTo>
                    <a:pt x="1593850" y="647700"/>
                  </a:lnTo>
                  <a:lnTo>
                    <a:pt x="1593850" y="641350"/>
                  </a:lnTo>
                  <a:close/>
                </a:path>
                <a:path w="1606550" h="699770">
                  <a:moveTo>
                    <a:pt x="15748" y="642238"/>
                  </a:moveTo>
                  <a:lnTo>
                    <a:pt x="15748" y="653161"/>
                  </a:lnTo>
                  <a:lnTo>
                    <a:pt x="25109" y="647700"/>
                  </a:lnTo>
                  <a:lnTo>
                    <a:pt x="15748" y="642238"/>
                  </a:lnTo>
                  <a:close/>
                </a:path>
                <a:path w="1606550" h="699770">
                  <a:moveTo>
                    <a:pt x="25109" y="647700"/>
                  </a:moveTo>
                  <a:lnTo>
                    <a:pt x="15748" y="653161"/>
                  </a:lnTo>
                  <a:lnTo>
                    <a:pt x="34471" y="653161"/>
                  </a:lnTo>
                  <a:lnTo>
                    <a:pt x="25109" y="647700"/>
                  </a:lnTo>
                  <a:close/>
                </a:path>
                <a:path w="1606550" h="699770">
                  <a:moveTo>
                    <a:pt x="34471" y="642238"/>
                  </a:moveTo>
                  <a:lnTo>
                    <a:pt x="15748" y="642238"/>
                  </a:lnTo>
                  <a:lnTo>
                    <a:pt x="25109" y="647700"/>
                  </a:lnTo>
                  <a:lnTo>
                    <a:pt x="34471" y="642238"/>
                  </a:lnTo>
                  <a:close/>
                </a:path>
                <a:path w="1606550" h="699770">
                  <a:moveTo>
                    <a:pt x="1606550" y="0"/>
                  </a:moveTo>
                  <a:lnTo>
                    <a:pt x="1593850" y="0"/>
                  </a:lnTo>
                  <a:lnTo>
                    <a:pt x="1593850" y="647700"/>
                  </a:lnTo>
                  <a:lnTo>
                    <a:pt x="1600200" y="641350"/>
                  </a:lnTo>
                  <a:lnTo>
                    <a:pt x="1606550" y="641350"/>
                  </a:lnTo>
                  <a:lnTo>
                    <a:pt x="1606550" y="0"/>
                  </a:lnTo>
                  <a:close/>
                </a:path>
                <a:path w="1606550" h="699770">
                  <a:moveTo>
                    <a:pt x="1606550" y="641350"/>
                  </a:moveTo>
                  <a:lnTo>
                    <a:pt x="1600200" y="641350"/>
                  </a:lnTo>
                  <a:lnTo>
                    <a:pt x="1593850" y="647700"/>
                  </a:lnTo>
                  <a:lnTo>
                    <a:pt x="1606550" y="647700"/>
                  </a:lnTo>
                  <a:lnTo>
                    <a:pt x="1606550" y="6413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101076" y="5106797"/>
              <a:ext cx="103377" cy="15252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200400" y="5105400"/>
              <a:ext cx="4953000" cy="1905"/>
            </a:xfrm>
            <a:custGeom>
              <a:avLst/>
              <a:gdLst/>
              <a:ahLst/>
              <a:cxnLst/>
              <a:rect l="l" t="t" r="r" b="b"/>
              <a:pathLst>
                <a:path w="4953000" h="1904">
                  <a:moveTo>
                    <a:pt x="0" y="0"/>
                  </a:moveTo>
                  <a:lnTo>
                    <a:pt x="4953000" y="152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359145" y="5029200"/>
              <a:ext cx="103377" cy="2286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148076" y="5105272"/>
              <a:ext cx="103377" cy="15252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590800" y="4787011"/>
              <a:ext cx="2209800" cy="477520"/>
            </a:xfrm>
            <a:custGeom>
              <a:avLst/>
              <a:gdLst/>
              <a:ahLst/>
              <a:cxnLst/>
              <a:rect l="l" t="t" r="r" b="b"/>
              <a:pathLst>
                <a:path w="2209800" h="477520">
                  <a:moveTo>
                    <a:pt x="26162" y="464438"/>
                  </a:moveTo>
                  <a:lnTo>
                    <a:pt x="0" y="464438"/>
                  </a:lnTo>
                  <a:lnTo>
                    <a:pt x="0" y="477138"/>
                  </a:lnTo>
                  <a:lnTo>
                    <a:pt x="35941" y="477138"/>
                  </a:lnTo>
                  <a:lnTo>
                    <a:pt x="38862" y="474344"/>
                  </a:lnTo>
                  <a:lnTo>
                    <a:pt x="38862" y="470788"/>
                  </a:lnTo>
                  <a:lnTo>
                    <a:pt x="26162" y="470788"/>
                  </a:lnTo>
                  <a:lnTo>
                    <a:pt x="26162" y="464438"/>
                  </a:lnTo>
                  <a:close/>
                </a:path>
                <a:path w="2209800" h="477520">
                  <a:moveTo>
                    <a:pt x="2173804" y="45338"/>
                  </a:moveTo>
                  <a:lnTo>
                    <a:pt x="28956" y="45338"/>
                  </a:lnTo>
                  <a:lnTo>
                    <a:pt x="26162" y="48132"/>
                  </a:lnTo>
                  <a:lnTo>
                    <a:pt x="26162" y="470788"/>
                  </a:lnTo>
                  <a:lnTo>
                    <a:pt x="32512" y="464438"/>
                  </a:lnTo>
                  <a:lnTo>
                    <a:pt x="38862" y="464438"/>
                  </a:lnTo>
                  <a:lnTo>
                    <a:pt x="38862" y="58038"/>
                  </a:lnTo>
                  <a:lnTo>
                    <a:pt x="32512" y="58038"/>
                  </a:lnTo>
                  <a:lnTo>
                    <a:pt x="38862" y="51688"/>
                  </a:lnTo>
                  <a:lnTo>
                    <a:pt x="2184690" y="51688"/>
                  </a:lnTo>
                  <a:lnTo>
                    <a:pt x="2173804" y="45338"/>
                  </a:lnTo>
                  <a:close/>
                </a:path>
                <a:path w="2209800" h="477520">
                  <a:moveTo>
                    <a:pt x="38862" y="464438"/>
                  </a:moveTo>
                  <a:lnTo>
                    <a:pt x="32512" y="464438"/>
                  </a:lnTo>
                  <a:lnTo>
                    <a:pt x="26162" y="470788"/>
                  </a:lnTo>
                  <a:lnTo>
                    <a:pt x="38862" y="470788"/>
                  </a:lnTo>
                  <a:lnTo>
                    <a:pt x="38862" y="464438"/>
                  </a:lnTo>
                  <a:close/>
                </a:path>
                <a:path w="2209800" h="477520">
                  <a:moveTo>
                    <a:pt x="2184690" y="51688"/>
                  </a:moveTo>
                  <a:lnTo>
                    <a:pt x="2114804" y="92456"/>
                  </a:lnTo>
                  <a:lnTo>
                    <a:pt x="2113788" y="96265"/>
                  </a:lnTo>
                  <a:lnTo>
                    <a:pt x="2117344" y="102362"/>
                  </a:lnTo>
                  <a:lnTo>
                    <a:pt x="2121154" y="103377"/>
                  </a:lnTo>
                  <a:lnTo>
                    <a:pt x="2198909" y="58038"/>
                  </a:lnTo>
                  <a:lnTo>
                    <a:pt x="2197227" y="58038"/>
                  </a:lnTo>
                  <a:lnTo>
                    <a:pt x="2197227" y="57150"/>
                  </a:lnTo>
                  <a:lnTo>
                    <a:pt x="2194052" y="57150"/>
                  </a:lnTo>
                  <a:lnTo>
                    <a:pt x="2184690" y="51688"/>
                  </a:lnTo>
                  <a:close/>
                </a:path>
                <a:path w="2209800" h="477520">
                  <a:moveTo>
                    <a:pt x="38862" y="51688"/>
                  </a:moveTo>
                  <a:lnTo>
                    <a:pt x="32512" y="58038"/>
                  </a:lnTo>
                  <a:lnTo>
                    <a:pt x="38862" y="58038"/>
                  </a:lnTo>
                  <a:lnTo>
                    <a:pt x="38862" y="51688"/>
                  </a:lnTo>
                  <a:close/>
                </a:path>
                <a:path w="2209800" h="477520">
                  <a:moveTo>
                    <a:pt x="2184690" y="51688"/>
                  </a:moveTo>
                  <a:lnTo>
                    <a:pt x="38862" y="51688"/>
                  </a:lnTo>
                  <a:lnTo>
                    <a:pt x="38862" y="58038"/>
                  </a:lnTo>
                  <a:lnTo>
                    <a:pt x="2173804" y="58038"/>
                  </a:lnTo>
                  <a:lnTo>
                    <a:pt x="2184690" y="51688"/>
                  </a:lnTo>
                  <a:close/>
                </a:path>
                <a:path w="2209800" h="477520">
                  <a:moveTo>
                    <a:pt x="2198909" y="45338"/>
                  </a:moveTo>
                  <a:lnTo>
                    <a:pt x="2197227" y="45338"/>
                  </a:lnTo>
                  <a:lnTo>
                    <a:pt x="2197227" y="58038"/>
                  </a:lnTo>
                  <a:lnTo>
                    <a:pt x="2198909" y="58038"/>
                  </a:lnTo>
                  <a:lnTo>
                    <a:pt x="2209800" y="51688"/>
                  </a:lnTo>
                  <a:lnTo>
                    <a:pt x="2198909" y="45338"/>
                  </a:lnTo>
                  <a:close/>
                </a:path>
                <a:path w="2209800" h="477520">
                  <a:moveTo>
                    <a:pt x="2194052" y="46227"/>
                  </a:moveTo>
                  <a:lnTo>
                    <a:pt x="2184690" y="51688"/>
                  </a:lnTo>
                  <a:lnTo>
                    <a:pt x="2194052" y="57150"/>
                  </a:lnTo>
                  <a:lnTo>
                    <a:pt x="2194052" y="46227"/>
                  </a:lnTo>
                  <a:close/>
                </a:path>
                <a:path w="2209800" h="477520">
                  <a:moveTo>
                    <a:pt x="2197227" y="46227"/>
                  </a:moveTo>
                  <a:lnTo>
                    <a:pt x="2194052" y="46227"/>
                  </a:lnTo>
                  <a:lnTo>
                    <a:pt x="2194052" y="57150"/>
                  </a:lnTo>
                  <a:lnTo>
                    <a:pt x="2197227" y="57150"/>
                  </a:lnTo>
                  <a:lnTo>
                    <a:pt x="2197227" y="46227"/>
                  </a:lnTo>
                  <a:close/>
                </a:path>
                <a:path w="2209800" h="477520">
                  <a:moveTo>
                    <a:pt x="2121154" y="0"/>
                  </a:moveTo>
                  <a:lnTo>
                    <a:pt x="2117344" y="1015"/>
                  </a:lnTo>
                  <a:lnTo>
                    <a:pt x="2113788" y="7112"/>
                  </a:lnTo>
                  <a:lnTo>
                    <a:pt x="2114804" y="10921"/>
                  </a:lnTo>
                  <a:lnTo>
                    <a:pt x="2184690" y="51688"/>
                  </a:lnTo>
                  <a:lnTo>
                    <a:pt x="2194052" y="46227"/>
                  </a:lnTo>
                  <a:lnTo>
                    <a:pt x="2197227" y="46227"/>
                  </a:lnTo>
                  <a:lnTo>
                    <a:pt x="2197227" y="45338"/>
                  </a:lnTo>
                  <a:lnTo>
                    <a:pt x="2198909" y="45338"/>
                  </a:lnTo>
                  <a:lnTo>
                    <a:pt x="212115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1755394" y="556971"/>
            <a:ext cx="133159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arlito"/>
                <a:cs typeface="Carlito"/>
              </a:rPr>
              <a:t>PRE-CLINICAL</a:t>
            </a:r>
            <a:r>
              <a:rPr sz="1100" b="1" spc="-9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TESTING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55394" y="725170"/>
            <a:ext cx="65722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arlito"/>
                <a:cs typeface="Carlito"/>
              </a:rPr>
              <a:t>(4+</a:t>
            </a:r>
            <a:r>
              <a:rPr sz="1100" b="1" spc="-70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YEARS)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83994" y="3022473"/>
            <a:ext cx="640143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5"/>
              </a:spcBef>
              <a:tabLst>
                <a:tab pos="1292225" algn="l"/>
                <a:tab pos="6388100" algn="l"/>
              </a:tabLst>
            </a:pPr>
            <a:r>
              <a:rPr sz="1100" b="1" dirty="0">
                <a:latin typeface="Carlito"/>
                <a:cs typeface="Carlito"/>
              </a:rPr>
              <a:t>CLINICAL</a:t>
            </a:r>
            <a:r>
              <a:rPr sz="1100" b="1" spc="-130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TESTING 	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	</a:t>
            </a:r>
            <a:r>
              <a:rPr sz="1100" b="1" dirty="0">
                <a:latin typeface="Carlito"/>
                <a:cs typeface="Carlito"/>
              </a:rPr>
              <a:t>                                                                                                                                                                      (6+</a:t>
            </a:r>
            <a:r>
              <a:rPr sz="1100" b="1" spc="-2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YEARS)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7533" y="6471615"/>
            <a:ext cx="36004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Fig: the new drug approval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785229" y="554482"/>
            <a:ext cx="638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10" dirty="0">
                <a:latin typeface="Carlito"/>
                <a:cs typeface="Carlito"/>
              </a:rPr>
              <a:t>Revision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051175" y="4593716"/>
            <a:ext cx="638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10" dirty="0">
                <a:latin typeface="Carlito"/>
                <a:cs typeface="Carlito"/>
              </a:rPr>
              <a:t>Revision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764" y="270758"/>
            <a:ext cx="8561082" cy="1469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1194" y="461899"/>
            <a:ext cx="72009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000000"/>
                </a:solidFill>
              </a:rPr>
              <a:t>Investigational </a:t>
            </a:r>
            <a:r>
              <a:rPr spc="-5" dirty="0">
                <a:solidFill>
                  <a:srgbClr val="000000"/>
                </a:solidFill>
              </a:rPr>
              <a:t>New Drug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(IND)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13661"/>
            <a:ext cx="807212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It deals with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new chemical </a:t>
            </a:r>
            <a:r>
              <a:rPr sz="2400" spc="-35" dirty="0">
                <a:latin typeface="Carlito"/>
                <a:cs typeface="Carlito"/>
              </a:rPr>
              <a:t>entity, </a:t>
            </a:r>
            <a:r>
              <a:rPr sz="2400" spc="-5" dirty="0">
                <a:latin typeface="Carlito"/>
                <a:cs typeface="Carlito"/>
              </a:rPr>
              <a:t>which will be </a:t>
            </a:r>
            <a:r>
              <a:rPr sz="2400" spc="-15" dirty="0">
                <a:latin typeface="Carlito"/>
                <a:cs typeface="Carlito"/>
              </a:rPr>
              <a:t>tested </a:t>
            </a:r>
            <a:r>
              <a:rPr sz="2400" spc="-20" dirty="0">
                <a:latin typeface="Carlito"/>
                <a:cs typeface="Carlito"/>
              </a:rPr>
              <a:t>for  </a:t>
            </a:r>
            <a:r>
              <a:rPr sz="2400" spc="-5" dirty="0">
                <a:latin typeface="Carlito"/>
                <a:cs typeface="Carlito"/>
              </a:rPr>
              <a:t>obtaining evidence of </a:t>
            </a:r>
            <a:r>
              <a:rPr sz="2400" spc="-15" dirty="0">
                <a:latin typeface="Carlito"/>
                <a:cs typeface="Carlito"/>
              </a:rPr>
              <a:t>safety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effectiveness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accordance  </a:t>
            </a:r>
            <a:r>
              <a:rPr sz="2400" dirty="0">
                <a:latin typeface="Carlito"/>
                <a:cs typeface="Carlito"/>
              </a:rPr>
              <a:t>with the </a:t>
            </a:r>
            <a:r>
              <a:rPr sz="2400" spc="-10" dirty="0">
                <a:latin typeface="Carlito"/>
                <a:cs typeface="Carlito"/>
              </a:rPr>
              <a:t>regulation. </a:t>
            </a: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dirty="0">
                <a:latin typeface="Carlito"/>
                <a:cs typeface="Carlito"/>
              </a:rPr>
              <a:t>is the </a:t>
            </a:r>
            <a:r>
              <a:rPr sz="2400" spc="-10" dirty="0">
                <a:latin typeface="Carlito"/>
                <a:cs typeface="Carlito"/>
              </a:rPr>
              <a:t>vehicle through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new </a:t>
            </a:r>
            <a:r>
              <a:rPr sz="2400" spc="-10" dirty="0">
                <a:latin typeface="Carlito"/>
                <a:cs typeface="Carlito"/>
              </a:rPr>
              <a:t>drug  </a:t>
            </a:r>
            <a:r>
              <a:rPr sz="2400" spc="-5" dirty="0">
                <a:latin typeface="Carlito"/>
                <a:cs typeface="Carlito"/>
              </a:rPr>
              <a:t>advances </a:t>
            </a:r>
            <a:r>
              <a:rPr sz="2400" spc="-15" dirty="0">
                <a:latin typeface="Carlito"/>
                <a:cs typeface="Carlito"/>
              </a:rPr>
              <a:t>into </a:t>
            </a:r>
            <a:r>
              <a:rPr sz="2400" spc="-10" dirty="0">
                <a:latin typeface="Carlito"/>
                <a:cs typeface="Carlito"/>
              </a:rPr>
              <a:t>next </a:t>
            </a:r>
            <a:r>
              <a:rPr sz="2400" spc="-25" dirty="0">
                <a:latin typeface="Carlito"/>
                <a:cs typeface="Carlito"/>
              </a:rPr>
              <a:t>stage </a:t>
            </a:r>
            <a:r>
              <a:rPr sz="2400" spc="-5" dirty="0">
                <a:latin typeface="Carlito"/>
                <a:cs typeface="Carlito"/>
              </a:rPr>
              <a:t>of drug development i.e. </a:t>
            </a:r>
            <a:r>
              <a:rPr sz="2400" spc="-10" dirty="0">
                <a:latin typeface="Carlito"/>
                <a:cs typeface="Carlito"/>
              </a:rPr>
              <a:t>Clinical  </a:t>
            </a:r>
            <a:r>
              <a:rPr sz="2400" dirty="0">
                <a:latin typeface="Carlito"/>
                <a:cs typeface="Carlito"/>
              </a:rPr>
              <a:t>trials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719" y="304800"/>
            <a:ext cx="8613775" cy="1595755"/>
            <a:chOff x="426719" y="304800"/>
            <a:chExt cx="8613775" cy="1595755"/>
          </a:xfrm>
        </p:grpSpPr>
        <p:sp>
          <p:nvSpPr>
            <p:cNvPr id="3" name="object 3"/>
            <p:cNvSpPr/>
            <p:nvPr/>
          </p:nvSpPr>
          <p:spPr>
            <a:xfrm>
              <a:off x="426719" y="330877"/>
              <a:ext cx="8613648" cy="1470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68524" y="342900"/>
              <a:ext cx="4130039" cy="1557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304800"/>
              <a:ext cx="82296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21329" y="491997"/>
            <a:ext cx="3100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40" dirty="0">
                <a:solidFill>
                  <a:srgbClr val="000000"/>
                </a:solidFill>
                <a:latin typeface="Carlito"/>
                <a:cs typeface="Carlito"/>
              </a:rPr>
              <a:t>Types </a:t>
            </a:r>
            <a:r>
              <a:rPr b="0" spc="-5" dirty="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b="0" spc="-4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b="0" dirty="0">
                <a:solidFill>
                  <a:srgbClr val="000000"/>
                </a:solidFill>
                <a:latin typeface="Carlito"/>
                <a:cs typeface="Carlito"/>
              </a:rPr>
              <a:t>INDs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613661"/>
            <a:ext cx="8075930" cy="448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8320" algn="l"/>
              </a:tabLst>
            </a:pPr>
            <a:r>
              <a:rPr sz="2400" b="1" i="1" spc="-10" dirty="0">
                <a:latin typeface="Carlito"/>
                <a:cs typeface="Carlito"/>
              </a:rPr>
              <a:t>Investigator </a:t>
            </a:r>
            <a:r>
              <a:rPr sz="2400" b="1" i="1" spc="-5" dirty="0">
                <a:latin typeface="Carlito"/>
                <a:cs typeface="Carlito"/>
              </a:rPr>
              <a:t>IND</a:t>
            </a:r>
            <a:r>
              <a:rPr sz="2400" spc="-5" dirty="0">
                <a:latin typeface="Carlito"/>
                <a:cs typeface="Carlito"/>
              </a:rPr>
              <a:t>:- It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submitted by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physician </a:t>
            </a:r>
            <a:r>
              <a:rPr sz="2400" dirty="0">
                <a:latin typeface="Carlito"/>
                <a:cs typeface="Carlito"/>
              </a:rPr>
              <a:t>who </a:t>
            </a:r>
            <a:r>
              <a:rPr sz="2400" spc="-10" dirty="0">
                <a:latin typeface="Carlito"/>
                <a:cs typeface="Carlito"/>
              </a:rPr>
              <a:t>initiates 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conducts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5" dirty="0">
                <a:latin typeface="Carlito"/>
                <a:cs typeface="Carlito"/>
              </a:rPr>
              <a:t>investigation,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under </a:t>
            </a:r>
            <a:r>
              <a:rPr sz="2400" spc="-5" dirty="0">
                <a:latin typeface="Carlito"/>
                <a:cs typeface="Carlito"/>
              </a:rPr>
              <a:t>whose </a:t>
            </a:r>
            <a:r>
              <a:rPr sz="2400" spc="-10" dirty="0">
                <a:latin typeface="Carlito"/>
                <a:cs typeface="Carlito"/>
              </a:rPr>
              <a:t>immediate  </a:t>
            </a:r>
            <a:r>
              <a:rPr sz="2400" spc="-5" dirty="0">
                <a:latin typeface="Carlito"/>
                <a:cs typeface="Carlito"/>
              </a:rPr>
              <a:t>direction </a:t>
            </a:r>
            <a:r>
              <a:rPr sz="2400" spc="-1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investigational </a:t>
            </a:r>
            <a:r>
              <a:rPr sz="2400" spc="-10" dirty="0">
                <a:latin typeface="Carlito"/>
                <a:cs typeface="Carlito"/>
              </a:rPr>
              <a:t>drug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administered or  </a:t>
            </a:r>
            <a:r>
              <a:rPr sz="2400" spc="-5" dirty="0">
                <a:latin typeface="Carlito"/>
                <a:cs typeface="Carlito"/>
              </a:rPr>
              <a:t>dispensed.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physician might </a:t>
            </a:r>
            <a:r>
              <a:rPr sz="2400" spc="-5" dirty="0">
                <a:latin typeface="Carlito"/>
                <a:cs typeface="Carlito"/>
              </a:rPr>
              <a:t>submit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research </a:t>
            </a:r>
            <a:r>
              <a:rPr sz="2400" dirty="0">
                <a:latin typeface="Carlito"/>
                <a:cs typeface="Carlito"/>
              </a:rPr>
              <a:t>IND </a:t>
            </a:r>
            <a:r>
              <a:rPr sz="2400" spc="-40" dirty="0">
                <a:latin typeface="Carlito"/>
                <a:cs typeface="Carlito"/>
              </a:rPr>
              <a:t>to  </a:t>
            </a:r>
            <a:r>
              <a:rPr sz="2400" spc="-10" dirty="0">
                <a:latin typeface="Carlito"/>
                <a:cs typeface="Carlito"/>
              </a:rPr>
              <a:t>proposed </a:t>
            </a:r>
            <a:r>
              <a:rPr sz="2400" spc="-5" dirty="0">
                <a:latin typeface="Carlito"/>
                <a:cs typeface="Carlito"/>
              </a:rPr>
              <a:t>studying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5" dirty="0">
                <a:latin typeface="Carlito"/>
                <a:cs typeface="Carlito"/>
              </a:rPr>
              <a:t>unapproved </a:t>
            </a:r>
            <a:r>
              <a:rPr sz="2400" dirty="0">
                <a:latin typeface="Carlito"/>
                <a:cs typeface="Carlito"/>
              </a:rPr>
              <a:t>drug, </a:t>
            </a:r>
            <a:r>
              <a:rPr sz="2400" spc="-5" dirty="0">
                <a:latin typeface="Carlito"/>
                <a:cs typeface="Carlito"/>
              </a:rPr>
              <a:t>or an </a:t>
            </a:r>
            <a:r>
              <a:rPr sz="2400" spc="-15" dirty="0">
                <a:latin typeface="Carlito"/>
                <a:cs typeface="Carlito"/>
              </a:rPr>
              <a:t>approved  </a:t>
            </a:r>
            <a:r>
              <a:rPr sz="2400" spc="-10" dirty="0">
                <a:latin typeface="Carlito"/>
                <a:cs typeface="Carlito"/>
              </a:rPr>
              <a:t>product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new </a:t>
            </a:r>
            <a:r>
              <a:rPr sz="2400" spc="-5" dirty="0">
                <a:latin typeface="Carlito"/>
                <a:cs typeface="Carlito"/>
              </a:rPr>
              <a:t>indication or </a:t>
            </a:r>
            <a:r>
              <a:rPr sz="2400" dirty="0">
                <a:latin typeface="Carlito"/>
                <a:cs typeface="Carlito"/>
              </a:rPr>
              <a:t>in a </a:t>
            </a:r>
            <a:r>
              <a:rPr sz="2400" spc="-10" dirty="0">
                <a:latin typeface="Carlito"/>
                <a:cs typeface="Carlito"/>
              </a:rPr>
              <a:t>new patient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population.</a:t>
            </a:r>
            <a:endParaRPr sz="2400">
              <a:latin typeface="Carlito"/>
              <a:cs typeface="Carlito"/>
            </a:endParaRPr>
          </a:p>
          <a:p>
            <a:pPr marL="527685" marR="6985" indent="-515620" algn="just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8320" algn="l"/>
              </a:tabLst>
            </a:pPr>
            <a:r>
              <a:rPr sz="2400" b="1" i="1" spc="-5" dirty="0">
                <a:latin typeface="Carlito"/>
                <a:cs typeface="Carlito"/>
              </a:rPr>
              <a:t>Emergency </a:t>
            </a:r>
            <a:r>
              <a:rPr sz="2400" b="1" i="1" dirty="0">
                <a:latin typeface="Carlito"/>
                <a:cs typeface="Carlito"/>
              </a:rPr>
              <a:t>Use </a:t>
            </a:r>
            <a:r>
              <a:rPr sz="2400" b="1" i="1" spc="-5" dirty="0">
                <a:latin typeface="Carlito"/>
                <a:cs typeface="Carlito"/>
              </a:rPr>
              <a:t>IND</a:t>
            </a:r>
            <a:r>
              <a:rPr sz="2400" spc="-5" dirty="0">
                <a:latin typeface="Carlito"/>
                <a:cs typeface="Carlito"/>
              </a:rPr>
              <a:t>:-This allow </a:t>
            </a:r>
            <a:r>
              <a:rPr sz="2400" spc="-1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FDA to </a:t>
            </a:r>
            <a:r>
              <a:rPr sz="2400" spc="-10" dirty="0">
                <a:latin typeface="Carlito"/>
                <a:cs typeface="Carlito"/>
              </a:rPr>
              <a:t>authorize an  experimental </a:t>
            </a:r>
            <a:r>
              <a:rPr sz="2400" spc="-5" dirty="0">
                <a:latin typeface="Carlito"/>
                <a:cs typeface="Carlito"/>
              </a:rPr>
              <a:t>drug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an </a:t>
            </a:r>
            <a:r>
              <a:rPr sz="2400" spc="-10" dirty="0">
                <a:latin typeface="Carlito"/>
                <a:cs typeface="Carlito"/>
              </a:rPr>
              <a:t>emergency </a:t>
            </a:r>
            <a:r>
              <a:rPr sz="2400" spc="-5" dirty="0">
                <a:latin typeface="Carlito"/>
                <a:cs typeface="Carlito"/>
              </a:rPr>
              <a:t>situation </a:t>
            </a:r>
            <a:r>
              <a:rPr sz="2400" spc="-15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does not  allow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submission of </a:t>
            </a:r>
            <a:r>
              <a:rPr sz="2400" dirty="0">
                <a:latin typeface="Carlito"/>
                <a:cs typeface="Carlito"/>
              </a:rPr>
              <a:t>an IND in </a:t>
            </a:r>
            <a:r>
              <a:rPr sz="2400" spc="-10" dirty="0">
                <a:latin typeface="Carlito"/>
                <a:cs typeface="Carlito"/>
              </a:rPr>
              <a:t>accordance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10" dirty="0">
                <a:latin typeface="Carlito"/>
                <a:cs typeface="Carlito"/>
              </a:rPr>
              <a:t>21CFR,  </a:t>
            </a:r>
            <a:r>
              <a:rPr sz="2400" dirty="0">
                <a:latin typeface="Carlito"/>
                <a:cs typeface="Carlito"/>
              </a:rPr>
              <a:t>Sec. </a:t>
            </a:r>
            <a:r>
              <a:rPr sz="2400" spc="-10" dirty="0">
                <a:latin typeface="Carlito"/>
                <a:cs typeface="Carlito"/>
              </a:rPr>
              <a:t>312.23 </a:t>
            </a:r>
            <a:r>
              <a:rPr sz="2400" spc="-5" dirty="0">
                <a:latin typeface="Carlito"/>
                <a:cs typeface="Carlito"/>
              </a:rPr>
              <a:t>0r </a:t>
            </a:r>
            <a:r>
              <a:rPr sz="2400" spc="-10" dirty="0">
                <a:latin typeface="Carlito"/>
                <a:cs typeface="Carlito"/>
              </a:rPr>
              <a:t>Sec.312.20. </a:t>
            </a: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dirty="0">
                <a:latin typeface="Carlito"/>
                <a:cs typeface="Carlito"/>
              </a:rPr>
              <a:t>is also </a:t>
            </a:r>
            <a:r>
              <a:rPr sz="2400" spc="-5" dirty="0">
                <a:latin typeface="Carlito"/>
                <a:cs typeface="Carlito"/>
              </a:rPr>
              <a:t>used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patient </a:t>
            </a:r>
            <a:r>
              <a:rPr sz="2400" spc="-5" dirty="0">
                <a:latin typeface="Carlito"/>
                <a:cs typeface="Carlito"/>
              </a:rPr>
              <a:t>who do  not </a:t>
            </a:r>
            <a:r>
              <a:rPr sz="2400" dirty="0">
                <a:latin typeface="Carlito"/>
                <a:cs typeface="Carlito"/>
              </a:rPr>
              <a:t>meet </a:t>
            </a:r>
            <a:r>
              <a:rPr sz="2400" spc="-5" dirty="0">
                <a:latin typeface="Carlito"/>
                <a:cs typeface="Carlito"/>
              </a:rPr>
              <a:t>the criteria of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0" dirty="0">
                <a:latin typeface="Carlito"/>
                <a:cs typeface="Carlito"/>
              </a:rPr>
              <a:t>existing study </a:t>
            </a:r>
            <a:r>
              <a:rPr sz="2400" spc="-15" dirty="0">
                <a:latin typeface="Carlito"/>
                <a:cs typeface="Carlito"/>
              </a:rPr>
              <a:t>protocol,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if an  </a:t>
            </a:r>
            <a:r>
              <a:rPr sz="2400" spc="-15" dirty="0">
                <a:latin typeface="Carlito"/>
                <a:cs typeface="Carlito"/>
              </a:rPr>
              <a:t>approved </a:t>
            </a:r>
            <a:r>
              <a:rPr sz="2400" spc="-10" dirty="0">
                <a:latin typeface="Carlito"/>
                <a:cs typeface="Carlito"/>
              </a:rPr>
              <a:t>study </a:t>
            </a:r>
            <a:r>
              <a:rPr sz="2400" spc="-15" dirty="0">
                <a:latin typeface="Carlito"/>
                <a:cs typeface="Carlito"/>
              </a:rPr>
              <a:t>protocol </a:t>
            </a:r>
            <a:r>
              <a:rPr sz="2400" spc="-5" dirty="0">
                <a:latin typeface="Carlito"/>
                <a:cs typeface="Carlito"/>
              </a:rPr>
              <a:t>does not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exist.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13661"/>
            <a:ext cx="80740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3. </a:t>
            </a:r>
            <a:r>
              <a:rPr sz="2400" i="1" spc="-15" dirty="0">
                <a:solidFill>
                  <a:srgbClr val="000000"/>
                </a:solidFill>
                <a:latin typeface="Carlito"/>
                <a:cs typeface="Carlito"/>
              </a:rPr>
              <a:t>Treatment </a:t>
            </a:r>
            <a:r>
              <a:rPr sz="2400" i="1" spc="-5" dirty="0">
                <a:solidFill>
                  <a:srgbClr val="000000"/>
                </a:solidFill>
                <a:latin typeface="Carlito"/>
                <a:cs typeface="Carlito"/>
              </a:rPr>
              <a:t>IND</a:t>
            </a: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:- It </a:t>
            </a:r>
            <a:r>
              <a:rPr sz="2400" b="0" dirty="0">
                <a:solidFill>
                  <a:srgbClr val="000000"/>
                </a:solidFill>
                <a:latin typeface="Carlito"/>
                <a:cs typeface="Carlito"/>
              </a:rPr>
              <a:t>is </a:t>
            </a:r>
            <a:r>
              <a:rPr sz="2400" b="0" spc="-15" dirty="0">
                <a:solidFill>
                  <a:srgbClr val="000000"/>
                </a:solidFill>
                <a:latin typeface="Carlito"/>
                <a:cs typeface="Carlito"/>
              </a:rPr>
              <a:t>submitted </a:t>
            </a:r>
            <a:r>
              <a:rPr sz="2400" b="0" spc="-20" dirty="0">
                <a:solidFill>
                  <a:srgbClr val="000000"/>
                </a:solidFill>
                <a:latin typeface="Carlito"/>
                <a:cs typeface="Carlito"/>
              </a:rPr>
              <a:t>for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experimental drugs  </a:t>
            </a: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showing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promise </a:t>
            </a:r>
            <a:r>
              <a:rPr sz="2400" b="0" dirty="0">
                <a:solidFill>
                  <a:srgbClr val="000000"/>
                </a:solidFill>
                <a:latin typeface="Carlito"/>
                <a:cs typeface="Carlito"/>
              </a:rPr>
              <a:t>in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clinical testing </a:t>
            </a:r>
            <a:r>
              <a:rPr sz="2400" b="0" spc="-25" dirty="0">
                <a:solidFill>
                  <a:srgbClr val="000000"/>
                </a:solidFill>
                <a:latin typeface="Carlito"/>
                <a:cs typeface="Carlito"/>
              </a:rPr>
              <a:t>for </a:t>
            </a: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serious </a:t>
            </a:r>
            <a:r>
              <a:rPr sz="2400" b="0" dirty="0">
                <a:solidFill>
                  <a:srgbClr val="000000"/>
                </a:solidFill>
                <a:latin typeface="Carlito"/>
                <a:cs typeface="Carlito"/>
              </a:rPr>
              <a:t>or </a:t>
            </a: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immediately 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life-threatening conditions </a:t>
            </a:r>
            <a:r>
              <a:rPr sz="2400" b="0" dirty="0">
                <a:solidFill>
                  <a:srgbClr val="000000"/>
                </a:solidFill>
                <a:latin typeface="Carlito"/>
                <a:cs typeface="Carlito"/>
              </a:rPr>
              <a:t>while the </a:t>
            </a: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final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work </a:t>
            </a:r>
            <a:r>
              <a:rPr sz="2400" b="0" dirty="0">
                <a:solidFill>
                  <a:srgbClr val="000000"/>
                </a:solidFill>
                <a:latin typeface="Carlito"/>
                <a:cs typeface="Carlito"/>
              </a:rPr>
              <a:t>is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conducted  </a:t>
            </a:r>
            <a:r>
              <a:rPr sz="2400" b="0" dirty="0">
                <a:solidFill>
                  <a:srgbClr val="000000"/>
                </a:solidFill>
                <a:latin typeface="Carlito"/>
                <a:cs typeface="Carlito"/>
              </a:rPr>
              <a:t>and the </a:t>
            </a:r>
            <a:r>
              <a:rPr sz="2400" b="0" spc="-15" dirty="0">
                <a:solidFill>
                  <a:srgbClr val="000000"/>
                </a:solidFill>
                <a:latin typeface="Carlito"/>
                <a:cs typeface="Carlito"/>
              </a:rPr>
              <a:t>FDA </a:t>
            </a:r>
            <a:r>
              <a:rPr sz="2400" b="0" spc="-10" dirty="0">
                <a:solidFill>
                  <a:srgbClr val="000000"/>
                </a:solidFill>
                <a:latin typeface="Carlito"/>
                <a:cs typeface="Carlito"/>
              </a:rPr>
              <a:t>review </a:t>
            </a:r>
            <a:r>
              <a:rPr sz="2400" b="0" spc="-20" dirty="0">
                <a:solidFill>
                  <a:srgbClr val="000000"/>
                </a:solidFill>
                <a:latin typeface="Carlito"/>
                <a:cs typeface="Carlito"/>
              </a:rPr>
              <a:t>takes</a:t>
            </a:r>
            <a:r>
              <a:rPr sz="2400" b="0" spc="-3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Carlito"/>
                <a:cs typeface="Carlito"/>
              </a:rPr>
              <a:t>place.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9408" y="6191199"/>
            <a:ext cx="5344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rlito"/>
                <a:cs typeface="Carlito"/>
              </a:rPr>
              <a:t>Investigational </a:t>
            </a:r>
            <a:r>
              <a:rPr sz="2800" spc="-10" dirty="0">
                <a:latin typeface="Carlito"/>
                <a:cs typeface="Carlito"/>
              </a:rPr>
              <a:t>New Drug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Application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0991" y="679951"/>
            <a:ext cx="7995557" cy="4798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1739</Words>
  <Application>Microsoft Office PowerPoint</Application>
  <PresentationFormat>On-screen Show (4:3)</PresentationFormat>
  <Paragraphs>190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Carlito</vt:lpstr>
      <vt:lpstr>Comic Sans MS</vt:lpstr>
      <vt:lpstr>Times New Roman</vt:lpstr>
      <vt:lpstr>Office Theme</vt:lpstr>
      <vt:lpstr>REGULATORY REQUIREMENTS OF  DRUGS AND PHARMACEUTICALS</vt:lpstr>
      <vt:lpstr>DRUGS REGULATION</vt:lpstr>
      <vt:lpstr>FDA Role and Organization</vt:lpstr>
      <vt:lpstr>TYPES OF APPLICATIONS</vt:lpstr>
      <vt:lpstr>PowerPoint Presentation</vt:lpstr>
      <vt:lpstr>Investigational New Drug (IND)</vt:lpstr>
      <vt:lpstr>Types of INDs</vt:lpstr>
      <vt:lpstr>3. Treatment IND:- It is submitted for experimental drugs  showing promise in clinical testing for serious or immediately  life-threatening conditions while the final work is conducted  and the FDA review takes place.</vt:lpstr>
      <vt:lpstr>PowerPoint Presentation</vt:lpstr>
      <vt:lpstr>Criteria for application</vt:lpstr>
      <vt:lpstr>Application Content</vt:lpstr>
      <vt:lpstr>NEW DRUG APPLICATION (NDA)</vt:lpstr>
      <vt:lpstr>PowerPoint Presentation</vt:lpstr>
      <vt:lpstr>Fundamentals of NDA Submission</vt:lpstr>
      <vt:lpstr>PowerPoint Presentation</vt:lpstr>
      <vt:lpstr>Classification of drugs in NDA</vt:lpstr>
      <vt:lpstr>GENERAL REQUIREMENTS for filing an  NDA</vt:lpstr>
      <vt:lpstr>PowerPoint Presentation</vt:lpstr>
      <vt:lpstr>The review copy is divided into six technical sections (“review sections”) and  should be submitted with each review section separately bound in a specific  color:</vt:lpstr>
      <vt:lpstr>PowerPoint Presentation</vt:lpstr>
      <vt:lpstr>ABBREVIATED NEW DRUG APPLICATION</vt:lpstr>
      <vt:lpstr>PowerPoint Presentation</vt:lpstr>
      <vt:lpstr>PowerPoint Presentation</vt:lpstr>
      <vt:lpstr>Guidelines available for ANDA:</vt:lpstr>
      <vt:lpstr>PowerPoint Presentation</vt:lpstr>
      <vt:lpstr>COMPARISON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REQUIREMENTS OF  DRUGS AND PHARMACEUTICALS</dc:title>
  <cp:lastModifiedBy>lipsasamal90@gmail.com</cp:lastModifiedBy>
  <cp:revision>1</cp:revision>
  <dcterms:created xsi:type="dcterms:W3CDTF">2021-05-06T16:39:58Z</dcterms:created>
  <dcterms:modified xsi:type="dcterms:W3CDTF">2021-05-06T16:42:00Z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2021-05-06T00:00:00Z</vt:filetime>
  </property>
</Properties>
</file>