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88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77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40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897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6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17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66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837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8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57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67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19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86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79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71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02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60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551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2"/>
          <p:cNvSpPr txBox="1"/>
          <p:nvPr/>
        </p:nvSpPr>
        <p:spPr>
          <a:xfrm>
            <a:off x="1835696" y="2708920"/>
            <a:ext cx="6552728" cy="73866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5400"/>
              </a:lnSpc>
            </a:pPr>
            <a:r>
              <a:rPr lang="en-US" altLang="zh-CN" sz="5400" spc="-11" dirty="0">
                <a:solidFill>
                  <a:srgbClr val="FFFF00"/>
                </a:solidFill>
                <a:latin typeface="Berlin Sans FB Demi" panose="020E0802020502020306" pitchFamily="34" charset="0"/>
                <a:ea typeface="Calibri"/>
                <a:cs typeface="Calibri"/>
              </a:rPr>
              <a:t>Electron</a:t>
            </a:r>
            <a:r>
              <a:rPr lang="en-US" altLang="zh-CN" sz="5400" spc="18" dirty="0">
                <a:solidFill>
                  <a:srgbClr val="FFFF00"/>
                </a:solidFill>
                <a:latin typeface="Berlin Sans FB Demi" panose="020E0802020502020306" pitchFamily="34" charset="0"/>
                <a:ea typeface="Calibri"/>
                <a:cs typeface="Calibri"/>
              </a:rPr>
              <a:t> </a:t>
            </a:r>
            <a:r>
              <a:rPr lang="en-US" altLang="zh-CN" sz="5400" spc="-15" dirty="0">
                <a:solidFill>
                  <a:srgbClr val="FFFF00"/>
                </a:solidFill>
                <a:latin typeface="Berlin Sans FB Demi" panose="020E0802020502020306" pitchFamily="34" charset="0"/>
                <a:ea typeface="Calibri"/>
                <a:cs typeface="Calibri"/>
              </a:rPr>
              <a:t>Microscope</a:t>
            </a:r>
            <a:endParaRPr lang="en-US" altLang="zh-CN" sz="5400" dirty="0">
              <a:latin typeface="Berlin Sans FB Demi" panose="020E0802020502020306" pitchFamily="34" charset="0"/>
              <a:ea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5517232"/>
            <a:ext cx="2977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Deepankar</a:t>
            </a:r>
            <a:r>
              <a:rPr lang="en-US" b="1" dirty="0" smtClean="0"/>
              <a:t> </a:t>
            </a:r>
            <a:r>
              <a:rPr lang="en-US" b="1" dirty="0" err="1" smtClean="0"/>
              <a:t>rath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Assistant Professor,</a:t>
            </a:r>
          </a:p>
          <a:p>
            <a:r>
              <a:rPr lang="en-US" b="1" dirty="0" err="1" smtClean="0"/>
              <a:t>CUTM,Rayagada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9" name="Text Box59"/>
          <p:cNvSpPr txBox="1"/>
          <p:nvPr/>
        </p:nvSpPr>
        <p:spPr>
          <a:xfrm>
            <a:off x="540410" y="1364869"/>
            <a:ext cx="4641764" cy="10972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320"/>
              </a:lnSpc>
            </a:pPr>
            <a:r>
              <a:rPr lang="en-US" altLang="zh-CN" sz="4400" spc="-5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Applications</a:t>
            </a:r>
            <a:r>
              <a:rPr lang="en-US" altLang="zh-CN" sz="4400" spc="6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44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4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TEM</a:t>
            </a:r>
            <a:r>
              <a:rPr lang="en-US" altLang="zh-CN" sz="44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4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2400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used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study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of: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60" name="Text Box60"/>
          <p:cNvSpPr txBox="1"/>
          <p:nvPr/>
        </p:nvSpPr>
        <p:spPr>
          <a:xfrm>
            <a:off x="997610" y="2549017"/>
            <a:ext cx="4871976" cy="79095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4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400" spc="2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examine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small</a:t>
            </a:r>
            <a:r>
              <a:rPr lang="en-US" altLang="zh-CN" sz="24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column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atoms.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400" spc="2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Cancer</a:t>
            </a:r>
            <a:r>
              <a:rPr lang="en-US" altLang="zh-CN" sz="24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research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61" name="Text Box61"/>
          <p:cNvSpPr txBox="1"/>
          <p:nvPr/>
        </p:nvSpPr>
        <p:spPr>
          <a:xfrm>
            <a:off x="997610" y="3426565"/>
            <a:ext cx="1341577" cy="3523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5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400" spc="2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Virology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62" name="Text Box62"/>
          <p:cNvSpPr txBox="1"/>
          <p:nvPr/>
        </p:nvSpPr>
        <p:spPr>
          <a:xfrm>
            <a:off x="997610" y="3866134"/>
            <a:ext cx="3532379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400" spc="2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Pollution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Nanotechnology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63" name="Text Box63"/>
          <p:cNvSpPr txBox="1"/>
          <p:nvPr/>
        </p:nvSpPr>
        <p:spPr>
          <a:xfrm>
            <a:off x="997610" y="4305046"/>
            <a:ext cx="3321457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400" spc="2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Semiconductor</a:t>
            </a:r>
            <a:r>
              <a:rPr lang="en-US" altLang="zh-CN" sz="24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research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64" name="Text Box64"/>
          <p:cNvSpPr txBox="1"/>
          <p:nvPr/>
        </p:nvSpPr>
        <p:spPr>
          <a:xfrm>
            <a:off x="997610" y="4743958"/>
            <a:ext cx="2480514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400" spc="2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Chemical</a:t>
            </a:r>
            <a:r>
              <a:rPr lang="en-US" altLang="zh-CN" sz="24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Identity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65" name="Text Box65"/>
          <p:cNvSpPr txBox="1"/>
          <p:nvPr/>
        </p:nvSpPr>
        <p:spPr>
          <a:xfrm>
            <a:off x="997610" y="5183124"/>
            <a:ext cx="2608225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400" spc="2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Crystal</a:t>
            </a:r>
            <a:r>
              <a:rPr lang="en-US" altLang="zh-CN" sz="2400" spc="-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orientation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66" name="Text Box66"/>
          <p:cNvSpPr txBox="1"/>
          <p:nvPr/>
        </p:nvSpPr>
        <p:spPr>
          <a:xfrm>
            <a:off x="997610" y="5622036"/>
            <a:ext cx="2745385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400" spc="2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Electronic</a:t>
            </a:r>
            <a:r>
              <a:rPr lang="en-US" altLang="zh-CN" sz="2400" spc="-2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structure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8" name="Text Box68"/>
          <p:cNvSpPr txBox="1"/>
          <p:nvPr/>
        </p:nvSpPr>
        <p:spPr>
          <a:xfrm>
            <a:off x="540410" y="1364869"/>
            <a:ext cx="4435940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404"/>
              </a:lnSpc>
            </a:pPr>
            <a:r>
              <a:rPr lang="en-US" altLang="zh-CN" sz="4400" spc="-7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Limitations</a:t>
            </a:r>
            <a:r>
              <a:rPr lang="en-US" altLang="zh-CN" sz="4400" spc="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44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3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TEM: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69" name="Text Box69"/>
          <p:cNvSpPr txBox="1"/>
          <p:nvPr/>
        </p:nvSpPr>
        <p:spPr>
          <a:xfrm>
            <a:off x="540410" y="2110105"/>
            <a:ext cx="4849064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4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difficult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produce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thin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sample.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70" name="Text Box70"/>
          <p:cNvSpPr txBox="1"/>
          <p:nvPr/>
        </p:nvSpPr>
        <p:spPr>
          <a:xfrm>
            <a:off x="540410" y="2549017"/>
            <a:ext cx="7782459" cy="7178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342900" indent="-342900" algn="l" rtl="0">
              <a:lnSpc>
                <a:spcPts val="2826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Relatively</a:t>
            </a:r>
            <a:r>
              <a:rPr lang="en-US" altLang="zh-CN" sz="24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time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consuming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4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low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throughput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samples.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71" name="Text Box71"/>
          <p:cNvSpPr txBox="1"/>
          <p:nvPr/>
        </p:nvSpPr>
        <p:spPr>
          <a:xfrm>
            <a:off x="540410" y="3353413"/>
            <a:ext cx="7089035" cy="7184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342900" indent="-342900" algn="l" rtl="0">
              <a:lnSpc>
                <a:spcPts val="2829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structure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sample</a:t>
            </a:r>
            <a:r>
              <a:rPr lang="en-US" altLang="zh-CN" sz="24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may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change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during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preparation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72" name="Text Box72"/>
          <p:cNvSpPr txBox="1"/>
          <p:nvPr/>
        </p:nvSpPr>
        <p:spPr>
          <a:xfrm>
            <a:off x="540410" y="4158742"/>
            <a:ext cx="8076286" cy="7178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342900" indent="-342900" algn="l" rtl="0">
              <a:lnSpc>
                <a:spcPts val="2826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Small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field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view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may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not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give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conclusion</a:t>
            </a:r>
            <a:r>
              <a:rPr lang="en-US" altLang="zh-CN" sz="24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result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whole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sample.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4" name="Image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116" y="2360676"/>
            <a:ext cx="3970020" cy="3663697"/>
          </a:xfrm>
          <a:prstGeom prst="rect">
            <a:avLst/>
          </a:prstGeom>
          <a:noFill/>
        </p:spPr>
      </p:pic>
      <p:sp>
        <p:nvSpPr>
          <p:cNvPr id="75" name="Text Box75"/>
          <p:cNvSpPr txBox="1"/>
          <p:nvPr/>
        </p:nvSpPr>
        <p:spPr>
          <a:xfrm>
            <a:off x="540410" y="1386967"/>
            <a:ext cx="7697171" cy="5074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996"/>
              </a:lnSpc>
            </a:pPr>
            <a:r>
              <a:rPr lang="en-US" altLang="zh-CN" sz="4000" b="1" spc="-6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Scanning</a:t>
            </a:r>
            <a:r>
              <a:rPr lang="en-US" altLang="zh-CN" sz="4000" b="1" spc="32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9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4000" b="1" spc="13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1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Microscope</a:t>
            </a:r>
            <a:r>
              <a:rPr lang="en-US" altLang="zh-CN" sz="4000" b="1" spc="4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b="1" spc="-2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(SEM)</a:t>
            </a:r>
            <a:endParaRPr lang="en-US" altLang="zh-CN" sz="4000">
              <a:latin typeface="Calibri"/>
              <a:ea typeface="Calibri"/>
              <a:cs typeface="Calibri"/>
            </a:endParaRPr>
          </a:p>
        </p:txBody>
      </p:sp>
      <p:sp>
        <p:nvSpPr>
          <p:cNvPr id="76" name="Text Box76"/>
          <p:cNvSpPr txBox="1"/>
          <p:nvPr/>
        </p:nvSpPr>
        <p:spPr>
          <a:xfrm>
            <a:off x="527304" y="2546399"/>
            <a:ext cx="2440630" cy="29395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15"/>
              </a:lnSpc>
            </a:pPr>
            <a:r>
              <a:rPr lang="en-US" altLang="zh-CN" sz="20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000" spc="144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scanning</a:t>
            </a:r>
            <a:r>
              <a:rPr lang="en-US" altLang="zh-CN" sz="2000" b="1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77" name="Text Box77"/>
          <p:cNvSpPr txBox="1"/>
          <p:nvPr/>
        </p:nvSpPr>
        <p:spPr>
          <a:xfrm>
            <a:off x="870509" y="2890647"/>
            <a:ext cx="2838349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4"/>
              </a:lnSpc>
            </a:pPr>
            <a:r>
              <a:rPr lang="en-US" altLang="zh-CN" sz="20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microscope</a:t>
            </a:r>
            <a:r>
              <a:rPr lang="en-US" altLang="zh-CN" sz="2000" b="1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altLang="zh-CN" sz="2000" b="1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SEM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)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type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78" name="Text Box78"/>
          <p:cNvSpPr txBox="1"/>
          <p:nvPr/>
        </p:nvSpPr>
        <p:spPr>
          <a:xfrm>
            <a:off x="870509" y="3195447"/>
            <a:ext cx="2889664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4"/>
              </a:lnSpc>
            </a:pP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microscope</a:t>
            </a:r>
            <a:r>
              <a:rPr lang="en-US" altLang="zh-CN" sz="20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79" name="Text Box79"/>
          <p:cNvSpPr txBox="1"/>
          <p:nvPr/>
        </p:nvSpPr>
        <p:spPr>
          <a:xfrm>
            <a:off x="870509" y="3500247"/>
            <a:ext cx="3330670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4"/>
              </a:lnSpc>
            </a:pPr>
            <a:r>
              <a:rPr lang="en-US" altLang="zh-CN" sz="20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produces</a:t>
            </a:r>
            <a:r>
              <a:rPr lang="en-US" altLang="zh-CN" sz="20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images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0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sample</a:t>
            </a:r>
            <a:r>
              <a:rPr lang="en-US" altLang="zh-CN" sz="20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by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80" name="Text Box80"/>
          <p:cNvSpPr txBox="1"/>
          <p:nvPr/>
        </p:nvSpPr>
        <p:spPr>
          <a:xfrm>
            <a:off x="870509" y="3804818"/>
            <a:ext cx="3349137" cy="25481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6"/>
              </a:lnSpc>
            </a:pPr>
            <a:r>
              <a:rPr lang="en-US" altLang="zh-CN" sz="20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scanning</a:t>
            </a:r>
            <a:r>
              <a:rPr lang="en-US" altLang="zh-CN" sz="20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0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focused</a:t>
            </a:r>
            <a:r>
              <a:rPr lang="en-US" altLang="zh-CN" sz="20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beam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81" name="Text Box81"/>
          <p:cNvSpPr txBox="1"/>
          <p:nvPr/>
        </p:nvSpPr>
        <p:spPr>
          <a:xfrm>
            <a:off x="870509" y="4110101"/>
            <a:ext cx="1326137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4"/>
              </a:lnSpc>
            </a:pP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electrons.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82" name="Text Box82"/>
          <p:cNvSpPr txBox="1"/>
          <p:nvPr/>
        </p:nvSpPr>
        <p:spPr>
          <a:xfrm>
            <a:off x="527304" y="4436412"/>
            <a:ext cx="4097885" cy="29395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315"/>
              </a:lnSpc>
            </a:pPr>
            <a:r>
              <a:rPr lang="en-US" altLang="zh-CN" sz="20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000" spc="144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electrons</a:t>
            </a:r>
            <a:r>
              <a:rPr lang="en-US" altLang="zh-CN" sz="20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interact</a:t>
            </a:r>
            <a:r>
              <a:rPr lang="en-US" altLang="zh-CN" sz="2000" spc="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atoms</a:t>
            </a:r>
            <a:r>
              <a:rPr lang="en-US" altLang="zh-CN" sz="2000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83" name="Text Box83"/>
          <p:cNvSpPr txBox="1"/>
          <p:nvPr/>
        </p:nvSpPr>
        <p:spPr>
          <a:xfrm>
            <a:off x="870509" y="4780661"/>
            <a:ext cx="3146406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4"/>
              </a:lnSpc>
            </a:pP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sample,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producing</a:t>
            </a:r>
            <a:r>
              <a:rPr lang="en-US" altLang="zh-CN" sz="2000" spc="-2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various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84" name="Text Box84"/>
          <p:cNvSpPr txBox="1"/>
          <p:nvPr/>
        </p:nvSpPr>
        <p:spPr>
          <a:xfrm>
            <a:off x="870509" y="5085461"/>
            <a:ext cx="3312854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4"/>
              </a:lnSpc>
            </a:pPr>
            <a:r>
              <a:rPr lang="en-US" altLang="zh-CN" sz="20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signals</a:t>
            </a:r>
            <a:r>
              <a:rPr lang="en-US" altLang="zh-CN" sz="2000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contain</a:t>
            </a:r>
            <a:r>
              <a:rPr lang="en-US" altLang="zh-CN" sz="20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information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85" name="Text Box85"/>
          <p:cNvSpPr txBox="1"/>
          <p:nvPr/>
        </p:nvSpPr>
        <p:spPr>
          <a:xfrm>
            <a:off x="870509" y="5390642"/>
            <a:ext cx="2004174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4"/>
              </a:lnSpc>
            </a:pPr>
            <a:r>
              <a:rPr lang="en-US" altLang="zh-CN" sz="20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about</a:t>
            </a:r>
            <a:r>
              <a:rPr lang="en-US" altLang="zh-CN" sz="2000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sample's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86" name="Text Box86"/>
          <p:cNvSpPr txBox="1"/>
          <p:nvPr/>
        </p:nvSpPr>
        <p:spPr>
          <a:xfrm>
            <a:off x="870509" y="5695417"/>
            <a:ext cx="2478877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4"/>
              </a:lnSpc>
            </a:pPr>
            <a:r>
              <a:rPr lang="en-US" altLang="zh-CN" sz="20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surface</a:t>
            </a:r>
            <a:r>
              <a:rPr lang="en-US" altLang="zh-CN" sz="2000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topography</a:t>
            </a:r>
            <a:r>
              <a:rPr lang="en-US" altLang="zh-CN" sz="2000" spc="-3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0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87" name="Text Box87"/>
          <p:cNvSpPr txBox="1"/>
          <p:nvPr/>
        </p:nvSpPr>
        <p:spPr>
          <a:xfrm>
            <a:off x="870509" y="6000217"/>
            <a:ext cx="1382411" cy="2545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4"/>
              </a:lnSpc>
            </a:pPr>
            <a:r>
              <a:rPr lang="en-US" altLang="zh-CN" sz="20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composition.</a:t>
            </a:r>
            <a:endParaRPr lang="en-US" altLang="zh-CN" sz="2000">
              <a:latin typeface="Calibri"/>
              <a:ea typeface="Calibri"/>
              <a:cs typeface="Calibri"/>
            </a:endParaRPr>
          </a:p>
        </p:txBody>
      </p:sp>
      <p:sp>
        <p:nvSpPr>
          <p:cNvPr id="88" name="Text Box88"/>
          <p:cNvSpPr txBox="1"/>
          <p:nvPr/>
        </p:nvSpPr>
        <p:spPr>
          <a:xfrm>
            <a:off x="3308350" y="6477610"/>
            <a:ext cx="2565756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200"/>
              </a:lnSpc>
            </a:pPr>
            <a:r>
              <a:rPr lang="en-US" altLang="zh-CN" sz="1200" spc="-3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University</a:t>
            </a:r>
            <a:r>
              <a:rPr lang="en-US" altLang="zh-CN" sz="1200" spc="-1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20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Agriculture</a:t>
            </a:r>
            <a:r>
              <a:rPr lang="en-US" altLang="zh-CN" sz="1200" spc="-37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-3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Faisalabad</a:t>
            </a:r>
            <a:r>
              <a:rPr lang="en-US" altLang="zh-CN" sz="1200" spc="12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200" spc="7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-2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uaf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90" name="Text Box90"/>
          <p:cNvSpPr txBox="1"/>
          <p:nvPr/>
        </p:nvSpPr>
        <p:spPr>
          <a:xfrm>
            <a:off x="540410" y="1346327"/>
            <a:ext cx="5650993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Types</a:t>
            </a:r>
            <a:r>
              <a:rPr lang="en-US" altLang="zh-CN" sz="24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signals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produce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SEM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include: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91" name="Text Box91"/>
          <p:cNvSpPr txBox="1"/>
          <p:nvPr/>
        </p:nvSpPr>
        <p:spPr>
          <a:xfrm>
            <a:off x="997610" y="1784963"/>
            <a:ext cx="2831709" cy="3523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5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400" spc="2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Secondary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electrons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92" name="Text Box92"/>
          <p:cNvSpPr txBox="1"/>
          <p:nvPr/>
        </p:nvSpPr>
        <p:spPr>
          <a:xfrm>
            <a:off x="997610" y="2224405"/>
            <a:ext cx="4044138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400" spc="2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Back</a:t>
            </a:r>
            <a:r>
              <a:rPr lang="en-US" altLang="zh-CN" sz="24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scattered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electrons</a:t>
            </a:r>
            <a:r>
              <a:rPr lang="en-US" altLang="zh-CN" sz="2400" spc="-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(BSE)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93" name="Text Box93"/>
          <p:cNvSpPr txBox="1"/>
          <p:nvPr/>
        </p:nvSpPr>
        <p:spPr>
          <a:xfrm>
            <a:off x="997610" y="2663317"/>
            <a:ext cx="1072033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400" spc="2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X-rays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94" name="Text Box94"/>
          <p:cNvSpPr txBox="1"/>
          <p:nvPr/>
        </p:nvSpPr>
        <p:spPr>
          <a:xfrm>
            <a:off x="997610" y="3102229"/>
            <a:ext cx="1489609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400" spc="2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Light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rays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95" name="Text Box95"/>
          <p:cNvSpPr txBox="1"/>
          <p:nvPr/>
        </p:nvSpPr>
        <p:spPr>
          <a:xfrm>
            <a:off x="540410" y="3540865"/>
            <a:ext cx="7648292" cy="7184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342900" indent="-342900" algn="l" rtl="0">
              <a:lnSpc>
                <a:spcPts val="2829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standard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SEM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uses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secondary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electrons</a:t>
            </a:r>
            <a:r>
              <a:rPr lang="en-US" altLang="zh-CN" sz="2400" spc="-3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&amp;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back</a:t>
            </a:r>
            <a:r>
              <a:rPr lang="en-US" altLang="zh-CN" sz="2400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scattered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98" name="Text Box98"/>
          <p:cNvSpPr txBox="1"/>
          <p:nvPr/>
        </p:nvSpPr>
        <p:spPr>
          <a:xfrm>
            <a:off x="540410" y="1364869"/>
            <a:ext cx="4538293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404"/>
              </a:lnSpc>
            </a:pPr>
            <a:r>
              <a:rPr lang="en-US" altLang="zh-CN" sz="4400" spc="-15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Advantages </a:t>
            </a:r>
            <a:r>
              <a:rPr lang="en-US" altLang="zh-CN" sz="4400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44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3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SEM: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99" name="Text Box99"/>
          <p:cNvSpPr txBox="1"/>
          <p:nvPr/>
        </p:nvSpPr>
        <p:spPr>
          <a:xfrm>
            <a:off x="540410" y="2111835"/>
            <a:ext cx="2913872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Better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resolution.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00" name="Text Box100"/>
          <p:cNvSpPr txBox="1"/>
          <p:nvPr/>
        </p:nvSpPr>
        <p:spPr>
          <a:xfrm>
            <a:off x="540410" y="2623899"/>
            <a:ext cx="3842438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Work</a:t>
            </a:r>
            <a:r>
              <a:rPr lang="en-US" altLang="zh-CN" sz="2800" spc="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8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low</a:t>
            </a:r>
            <a:r>
              <a:rPr lang="en-US" altLang="zh-CN" sz="28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voltages.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01" name="Text Box101"/>
          <p:cNvSpPr txBox="1"/>
          <p:nvPr/>
        </p:nvSpPr>
        <p:spPr>
          <a:xfrm>
            <a:off x="540410" y="3135963"/>
            <a:ext cx="3756505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</a:t>
            </a:r>
            <a:r>
              <a:rPr lang="en-US" altLang="zh-CN" sz="28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brightness</a:t>
            </a:r>
            <a:r>
              <a:rPr lang="en-US" altLang="zh-CN" sz="2800" spc="5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source.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02" name="Text Box102"/>
          <p:cNvSpPr txBox="1"/>
          <p:nvPr/>
        </p:nvSpPr>
        <p:spPr>
          <a:xfrm>
            <a:off x="540410" y="3648408"/>
            <a:ext cx="2269025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Fast</a:t>
            </a:r>
            <a:r>
              <a:rPr lang="en-US" altLang="zh-CN" sz="2800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imaging.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03" name="Text Box103"/>
          <p:cNvSpPr txBox="1"/>
          <p:nvPr/>
        </p:nvSpPr>
        <p:spPr>
          <a:xfrm>
            <a:off x="540410" y="4160472"/>
            <a:ext cx="5198473" cy="9221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631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</a:t>
            </a:r>
            <a:r>
              <a:rPr lang="en-US" altLang="zh-CN" sz="28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count</a:t>
            </a:r>
            <a:r>
              <a:rPr lang="en-US" altLang="zh-CN" sz="2800" spc="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rates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X-ray</a:t>
            </a:r>
            <a:r>
              <a:rPr lang="en-US" altLang="zh-CN" sz="28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analysis.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Easy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operate.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5" name="Text Box105"/>
          <p:cNvSpPr txBox="1"/>
          <p:nvPr/>
        </p:nvSpPr>
        <p:spPr>
          <a:xfrm>
            <a:off x="540410" y="1364869"/>
            <a:ext cx="4701610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404"/>
              </a:lnSpc>
            </a:pPr>
            <a:r>
              <a:rPr lang="en-US" altLang="zh-CN" sz="4400" spc="-5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Applications</a:t>
            </a:r>
            <a:r>
              <a:rPr lang="en-US" altLang="zh-CN" sz="4400" spc="6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44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5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SEM: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106" name="Text Box106"/>
          <p:cNvSpPr txBox="1"/>
          <p:nvPr/>
        </p:nvSpPr>
        <p:spPr>
          <a:xfrm>
            <a:off x="540410" y="2111835"/>
            <a:ext cx="7799582" cy="83685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marL="342900" indent="-342900" algn="l" rtl="0">
              <a:lnSpc>
                <a:spcPts val="3295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Use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ultra</a:t>
            </a:r>
            <a:r>
              <a:rPr lang="en-US" altLang="zh-CN" sz="28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</a:t>
            </a:r>
            <a:r>
              <a:rPr lang="en-US" altLang="zh-CN" sz="2800" spc="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vacuum,</a:t>
            </a:r>
            <a:r>
              <a:rPr lang="en-US" altLang="zh-CN" sz="2800" spc="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6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air,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water</a:t>
            </a:r>
            <a:r>
              <a:rPr lang="en-US" altLang="zh-CN" sz="28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&amp;</a:t>
            </a:r>
            <a:r>
              <a:rPr lang="en-US" altLang="zh-CN" sz="2800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various</a:t>
            </a:r>
            <a:r>
              <a:rPr lang="en-US" altLang="zh-CN" sz="28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liquid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environment.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07" name="Text Box107"/>
          <p:cNvSpPr txBox="1"/>
          <p:nvPr/>
        </p:nvSpPr>
        <p:spPr>
          <a:xfrm>
            <a:off x="540410" y="3050619"/>
            <a:ext cx="5978316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Use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8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live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specimen</a:t>
            </a:r>
            <a:r>
              <a:rPr lang="en-US" altLang="zh-CN" sz="28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examination.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108" name="Text Box108"/>
          <p:cNvSpPr txBox="1"/>
          <p:nvPr/>
        </p:nvSpPr>
        <p:spPr>
          <a:xfrm>
            <a:off x="540410" y="3563064"/>
            <a:ext cx="7446975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Use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8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visualization</a:t>
            </a:r>
            <a:r>
              <a:rPr lang="en-US" altLang="zh-CN" sz="2800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intra</a:t>
            </a:r>
            <a:r>
              <a:rPr lang="en-US" altLang="zh-CN" sz="2800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cellular</a:t>
            </a:r>
            <a:r>
              <a:rPr lang="en-US" altLang="zh-CN" sz="2800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changes.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10" name="Text Box110"/>
          <p:cNvSpPr txBox="1"/>
          <p:nvPr/>
        </p:nvSpPr>
        <p:spPr>
          <a:xfrm>
            <a:off x="540410" y="1364869"/>
            <a:ext cx="4201590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404"/>
              </a:lnSpc>
            </a:pPr>
            <a:r>
              <a:rPr lang="en-US" altLang="zh-CN" sz="4400" spc="-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Limitation</a:t>
            </a:r>
            <a:r>
              <a:rPr lang="en-US" altLang="zh-CN" sz="44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6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44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SEM: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111" name="Text Box111"/>
          <p:cNvSpPr txBox="1"/>
          <p:nvPr/>
        </p:nvSpPr>
        <p:spPr>
          <a:xfrm>
            <a:off x="540410" y="2549017"/>
            <a:ext cx="6206643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4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cannot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detect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very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light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element</a:t>
            </a:r>
            <a:r>
              <a:rPr lang="en-US" altLang="zh-CN" sz="24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(H,</a:t>
            </a:r>
            <a:r>
              <a:rPr lang="en-US" altLang="zh-CN" sz="24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2400" spc="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&amp;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Li).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12" name="Text Box112"/>
          <p:cNvSpPr txBox="1"/>
          <p:nvPr/>
        </p:nvSpPr>
        <p:spPr>
          <a:xfrm>
            <a:off x="540410" y="2987929"/>
            <a:ext cx="7877556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4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cannot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detect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elements</a:t>
            </a:r>
            <a:r>
              <a:rPr lang="en-US" altLang="zh-CN" sz="24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atomic</a:t>
            </a:r>
            <a:r>
              <a:rPr lang="en-US" altLang="zh-CN" sz="24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numbers</a:t>
            </a:r>
            <a:r>
              <a:rPr lang="en-US" altLang="zh-CN" sz="24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less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than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11.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14" name="Text Box114"/>
          <p:cNvSpPr txBox="1"/>
          <p:nvPr/>
        </p:nvSpPr>
        <p:spPr>
          <a:xfrm>
            <a:off x="3308350" y="6477610"/>
            <a:ext cx="2565756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200"/>
              </a:lnSpc>
            </a:pPr>
            <a:r>
              <a:rPr lang="en-US" altLang="zh-CN" sz="1200" spc="-3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University</a:t>
            </a:r>
            <a:r>
              <a:rPr lang="en-US" altLang="zh-CN" sz="1200" spc="-1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20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Agriculture</a:t>
            </a:r>
            <a:r>
              <a:rPr lang="en-US" altLang="zh-CN" sz="1200" spc="-37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-3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Faisalabad</a:t>
            </a:r>
            <a:r>
              <a:rPr lang="en-US" altLang="zh-CN" sz="1200" spc="12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200" spc="7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-2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uaf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008" y="2054352"/>
            <a:ext cx="3450336" cy="4302252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527304" y="1312443"/>
            <a:ext cx="5711571" cy="15511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indent="13106" algn="l" rtl="0">
              <a:lnSpc>
                <a:spcPts val="6107"/>
              </a:lnSpc>
            </a:pPr>
            <a:r>
              <a:rPr lang="en-US" altLang="zh-CN" sz="5400" spc="-1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5400" spc="13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5400" spc="-15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microscope</a:t>
            </a:r>
            <a:r>
              <a:rPr lang="en-US" altLang="zh-CN" sz="54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2400" b="1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microscope</a:t>
            </a:r>
            <a:r>
              <a:rPr lang="en-US" altLang="zh-CN" sz="2400" b="1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6" name="Text Box6"/>
          <p:cNvSpPr txBox="1"/>
          <p:nvPr/>
        </p:nvSpPr>
        <p:spPr>
          <a:xfrm>
            <a:off x="870509" y="2887980"/>
            <a:ext cx="3959962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microscope</a:t>
            </a:r>
            <a:r>
              <a:rPr lang="en-US" altLang="zh-CN" sz="24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uses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beam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7" name="Text Box7"/>
          <p:cNvSpPr txBox="1"/>
          <p:nvPr/>
        </p:nvSpPr>
        <p:spPr>
          <a:xfrm>
            <a:off x="870509" y="3217164"/>
            <a:ext cx="4170299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altLang="zh-CN" sz="24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accelerated</a:t>
            </a:r>
            <a:r>
              <a:rPr lang="en-US" altLang="zh-CN" sz="2400" b="1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electrons</a:t>
            </a:r>
            <a:r>
              <a:rPr lang="en-US" altLang="zh-CN" sz="24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source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8" name="Text Box8"/>
          <p:cNvSpPr txBox="1"/>
          <p:nvPr/>
        </p:nvSpPr>
        <p:spPr>
          <a:xfrm>
            <a:off x="870509" y="3546120"/>
            <a:ext cx="1916630" cy="3051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0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illumination.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9" name="Text Box9"/>
          <p:cNvSpPr txBox="1"/>
          <p:nvPr/>
        </p:nvSpPr>
        <p:spPr>
          <a:xfrm>
            <a:off x="527304" y="3901694"/>
            <a:ext cx="4628999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wavelength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24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can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0" name="Text Box10"/>
          <p:cNvSpPr txBox="1"/>
          <p:nvPr/>
        </p:nvSpPr>
        <p:spPr>
          <a:xfrm>
            <a:off x="870509" y="4278122"/>
            <a:ext cx="3864280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up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100,000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times</a:t>
            </a:r>
            <a:r>
              <a:rPr lang="en-US" altLang="zh-CN" sz="24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shorter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1" name="Text Box11"/>
          <p:cNvSpPr txBox="1"/>
          <p:nvPr/>
        </p:nvSpPr>
        <p:spPr>
          <a:xfrm>
            <a:off x="870509" y="4607306"/>
            <a:ext cx="4124884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than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visible</a:t>
            </a:r>
            <a:r>
              <a:rPr lang="en-US" altLang="zh-CN" sz="2400" spc="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light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photons.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2" name="Text Box12"/>
          <p:cNvSpPr txBox="1"/>
          <p:nvPr/>
        </p:nvSpPr>
        <p:spPr>
          <a:xfrm>
            <a:off x="527304" y="4962398"/>
            <a:ext cx="3884067" cy="35204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72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24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microscopes</a:t>
            </a:r>
            <a:r>
              <a:rPr lang="en-US" altLang="zh-CN" sz="2400" spc="-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have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3" name="Text Box13"/>
          <p:cNvSpPr txBox="1"/>
          <p:nvPr/>
        </p:nvSpPr>
        <p:spPr>
          <a:xfrm>
            <a:off x="870509" y="5339207"/>
            <a:ext cx="4122750" cy="63395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96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higher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resolving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power</a:t>
            </a:r>
            <a:r>
              <a:rPr lang="en-US" altLang="zh-CN" sz="24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than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light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microscopes</a:t>
            </a:r>
            <a:r>
              <a:rPr lang="en-US" altLang="zh-CN" sz="24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reveal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4" name="Text Box14"/>
          <p:cNvSpPr txBox="1"/>
          <p:nvPr/>
        </p:nvSpPr>
        <p:spPr>
          <a:xfrm>
            <a:off x="870509" y="5997550"/>
            <a:ext cx="3427781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structure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smaller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objects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5" name="Text Box15"/>
          <p:cNvSpPr txBox="1"/>
          <p:nvPr/>
        </p:nvSpPr>
        <p:spPr>
          <a:xfrm>
            <a:off x="3308350" y="6477610"/>
            <a:ext cx="2565756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200"/>
              </a:lnSpc>
            </a:pPr>
            <a:r>
              <a:rPr lang="en-US" altLang="zh-CN" sz="1200" spc="-3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University</a:t>
            </a:r>
            <a:r>
              <a:rPr lang="en-US" altLang="zh-CN" sz="1200" spc="-1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20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Agriculture</a:t>
            </a:r>
            <a:r>
              <a:rPr lang="en-US" altLang="zh-CN" sz="1200" spc="-37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-3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Faisalabad</a:t>
            </a:r>
            <a:r>
              <a:rPr lang="en-US" altLang="zh-CN" sz="1200" spc="12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200" spc="7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-2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uaf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7" name="Text Box17"/>
          <p:cNvSpPr txBox="1"/>
          <p:nvPr/>
        </p:nvSpPr>
        <p:spPr>
          <a:xfrm>
            <a:off x="540410" y="1346327"/>
            <a:ext cx="6136235" cy="79103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114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400" spc="119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4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offers</a:t>
            </a:r>
            <a:r>
              <a:rPr lang="en-US" altLang="zh-CN" sz="24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unique</a:t>
            </a:r>
            <a:r>
              <a:rPr lang="en-US" altLang="zh-CN" sz="2400" spc="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possibilities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gain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insight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1.</a:t>
            </a:r>
            <a:r>
              <a:rPr lang="en-US" altLang="zh-CN" sz="2400" spc="169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Structure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8" name="Text Box18"/>
          <p:cNvSpPr txBox="1"/>
          <p:nvPr/>
        </p:nvSpPr>
        <p:spPr>
          <a:xfrm>
            <a:off x="540410" y="2271649"/>
            <a:ext cx="1665428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2.</a:t>
            </a:r>
            <a:r>
              <a:rPr lang="en-US" altLang="zh-CN" sz="2400" spc="169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Topology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19" name="Text Box19"/>
          <p:cNvSpPr txBox="1"/>
          <p:nvPr/>
        </p:nvSpPr>
        <p:spPr>
          <a:xfrm>
            <a:off x="540410" y="2710561"/>
            <a:ext cx="2072640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3.</a:t>
            </a:r>
            <a:r>
              <a:rPr lang="en-US" altLang="zh-CN" sz="2400" spc="169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Morphology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20" name="Text Box20"/>
          <p:cNvSpPr txBox="1"/>
          <p:nvPr/>
        </p:nvSpPr>
        <p:spPr>
          <a:xfrm>
            <a:off x="540410" y="3149473"/>
            <a:ext cx="3737458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4.</a:t>
            </a:r>
            <a:r>
              <a:rPr lang="en-US" altLang="zh-CN" sz="2400" spc="169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Composition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materials.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2" name="Text Box22"/>
          <p:cNvSpPr txBox="1"/>
          <p:nvPr/>
        </p:nvSpPr>
        <p:spPr>
          <a:xfrm>
            <a:off x="540410" y="1386967"/>
            <a:ext cx="7331269" cy="113499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468"/>
              </a:lnSpc>
            </a:pPr>
            <a:r>
              <a:rPr lang="en-US" altLang="zh-CN" sz="4000" spc="-1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Advantages</a:t>
            </a:r>
            <a:r>
              <a:rPr lang="en-US" altLang="zh-CN" sz="4000" spc="-16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40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spc="-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40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spc="-14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Microscopy</a:t>
            </a:r>
            <a:r>
              <a:rPr lang="en-US" altLang="zh-CN" sz="40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8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study</a:t>
            </a:r>
            <a:r>
              <a:rPr lang="en-US" altLang="zh-CN" sz="2800" spc="2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objects</a:t>
            </a:r>
            <a:r>
              <a:rPr lang="en-US" altLang="zh-CN" sz="2800" spc="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&gt;0.2</a:t>
            </a:r>
            <a:r>
              <a:rPr lang="en-US" altLang="zh-CN" sz="2800" spc="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micrometer.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23" name="Text Box23"/>
          <p:cNvSpPr txBox="1"/>
          <p:nvPr/>
        </p:nvSpPr>
        <p:spPr>
          <a:xfrm>
            <a:off x="540410" y="2623899"/>
            <a:ext cx="5568184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analysis</a:t>
            </a:r>
            <a:r>
              <a:rPr lang="en-US" altLang="zh-CN" sz="28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subcellular</a:t>
            </a:r>
            <a:r>
              <a:rPr lang="en-US" altLang="zh-CN" sz="2800" spc="3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structure.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24" name="Text Box24"/>
          <p:cNvSpPr txBox="1"/>
          <p:nvPr/>
        </p:nvSpPr>
        <p:spPr>
          <a:xfrm>
            <a:off x="540410" y="3135963"/>
            <a:ext cx="7000980" cy="9225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632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study</a:t>
            </a:r>
            <a:r>
              <a:rPr lang="en-US" altLang="zh-CN" sz="2800" spc="4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intracellular</a:t>
            </a:r>
            <a:r>
              <a:rPr lang="en-US" altLang="zh-CN" sz="28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pathogens</a:t>
            </a:r>
            <a:r>
              <a:rPr lang="en-US" altLang="zh-CN" sz="2800" spc="2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&amp;</a:t>
            </a:r>
            <a:r>
              <a:rPr lang="en-US" altLang="zh-CN" sz="2800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viruses.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cell</a:t>
            </a:r>
            <a:r>
              <a:rPr lang="en-US" altLang="zh-CN" sz="28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metabolism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25" name="Text Box25"/>
          <p:cNvSpPr txBox="1"/>
          <p:nvPr/>
        </p:nvSpPr>
        <p:spPr>
          <a:xfrm>
            <a:off x="540410" y="4160472"/>
            <a:ext cx="6087683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study</a:t>
            </a:r>
            <a:r>
              <a:rPr lang="en-US" altLang="zh-CN" sz="2800" spc="4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minute</a:t>
            </a:r>
            <a:r>
              <a:rPr lang="en-US" altLang="zh-CN" sz="28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structure</a:t>
            </a:r>
            <a:r>
              <a:rPr lang="en-US" altLang="zh-CN" sz="2800" spc="5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nature.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7" name="Text Box27"/>
          <p:cNvSpPr txBox="1"/>
          <p:nvPr/>
        </p:nvSpPr>
        <p:spPr>
          <a:xfrm>
            <a:off x="540410" y="1364869"/>
            <a:ext cx="6846556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404"/>
              </a:lnSpc>
            </a:pPr>
            <a:r>
              <a:rPr lang="en-US" altLang="zh-CN" sz="4400" spc="-39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Types</a:t>
            </a:r>
            <a:r>
              <a:rPr lang="en-US" altLang="zh-CN" sz="44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3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44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7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44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6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Microscope: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28" name="Text Box28"/>
          <p:cNvSpPr txBox="1"/>
          <p:nvPr/>
        </p:nvSpPr>
        <p:spPr>
          <a:xfrm>
            <a:off x="540410" y="2111835"/>
            <a:ext cx="7203028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There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basic</a:t>
            </a:r>
            <a:r>
              <a:rPr lang="en-US" altLang="zh-CN" sz="28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28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types</a:t>
            </a:r>
            <a:r>
              <a:rPr lang="en-US" altLang="zh-CN" sz="28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28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Microscope: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29" name="Text Box29"/>
          <p:cNvSpPr txBox="1"/>
          <p:nvPr/>
        </p:nvSpPr>
        <p:spPr>
          <a:xfrm>
            <a:off x="540410" y="2678938"/>
            <a:ext cx="5954467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96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1.</a:t>
            </a:r>
            <a:r>
              <a:rPr lang="en-US" altLang="zh-CN" sz="2800" spc="130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Analytical</a:t>
            </a:r>
            <a:r>
              <a:rPr lang="en-US" altLang="zh-CN" sz="28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28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Microscopy</a:t>
            </a:r>
            <a:r>
              <a:rPr lang="en-US" altLang="zh-CN" sz="2800" spc="3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(AEM)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0" name="Text Box30"/>
          <p:cNvSpPr txBox="1"/>
          <p:nvPr/>
        </p:nvSpPr>
        <p:spPr>
          <a:xfrm>
            <a:off x="540410" y="3191002"/>
            <a:ext cx="7930908" cy="8675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415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2.</a:t>
            </a:r>
            <a:r>
              <a:rPr lang="en-US" altLang="zh-CN" sz="2800" spc="130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Scanning</a:t>
            </a:r>
            <a:r>
              <a:rPr lang="en-US" altLang="zh-CN" sz="2800" spc="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Transmission</a:t>
            </a:r>
            <a:r>
              <a:rPr lang="en-US" altLang="zh-CN" sz="2800" spc="4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28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Microscope</a:t>
            </a:r>
            <a:r>
              <a:rPr lang="en-US" altLang="zh-CN" sz="2800" spc="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(STEM)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3.</a:t>
            </a:r>
            <a:r>
              <a:rPr lang="en-US" altLang="zh-CN" sz="2800" spc="130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Scanning</a:t>
            </a:r>
            <a:r>
              <a:rPr lang="en-US" altLang="zh-CN" sz="2800" spc="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28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Microscope</a:t>
            </a:r>
            <a:r>
              <a:rPr lang="en-US" altLang="zh-CN" sz="2800" spc="3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(SEM)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31" name="Text Box31"/>
          <p:cNvSpPr txBox="1"/>
          <p:nvPr/>
        </p:nvSpPr>
        <p:spPr>
          <a:xfrm>
            <a:off x="540410" y="4215511"/>
            <a:ext cx="6399752" cy="3550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796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4.</a:t>
            </a:r>
            <a:r>
              <a:rPr lang="en-US" altLang="zh-CN" sz="2800" spc="130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Transmission</a:t>
            </a:r>
            <a:r>
              <a:rPr lang="en-US" altLang="zh-CN" sz="2800" spc="4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Microscope</a:t>
            </a:r>
            <a:r>
              <a:rPr lang="en-US" altLang="zh-CN" sz="2800" spc="3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(TEM)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3" name="Image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49" y="2077212"/>
            <a:ext cx="2769107" cy="4279392"/>
          </a:xfrm>
          <a:prstGeom prst="rect">
            <a:avLst/>
          </a:prstGeom>
          <a:noFill/>
        </p:spPr>
      </p:pic>
      <p:sp>
        <p:nvSpPr>
          <p:cNvPr id="34" name="Text Box34"/>
          <p:cNvSpPr txBox="1"/>
          <p:nvPr/>
        </p:nvSpPr>
        <p:spPr>
          <a:xfrm>
            <a:off x="527304" y="1386967"/>
            <a:ext cx="7104930" cy="133985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indent="104546" algn="l" rtl="0">
              <a:lnSpc>
                <a:spcPts val="5275"/>
              </a:lnSpc>
            </a:pPr>
            <a:r>
              <a:rPr lang="en-US" altLang="zh-CN" sz="4000" spc="-3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Transmission</a:t>
            </a:r>
            <a:r>
              <a:rPr lang="en-US" altLang="zh-CN" sz="4000" spc="1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spc="-9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4000" spc="-18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000" spc="-12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microscope</a:t>
            </a:r>
            <a:r>
              <a:rPr lang="en-US" altLang="zh-CN" sz="40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600" spc="107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6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600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microscopy</a:t>
            </a:r>
            <a:r>
              <a:rPr lang="en-US" altLang="zh-CN" sz="26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technique</a:t>
            </a:r>
            <a:r>
              <a:rPr lang="en-US" altLang="zh-CN" sz="2600" spc="-4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35" name="Text Box35"/>
          <p:cNvSpPr txBox="1"/>
          <p:nvPr/>
        </p:nvSpPr>
        <p:spPr>
          <a:xfrm>
            <a:off x="870509" y="2713101"/>
            <a:ext cx="3847857" cy="3307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04"/>
              </a:lnSpc>
            </a:pPr>
            <a:r>
              <a:rPr lang="en-US" altLang="zh-CN" sz="26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en-US" altLang="zh-CN" sz="2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beam</a:t>
            </a:r>
            <a:r>
              <a:rPr lang="en-US" altLang="zh-CN" sz="26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electrons</a:t>
            </a:r>
            <a:r>
              <a:rPr lang="en-US" altLang="zh-CN" sz="2600" spc="-3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36" name="Text Box36"/>
          <p:cNvSpPr txBox="1"/>
          <p:nvPr/>
        </p:nvSpPr>
        <p:spPr>
          <a:xfrm>
            <a:off x="870509" y="3030093"/>
            <a:ext cx="4500533" cy="33070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04"/>
              </a:lnSpc>
            </a:pPr>
            <a:r>
              <a:rPr lang="en-US" altLang="zh-CN" sz="26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transmitted</a:t>
            </a:r>
            <a:r>
              <a:rPr lang="en-US" altLang="zh-CN" sz="2600" spc="-3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through</a:t>
            </a:r>
            <a:r>
              <a:rPr lang="en-US" altLang="zh-CN" sz="2600" spc="-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</a:t>
            </a:r>
            <a:r>
              <a:rPr lang="en-US" altLang="zh-CN" sz="2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ultra-thin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37" name="Text Box37"/>
          <p:cNvSpPr txBox="1"/>
          <p:nvPr/>
        </p:nvSpPr>
        <p:spPr>
          <a:xfrm>
            <a:off x="870509" y="3346857"/>
            <a:ext cx="4113529" cy="3310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06"/>
              </a:lnSpc>
            </a:pPr>
            <a:r>
              <a:rPr lang="en-US" altLang="zh-CN" sz="26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specimen,</a:t>
            </a:r>
            <a:r>
              <a:rPr lang="en-US" altLang="zh-CN" sz="2600" spc="-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interacting</a:t>
            </a:r>
            <a:r>
              <a:rPr lang="en-US" altLang="zh-CN" sz="2600" spc="-3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2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38" name="Text Box38"/>
          <p:cNvSpPr txBox="1"/>
          <p:nvPr/>
        </p:nvSpPr>
        <p:spPr>
          <a:xfrm>
            <a:off x="870509" y="3664331"/>
            <a:ext cx="4388894" cy="3307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04"/>
              </a:lnSpc>
            </a:pPr>
            <a:r>
              <a:rPr lang="en-US" altLang="zh-CN" sz="26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specimen</a:t>
            </a:r>
            <a:r>
              <a:rPr lang="en-US" altLang="zh-CN" sz="2600" spc="-3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26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2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passes</a:t>
            </a:r>
            <a:r>
              <a:rPr lang="en-US" altLang="zh-CN" sz="2600" spc="-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through</a:t>
            </a:r>
            <a:r>
              <a:rPr lang="en-US" altLang="zh-CN" sz="26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it.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39" name="Text Box39"/>
          <p:cNvSpPr txBox="1"/>
          <p:nvPr/>
        </p:nvSpPr>
        <p:spPr>
          <a:xfrm>
            <a:off x="527304" y="4009312"/>
            <a:ext cx="3537913" cy="38196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008"/>
              </a:lnSpc>
            </a:pPr>
            <a:r>
              <a:rPr lang="en-US" altLang="zh-CN" sz="26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600" spc="107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transmission</a:t>
            </a:r>
            <a:r>
              <a:rPr lang="en-US" altLang="zh-CN" sz="2600" spc="-3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40" name="Text Box40"/>
          <p:cNvSpPr txBox="1"/>
          <p:nvPr/>
        </p:nvSpPr>
        <p:spPr>
          <a:xfrm>
            <a:off x="870509" y="4377563"/>
            <a:ext cx="4123667" cy="3307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04"/>
              </a:lnSpc>
            </a:pPr>
            <a:r>
              <a:rPr lang="en-US" altLang="zh-CN" sz="26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microscope</a:t>
            </a:r>
            <a:r>
              <a:rPr lang="en-US" altLang="zh-CN" sz="2600" spc="-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en-US" altLang="zh-CN" sz="2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achieve</a:t>
            </a:r>
            <a:r>
              <a:rPr lang="en-US" altLang="zh-CN" sz="2600" spc="-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better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41" name="Text Box41"/>
          <p:cNvSpPr txBox="1"/>
          <p:nvPr/>
        </p:nvSpPr>
        <p:spPr>
          <a:xfrm>
            <a:off x="870509" y="4694555"/>
            <a:ext cx="1574710" cy="3307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04"/>
              </a:lnSpc>
            </a:pPr>
            <a:r>
              <a:rPr lang="en-US" altLang="zh-CN" sz="26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than</a:t>
            </a:r>
            <a:r>
              <a:rPr lang="en-US" altLang="zh-CN" sz="2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50</a:t>
            </a:r>
            <a:r>
              <a:rPr lang="en-US" altLang="zh-CN" sz="26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pm</a:t>
            </a:r>
            <a:endParaRPr lang="en-US" altLang="zh-CN" sz="2600">
              <a:latin typeface="Calibri"/>
              <a:ea typeface="Calibri"/>
              <a:cs typeface="Calibri"/>
            </a:endParaRPr>
          </a:p>
        </p:txBody>
      </p:sp>
      <p:sp>
        <p:nvSpPr>
          <p:cNvPr id="42" name="Text Box42"/>
          <p:cNvSpPr txBox="1"/>
          <p:nvPr/>
        </p:nvSpPr>
        <p:spPr>
          <a:xfrm>
            <a:off x="870509" y="5075327"/>
            <a:ext cx="4363136" cy="33101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606"/>
              </a:lnSpc>
            </a:pPr>
            <a:r>
              <a:rPr lang="en-US" altLang="zh-CN" sz="2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resolution</a:t>
            </a:r>
            <a:r>
              <a:rPr lang="en-US" altLang="zh-CN" sz="26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6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6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magnifications</a:t>
            </a:r>
            <a:r>
              <a:rPr lang="en-US" altLang="zh-CN" sz="2600" spc="15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3" name="Text Box43"/>
          <p:cNvSpPr txBox="1"/>
          <p:nvPr/>
        </p:nvSpPr>
        <p:spPr>
          <a:xfrm>
            <a:off x="870509" y="5415382"/>
            <a:ext cx="3067812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up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about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10,000,000x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4" name="Text Box44"/>
          <p:cNvSpPr txBox="1"/>
          <p:nvPr/>
        </p:nvSpPr>
        <p:spPr>
          <a:xfrm>
            <a:off x="3308350" y="6477610"/>
            <a:ext cx="2565756" cy="1524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1200"/>
              </a:lnSpc>
            </a:pPr>
            <a:r>
              <a:rPr lang="en-US" altLang="zh-CN" sz="1200" spc="-3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University</a:t>
            </a:r>
            <a:r>
              <a:rPr lang="en-US" altLang="zh-CN" sz="1200" spc="-1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20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Agriculture</a:t>
            </a:r>
            <a:r>
              <a:rPr lang="en-US" altLang="zh-CN" sz="1200" spc="-37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-3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Faisalabad</a:t>
            </a:r>
            <a:r>
              <a:rPr lang="en-US" altLang="zh-CN" sz="1200" spc="12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1200" spc="7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-2" dirty="0">
                <a:solidFill>
                  <a:srgbClr val="898989"/>
                </a:solidFill>
                <a:latin typeface="Calibri"/>
                <a:ea typeface="Calibri"/>
                <a:cs typeface="Calibri"/>
              </a:rPr>
              <a:t>uaf</a:t>
            </a:r>
            <a:endParaRPr lang="en-US" altLang="zh-CN" sz="12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6" name="Image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828" y="1444752"/>
            <a:ext cx="4428744" cy="5038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8" name="Text Box48"/>
          <p:cNvSpPr txBox="1"/>
          <p:nvPr/>
        </p:nvSpPr>
        <p:spPr>
          <a:xfrm>
            <a:off x="540410" y="1343685"/>
            <a:ext cx="3509069" cy="60990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802"/>
              </a:lnSpc>
            </a:pPr>
            <a:r>
              <a:rPr lang="en-US" altLang="zh-CN" sz="4800" spc="-42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Types</a:t>
            </a:r>
            <a:r>
              <a:rPr lang="en-US" altLang="zh-CN" sz="48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800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48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800" spc="2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TEM:</a:t>
            </a:r>
            <a:endParaRPr lang="en-US" altLang="zh-CN" sz="4800">
              <a:latin typeface="Calibri"/>
              <a:ea typeface="Calibri"/>
              <a:cs typeface="Calibri"/>
            </a:endParaRPr>
          </a:p>
        </p:txBody>
      </p:sp>
      <p:sp>
        <p:nvSpPr>
          <p:cNvPr id="49" name="Text Box49"/>
          <p:cNvSpPr txBox="1"/>
          <p:nvPr/>
        </p:nvSpPr>
        <p:spPr>
          <a:xfrm>
            <a:off x="540410" y="2111835"/>
            <a:ext cx="4020599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Bright</a:t>
            </a:r>
            <a:r>
              <a:rPr lang="en-US" altLang="zh-CN" sz="28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Field</a:t>
            </a:r>
            <a:r>
              <a:rPr lang="en-US" altLang="zh-CN" sz="28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(BF)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2800" spc="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BFTEM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50" name="Text Box50"/>
          <p:cNvSpPr txBox="1"/>
          <p:nvPr/>
        </p:nvSpPr>
        <p:spPr>
          <a:xfrm>
            <a:off x="540410" y="2623899"/>
            <a:ext cx="3820717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Dark</a:t>
            </a:r>
            <a:r>
              <a:rPr lang="en-US" altLang="zh-CN" sz="2800" spc="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field</a:t>
            </a:r>
            <a:r>
              <a:rPr lang="en-US" altLang="zh-CN" sz="28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(DF)</a:t>
            </a:r>
            <a:r>
              <a:rPr lang="en-US" altLang="zh-CN" sz="28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28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DFTEM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51" name="Text Box51"/>
          <p:cNvSpPr txBox="1"/>
          <p:nvPr/>
        </p:nvSpPr>
        <p:spPr>
          <a:xfrm>
            <a:off x="540410" y="3135963"/>
            <a:ext cx="4787701" cy="143464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765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High</a:t>
            </a:r>
            <a:r>
              <a:rPr lang="en-US" altLang="zh-CN" sz="28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Resolution</a:t>
            </a:r>
            <a:r>
              <a:rPr lang="en-US" altLang="zh-CN" sz="2800" spc="3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TEM</a:t>
            </a:r>
            <a:r>
              <a:rPr lang="en-US" altLang="zh-CN" sz="28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2800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HRTEM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Energy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Filtered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TEM</a:t>
            </a:r>
            <a:r>
              <a:rPr lang="en-US" altLang="zh-CN" sz="28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EFTEM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Electron</a:t>
            </a:r>
            <a:r>
              <a:rPr lang="en-US" altLang="zh-CN" sz="2800" spc="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Diffraction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r>
              <a:rPr lang="en-US" altLang="zh-CN" sz="28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ED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3" name="Text Box53"/>
          <p:cNvSpPr txBox="1"/>
          <p:nvPr/>
        </p:nvSpPr>
        <p:spPr>
          <a:xfrm>
            <a:off x="540410" y="1364869"/>
            <a:ext cx="4897061" cy="115709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4555"/>
              </a:lnSpc>
            </a:pPr>
            <a:r>
              <a:rPr lang="en-US" altLang="zh-CN" sz="4400" spc="-36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Techniques</a:t>
            </a:r>
            <a:r>
              <a:rPr lang="en-US" altLang="zh-CN" sz="44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4400" spc="-12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2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TEM:</a:t>
            </a:r>
            <a:r>
              <a:rPr lang="en-US" altLang="zh-CN" sz="4400" dirty="0">
                <a:solidFill>
                  <a:srgbClr val="FFFF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2800" spc="94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There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28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techniques</a:t>
            </a:r>
            <a:r>
              <a:rPr lang="en-US" altLang="zh-CN" sz="2800" spc="5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TEM: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54" name="Text Box54"/>
          <p:cNvSpPr txBox="1"/>
          <p:nvPr/>
        </p:nvSpPr>
        <p:spPr>
          <a:xfrm>
            <a:off x="997610" y="2623899"/>
            <a:ext cx="2792503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800" spc="-7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Negative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staining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55" name="Text Box55"/>
          <p:cNvSpPr txBox="1"/>
          <p:nvPr/>
        </p:nvSpPr>
        <p:spPr>
          <a:xfrm>
            <a:off x="997610" y="3135963"/>
            <a:ext cx="2558142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800" spc="-7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Shadow</a:t>
            </a:r>
            <a:r>
              <a:rPr lang="en-US" altLang="zh-CN" sz="2800" spc="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casting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56" name="Text Box56"/>
          <p:cNvSpPr txBox="1"/>
          <p:nvPr/>
        </p:nvSpPr>
        <p:spPr>
          <a:xfrm>
            <a:off x="997610" y="3648408"/>
            <a:ext cx="4105277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800" spc="-7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Freeze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fracture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replication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  <p:sp>
        <p:nvSpPr>
          <p:cNvPr id="57" name="Text Box57"/>
          <p:cNvSpPr txBox="1"/>
          <p:nvPr/>
        </p:nvSpPr>
        <p:spPr>
          <a:xfrm>
            <a:off x="997610" y="4160472"/>
            <a:ext cx="2496001" cy="41013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229"/>
              </a:lnSpc>
            </a:pPr>
            <a:r>
              <a:rPr lang="en-US" altLang="zh-CN" sz="2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–</a:t>
            </a:r>
            <a:r>
              <a:rPr lang="en-US" altLang="zh-CN" sz="2800" spc="-7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800" spc="-2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Freeze</a:t>
            </a:r>
            <a:r>
              <a:rPr lang="en-US" altLang="zh-CN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etching.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617</Words>
  <Application>Microsoft Office PowerPoint</Application>
  <PresentationFormat>On-screen Show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Berlin Sans FB Demi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pintu</cp:lastModifiedBy>
  <cp:revision>3</cp:revision>
  <dcterms:created xsi:type="dcterms:W3CDTF">2017-10-23T09:06:44Z</dcterms:created>
  <dcterms:modified xsi:type="dcterms:W3CDTF">2020-06-20T09:43:58Z</dcterms:modified>
</cp:coreProperties>
</file>