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C00000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175"/>
              </a:spcBef>
            </a:pPr>
            <a:fld id="{81D60167-4931-47E6-BA6A-407CBD079E47}" type="slidenum">
              <a:rPr spc="-35" dirty="0"/>
              <a:t>‹#›</a:t>
            </a:fld>
            <a:endParaRPr spc="-3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9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C00000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175"/>
              </a:spcBef>
            </a:pPr>
            <a:fld id="{81D60167-4931-47E6-BA6A-407CBD079E47}" type="slidenum">
              <a:rPr spc="-35" dirty="0"/>
              <a:t>‹#›</a:t>
            </a:fld>
            <a:endParaRPr spc="-3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C00000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175"/>
              </a:spcBef>
            </a:pPr>
            <a:fld id="{81D60167-4931-47E6-BA6A-407CBD079E47}" type="slidenum">
              <a:rPr spc="-35" dirty="0"/>
              <a:t>‹#›</a:t>
            </a:fld>
            <a:endParaRPr spc="-3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C00000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175"/>
              </a:spcBef>
            </a:pPr>
            <a:fld id="{81D60167-4931-47E6-BA6A-407CBD079E47}" type="slidenum">
              <a:rPr spc="-35" dirty="0"/>
              <a:t>‹#›</a:t>
            </a:fld>
            <a:endParaRPr spc="-3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C00000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175"/>
              </a:spcBef>
            </a:pPr>
            <a:fld id="{81D60167-4931-47E6-BA6A-407CBD079E47}" type="slidenum">
              <a:rPr spc="-35" dirty="0"/>
              <a:t>‹#›</a:t>
            </a:fld>
            <a:endParaRPr spc="-3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2016251"/>
            <a:ext cx="9144000" cy="407974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6096004"/>
            <a:ext cx="9143999" cy="761994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6100571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22602" y="665226"/>
            <a:ext cx="5774690" cy="513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522602" y="1079702"/>
            <a:ext cx="7087870" cy="44005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436609" y="5611112"/>
            <a:ext cx="290195" cy="4991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C00000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175"/>
              </a:spcBef>
            </a:pPr>
            <a:fld id="{81D60167-4931-47E6-BA6A-407CBD079E47}" type="slidenum">
              <a:rPr spc="-35" dirty="0"/>
              <a:t>‹#›</a:t>
            </a:fld>
            <a:endParaRPr spc="-3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396489" y="3528821"/>
            <a:ext cx="5618480" cy="0"/>
          </a:xfrm>
          <a:custGeom>
            <a:avLst/>
            <a:gdLst/>
            <a:ahLst/>
            <a:cxnLst/>
            <a:rect l="l" t="t" r="r" b="b"/>
            <a:pathLst>
              <a:path w="5618480">
                <a:moveTo>
                  <a:pt x="0" y="0"/>
                </a:moveTo>
                <a:lnTo>
                  <a:pt x="5618480" y="0"/>
                </a:lnTo>
              </a:path>
            </a:pathLst>
          </a:custGeom>
          <a:ln w="32004">
            <a:solidFill>
              <a:srgbClr val="B71E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16939" y="1361059"/>
            <a:ext cx="586295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360" dirty="0">
                <a:solidFill>
                  <a:srgbClr val="5C0E20"/>
                </a:solidFill>
              </a:rPr>
              <a:t>FACTORS </a:t>
            </a:r>
            <a:r>
              <a:rPr sz="4000" spc="-285" dirty="0">
                <a:solidFill>
                  <a:srgbClr val="5C0E20"/>
                </a:solidFill>
              </a:rPr>
              <a:t>INFLUENCE</a:t>
            </a:r>
            <a:r>
              <a:rPr sz="4000" spc="-450" dirty="0">
                <a:solidFill>
                  <a:srgbClr val="5C0E20"/>
                </a:solidFill>
              </a:rPr>
              <a:t> </a:t>
            </a:r>
            <a:r>
              <a:rPr sz="4000" spc="-350" dirty="0">
                <a:solidFill>
                  <a:srgbClr val="5C0E20"/>
                </a:solidFill>
              </a:rPr>
              <a:t>THE</a:t>
            </a:r>
            <a:endParaRPr sz="4000"/>
          </a:p>
        </p:txBody>
      </p:sp>
      <p:sp>
        <p:nvSpPr>
          <p:cNvPr id="4" name="object 4"/>
          <p:cNvSpPr txBox="1"/>
          <p:nvPr/>
        </p:nvSpPr>
        <p:spPr>
          <a:xfrm>
            <a:off x="916939" y="1909698"/>
            <a:ext cx="5074285" cy="118364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2700" marR="5080">
              <a:lnSpc>
                <a:spcPts val="4320"/>
              </a:lnSpc>
              <a:spcBef>
                <a:spcPts val="640"/>
              </a:spcBef>
              <a:tabLst>
                <a:tab pos="3564254" algn="l"/>
              </a:tabLst>
            </a:pPr>
            <a:r>
              <a:rPr sz="4000" spc="-335" dirty="0">
                <a:solidFill>
                  <a:srgbClr val="5C0E20"/>
                </a:solidFill>
                <a:latin typeface="Arial"/>
                <a:cs typeface="Arial"/>
              </a:rPr>
              <a:t>SELECTIO</a:t>
            </a:r>
            <a:r>
              <a:rPr sz="4000" spc="-385" dirty="0">
                <a:solidFill>
                  <a:srgbClr val="5C0E20"/>
                </a:solidFill>
                <a:latin typeface="Arial"/>
                <a:cs typeface="Arial"/>
              </a:rPr>
              <a:t>N</a:t>
            </a:r>
            <a:r>
              <a:rPr sz="4000" spc="20" dirty="0">
                <a:solidFill>
                  <a:srgbClr val="5C0E20"/>
                </a:solidFill>
                <a:latin typeface="Arial"/>
                <a:cs typeface="Arial"/>
              </a:rPr>
              <a:t> </a:t>
            </a:r>
            <a:r>
              <a:rPr sz="4000" spc="-300" dirty="0">
                <a:solidFill>
                  <a:srgbClr val="5C0E20"/>
                </a:solidFill>
                <a:latin typeface="Arial"/>
                <a:cs typeface="Arial"/>
              </a:rPr>
              <a:t>OF</a:t>
            </a:r>
            <a:r>
              <a:rPr sz="4000" dirty="0">
                <a:solidFill>
                  <a:srgbClr val="5C0E20"/>
                </a:solidFill>
                <a:latin typeface="Arial"/>
                <a:cs typeface="Arial"/>
              </a:rPr>
              <a:t>	</a:t>
            </a:r>
            <a:r>
              <a:rPr sz="4000" spc="-430" dirty="0">
                <a:solidFill>
                  <a:srgbClr val="5C0E20"/>
                </a:solidFill>
                <a:latin typeface="Arial"/>
                <a:cs typeface="Arial"/>
              </a:rPr>
              <a:t>P</a:t>
            </a:r>
            <a:r>
              <a:rPr sz="4000" spc="-350" dirty="0">
                <a:solidFill>
                  <a:srgbClr val="5C0E20"/>
                </a:solidFill>
                <a:latin typeface="Arial"/>
                <a:cs typeface="Arial"/>
              </a:rPr>
              <a:t>L</a:t>
            </a:r>
            <a:r>
              <a:rPr sz="4000" spc="-95" dirty="0">
                <a:solidFill>
                  <a:srgbClr val="5C0E20"/>
                </a:solidFill>
                <a:latin typeface="Arial"/>
                <a:cs typeface="Arial"/>
              </a:rPr>
              <a:t>ANT  </a:t>
            </a:r>
            <a:r>
              <a:rPr sz="4000" spc="-170" dirty="0">
                <a:solidFill>
                  <a:srgbClr val="5C0E20"/>
                </a:solidFill>
                <a:latin typeface="Arial"/>
                <a:cs typeface="Arial"/>
              </a:rPr>
              <a:t>LOCATION</a:t>
            </a:r>
            <a:endParaRPr sz="4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436622" y="3677792"/>
            <a:ext cx="3629025" cy="23679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5C0E20"/>
                </a:solidFill>
                <a:latin typeface="Times New Roman"/>
                <a:cs typeface="Times New Roman"/>
              </a:rPr>
              <a:t>PRESENTED BY </a:t>
            </a:r>
            <a:r>
              <a:rPr sz="1600" spc="-5" dirty="0">
                <a:solidFill>
                  <a:srgbClr val="5C0E20"/>
                </a:solidFill>
                <a:latin typeface="Times New Roman"/>
                <a:cs typeface="Times New Roman"/>
              </a:rPr>
              <a:t>: SHIKHA</a:t>
            </a:r>
            <a:r>
              <a:rPr sz="1600" spc="-175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5C0E20"/>
                </a:solidFill>
                <a:latin typeface="Times New Roman"/>
                <a:cs typeface="Times New Roman"/>
              </a:rPr>
              <a:t>SINGH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80"/>
              </a:spcBef>
            </a:pPr>
            <a:r>
              <a:rPr sz="1600" b="1" spc="-10" dirty="0">
                <a:solidFill>
                  <a:srgbClr val="5C0E20"/>
                </a:solidFill>
                <a:latin typeface="Times New Roman"/>
                <a:cs typeface="Times New Roman"/>
              </a:rPr>
              <a:t>ROLL </a:t>
            </a:r>
            <a:r>
              <a:rPr sz="1600" b="1" spc="-5" dirty="0">
                <a:solidFill>
                  <a:srgbClr val="5C0E20"/>
                </a:solidFill>
                <a:latin typeface="Times New Roman"/>
                <a:cs typeface="Times New Roman"/>
              </a:rPr>
              <a:t>NO</a:t>
            </a:r>
            <a:r>
              <a:rPr sz="1600" b="1" spc="-80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5C0E20"/>
                </a:solidFill>
                <a:latin typeface="Times New Roman"/>
                <a:cs typeface="Times New Roman"/>
              </a:rPr>
              <a:t>:160617009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90"/>
              </a:spcBef>
            </a:pPr>
            <a:r>
              <a:rPr sz="1600" b="1" u="heavy" spc="-5" dirty="0">
                <a:solidFill>
                  <a:srgbClr val="5C0E20"/>
                </a:solidFill>
                <a:uFill>
                  <a:solidFill>
                    <a:srgbClr val="5C0E20"/>
                  </a:solidFill>
                </a:uFill>
                <a:latin typeface="Times New Roman"/>
                <a:cs typeface="Times New Roman"/>
              </a:rPr>
              <a:t>UNDER THE GUIDANCE </a:t>
            </a:r>
            <a:r>
              <a:rPr sz="1600" b="1" u="heavy" spc="-10" dirty="0">
                <a:solidFill>
                  <a:srgbClr val="5C0E20"/>
                </a:solidFill>
                <a:uFill>
                  <a:solidFill>
                    <a:srgbClr val="5C0E20"/>
                  </a:solidFill>
                </a:uFill>
                <a:latin typeface="Times New Roman"/>
                <a:cs typeface="Times New Roman"/>
              </a:rPr>
              <a:t>OF</a:t>
            </a:r>
            <a:r>
              <a:rPr sz="1600" b="1" u="heavy" spc="-85" dirty="0">
                <a:solidFill>
                  <a:srgbClr val="5C0E20"/>
                </a:solidFill>
                <a:uFill>
                  <a:solidFill>
                    <a:srgbClr val="5C0E2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heavy" spc="-5" dirty="0">
                <a:solidFill>
                  <a:srgbClr val="5C0E20"/>
                </a:solidFill>
                <a:uFill>
                  <a:solidFill>
                    <a:srgbClr val="5C0E20"/>
                  </a:solidFill>
                </a:uFill>
                <a:latin typeface="Times New Roman"/>
                <a:cs typeface="Times New Roman"/>
              </a:rPr>
              <a:t>: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80"/>
              </a:spcBef>
            </a:pPr>
            <a:r>
              <a:rPr sz="1600" spc="-10" dirty="0">
                <a:solidFill>
                  <a:srgbClr val="5C0E20"/>
                </a:solidFill>
                <a:latin typeface="Times New Roman"/>
                <a:cs typeface="Times New Roman"/>
              </a:rPr>
              <a:t>DR </a:t>
            </a:r>
            <a:r>
              <a:rPr sz="1600" spc="-5" dirty="0">
                <a:solidFill>
                  <a:srgbClr val="5C0E20"/>
                </a:solidFill>
                <a:latin typeface="Times New Roman"/>
                <a:cs typeface="Times New Roman"/>
              </a:rPr>
              <a:t>MAHALAKSHMI</a:t>
            </a:r>
            <a:r>
              <a:rPr sz="1600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1600" spc="-25" dirty="0">
                <a:solidFill>
                  <a:srgbClr val="5C0E20"/>
                </a:solidFill>
                <a:latin typeface="Times New Roman"/>
                <a:cs typeface="Times New Roman"/>
              </a:rPr>
              <a:t>RATHNANAND</a:t>
            </a:r>
            <a:endParaRPr sz="1600">
              <a:latin typeface="Times New Roman"/>
              <a:cs typeface="Times New Roman"/>
            </a:endParaRPr>
          </a:p>
          <a:p>
            <a:pPr marL="12700" marR="5080">
              <a:lnSpc>
                <a:spcPts val="3310"/>
              </a:lnSpc>
              <a:spcBef>
                <a:spcPts val="335"/>
              </a:spcBef>
            </a:pPr>
            <a:r>
              <a:rPr sz="1600" b="1" spc="-25" dirty="0">
                <a:solidFill>
                  <a:srgbClr val="5C0E20"/>
                </a:solidFill>
                <a:latin typeface="Times New Roman"/>
                <a:cs typeface="Times New Roman"/>
              </a:rPr>
              <a:t>DEPARTMENT </a:t>
            </a:r>
            <a:r>
              <a:rPr sz="1600" b="1" spc="-10" dirty="0">
                <a:solidFill>
                  <a:srgbClr val="5C0E20"/>
                </a:solidFill>
                <a:latin typeface="Times New Roman"/>
                <a:cs typeface="Times New Roman"/>
              </a:rPr>
              <a:t>OF</a:t>
            </a:r>
            <a:r>
              <a:rPr sz="1600" b="1" spc="-110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1600" b="1" spc="-5" dirty="0">
                <a:solidFill>
                  <a:srgbClr val="5C0E20"/>
                </a:solidFill>
                <a:latin typeface="Times New Roman"/>
                <a:cs typeface="Times New Roman"/>
              </a:rPr>
              <a:t>PHARMACEUTICS  MCOPS </a:t>
            </a:r>
            <a:r>
              <a:rPr sz="1600" b="1" spc="-25" dirty="0">
                <a:solidFill>
                  <a:srgbClr val="5C0E20"/>
                </a:solidFill>
                <a:latin typeface="Times New Roman"/>
                <a:cs typeface="Times New Roman"/>
              </a:rPr>
              <a:t>MANIPAL</a:t>
            </a:r>
            <a:r>
              <a:rPr sz="1600" b="1" spc="-80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1600" b="1" spc="-5" dirty="0">
                <a:solidFill>
                  <a:srgbClr val="5C0E20"/>
                </a:solidFill>
                <a:latin typeface="Times New Roman"/>
                <a:cs typeface="Times New Roman"/>
              </a:rPr>
              <a:t>UNIVERSITY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43989" y="1847850"/>
            <a:ext cx="6571615" cy="0"/>
          </a:xfrm>
          <a:custGeom>
            <a:avLst/>
            <a:gdLst/>
            <a:ahLst/>
            <a:cxnLst/>
            <a:rect l="l" t="t" r="r" b="b"/>
            <a:pathLst>
              <a:path w="6571615">
                <a:moveTo>
                  <a:pt x="0" y="0"/>
                </a:moveTo>
                <a:lnTo>
                  <a:pt x="6571360" y="0"/>
                </a:lnTo>
              </a:path>
            </a:pathLst>
          </a:custGeom>
          <a:ln w="32004">
            <a:solidFill>
              <a:srgbClr val="B71E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22602" y="665480"/>
            <a:ext cx="468820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70" dirty="0"/>
              <a:t>AVAILABILITY </a:t>
            </a:r>
            <a:r>
              <a:rPr spc="-235" dirty="0"/>
              <a:t>OF</a:t>
            </a:r>
            <a:r>
              <a:rPr spc="90" dirty="0"/>
              <a:t> </a:t>
            </a:r>
            <a:r>
              <a:rPr spc="-204" dirty="0"/>
              <a:t>LABOUR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589009" y="5611112"/>
            <a:ext cx="213995" cy="499109"/>
          </a:xfrm>
          <a:prstGeom prst="rect">
            <a:avLst/>
          </a:prstGeom>
        </p:spPr>
        <p:txBody>
          <a:bodyPr vert="horz" wrap="square" lIns="0" tIns="2222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75"/>
              </a:spcBef>
            </a:pPr>
            <a:r>
              <a:rPr sz="2000" spc="-35" dirty="0">
                <a:solidFill>
                  <a:srgbClr val="C00000"/>
                </a:solidFill>
                <a:latin typeface="Arial"/>
                <a:cs typeface="Arial"/>
              </a:rPr>
              <a:t>9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22602" y="1992274"/>
            <a:ext cx="6415405" cy="37369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marR="6350" indent="-228600" algn="just">
              <a:lnSpc>
                <a:spcPct val="120000"/>
              </a:lnSpc>
              <a:spcBef>
                <a:spcPts val="100"/>
              </a:spcBef>
              <a:buClr>
                <a:srgbClr val="B71E42"/>
              </a:buClr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The labour should </a:t>
            </a:r>
            <a:r>
              <a:rPr sz="2800" spc="-10" dirty="0">
                <a:solidFill>
                  <a:srgbClr val="5C0E20"/>
                </a:solidFill>
                <a:latin typeface="Times New Roman"/>
                <a:cs typeface="Times New Roman"/>
              </a:rPr>
              <a:t>be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stable, with proper  attitude towards 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work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and available </a:t>
            </a:r>
            <a:r>
              <a:rPr sz="2800" spc="-15" dirty="0">
                <a:solidFill>
                  <a:srgbClr val="5C0E20"/>
                </a:solidFill>
                <a:latin typeface="Times New Roman"/>
                <a:cs typeface="Times New Roman"/>
              </a:rPr>
              <a:t>at  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reasonable</a:t>
            </a:r>
            <a:r>
              <a:rPr sz="2800" spc="-20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rates.</a:t>
            </a:r>
            <a:endParaRPr sz="2800">
              <a:latin typeface="Times New Roman"/>
              <a:cs typeface="Times New Roman"/>
            </a:endParaRPr>
          </a:p>
          <a:p>
            <a:pPr marL="240665" marR="5080" indent="-228600" algn="just">
              <a:lnSpc>
                <a:spcPct val="120000"/>
              </a:lnSpc>
              <a:spcBef>
                <a:spcPts val="994"/>
              </a:spcBef>
              <a:buClr>
                <a:srgbClr val="B71E42"/>
              </a:buClr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Should 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be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managed in such a way that 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the 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chances 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of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boycotts, strikes 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or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lockouts are  less and the facility is able to achieve low  labour cost per unit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 production.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43989" y="1847850"/>
            <a:ext cx="6571615" cy="0"/>
          </a:xfrm>
          <a:custGeom>
            <a:avLst/>
            <a:gdLst/>
            <a:ahLst/>
            <a:cxnLst/>
            <a:rect l="l" t="t" r="r" b="b"/>
            <a:pathLst>
              <a:path w="6571615">
                <a:moveTo>
                  <a:pt x="0" y="0"/>
                </a:moveTo>
                <a:lnTo>
                  <a:pt x="6571360" y="0"/>
                </a:lnTo>
              </a:path>
            </a:pathLst>
          </a:custGeom>
          <a:ln w="32004">
            <a:solidFill>
              <a:srgbClr val="B71E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22602" y="665480"/>
            <a:ext cx="595757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70" dirty="0"/>
              <a:t>AVAILABILITY </a:t>
            </a:r>
            <a:r>
              <a:rPr spc="-235" dirty="0"/>
              <a:t>OF </a:t>
            </a:r>
            <a:r>
              <a:rPr spc="-325" dirty="0"/>
              <a:t>FUEL </a:t>
            </a:r>
            <a:r>
              <a:rPr spc="425" dirty="0"/>
              <a:t>&amp;</a:t>
            </a:r>
            <a:r>
              <a:rPr spc="45" dirty="0"/>
              <a:t> </a:t>
            </a:r>
            <a:r>
              <a:rPr spc="-275" dirty="0"/>
              <a:t>POWER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462009" y="5611112"/>
            <a:ext cx="299720" cy="499109"/>
          </a:xfrm>
          <a:prstGeom prst="rect">
            <a:avLst/>
          </a:prstGeom>
        </p:spPr>
        <p:txBody>
          <a:bodyPr vert="horz" wrap="square" lIns="0" tIns="22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sz="2000" spc="-40" dirty="0">
                <a:solidFill>
                  <a:srgbClr val="C00000"/>
                </a:solidFill>
                <a:latin typeface="Arial"/>
                <a:cs typeface="Arial"/>
              </a:rPr>
              <a:t>10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22602" y="1992274"/>
            <a:ext cx="6415405" cy="3225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marR="5715" indent="-228600" algn="just">
              <a:lnSpc>
                <a:spcPct val="120000"/>
              </a:lnSpc>
              <a:spcBef>
                <a:spcPts val="100"/>
              </a:spcBef>
              <a:buClr>
                <a:srgbClr val="B71E42"/>
              </a:buClr>
              <a:buFont typeface="Arial"/>
              <a:buChar char="•"/>
              <a:tabLst>
                <a:tab pos="241300" algn="l"/>
              </a:tabLst>
            </a:pPr>
            <a:r>
              <a:rPr sz="2800" spc="-10" dirty="0">
                <a:solidFill>
                  <a:srgbClr val="5C0E20"/>
                </a:solidFill>
                <a:latin typeface="Times New Roman"/>
                <a:cs typeface="Times New Roman"/>
              </a:rPr>
              <a:t>Because 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of the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wide spread use 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of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electric  </a:t>
            </a:r>
            <a:r>
              <a:rPr sz="2800" spc="-25" dirty="0">
                <a:solidFill>
                  <a:srgbClr val="5C0E20"/>
                </a:solidFill>
                <a:latin typeface="Times New Roman"/>
                <a:cs typeface="Times New Roman"/>
              </a:rPr>
              <a:t>power,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in most cases fuel has 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not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remained  a leading factor 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for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plant</a:t>
            </a:r>
            <a:r>
              <a:rPr sz="2800" spc="5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location</a:t>
            </a:r>
            <a:endParaRPr sz="2800">
              <a:latin typeface="Times New Roman"/>
              <a:cs typeface="Times New Roman"/>
            </a:endParaRPr>
          </a:p>
          <a:p>
            <a:pPr marL="240665" marR="5080" indent="-228600" algn="just">
              <a:lnSpc>
                <a:spcPct val="120000"/>
              </a:lnSpc>
              <a:spcBef>
                <a:spcPts val="994"/>
              </a:spcBef>
              <a:buClr>
                <a:srgbClr val="B71E42"/>
              </a:buClr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Electric power should 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be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available  </a:t>
            </a:r>
            <a:r>
              <a:rPr sz="2800" spc="-20" dirty="0">
                <a:solidFill>
                  <a:srgbClr val="5C0E20"/>
                </a:solidFill>
                <a:latin typeface="Times New Roman"/>
                <a:cs typeface="Times New Roman"/>
              </a:rPr>
              <a:t>continuously,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in proper quantity </a:t>
            </a:r>
            <a:r>
              <a:rPr sz="2800" spc="-10" dirty="0">
                <a:solidFill>
                  <a:srgbClr val="5C0E20"/>
                </a:solidFill>
                <a:latin typeface="Times New Roman"/>
                <a:cs typeface="Times New Roman"/>
              </a:rPr>
              <a:t>and </a:t>
            </a:r>
            <a:r>
              <a:rPr sz="2800" spc="-15" dirty="0">
                <a:solidFill>
                  <a:srgbClr val="5C0E20"/>
                </a:solidFill>
                <a:latin typeface="Times New Roman"/>
                <a:cs typeface="Times New Roman"/>
              </a:rPr>
              <a:t>at </a:t>
            </a:r>
            <a:r>
              <a:rPr sz="2800" spc="670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reasonable</a:t>
            </a:r>
            <a:r>
              <a:rPr sz="2800" spc="-20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rates.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43989" y="1847850"/>
            <a:ext cx="6571615" cy="0"/>
          </a:xfrm>
          <a:custGeom>
            <a:avLst/>
            <a:gdLst/>
            <a:ahLst/>
            <a:cxnLst/>
            <a:rect l="l" t="t" r="r" b="b"/>
            <a:pathLst>
              <a:path w="6571615">
                <a:moveTo>
                  <a:pt x="0" y="0"/>
                </a:moveTo>
                <a:lnTo>
                  <a:pt x="6571360" y="0"/>
                </a:lnTo>
              </a:path>
            </a:pathLst>
          </a:custGeom>
          <a:ln w="32004">
            <a:solidFill>
              <a:srgbClr val="B71E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22602" y="665480"/>
            <a:ext cx="447548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70" dirty="0"/>
              <a:t>AVAILABILITY </a:t>
            </a:r>
            <a:r>
              <a:rPr spc="-235" dirty="0"/>
              <a:t>OF</a:t>
            </a:r>
            <a:r>
              <a:rPr spc="95" dirty="0"/>
              <a:t> </a:t>
            </a:r>
            <a:r>
              <a:rPr spc="-265" dirty="0"/>
              <a:t>WATER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751202" y="5336804"/>
            <a:ext cx="1209675" cy="593090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sz="2400" spc="-10" dirty="0">
                <a:solidFill>
                  <a:srgbClr val="5C0E20"/>
                </a:solidFill>
                <a:latin typeface="Arial"/>
                <a:cs typeface="Arial"/>
              </a:rPr>
              <a:t>shortage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538209" y="5611112"/>
            <a:ext cx="299720" cy="499109"/>
          </a:xfrm>
          <a:prstGeom prst="rect">
            <a:avLst/>
          </a:prstGeom>
        </p:spPr>
        <p:txBody>
          <a:bodyPr vert="horz" wrap="square" lIns="0" tIns="22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sz="2000" spc="-40" dirty="0">
                <a:solidFill>
                  <a:srgbClr val="C00000"/>
                </a:solidFill>
                <a:latin typeface="Arial"/>
                <a:cs typeface="Arial"/>
              </a:rPr>
              <a:t>11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22602" y="1948688"/>
            <a:ext cx="6415405" cy="33515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marR="6350" indent="-228600" algn="just">
              <a:lnSpc>
                <a:spcPct val="120000"/>
              </a:lnSpc>
              <a:spcBef>
                <a:spcPts val="100"/>
              </a:spcBef>
              <a:buClr>
                <a:srgbClr val="B71E42"/>
              </a:buClr>
              <a:buFont typeface="Wingdings"/>
              <a:buChar char=""/>
              <a:tabLst>
                <a:tab pos="241300" algn="l"/>
              </a:tabLst>
            </a:pPr>
            <a:r>
              <a:rPr sz="2400" spc="-15" dirty="0">
                <a:solidFill>
                  <a:srgbClr val="5C0E20"/>
                </a:solidFill>
                <a:latin typeface="Arial"/>
                <a:cs typeface="Arial"/>
              </a:rPr>
              <a:t>Water </a:t>
            </a:r>
            <a:r>
              <a:rPr sz="2400" spc="-75" dirty="0">
                <a:solidFill>
                  <a:srgbClr val="5C0E20"/>
                </a:solidFill>
                <a:latin typeface="Arial"/>
                <a:cs typeface="Arial"/>
              </a:rPr>
              <a:t>is </a:t>
            </a:r>
            <a:r>
              <a:rPr sz="2400" spc="-45" dirty="0">
                <a:solidFill>
                  <a:srgbClr val="5C0E20"/>
                </a:solidFill>
                <a:latin typeface="Arial"/>
                <a:cs typeface="Arial"/>
              </a:rPr>
              <a:t>used </a:t>
            </a:r>
            <a:r>
              <a:rPr sz="2400" spc="60" dirty="0">
                <a:solidFill>
                  <a:srgbClr val="5C0E20"/>
                </a:solidFill>
                <a:latin typeface="Arial"/>
                <a:cs typeface="Arial"/>
              </a:rPr>
              <a:t>for </a:t>
            </a:r>
            <a:r>
              <a:rPr sz="2400" spc="-35" dirty="0">
                <a:solidFill>
                  <a:srgbClr val="5C0E20"/>
                </a:solidFill>
                <a:latin typeface="Arial"/>
                <a:cs typeface="Arial"/>
              </a:rPr>
              <a:t>processing, </a:t>
            </a:r>
            <a:r>
              <a:rPr sz="2400" spc="15" dirty="0">
                <a:solidFill>
                  <a:srgbClr val="5C0E20"/>
                </a:solidFill>
                <a:latin typeface="Arial"/>
                <a:cs typeface="Arial"/>
              </a:rPr>
              <a:t>drinking, </a:t>
            </a:r>
            <a:r>
              <a:rPr sz="2400" spc="-5" dirty="0">
                <a:solidFill>
                  <a:srgbClr val="5C0E20"/>
                </a:solidFill>
                <a:latin typeface="Arial"/>
                <a:cs typeface="Arial"/>
              </a:rPr>
              <a:t>and  </a:t>
            </a:r>
            <a:r>
              <a:rPr sz="2400" spc="-30" dirty="0">
                <a:solidFill>
                  <a:srgbClr val="5C0E20"/>
                </a:solidFill>
                <a:latin typeface="Arial"/>
                <a:cs typeface="Arial"/>
              </a:rPr>
              <a:t>sanitary</a:t>
            </a:r>
            <a:r>
              <a:rPr sz="2400" spc="15" dirty="0">
                <a:solidFill>
                  <a:srgbClr val="5C0E20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5C0E20"/>
                </a:solidFill>
                <a:latin typeface="Arial"/>
                <a:cs typeface="Arial"/>
              </a:rPr>
              <a:t>purposes</a:t>
            </a:r>
            <a:endParaRPr sz="2400">
              <a:latin typeface="Arial"/>
              <a:cs typeface="Arial"/>
            </a:endParaRPr>
          </a:p>
          <a:p>
            <a:pPr marL="240665" marR="6985" indent="-228600" algn="just">
              <a:lnSpc>
                <a:spcPct val="120000"/>
              </a:lnSpc>
              <a:spcBef>
                <a:spcPts val="994"/>
              </a:spcBef>
              <a:buClr>
                <a:srgbClr val="B71E42"/>
              </a:buClr>
              <a:buFont typeface="Wingdings"/>
              <a:buChar char=""/>
              <a:tabLst>
                <a:tab pos="241300" algn="l"/>
              </a:tabLst>
            </a:pPr>
            <a:r>
              <a:rPr sz="2400" spc="-65" dirty="0">
                <a:solidFill>
                  <a:srgbClr val="5C0E20"/>
                </a:solidFill>
                <a:latin typeface="Arial"/>
                <a:cs typeface="Arial"/>
              </a:rPr>
              <a:t>For </a:t>
            </a:r>
            <a:r>
              <a:rPr sz="2400" spc="-114" dirty="0">
                <a:solidFill>
                  <a:srgbClr val="5C0E20"/>
                </a:solidFill>
                <a:latin typeface="Arial"/>
                <a:cs typeface="Arial"/>
              </a:rPr>
              <a:t>a </a:t>
            </a:r>
            <a:r>
              <a:rPr sz="2400" spc="-10" dirty="0">
                <a:solidFill>
                  <a:srgbClr val="5C0E20"/>
                </a:solidFill>
                <a:latin typeface="Arial"/>
                <a:cs typeface="Arial"/>
              </a:rPr>
              <a:t>pharmaceutical </a:t>
            </a:r>
            <a:r>
              <a:rPr sz="2400" spc="-5" dirty="0">
                <a:solidFill>
                  <a:srgbClr val="5C0E20"/>
                </a:solidFill>
                <a:latin typeface="Arial"/>
                <a:cs typeface="Arial"/>
              </a:rPr>
              <a:t>industry, </a:t>
            </a:r>
            <a:r>
              <a:rPr sz="2400" dirty="0">
                <a:solidFill>
                  <a:srgbClr val="5C0E20"/>
                </a:solidFill>
                <a:latin typeface="Arial"/>
                <a:cs typeface="Arial"/>
              </a:rPr>
              <a:t>water </a:t>
            </a:r>
            <a:r>
              <a:rPr sz="2400" spc="5" dirty="0">
                <a:solidFill>
                  <a:srgbClr val="5C0E20"/>
                </a:solidFill>
                <a:latin typeface="Arial"/>
                <a:cs typeface="Arial"/>
              </a:rPr>
              <a:t>should  </a:t>
            </a:r>
            <a:r>
              <a:rPr sz="2400" dirty="0">
                <a:solidFill>
                  <a:srgbClr val="5C0E20"/>
                </a:solidFill>
                <a:latin typeface="Arial"/>
                <a:cs typeface="Arial"/>
              </a:rPr>
              <a:t>be </a:t>
            </a:r>
            <a:r>
              <a:rPr sz="2400" spc="-30" dirty="0">
                <a:solidFill>
                  <a:srgbClr val="5C0E20"/>
                </a:solidFill>
                <a:latin typeface="Arial"/>
                <a:cs typeface="Arial"/>
              </a:rPr>
              <a:t>available </a:t>
            </a:r>
            <a:r>
              <a:rPr sz="2400" spc="30" dirty="0">
                <a:solidFill>
                  <a:srgbClr val="5C0E20"/>
                </a:solidFill>
                <a:latin typeface="Arial"/>
                <a:cs typeface="Arial"/>
              </a:rPr>
              <a:t>in </a:t>
            </a:r>
            <a:r>
              <a:rPr sz="2400" spc="-10" dirty="0">
                <a:solidFill>
                  <a:srgbClr val="5C0E20"/>
                </a:solidFill>
                <a:latin typeface="Arial"/>
                <a:cs typeface="Arial"/>
              </a:rPr>
              <a:t>adequate </a:t>
            </a:r>
            <a:r>
              <a:rPr sz="2400" spc="35" dirty="0">
                <a:solidFill>
                  <a:srgbClr val="5C0E20"/>
                </a:solidFill>
                <a:latin typeface="Arial"/>
                <a:cs typeface="Arial"/>
              </a:rPr>
              <a:t>quantity </a:t>
            </a:r>
            <a:r>
              <a:rPr sz="2400" spc="-5" dirty="0">
                <a:solidFill>
                  <a:srgbClr val="5C0E20"/>
                </a:solidFill>
                <a:latin typeface="Arial"/>
                <a:cs typeface="Arial"/>
              </a:rPr>
              <a:t>and </a:t>
            </a:r>
            <a:r>
              <a:rPr sz="2400" spc="5" dirty="0">
                <a:solidFill>
                  <a:srgbClr val="5C0E20"/>
                </a:solidFill>
                <a:latin typeface="Arial"/>
                <a:cs typeface="Arial"/>
              </a:rPr>
              <a:t>should  </a:t>
            </a:r>
            <a:r>
              <a:rPr sz="2400" dirty="0">
                <a:solidFill>
                  <a:srgbClr val="5C0E20"/>
                </a:solidFill>
                <a:latin typeface="Arial"/>
                <a:cs typeface="Arial"/>
              </a:rPr>
              <a:t>be </a:t>
            </a:r>
            <a:r>
              <a:rPr sz="2400" spc="75" dirty="0">
                <a:solidFill>
                  <a:srgbClr val="5C0E20"/>
                </a:solidFill>
                <a:latin typeface="Arial"/>
                <a:cs typeface="Arial"/>
              </a:rPr>
              <a:t>of </a:t>
            </a:r>
            <a:r>
              <a:rPr sz="2400" spc="35" dirty="0">
                <a:solidFill>
                  <a:srgbClr val="5C0E20"/>
                </a:solidFill>
                <a:latin typeface="Arial"/>
                <a:cs typeface="Arial"/>
              </a:rPr>
              <a:t>proper</a:t>
            </a:r>
            <a:r>
              <a:rPr sz="2400" spc="-95" dirty="0">
                <a:solidFill>
                  <a:srgbClr val="5C0E20"/>
                </a:solidFill>
                <a:latin typeface="Arial"/>
                <a:cs typeface="Arial"/>
              </a:rPr>
              <a:t> </a:t>
            </a:r>
            <a:r>
              <a:rPr sz="2400" spc="25" dirty="0">
                <a:solidFill>
                  <a:srgbClr val="5C0E20"/>
                </a:solidFill>
                <a:latin typeface="Arial"/>
                <a:cs typeface="Arial"/>
              </a:rPr>
              <a:t>quality</a:t>
            </a:r>
            <a:endParaRPr sz="2400">
              <a:latin typeface="Arial"/>
              <a:cs typeface="Arial"/>
            </a:endParaRPr>
          </a:p>
          <a:p>
            <a:pPr marL="241300" indent="-228600" algn="just">
              <a:lnSpc>
                <a:spcPct val="100000"/>
              </a:lnSpc>
              <a:spcBef>
                <a:spcPts val="1570"/>
              </a:spcBef>
              <a:buClr>
                <a:srgbClr val="B71E42"/>
              </a:buClr>
              <a:buFont typeface="Wingdings"/>
              <a:buChar char=""/>
              <a:tabLst>
                <a:tab pos="241300" algn="l"/>
              </a:tabLst>
            </a:pPr>
            <a:r>
              <a:rPr sz="2400" spc="-35" dirty="0">
                <a:solidFill>
                  <a:srgbClr val="5C0E20"/>
                </a:solidFill>
                <a:latin typeface="Arial"/>
                <a:cs typeface="Arial"/>
              </a:rPr>
              <a:t>Pharmaceutical </a:t>
            </a:r>
            <a:r>
              <a:rPr sz="2400" spc="10" dirty="0">
                <a:solidFill>
                  <a:srgbClr val="5C0E20"/>
                </a:solidFill>
                <a:latin typeface="Arial"/>
                <a:cs typeface="Arial"/>
              </a:rPr>
              <a:t>industry </a:t>
            </a:r>
            <a:r>
              <a:rPr sz="2400" spc="5" dirty="0">
                <a:solidFill>
                  <a:srgbClr val="5C0E20"/>
                </a:solidFill>
                <a:latin typeface="Arial"/>
                <a:cs typeface="Arial"/>
              </a:rPr>
              <a:t>should </a:t>
            </a:r>
            <a:r>
              <a:rPr sz="2400" spc="75" dirty="0">
                <a:solidFill>
                  <a:srgbClr val="5C0E20"/>
                </a:solidFill>
                <a:latin typeface="Arial"/>
                <a:cs typeface="Arial"/>
              </a:rPr>
              <a:t>not</a:t>
            </a:r>
            <a:r>
              <a:rPr sz="2400" spc="380" dirty="0">
                <a:solidFill>
                  <a:srgbClr val="5C0E2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5C0E20"/>
                </a:solidFill>
                <a:latin typeface="Arial"/>
                <a:cs typeface="Arial"/>
              </a:rPr>
              <a:t>be</a:t>
            </a:r>
            <a:endParaRPr sz="2400">
              <a:latin typeface="Arial"/>
              <a:cs typeface="Arial"/>
            </a:endParaRPr>
          </a:p>
          <a:p>
            <a:pPr marL="240665" algn="just">
              <a:lnSpc>
                <a:spcPct val="100000"/>
              </a:lnSpc>
              <a:spcBef>
                <a:spcPts val="580"/>
              </a:spcBef>
            </a:pPr>
            <a:r>
              <a:rPr sz="2400" spc="5" dirty="0">
                <a:solidFill>
                  <a:srgbClr val="5C0E20"/>
                </a:solidFill>
                <a:latin typeface="Arial"/>
                <a:cs typeface="Arial"/>
              </a:rPr>
              <a:t>located </a:t>
            </a:r>
            <a:r>
              <a:rPr sz="2400" spc="35" dirty="0">
                <a:solidFill>
                  <a:srgbClr val="5C0E20"/>
                </a:solidFill>
                <a:latin typeface="Arial"/>
                <a:cs typeface="Arial"/>
              </a:rPr>
              <a:t>in</a:t>
            </a:r>
            <a:r>
              <a:rPr sz="2400" spc="735" dirty="0">
                <a:solidFill>
                  <a:srgbClr val="5C0E20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5C0E20"/>
                </a:solidFill>
                <a:latin typeface="Arial"/>
                <a:cs typeface="Arial"/>
              </a:rPr>
              <a:t>an </a:t>
            </a:r>
            <a:r>
              <a:rPr sz="2400" spc="-70" dirty="0">
                <a:solidFill>
                  <a:srgbClr val="5C0E20"/>
                </a:solidFill>
                <a:latin typeface="Arial"/>
                <a:cs typeface="Arial"/>
              </a:rPr>
              <a:t>area </a:t>
            </a:r>
            <a:r>
              <a:rPr sz="2400" spc="20" dirty="0">
                <a:solidFill>
                  <a:srgbClr val="5C0E20"/>
                </a:solidFill>
                <a:latin typeface="Arial"/>
                <a:cs typeface="Arial"/>
              </a:rPr>
              <a:t>known </a:t>
            </a:r>
            <a:r>
              <a:rPr sz="2400" spc="60" dirty="0">
                <a:solidFill>
                  <a:srgbClr val="5C0E20"/>
                </a:solidFill>
                <a:latin typeface="Arial"/>
                <a:cs typeface="Arial"/>
              </a:rPr>
              <a:t>for  </a:t>
            </a:r>
            <a:r>
              <a:rPr sz="2400" dirty="0">
                <a:solidFill>
                  <a:srgbClr val="5C0E20"/>
                </a:solidFill>
                <a:latin typeface="Arial"/>
                <a:cs typeface="Arial"/>
              </a:rPr>
              <a:t>its</a:t>
            </a:r>
            <a:r>
              <a:rPr sz="2400" spc="600" dirty="0">
                <a:solidFill>
                  <a:srgbClr val="5C0E2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5C0E20"/>
                </a:solidFill>
                <a:latin typeface="Arial"/>
                <a:cs typeface="Arial"/>
              </a:rPr>
              <a:t>water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43989" y="1847850"/>
            <a:ext cx="6571615" cy="0"/>
          </a:xfrm>
          <a:custGeom>
            <a:avLst/>
            <a:gdLst/>
            <a:ahLst/>
            <a:cxnLst/>
            <a:rect l="l" t="t" r="r" b="b"/>
            <a:pathLst>
              <a:path w="6571615">
                <a:moveTo>
                  <a:pt x="0" y="0"/>
                </a:moveTo>
                <a:lnTo>
                  <a:pt x="6571360" y="0"/>
                </a:lnTo>
              </a:path>
            </a:pathLst>
          </a:custGeom>
          <a:ln w="32004">
            <a:solidFill>
              <a:srgbClr val="B71E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22602" y="665480"/>
            <a:ext cx="407670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0" dirty="0"/>
              <a:t>CLIMATIC</a:t>
            </a:r>
            <a:r>
              <a:rPr spc="-40" dirty="0"/>
              <a:t> </a:t>
            </a:r>
            <a:r>
              <a:rPr spc="-90" dirty="0"/>
              <a:t>CONDITION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522602" y="1948688"/>
            <a:ext cx="7315834" cy="400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marR="906144" indent="-228600" algn="just">
              <a:lnSpc>
                <a:spcPct val="120000"/>
              </a:lnSpc>
              <a:spcBef>
                <a:spcPts val="100"/>
              </a:spcBef>
              <a:buClr>
                <a:srgbClr val="B71E42"/>
              </a:buClr>
              <a:buFont typeface="Wingdings"/>
              <a:buChar char=""/>
              <a:tabLst>
                <a:tab pos="241300" algn="l"/>
              </a:tabLst>
            </a:pPr>
            <a:r>
              <a:rPr sz="2400" spc="-40" dirty="0">
                <a:solidFill>
                  <a:srgbClr val="5C0E20"/>
                </a:solidFill>
                <a:latin typeface="Arial"/>
                <a:cs typeface="Arial"/>
              </a:rPr>
              <a:t>Due</a:t>
            </a:r>
            <a:r>
              <a:rPr sz="2400" spc="585" dirty="0">
                <a:solidFill>
                  <a:srgbClr val="5C0E20"/>
                </a:solidFill>
                <a:latin typeface="Arial"/>
                <a:cs typeface="Arial"/>
              </a:rPr>
              <a:t> </a:t>
            </a:r>
            <a:r>
              <a:rPr sz="2400" spc="105" dirty="0">
                <a:solidFill>
                  <a:srgbClr val="5C0E20"/>
                </a:solidFill>
                <a:latin typeface="Arial"/>
                <a:cs typeface="Arial"/>
              </a:rPr>
              <a:t>to </a:t>
            </a:r>
            <a:r>
              <a:rPr sz="2400" spc="20" dirty="0">
                <a:solidFill>
                  <a:srgbClr val="5C0E20"/>
                </a:solidFill>
                <a:latin typeface="Arial"/>
                <a:cs typeface="Arial"/>
              </a:rPr>
              <a:t>development </a:t>
            </a:r>
            <a:r>
              <a:rPr sz="2400" spc="75" dirty="0">
                <a:solidFill>
                  <a:srgbClr val="5C0E20"/>
                </a:solidFill>
                <a:latin typeface="Arial"/>
                <a:cs typeface="Arial"/>
              </a:rPr>
              <a:t>of </a:t>
            </a:r>
            <a:r>
              <a:rPr sz="2400" spc="-110" dirty="0">
                <a:solidFill>
                  <a:srgbClr val="5C0E20"/>
                </a:solidFill>
                <a:latin typeface="Arial"/>
                <a:cs typeface="Arial"/>
              </a:rPr>
              <a:t>HVAC </a:t>
            </a:r>
            <a:r>
              <a:rPr sz="2400" spc="-10" dirty="0">
                <a:solidFill>
                  <a:srgbClr val="5C0E20"/>
                </a:solidFill>
                <a:latin typeface="Arial"/>
                <a:cs typeface="Arial"/>
              </a:rPr>
              <a:t>(heating,  </a:t>
            </a:r>
            <a:r>
              <a:rPr sz="2400" spc="25" dirty="0">
                <a:solidFill>
                  <a:srgbClr val="5C0E20"/>
                </a:solidFill>
                <a:latin typeface="Arial"/>
                <a:cs typeface="Arial"/>
              </a:rPr>
              <a:t>ventilation </a:t>
            </a:r>
            <a:r>
              <a:rPr sz="2400" spc="315" dirty="0">
                <a:solidFill>
                  <a:srgbClr val="5C0E20"/>
                </a:solidFill>
                <a:latin typeface="Arial"/>
                <a:cs typeface="Arial"/>
              </a:rPr>
              <a:t>&amp; </a:t>
            </a:r>
            <a:r>
              <a:rPr sz="2400" spc="-10" dirty="0">
                <a:solidFill>
                  <a:srgbClr val="5C0E20"/>
                </a:solidFill>
                <a:latin typeface="Arial"/>
                <a:cs typeface="Arial"/>
              </a:rPr>
              <a:t>air </a:t>
            </a:r>
            <a:r>
              <a:rPr sz="2400" spc="25" dirty="0">
                <a:solidFill>
                  <a:srgbClr val="5C0E20"/>
                </a:solidFill>
                <a:latin typeface="Arial"/>
                <a:cs typeface="Arial"/>
              </a:rPr>
              <a:t>conditioning), </a:t>
            </a:r>
            <a:r>
              <a:rPr sz="2400" dirty="0">
                <a:solidFill>
                  <a:srgbClr val="5C0E20"/>
                </a:solidFill>
                <a:latin typeface="Arial"/>
                <a:cs typeface="Arial"/>
              </a:rPr>
              <a:t>climate </a:t>
            </a:r>
            <a:r>
              <a:rPr sz="2400" spc="75" dirty="0">
                <a:solidFill>
                  <a:srgbClr val="5C0E20"/>
                </a:solidFill>
                <a:latin typeface="Arial"/>
                <a:cs typeface="Arial"/>
              </a:rPr>
              <a:t>of </a:t>
            </a:r>
            <a:r>
              <a:rPr sz="2400" spc="-114" dirty="0">
                <a:solidFill>
                  <a:srgbClr val="5C0E20"/>
                </a:solidFill>
                <a:latin typeface="Arial"/>
                <a:cs typeface="Arial"/>
              </a:rPr>
              <a:t>a  </a:t>
            </a:r>
            <a:r>
              <a:rPr sz="2400" spc="25" dirty="0">
                <a:solidFill>
                  <a:srgbClr val="5C0E20"/>
                </a:solidFill>
                <a:latin typeface="Arial"/>
                <a:cs typeface="Arial"/>
              </a:rPr>
              <a:t>region </a:t>
            </a:r>
            <a:r>
              <a:rPr sz="2400" spc="10" dirty="0">
                <a:solidFill>
                  <a:srgbClr val="5C0E20"/>
                </a:solidFill>
                <a:latin typeface="Arial"/>
                <a:cs typeface="Arial"/>
              </a:rPr>
              <a:t>doesn’t </a:t>
            </a:r>
            <a:r>
              <a:rPr sz="2400" spc="-15" dirty="0">
                <a:solidFill>
                  <a:srgbClr val="5C0E20"/>
                </a:solidFill>
                <a:latin typeface="Arial"/>
                <a:cs typeface="Arial"/>
              </a:rPr>
              <a:t>present </a:t>
            </a:r>
            <a:r>
              <a:rPr sz="2400" dirty="0">
                <a:solidFill>
                  <a:srgbClr val="5C0E20"/>
                </a:solidFill>
                <a:latin typeface="Arial"/>
                <a:cs typeface="Arial"/>
              </a:rPr>
              <a:t>much </a:t>
            </a:r>
            <a:r>
              <a:rPr sz="2400" spc="75" dirty="0">
                <a:solidFill>
                  <a:srgbClr val="5C0E20"/>
                </a:solidFill>
                <a:latin typeface="Arial"/>
                <a:cs typeface="Arial"/>
              </a:rPr>
              <a:t>of </a:t>
            </a:r>
            <a:r>
              <a:rPr sz="2400" spc="-114" dirty="0">
                <a:solidFill>
                  <a:srgbClr val="5C0E20"/>
                </a:solidFill>
                <a:latin typeface="Arial"/>
                <a:cs typeface="Arial"/>
              </a:rPr>
              <a:t>a </a:t>
            </a:r>
            <a:r>
              <a:rPr sz="2400" spc="20" dirty="0">
                <a:solidFill>
                  <a:srgbClr val="5C0E20"/>
                </a:solidFill>
                <a:latin typeface="Arial"/>
                <a:cs typeface="Arial"/>
              </a:rPr>
              <a:t>problem.  </a:t>
            </a:r>
            <a:r>
              <a:rPr sz="2400" spc="-35" dirty="0">
                <a:solidFill>
                  <a:srgbClr val="5C0E20"/>
                </a:solidFill>
                <a:latin typeface="Arial"/>
                <a:cs typeface="Arial"/>
              </a:rPr>
              <a:t>However, </a:t>
            </a:r>
            <a:r>
              <a:rPr sz="2400" spc="-55" dirty="0">
                <a:solidFill>
                  <a:srgbClr val="5C0E20"/>
                </a:solidFill>
                <a:latin typeface="Arial"/>
                <a:cs typeface="Arial"/>
              </a:rPr>
              <a:t>usage </a:t>
            </a:r>
            <a:r>
              <a:rPr sz="2400" spc="75" dirty="0">
                <a:solidFill>
                  <a:srgbClr val="5C0E20"/>
                </a:solidFill>
                <a:latin typeface="Arial"/>
                <a:cs typeface="Arial"/>
              </a:rPr>
              <a:t>of </a:t>
            </a:r>
            <a:r>
              <a:rPr sz="2400" spc="-110" dirty="0">
                <a:solidFill>
                  <a:srgbClr val="5C0E20"/>
                </a:solidFill>
                <a:latin typeface="Arial"/>
                <a:cs typeface="Arial"/>
              </a:rPr>
              <a:t>HVAC </a:t>
            </a:r>
            <a:r>
              <a:rPr sz="2400" spc="-50" dirty="0">
                <a:solidFill>
                  <a:srgbClr val="5C0E20"/>
                </a:solidFill>
                <a:latin typeface="Arial"/>
                <a:cs typeface="Arial"/>
              </a:rPr>
              <a:t>needs</a:t>
            </a:r>
            <a:r>
              <a:rPr sz="2400" spc="50" dirty="0">
                <a:solidFill>
                  <a:srgbClr val="5C0E2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5C0E20"/>
                </a:solidFill>
                <a:latin typeface="Arial"/>
                <a:cs typeface="Arial"/>
              </a:rPr>
              <a:t>capital</a:t>
            </a:r>
            <a:endParaRPr sz="2400">
              <a:latin typeface="Arial"/>
              <a:cs typeface="Arial"/>
            </a:endParaRPr>
          </a:p>
          <a:p>
            <a:pPr marL="240665" marR="906144" indent="-228600" algn="just">
              <a:lnSpc>
                <a:spcPct val="120000"/>
              </a:lnSpc>
              <a:spcBef>
                <a:spcPts val="994"/>
              </a:spcBef>
              <a:buClr>
                <a:srgbClr val="B71E42"/>
              </a:buClr>
              <a:buFont typeface="Wingdings"/>
              <a:buChar char=""/>
              <a:tabLst>
                <a:tab pos="241300" algn="l"/>
              </a:tabLst>
            </a:pPr>
            <a:r>
              <a:rPr sz="2400" spc="-45" dirty="0">
                <a:solidFill>
                  <a:srgbClr val="5C0E20"/>
                </a:solidFill>
                <a:latin typeface="Arial"/>
                <a:cs typeface="Arial"/>
              </a:rPr>
              <a:t>Facilities </a:t>
            </a:r>
            <a:r>
              <a:rPr sz="2400" spc="5" dirty="0">
                <a:solidFill>
                  <a:srgbClr val="5C0E20"/>
                </a:solidFill>
                <a:latin typeface="Arial"/>
                <a:cs typeface="Arial"/>
              </a:rPr>
              <a:t>located </a:t>
            </a:r>
            <a:r>
              <a:rPr sz="2400" spc="30" dirty="0">
                <a:solidFill>
                  <a:srgbClr val="5C0E20"/>
                </a:solidFill>
                <a:latin typeface="Arial"/>
                <a:cs typeface="Arial"/>
              </a:rPr>
              <a:t>in </a:t>
            </a:r>
            <a:r>
              <a:rPr sz="2400" spc="45" dirty="0">
                <a:solidFill>
                  <a:srgbClr val="5C0E20"/>
                </a:solidFill>
                <a:latin typeface="Arial"/>
                <a:cs typeface="Arial"/>
              </a:rPr>
              <a:t>humid </a:t>
            </a:r>
            <a:r>
              <a:rPr sz="2400" spc="-90" dirty="0">
                <a:solidFill>
                  <a:srgbClr val="5C0E20"/>
                </a:solidFill>
                <a:latin typeface="Arial"/>
                <a:cs typeface="Arial"/>
              </a:rPr>
              <a:t>areas</a:t>
            </a:r>
            <a:r>
              <a:rPr sz="2400" spc="484" dirty="0">
                <a:solidFill>
                  <a:srgbClr val="5C0E20"/>
                </a:solidFill>
                <a:latin typeface="Arial"/>
                <a:cs typeface="Arial"/>
              </a:rPr>
              <a:t> </a:t>
            </a:r>
            <a:r>
              <a:rPr sz="2400" spc="5" dirty="0">
                <a:solidFill>
                  <a:srgbClr val="5C0E20"/>
                </a:solidFill>
                <a:latin typeface="Arial"/>
                <a:cs typeface="Arial"/>
              </a:rPr>
              <a:t>should  </a:t>
            </a:r>
            <a:r>
              <a:rPr sz="2400" spc="-15" dirty="0">
                <a:solidFill>
                  <a:srgbClr val="5C0E20"/>
                </a:solidFill>
                <a:latin typeface="Arial"/>
                <a:cs typeface="Arial"/>
              </a:rPr>
              <a:t>consider </a:t>
            </a:r>
            <a:r>
              <a:rPr sz="2400" spc="30" dirty="0">
                <a:solidFill>
                  <a:srgbClr val="5C0E20"/>
                </a:solidFill>
                <a:latin typeface="Arial"/>
                <a:cs typeface="Arial"/>
              </a:rPr>
              <a:t>the </a:t>
            </a:r>
            <a:r>
              <a:rPr sz="2400" spc="-10" dirty="0">
                <a:solidFill>
                  <a:srgbClr val="5C0E20"/>
                </a:solidFill>
                <a:latin typeface="Arial"/>
                <a:cs typeface="Arial"/>
              </a:rPr>
              <a:t>relative </a:t>
            </a:r>
            <a:r>
              <a:rPr sz="2400" spc="45" dirty="0">
                <a:solidFill>
                  <a:srgbClr val="5C0E20"/>
                </a:solidFill>
                <a:latin typeface="Arial"/>
                <a:cs typeface="Arial"/>
              </a:rPr>
              <a:t>humidity </a:t>
            </a:r>
            <a:r>
              <a:rPr sz="2400" spc="75" dirty="0">
                <a:solidFill>
                  <a:srgbClr val="5C0E20"/>
                </a:solidFill>
                <a:latin typeface="Arial"/>
                <a:cs typeface="Arial"/>
              </a:rPr>
              <a:t>of </a:t>
            </a:r>
            <a:r>
              <a:rPr sz="2400" spc="30" dirty="0">
                <a:solidFill>
                  <a:srgbClr val="5C0E20"/>
                </a:solidFill>
                <a:latin typeface="Arial"/>
                <a:cs typeface="Arial"/>
              </a:rPr>
              <a:t>the </a:t>
            </a:r>
            <a:r>
              <a:rPr sz="2400" spc="-30" dirty="0">
                <a:solidFill>
                  <a:srgbClr val="5C0E20"/>
                </a:solidFill>
                <a:latin typeface="Arial"/>
                <a:cs typeface="Arial"/>
              </a:rPr>
              <a:t>place </a:t>
            </a:r>
            <a:r>
              <a:rPr sz="2400" spc="320" dirty="0">
                <a:solidFill>
                  <a:srgbClr val="5C0E20"/>
                </a:solidFill>
                <a:latin typeface="Arial"/>
                <a:cs typeface="Arial"/>
              </a:rPr>
              <a:t>&amp;  </a:t>
            </a:r>
            <a:r>
              <a:rPr sz="2400" dirty="0">
                <a:solidFill>
                  <a:srgbClr val="5C0E20"/>
                </a:solidFill>
                <a:latin typeface="Arial"/>
                <a:cs typeface="Arial"/>
              </a:rPr>
              <a:t>its </a:t>
            </a:r>
            <a:r>
              <a:rPr sz="2400" spc="-20" dirty="0">
                <a:solidFill>
                  <a:srgbClr val="5C0E20"/>
                </a:solidFill>
                <a:latin typeface="Arial"/>
                <a:cs typeface="Arial"/>
              </a:rPr>
              <a:t>effects </a:t>
            </a:r>
            <a:r>
              <a:rPr sz="2400" spc="45" dirty="0">
                <a:solidFill>
                  <a:srgbClr val="5C0E20"/>
                </a:solidFill>
                <a:latin typeface="Arial"/>
                <a:cs typeface="Arial"/>
              </a:rPr>
              <a:t>on </a:t>
            </a:r>
            <a:r>
              <a:rPr sz="2400" spc="30" dirty="0">
                <a:solidFill>
                  <a:srgbClr val="5C0E20"/>
                </a:solidFill>
                <a:latin typeface="Arial"/>
                <a:cs typeface="Arial"/>
              </a:rPr>
              <a:t>the </a:t>
            </a:r>
            <a:r>
              <a:rPr sz="2400" spc="25" dirty="0">
                <a:solidFill>
                  <a:srgbClr val="5C0E20"/>
                </a:solidFill>
                <a:latin typeface="Arial"/>
                <a:cs typeface="Arial"/>
              </a:rPr>
              <a:t>product. </a:t>
            </a:r>
            <a:r>
              <a:rPr sz="2400" spc="-85" dirty="0">
                <a:solidFill>
                  <a:srgbClr val="5C0E20"/>
                </a:solidFill>
                <a:latin typeface="Arial"/>
                <a:cs typeface="Arial"/>
              </a:rPr>
              <a:t>Thus </a:t>
            </a:r>
            <a:r>
              <a:rPr sz="2400" spc="25" dirty="0">
                <a:solidFill>
                  <a:srgbClr val="5C0E20"/>
                </a:solidFill>
                <a:latin typeface="Arial"/>
                <a:cs typeface="Arial"/>
              </a:rPr>
              <a:t>regulating </a:t>
            </a:r>
            <a:r>
              <a:rPr sz="2400" spc="30" dirty="0">
                <a:solidFill>
                  <a:srgbClr val="5C0E20"/>
                </a:solidFill>
                <a:latin typeface="Arial"/>
                <a:cs typeface="Arial"/>
              </a:rPr>
              <a:t>the  </a:t>
            </a:r>
            <a:r>
              <a:rPr sz="2400" spc="-10" dirty="0">
                <a:solidFill>
                  <a:srgbClr val="5C0E20"/>
                </a:solidFill>
                <a:latin typeface="Arial"/>
                <a:cs typeface="Arial"/>
              </a:rPr>
              <a:t>relative </a:t>
            </a:r>
            <a:r>
              <a:rPr sz="2400" spc="45" dirty="0">
                <a:solidFill>
                  <a:srgbClr val="5C0E20"/>
                </a:solidFill>
                <a:latin typeface="Arial"/>
                <a:cs typeface="Arial"/>
              </a:rPr>
              <a:t>humidity </a:t>
            </a:r>
            <a:r>
              <a:rPr sz="2400" spc="-75" dirty="0">
                <a:solidFill>
                  <a:srgbClr val="5C0E20"/>
                </a:solidFill>
                <a:latin typeface="Arial"/>
                <a:cs typeface="Arial"/>
              </a:rPr>
              <a:t>is </a:t>
            </a:r>
            <a:r>
              <a:rPr sz="2400" spc="-45" dirty="0">
                <a:solidFill>
                  <a:srgbClr val="5C0E20"/>
                </a:solidFill>
                <a:latin typeface="Arial"/>
                <a:cs typeface="Arial"/>
              </a:rPr>
              <a:t>also</a:t>
            </a:r>
            <a:r>
              <a:rPr sz="2400" spc="40" dirty="0">
                <a:solidFill>
                  <a:srgbClr val="5C0E20"/>
                </a:solidFill>
                <a:latin typeface="Arial"/>
                <a:cs typeface="Arial"/>
              </a:rPr>
              <a:t> </a:t>
            </a:r>
            <a:r>
              <a:rPr sz="2400" spc="35" dirty="0">
                <a:solidFill>
                  <a:srgbClr val="5C0E20"/>
                </a:solidFill>
                <a:latin typeface="Arial"/>
                <a:cs typeface="Arial"/>
              </a:rPr>
              <a:t>important.</a:t>
            </a:r>
            <a:endParaRPr sz="24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265"/>
              </a:spcBef>
            </a:pPr>
            <a:r>
              <a:rPr sz="2000" spc="-40" dirty="0">
                <a:solidFill>
                  <a:srgbClr val="C00000"/>
                </a:solidFill>
                <a:latin typeface="Arial"/>
                <a:cs typeface="Arial"/>
              </a:rPr>
              <a:t>12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43989" y="1847850"/>
            <a:ext cx="6571615" cy="0"/>
          </a:xfrm>
          <a:custGeom>
            <a:avLst/>
            <a:gdLst/>
            <a:ahLst/>
            <a:cxnLst/>
            <a:rect l="l" t="t" r="r" b="b"/>
            <a:pathLst>
              <a:path w="6571615">
                <a:moveTo>
                  <a:pt x="0" y="0"/>
                </a:moveTo>
                <a:lnTo>
                  <a:pt x="6571360" y="0"/>
                </a:lnTo>
              </a:path>
            </a:pathLst>
          </a:custGeom>
          <a:ln w="32004">
            <a:solidFill>
              <a:srgbClr val="B71E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22602" y="665480"/>
            <a:ext cx="480568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20" dirty="0"/>
              <a:t>FINANCIAL </a:t>
            </a:r>
            <a:r>
              <a:rPr spc="425" dirty="0"/>
              <a:t>&amp; </a:t>
            </a:r>
            <a:r>
              <a:rPr spc="-260" dirty="0"/>
              <a:t>OTHER</a:t>
            </a:r>
            <a:r>
              <a:rPr spc="-415" dirty="0"/>
              <a:t> </a:t>
            </a:r>
            <a:r>
              <a:rPr spc="-160" dirty="0"/>
              <a:t>AIDS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374394" y="1966087"/>
            <a:ext cx="7083425" cy="39185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6350" indent="-228600" algn="just">
              <a:lnSpc>
                <a:spcPct val="120000"/>
              </a:lnSpc>
              <a:spcBef>
                <a:spcPts val="100"/>
              </a:spcBef>
              <a:buClr>
                <a:srgbClr val="B71E42"/>
              </a:buClr>
              <a:buFont typeface="Wingdings"/>
              <a:buChar char=""/>
              <a:tabLst>
                <a:tab pos="241300" algn="l"/>
              </a:tabLst>
            </a:pPr>
            <a:r>
              <a:rPr sz="2400" spc="-5" dirty="0">
                <a:solidFill>
                  <a:srgbClr val="5C0E20"/>
                </a:solidFill>
                <a:latin typeface="Times New Roman"/>
                <a:cs typeface="Times New Roman"/>
              </a:rPr>
              <a:t>Some states gives 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aids in the form of loans, feed  </a:t>
            </a:r>
            <a:r>
              <a:rPr sz="2400" spc="-30" dirty="0">
                <a:solidFill>
                  <a:srgbClr val="5C0E20"/>
                </a:solidFill>
                <a:latin typeface="Times New Roman"/>
                <a:cs typeface="Times New Roman"/>
              </a:rPr>
              <a:t>money, 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subsides, </a:t>
            </a:r>
            <a:r>
              <a:rPr sz="2400" spc="-20" dirty="0">
                <a:solidFill>
                  <a:srgbClr val="5C0E20"/>
                </a:solidFill>
                <a:latin typeface="Times New Roman"/>
                <a:cs typeface="Times New Roman"/>
              </a:rPr>
              <a:t>machinery, 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etc to attract</a:t>
            </a:r>
            <a:r>
              <a:rPr sz="2400" spc="-10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C0E20"/>
                </a:solidFill>
                <a:latin typeface="Times New Roman"/>
                <a:cs typeface="Times New Roman"/>
              </a:rPr>
              <a:t>industrialists</a:t>
            </a:r>
            <a:endParaRPr sz="2400">
              <a:latin typeface="Times New Roman"/>
              <a:cs typeface="Times New Roman"/>
            </a:endParaRPr>
          </a:p>
          <a:p>
            <a:pPr marL="241300" marR="5080" indent="-228600" algn="just">
              <a:lnSpc>
                <a:spcPct val="120000"/>
              </a:lnSpc>
              <a:spcBef>
                <a:spcPts val="994"/>
              </a:spcBef>
              <a:buClr>
                <a:srgbClr val="B71E42"/>
              </a:buClr>
              <a:buFont typeface="Wingdings"/>
              <a:buChar char=""/>
              <a:tabLst>
                <a:tab pos="241300" algn="l"/>
              </a:tabLst>
            </a:pPr>
            <a:r>
              <a:rPr sz="2400" spc="-5" dirty="0">
                <a:solidFill>
                  <a:srgbClr val="5C0E20"/>
                </a:solidFill>
                <a:latin typeface="Times New Roman"/>
                <a:cs typeface="Times New Roman"/>
              </a:rPr>
              <a:t>Special economic 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zone </a:t>
            </a:r>
            <a:r>
              <a:rPr sz="2400" spc="-5" dirty="0">
                <a:solidFill>
                  <a:srgbClr val="5C0E20"/>
                </a:solidFill>
                <a:latin typeface="Times New Roman"/>
                <a:cs typeface="Times New Roman"/>
              </a:rPr>
              <a:t>has economic law 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which is  </a:t>
            </a:r>
            <a:r>
              <a:rPr sz="2400" spc="-10" dirty="0">
                <a:solidFill>
                  <a:srgbClr val="5C0E20"/>
                </a:solidFill>
                <a:latin typeface="Times New Roman"/>
                <a:cs typeface="Times New Roman"/>
              </a:rPr>
              <a:t>different </a:t>
            </a:r>
            <a:r>
              <a:rPr sz="2400" spc="-5" dirty="0">
                <a:solidFill>
                  <a:srgbClr val="5C0E20"/>
                </a:solidFill>
                <a:latin typeface="Times New Roman"/>
                <a:cs typeface="Times New Roman"/>
              </a:rPr>
              <a:t>from 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typical </a:t>
            </a:r>
            <a:r>
              <a:rPr sz="2400" spc="-15" dirty="0">
                <a:solidFill>
                  <a:srgbClr val="5C0E20"/>
                </a:solidFill>
                <a:latin typeface="Times New Roman"/>
                <a:cs typeface="Times New Roman"/>
              </a:rPr>
              <a:t>country’s </a:t>
            </a:r>
            <a:r>
              <a:rPr sz="2400" spc="-5" dirty="0">
                <a:solidFill>
                  <a:srgbClr val="5C0E20"/>
                </a:solidFill>
                <a:latin typeface="Times New Roman"/>
                <a:cs typeface="Times New Roman"/>
              </a:rPr>
              <a:t>economic</a:t>
            </a:r>
            <a:r>
              <a:rPr sz="2400" spc="-45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laws</a:t>
            </a:r>
            <a:endParaRPr sz="2400">
              <a:latin typeface="Times New Roman"/>
              <a:cs typeface="Times New Roman"/>
            </a:endParaRPr>
          </a:p>
          <a:p>
            <a:pPr marL="241300" indent="-228600" algn="just">
              <a:lnSpc>
                <a:spcPct val="100000"/>
              </a:lnSpc>
              <a:spcBef>
                <a:spcPts val="1585"/>
              </a:spcBef>
              <a:buClr>
                <a:srgbClr val="B71E42"/>
              </a:buClr>
              <a:buFont typeface="Wingdings"/>
              <a:buChar char=""/>
              <a:tabLst>
                <a:tab pos="241300" algn="l"/>
              </a:tabLst>
            </a:pPr>
            <a:r>
              <a:rPr sz="2400" spc="-5" dirty="0">
                <a:solidFill>
                  <a:srgbClr val="5C0E20"/>
                </a:solidFill>
                <a:latin typeface="Times New Roman"/>
                <a:cs typeface="Times New Roman"/>
              </a:rPr>
              <a:t>SEZ </a:t>
            </a:r>
            <a:r>
              <a:rPr sz="2400" spc="-15" dirty="0">
                <a:solidFill>
                  <a:srgbClr val="5C0E20"/>
                </a:solidFill>
                <a:latin typeface="Times New Roman"/>
                <a:cs typeface="Times New Roman"/>
              </a:rPr>
              <a:t>offer 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tax </a:t>
            </a:r>
            <a:r>
              <a:rPr sz="2400" spc="-5" dirty="0">
                <a:solidFill>
                  <a:srgbClr val="5C0E20"/>
                </a:solidFill>
                <a:latin typeface="Times New Roman"/>
                <a:cs typeface="Times New Roman"/>
              </a:rPr>
              <a:t>breaks 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to foreign</a:t>
            </a:r>
            <a:r>
              <a:rPr sz="2400" spc="-15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investors</a:t>
            </a:r>
            <a:endParaRPr sz="2400">
              <a:latin typeface="Times New Roman"/>
              <a:cs typeface="Times New Roman"/>
            </a:endParaRPr>
          </a:p>
          <a:p>
            <a:pPr marL="241300" marR="6985" indent="-228600" algn="just">
              <a:lnSpc>
                <a:spcPct val="120000"/>
              </a:lnSpc>
              <a:spcBef>
                <a:spcPts val="994"/>
              </a:spcBef>
              <a:buClr>
                <a:srgbClr val="B71E42"/>
              </a:buClr>
              <a:buFont typeface="Wingdings"/>
              <a:buChar char=""/>
              <a:tabLst>
                <a:tab pos="241300" algn="l"/>
              </a:tabLst>
            </a:pPr>
            <a:r>
              <a:rPr sz="2400" spc="-5" dirty="0">
                <a:solidFill>
                  <a:srgbClr val="5C0E20"/>
                </a:solidFill>
                <a:latin typeface="Times New Roman"/>
                <a:cs typeface="Times New Roman"/>
              </a:rPr>
              <a:t>SEZs 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are </a:t>
            </a:r>
            <a:r>
              <a:rPr sz="2400" spc="-5" dirty="0">
                <a:solidFill>
                  <a:srgbClr val="5C0E20"/>
                </a:solidFill>
                <a:latin typeface="Times New Roman"/>
                <a:cs typeface="Times New Roman"/>
              </a:rPr>
              <a:t>located within </a:t>
            </a:r>
            <a:r>
              <a:rPr sz="2400" spc="-15" dirty="0">
                <a:solidFill>
                  <a:srgbClr val="5C0E20"/>
                </a:solidFill>
                <a:latin typeface="Times New Roman"/>
                <a:cs typeface="Times New Roman"/>
              </a:rPr>
              <a:t>country’s </a:t>
            </a:r>
            <a:r>
              <a:rPr sz="2400" spc="-5" dirty="0">
                <a:solidFill>
                  <a:srgbClr val="5C0E20"/>
                </a:solidFill>
                <a:latin typeface="Times New Roman"/>
                <a:cs typeface="Times New Roman"/>
              </a:rPr>
              <a:t>national 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borders </a:t>
            </a:r>
            <a:r>
              <a:rPr sz="2400" spc="-5" dirty="0">
                <a:solidFill>
                  <a:srgbClr val="5C0E20"/>
                </a:solidFill>
                <a:latin typeface="Times New Roman"/>
                <a:cs typeface="Times New Roman"/>
              </a:rPr>
              <a:t>aims  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to </a:t>
            </a:r>
            <a:r>
              <a:rPr sz="2400" spc="-5" dirty="0">
                <a:solidFill>
                  <a:srgbClr val="5C0E20"/>
                </a:solidFill>
                <a:latin typeface="Times New Roman"/>
                <a:cs typeface="Times New Roman"/>
              </a:rPr>
              <a:t>increase trade, increase investments, 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job </a:t>
            </a:r>
            <a:r>
              <a:rPr sz="2400" spc="-5" dirty="0">
                <a:solidFill>
                  <a:srgbClr val="5C0E20"/>
                </a:solidFill>
                <a:latin typeface="Times New Roman"/>
                <a:cs typeface="Times New Roman"/>
              </a:rPr>
              <a:t>creation 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&amp;  </a:t>
            </a:r>
            <a:r>
              <a:rPr sz="2400" spc="-10" dirty="0">
                <a:solidFill>
                  <a:srgbClr val="5C0E20"/>
                </a:solidFill>
                <a:latin typeface="Times New Roman"/>
                <a:cs typeface="Times New Roman"/>
              </a:rPr>
              <a:t>effective</a:t>
            </a:r>
            <a:r>
              <a:rPr sz="2400" spc="-20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C0E20"/>
                </a:solidFill>
                <a:latin typeface="Times New Roman"/>
                <a:cs typeface="Times New Roman"/>
              </a:rPr>
              <a:t>administration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581390" y="5696508"/>
            <a:ext cx="29972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40" dirty="0">
                <a:solidFill>
                  <a:srgbClr val="C00000"/>
                </a:solidFill>
                <a:latin typeface="Arial"/>
                <a:cs typeface="Arial"/>
              </a:rPr>
              <a:t>13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43989" y="1847850"/>
            <a:ext cx="6571615" cy="0"/>
          </a:xfrm>
          <a:custGeom>
            <a:avLst/>
            <a:gdLst/>
            <a:ahLst/>
            <a:cxnLst/>
            <a:rect l="l" t="t" r="r" b="b"/>
            <a:pathLst>
              <a:path w="6571615">
                <a:moveTo>
                  <a:pt x="0" y="0"/>
                </a:moveTo>
                <a:lnTo>
                  <a:pt x="6571360" y="0"/>
                </a:lnTo>
              </a:path>
            </a:pathLst>
          </a:custGeom>
          <a:ln w="32004">
            <a:solidFill>
              <a:srgbClr val="B71E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22602" y="665480"/>
            <a:ext cx="106997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80" dirty="0"/>
              <a:t>LAND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512809" y="5611112"/>
            <a:ext cx="426720" cy="499109"/>
          </a:xfrm>
          <a:prstGeom prst="rect">
            <a:avLst/>
          </a:prstGeom>
        </p:spPr>
        <p:txBody>
          <a:bodyPr vert="horz" wrap="square" lIns="0" tIns="2222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75"/>
              </a:spcBef>
            </a:pPr>
            <a:r>
              <a:rPr sz="2000" spc="-35" dirty="0">
                <a:solidFill>
                  <a:srgbClr val="C00000"/>
                </a:solidFill>
                <a:latin typeface="Arial"/>
                <a:cs typeface="Arial"/>
              </a:rPr>
              <a:t>14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22602" y="1992274"/>
            <a:ext cx="6416040" cy="20739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marR="5080" indent="-228600" algn="just">
              <a:lnSpc>
                <a:spcPct val="120000"/>
              </a:lnSpc>
              <a:spcBef>
                <a:spcPts val="100"/>
              </a:spcBef>
              <a:buClr>
                <a:srgbClr val="B71E42"/>
              </a:buClr>
              <a:buFont typeface="Wingdings"/>
              <a:buChar char=""/>
              <a:tabLst>
                <a:tab pos="241300" algn="l"/>
              </a:tabLst>
            </a:pPr>
            <a:r>
              <a:rPr sz="2800" spc="-40" dirty="0">
                <a:solidFill>
                  <a:srgbClr val="5C0E20"/>
                </a:solidFill>
                <a:latin typeface="Times New Roman"/>
                <a:cs typeface="Times New Roman"/>
              </a:rPr>
              <a:t>Topography,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area, shape 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of the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site, cost,  drainage and other facilities </a:t>
            </a:r>
            <a:r>
              <a:rPr sz="2800" spc="-10" dirty="0">
                <a:solidFill>
                  <a:srgbClr val="5C0E20"/>
                </a:solidFill>
                <a:latin typeface="Times New Roman"/>
                <a:cs typeface="Times New Roman"/>
              </a:rPr>
              <a:t>as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well </a:t>
            </a:r>
            <a:r>
              <a:rPr sz="2800" spc="-10" dirty="0">
                <a:solidFill>
                  <a:srgbClr val="5C0E20"/>
                </a:solidFill>
                <a:latin typeface="Times New Roman"/>
                <a:cs typeface="Times New Roman"/>
              </a:rPr>
              <a:t>as 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the 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probability 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of floods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and earthquake  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influence the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selection 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of</a:t>
            </a:r>
            <a:r>
              <a:rPr sz="2800" spc="-55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site.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43989" y="1847850"/>
            <a:ext cx="6571615" cy="0"/>
          </a:xfrm>
          <a:custGeom>
            <a:avLst/>
            <a:gdLst/>
            <a:ahLst/>
            <a:cxnLst/>
            <a:rect l="l" t="t" r="r" b="b"/>
            <a:pathLst>
              <a:path w="6571615">
                <a:moveTo>
                  <a:pt x="0" y="0"/>
                </a:moveTo>
                <a:lnTo>
                  <a:pt x="6571360" y="0"/>
                </a:lnTo>
              </a:path>
            </a:pathLst>
          </a:custGeom>
          <a:ln w="32004">
            <a:solidFill>
              <a:srgbClr val="B71E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22602" y="665480"/>
            <a:ext cx="651383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370" dirty="0"/>
              <a:t>PRESENCE </a:t>
            </a:r>
            <a:r>
              <a:rPr spc="-235" dirty="0"/>
              <a:t>OF </a:t>
            </a:r>
            <a:r>
              <a:rPr spc="-305" dirty="0"/>
              <a:t>RELATED</a:t>
            </a:r>
            <a:r>
              <a:rPr spc="-10" dirty="0"/>
              <a:t> </a:t>
            </a:r>
            <a:r>
              <a:rPr spc="-229" dirty="0"/>
              <a:t>INDUSTRIES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512809" y="5611112"/>
            <a:ext cx="426720" cy="499109"/>
          </a:xfrm>
          <a:prstGeom prst="rect">
            <a:avLst/>
          </a:prstGeom>
        </p:spPr>
        <p:txBody>
          <a:bodyPr vert="horz" wrap="square" lIns="0" tIns="2222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75"/>
              </a:spcBef>
            </a:pPr>
            <a:r>
              <a:rPr sz="2000" spc="-35" dirty="0">
                <a:solidFill>
                  <a:srgbClr val="C00000"/>
                </a:solidFill>
                <a:latin typeface="Arial"/>
                <a:cs typeface="Arial"/>
              </a:rPr>
              <a:t>15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22602" y="1992274"/>
            <a:ext cx="6413500" cy="20739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marR="5080" indent="-228600" algn="just">
              <a:lnSpc>
                <a:spcPct val="120000"/>
              </a:lnSpc>
              <a:spcBef>
                <a:spcPts val="100"/>
              </a:spcBef>
              <a:buClr>
                <a:srgbClr val="B71E42"/>
              </a:buClr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Like packaging industry 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or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a 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firm which 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produces </a:t>
            </a:r>
            <a:r>
              <a:rPr sz="2800" spc="-10" dirty="0">
                <a:solidFill>
                  <a:srgbClr val="5C0E20"/>
                </a:solidFill>
                <a:latin typeface="Times New Roman"/>
                <a:cs typeface="Times New Roman"/>
              </a:rPr>
              <a:t>raw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materials could 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be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helpful to  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the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new industry which could get 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the raw 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materials from 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the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nearby firm.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43989" y="1847850"/>
            <a:ext cx="6571615" cy="0"/>
          </a:xfrm>
          <a:custGeom>
            <a:avLst/>
            <a:gdLst/>
            <a:ahLst/>
            <a:cxnLst/>
            <a:rect l="l" t="t" r="r" b="b"/>
            <a:pathLst>
              <a:path w="6571615">
                <a:moveTo>
                  <a:pt x="0" y="0"/>
                </a:moveTo>
                <a:lnTo>
                  <a:pt x="6571360" y="0"/>
                </a:lnTo>
              </a:path>
            </a:pathLst>
          </a:custGeom>
          <a:ln w="32004">
            <a:solidFill>
              <a:srgbClr val="B71E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22602" y="682244"/>
            <a:ext cx="6483350" cy="4679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900" spc="-280" dirty="0"/>
              <a:t>EXISTENCE </a:t>
            </a:r>
            <a:r>
              <a:rPr sz="2900" spc="-210" dirty="0"/>
              <a:t>OF </a:t>
            </a:r>
            <a:r>
              <a:rPr sz="2900" spc="-200" dirty="0"/>
              <a:t>HOSPITALS,</a:t>
            </a:r>
            <a:r>
              <a:rPr sz="2900" spc="-155" dirty="0"/>
              <a:t> </a:t>
            </a:r>
            <a:r>
              <a:rPr sz="2900" spc="-160" dirty="0"/>
              <a:t>MARKETING</a:t>
            </a:r>
            <a:endParaRPr sz="2900"/>
          </a:p>
        </p:txBody>
      </p:sp>
      <p:sp>
        <p:nvSpPr>
          <p:cNvPr id="5" name="object 5"/>
          <p:cNvSpPr txBox="1"/>
          <p:nvPr/>
        </p:nvSpPr>
        <p:spPr>
          <a:xfrm>
            <a:off x="8589009" y="5687312"/>
            <a:ext cx="350520" cy="499109"/>
          </a:xfrm>
          <a:prstGeom prst="rect">
            <a:avLst/>
          </a:prstGeom>
        </p:spPr>
        <p:txBody>
          <a:bodyPr vert="horz" wrap="square" lIns="0" tIns="2222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75"/>
              </a:spcBef>
            </a:pPr>
            <a:r>
              <a:rPr sz="2000" spc="-35" dirty="0">
                <a:solidFill>
                  <a:srgbClr val="C00000"/>
                </a:solidFill>
                <a:latin typeface="Arial"/>
                <a:cs typeface="Arial"/>
              </a:rPr>
              <a:t>16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22602" y="1079702"/>
            <a:ext cx="6415405" cy="19621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4908550" algn="l"/>
              </a:tabLst>
            </a:pPr>
            <a:r>
              <a:rPr sz="2900" spc="-295" dirty="0">
                <a:latin typeface="Arial"/>
                <a:cs typeface="Arial"/>
              </a:rPr>
              <a:t>CENTERS,  </a:t>
            </a:r>
            <a:r>
              <a:rPr sz="2900" spc="-220" dirty="0">
                <a:latin typeface="Arial"/>
                <a:cs typeface="Arial"/>
              </a:rPr>
              <a:t>SCHOOLS</a:t>
            </a:r>
            <a:r>
              <a:rPr sz="2900" spc="-235" dirty="0">
                <a:latin typeface="Arial"/>
                <a:cs typeface="Arial"/>
              </a:rPr>
              <a:t> </a:t>
            </a:r>
            <a:r>
              <a:rPr sz="2900" spc="-180" dirty="0">
                <a:latin typeface="Arial"/>
                <a:cs typeface="Arial"/>
              </a:rPr>
              <a:t>,</a:t>
            </a:r>
            <a:r>
              <a:rPr sz="2900" spc="-10" dirty="0">
                <a:latin typeface="Arial"/>
                <a:cs typeface="Arial"/>
              </a:rPr>
              <a:t> </a:t>
            </a:r>
            <a:r>
              <a:rPr sz="2900" spc="-185" dirty="0">
                <a:latin typeface="Arial"/>
                <a:cs typeface="Arial"/>
              </a:rPr>
              <a:t>BANKS	</a:t>
            </a:r>
            <a:r>
              <a:rPr sz="2900" spc="-340" dirty="0">
                <a:latin typeface="Arial"/>
                <a:cs typeface="Arial"/>
              </a:rPr>
              <a:t>ETC</a:t>
            </a:r>
            <a:endParaRPr sz="2900">
              <a:latin typeface="Arial"/>
              <a:cs typeface="Arial"/>
            </a:endParaRPr>
          </a:p>
          <a:p>
            <a:pPr marL="240665" marR="5080" indent="-228600">
              <a:lnSpc>
                <a:spcPct val="120000"/>
              </a:lnSpc>
              <a:spcBef>
                <a:spcPts val="3700"/>
              </a:spcBef>
              <a:buClr>
                <a:srgbClr val="B71E42"/>
              </a:buClr>
              <a:buFont typeface="Wingdings"/>
              <a:buChar char=""/>
              <a:tabLst>
                <a:tab pos="241300" algn="l"/>
                <a:tab pos="914400" algn="l"/>
                <a:tab pos="1527175" algn="l"/>
                <a:tab pos="2555875" algn="l"/>
                <a:tab pos="3859529" algn="l"/>
                <a:tab pos="4335145" algn="l"/>
                <a:tab pos="4946015" algn="l"/>
                <a:tab pos="5889625" algn="l"/>
              </a:tabLst>
            </a:pP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Fo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r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t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h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e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f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u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t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u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re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ben</a:t>
            </a:r>
            <a:r>
              <a:rPr sz="2800" spc="-20" dirty="0">
                <a:solidFill>
                  <a:srgbClr val="5C0E20"/>
                </a:solidFill>
                <a:latin typeface="Times New Roman"/>
                <a:cs typeface="Times New Roman"/>
              </a:rPr>
              <a:t>e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fi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t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s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	o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f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the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sta</a:t>
            </a:r>
            <a:r>
              <a:rPr sz="2800" spc="-50" dirty="0">
                <a:solidFill>
                  <a:srgbClr val="5C0E20"/>
                </a:solidFill>
                <a:latin typeface="Times New Roman"/>
                <a:cs typeface="Times New Roman"/>
              </a:rPr>
              <a:t>f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fs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and  their</a:t>
            </a:r>
            <a:r>
              <a:rPr sz="2800" spc="-20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800" spc="-30" dirty="0">
                <a:solidFill>
                  <a:srgbClr val="5C0E20"/>
                </a:solidFill>
                <a:latin typeface="Times New Roman"/>
                <a:cs typeface="Times New Roman"/>
              </a:rPr>
              <a:t>family.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43989" y="1847850"/>
            <a:ext cx="6571615" cy="0"/>
          </a:xfrm>
          <a:custGeom>
            <a:avLst/>
            <a:gdLst/>
            <a:ahLst/>
            <a:cxnLst/>
            <a:rect l="l" t="t" r="r" b="b"/>
            <a:pathLst>
              <a:path w="6571615">
                <a:moveTo>
                  <a:pt x="0" y="0"/>
                </a:moveTo>
                <a:lnTo>
                  <a:pt x="6571360" y="0"/>
                </a:lnTo>
              </a:path>
            </a:pathLst>
          </a:custGeom>
          <a:ln w="32004">
            <a:solidFill>
              <a:srgbClr val="B71E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22602" y="665480"/>
            <a:ext cx="378269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30" dirty="0"/>
              <a:t>HOUSING</a:t>
            </a:r>
            <a:r>
              <a:rPr spc="-85" dirty="0"/>
              <a:t> </a:t>
            </a:r>
            <a:r>
              <a:rPr spc="-245" dirty="0"/>
              <a:t>FACILITIES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8589009" y="5687312"/>
            <a:ext cx="350520" cy="499109"/>
          </a:xfrm>
          <a:prstGeom prst="rect">
            <a:avLst/>
          </a:prstGeom>
        </p:spPr>
        <p:txBody>
          <a:bodyPr vert="horz" wrap="square" lIns="0" tIns="2222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75"/>
              </a:spcBef>
            </a:pPr>
            <a:r>
              <a:rPr sz="2000" spc="-35" dirty="0">
                <a:solidFill>
                  <a:srgbClr val="C00000"/>
                </a:solidFill>
                <a:latin typeface="Arial"/>
                <a:cs typeface="Arial"/>
              </a:rPr>
              <a:t>17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22602" y="1992274"/>
            <a:ext cx="5550535" cy="1049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marR="5080" indent="-228600">
              <a:lnSpc>
                <a:spcPct val="120000"/>
              </a:lnSpc>
              <a:spcBef>
                <a:spcPts val="100"/>
              </a:spcBef>
              <a:buClr>
                <a:srgbClr val="B71E42"/>
              </a:buClr>
              <a:buFont typeface="Wingdings"/>
              <a:buChar char=""/>
              <a:tabLst>
                <a:tab pos="241300" algn="l"/>
                <a:tab pos="2040889" algn="l"/>
                <a:tab pos="2620010" algn="l"/>
                <a:tab pos="3176270" algn="l"/>
                <a:tab pos="3811904" algn="l"/>
                <a:tab pos="4039235" algn="l"/>
                <a:tab pos="4816475" algn="l"/>
                <a:tab pos="5260340" algn="l"/>
              </a:tabLst>
            </a:pP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Ac</a:t>
            </a:r>
            <a:r>
              <a:rPr sz="2800" spc="-20" dirty="0">
                <a:solidFill>
                  <a:srgbClr val="5C0E20"/>
                </a:solidFill>
                <a:latin typeface="Times New Roman"/>
                <a:cs typeface="Times New Roman"/>
              </a:rPr>
              <a:t>c</a:t>
            </a:r>
            <a:r>
              <a:rPr sz="2800" spc="5" dirty="0">
                <a:solidFill>
                  <a:srgbClr val="5C0E20"/>
                </a:solidFill>
                <a:latin typeface="Times New Roman"/>
                <a:cs typeface="Times New Roman"/>
              </a:rPr>
              <a:t>o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m</a:t>
            </a:r>
            <a:r>
              <a:rPr sz="2800" spc="-25" dirty="0">
                <a:solidFill>
                  <a:srgbClr val="5C0E20"/>
                </a:solidFill>
                <a:latin typeface="Times New Roman"/>
                <a:cs typeface="Times New Roman"/>
              </a:rPr>
              <a:t>m</a:t>
            </a:r>
            <a:r>
              <a:rPr sz="2800" spc="5" dirty="0">
                <a:solidFill>
                  <a:srgbClr val="5C0E20"/>
                </a:solidFill>
                <a:latin typeface="Times New Roman"/>
                <a:cs typeface="Times New Roman"/>
              </a:rPr>
              <a:t>o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dations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are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		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g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i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ven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to  employees	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of	higher	rank,	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thus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203185" y="1992274"/>
            <a:ext cx="734695" cy="1049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74320">
              <a:lnSpc>
                <a:spcPct val="120000"/>
              </a:lnSpc>
              <a:spcBef>
                <a:spcPts val="100"/>
              </a:spcBef>
            </a:pP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t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h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e  th</a:t>
            </a:r>
            <a:r>
              <a:rPr sz="2800" spc="-15" dirty="0">
                <a:solidFill>
                  <a:srgbClr val="5C0E20"/>
                </a:solidFill>
                <a:latin typeface="Times New Roman"/>
                <a:cs typeface="Times New Roman"/>
              </a:rPr>
              <a:t>e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re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51202" y="3016656"/>
            <a:ext cx="6184265" cy="1049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0000"/>
              </a:lnSpc>
              <a:spcBef>
                <a:spcPts val="100"/>
              </a:spcBef>
            </a:pP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should 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be housing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facilities </a:t>
            </a:r>
            <a:r>
              <a:rPr sz="2800" spc="-10" dirty="0">
                <a:solidFill>
                  <a:srgbClr val="5C0E20"/>
                </a:solidFill>
                <a:latin typeface="Times New Roman"/>
                <a:cs typeface="Times New Roman"/>
              </a:rPr>
              <a:t>in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the selected  site.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43989" y="1847850"/>
            <a:ext cx="6571615" cy="0"/>
          </a:xfrm>
          <a:custGeom>
            <a:avLst/>
            <a:gdLst/>
            <a:ahLst/>
            <a:cxnLst/>
            <a:rect l="l" t="t" r="r" b="b"/>
            <a:pathLst>
              <a:path w="6571615">
                <a:moveTo>
                  <a:pt x="0" y="0"/>
                </a:moveTo>
                <a:lnTo>
                  <a:pt x="6571360" y="0"/>
                </a:lnTo>
              </a:path>
            </a:pathLst>
          </a:custGeom>
          <a:ln w="32004">
            <a:solidFill>
              <a:srgbClr val="B71E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22602" y="665480"/>
            <a:ext cx="503618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45" dirty="0"/>
              <a:t>FACILITIES </a:t>
            </a:r>
            <a:r>
              <a:rPr spc="-290" dirty="0"/>
              <a:t>FOR</a:t>
            </a:r>
            <a:r>
              <a:rPr spc="-465" dirty="0"/>
              <a:t> </a:t>
            </a:r>
            <a:r>
              <a:rPr spc="-175" dirty="0"/>
              <a:t>EXPANSION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385809" y="5687312"/>
            <a:ext cx="299720" cy="499109"/>
          </a:xfrm>
          <a:prstGeom prst="rect">
            <a:avLst/>
          </a:prstGeom>
        </p:spPr>
        <p:txBody>
          <a:bodyPr vert="horz" wrap="square" lIns="0" tIns="22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sz="2000" spc="-40" dirty="0">
                <a:solidFill>
                  <a:srgbClr val="C00000"/>
                </a:solidFill>
                <a:latin typeface="Arial"/>
                <a:cs typeface="Arial"/>
              </a:rPr>
              <a:t>18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22602" y="1992274"/>
            <a:ext cx="6416675" cy="1562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marR="5080" indent="-228600" algn="just">
              <a:lnSpc>
                <a:spcPct val="120000"/>
              </a:lnSpc>
              <a:spcBef>
                <a:spcPts val="100"/>
              </a:spcBef>
              <a:buClr>
                <a:srgbClr val="B71E42"/>
              </a:buClr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While selecting 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the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land 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for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a plant site, it  should 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be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seen that </a:t>
            </a:r>
            <a:r>
              <a:rPr sz="2800" spc="-25" dirty="0">
                <a:solidFill>
                  <a:srgbClr val="5C0E20"/>
                </a:solidFill>
                <a:latin typeface="Times New Roman"/>
                <a:cs typeface="Times New Roman"/>
              </a:rPr>
              <a:t>there’s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plenty 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of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land  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for future expansion of the</a:t>
            </a:r>
            <a:r>
              <a:rPr sz="2800" spc="-65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industry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43989" y="1847850"/>
            <a:ext cx="6571615" cy="0"/>
          </a:xfrm>
          <a:custGeom>
            <a:avLst/>
            <a:gdLst/>
            <a:ahLst/>
            <a:cxnLst/>
            <a:rect l="l" t="t" r="r" b="b"/>
            <a:pathLst>
              <a:path w="6571615">
                <a:moveTo>
                  <a:pt x="0" y="0"/>
                </a:moveTo>
                <a:lnTo>
                  <a:pt x="6571360" y="0"/>
                </a:lnTo>
              </a:path>
            </a:pathLst>
          </a:custGeom>
          <a:ln w="32004">
            <a:solidFill>
              <a:srgbClr val="B71E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22602" y="665480"/>
            <a:ext cx="2040889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25" dirty="0"/>
              <a:t>CONTENTS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522602" y="1865782"/>
            <a:ext cx="4537075" cy="3444875"/>
          </a:xfrm>
          <a:prstGeom prst="rect">
            <a:avLst/>
          </a:prstGeom>
        </p:spPr>
        <p:txBody>
          <a:bodyPr vert="horz" wrap="square" lIns="0" tIns="224154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764"/>
              </a:spcBef>
              <a:buClr>
                <a:srgbClr val="B71E42"/>
              </a:buClr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Definition</a:t>
            </a:r>
            <a:endParaRPr sz="28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1670"/>
              </a:spcBef>
              <a:buClr>
                <a:srgbClr val="B71E42"/>
              </a:buClr>
              <a:buFont typeface="Arial"/>
              <a:buChar char="•"/>
              <a:tabLst>
                <a:tab pos="241300" algn="l"/>
              </a:tabLst>
            </a:pP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Introduction</a:t>
            </a:r>
            <a:endParaRPr sz="28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1680"/>
              </a:spcBef>
              <a:buClr>
                <a:srgbClr val="B71E42"/>
              </a:buClr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Factor </a:t>
            </a:r>
            <a:r>
              <a:rPr sz="2800" spc="-10" dirty="0">
                <a:solidFill>
                  <a:srgbClr val="5C0E20"/>
                </a:solidFill>
                <a:latin typeface="Times New Roman"/>
                <a:cs typeface="Times New Roman"/>
              </a:rPr>
              <a:t>affecting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plant</a:t>
            </a:r>
            <a:r>
              <a:rPr sz="2800" spc="-25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location</a:t>
            </a:r>
            <a:endParaRPr sz="28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2425"/>
              </a:spcBef>
              <a:buClr>
                <a:srgbClr val="B71E42"/>
              </a:buClr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Conclusion</a:t>
            </a:r>
            <a:endParaRPr sz="28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2680"/>
              </a:spcBef>
              <a:buClr>
                <a:srgbClr val="B71E42"/>
              </a:buClr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References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664702" y="5692241"/>
            <a:ext cx="15303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C00000"/>
                </a:solidFill>
                <a:latin typeface="Times New Roman"/>
                <a:cs typeface="Times New Roman"/>
              </a:rPr>
              <a:t>1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43989" y="1847850"/>
            <a:ext cx="6571615" cy="0"/>
          </a:xfrm>
          <a:custGeom>
            <a:avLst/>
            <a:gdLst/>
            <a:ahLst/>
            <a:cxnLst/>
            <a:rect l="l" t="t" r="r" b="b"/>
            <a:pathLst>
              <a:path w="6571615">
                <a:moveTo>
                  <a:pt x="0" y="0"/>
                </a:moveTo>
                <a:lnTo>
                  <a:pt x="6571360" y="0"/>
                </a:lnTo>
              </a:path>
            </a:pathLst>
          </a:custGeom>
          <a:ln w="32004">
            <a:solidFill>
              <a:srgbClr val="B71E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22602" y="682244"/>
            <a:ext cx="5808980" cy="4679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900" spc="-120" dirty="0"/>
              <a:t>LOCATION </a:t>
            </a:r>
            <a:r>
              <a:rPr sz="2900" spc="-210" dirty="0"/>
              <a:t>OF </a:t>
            </a:r>
            <a:r>
              <a:rPr sz="2900" spc="-65" dirty="0"/>
              <a:t>A </a:t>
            </a:r>
            <a:r>
              <a:rPr sz="2900" spc="-250" dirty="0"/>
              <a:t>FACTORY </a:t>
            </a:r>
            <a:r>
              <a:rPr sz="2900" spc="20" dirty="0"/>
              <a:t>IN </a:t>
            </a:r>
            <a:r>
              <a:rPr sz="2900" spc="-65" dirty="0"/>
              <a:t>A</a:t>
            </a:r>
            <a:r>
              <a:rPr sz="2900" spc="-55" dirty="0"/>
              <a:t> </a:t>
            </a:r>
            <a:r>
              <a:rPr sz="2900" spc="-195" dirty="0"/>
              <a:t>BIG</a:t>
            </a:r>
            <a:endParaRPr sz="2900"/>
          </a:p>
        </p:txBody>
      </p:sp>
      <p:sp>
        <p:nvSpPr>
          <p:cNvPr id="5" name="object 5"/>
          <p:cNvSpPr txBox="1"/>
          <p:nvPr/>
        </p:nvSpPr>
        <p:spPr>
          <a:xfrm>
            <a:off x="1522602" y="5684949"/>
            <a:ext cx="5349240" cy="3657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735"/>
              </a:lnSpc>
            </a:pPr>
            <a:r>
              <a:rPr sz="2400" dirty="0">
                <a:solidFill>
                  <a:srgbClr val="B71E42"/>
                </a:solidFill>
                <a:latin typeface="Wingdings"/>
                <a:cs typeface="Wingdings"/>
              </a:rPr>
              <a:t></a:t>
            </a:r>
            <a:r>
              <a:rPr sz="2400" dirty="0">
                <a:solidFill>
                  <a:srgbClr val="B71E42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Big </a:t>
            </a:r>
            <a:r>
              <a:rPr sz="2400" spc="-5" dirty="0">
                <a:solidFill>
                  <a:srgbClr val="5C0E20"/>
                </a:solidFill>
                <a:latin typeface="Times New Roman"/>
                <a:cs typeface="Times New Roman"/>
              </a:rPr>
              <a:t>markets 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for sale of products</a:t>
            </a:r>
            <a:r>
              <a:rPr sz="2400" spc="10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available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538209" y="5687312"/>
            <a:ext cx="299720" cy="499109"/>
          </a:xfrm>
          <a:prstGeom prst="rect">
            <a:avLst/>
          </a:prstGeom>
        </p:spPr>
        <p:txBody>
          <a:bodyPr vert="horz" wrap="square" lIns="0" tIns="22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sz="2000" spc="-40" dirty="0">
                <a:solidFill>
                  <a:srgbClr val="C00000"/>
                </a:solidFill>
                <a:latin typeface="Arial"/>
                <a:cs typeface="Arial"/>
              </a:rPr>
              <a:t>19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35" dirty="0"/>
              <a:t>CITY</a:t>
            </a:r>
          </a:p>
          <a:p>
            <a:pPr marL="240665" marR="5080" indent="-228600" algn="just">
              <a:lnSpc>
                <a:spcPct val="120000"/>
              </a:lnSpc>
              <a:spcBef>
                <a:spcPts val="3765"/>
              </a:spcBef>
              <a:buClr>
                <a:srgbClr val="B71E42"/>
              </a:buClr>
              <a:buFont typeface="Wingdings"/>
              <a:buChar char=""/>
              <a:tabLst>
                <a:tab pos="241300" algn="l"/>
              </a:tabLst>
            </a:pPr>
            <a:r>
              <a:rPr sz="2400" spc="-5" dirty="0">
                <a:solidFill>
                  <a:srgbClr val="5C0E20"/>
                </a:solidFill>
                <a:latin typeface="Times New Roman"/>
                <a:cs typeface="Times New Roman"/>
              </a:rPr>
              <a:t>Generally factories 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are </a:t>
            </a:r>
            <a:r>
              <a:rPr sz="2400" spc="-5" dirty="0">
                <a:solidFill>
                  <a:srgbClr val="5C0E20"/>
                </a:solidFill>
                <a:latin typeface="Times New Roman"/>
                <a:cs typeface="Times New Roman"/>
              </a:rPr>
              <a:t>located 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in </a:t>
            </a:r>
            <a:r>
              <a:rPr sz="2400" spc="-5" dirty="0">
                <a:solidFill>
                  <a:srgbClr val="5C0E20"/>
                </a:solidFill>
                <a:latin typeface="Times New Roman"/>
                <a:cs typeface="Times New Roman"/>
              </a:rPr>
              <a:t>big cities 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for obvious  reasons of </a:t>
            </a:r>
            <a:r>
              <a:rPr sz="2400" spc="-5" dirty="0">
                <a:solidFill>
                  <a:srgbClr val="5C0E20"/>
                </a:solidFill>
                <a:latin typeface="Times New Roman"/>
                <a:cs typeface="Times New Roman"/>
              </a:rPr>
              <a:t>skilled </a:t>
            </a:r>
            <a:r>
              <a:rPr sz="2400" spc="-20" dirty="0">
                <a:solidFill>
                  <a:srgbClr val="5C0E20"/>
                </a:solidFill>
                <a:latin typeface="Times New Roman"/>
                <a:cs typeface="Times New Roman"/>
              </a:rPr>
              <a:t>labour, </a:t>
            </a:r>
            <a:r>
              <a:rPr sz="2400" spc="-5" dirty="0">
                <a:solidFill>
                  <a:srgbClr val="5C0E20"/>
                </a:solidFill>
                <a:latin typeface="Times New Roman"/>
                <a:cs typeface="Times New Roman"/>
              </a:rPr>
              <a:t>market 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for both </a:t>
            </a:r>
            <a:r>
              <a:rPr sz="2400" spc="-5" dirty="0">
                <a:solidFill>
                  <a:srgbClr val="5C0E20"/>
                </a:solidFill>
                <a:latin typeface="Times New Roman"/>
                <a:cs typeface="Times New Roman"/>
              </a:rPr>
              <a:t>raw material  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and end</a:t>
            </a:r>
            <a:r>
              <a:rPr sz="2400" spc="-25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products</a:t>
            </a:r>
            <a:endParaRPr sz="24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1575"/>
              </a:spcBef>
              <a:buClr>
                <a:srgbClr val="B71E42"/>
              </a:buClr>
              <a:buFont typeface="Wingdings"/>
              <a:buChar char=""/>
              <a:tabLst>
                <a:tab pos="241300" algn="l"/>
              </a:tabLst>
            </a:pPr>
            <a:r>
              <a:rPr sz="2400" u="heavy" spc="-50" dirty="0">
                <a:solidFill>
                  <a:srgbClr val="5C0E20"/>
                </a:solidFill>
                <a:uFill>
                  <a:solidFill>
                    <a:srgbClr val="5C0E20"/>
                  </a:solidFill>
                </a:uFill>
                <a:latin typeface="Times New Roman"/>
                <a:cs typeface="Times New Roman"/>
              </a:rPr>
              <a:t>ADVANTAGES:</a:t>
            </a:r>
            <a:endParaRPr sz="24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1580"/>
              </a:spcBef>
              <a:buClr>
                <a:srgbClr val="B71E42"/>
              </a:buClr>
              <a:buFont typeface="Wingdings"/>
              <a:buChar char=""/>
              <a:tabLst>
                <a:tab pos="241300" algn="l"/>
              </a:tabLst>
            </a:pPr>
            <a:r>
              <a:rPr sz="2400" spc="-5" dirty="0">
                <a:solidFill>
                  <a:srgbClr val="5C0E20"/>
                </a:solidFill>
                <a:latin typeface="Times New Roman"/>
                <a:cs typeface="Times New Roman"/>
              </a:rPr>
              <a:t>All 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types of skilled </a:t>
            </a:r>
            <a:r>
              <a:rPr sz="2400" spc="-10" dirty="0">
                <a:solidFill>
                  <a:srgbClr val="5C0E20"/>
                </a:solidFill>
                <a:latin typeface="Times New Roman"/>
                <a:cs typeface="Times New Roman"/>
              </a:rPr>
              <a:t>man 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power is</a:t>
            </a:r>
            <a:r>
              <a:rPr sz="2400" spc="-40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available</a:t>
            </a:r>
            <a:endParaRPr sz="2400">
              <a:latin typeface="Times New Roman"/>
              <a:cs typeface="Times New Roman"/>
            </a:endParaRPr>
          </a:p>
          <a:p>
            <a:pPr marL="240665" marR="5715" indent="-228600" algn="just">
              <a:lnSpc>
                <a:spcPct val="120000"/>
              </a:lnSpc>
              <a:spcBef>
                <a:spcPts val="1000"/>
              </a:spcBef>
              <a:buClr>
                <a:srgbClr val="B71E42"/>
              </a:buClr>
              <a:buFont typeface="Wingdings"/>
              <a:buChar char=""/>
              <a:tabLst>
                <a:tab pos="241300" algn="l"/>
              </a:tabLst>
            </a:pPr>
            <a:r>
              <a:rPr sz="2400" spc="-15" dirty="0">
                <a:solidFill>
                  <a:srgbClr val="5C0E20"/>
                </a:solidFill>
                <a:latin typeface="Times New Roman"/>
                <a:cs typeface="Times New Roman"/>
              </a:rPr>
              <a:t>Repair, </a:t>
            </a:r>
            <a:r>
              <a:rPr sz="2400" spc="-5" dirty="0">
                <a:solidFill>
                  <a:srgbClr val="5C0E20"/>
                </a:solidFill>
                <a:latin typeface="Times New Roman"/>
                <a:cs typeface="Times New Roman"/>
              </a:rPr>
              <a:t>maintenance and service facilities 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for various  </a:t>
            </a:r>
            <a:r>
              <a:rPr sz="2400" spc="-5" dirty="0">
                <a:solidFill>
                  <a:srgbClr val="5C0E20"/>
                </a:solidFill>
                <a:latin typeface="Times New Roman"/>
                <a:cs typeface="Times New Roman"/>
              </a:rPr>
              <a:t>utilities 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are available in</a:t>
            </a:r>
            <a:r>
              <a:rPr sz="2400" spc="-80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abundance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43989" y="1847850"/>
            <a:ext cx="6571615" cy="0"/>
          </a:xfrm>
          <a:custGeom>
            <a:avLst/>
            <a:gdLst/>
            <a:ahLst/>
            <a:cxnLst/>
            <a:rect l="l" t="t" r="r" b="b"/>
            <a:pathLst>
              <a:path w="6571615">
                <a:moveTo>
                  <a:pt x="0" y="0"/>
                </a:moveTo>
                <a:lnTo>
                  <a:pt x="6571360" y="0"/>
                </a:lnTo>
              </a:path>
            </a:pathLst>
          </a:custGeom>
          <a:ln w="32004">
            <a:solidFill>
              <a:srgbClr val="B71E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22602" y="709676"/>
            <a:ext cx="11372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90" dirty="0"/>
              <a:t>CO</a:t>
            </a:r>
            <a:r>
              <a:rPr sz="2400" spc="-75" dirty="0"/>
              <a:t>N</a:t>
            </a:r>
            <a:r>
              <a:rPr sz="2400" spc="-295" dirty="0"/>
              <a:t>TI…</a:t>
            </a:r>
            <a:endParaRPr sz="2400"/>
          </a:p>
        </p:txBody>
      </p:sp>
      <p:sp>
        <p:nvSpPr>
          <p:cNvPr id="4" name="object 4"/>
          <p:cNvSpPr txBox="1"/>
          <p:nvPr/>
        </p:nvSpPr>
        <p:spPr>
          <a:xfrm>
            <a:off x="1374394" y="1906905"/>
            <a:ext cx="7392034" cy="27959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5"/>
              </a:spcBef>
              <a:buClr>
                <a:srgbClr val="B71E42"/>
              </a:buClr>
              <a:buFont typeface="Wingdings"/>
              <a:buChar char=""/>
              <a:tabLst>
                <a:tab pos="241300" algn="l"/>
              </a:tabLst>
            </a:pPr>
            <a:r>
              <a:rPr sz="2000" spc="-5" dirty="0">
                <a:solidFill>
                  <a:srgbClr val="5C0E20"/>
                </a:solidFill>
                <a:latin typeface="Times New Roman"/>
                <a:cs typeface="Times New Roman"/>
              </a:rPr>
              <a:t>Many similar </a:t>
            </a:r>
            <a:r>
              <a:rPr sz="2000" dirty="0">
                <a:solidFill>
                  <a:srgbClr val="5C0E20"/>
                </a:solidFill>
                <a:latin typeface="Times New Roman"/>
                <a:cs typeface="Times New Roman"/>
              </a:rPr>
              <a:t>industries /plants exist </a:t>
            </a:r>
            <a:r>
              <a:rPr sz="2000" spc="-5" dirty="0">
                <a:solidFill>
                  <a:srgbClr val="5C0E20"/>
                </a:solidFill>
                <a:latin typeface="Times New Roman"/>
                <a:cs typeface="Times New Roman"/>
              </a:rPr>
              <a:t>in </a:t>
            </a:r>
            <a:r>
              <a:rPr sz="2000" dirty="0">
                <a:solidFill>
                  <a:srgbClr val="5C0E20"/>
                </a:solidFill>
                <a:latin typeface="Times New Roman"/>
                <a:cs typeface="Times New Roman"/>
              </a:rPr>
              <a:t>nearby</a:t>
            </a:r>
            <a:r>
              <a:rPr sz="2000" spc="-135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5C0E20"/>
                </a:solidFill>
                <a:latin typeface="Times New Roman"/>
                <a:cs typeface="Times New Roman"/>
              </a:rPr>
              <a:t>areas.</a:t>
            </a:r>
            <a:endParaRPr sz="20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1475"/>
              </a:spcBef>
              <a:buClr>
                <a:srgbClr val="B71E42"/>
              </a:buClr>
              <a:buFont typeface="Wingdings"/>
              <a:buChar char=""/>
              <a:tabLst>
                <a:tab pos="241300" algn="l"/>
              </a:tabLst>
            </a:pPr>
            <a:r>
              <a:rPr sz="2000" dirty="0">
                <a:solidFill>
                  <a:srgbClr val="5C0E20"/>
                </a:solidFill>
                <a:latin typeface="Times New Roman"/>
                <a:cs typeface="Times New Roman"/>
              </a:rPr>
              <a:t>Housing </a:t>
            </a:r>
            <a:r>
              <a:rPr sz="2000" spc="-5" dirty="0">
                <a:solidFill>
                  <a:srgbClr val="5C0E20"/>
                </a:solidFill>
                <a:latin typeface="Times New Roman"/>
                <a:cs typeface="Times New Roman"/>
              </a:rPr>
              <a:t>facilities </a:t>
            </a:r>
            <a:r>
              <a:rPr sz="2000" dirty="0">
                <a:solidFill>
                  <a:srgbClr val="5C0E20"/>
                </a:solidFill>
                <a:latin typeface="Times New Roman"/>
                <a:cs typeface="Times New Roman"/>
              </a:rPr>
              <a:t>for workers and </a:t>
            </a:r>
            <a:r>
              <a:rPr sz="2000" spc="-5" dirty="0">
                <a:solidFill>
                  <a:srgbClr val="5C0E20"/>
                </a:solidFill>
                <a:latin typeface="Times New Roman"/>
                <a:cs typeface="Times New Roman"/>
              </a:rPr>
              <a:t>employees</a:t>
            </a:r>
            <a:r>
              <a:rPr sz="2000" spc="-120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5C0E20"/>
                </a:solidFill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1490"/>
              </a:spcBef>
              <a:buClr>
                <a:srgbClr val="B71E42"/>
              </a:buClr>
              <a:buFont typeface="Wingdings"/>
              <a:buChar char=""/>
              <a:tabLst>
                <a:tab pos="241300" algn="l"/>
              </a:tabLst>
            </a:pPr>
            <a:r>
              <a:rPr sz="2000" dirty="0">
                <a:solidFill>
                  <a:srgbClr val="5C0E20"/>
                </a:solidFill>
                <a:latin typeface="Times New Roman"/>
                <a:cs typeface="Times New Roman"/>
              </a:rPr>
              <a:t>Police and fire protection </a:t>
            </a:r>
            <a:r>
              <a:rPr sz="2000" spc="-5" dirty="0">
                <a:solidFill>
                  <a:srgbClr val="5C0E20"/>
                </a:solidFill>
                <a:latin typeface="Times New Roman"/>
                <a:cs typeface="Times New Roman"/>
              </a:rPr>
              <a:t>facilities </a:t>
            </a:r>
            <a:r>
              <a:rPr sz="2000" dirty="0">
                <a:solidFill>
                  <a:srgbClr val="5C0E20"/>
                </a:solidFill>
                <a:latin typeface="Times New Roman"/>
                <a:cs typeface="Times New Roman"/>
              </a:rPr>
              <a:t>available </a:t>
            </a:r>
            <a:r>
              <a:rPr sz="2000" spc="-5" dirty="0">
                <a:solidFill>
                  <a:srgbClr val="5C0E20"/>
                </a:solidFill>
                <a:latin typeface="Times New Roman"/>
                <a:cs typeface="Times New Roman"/>
              </a:rPr>
              <a:t>in </a:t>
            </a:r>
            <a:r>
              <a:rPr sz="2000" dirty="0">
                <a:solidFill>
                  <a:srgbClr val="5C0E20"/>
                </a:solidFill>
                <a:latin typeface="Times New Roman"/>
                <a:cs typeface="Times New Roman"/>
              </a:rPr>
              <a:t>near by</a:t>
            </a:r>
            <a:r>
              <a:rPr sz="2000" spc="-160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5C0E20"/>
                </a:solidFill>
                <a:latin typeface="Times New Roman"/>
                <a:cs typeface="Times New Roman"/>
              </a:rPr>
              <a:t>areas.</a:t>
            </a:r>
            <a:endParaRPr sz="20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1475"/>
              </a:spcBef>
              <a:buClr>
                <a:srgbClr val="B71E42"/>
              </a:buClr>
              <a:buFont typeface="Wingdings"/>
              <a:buChar char=""/>
              <a:tabLst>
                <a:tab pos="241300" algn="l"/>
              </a:tabLst>
            </a:pPr>
            <a:r>
              <a:rPr sz="2000" u="sng" spc="-25" dirty="0">
                <a:solidFill>
                  <a:srgbClr val="5C0E20"/>
                </a:solidFill>
                <a:uFill>
                  <a:solidFill>
                    <a:srgbClr val="5C0E20"/>
                  </a:solidFill>
                </a:uFill>
                <a:latin typeface="Times New Roman"/>
                <a:cs typeface="Times New Roman"/>
              </a:rPr>
              <a:t>DISADVANTAGES:</a:t>
            </a:r>
            <a:endParaRPr sz="20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1480"/>
              </a:spcBef>
              <a:buClr>
                <a:srgbClr val="B71E42"/>
              </a:buClr>
              <a:buFont typeface="Wingdings"/>
              <a:buChar char=""/>
              <a:tabLst>
                <a:tab pos="241300" algn="l"/>
              </a:tabLst>
            </a:pPr>
            <a:r>
              <a:rPr sz="2000" dirty="0">
                <a:solidFill>
                  <a:srgbClr val="5C0E20"/>
                </a:solidFill>
                <a:latin typeface="Times New Roman"/>
                <a:cs typeface="Times New Roman"/>
              </a:rPr>
              <a:t>Insurance and taxation rates are</a:t>
            </a:r>
            <a:r>
              <a:rPr sz="2000" spc="-114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5C0E20"/>
                </a:solidFill>
                <a:latin typeface="Times New Roman"/>
                <a:cs typeface="Times New Roman"/>
              </a:rPr>
              <a:t>high</a:t>
            </a:r>
            <a:endParaRPr sz="20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1485"/>
              </a:spcBef>
              <a:buClr>
                <a:srgbClr val="B71E42"/>
              </a:buClr>
              <a:buFont typeface="Wingdings"/>
              <a:buChar char=""/>
              <a:tabLst>
                <a:tab pos="241300" algn="l"/>
              </a:tabLst>
            </a:pPr>
            <a:r>
              <a:rPr sz="2000" spc="5" dirty="0">
                <a:solidFill>
                  <a:srgbClr val="5C0E20"/>
                </a:solidFill>
                <a:latin typeface="Times New Roman"/>
                <a:cs typeface="Times New Roman"/>
              </a:rPr>
              <a:t>Due</a:t>
            </a:r>
            <a:r>
              <a:rPr sz="2000" spc="320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5C0E20"/>
                </a:solidFill>
                <a:latin typeface="Times New Roman"/>
                <a:cs typeface="Times New Roman"/>
              </a:rPr>
              <a:t>to</a:t>
            </a:r>
            <a:r>
              <a:rPr sz="2000" spc="315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5C0E20"/>
                </a:solidFill>
                <a:latin typeface="Times New Roman"/>
                <a:cs typeface="Times New Roman"/>
              </a:rPr>
              <a:t>higher</a:t>
            </a:r>
            <a:r>
              <a:rPr sz="2000" spc="325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5C0E20"/>
                </a:solidFill>
                <a:latin typeface="Times New Roman"/>
                <a:cs typeface="Times New Roman"/>
              </a:rPr>
              <a:t>living</a:t>
            </a:r>
            <a:r>
              <a:rPr sz="2000" spc="320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5C0E20"/>
                </a:solidFill>
                <a:latin typeface="Times New Roman"/>
                <a:cs typeface="Times New Roman"/>
              </a:rPr>
              <a:t>standards,</a:t>
            </a:r>
            <a:r>
              <a:rPr sz="2000" spc="325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5C0E20"/>
                </a:solidFill>
                <a:latin typeface="Times New Roman"/>
                <a:cs typeface="Times New Roman"/>
              </a:rPr>
              <a:t>cost</a:t>
            </a:r>
            <a:r>
              <a:rPr sz="2000" spc="305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5C0E20"/>
                </a:solidFill>
                <a:latin typeface="Times New Roman"/>
                <a:cs typeface="Times New Roman"/>
              </a:rPr>
              <a:t>of</a:t>
            </a:r>
            <a:r>
              <a:rPr sz="2000" spc="325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5C0E20"/>
                </a:solidFill>
                <a:latin typeface="Times New Roman"/>
                <a:cs typeface="Times New Roman"/>
              </a:rPr>
              <a:t>consumer</a:t>
            </a:r>
            <a:r>
              <a:rPr sz="2000" spc="325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5C0E20"/>
                </a:solidFill>
                <a:latin typeface="Times New Roman"/>
                <a:cs typeface="Times New Roman"/>
              </a:rPr>
              <a:t>goods</a:t>
            </a:r>
            <a:r>
              <a:rPr sz="2000" spc="320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5C0E20"/>
                </a:solidFill>
                <a:latin typeface="Times New Roman"/>
                <a:cs typeface="Times New Roman"/>
              </a:rPr>
              <a:t>and</a:t>
            </a:r>
            <a:r>
              <a:rPr sz="2000" spc="325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5C0E20"/>
                </a:solidFill>
                <a:latin typeface="Times New Roman"/>
                <a:cs typeface="Times New Roman"/>
              </a:rPr>
              <a:t>wages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74394" y="4737608"/>
            <a:ext cx="6583045" cy="1315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5C0E20"/>
                </a:solidFill>
                <a:latin typeface="Times New Roman"/>
                <a:cs typeface="Times New Roman"/>
              </a:rPr>
              <a:t>rates are</a:t>
            </a:r>
            <a:r>
              <a:rPr sz="2000" spc="-40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5C0E20"/>
                </a:solidFill>
                <a:latin typeface="Times New Roman"/>
                <a:cs typeface="Times New Roman"/>
              </a:rPr>
              <a:t>high</a:t>
            </a:r>
            <a:endParaRPr sz="20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1480"/>
              </a:spcBef>
              <a:buClr>
                <a:srgbClr val="B71E42"/>
              </a:buClr>
              <a:buFont typeface="Wingdings"/>
              <a:buChar char=""/>
              <a:tabLst>
                <a:tab pos="241300" algn="l"/>
              </a:tabLst>
            </a:pPr>
            <a:r>
              <a:rPr sz="2000" dirty="0">
                <a:solidFill>
                  <a:srgbClr val="5C0E20"/>
                </a:solidFill>
                <a:latin typeface="Times New Roman"/>
                <a:cs typeface="Times New Roman"/>
              </a:rPr>
              <a:t>Cost of land </a:t>
            </a:r>
            <a:r>
              <a:rPr sz="2000" spc="-5" dirty="0">
                <a:solidFill>
                  <a:srgbClr val="5C0E20"/>
                </a:solidFill>
                <a:latin typeface="Times New Roman"/>
                <a:cs typeface="Times New Roman"/>
              </a:rPr>
              <a:t>is more if </a:t>
            </a:r>
            <a:r>
              <a:rPr sz="2000" dirty="0">
                <a:solidFill>
                  <a:srgbClr val="5C0E20"/>
                </a:solidFill>
                <a:latin typeface="Times New Roman"/>
                <a:cs typeface="Times New Roman"/>
              </a:rPr>
              <a:t>needed for expansion of the plant</a:t>
            </a:r>
            <a:r>
              <a:rPr sz="2000" spc="310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5C0E20"/>
                </a:solidFill>
                <a:latin typeface="Times New Roman"/>
                <a:cs typeface="Times New Roman"/>
              </a:rPr>
              <a:t>etc</a:t>
            </a:r>
            <a:endParaRPr sz="20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1475"/>
              </a:spcBef>
              <a:buClr>
                <a:srgbClr val="B71E42"/>
              </a:buClr>
              <a:buFont typeface="Wingdings"/>
              <a:buChar char=""/>
              <a:tabLst>
                <a:tab pos="241300" algn="l"/>
              </a:tabLst>
            </a:pPr>
            <a:r>
              <a:rPr sz="2000" spc="-5" dirty="0">
                <a:solidFill>
                  <a:srgbClr val="5C0E20"/>
                </a:solidFill>
                <a:latin typeface="Times New Roman"/>
                <a:cs typeface="Times New Roman"/>
              </a:rPr>
              <a:t>Possibilities </a:t>
            </a:r>
            <a:r>
              <a:rPr sz="2000" dirty="0">
                <a:solidFill>
                  <a:srgbClr val="5C0E20"/>
                </a:solidFill>
                <a:latin typeface="Times New Roman"/>
                <a:cs typeface="Times New Roman"/>
              </a:rPr>
              <a:t>of expansion are </a:t>
            </a:r>
            <a:r>
              <a:rPr sz="2000" spc="-10" dirty="0">
                <a:solidFill>
                  <a:srgbClr val="5C0E20"/>
                </a:solidFill>
                <a:latin typeface="Times New Roman"/>
                <a:cs typeface="Times New Roman"/>
              </a:rPr>
              <a:t>minimum </a:t>
            </a:r>
            <a:r>
              <a:rPr sz="2000" spc="5" dirty="0">
                <a:solidFill>
                  <a:srgbClr val="5C0E20"/>
                </a:solidFill>
                <a:latin typeface="Times New Roman"/>
                <a:cs typeface="Times New Roman"/>
              </a:rPr>
              <a:t>due </a:t>
            </a:r>
            <a:r>
              <a:rPr sz="2000" spc="-5" dirty="0">
                <a:solidFill>
                  <a:srgbClr val="5C0E20"/>
                </a:solidFill>
                <a:latin typeface="Times New Roman"/>
                <a:cs typeface="Times New Roman"/>
              </a:rPr>
              <a:t>to </a:t>
            </a:r>
            <a:r>
              <a:rPr sz="2000" dirty="0">
                <a:solidFill>
                  <a:srgbClr val="5C0E20"/>
                </a:solidFill>
                <a:latin typeface="Times New Roman"/>
                <a:cs typeface="Times New Roman"/>
              </a:rPr>
              <a:t>scarcity of</a:t>
            </a:r>
            <a:r>
              <a:rPr sz="2000" spc="-85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5C0E20"/>
                </a:solidFill>
                <a:latin typeface="Times New Roman"/>
                <a:cs typeface="Times New Roman"/>
              </a:rPr>
              <a:t>land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690609" y="5696508"/>
            <a:ext cx="29972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40" dirty="0">
                <a:solidFill>
                  <a:srgbClr val="C00000"/>
                </a:solidFill>
                <a:latin typeface="Arial"/>
                <a:cs typeface="Arial"/>
              </a:rPr>
              <a:t>20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35" dirty="0"/>
              <a:t>LOCATION </a:t>
            </a:r>
            <a:r>
              <a:rPr spc="-235" dirty="0"/>
              <a:t>OF </a:t>
            </a:r>
            <a:r>
              <a:rPr dirty="0"/>
              <a:t>AN </a:t>
            </a:r>
            <a:r>
              <a:rPr spc="-204" dirty="0"/>
              <a:t>INDUSTRY</a:t>
            </a:r>
            <a:r>
              <a:rPr spc="275" dirty="0"/>
              <a:t> </a:t>
            </a:r>
            <a:r>
              <a:rPr spc="15" dirty="0"/>
              <a:t>IN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31289" y="1103833"/>
            <a:ext cx="659701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6583680" algn="l"/>
              </a:tabLst>
            </a:pPr>
            <a:r>
              <a:rPr sz="3200" u="heavy" spc="-175" dirty="0">
                <a:uFill>
                  <a:solidFill>
                    <a:srgbClr val="B71E42"/>
                  </a:solidFill>
                </a:uFill>
                <a:latin typeface="Arial"/>
                <a:cs typeface="Arial"/>
              </a:rPr>
              <a:t> </a:t>
            </a:r>
            <a:r>
              <a:rPr sz="3200" u="heavy" spc="-170" dirty="0">
                <a:uFill>
                  <a:solidFill>
                    <a:srgbClr val="B71E42"/>
                  </a:solidFill>
                </a:uFill>
                <a:latin typeface="Arial"/>
                <a:cs typeface="Arial"/>
              </a:rPr>
              <a:t>SMALL</a:t>
            </a:r>
            <a:r>
              <a:rPr sz="3200" u="heavy" spc="-120" dirty="0">
                <a:uFill>
                  <a:solidFill>
                    <a:srgbClr val="B71E42"/>
                  </a:solidFill>
                </a:uFill>
                <a:latin typeface="Arial"/>
                <a:cs typeface="Arial"/>
              </a:rPr>
              <a:t> </a:t>
            </a:r>
            <a:r>
              <a:rPr sz="3200" u="heavy" spc="-75" dirty="0">
                <a:uFill>
                  <a:solidFill>
                    <a:srgbClr val="B71E42"/>
                  </a:solidFill>
                </a:uFill>
                <a:latin typeface="Arial"/>
                <a:cs typeface="Arial"/>
              </a:rPr>
              <a:t>TOWN	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45844" y="1839595"/>
            <a:ext cx="3728085" cy="2727960"/>
          </a:xfrm>
          <a:prstGeom prst="rect">
            <a:avLst/>
          </a:prstGeom>
        </p:spPr>
        <p:txBody>
          <a:bodyPr vert="horz" wrap="square" lIns="0" tIns="212090" rIns="0" bIns="0" rtlCol="0">
            <a:spAutoFit/>
          </a:bodyPr>
          <a:lstStyle/>
          <a:p>
            <a:pPr marL="240665" indent="-228600">
              <a:lnSpc>
                <a:spcPct val="100000"/>
              </a:lnSpc>
              <a:spcBef>
                <a:spcPts val="1670"/>
              </a:spcBef>
              <a:buClr>
                <a:srgbClr val="B71E42"/>
              </a:buClr>
              <a:buFont typeface="Wingdings"/>
              <a:buChar char=""/>
              <a:tabLst>
                <a:tab pos="241300" algn="l"/>
              </a:tabLst>
            </a:pPr>
            <a:r>
              <a:rPr sz="2400" u="heavy" spc="-50" dirty="0">
                <a:solidFill>
                  <a:srgbClr val="5C0E20"/>
                </a:solidFill>
                <a:uFill>
                  <a:solidFill>
                    <a:srgbClr val="5C0E20"/>
                  </a:solidFill>
                </a:uFill>
                <a:latin typeface="Times New Roman"/>
                <a:cs typeface="Times New Roman"/>
              </a:rPr>
              <a:t>ADVANTAGES:</a:t>
            </a:r>
            <a:endParaRPr sz="2400">
              <a:latin typeface="Times New Roman"/>
              <a:cs typeface="Times New Roman"/>
            </a:endParaRPr>
          </a:p>
          <a:p>
            <a:pPr marL="240665" indent="-228600">
              <a:lnSpc>
                <a:spcPct val="100000"/>
              </a:lnSpc>
              <a:spcBef>
                <a:spcPts val="1570"/>
              </a:spcBef>
              <a:buClr>
                <a:srgbClr val="B71E42"/>
              </a:buClr>
              <a:buFont typeface="Wingdings"/>
              <a:buChar char=""/>
              <a:tabLst>
                <a:tab pos="241300" algn="l"/>
              </a:tabLst>
            </a:pPr>
            <a:r>
              <a:rPr sz="2400" spc="-5" dirty="0">
                <a:solidFill>
                  <a:srgbClr val="5C0E20"/>
                </a:solidFill>
                <a:latin typeface="Times New Roman"/>
                <a:cs typeface="Times New Roman"/>
              </a:rPr>
              <a:t>Less 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labour</a:t>
            </a:r>
            <a:r>
              <a:rPr sz="2400" spc="-15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trouble</a:t>
            </a:r>
            <a:endParaRPr sz="2400">
              <a:latin typeface="Times New Roman"/>
              <a:cs typeface="Times New Roman"/>
            </a:endParaRPr>
          </a:p>
          <a:p>
            <a:pPr marL="240665" marR="5080" indent="-228600">
              <a:lnSpc>
                <a:spcPct val="120100"/>
              </a:lnSpc>
              <a:spcBef>
                <a:spcPts val="1010"/>
              </a:spcBef>
              <a:buClr>
                <a:srgbClr val="B71E42"/>
              </a:buClr>
              <a:buFont typeface="Wingdings"/>
              <a:buChar char=""/>
              <a:tabLst>
                <a:tab pos="241300" algn="l"/>
                <a:tab pos="1179830" algn="l"/>
                <a:tab pos="1914525" algn="l"/>
                <a:tab pos="2294255" algn="l"/>
              </a:tabLst>
            </a:pP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Lo</a:t>
            </a:r>
            <a:r>
              <a:rPr sz="2400" spc="-10" dirty="0">
                <a:solidFill>
                  <a:srgbClr val="5C0E20"/>
                </a:solidFill>
                <a:latin typeface="Times New Roman"/>
                <a:cs typeface="Times New Roman"/>
              </a:rPr>
              <a:t>w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er	rents	</a:t>
            </a:r>
            <a:r>
              <a:rPr sz="2400" spc="5" dirty="0">
                <a:solidFill>
                  <a:srgbClr val="5C0E20"/>
                </a:solidFill>
                <a:latin typeface="Times New Roman"/>
                <a:cs typeface="Times New Roman"/>
              </a:rPr>
              <a:t>i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n	co</a:t>
            </a:r>
            <a:r>
              <a:rPr sz="2400" spc="-20" dirty="0">
                <a:solidFill>
                  <a:srgbClr val="5C0E20"/>
                </a:solidFill>
                <a:latin typeface="Times New Roman"/>
                <a:cs typeface="Times New Roman"/>
              </a:rPr>
              <a:t>m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parison  to big cities and urban</a:t>
            </a:r>
            <a:r>
              <a:rPr sz="2400" spc="-130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areas</a:t>
            </a:r>
            <a:endParaRPr sz="2400">
              <a:latin typeface="Times New Roman"/>
              <a:cs typeface="Times New Roman"/>
            </a:endParaRPr>
          </a:p>
          <a:p>
            <a:pPr marL="240665" indent="-228600">
              <a:lnSpc>
                <a:spcPct val="100000"/>
              </a:lnSpc>
              <a:spcBef>
                <a:spcPts val="1570"/>
              </a:spcBef>
              <a:buClr>
                <a:srgbClr val="B71E42"/>
              </a:buClr>
              <a:buFont typeface="Wingdings"/>
              <a:buChar char=""/>
              <a:tabLst>
                <a:tab pos="241300" algn="l"/>
                <a:tab pos="2322830" algn="l"/>
              </a:tabLst>
            </a:pPr>
            <a:r>
              <a:rPr sz="2400" spc="-5" dirty="0">
                <a:solidFill>
                  <a:srgbClr val="5C0E20"/>
                </a:solidFill>
                <a:latin typeface="Times New Roman"/>
                <a:cs typeface="Times New Roman"/>
              </a:rPr>
              <a:t>Noise</a:t>
            </a:r>
            <a:r>
              <a:rPr sz="2400" spc="15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not </a:t>
            </a:r>
            <a:r>
              <a:rPr sz="2400" spc="-5" dirty="0">
                <a:solidFill>
                  <a:srgbClr val="5C0E20"/>
                </a:solidFill>
                <a:latin typeface="Times New Roman"/>
                <a:cs typeface="Times New Roman"/>
              </a:rPr>
              <a:t>much	problems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032375" y="1839595"/>
            <a:ext cx="3957954" cy="2727960"/>
          </a:xfrm>
          <a:prstGeom prst="rect">
            <a:avLst/>
          </a:prstGeom>
        </p:spPr>
        <p:txBody>
          <a:bodyPr vert="horz" wrap="square" lIns="0" tIns="212090" rIns="0" bIns="0" rtlCol="0">
            <a:spAutoFit/>
          </a:bodyPr>
          <a:lstStyle/>
          <a:p>
            <a:pPr marL="241300" indent="-229235">
              <a:lnSpc>
                <a:spcPct val="100000"/>
              </a:lnSpc>
              <a:spcBef>
                <a:spcPts val="1670"/>
              </a:spcBef>
              <a:buClr>
                <a:srgbClr val="B71E42"/>
              </a:buClr>
              <a:buFont typeface="Wingdings"/>
              <a:buChar char=""/>
              <a:tabLst>
                <a:tab pos="241935" algn="l"/>
              </a:tabLst>
            </a:pPr>
            <a:r>
              <a:rPr sz="2400" u="heavy" spc="-40" dirty="0">
                <a:solidFill>
                  <a:srgbClr val="5C0E20"/>
                </a:solidFill>
                <a:uFill>
                  <a:solidFill>
                    <a:srgbClr val="5C0E20"/>
                  </a:solidFill>
                </a:uFill>
                <a:latin typeface="Times New Roman"/>
                <a:cs typeface="Times New Roman"/>
              </a:rPr>
              <a:t>DISADVANTAGES:</a:t>
            </a:r>
            <a:endParaRPr sz="24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1570"/>
              </a:spcBef>
              <a:buClr>
                <a:srgbClr val="B71E42"/>
              </a:buClr>
              <a:buFont typeface="Wingdings"/>
              <a:buChar char=""/>
              <a:tabLst>
                <a:tab pos="241935" algn="l"/>
              </a:tabLst>
            </a:pP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Lack of skilled</a:t>
            </a:r>
            <a:r>
              <a:rPr sz="2400" spc="-55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labour</a:t>
            </a:r>
            <a:endParaRPr sz="24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1585"/>
              </a:spcBef>
              <a:buClr>
                <a:srgbClr val="B71E42"/>
              </a:buClr>
              <a:buFont typeface="Wingdings"/>
              <a:buChar char=""/>
              <a:tabLst>
                <a:tab pos="241935" algn="l"/>
              </a:tabLst>
            </a:pP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Lack of </a:t>
            </a:r>
            <a:r>
              <a:rPr sz="2400" spc="-5" dirty="0">
                <a:solidFill>
                  <a:srgbClr val="5C0E20"/>
                </a:solidFill>
                <a:latin typeface="Times New Roman"/>
                <a:cs typeface="Times New Roman"/>
              </a:rPr>
              <a:t>facilities 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for</a:t>
            </a:r>
            <a:r>
              <a:rPr sz="2400" spc="-60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5C0E20"/>
                </a:solidFill>
                <a:latin typeface="Times New Roman"/>
                <a:cs typeface="Times New Roman"/>
              </a:rPr>
              <a:t>staffs</a:t>
            </a:r>
            <a:endParaRPr sz="2400">
              <a:latin typeface="Times New Roman"/>
              <a:cs typeface="Times New Roman"/>
            </a:endParaRPr>
          </a:p>
          <a:p>
            <a:pPr marL="241300" marR="5080" indent="-229235">
              <a:lnSpc>
                <a:spcPct val="120000"/>
              </a:lnSpc>
              <a:spcBef>
                <a:spcPts val="1000"/>
              </a:spcBef>
              <a:buClr>
                <a:srgbClr val="B71E42"/>
              </a:buClr>
              <a:buFont typeface="Wingdings"/>
              <a:buChar char=""/>
              <a:tabLst>
                <a:tab pos="241935" algn="l"/>
              </a:tabLst>
            </a:pP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Police and </a:t>
            </a:r>
            <a:r>
              <a:rPr sz="2400" spc="-5" dirty="0">
                <a:solidFill>
                  <a:srgbClr val="5C0E20"/>
                </a:solidFill>
                <a:latin typeface="Times New Roman"/>
                <a:cs typeface="Times New Roman"/>
              </a:rPr>
              <a:t>fire protection less  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satisfactory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019675" y="4668011"/>
            <a:ext cx="4008754" cy="13430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0" marR="43180" indent="-229235" algn="just">
              <a:lnSpc>
                <a:spcPct val="120000"/>
              </a:lnSpc>
              <a:spcBef>
                <a:spcPts val="100"/>
              </a:spcBef>
              <a:buClr>
                <a:srgbClr val="B71E42"/>
              </a:buClr>
              <a:buFont typeface="Wingdings"/>
              <a:buChar char=""/>
              <a:tabLst>
                <a:tab pos="254635" algn="l"/>
                <a:tab pos="3683000" algn="l"/>
              </a:tabLst>
            </a:pPr>
            <a:r>
              <a:rPr sz="2400" spc="-10" dirty="0">
                <a:solidFill>
                  <a:srgbClr val="5C0E20"/>
                </a:solidFill>
                <a:latin typeface="Times New Roman"/>
                <a:cs typeface="Times New Roman"/>
              </a:rPr>
              <a:t>Transportation 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&amp; </a:t>
            </a:r>
            <a:r>
              <a:rPr sz="2400" spc="-5" dirty="0">
                <a:solidFill>
                  <a:srgbClr val="5C0E20"/>
                </a:solidFill>
                <a:latin typeface="Times New Roman"/>
                <a:cs typeface="Times New Roman"/>
              </a:rPr>
              <a:t>marketing  facilities 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not </a:t>
            </a:r>
            <a:r>
              <a:rPr sz="2400" spc="-5" dirty="0">
                <a:solidFill>
                  <a:srgbClr val="5C0E20"/>
                </a:solidFill>
                <a:latin typeface="Times New Roman"/>
                <a:cs typeface="Times New Roman"/>
              </a:rPr>
              <a:t>satisfactory as  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requi</a:t>
            </a:r>
            <a:r>
              <a:rPr sz="2400" spc="5" dirty="0">
                <a:solidFill>
                  <a:srgbClr val="5C0E20"/>
                </a:solidFill>
                <a:latin typeface="Times New Roman"/>
                <a:cs typeface="Times New Roman"/>
              </a:rPr>
              <a:t>r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ed	</a:t>
            </a:r>
            <a:r>
              <a:rPr sz="3000" spc="-60" baseline="6944" dirty="0">
                <a:solidFill>
                  <a:srgbClr val="C00000"/>
                </a:solidFill>
                <a:latin typeface="Arial"/>
                <a:cs typeface="Arial"/>
              </a:rPr>
              <a:t>21</a:t>
            </a:r>
            <a:endParaRPr sz="3000" baseline="6944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43989" y="1847850"/>
            <a:ext cx="6571615" cy="0"/>
          </a:xfrm>
          <a:custGeom>
            <a:avLst/>
            <a:gdLst/>
            <a:ahLst/>
            <a:cxnLst/>
            <a:rect l="l" t="t" r="r" b="b"/>
            <a:pathLst>
              <a:path w="6571615">
                <a:moveTo>
                  <a:pt x="0" y="0"/>
                </a:moveTo>
                <a:lnTo>
                  <a:pt x="6571360" y="0"/>
                </a:lnTo>
              </a:path>
            </a:pathLst>
          </a:custGeom>
          <a:ln w="32004">
            <a:solidFill>
              <a:srgbClr val="B71E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22602" y="665480"/>
            <a:ext cx="250507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400" dirty="0"/>
              <a:t>REFFERENCES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074216" y="2074291"/>
            <a:ext cx="7311390" cy="1342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marR="5080" indent="-228600" algn="just">
              <a:lnSpc>
                <a:spcPct val="120000"/>
              </a:lnSpc>
              <a:spcBef>
                <a:spcPts val="100"/>
              </a:spcBef>
              <a:buClr>
                <a:srgbClr val="B71E42"/>
              </a:buClr>
              <a:buFont typeface="Wingdings"/>
              <a:buChar char=""/>
              <a:tabLst>
                <a:tab pos="241300" algn="l"/>
              </a:tabLst>
            </a:pPr>
            <a:r>
              <a:rPr sz="2400" spc="-70" dirty="0">
                <a:solidFill>
                  <a:srgbClr val="5C0E20"/>
                </a:solidFill>
                <a:latin typeface="Times New Roman"/>
                <a:cs typeface="Times New Roman"/>
              </a:rPr>
              <a:t>O.P. </a:t>
            </a:r>
            <a:r>
              <a:rPr sz="2400" spc="-20" dirty="0">
                <a:solidFill>
                  <a:srgbClr val="5C0E20"/>
                </a:solidFill>
                <a:latin typeface="Times New Roman"/>
                <a:cs typeface="Times New Roman"/>
              </a:rPr>
              <a:t>Khanna’s, </a:t>
            </a:r>
            <a:r>
              <a:rPr sz="2400" spc="-5" dirty="0">
                <a:solidFill>
                  <a:srgbClr val="5C0E20"/>
                </a:solidFill>
                <a:latin typeface="Times New Roman"/>
                <a:cs typeface="Times New Roman"/>
              </a:rPr>
              <a:t>Industrial Engineering 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and </a:t>
            </a:r>
            <a:r>
              <a:rPr sz="2400" spc="-5" dirty="0">
                <a:solidFill>
                  <a:srgbClr val="5C0E20"/>
                </a:solidFill>
                <a:latin typeface="Times New Roman"/>
                <a:cs typeface="Times New Roman"/>
              </a:rPr>
              <a:t>Management  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17th </a:t>
            </a:r>
            <a:r>
              <a:rPr sz="2400" spc="-10" dirty="0">
                <a:solidFill>
                  <a:srgbClr val="5C0E20"/>
                </a:solidFill>
                <a:latin typeface="Times New Roman"/>
                <a:cs typeface="Times New Roman"/>
              </a:rPr>
              <a:t>Edition 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Dhanpat Rai </a:t>
            </a:r>
            <a:r>
              <a:rPr sz="2400" spc="-5" dirty="0">
                <a:solidFill>
                  <a:srgbClr val="5C0E20"/>
                </a:solidFill>
                <a:latin typeface="Times New Roman"/>
                <a:cs typeface="Times New Roman"/>
              </a:rPr>
              <a:t>Publications, Edition: 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2010  </a:t>
            </a:r>
            <a:r>
              <a:rPr sz="2400" spc="-5" dirty="0">
                <a:solidFill>
                  <a:srgbClr val="5C0E20"/>
                </a:solidFill>
                <a:latin typeface="Times New Roman"/>
                <a:cs typeface="Times New Roman"/>
              </a:rPr>
              <a:t>ISBN: 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9788189928353, page</a:t>
            </a:r>
            <a:r>
              <a:rPr sz="2400" spc="5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no.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211570" y="3519296"/>
            <a:ext cx="2224405" cy="90360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R="55880" algn="r">
              <a:lnSpc>
                <a:spcPct val="100000"/>
              </a:lnSpc>
              <a:spcBef>
                <a:spcPts val="675"/>
              </a:spcBef>
              <a:tabLst>
                <a:tab pos="1641475" algn="l"/>
              </a:tabLst>
            </a:pPr>
            <a:r>
              <a:rPr sz="2400" spc="-5" dirty="0">
                <a:solidFill>
                  <a:srgbClr val="5C0E20"/>
                </a:solidFill>
                <a:latin typeface="Times New Roman"/>
                <a:cs typeface="Times New Roman"/>
              </a:rPr>
              <a:t>Produ</a:t>
            </a:r>
            <a:r>
              <a:rPr sz="2400" spc="-15" dirty="0">
                <a:solidFill>
                  <a:srgbClr val="5C0E20"/>
                </a:solidFill>
                <a:latin typeface="Times New Roman"/>
                <a:cs typeface="Times New Roman"/>
              </a:rPr>
              <a:t>c</a:t>
            </a:r>
            <a:r>
              <a:rPr sz="2400" spc="-5" dirty="0">
                <a:solidFill>
                  <a:srgbClr val="5C0E20"/>
                </a:solidFill>
                <a:latin typeface="Times New Roman"/>
                <a:cs typeface="Times New Roman"/>
              </a:rPr>
              <a:t>tion	&amp;</a:t>
            </a:r>
            <a:endParaRPr sz="2400">
              <a:latin typeface="Times New Roman"/>
              <a:cs typeface="Times New Roman"/>
            </a:endParaRPr>
          </a:p>
          <a:p>
            <a:pPr marR="57785" algn="r">
              <a:lnSpc>
                <a:spcPct val="100000"/>
              </a:lnSpc>
              <a:spcBef>
                <a:spcPts val="575"/>
              </a:spcBef>
              <a:tabLst>
                <a:tab pos="294005" algn="l"/>
                <a:tab pos="1831975" algn="l"/>
              </a:tabLst>
            </a:pP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/	Prakashan,	1</a:t>
            </a:r>
            <a:r>
              <a:rPr sz="2400" spc="-7" baseline="24305" dirty="0">
                <a:solidFill>
                  <a:srgbClr val="5C0E20"/>
                </a:solidFill>
                <a:latin typeface="Times New Roman"/>
                <a:cs typeface="Times New Roman"/>
              </a:rPr>
              <a:t>st</a:t>
            </a:r>
            <a:endParaRPr sz="2400" baseline="24305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74216" y="3519296"/>
            <a:ext cx="5126355" cy="1342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marR="5080" indent="-228600">
              <a:lnSpc>
                <a:spcPct val="120000"/>
              </a:lnSpc>
              <a:spcBef>
                <a:spcPts val="100"/>
              </a:spcBef>
              <a:buClr>
                <a:srgbClr val="B71E42"/>
              </a:buClr>
              <a:buFont typeface="Wingdings"/>
              <a:buChar char=""/>
              <a:tabLst>
                <a:tab pos="241300" algn="l"/>
                <a:tab pos="1019810" algn="l"/>
                <a:tab pos="2324735" algn="l"/>
                <a:tab pos="3237865" algn="l"/>
                <a:tab pos="3462020" algn="l"/>
              </a:tabLst>
            </a:pPr>
            <a:r>
              <a:rPr sz="2400" spc="-5" dirty="0">
                <a:solidFill>
                  <a:srgbClr val="5C0E20"/>
                </a:solidFill>
                <a:latin typeface="Times New Roman"/>
                <a:cs typeface="Times New Roman"/>
              </a:rPr>
              <a:t>Cvs	Subrah</a:t>
            </a:r>
            <a:r>
              <a:rPr sz="2400" spc="-15" dirty="0">
                <a:solidFill>
                  <a:srgbClr val="5C0E20"/>
                </a:solidFill>
                <a:latin typeface="Times New Roman"/>
                <a:cs typeface="Times New Roman"/>
              </a:rPr>
              <a:t>m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anyam	Phar</a:t>
            </a:r>
            <a:r>
              <a:rPr sz="2400" spc="-15" dirty="0">
                <a:solidFill>
                  <a:srgbClr val="5C0E20"/>
                </a:solidFill>
                <a:latin typeface="Times New Roman"/>
                <a:cs typeface="Times New Roman"/>
              </a:rPr>
              <a:t>m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aceut</a:t>
            </a:r>
            <a:r>
              <a:rPr sz="2400" spc="-10" dirty="0">
                <a:solidFill>
                  <a:srgbClr val="5C0E20"/>
                </a:solidFill>
                <a:latin typeface="Times New Roman"/>
                <a:cs typeface="Times New Roman"/>
              </a:rPr>
              <a:t>i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c</a:t>
            </a:r>
            <a:r>
              <a:rPr sz="2400" spc="-10" dirty="0">
                <a:solidFill>
                  <a:srgbClr val="5C0E20"/>
                </a:solidFill>
                <a:latin typeface="Times New Roman"/>
                <a:cs typeface="Times New Roman"/>
              </a:rPr>
              <a:t>a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l  </a:t>
            </a:r>
            <a:r>
              <a:rPr sz="2400" spc="-5" dirty="0">
                <a:solidFill>
                  <a:srgbClr val="5C0E20"/>
                </a:solidFill>
                <a:latin typeface="Times New Roman"/>
                <a:cs typeface="Times New Roman"/>
              </a:rPr>
              <a:t>Management,	</a:t>
            </a:r>
            <a:r>
              <a:rPr sz="2400" spc="-45" dirty="0">
                <a:solidFill>
                  <a:srgbClr val="5C0E20"/>
                </a:solidFill>
                <a:latin typeface="Times New Roman"/>
                <a:cs typeface="Times New Roman"/>
              </a:rPr>
              <a:t>Vallabh	</a:t>
            </a:r>
            <a:r>
              <a:rPr sz="2400" spc="-5" dirty="0">
                <a:solidFill>
                  <a:srgbClr val="5C0E20"/>
                </a:solidFill>
                <a:latin typeface="Times New Roman"/>
                <a:cs typeface="Times New Roman"/>
              </a:rPr>
              <a:t>Publications  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edition, </a:t>
            </a:r>
            <a:r>
              <a:rPr sz="2400" spc="-5" dirty="0">
                <a:solidFill>
                  <a:srgbClr val="5C0E20"/>
                </a:solidFill>
                <a:latin typeface="Times New Roman"/>
                <a:cs typeface="Times New Roman"/>
              </a:rPr>
              <a:t>ISBN: 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8185731403, page</a:t>
            </a:r>
            <a:r>
              <a:rPr sz="2400" spc="-60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C0E20"/>
                </a:solidFill>
                <a:latin typeface="Times New Roman"/>
                <a:cs typeface="Times New Roman"/>
              </a:rPr>
              <a:t>no.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690609" y="5620308"/>
            <a:ext cx="29972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40" dirty="0">
                <a:solidFill>
                  <a:srgbClr val="C00000"/>
                </a:solidFill>
                <a:latin typeface="Arial"/>
                <a:cs typeface="Arial"/>
              </a:rPr>
              <a:t>23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040635" y="1408175"/>
            <a:ext cx="4782311" cy="48188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43989" y="1847850"/>
            <a:ext cx="6571615" cy="0"/>
          </a:xfrm>
          <a:custGeom>
            <a:avLst/>
            <a:gdLst/>
            <a:ahLst/>
            <a:cxnLst/>
            <a:rect l="l" t="t" r="r" b="b"/>
            <a:pathLst>
              <a:path w="6571615">
                <a:moveTo>
                  <a:pt x="0" y="0"/>
                </a:moveTo>
                <a:lnTo>
                  <a:pt x="6571360" y="0"/>
                </a:lnTo>
              </a:path>
            </a:pathLst>
          </a:custGeom>
          <a:ln w="32004">
            <a:solidFill>
              <a:srgbClr val="B71E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22602" y="665480"/>
            <a:ext cx="216852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35" dirty="0"/>
              <a:t>DEFINITION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8665209" y="5534912"/>
            <a:ext cx="264160" cy="575310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88265">
              <a:lnSpc>
                <a:spcPct val="100000"/>
              </a:lnSpc>
              <a:spcBef>
                <a:spcPts val="775"/>
              </a:spcBef>
            </a:pPr>
            <a:r>
              <a:rPr sz="2000" spc="-35" dirty="0">
                <a:solidFill>
                  <a:srgbClr val="C00000"/>
                </a:solidFill>
                <a:latin typeface="Arial"/>
                <a:cs typeface="Arial"/>
              </a:rPr>
              <a:t>2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22602" y="2078227"/>
            <a:ext cx="641540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95"/>
              </a:spcBef>
              <a:buClr>
                <a:srgbClr val="B71E42"/>
              </a:buClr>
              <a:buFont typeface="Arial"/>
              <a:buChar char="•"/>
              <a:tabLst>
                <a:tab pos="241300" algn="l"/>
                <a:tab pos="635635" algn="l"/>
                <a:tab pos="1505585" algn="l"/>
                <a:tab pos="1900555" algn="l"/>
                <a:tab pos="2216150" algn="l"/>
                <a:tab pos="3124835" algn="l"/>
                <a:tab pos="4152265" algn="l"/>
                <a:tab pos="5013325" algn="l"/>
              </a:tabLst>
            </a:pP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A	p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l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ant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is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a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p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l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a</a:t>
            </a:r>
            <a:r>
              <a:rPr sz="2800" spc="-20" dirty="0">
                <a:solidFill>
                  <a:srgbClr val="5C0E20"/>
                </a:solidFill>
                <a:latin typeface="Times New Roman"/>
                <a:cs typeface="Times New Roman"/>
              </a:rPr>
              <a:t>c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e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where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me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n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,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	</a:t>
            </a:r>
            <a:r>
              <a:rPr sz="2800" spc="-20" dirty="0">
                <a:solidFill>
                  <a:srgbClr val="5C0E20"/>
                </a:solidFill>
                <a:latin typeface="Times New Roman"/>
                <a:cs typeface="Times New Roman"/>
              </a:rPr>
              <a:t>m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aterials,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51202" y="2504084"/>
            <a:ext cx="1132205" cy="10502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0100"/>
              </a:lnSpc>
              <a:spcBef>
                <a:spcPts val="100"/>
              </a:spcBef>
            </a:pPr>
            <a:r>
              <a:rPr sz="2800" spc="-35" dirty="0">
                <a:solidFill>
                  <a:srgbClr val="5C0E20"/>
                </a:solidFill>
                <a:latin typeface="Times New Roman"/>
                <a:cs typeface="Times New Roman"/>
              </a:rPr>
              <a:t>money, 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b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r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o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u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ght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064891" y="2504084"/>
            <a:ext cx="4873625" cy="10502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1780" marR="5080" indent="-259715">
              <a:lnSpc>
                <a:spcPct val="120100"/>
              </a:lnSpc>
              <a:spcBef>
                <a:spcPts val="100"/>
              </a:spcBef>
              <a:tabLst>
                <a:tab pos="1884045" algn="l"/>
                <a:tab pos="2786380" algn="l"/>
                <a:tab pos="3731260" algn="l"/>
                <a:tab pos="4426585" algn="l"/>
              </a:tabLst>
            </a:pP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e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q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u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i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pm</a:t>
            </a:r>
            <a:r>
              <a:rPr sz="2800" spc="-20" dirty="0">
                <a:solidFill>
                  <a:srgbClr val="5C0E20"/>
                </a:solidFill>
                <a:latin typeface="Times New Roman"/>
                <a:cs typeface="Times New Roman"/>
              </a:rPr>
              <a:t>e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n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t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,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m</a:t>
            </a:r>
            <a:r>
              <a:rPr sz="2800" spc="-15" dirty="0">
                <a:solidFill>
                  <a:srgbClr val="5C0E20"/>
                </a:solidFill>
                <a:latin typeface="Times New Roman"/>
                <a:cs typeface="Times New Roman"/>
              </a:rPr>
              <a:t>a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chi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n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er</a:t>
            </a:r>
            <a:r>
              <a:rPr sz="2800" spc="-180" dirty="0">
                <a:solidFill>
                  <a:srgbClr val="5C0E20"/>
                </a:solidFill>
                <a:latin typeface="Times New Roman"/>
                <a:cs typeface="Times New Roman"/>
              </a:rPr>
              <a:t>y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,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etc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are  t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o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get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h</a:t>
            </a:r>
            <a:r>
              <a:rPr sz="2800" spc="-25" dirty="0">
                <a:solidFill>
                  <a:srgbClr val="5C0E20"/>
                </a:solidFill>
                <a:latin typeface="Times New Roman"/>
                <a:cs typeface="Times New Roman"/>
              </a:rPr>
              <a:t>e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r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	</a:t>
            </a:r>
            <a:r>
              <a:rPr sz="2800" spc="-560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f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o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r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	</a:t>
            </a:r>
            <a:r>
              <a:rPr sz="2800" spc="-20" dirty="0">
                <a:solidFill>
                  <a:srgbClr val="5C0E20"/>
                </a:solidFill>
                <a:latin typeface="Times New Roman"/>
                <a:cs typeface="Times New Roman"/>
              </a:rPr>
              <a:t>m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anu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f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a</a:t>
            </a:r>
            <a:r>
              <a:rPr sz="2800" spc="-20" dirty="0">
                <a:solidFill>
                  <a:srgbClr val="5C0E20"/>
                </a:solidFill>
                <a:latin typeface="Times New Roman"/>
                <a:cs typeface="Times New Roman"/>
              </a:rPr>
              <a:t>c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t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u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ri</a:t>
            </a:r>
            <a:r>
              <a:rPr sz="2800" spc="5" dirty="0">
                <a:solidFill>
                  <a:srgbClr val="5C0E20"/>
                </a:solidFill>
                <a:latin typeface="Times New Roman"/>
                <a:cs typeface="Times New Roman"/>
              </a:rPr>
              <a:t>n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g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22602" y="3402228"/>
            <a:ext cx="6414770" cy="1815464"/>
          </a:xfrm>
          <a:prstGeom prst="rect">
            <a:avLst/>
          </a:prstGeom>
        </p:spPr>
        <p:txBody>
          <a:bodyPr vert="horz" wrap="square" lIns="0" tIns="224154" rIns="0" bIns="0" rtlCol="0">
            <a:spAutoFit/>
          </a:bodyPr>
          <a:lstStyle/>
          <a:p>
            <a:pPr marL="240665">
              <a:lnSpc>
                <a:spcPct val="100000"/>
              </a:lnSpc>
              <a:spcBef>
                <a:spcPts val="1764"/>
              </a:spcBef>
            </a:pP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products.</a:t>
            </a:r>
            <a:endParaRPr sz="2800">
              <a:latin typeface="Times New Roman"/>
              <a:cs typeface="Times New Roman"/>
            </a:endParaRPr>
          </a:p>
          <a:p>
            <a:pPr marL="240665" marR="5080" indent="-228600">
              <a:lnSpc>
                <a:spcPct val="120100"/>
              </a:lnSpc>
              <a:spcBef>
                <a:spcPts val="994"/>
              </a:spcBef>
              <a:buClr>
                <a:srgbClr val="B71E42"/>
              </a:buClr>
              <a:buFont typeface="Arial"/>
              <a:buChar char="•"/>
              <a:tabLst>
                <a:tab pos="241300" algn="l"/>
                <a:tab pos="1135380" algn="l"/>
                <a:tab pos="2441575" algn="l"/>
                <a:tab pos="3414395" algn="l"/>
                <a:tab pos="3855085" algn="l"/>
                <a:tab pos="4452620" algn="l"/>
              </a:tabLst>
            </a:pP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Pla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n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t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	</a:t>
            </a:r>
            <a:r>
              <a:rPr sz="2800" spc="-15" dirty="0">
                <a:solidFill>
                  <a:srgbClr val="5C0E20"/>
                </a:solidFill>
                <a:latin typeface="Times New Roman"/>
                <a:cs typeface="Times New Roman"/>
              </a:rPr>
              <a:t>l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ocation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refers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to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t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h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e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e</a:t>
            </a:r>
            <a:r>
              <a:rPr sz="2800" spc="-20" dirty="0">
                <a:solidFill>
                  <a:srgbClr val="5C0E20"/>
                </a:solidFill>
                <a:latin typeface="Times New Roman"/>
                <a:cs typeface="Times New Roman"/>
              </a:rPr>
              <a:t>s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tablishm</a:t>
            </a:r>
            <a:r>
              <a:rPr sz="2800" spc="-20" dirty="0">
                <a:solidFill>
                  <a:srgbClr val="5C0E20"/>
                </a:solidFill>
                <a:latin typeface="Times New Roman"/>
                <a:cs typeface="Times New Roman"/>
              </a:rPr>
              <a:t>e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nt  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of </a:t>
            </a:r>
            <a:r>
              <a:rPr sz="2800" spc="-10" dirty="0">
                <a:solidFill>
                  <a:srgbClr val="5C0E20"/>
                </a:solidFill>
                <a:latin typeface="Times New Roman"/>
                <a:cs typeface="Times New Roman"/>
              </a:rPr>
              <a:t>an 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industry </a:t>
            </a:r>
            <a:r>
              <a:rPr sz="2800" spc="-10" dirty="0">
                <a:solidFill>
                  <a:srgbClr val="5C0E20"/>
                </a:solidFill>
                <a:latin typeface="Times New Roman"/>
                <a:cs typeface="Times New Roman"/>
              </a:rPr>
              <a:t>at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a particular</a:t>
            </a:r>
            <a:r>
              <a:rPr sz="2800" spc="-15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place.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43989" y="1847850"/>
            <a:ext cx="6571615" cy="0"/>
          </a:xfrm>
          <a:custGeom>
            <a:avLst/>
            <a:gdLst/>
            <a:ahLst/>
            <a:cxnLst/>
            <a:rect l="l" t="t" r="r" b="b"/>
            <a:pathLst>
              <a:path w="6571615">
                <a:moveTo>
                  <a:pt x="0" y="0"/>
                </a:moveTo>
                <a:lnTo>
                  <a:pt x="6571360" y="0"/>
                </a:lnTo>
              </a:path>
            </a:pathLst>
          </a:custGeom>
          <a:ln w="32004">
            <a:solidFill>
              <a:srgbClr val="B71E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22602" y="665480"/>
            <a:ext cx="295084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30" dirty="0"/>
              <a:t>INTRODUCTION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665209" y="5534912"/>
            <a:ext cx="264160" cy="575310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88265">
              <a:lnSpc>
                <a:spcPct val="100000"/>
              </a:lnSpc>
              <a:spcBef>
                <a:spcPts val="775"/>
              </a:spcBef>
            </a:pPr>
            <a:r>
              <a:rPr sz="2000" spc="-35" dirty="0">
                <a:solidFill>
                  <a:srgbClr val="C00000"/>
                </a:solidFill>
                <a:latin typeface="Arial"/>
                <a:cs typeface="Arial"/>
              </a:rPr>
              <a:t>3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0739" y="1974316"/>
            <a:ext cx="8072120" cy="3587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5715" indent="-229235">
              <a:lnSpc>
                <a:spcPct val="120000"/>
              </a:lnSpc>
              <a:spcBef>
                <a:spcPts val="100"/>
              </a:spcBef>
              <a:buClr>
                <a:srgbClr val="B71E42"/>
              </a:buClr>
              <a:buFont typeface="Wingdings"/>
              <a:buChar char=""/>
              <a:tabLst>
                <a:tab pos="306070" algn="l"/>
              </a:tabLst>
            </a:pPr>
            <a:r>
              <a:rPr sz="2000" spc="-5" dirty="0">
                <a:solidFill>
                  <a:srgbClr val="5C0E20"/>
                </a:solidFill>
                <a:latin typeface="Times New Roman"/>
                <a:cs typeface="Times New Roman"/>
              </a:rPr>
              <a:t>Plant location refers </a:t>
            </a:r>
            <a:r>
              <a:rPr sz="2000" spc="-10" dirty="0">
                <a:solidFill>
                  <a:srgbClr val="5C0E20"/>
                </a:solidFill>
                <a:latin typeface="Times New Roman"/>
                <a:cs typeface="Times New Roman"/>
              </a:rPr>
              <a:t>to </a:t>
            </a:r>
            <a:r>
              <a:rPr sz="2000" dirty="0">
                <a:solidFill>
                  <a:srgbClr val="5C0E20"/>
                </a:solidFill>
                <a:latin typeface="Times New Roman"/>
                <a:cs typeface="Times New Roman"/>
              </a:rPr>
              <a:t>the </a:t>
            </a:r>
            <a:r>
              <a:rPr sz="2000" spc="-5" dirty="0">
                <a:solidFill>
                  <a:srgbClr val="5C0E20"/>
                </a:solidFill>
                <a:latin typeface="Times New Roman"/>
                <a:cs typeface="Times New Roman"/>
              </a:rPr>
              <a:t>choice of region </a:t>
            </a:r>
            <a:r>
              <a:rPr sz="2000" dirty="0">
                <a:solidFill>
                  <a:srgbClr val="5C0E20"/>
                </a:solidFill>
                <a:latin typeface="Times New Roman"/>
                <a:cs typeface="Times New Roman"/>
              </a:rPr>
              <a:t>and </a:t>
            </a:r>
            <a:r>
              <a:rPr sz="2000" spc="-5" dirty="0">
                <a:solidFill>
                  <a:srgbClr val="5C0E20"/>
                </a:solidFill>
                <a:latin typeface="Times New Roman"/>
                <a:cs typeface="Times New Roman"/>
              </a:rPr>
              <a:t>the selection of </a:t>
            </a:r>
            <a:r>
              <a:rPr sz="2000" dirty="0">
                <a:solidFill>
                  <a:srgbClr val="5C0E20"/>
                </a:solidFill>
                <a:latin typeface="Times New Roman"/>
                <a:cs typeface="Times New Roman"/>
              </a:rPr>
              <a:t>a </a:t>
            </a:r>
            <a:r>
              <a:rPr sz="2000" spc="-5" dirty="0">
                <a:solidFill>
                  <a:srgbClr val="5C0E20"/>
                </a:solidFill>
                <a:latin typeface="Times New Roman"/>
                <a:cs typeface="Times New Roman"/>
              </a:rPr>
              <a:t>particular  site </a:t>
            </a:r>
            <a:r>
              <a:rPr sz="2000" dirty="0">
                <a:solidFill>
                  <a:srgbClr val="5C0E20"/>
                </a:solidFill>
                <a:latin typeface="Times New Roman"/>
                <a:cs typeface="Times New Roman"/>
              </a:rPr>
              <a:t>for </a:t>
            </a:r>
            <a:r>
              <a:rPr sz="2000" spc="-5" dirty="0">
                <a:solidFill>
                  <a:srgbClr val="5C0E20"/>
                </a:solidFill>
                <a:latin typeface="Times New Roman"/>
                <a:cs typeface="Times New Roman"/>
              </a:rPr>
              <a:t>setting </a:t>
            </a:r>
            <a:r>
              <a:rPr sz="2000" dirty="0">
                <a:solidFill>
                  <a:srgbClr val="5C0E20"/>
                </a:solidFill>
                <a:latin typeface="Times New Roman"/>
                <a:cs typeface="Times New Roman"/>
              </a:rPr>
              <a:t>up a business or</a:t>
            </a:r>
            <a:r>
              <a:rPr sz="2000" spc="-110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5C0E20"/>
                </a:solidFill>
                <a:latin typeface="Times New Roman"/>
                <a:cs typeface="Times New Roman"/>
              </a:rPr>
              <a:t>factory</a:t>
            </a:r>
            <a:endParaRPr sz="2000">
              <a:latin typeface="Times New Roman"/>
              <a:cs typeface="Times New Roman"/>
            </a:endParaRPr>
          </a:p>
          <a:p>
            <a:pPr marL="290195" indent="-278130">
              <a:lnSpc>
                <a:spcPct val="100000"/>
              </a:lnSpc>
              <a:spcBef>
                <a:spcPts val="1475"/>
              </a:spcBef>
              <a:buClr>
                <a:srgbClr val="B71E42"/>
              </a:buClr>
              <a:buFont typeface="Wingdings"/>
              <a:buChar char=""/>
              <a:tabLst>
                <a:tab pos="290830" algn="l"/>
              </a:tabLst>
            </a:pPr>
            <a:r>
              <a:rPr sz="2000" dirty="0">
                <a:solidFill>
                  <a:srgbClr val="5C0E20"/>
                </a:solidFill>
                <a:latin typeface="Times New Roman"/>
                <a:cs typeface="Times New Roman"/>
              </a:rPr>
              <a:t>An ideal location </a:t>
            </a:r>
            <a:r>
              <a:rPr sz="2000" spc="-5" dirty="0">
                <a:solidFill>
                  <a:srgbClr val="5C0E20"/>
                </a:solidFill>
                <a:latin typeface="Times New Roman"/>
                <a:cs typeface="Times New Roman"/>
              </a:rPr>
              <a:t>is </a:t>
            </a:r>
            <a:r>
              <a:rPr sz="2000" spc="5" dirty="0">
                <a:solidFill>
                  <a:srgbClr val="5C0E20"/>
                </a:solidFill>
                <a:latin typeface="Times New Roman"/>
                <a:cs typeface="Times New Roman"/>
              </a:rPr>
              <a:t>one</a:t>
            </a:r>
            <a:r>
              <a:rPr sz="2000" spc="-80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5C0E20"/>
                </a:solidFill>
                <a:latin typeface="Times New Roman"/>
                <a:cs typeface="Times New Roman"/>
              </a:rPr>
              <a:t>where</a:t>
            </a:r>
            <a:endParaRPr sz="20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1485"/>
              </a:spcBef>
              <a:buClr>
                <a:srgbClr val="B71E42"/>
              </a:buClr>
              <a:buFont typeface="Wingdings"/>
              <a:buChar char=""/>
              <a:tabLst>
                <a:tab pos="241935" algn="l"/>
              </a:tabLst>
            </a:pPr>
            <a:r>
              <a:rPr sz="2000" dirty="0">
                <a:solidFill>
                  <a:srgbClr val="5C0E20"/>
                </a:solidFill>
                <a:latin typeface="Times New Roman"/>
                <a:cs typeface="Times New Roman"/>
              </a:rPr>
              <a:t>Cost of the product </a:t>
            </a:r>
            <a:r>
              <a:rPr sz="2000" spc="-5" dirty="0">
                <a:solidFill>
                  <a:srgbClr val="5C0E20"/>
                </a:solidFill>
                <a:latin typeface="Times New Roman"/>
                <a:cs typeface="Times New Roman"/>
              </a:rPr>
              <a:t>is </a:t>
            </a:r>
            <a:r>
              <a:rPr sz="2000" dirty="0">
                <a:solidFill>
                  <a:srgbClr val="5C0E20"/>
                </a:solidFill>
                <a:latin typeface="Times New Roman"/>
                <a:cs typeface="Times New Roman"/>
              </a:rPr>
              <a:t>kept </a:t>
            </a:r>
            <a:r>
              <a:rPr sz="2000" spc="-5" dirty="0">
                <a:solidFill>
                  <a:srgbClr val="5C0E20"/>
                </a:solidFill>
                <a:latin typeface="Times New Roman"/>
                <a:cs typeface="Times New Roman"/>
              </a:rPr>
              <a:t>to</a:t>
            </a:r>
            <a:r>
              <a:rPr sz="2000" spc="-120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5C0E20"/>
                </a:solidFill>
                <a:latin typeface="Times New Roman"/>
                <a:cs typeface="Times New Roman"/>
              </a:rPr>
              <a:t>minimum</a:t>
            </a:r>
            <a:endParaRPr sz="20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1480"/>
              </a:spcBef>
              <a:buClr>
                <a:srgbClr val="B71E42"/>
              </a:buClr>
              <a:buFont typeface="Wingdings"/>
              <a:buChar char=""/>
              <a:tabLst>
                <a:tab pos="241935" algn="l"/>
              </a:tabLst>
            </a:pPr>
            <a:r>
              <a:rPr sz="2000" spc="-20" dirty="0">
                <a:solidFill>
                  <a:srgbClr val="5C0E20"/>
                </a:solidFill>
                <a:latin typeface="Times New Roman"/>
                <a:cs typeface="Times New Roman"/>
              </a:rPr>
              <a:t>With </a:t>
            </a:r>
            <a:r>
              <a:rPr sz="2000" dirty="0">
                <a:solidFill>
                  <a:srgbClr val="5C0E20"/>
                </a:solidFill>
                <a:latin typeface="Times New Roman"/>
                <a:cs typeface="Times New Roman"/>
              </a:rPr>
              <a:t>a </a:t>
            </a:r>
            <a:r>
              <a:rPr sz="2000" spc="-10" dirty="0">
                <a:solidFill>
                  <a:srgbClr val="5C0E20"/>
                </a:solidFill>
                <a:latin typeface="Times New Roman"/>
                <a:cs typeface="Times New Roman"/>
              </a:rPr>
              <a:t>large </a:t>
            </a:r>
            <a:r>
              <a:rPr sz="2000" spc="-5" dirty="0">
                <a:solidFill>
                  <a:srgbClr val="5C0E20"/>
                </a:solidFill>
                <a:latin typeface="Times New Roman"/>
                <a:cs typeface="Times New Roman"/>
              </a:rPr>
              <a:t>market</a:t>
            </a:r>
            <a:r>
              <a:rPr sz="2000" spc="-35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5C0E20"/>
                </a:solidFill>
                <a:latin typeface="Times New Roman"/>
                <a:cs typeface="Times New Roman"/>
              </a:rPr>
              <a:t>share</a:t>
            </a:r>
            <a:endParaRPr sz="20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1475"/>
              </a:spcBef>
              <a:buClr>
                <a:srgbClr val="B71E42"/>
              </a:buClr>
              <a:buFont typeface="Wingdings"/>
              <a:buChar char=""/>
              <a:tabLst>
                <a:tab pos="241935" algn="l"/>
              </a:tabLst>
            </a:pPr>
            <a:r>
              <a:rPr sz="2000" dirty="0">
                <a:solidFill>
                  <a:srgbClr val="5C0E20"/>
                </a:solidFill>
                <a:latin typeface="Times New Roman"/>
                <a:cs typeface="Times New Roman"/>
              </a:rPr>
              <a:t>Least risk &amp; </a:t>
            </a:r>
            <a:r>
              <a:rPr sz="2000" spc="-5" dirty="0">
                <a:solidFill>
                  <a:srgbClr val="5C0E20"/>
                </a:solidFill>
                <a:latin typeface="Times New Roman"/>
                <a:cs typeface="Times New Roman"/>
              </a:rPr>
              <a:t>maximum social</a:t>
            </a:r>
            <a:r>
              <a:rPr sz="2000" spc="-70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5C0E20"/>
                </a:solidFill>
                <a:latin typeface="Times New Roman"/>
                <a:cs typeface="Times New Roman"/>
              </a:rPr>
              <a:t>gain</a:t>
            </a:r>
            <a:endParaRPr sz="2000">
              <a:latin typeface="Times New Roman"/>
              <a:cs typeface="Times New Roman"/>
            </a:endParaRPr>
          </a:p>
          <a:p>
            <a:pPr marL="241300" marR="5080" indent="-229235">
              <a:lnSpc>
                <a:spcPct val="120100"/>
              </a:lnSpc>
              <a:spcBef>
                <a:spcPts val="1005"/>
              </a:spcBef>
              <a:buClr>
                <a:srgbClr val="B71E42"/>
              </a:buClr>
              <a:buFont typeface="Wingdings"/>
              <a:buChar char=""/>
              <a:tabLst>
                <a:tab pos="241935" algn="l"/>
              </a:tabLst>
            </a:pPr>
            <a:r>
              <a:rPr sz="2000" dirty="0">
                <a:solidFill>
                  <a:srgbClr val="5C0E20"/>
                </a:solidFill>
                <a:latin typeface="Times New Roman"/>
                <a:cs typeface="Times New Roman"/>
              </a:rPr>
              <a:t>It </a:t>
            </a:r>
            <a:r>
              <a:rPr sz="2000" spc="-5" dirty="0">
                <a:solidFill>
                  <a:srgbClr val="5C0E20"/>
                </a:solidFill>
                <a:latin typeface="Times New Roman"/>
                <a:cs typeface="Times New Roman"/>
              </a:rPr>
              <a:t>is the </a:t>
            </a:r>
            <a:r>
              <a:rPr sz="2000" dirty="0">
                <a:solidFill>
                  <a:srgbClr val="5C0E20"/>
                </a:solidFill>
                <a:latin typeface="Times New Roman"/>
                <a:cs typeface="Times New Roman"/>
              </a:rPr>
              <a:t>place of </a:t>
            </a:r>
            <a:r>
              <a:rPr sz="2000" spc="-5" dirty="0">
                <a:solidFill>
                  <a:srgbClr val="5C0E20"/>
                </a:solidFill>
                <a:latin typeface="Times New Roman"/>
                <a:cs typeface="Times New Roman"/>
              </a:rPr>
              <a:t>maximum </a:t>
            </a:r>
            <a:r>
              <a:rPr sz="2000" dirty="0">
                <a:solidFill>
                  <a:srgbClr val="5C0E20"/>
                </a:solidFill>
                <a:latin typeface="Times New Roman"/>
                <a:cs typeface="Times New Roman"/>
              </a:rPr>
              <a:t>net </a:t>
            </a:r>
            <a:r>
              <a:rPr sz="2000" spc="-5" dirty="0">
                <a:solidFill>
                  <a:srgbClr val="5C0E20"/>
                </a:solidFill>
                <a:latin typeface="Times New Roman"/>
                <a:cs typeface="Times New Roman"/>
              </a:rPr>
              <a:t>advantage or which gives </a:t>
            </a:r>
            <a:r>
              <a:rPr sz="2000" dirty="0">
                <a:solidFill>
                  <a:srgbClr val="5C0E20"/>
                </a:solidFill>
                <a:latin typeface="Times New Roman"/>
                <a:cs typeface="Times New Roman"/>
              </a:rPr>
              <a:t>lowest unit </a:t>
            </a:r>
            <a:r>
              <a:rPr sz="2000" spc="-5" dirty="0">
                <a:solidFill>
                  <a:srgbClr val="5C0E20"/>
                </a:solidFill>
                <a:latin typeface="Times New Roman"/>
                <a:cs typeface="Times New Roman"/>
              </a:rPr>
              <a:t>cost </a:t>
            </a:r>
            <a:r>
              <a:rPr sz="2000" spc="-10" dirty="0">
                <a:solidFill>
                  <a:srgbClr val="5C0E20"/>
                </a:solidFill>
                <a:latin typeface="Times New Roman"/>
                <a:cs typeface="Times New Roman"/>
              </a:rPr>
              <a:t>of  </a:t>
            </a:r>
            <a:r>
              <a:rPr sz="2000" dirty="0">
                <a:solidFill>
                  <a:srgbClr val="5C0E20"/>
                </a:solidFill>
                <a:latin typeface="Times New Roman"/>
                <a:cs typeface="Times New Roman"/>
              </a:rPr>
              <a:t>production and</a:t>
            </a:r>
            <a:r>
              <a:rPr sz="2000" spc="-45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5C0E20"/>
                </a:solidFill>
                <a:latin typeface="Times New Roman"/>
                <a:cs typeface="Times New Roman"/>
              </a:rPr>
              <a:t>distribution.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2602" y="665480"/>
            <a:ext cx="597979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90" dirty="0"/>
              <a:t>FACTORS </a:t>
            </a:r>
            <a:r>
              <a:rPr spc="-250" dirty="0"/>
              <a:t>AFFECTING </a:t>
            </a:r>
            <a:r>
              <a:rPr spc="-280" dirty="0"/>
              <a:t>THE</a:t>
            </a:r>
            <a:r>
              <a:rPr spc="-135" dirty="0"/>
              <a:t> </a:t>
            </a:r>
            <a:r>
              <a:rPr spc="-180" dirty="0"/>
              <a:t>PLANT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22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75"/>
              </a:spcBef>
            </a:pPr>
            <a:r>
              <a:rPr spc="-35" dirty="0"/>
              <a:t>4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31289" y="1104645"/>
            <a:ext cx="6597015" cy="46215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6583680" algn="l"/>
              </a:tabLst>
            </a:pPr>
            <a:r>
              <a:rPr sz="3200" u="heavy" spc="-175" dirty="0">
                <a:uFill>
                  <a:solidFill>
                    <a:srgbClr val="B71E42"/>
                  </a:solidFill>
                </a:uFill>
                <a:latin typeface="Arial"/>
                <a:cs typeface="Arial"/>
              </a:rPr>
              <a:t> </a:t>
            </a:r>
            <a:r>
              <a:rPr sz="3200" u="heavy" spc="-135" dirty="0">
                <a:uFill>
                  <a:solidFill>
                    <a:srgbClr val="B71E42"/>
                  </a:solidFill>
                </a:uFill>
                <a:latin typeface="Arial"/>
                <a:cs typeface="Arial"/>
              </a:rPr>
              <a:t>LOCATION	</a:t>
            </a:r>
            <a:endParaRPr sz="3200">
              <a:latin typeface="Arial"/>
              <a:cs typeface="Arial"/>
            </a:endParaRPr>
          </a:p>
          <a:p>
            <a:pPr marL="332105" indent="-229235">
              <a:lnSpc>
                <a:spcPct val="100000"/>
              </a:lnSpc>
              <a:spcBef>
                <a:spcPts val="3815"/>
              </a:spcBef>
              <a:buClr>
                <a:srgbClr val="B71E42"/>
              </a:buClr>
              <a:buFont typeface="Wingdings"/>
              <a:buChar char=""/>
              <a:tabLst>
                <a:tab pos="332740" algn="l"/>
              </a:tabLst>
            </a:pP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Nearness to raw materials.</a:t>
            </a:r>
            <a:endParaRPr sz="2800">
              <a:latin typeface="Times New Roman"/>
              <a:cs typeface="Times New Roman"/>
            </a:endParaRPr>
          </a:p>
          <a:p>
            <a:pPr marL="332105" indent="-229235">
              <a:lnSpc>
                <a:spcPct val="100000"/>
              </a:lnSpc>
              <a:spcBef>
                <a:spcPts val="1670"/>
              </a:spcBef>
              <a:buClr>
                <a:srgbClr val="B71E42"/>
              </a:buClr>
              <a:buFont typeface="Wingdings"/>
              <a:buChar char=""/>
              <a:tabLst>
                <a:tab pos="332740" algn="l"/>
              </a:tabLst>
            </a:pPr>
            <a:r>
              <a:rPr sz="2800" spc="-15" dirty="0">
                <a:solidFill>
                  <a:srgbClr val="5C0E20"/>
                </a:solidFill>
                <a:latin typeface="Times New Roman"/>
                <a:cs typeface="Times New Roman"/>
              </a:rPr>
              <a:t>Transport</a:t>
            </a:r>
            <a:r>
              <a:rPr sz="2800" spc="-10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facilities</a:t>
            </a:r>
            <a:endParaRPr sz="2800">
              <a:latin typeface="Times New Roman"/>
              <a:cs typeface="Times New Roman"/>
            </a:endParaRPr>
          </a:p>
          <a:p>
            <a:pPr marL="332105" indent="-229235">
              <a:lnSpc>
                <a:spcPct val="100000"/>
              </a:lnSpc>
              <a:spcBef>
                <a:spcPts val="1680"/>
              </a:spcBef>
              <a:buClr>
                <a:srgbClr val="B71E42"/>
              </a:buClr>
              <a:buFont typeface="Wingdings"/>
              <a:buChar char=""/>
              <a:tabLst>
                <a:tab pos="332740" algn="l"/>
              </a:tabLst>
            </a:pP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Nearness to </a:t>
            </a:r>
            <a:r>
              <a:rPr sz="2800" spc="-10" dirty="0">
                <a:solidFill>
                  <a:srgbClr val="5C0E20"/>
                </a:solidFill>
                <a:latin typeface="Times New Roman"/>
                <a:cs typeface="Times New Roman"/>
              </a:rPr>
              <a:t>market</a:t>
            </a:r>
            <a:endParaRPr sz="2800">
              <a:latin typeface="Times New Roman"/>
              <a:cs typeface="Times New Roman"/>
            </a:endParaRPr>
          </a:p>
          <a:p>
            <a:pPr marL="332105" indent="-229235">
              <a:lnSpc>
                <a:spcPct val="100000"/>
              </a:lnSpc>
              <a:spcBef>
                <a:spcPts val="1670"/>
              </a:spcBef>
              <a:buClr>
                <a:srgbClr val="B71E42"/>
              </a:buClr>
              <a:buFont typeface="Wingdings"/>
              <a:buChar char=""/>
              <a:tabLst>
                <a:tab pos="332740" algn="l"/>
              </a:tabLst>
            </a:pPr>
            <a:r>
              <a:rPr sz="2800" spc="-20" dirty="0">
                <a:solidFill>
                  <a:srgbClr val="5C0E20"/>
                </a:solidFill>
                <a:latin typeface="Times New Roman"/>
                <a:cs typeface="Times New Roman"/>
              </a:rPr>
              <a:t>Availability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of</a:t>
            </a:r>
            <a:r>
              <a:rPr sz="2800" spc="10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labour</a:t>
            </a:r>
            <a:endParaRPr sz="2800">
              <a:latin typeface="Times New Roman"/>
              <a:cs typeface="Times New Roman"/>
            </a:endParaRPr>
          </a:p>
          <a:p>
            <a:pPr marL="332105" indent="-229235">
              <a:lnSpc>
                <a:spcPct val="100000"/>
              </a:lnSpc>
              <a:spcBef>
                <a:spcPts val="1670"/>
              </a:spcBef>
              <a:buClr>
                <a:srgbClr val="B71E42"/>
              </a:buClr>
              <a:buFont typeface="Wingdings"/>
              <a:buChar char=""/>
              <a:tabLst>
                <a:tab pos="332740" algn="l"/>
              </a:tabLst>
            </a:pPr>
            <a:r>
              <a:rPr sz="2800" spc="-20" dirty="0">
                <a:solidFill>
                  <a:srgbClr val="5C0E20"/>
                </a:solidFill>
                <a:latin typeface="Times New Roman"/>
                <a:cs typeface="Times New Roman"/>
              </a:rPr>
              <a:t>Availability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of fuel &amp;</a:t>
            </a:r>
            <a:r>
              <a:rPr sz="2800" spc="-10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power</a:t>
            </a:r>
            <a:endParaRPr sz="2800">
              <a:latin typeface="Times New Roman"/>
              <a:cs typeface="Times New Roman"/>
            </a:endParaRPr>
          </a:p>
          <a:p>
            <a:pPr marL="332105" indent="-229235">
              <a:lnSpc>
                <a:spcPct val="100000"/>
              </a:lnSpc>
              <a:spcBef>
                <a:spcPts val="1680"/>
              </a:spcBef>
              <a:buClr>
                <a:srgbClr val="B71E42"/>
              </a:buClr>
              <a:buFont typeface="Wingdings"/>
              <a:buChar char=""/>
              <a:tabLst>
                <a:tab pos="332740" algn="l"/>
              </a:tabLst>
            </a:pPr>
            <a:r>
              <a:rPr sz="2800" spc="-20" dirty="0">
                <a:solidFill>
                  <a:srgbClr val="5C0E20"/>
                </a:solidFill>
                <a:latin typeface="Times New Roman"/>
                <a:cs typeface="Times New Roman"/>
              </a:rPr>
              <a:t>Availability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of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water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69644" y="935481"/>
            <a:ext cx="7565390" cy="47199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27685" indent="-515620">
              <a:lnSpc>
                <a:spcPct val="100000"/>
              </a:lnSpc>
              <a:spcBef>
                <a:spcPts val="95"/>
              </a:spcBef>
              <a:buClr>
                <a:srgbClr val="C00000"/>
              </a:buClr>
              <a:buFont typeface="Wingdings"/>
              <a:buChar char=""/>
              <a:tabLst>
                <a:tab pos="527685" algn="l"/>
                <a:tab pos="528320" algn="l"/>
              </a:tabLst>
            </a:pP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Climatic</a:t>
            </a:r>
            <a:r>
              <a:rPr sz="2800" spc="-15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condition</a:t>
            </a:r>
            <a:endParaRPr sz="280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buClr>
                <a:srgbClr val="C00000"/>
              </a:buClr>
              <a:buFont typeface="Wingdings"/>
              <a:buChar char=""/>
              <a:tabLst>
                <a:tab pos="527685" algn="l"/>
                <a:tab pos="528320" algn="l"/>
              </a:tabLst>
            </a:pP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Financial &amp; 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other</a:t>
            </a:r>
            <a:r>
              <a:rPr sz="2800" spc="-45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aids</a:t>
            </a:r>
            <a:endParaRPr sz="280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buClr>
                <a:srgbClr val="C00000"/>
              </a:buClr>
              <a:buFont typeface="Wingdings"/>
              <a:buChar char=""/>
              <a:tabLst>
                <a:tab pos="527685" algn="l"/>
                <a:tab pos="528320" algn="l"/>
              </a:tabLst>
            </a:pP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Land</a:t>
            </a:r>
            <a:endParaRPr sz="280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spcBef>
                <a:spcPts val="5"/>
              </a:spcBef>
              <a:buClr>
                <a:srgbClr val="C00000"/>
              </a:buClr>
              <a:buFont typeface="Wingdings"/>
              <a:buChar char=""/>
              <a:tabLst>
                <a:tab pos="527685" algn="l"/>
                <a:tab pos="528320" algn="l"/>
              </a:tabLst>
            </a:pP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Community</a:t>
            </a:r>
            <a:r>
              <a:rPr sz="2800" spc="5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attitude</a:t>
            </a:r>
            <a:endParaRPr sz="280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buClr>
                <a:srgbClr val="C00000"/>
              </a:buClr>
              <a:buFont typeface="Wingdings"/>
              <a:buChar char=""/>
              <a:tabLst>
                <a:tab pos="527685" algn="l"/>
                <a:tab pos="528320" algn="l"/>
              </a:tabLst>
            </a:pP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Presence of related</a:t>
            </a:r>
            <a:r>
              <a:rPr sz="2800" spc="-10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industries</a:t>
            </a:r>
            <a:endParaRPr sz="2800">
              <a:latin typeface="Times New Roman"/>
              <a:cs typeface="Times New Roman"/>
            </a:endParaRPr>
          </a:p>
          <a:p>
            <a:pPr marL="527685" marR="5080" indent="-515620">
              <a:lnSpc>
                <a:spcPct val="100000"/>
              </a:lnSpc>
              <a:buClr>
                <a:srgbClr val="C00000"/>
              </a:buClr>
              <a:buFont typeface="Wingdings"/>
              <a:buChar char=""/>
              <a:tabLst>
                <a:tab pos="527685" algn="l"/>
                <a:tab pos="528320" algn="l"/>
              </a:tabLst>
            </a:pP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Existence of hospital, marketing centres, schools,  banks post </a:t>
            </a:r>
            <a:r>
              <a:rPr sz="2800" spc="-10" dirty="0">
                <a:solidFill>
                  <a:srgbClr val="5C0E20"/>
                </a:solidFill>
                <a:latin typeface="Times New Roman"/>
                <a:cs typeface="Times New Roman"/>
              </a:rPr>
              <a:t>offices,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etc</a:t>
            </a:r>
            <a:endParaRPr sz="280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buClr>
                <a:srgbClr val="C00000"/>
              </a:buClr>
              <a:buFont typeface="Wingdings"/>
              <a:buChar char=""/>
              <a:tabLst>
                <a:tab pos="527685" algn="l"/>
                <a:tab pos="528320" algn="l"/>
              </a:tabLst>
            </a:pP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Local bye-laws, taxes, 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building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ordinance,</a:t>
            </a:r>
            <a:r>
              <a:rPr sz="2800" spc="-20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etc</a:t>
            </a:r>
            <a:endParaRPr sz="280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buClr>
                <a:srgbClr val="C00000"/>
              </a:buClr>
              <a:buFont typeface="Wingdings"/>
              <a:buChar char=""/>
              <a:tabLst>
                <a:tab pos="527685" algn="l"/>
                <a:tab pos="528320" algn="l"/>
              </a:tabLst>
            </a:pP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Housing</a:t>
            </a:r>
            <a:r>
              <a:rPr sz="2800" spc="-15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facilities</a:t>
            </a:r>
            <a:endParaRPr sz="280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buClr>
                <a:srgbClr val="C00000"/>
              </a:buClr>
              <a:buFont typeface="Wingdings"/>
              <a:buChar char=""/>
              <a:tabLst>
                <a:tab pos="527685" algn="l"/>
                <a:tab pos="528320" algn="l"/>
              </a:tabLst>
            </a:pP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Facilities 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for</a:t>
            </a:r>
            <a:r>
              <a:rPr sz="2800" spc="-30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expansion</a:t>
            </a:r>
            <a:endParaRPr sz="280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spcBef>
                <a:spcPts val="5"/>
              </a:spcBef>
              <a:buClr>
                <a:srgbClr val="C00000"/>
              </a:buClr>
              <a:buFont typeface="Wingdings"/>
              <a:buChar char=""/>
              <a:tabLst>
                <a:tab pos="527685" algn="l"/>
                <a:tab pos="528320" algn="l"/>
              </a:tabLst>
            </a:pP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Security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22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75"/>
              </a:spcBef>
            </a:pPr>
            <a:r>
              <a:rPr spc="-35" dirty="0"/>
              <a:t>5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43989" y="1847850"/>
            <a:ext cx="6571615" cy="0"/>
          </a:xfrm>
          <a:custGeom>
            <a:avLst/>
            <a:gdLst/>
            <a:ahLst/>
            <a:cxnLst/>
            <a:rect l="l" t="t" r="r" b="b"/>
            <a:pathLst>
              <a:path w="6571615">
                <a:moveTo>
                  <a:pt x="0" y="0"/>
                </a:moveTo>
                <a:lnTo>
                  <a:pt x="6571360" y="0"/>
                </a:lnTo>
              </a:path>
            </a:pathLst>
          </a:custGeom>
          <a:ln w="32004">
            <a:solidFill>
              <a:srgbClr val="B71E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22602" y="665480"/>
            <a:ext cx="578929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80" dirty="0"/>
              <a:t>NEARNESS </a:t>
            </a:r>
            <a:r>
              <a:rPr spc="-175" dirty="0"/>
              <a:t>TO </a:t>
            </a:r>
            <a:r>
              <a:rPr spc="-170" dirty="0"/>
              <a:t>RAW</a:t>
            </a:r>
            <a:r>
              <a:rPr spc="-250" dirty="0"/>
              <a:t> </a:t>
            </a:r>
            <a:r>
              <a:rPr spc="-210" dirty="0"/>
              <a:t>MATERIALS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22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75"/>
              </a:spcBef>
            </a:pPr>
            <a:r>
              <a:rPr spc="-35" dirty="0"/>
              <a:t>6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522602" y="2291613"/>
            <a:ext cx="6415405" cy="32023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marR="5080" indent="-228600" algn="just">
              <a:lnSpc>
                <a:spcPct val="120000"/>
              </a:lnSpc>
              <a:spcBef>
                <a:spcPts val="100"/>
              </a:spcBef>
              <a:buClr>
                <a:srgbClr val="B71E42"/>
              </a:buClr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It will reduce 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the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cost 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of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transportation 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of 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raw materials from the vendors end to the  plant</a:t>
            </a:r>
            <a:endParaRPr sz="2800">
              <a:latin typeface="Times New Roman"/>
              <a:cs typeface="Times New Roman"/>
            </a:endParaRPr>
          </a:p>
          <a:p>
            <a:pPr marL="240665" marR="5080" indent="-228600" algn="just">
              <a:lnSpc>
                <a:spcPct val="117200"/>
              </a:lnSpc>
              <a:spcBef>
                <a:spcPts val="1105"/>
              </a:spcBef>
              <a:buClr>
                <a:srgbClr val="B71E42"/>
              </a:buClr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When 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the supplier </a:t>
            </a:r>
            <a:r>
              <a:rPr sz="2800" spc="-10" dirty="0">
                <a:solidFill>
                  <a:srgbClr val="5C0E20"/>
                </a:solidFill>
                <a:latin typeface="Times New Roman"/>
                <a:cs typeface="Times New Roman"/>
              </a:rPr>
              <a:t>of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raw material is near  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the </a:t>
            </a:r>
            <a:r>
              <a:rPr sz="2800" spc="-25" dirty="0">
                <a:solidFill>
                  <a:srgbClr val="5C0E20"/>
                </a:solidFill>
                <a:latin typeface="Times New Roman"/>
                <a:cs typeface="Times New Roman"/>
              </a:rPr>
              <a:t>facility,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then the immediate supply 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of  the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raw materials will 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be</a:t>
            </a:r>
            <a:r>
              <a:rPr sz="2800" spc="-10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available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43989" y="1847850"/>
            <a:ext cx="6571615" cy="0"/>
          </a:xfrm>
          <a:custGeom>
            <a:avLst/>
            <a:gdLst/>
            <a:ahLst/>
            <a:cxnLst/>
            <a:rect l="l" t="t" r="r" b="b"/>
            <a:pathLst>
              <a:path w="6571615">
                <a:moveTo>
                  <a:pt x="0" y="0"/>
                </a:moveTo>
                <a:lnTo>
                  <a:pt x="6571360" y="0"/>
                </a:lnTo>
              </a:path>
            </a:pathLst>
          </a:custGeom>
          <a:ln w="32004">
            <a:solidFill>
              <a:srgbClr val="B71E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22602" y="665480"/>
            <a:ext cx="422719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45" dirty="0"/>
              <a:t>TRANSPORT</a:t>
            </a:r>
            <a:r>
              <a:rPr spc="-85" dirty="0"/>
              <a:t> </a:t>
            </a:r>
            <a:r>
              <a:rPr spc="-245" dirty="0"/>
              <a:t>FACILITIES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374394" y="2234920"/>
            <a:ext cx="6415405" cy="3698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6350" indent="-228600" algn="just">
              <a:lnSpc>
                <a:spcPct val="120000"/>
              </a:lnSpc>
              <a:spcBef>
                <a:spcPts val="100"/>
              </a:spcBef>
              <a:buClr>
                <a:srgbClr val="B71E42"/>
              </a:buClr>
              <a:buFont typeface="Wingdings"/>
              <a:buChar char=""/>
              <a:tabLst>
                <a:tab pos="241300" algn="l"/>
              </a:tabLst>
            </a:pPr>
            <a:r>
              <a:rPr sz="2000" spc="25" dirty="0">
                <a:solidFill>
                  <a:srgbClr val="5C0E20"/>
                </a:solidFill>
                <a:latin typeface="Arial"/>
                <a:cs typeface="Arial"/>
              </a:rPr>
              <a:t>Money </a:t>
            </a:r>
            <a:r>
              <a:rPr sz="2000" spc="-60" dirty="0">
                <a:solidFill>
                  <a:srgbClr val="5C0E20"/>
                </a:solidFill>
                <a:latin typeface="Arial"/>
                <a:cs typeface="Arial"/>
              </a:rPr>
              <a:t>is </a:t>
            </a:r>
            <a:r>
              <a:rPr sz="2000" spc="-10" dirty="0">
                <a:solidFill>
                  <a:srgbClr val="5C0E20"/>
                </a:solidFill>
                <a:latin typeface="Arial"/>
                <a:cs typeface="Arial"/>
              </a:rPr>
              <a:t>spent </a:t>
            </a:r>
            <a:r>
              <a:rPr sz="2000" spc="25" dirty="0">
                <a:solidFill>
                  <a:srgbClr val="5C0E20"/>
                </a:solidFill>
                <a:latin typeface="Arial"/>
                <a:cs typeface="Arial"/>
              </a:rPr>
              <a:t>in transporting </a:t>
            </a:r>
            <a:r>
              <a:rPr sz="2000" spc="-20" dirty="0">
                <a:solidFill>
                  <a:srgbClr val="5C0E20"/>
                </a:solidFill>
                <a:latin typeface="Arial"/>
                <a:cs typeface="Arial"/>
              </a:rPr>
              <a:t>raw </a:t>
            </a:r>
            <a:r>
              <a:rPr sz="2000" dirty="0">
                <a:solidFill>
                  <a:srgbClr val="5C0E20"/>
                </a:solidFill>
                <a:latin typeface="Arial"/>
                <a:cs typeface="Arial"/>
              </a:rPr>
              <a:t>material </a:t>
            </a:r>
            <a:r>
              <a:rPr sz="2000" spc="-125" dirty="0">
                <a:solidFill>
                  <a:srgbClr val="5C0E20"/>
                </a:solidFill>
                <a:latin typeface="Arial"/>
                <a:cs typeface="Arial"/>
              </a:rPr>
              <a:t>as </a:t>
            </a:r>
            <a:r>
              <a:rPr sz="2000" spc="5" dirty="0">
                <a:solidFill>
                  <a:srgbClr val="5C0E20"/>
                </a:solidFill>
                <a:latin typeface="Arial"/>
                <a:cs typeface="Arial"/>
              </a:rPr>
              <a:t>well </a:t>
            </a:r>
            <a:r>
              <a:rPr sz="2000" spc="-125" dirty="0">
                <a:solidFill>
                  <a:srgbClr val="5C0E20"/>
                </a:solidFill>
                <a:latin typeface="Arial"/>
                <a:cs typeface="Arial"/>
              </a:rPr>
              <a:t>as  </a:t>
            </a:r>
            <a:r>
              <a:rPr sz="2000" spc="5" dirty="0">
                <a:solidFill>
                  <a:srgbClr val="5C0E20"/>
                </a:solidFill>
                <a:latin typeface="Arial"/>
                <a:cs typeface="Arial"/>
              </a:rPr>
              <a:t>finished</a:t>
            </a:r>
            <a:r>
              <a:rPr sz="2000" spc="-5" dirty="0">
                <a:solidFill>
                  <a:srgbClr val="5C0E20"/>
                </a:solidFill>
                <a:latin typeface="Arial"/>
                <a:cs typeface="Arial"/>
              </a:rPr>
              <a:t> </a:t>
            </a:r>
            <a:r>
              <a:rPr sz="2000" spc="20" dirty="0">
                <a:solidFill>
                  <a:srgbClr val="5C0E20"/>
                </a:solidFill>
                <a:latin typeface="Arial"/>
                <a:cs typeface="Arial"/>
              </a:rPr>
              <a:t>goods</a:t>
            </a:r>
            <a:endParaRPr sz="200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1485"/>
              </a:spcBef>
              <a:buClr>
                <a:srgbClr val="B71E42"/>
              </a:buClr>
              <a:buFont typeface="Wingdings"/>
              <a:buChar char=""/>
              <a:tabLst>
                <a:tab pos="241300" algn="l"/>
              </a:tabLst>
            </a:pPr>
            <a:r>
              <a:rPr sz="2000" spc="5" dirty="0">
                <a:solidFill>
                  <a:srgbClr val="5C0E20"/>
                </a:solidFill>
                <a:latin typeface="Arial"/>
                <a:cs typeface="Arial"/>
              </a:rPr>
              <a:t>Depending </a:t>
            </a:r>
            <a:r>
              <a:rPr sz="2000" spc="40" dirty="0">
                <a:solidFill>
                  <a:srgbClr val="5C0E20"/>
                </a:solidFill>
                <a:latin typeface="Arial"/>
                <a:cs typeface="Arial"/>
              </a:rPr>
              <a:t>on </a:t>
            </a:r>
            <a:r>
              <a:rPr sz="2000" spc="20" dirty="0">
                <a:solidFill>
                  <a:srgbClr val="5C0E20"/>
                </a:solidFill>
                <a:latin typeface="Arial"/>
                <a:cs typeface="Arial"/>
              </a:rPr>
              <a:t>the </a:t>
            </a:r>
            <a:r>
              <a:rPr sz="2000" spc="-75" dirty="0">
                <a:solidFill>
                  <a:srgbClr val="5C0E20"/>
                </a:solidFill>
                <a:latin typeface="Arial"/>
                <a:cs typeface="Arial"/>
              </a:rPr>
              <a:t>size </a:t>
            </a:r>
            <a:r>
              <a:rPr sz="2000" spc="65" dirty="0">
                <a:solidFill>
                  <a:srgbClr val="5C0E20"/>
                </a:solidFill>
                <a:latin typeface="Arial"/>
                <a:cs typeface="Arial"/>
              </a:rPr>
              <a:t>of </a:t>
            </a:r>
            <a:r>
              <a:rPr sz="2000" spc="-95" dirty="0">
                <a:solidFill>
                  <a:srgbClr val="5C0E20"/>
                </a:solidFill>
                <a:latin typeface="Arial"/>
                <a:cs typeface="Arial"/>
              </a:rPr>
              <a:t>a </a:t>
            </a:r>
            <a:r>
              <a:rPr sz="2000" spc="-25" dirty="0">
                <a:solidFill>
                  <a:srgbClr val="5C0E20"/>
                </a:solidFill>
                <a:latin typeface="Arial"/>
                <a:cs typeface="Arial"/>
              </a:rPr>
              <a:t>raw </a:t>
            </a:r>
            <a:r>
              <a:rPr sz="2000" spc="-20" dirty="0">
                <a:solidFill>
                  <a:srgbClr val="5C0E20"/>
                </a:solidFill>
                <a:latin typeface="Arial"/>
                <a:cs typeface="Arial"/>
              </a:rPr>
              <a:t>materials </a:t>
            </a:r>
            <a:r>
              <a:rPr sz="2000" spc="-5" dirty="0">
                <a:solidFill>
                  <a:srgbClr val="5C0E20"/>
                </a:solidFill>
                <a:latin typeface="Arial"/>
                <a:cs typeface="Arial"/>
              </a:rPr>
              <a:t>and</a:t>
            </a:r>
            <a:r>
              <a:rPr sz="2000" spc="195" dirty="0">
                <a:solidFill>
                  <a:srgbClr val="5C0E20"/>
                </a:solidFill>
                <a:latin typeface="Arial"/>
                <a:cs typeface="Arial"/>
              </a:rPr>
              <a:t> </a:t>
            </a:r>
            <a:r>
              <a:rPr sz="2000" spc="5" dirty="0">
                <a:solidFill>
                  <a:srgbClr val="5C0E20"/>
                </a:solidFill>
                <a:latin typeface="Arial"/>
                <a:cs typeface="Arial"/>
              </a:rPr>
              <a:t>finished</a:t>
            </a:r>
            <a:endParaRPr sz="2000">
              <a:latin typeface="Arial"/>
              <a:cs typeface="Arial"/>
            </a:endParaRPr>
          </a:p>
          <a:p>
            <a:pPr marL="241300">
              <a:lnSpc>
                <a:spcPct val="100000"/>
              </a:lnSpc>
              <a:spcBef>
                <a:spcPts val="480"/>
              </a:spcBef>
            </a:pPr>
            <a:r>
              <a:rPr sz="2000" spc="20" dirty="0">
                <a:solidFill>
                  <a:srgbClr val="5C0E20"/>
                </a:solidFill>
                <a:latin typeface="Arial"/>
                <a:cs typeface="Arial"/>
              </a:rPr>
              <a:t>goods</a:t>
            </a:r>
            <a:endParaRPr sz="2000">
              <a:latin typeface="Arial"/>
              <a:cs typeface="Arial"/>
            </a:endParaRPr>
          </a:p>
          <a:p>
            <a:pPr marL="241300" marR="5080" indent="-228600" algn="just">
              <a:lnSpc>
                <a:spcPct val="120000"/>
              </a:lnSpc>
              <a:spcBef>
                <a:spcPts val="1000"/>
              </a:spcBef>
              <a:buClr>
                <a:srgbClr val="B71E42"/>
              </a:buClr>
              <a:buFont typeface="Wingdings"/>
              <a:buChar char=""/>
              <a:tabLst>
                <a:tab pos="241300" algn="l"/>
              </a:tabLst>
            </a:pPr>
            <a:r>
              <a:rPr sz="2000" spc="-45" dirty="0">
                <a:solidFill>
                  <a:srgbClr val="5C0E20"/>
                </a:solidFill>
                <a:latin typeface="Arial"/>
                <a:cs typeface="Arial"/>
              </a:rPr>
              <a:t>A </a:t>
            </a:r>
            <a:r>
              <a:rPr sz="2000" spc="-10" dirty="0">
                <a:solidFill>
                  <a:srgbClr val="5C0E20"/>
                </a:solidFill>
                <a:latin typeface="Arial"/>
                <a:cs typeface="Arial"/>
              </a:rPr>
              <a:t>suitable </a:t>
            </a:r>
            <a:r>
              <a:rPr sz="2000" spc="40" dirty="0">
                <a:solidFill>
                  <a:srgbClr val="5C0E20"/>
                </a:solidFill>
                <a:latin typeface="Arial"/>
                <a:cs typeface="Arial"/>
              </a:rPr>
              <a:t>method </a:t>
            </a:r>
            <a:r>
              <a:rPr sz="2000" spc="65" dirty="0">
                <a:solidFill>
                  <a:srgbClr val="5C0E20"/>
                </a:solidFill>
                <a:latin typeface="Arial"/>
                <a:cs typeface="Arial"/>
              </a:rPr>
              <a:t>of </a:t>
            </a:r>
            <a:r>
              <a:rPr sz="2000" spc="25" dirty="0">
                <a:solidFill>
                  <a:srgbClr val="5C0E20"/>
                </a:solidFill>
                <a:latin typeface="Arial"/>
                <a:cs typeface="Arial"/>
              </a:rPr>
              <a:t>transportation </a:t>
            </a:r>
            <a:r>
              <a:rPr sz="2000" spc="-50" dirty="0">
                <a:solidFill>
                  <a:srgbClr val="5C0E20"/>
                </a:solidFill>
                <a:latin typeface="Arial"/>
                <a:cs typeface="Arial"/>
              </a:rPr>
              <a:t>such </a:t>
            </a:r>
            <a:r>
              <a:rPr sz="2000" spc="-95" dirty="0">
                <a:solidFill>
                  <a:srgbClr val="5C0E20"/>
                </a:solidFill>
                <a:latin typeface="Arial"/>
                <a:cs typeface="Arial"/>
              </a:rPr>
              <a:t>a </a:t>
            </a:r>
            <a:r>
              <a:rPr sz="2000" spc="-15" dirty="0">
                <a:solidFill>
                  <a:srgbClr val="5C0E20"/>
                </a:solidFill>
                <a:latin typeface="Arial"/>
                <a:cs typeface="Arial"/>
              </a:rPr>
              <a:t>road, </a:t>
            </a:r>
            <a:r>
              <a:rPr sz="2000" spc="-30" dirty="0">
                <a:solidFill>
                  <a:srgbClr val="5C0E20"/>
                </a:solidFill>
                <a:latin typeface="Arial"/>
                <a:cs typeface="Arial"/>
              </a:rPr>
              <a:t>rail,  </a:t>
            </a:r>
            <a:r>
              <a:rPr sz="2000" spc="-5" dirty="0">
                <a:solidFill>
                  <a:srgbClr val="5C0E20"/>
                </a:solidFill>
                <a:latin typeface="Arial"/>
                <a:cs typeface="Arial"/>
              </a:rPr>
              <a:t>water </a:t>
            </a:r>
            <a:r>
              <a:rPr sz="2000" spc="45" dirty="0">
                <a:solidFill>
                  <a:srgbClr val="5C0E20"/>
                </a:solidFill>
                <a:latin typeface="Arial"/>
                <a:cs typeface="Arial"/>
              </a:rPr>
              <a:t>or </a:t>
            </a:r>
            <a:r>
              <a:rPr sz="2000" spc="-10" dirty="0">
                <a:solidFill>
                  <a:srgbClr val="5C0E20"/>
                </a:solidFill>
                <a:latin typeface="Arial"/>
                <a:cs typeface="Arial"/>
              </a:rPr>
              <a:t>air </a:t>
            </a:r>
            <a:r>
              <a:rPr sz="2000" spc="-55" dirty="0">
                <a:solidFill>
                  <a:srgbClr val="5C0E20"/>
                </a:solidFill>
                <a:latin typeface="Arial"/>
                <a:cs typeface="Arial"/>
              </a:rPr>
              <a:t>is </a:t>
            </a:r>
            <a:r>
              <a:rPr sz="2000" spc="-30" dirty="0">
                <a:solidFill>
                  <a:srgbClr val="5C0E20"/>
                </a:solidFill>
                <a:latin typeface="Arial"/>
                <a:cs typeface="Arial"/>
              </a:rPr>
              <a:t>selected </a:t>
            </a:r>
            <a:r>
              <a:rPr sz="2000" spc="265" dirty="0">
                <a:solidFill>
                  <a:srgbClr val="5C0E20"/>
                </a:solidFill>
                <a:latin typeface="Arial"/>
                <a:cs typeface="Arial"/>
              </a:rPr>
              <a:t>&amp; </a:t>
            </a:r>
            <a:r>
              <a:rPr sz="2000" dirty="0">
                <a:solidFill>
                  <a:srgbClr val="5C0E20"/>
                </a:solidFill>
                <a:latin typeface="Arial"/>
                <a:cs typeface="Arial"/>
              </a:rPr>
              <a:t>accordingly </a:t>
            </a:r>
            <a:r>
              <a:rPr sz="2000" spc="25" dirty="0">
                <a:solidFill>
                  <a:srgbClr val="5C0E20"/>
                </a:solidFill>
                <a:latin typeface="Arial"/>
                <a:cs typeface="Arial"/>
              </a:rPr>
              <a:t>plant </a:t>
            </a:r>
            <a:r>
              <a:rPr sz="2000" spc="15" dirty="0">
                <a:solidFill>
                  <a:srgbClr val="5C0E20"/>
                </a:solidFill>
                <a:latin typeface="Arial"/>
                <a:cs typeface="Arial"/>
              </a:rPr>
              <a:t>location </a:t>
            </a:r>
            <a:r>
              <a:rPr sz="2000" spc="-65" dirty="0">
                <a:solidFill>
                  <a:srgbClr val="5C0E20"/>
                </a:solidFill>
                <a:latin typeface="Arial"/>
                <a:cs typeface="Arial"/>
              </a:rPr>
              <a:t>is  </a:t>
            </a:r>
            <a:r>
              <a:rPr sz="2000" dirty="0">
                <a:solidFill>
                  <a:srgbClr val="5C0E20"/>
                </a:solidFill>
                <a:latin typeface="Arial"/>
                <a:cs typeface="Arial"/>
              </a:rPr>
              <a:t>decided</a:t>
            </a:r>
            <a:endParaRPr sz="2000">
              <a:latin typeface="Arial"/>
              <a:cs typeface="Arial"/>
            </a:endParaRPr>
          </a:p>
          <a:p>
            <a:pPr marL="241300" marR="5080" indent="-228600" algn="just">
              <a:lnSpc>
                <a:spcPct val="120000"/>
              </a:lnSpc>
              <a:spcBef>
                <a:spcPts val="1000"/>
              </a:spcBef>
              <a:buClr>
                <a:srgbClr val="B71E42"/>
              </a:buClr>
              <a:buFont typeface="Wingdings"/>
              <a:buChar char=""/>
              <a:tabLst>
                <a:tab pos="241300" algn="l"/>
              </a:tabLst>
            </a:pPr>
            <a:r>
              <a:rPr sz="2000" spc="-70" dirty="0">
                <a:solidFill>
                  <a:srgbClr val="5C0E20"/>
                </a:solidFill>
                <a:latin typeface="Arial"/>
                <a:cs typeface="Arial"/>
              </a:rPr>
              <a:t>The </a:t>
            </a:r>
            <a:r>
              <a:rPr sz="2000" spc="-15" dirty="0">
                <a:solidFill>
                  <a:srgbClr val="5C0E20"/>
                </a:solidFill>
                <a:latin typeface="Arial"/>
                <a:cs typeface="Arial"/>
              </a:rPr>
              <a:t>cost</a:t>
            </a:r>
            <a:r>
              <a:rPr sz="2000" spc="525" dirty="0">
                <a:solidFill>
                  <a:srgbClr val="5C0E20"/>
                </a:solidFill>
                <a:latin typeface="Arial"/>
                <a:cs typeface="Arial"/>
              </a:rPr>
              <a:t> </a:t>
            </a:r>
            <a:r>
              <a:rPr sz="2000" spc="65" dirty="0">
                <a:solidFill>
                  <a:srgbClr val="5C0E20"/>
                </a:solidFill>
                <a:latin typeface="Arial"/>
                <a:cs typeface="Arial"/>
              </a:rPr>
              <a:t>of </a:t>
            </a:r>
            <a:r>
              <a:rPr sz="2000" spc="20" dirty="0">
                <a:solidFill>
                  <a:srgbClr val="5C0E20"/>
                </a:solidFill>
                <a:latin typeface="Arial"/>
                <a:cs typeface="Arial"/>
              </a:rPr>
              <a:t>transportation </a:t>
            </a:r>
            <a:r>
              <a:rPr sz="2000" spc="10" dirty="0">
                <a:solidFill>
                  <a:srgbClr val="5C0E20"/>
                </a:solidFill>
                <a:latin typeface="Arial"/>
                <a:cs typeface="Arial"/>
              </a:rPr>
              <a:t>must  </a:t>
            </a:r>
            <a:r>
              <a:rPr sz="2000" spc="-10" dirty="0">
                <a:solidFill>
                  <a:srgbClr val="5C0E20"/>
                </a:solidFill>
                <a:latin typeface="Arial"/>
                <a:cs typeface="Arial"/>
              </a:rPr>
              <a:t>be </a:t>
            </a:r>
            <a:r>
              <a:rPr sz="2000" spc="5" dirty="0">
                <a:solidFill>
                  <a:srgbClr val="5C0E20"/>
                </a:solidFill>
                <a:latin typeface="Arial"/>
                <a:cs typeface="Arial"/>
              </a:rPr>
              <a:t>fairly </a:t>
            </a:r>
            <a:r>
              <a:rPr sz="2000" spc="-25" dirty="0">
                <a:solidFill>
                  <a:srgbClr val="5C0E20"/>
                </a:solidFill>
                <a:latin typeface="Arial"/>
                <a:cs typeface="Arial"/>
              </a:rPr>
              <a:t>small  </a:t>
            </a:r>
            <a:r>
              <a:rPr sz="2000" spc="5" dirty="0">
                <a:solidFill>
                  <a:srgbClr val="5C0E20"/>
                </a:solidFill>
                <a:latin typeface="Arial"/>
                <a:cs typeface="Arial"/>
              </a:rPr>
              <a:t>compared </a:t>
            </a:r>
            <a:r>
              <a:rPr sz="2000" spc="90" dirty="0">
                <a:solidFill>
                  <a:srgbClr val="5C0E20"/>
                </a:solidFill>
                <a:latin typeface="Arial"/>
                <a:cs typeface="Arial"/>
              </a:rPr>
              <a:t>to </a:t>
            </a:r>
            <a:r>
              <a:rPr sz="2000" spc="25" dirty="0">
                <a:solidFill>
                  <a:srgbClr val="5C0E20"/>
                </a:solidFill>
                <a:latin typeface="Arial"/>
                <a:cs typeface="Arial"/>
              </a:rPr>
              <a:t>the </a:t>
            </a:r>
            <a:r>
              <a:rPr sz="2000" spc="50" dirty="0">
                <a:solidFill>
                  <a:srgbClr val="5C0E20"/>
                </a:solidFill>
                <a:latin typeface="Arial"/>
                <a:cs typeface="Arial"/>
              </a:rPr>
              <a:t>total</a:t>
            </a:r>
            <a:r>
              <a:rPr sz="2000" spc="-204" dirty="0">
                <a:solidFill>
                  <a:srgbClr val="5C0E20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5C0E20"/>
                </a:solidFill>
                <a:latin typeface="Arial"/>
                <a:cs typeface="Arial"/>
              </a:rPr>
              <a:t>cost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614409" y="5620308"/>
            <a:ext cx="16319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35" dirty="0">
                <a:solidFill>
                  <a:srgbClr val="C00000"/>
                </a:solidFill>
                <a:latin typeface="Arial"/>
                <a:cs typeface="Arial"/>
              </a:rPr>
              <a:t>7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43989" y="1847850"/>
            <a:ext cx="6571615" cy="0"/>
          </a:xfrm>
          <a:custGeom>
            <a:avLst/>
            <a:gdLst/>
            <a:ahLst/>
            <a:cxnLst/>
            <a:rect l="l" t="t" r="r" b="b"/>
            <a:pathLst>
              <a:path w="6571615">
                <a:moveTo>
                  <a:pt x="0" y="0"/>
                </a:moveTo>
                <a:lnTo>
                  <a:pt x="6571360" y="0"/>
                </a:lnTo>
              </a:path>
            </a:pathLst>
          </a:custGeom>
          <a:ln w="32004">
            <a:solidFill>
              <a:srgbClr val="B71E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22602" y="665480"/>
            <a:ext cx="425259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80" dirty="0"/>
              <a:t>NEARNESS </a:t>
            </a:r>
            <a:r>
              <a:rPr spc="-175" dirty="0"/>
              <a:t>TO</a:t>
            </a:r>
            <a:r>
              <a:rPr spc="-434" dirty="0"/>
              <a:t> </a:t>
            </a:r>
            <a:r>
              <a:rPr spc="-220" dirty="0"/>
              <a:t>MARKET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8589009" y="5611112"/>
            <a:ext cx="213995" cy="499109"/>
          </a:xfrm>
          <a:prstGeom prst="rect">
            <a:avLst/>
          </a:prstGeom>
        </p:spPr>
        <p:txBody>
          <a:bodyPr vert="horz" wrap="square" lIns="0" tIns="2222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75"/>
              </a:spcBef>
            </a:pPr>
            <a:r>
              <a:rPr sz="2000" spc="-35" dirty="0">
                <a:solidFill>
                  <a:srgbClr val="C00000"/>
                </a:solidFill>
                <a:latin typeface="Arial"/>
                <a:cs typeface="Arial"/>
              </a:rPr>
              <a:t>8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22602" y="2078227"/>
            <a:ext cx="641604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95"/>
              </a:spcBef>
              <a:buClr>
                <a:srgbClr val="B71E42"/>
              </a:buClr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It reduces 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the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cost 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of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transportation </a:t>
            </a:r>
            <a:r>
              <a:rPr sz="2800" spc="-10" dirty="0">
                <a:solidFill>
                  <a:srgbClr val="5C0E20"/>
                </a:solidFill>
                <a:latin typeface="Times New Roman"/>
                <a:cs typeface="Times New Roman"/>
              </a:rPr>
              <a:t>as</a:t>
            </a:r>
            <a:r>
              <a:rPr sz="2800" spc="425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well</a:t>
            </a:r>
            <a:endParaRPr sz="2800">
              <a:latin typeface="Times New Roman"/>
              <a:cs typeface="Times New Roman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732152" y="2641656"/>
          <a:ext cx="6226810" cy="141761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290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74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02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000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2777">
                <a:tc>
                  <a:txBody>
                    <a:bodyPr/>
                    <a:lstStyle/>
                    <a:p>
                      <a:pPr marL="31750">
                        <a:lnSpc>
                          <a:spcPts val="3050"/>
                        </a:lnSpc>
                        <a:tabLst>
                          <a:tab pos="627380" algn="l"/>
                        </a:tabLst>
                      </a:pPr>
                      <a:r>
                        <a:rPr sz="2800" spc="-10" dirty="0">
                          <a:solidFill>
                            <a:srgbClr val="5C0E20"/>
                          </a:solidFill>
                          <a:latin typeface="Times New Roman"/>
                          <a:cs typeface="Times New Roman"/>
                        </a:rPr>
                        <a:t>as	</a:t>
                      </a:r>
                      <a:r>
                        <a:rPr sz="2800" dirty="0">
                          <a:solidFill>
                            <a:srgbClr val="5C0E20"/>
                          </a:solidFill>
                          <a:latin typeface="Times New Roman"/>
                          <a:cs typeface="Times New Roman"/>
                        </a:rPr>
                        <a:t>the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ts val="3050"/>
                        </a:lnSpc>
                      </a:pPr>
                      <a:r>
                        <a:rPr sz="2800" spc="-5" dirty="0">
                          <a:solidFill>
                            <a:srgbClr val="5C0E20"/>
                          </a:solidFill>
                          <a:latin typeface="Times New Roman"/>
                          <a:cs typeface="Times New Roman"/>
                        </a:rPr>
                        <a:t>chances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ts val="3050"/>
                        </a:lnSpc>
                      </a:pPr>
                      <a:r>
                        <a:rPr sz="2800" spc="-5" dirty="0">
                          <a:solidFill>
                            <a:srgbClr val="5C0E20"/>
                          </a:solidFill>
                          <a:latin typeface="Times New Roman"/>
                          <a:cs typeface="Times New Roman"/>
                        </a:rPr>
                        <a:t>the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7940" algn="r">
                        <a:lnSpc>
                          <a:spcPts val="3050"/>
                        </a:lnSpc>
                        <a:tabLst>
                          <a:tab pos="1446530" algn="l"/>
                        </a:tabLst>
                      </a:pPr>
                      <a:r>
                        <a:rPr sz="2800" dirty="0">
                          <a:solidFill>
                            <a:srgbClr val="5C0E20"/>
                          </a:solidFill>
                          <a:latin typeface="Times New Roman"/>
                          <a:cs typeface="Times New Roman"/>
                        </a:rPr>
                        <a:t>fi</a:t>
                      </a:r>
                      <a:r>
                        <a:rPr sz="2800" spc="10" dirty="0">
                          <a:solidFill>
                            <a:srgbClr val="5C0E20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2800" dirty="0">
                          <a:solidFill>
                            <a:srgbClr val="5C0E20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2800" spc="5" dirty="0">
                          <a:solidFill>
                            <a:srgbClr val="5C0E20"/>
                          </a:solidFill>
                          <a:latin typeface="Times New Roman"/>
                          <a:cs typeface="Times New Roman"/>
                        </a:rPr>
                        <a:t>sh</a:t>
                      </a:r>
                      <a:r>
                        <a:rPr sz="2800" spc="-15" dirty="0">
                          <a:solidFill>
                            <a:srgbClr val="5C0E20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2800" dirty="0">
                          <a:solidFill>
                            <a:srgbClr val="5C0E20"/>
                          </a:solidFill>
                          <a:latin typeface="Times New Roman"/>
                          <a:cs typeface="Times New Roman"/>
                        </a:rPr>
                        <a:t>d	p</a:t>
                      </a:r>
                      <a:r>
                        <a:rPr sz="2800" spc="5" dirty="0">
                          <a:solidFill>
                            <a:srgbClr val="5C0E20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sz="2800" dirty="0">
                          <a:solidFill>
                            <a:srgbClr val="5C0E20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sz="2800" spc="5" dirty="0">
                          <a:solidFill>
                            <a:srgbClr val="5C0E20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sz="2800" dirty="0">
                          <a:solidFill>
                            <a:srgbClr val="5C0E20"/>
                          </a:solidFill>
                          <a:latin typeface="Times New Roman"/>
                          <a:cs typeface="Times New Roman"/>
                        </a:rPr>
                        <a:t>u</a:t>
                      </a:r>
                      <a:r>
                        <a:rPr sz="2800" spc="-15" dirty="0">
                          <a:solidFill>
                            <a:srgbClr val="5C0E20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2800" dirty="0">
                          <a:solidFill>
                            <a:srgbClr val="5C0E20"/>
                          </a:solidFill>
                          <a:latin typeface="Times New Roman"/>
                          <a:cs typeface="Times New Roman"/>
                        </a:rPr>
                        <a:t>ts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2191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2800" spc="-5" dirty="0">
                          <a:solidFill>
                            <a:srgbClr val="5C0E20"/>
                          </a:solidFill>
                          <a:latin typeface="Times New Roman"/>
                          <a:cs typeface="Times New Roman"/>
                        </a:rPr>
                        <a:t>getting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20320" marB="0"/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2800" spc="-10" dirty="0">
                          <a:solidFill>
                            <a:srgbClr val="5C0E20"/>
                          </a:solidFill>
                          <a:latin typeface="Times New Roman"/>
                          <a:cs typeface="Times New Roman"/>
                        </a:rPr>
                        <a:t>damage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20320" marB="0"/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2800" spc="-5" dirty="0">
                          <a:solidFill>
                            <a:srgbClr val="5C0E20"/>
                          </a:solidFill>
                          <a:latin typeface="Times New Roman"/>
                          <a:cs typeface="Times New Roman"/>
                        </a:rPr>
                        <a:t>to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2032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160"/>
                        </a:spcBef>
                        <a:tabLst>
                          <a:tab pos="778510" algn="l"/>
                          <a:tab pos="1973580" algn="l"/>
                        </a:tabLst>
                      </a:pPr>
                      <a:r>
                        <a:rPr sz="2800" dirty="0">
                          <a:solidFill>
                            <a:srgbClr val="5C0E20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2800" spc="5" dirty="0">
                          <a:solidFill>
                            <a:srgbClr val="5C0E20"/>
                          </a:solidFill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sz="2800" dirty="0">
                          <a:solidFill>
                            <a:srgbClr val="5C0E20"/>
                          </a:solidFill>
                          <a:latin typeface="Times New Roman"/>
                          <a:cs typeface="Times New Roman"/>
                        </a:rPr>
                        <a:t>e	goo</a:t>
                      </a:r>
                      <a:r>
                        <a:rPr sz="2800" spc="5" dirty="0">
                          <a:solidFill>
                            <a:srgbClr val="5C0E20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sz="2800" dirty="0">
                          <a:solidFill>
                            <a:srgbClr val="5C0E20"/>
                          </a:solidFill>
                          <a:latin typeface="Times New Roman"/>
                          <a:cs typeface="Times New Roman"/>
                        </a:rPr>
                        <a:t>s	while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2032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2650">
                <a:tc>
                  <a:txBody>
                    <a:bodyPr/>
                    <a:lstStyle/>
                    <a:p>
                      <a:pPr marL="31750">
                        <a:lnSpc>
                          <a:spcPts val="3304"/>
                        </a:lnSpc>
                        <a:spcBef>
                          <a:spcPts val="160"/>
                        </a:spcBef>
                      </a:pPr>
                      <a:r>
                        <a:rPr sz="2800" spc="-5" dirty="0">
                          <a:solidFill>
                            <a:srgbClr val="5C0E20"/>
                          </a:solidFill>
                          <a:latin typeface="Times New Roman"/>
                          <a:cs typeface="Times New Roman"/>
                        </a:rPr>
                        <a:t>transport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2032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1522602" y="4166895"/>
            <a:ext cx="6414135" cy="15627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marR="5080" indent="-228600" algn="just">
              <a:lnSpc>
                <a:spcPct val="120000"/>
              </a:lnSpc>
              <a:spcBef>
                <a:spcPts val="100"/>
              </a:spcBef>
              <a:buClr>
                <a:srgbClr val="B71E42"/>
              </a:buClr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Moreover a plant being near to 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the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market  </a:t>
            </a:r>
            <a:r>
              <a:rPr sz="2800" spc="-10" dirty="0">
                <a:solidFill>
                  <a:srgbClr val="5C0E20"/>
                </a:solidFill>
                <a:latin typeface="Times New Roman"/>
                <a:cs typeface="Times New Roman"/>
              </a:rPr>
              <a:t>can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catch a 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big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share 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of the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market &amp; can  render quick service to </a:t>
            </a:r>
            <a:r>
              <a:rPr sz="2800" dirty="0">
                <a:solidFill>
                  <a:srgbClr val="5C0E20"/>
                </a:solidFill>
                <a:latin typeface="Times New Roman"/>
                <a:cs typeface="Times New Roman"/>
              </a:rPr>
              <a:t>the</a:t>
            </a:r>
            <a:r>
              <a:rPr sz="2800" spc="-20" dirty="0">
                <a:solidFill>
                  <a:srgbClr val="5C0E20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5C0E20"/>
                </a:solidFill>
                <a:latin typeface="Times New Roman"/>
                <a:cs typeface="Times New Roman"/>
              </a:rPr>
              <a:t>customers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1082</Words>
  <Application>Microsoft Office PowerPoint</Application>
  <PresentationFormat>On-screen Show (4:3)</PresentationFormat>
  <Paragraphs>152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Times New Roman</vt:lpstr>
      <vt:lpstr>Wingdings</vt:lpstr>
      <vt:lpstr>Office Theme</vt:lpstr>
      <vt:lpstr>FACTORS INFLUENCE THE</vt:lpstr>
      <vt:lpstr>CONTENTS</vt:lpstr>
      <vt:lpstr>DEFINITION</vt:lpstr>
      <vt:lpstr>INTRODUCTION</vt:lpstr>
      <vt:lpstr>FACTORS AFFECTING THE PLANT</vt:lpstr>
      <vt:lpstr>PowerPoint Presentation</vt:lpstr>
      <vt:lpstr>NEARNESS TO RAW MATERIALS</vt:lpstr>
      <vt:lpstr>TRANSPORT FACILITIES</vt:lpstr>
      <vt:lpstr>NEARNESS TO MARKET</vt:lpstr>
      <vt:lpstr>AVAILABILITY OF LABOUR</vt:lpstr>
      <vt:lpstr>AVAILABILITY OF FUEL &amp; POWER</vt:lpstr>
      <vt:lpstr>AVAILABILITY OF WATER</vt:lpstr>
      <vt:lpstr>CLIMATIC CONDITION</vt:lpstr>
      <vt:lpstr>FINANCIAL &amp; OTHER AIDS</vt:lpstr>
      <vt:lpstr>LAND</vt:lpstr>
      <vt:lpstr>PRESENCE OF RELATED INDUSTRIES</vt:lpstr>
      <vt:lpstr>EXISTENCE OF HOSPITALS, MARKETING</vt:lpstr>
      <vt:lpstr>HOUSING FACILITIES</vt:lpstr>
      <vt:lpstr>FACILITIES FOR EXPANSION</vt:lpstr>
      <vt:lpstr>LOCATION OF A FACTORY IN A BIG</vt:lpstr>
      <vt:lpstr>CONTI…</vt:lpstr>
      <vt:lpstr>LOCATION OF AN INDUSTRY IN</vt:lpstr>
      <vt:lpstr>REFFERENCES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FACTORS INFLUENCE THE</dc:title>
  <cp:lastModifiedBy>lipsasamal90@gmail.com</cp:lastModifiedBy>
  <cp:revision>1</cp:revision>
  <dcterms:created xsi:type="dcterms:W3CDTF">2021-04-22T18:11:18Z</dcterms:created>
  <dcterms:modified xsi:type="dcterms:W3CDTF">2021-04-22T18:11:40Z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2017-02-14T00:00:00Z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2021-04-22T00:00:00Z</vt:filetime>
  </property>
</Properties>
</file>