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1442" y="329895"/>
            <a:ext cx="1954529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2374153"/>
            <a:ext cx="8375650" cy="1957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8885" y="6290385"/>
            <a:ext cx="27432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445" y="275081"/>
            <a:ext cx="8949055" cy="2280920"/>
            <a:chOff x="123445" y="275081"/>
            <a:chExt cx="8949055" cy="2280920"/>
          </a:xfrm>
        </p:grpSpPr>
        <p:sp>
          <p:nvSpPr>
            <p:cNvPr id="3" name="object 3"/>
            <p:cNvSpPr/>
            <p:nvPr/>
          </p:nvSpPr>
          <p:spPr>
            <a:xfrm>
              <a:off x="457961" y="275081"/>
              <a:ext cx="8229600" cy="2240280"/>
            </a:xfrm>
            <a:custGeom>
              <a:avLst/>
              <a:gdLst/>
              <a:ahLst/>
              <a:cxnLst/>
              <a:rect l="l" t="t" r="r" b="b"/>
              <a:pathLst>
                <a:path w="8229600" h="2240280">
                  <a:moveTo>
                    <a:pt x="8229600" y="0"/>
                  </a:moveTo>
                  <a:lnTo>
                    <a:pt x="0" y="0"/>
                  </a:lnTo>
                  <a:lnTo>
                    <a:pt x="0" y="2240280"/>
                  </a:lnTo>
                  <a:lnTo>
                    <a:pt x="8229600" y="22402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3445" y="556259"/>
              <a:ext cx="8948928" cy="1999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2240280"/>
          </a:xfrm>
          <a:prstGeom prst="rect">
            <a:avLst/>
          </a:prstGeom>
          <a:ln w="25907">
            <a:solidFill>
              <a:srgbClr val="88A3A7"/>
            </a:solidFill>
          </a:ln>
        </p:spPr>
        <p:txBody>
          <a:bodyPr vert="horz" wrap="square" lIns="0" tIns="545465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4295"/>
              </a:spcBef>
            </a:pPr>
            <a:r>
              <a:rPr sz="7200" dirty="0">
                <a:solidFill>
                  <a:srgbClr val="252573"/>
                </a:solidFill>
              </a:rPr>
              <a:t>FLOW OF</a:t>
            </a:r>
            <a:r>
              <a:rPr sz="7200" spc="-50" dirty="0">
                <a:solidFill>
                  <a:srgbClr val="252573"/>
                </a:solidFill>
              </a:rPr>
              <a:t> </a:t>
            </a:r>
            <a:r>
              <a:rPr sz="7200" dirty="0">
                <a:solidFill>
                  <a:srgbClr val="252573"/>
                </a:solidFill>
              </a:rPr>
              <a:t>FLUIDS</a:t>
            </a:r>
            <a:endParaRPr sz="7200"/>
          </a:p>
        </p:txBody>
      </p:sp>
      <p:sp>
        <p:nvSpPr>
          <p:cNvPr id="6" name="object 6"/>
          <p:cNvSpPr txBox="1"/>
          <p:nvPr/>
        </p:nvSpPr>
        <p:spPr>
          <a:xfrm>
            <a:off x="609600" y="3352800"/>
            <a:ext cx="8305800" cy="1567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0" marR="5715" indent="-1148080">
              <a:lnSpc>
                <a:spcPct val="120000"/>
              </a:lnSpc>
              <a:spcBef>
                <a:spcPts val="100"/>
              </a:spcBef>
            </a:pPr>
            <a:r>
              <a:rPr lang="en-US" sz="2800" spc="-10" dirty="0" smtClean="0">
                <a:solidFill>
                  <a:srgbClr val="6B6BCF"/>
                </a:solidFill>
                <a:latin typeface="Arial"/>
                <a:cs typeface="Arial"/>
              </a:rPr>
              <a:t>P</a:t>
            </a:r>
            <a:r>
              <a:rPr sz="2800" spc="-10" smtClean="0">
                <a:solidFill>
                  <a:srgbClr val="6B6BCF"/>
                </a:solidFill>
                <a:latin typeface="Arial"/>
                <a:cs typeface="Arial"/>
              </a:rPr>
              <a:t>REPARED </a:t>
            </a:r>
            <a:r>
              <a:rPr sz="2800" spc="-10" dirty="0">
                <a:solidFill>
                  <a:srgbClr val="6B6BCF"/>
                </a:solidFill>
                <a:latin typeface="Arial"/>
                <a:cs typeface="Arial"/>
              </a:rPr>
              <a:t>BY</a:t>
            </a:r>
            <a:r>
              <a:rPr sz="2800" spc="-10">
                <a:solidFill>
                  <a:srgbClr val="6B6BCF"/>
                </a:solidFill>
                <a:latin typeface="Arial"/>
                <a:cs typeface="Arial"/>
              </a:rPr>
              <a:t>:</a:t>
            </a:r>
            <a:r>
              <a:rPr sz="2800" spc="-5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lang="en-US" sz="2800" spc="-10" dirty="0" smtClean="0">
                <a:solidFill>
                  <a:srgbClr val="6B6BCF"/>
                </a:solidFill>
                <a:latin typeface="Arial"/>
                <a:cs typeface="Arial"/>
              </a:rPr>
              <a:t>Dr Gurudutta Pattnaik</a:t>
            </a:r>
            <a:r>
              <a:rPr sz="2800" spc="-30" smtClean="0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lang="en-US" sz="2800" spc="-30" dirty="0" smtClean="0">
                <a:solidFill>
                  <a:srgbClr val="6B6BCF"/>
                </a:solidFill>
                <a:latin typeface="Arial"/>
                <a:cs typeface="Arial"/>
              </a:rPr>
              <a:t>  			</a:t>
            </a:r>
            <a:r>
              <a:rPr sz="2800" spc="-10" smtClean="0">
                <a:solidFill>
                  <a:srgbClr val="6B6BCF"/>
                </a:solidFill>
                <a:latin typeface="Arial"/>
                <a:cs typeface="Arial"/>
              </a:rPr>
              <a:t>PROFESSOR</a:t>
            </a:r>
            <a:r>
              <a:rPr lang="en-US" sz="2800" spc="-10" dirty="0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lang="en-US" sz="2800" spc="-10" dirty="0" smtClean="0">
                <a:solidFill>
                  <a:srgbClr val="6B6BCF"/>
                </a:solidFill>
                <a:latin typeface="Arial"/>
                <a:cs typeface="Arial"/>
              </a:rPr>
              <a:t>				</a:t>
            </a:r>
            <a:r>
              <a:rPr lang="en-US" sz="2800" spc="-10" dirty="0" err="1" smtClean="0">
                <a:solidFill>
                  <a:srgbClr val="6B6BCF"/>
                </a:solidFill>
                <a:latin typeface="Arial"/>
                <a:cs typeface="Arial"/>
              </a:rPr>
              <a:t>SoPLS</a:t>
            </a:r>
            <a:r>
              <a:rPr sz="2800" spc="-10" smtClean="0">
                <a:solidFill>
                  <a:srgbClr val="6B6BCF"/>
                </a:solidFill>
                <a:latin typeface="Arial"/>
                <a:cs typeface="Arial"/>
              </a:rPr>
              <a:t>,</a:t>
            </a:r>
            <a:r>
              <a:rPr lang="en-US" sz="2800" spc="-10" dirty="0" smtClean="0">
                <a:solidFill>
                  <a:srgbClr val="6B6BCF"/>
                </a:solidFill>
                <a:latin typeface="Arial"/>
                <a:cs typeface="Arial"/>
              </a:rPr>
              <a:t> CUTM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3345" y="6273495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6370" y="166827"/>
            <a:ext cx="3654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36600"/>
                </a:solidFill>
              </a:rPr>
              <a:t>REYNOLDS</a:t>
            </a:r>
            <a:r>
              <a:rPr sz="2800" spc="-2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NUMBER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3540" y="595630"/>
            <a:ext cx="7548880" cy="343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36600"/>
                </a:solidFill>
                <a:latin typeface="Arial"/>
                <a:cs typeface="Arial"/>
              </a:rPr>
              <a:t>In Reynolds experiment the flow conditions are affected</a:t>
            </a:r>
            <a:r>
              <a:rPr sz="2000" spc="-1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6600"/>
                </a:solidFill>
                <a:latin typeface="Arial"/>
                <a:cs typeface="Arial"/>
              </a:rPr>
              <a:t>by</a:t>
            </a:r>
            <a:endParaRPr sz="20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spcBef>
                <a:spcPts val="1435"/>
              </a:spcBef>
              <a:buClr>
                <a:srgbClr val="990000"/>
              </a:buClr>
              <a:buFont typeface="Wingdings"/>
              <a:buChar char=""/>
              <a:tabLst>
                <a:tab pos="1613535" algn="l"/>
              </a:tabLst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Diameter of</a:t>
            </a:r>
            <a:r>
              <a:rPr sz="2000" spc="-1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pipe</a:t>
            </a:r>
            <a:endParaRPr sz="20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buClr>
                <a:srgbClr val="990000"/>
              </a:buClr>
              <a:buFont typeface="Wingdings"/>
              <a:buChar char=""/>
              <a:tabLst>
                <a:tab pos="1613535" algn="l"/>
              </a:tabLst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Average</a:t>
            </a:r>
            <a:r>
              <a:rPr sz="2000" spc="-10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velocity</a:t>
            </a:r>
            <a:endParaRPr sz="20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buClr>
                <a:srgbClr val="990000"/>
              </a:buClr>
              <a:buFont typeface="Wingdings"/>
              <a:buChar char=""/>
              <a:tabLst>
                <a:tab pos="1613535" algn="l"/>
              </a:tabLst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Density of</a:t>
            </a:r>
            <a:r>
              <a:rPr sz="2000" spc="-5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liquid</a:t>
            </a:r>
            <a:endParaRPr sz="2000">
              <a:latin typeface="Arial"/>
              <a:cs typeface="Arial"/>
            </a:endParaRPr>
          </a:p>
          <a:p>
            <a:pPr marL="1612900" indent="-229235">
              <a:lnSpc>
                <a:spcPts val="2400"/>
              </a:lnSpc>
              <a:buClr>
                <a:srgbClr val="990000"/>
              </a:buClr>
              <a:buFont typeface="Wingdings"/>
              <a:buChar char=""/>
              <a:tabLst>
                <a:tab pos="1613535" algn="l"/>
              </a:tabLst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Viscosity of the</a:t>
            </a:r>
            <a:r>
              <a:rPr sz="2000" spc="-6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fluid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This four factors are combined in one way as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Reynolds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number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Reynolds number is obtained by the following</a:t>
            </a:r>
            <a:r>
              <a:rPr sz="20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equation</a:t>
            </a:r>
            <a:endParaRPr sz="2000">
              <a:latin typeface="Arial"/>
              <a:cs typeface="Arial"/>
            </a:endParaRPr>
          </a:p>
          <a:p>
            <a:pPr marR="1678939" algn="ctr">
              <a:lnSpc>
                <a:spcPct val="100000"/>
              </a:lnSpc>
              <a:spcBef>
                <a:spcPts val="204"/>
              </a:spcBef>
            </a:pPr>
            <a:r>
              <a:rPr sz="2000" dirty="0">
                <a:latin typeface="Arial"/>
                <a:cs typeface="Arial"/>
              </a:rPr>
              <a:t>D 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ρ</a:t>
            </a:r>
            <a:endParaRPr sz="2000">
              <a:latin typeface="Arial"/>
              <a:cs typeface="Arial"/>
            </a:endParaRPr>
          </a:p>
          <a:p>
            <a:pPr marR="1677670" algn="ctr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latin typeface="Arial"/>
                <a:cs typeface="Arial"/>
              </a:rPr>
              <a:t>η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5290566"/>
            <a:ext cx="7868920" cy="12350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80"/>
              </a:spcBef>
              <a:buClr>
                <a:srgbClr val="00800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CC00"/>
                </a:solidFill>
                <a:latin typeface="Arial"/>
                <a:cs typeface="Arial"/>
              </a:rPr>
              <a:t>Inertial forces are due to mass and the velocity of </a:t>
            </a:r>
            <a:r>
              <a:rPr sz="2000" spc="-5" dirty="0">
                <a:solidFill>
                  <a:srgbClr val="00CC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CC00"/>
                </a:solidFill>
                <a:latin typeface="Arial"/>
                <a:cs typeface="Arial"/>
              </a:rPr>
              <a:t>fluid</a:t>
            </a:r>
            <a:r>
              <a:rPr sz="2000" spc="-21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CC00"/>
                </a:solidFill>
                <a:latin typeface="Arial"/>
                <a:cs typeface="Arial"/>
              </a:rPr>
              <a:t>particles  </a:t>
            </a:r>
            <a:r>
              <a:rPr sz="2000" spc="-5" dirty="0">
                <a:solidFill>
                  <a:srgbClr val="00CC00"/>
                </a:solidFill>
                <a:latin typeface="Arial"/>
                <a:cs typeface="Arial"/>
              </a:rPr>
              <a:t>trying </a:t>
            </a:r>
            <a:r>
              <a:rPr sz="2000" dirty="0">
                <a:solidFill>
                  <a:srgbClr val="00CC00"/>
                </a:solidFill>
                <a:latin typeface="Arial"/>
                <a:cs typeface="Arial"/>
              </a:rPr>
              <a:t>to diffuse the fluid</a:t>
            </a:r>
            <a:r>
              <a:rPr sz="2000" spc="-8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CC00"/>
                </a:solidFill>
                <a:latin typeface="Arial"/>
                <a:cs typeface="Arial"/>
              </a:rPr>
              <a:t>particles</a:t>
            </a:r>
            <a:endParaRPr sz="2000">
              <a:latin typeface="Arial"/>
              <a:cs typeface="Arial"/>
            </a:endParaRPr>
          </a:p>
          <a:p>
            <a:pPr marL="425450" indent="-413384">
              <a:lnSpc>
                <a:spcPct val="100000"/>
              </a:lnSpc>
              <a:buClr>
                <a:srgbClr val="008000"/>
              </a:buClr>
              <a:buFont typeface="Wingdings"/>
              <a:buChar char=""/>
              <a:tabLst>
                <a:tab pos="425450" algn="l"/>
                <a:tab pos="426084" algn="l"/>
              </a:tabLst>
            </a:pP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viscous force if the frictional force due to the viscosity of the</a:t>
            </a:r>
            <a:r>
              <a:rPr sz="2000" spc="-2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fluid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which make the motion of the fluid in</a:t>
            </a:r>
            <a:r>
              <a:rPr sz="2000" spc="-13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parallel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9400" y="3733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9493" y="4447413"/>
            <a:ext cx="2287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CC3300"/>
                </a:solidFill>
                <a:latin typeface="Arial"/>
                <a:cs typeface="Arial"/>
              </a:rPr>
              <a:t>INERTIAL</a:t>
            </a:r>
            <a:r>
              <a:rPr sz="2000" spc="-13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FORCES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497" y="4615052"/>
            <a:ext cx="31267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355" algn="l"/>
                <a:tab pos="2964815" algn="l"/>
              </a:tabLst>
            </a:pPr>
            <a:r>
              <a:rPr sz="2000" dirty="0">
                <a:latin typeface="Arial"/>
                <a:cs typeface="Arial"/>
              </a:rPr>
              <a:t>=	</a:t>
            </a:r>
            <a:r>
              <a:rPr sz="2000" b="1" dirty="0">
                <a:solidFill>
                  <a:srgbClr val="00CC00"/>
                </a:solidFill>
                <a:latin typeface="Arial"/>
                <a:cs typeface="Arial"/>
              </a:rPr>
              <a:t>-</a:t>
            </a:r>
            <a:r>
              <a:rPr sz="2000" b="1" spc="5" dirty="0">
                <a:solidFill>
                  <a:srgbClr val="00CC00"/>
                </a:solidFill>
                <a:latin typeface="Arial"/>
                <a:cs typeface="Arial"/>
              </a:rPr>
              <a:t>-</a:t>
            </a:r>
            <a:r>
              <a:rPr sz="2000" b="1" dirty="0">
                <a:solidFill>
                  <a:srgbClr val="00CC00"/>
                </a:solidFill>
                <a:latin typeface="Arial"/>
                <a:cs typeface="Arial"/>
              </a:rPr>
              <a:t>----</a:t>
            </a:r>
            <a:r>
              <a:rPr sz="2000" b="1" spc="-15" dirty="0">
                <a:solidFill>
                  <a:srgbClr val="00CC00"/>
                </a:solidFill>
                <a:latin typeface="Arial"/>
                <a:cs typeface="Arial"/>
              </a:rPr>
              <a:t>-</a:t>
            </a:r>
            <a:r>
              <a:rPr sz="2000" b="1" spc="-10" dirty="0">
                <a:solidFill>
                  <a:srgbClr val="00CC00"/>
                </a:solidFill>
                <a:latin typeface="Arial"/>
                <a:cs typeface="Arial"/>
              </a:rPr>
              <a:t>--</a:t>
            </a:r>
            <a:r>
              <a:rPr sz="2000" b="1" dirty="0">
                <a:solidFill>
                  <a:srgbClr val="00CC00"/>
                </a:solidFill>
                <a:latin typeface="Arial"/>
                <a:cs typeface="Arial"/>
              </a:rPr>
              <a:t>--</a:t>
            </a:r>
            <a:r>
              <a:rPr sz="2000" b="1" spc="-10" dirty="0">
                <a:solidFill>
                  <a:srgbClr val="00CC00"/>
                </a:solidFill>
                <a:latin typeface="Arial"/>
                <a:cs typeface="Arial"/>
              </a:rPr>
              <a:t>---</a:t>
            </a:r>
            <a:r>
              <a:rPr sz="2000" b="1" dirty="0">
                <a:solidFill>
                  <a:srgbClr val="00CC00"/>
                </a:solidFill>
                <a:latin typeface="Arial"/>
                <a:cs typeface="Arial"/>
              </a:rPr>
              <a:t>--</a:t>
            </a:r>
            <a:r>
              <a:rPr sz="2000" b="1" spc="-10" dirty="0">
                <a:solidFill>
                  <a:srgbClr val="00CC00"/>
                </a:solidFill>
                <a:latin typeface="Arial"/>
                <a:cs typeface="Arial"/>
              </a:rPr>
              <a:t>--</a:t>
            </a:r>
            <a:r>
              <a:rPr sz="2000" b="1" dirty="0">
                <a:solidFill>
                  <a:srgbClr val="00CC00"/>
                </a:solidFill>
                <a:latin typeface="Arial"/>
                <a:cs typeface="Arial"/>
              </a:rPr>
              <a:t>--</a:t>
            </a:r>
            <a:r>
              <a:rPr sz="2000" b="1" spc="-10" dirty="0">
                <a:solidFill>
                  <a:srgbClr val="00CC00"/>
                </a:solidFill>
                <a:latin typeface="Arial"/>
                <a:cs typeface="Arial"/>
              </a:rPr>
              <a:t>---</a:t>
            </a:r>
            <a:r>
              <a:rPr sz="2000" b="1" dirty="0">
                <a:solidFill>
                  <a:srgbClr val="00CC00"/>
                </a:solidFill>
                <a:latin typeface="Arial"/>
                <a:cs typeface="Arial"/>
              </a:rPr>
              <a:t>--</a:t>
            </a:r>
            <a:r>
              <a:rPr sz="2000" b="1" spc="-10" dirty="0">
                <a:solidFill>
                  <a:srgbClr val="00CC00"/>
                </a:solidFill>
                <a:latin typeface="Arial"/>
                <a:cs typeface="Arial"/>
              </a:rPr>
              <a:t>---</a:t>
            </a:r>
            <a:r>
              <a:rPr sz="2000" b="1" dirty="0">
                <a:solidFill>
                  <a:srgbClr val="00CC00"/>
                </a:solidFill>
                <a:latin typeface="Arial"/>
                <a:cs typeface="Arial"/>
              </a:rPr>
              <a:t>--	</a:t>
            </a:r>
            <a:r>
              <a:rPr sz="2000" dirty="0">
                <a:latin typeface="Arial"/>
                <a:cs typeface="Arial"/>
              </a:rPr>
              <a:t>=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081" y="4782692"/>
            <a:ext cx="2301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VISCOUS</a:t>
            </a:r>
            <a:r>
              <a:rPr sz="2000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FORCES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3373" y="4485513"/>
            <a:ext cx="55987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MASS </a:t>
            </a:r>
            <a:r>
              <a:rPr sz="2000" dirty="0">
                <a:solidFill>
                  <a:srgbClr val="FF9900"/>
                </a:solidFill>
                <a:latin typeface="Arial"/>
                <a:cs typeface="Arial"/>
              </a:rPr>
              <a:t>X </a:t>
            </a:r>
            <a:r>
              <a:rPr sz="2000" spc="-10" dirty="0">
                <a:solidFill>
                  <a:srgbClr val="008000"/>
                </a:solidFill>
                <a:latin typeface="Arial"/>
                <a:cs typeface="Arial"/>
              </a:rPr>
              <a:t>ACCELERATION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OF LIQUID</a:t>
            </a:r>
            <a:r>
              <a:rPr sz="2000" spc="-2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FLOWING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7797" y="4653152"/>
            <a:ext cx="4909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----------------------------------------------------------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2490" y="4820792"/>
            <a:ext cx="2981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3399"/>
                </a:solidFill>
                <a:latin typeface="Arial"/>
                <a:cs typeface="Arial"/>
              </a:rPr>
              <a:t>SHEAR STRESS </a:t>
            </a:r>
            <a:r>
              <a:rPr sz="2000" dirty="0">
                <a:solidFill>
                  <a:srgbClr val="0066FF"/>
                </a:solidFill>
                <a:latin typeface="Arial"/>
                <a:cs typeface="Arial"/>
              </a:rPr>
              <a:t>X</a:t>
            </a:r>
            <a:r>
              <a:rPr sz="2000" spc="-16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99"/>
                </a:solidFill>
                <a:latin typeface="Arial"/>
                <a:cs typeface="Arial"/>
              </a:rPr>
              <a:t>AREA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84285" y="6273495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31140" y="240268"/>
            <a:ext cx="8001634" cy="161163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45"/>
              </a:spcBef>
              <a:buClr>
                <a:srgbClr val="008000"/>
              </a:buClr>
              <a:buFont typeface="Wingdings"/>
              <a:buChar char="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If Re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&lt; 2000 </a:t>
            </a:r>
            <a:r>
              <a:rPr sz="2000" dirty="0">
                <a:latin typeface="Arial"/>
                <a:cs typeface="Arial"/>
              </a:rPr>
              <a:t>the flow is said to be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laminar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008000"/>
              </a:buClr>
              <a:buFont typeface="Wingdings"/>
              <a:buChar char="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If Re </a:t>
            </a:r>
            <a:r>
              <a:rPr sz="2000" dirty="0">
                <a:solidFill>
                  <a:srgbClr val="0066FF"/>
                </a:solidFill>
                <a:latin typeface="Arial"/>
                <a:cs typeface="Arial"/>
              </a:rPr>
              <a:t>&gt; 4000 </a:t>
            </a:r>
            <a:r>
              <a:rPr sz="2000" dirty="0">
                <a:latin typeface="Arial"/>
                <a:cs typeface="Arial"/>
              </a:rPr>
              <a:t>the flow is said to be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turbulent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14999"/>
              </a:lnSpc>
              <a:spcBef>
                <a:spcPts val="480"/>
              </a:spcBef>
              <a:buClr>
                <a:srgbClr val="008000"/>
              </a:buClr>
              <a:buFont typeface="Wingdings"/>
              <a:buChar char="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If Re </a:t>
            </a:r>
            <a:r>
              <a:rPr sz="2000" spc="-5" dirty="0">
                <a:latin typeface="Arial"/>
                <a:cs typeface="Arial"/>
              </a:rPr>
              <a:t>lies </a:t>
            </a:r>
            <a:r>
              <a:rPr sz="2000" dirty="0">
                <a:latin typeface="Arial"/>
                <a:cs typeface="Arial"/>
              </a:rPr>
              <a:t>between </a:t>
            </a:r>
            <a:r>
              <a:rPr sz="2000" dirty="0">
                <a:solidFill>
                  <a:srgbClr val="0066FF"/>
                </a:solidFill>
                <a:latin typeface="Arial"/>
                <a:cs typeface="Arial"/>
              </a:rPr>
              <a:t>2000 to 4000 </a:t>
            </a:r>
            <a:r>
              <a:rPr sz="2000" dirty="0">
                <a:latin typeface="Arial"/>
                <a:cs typeface="Arial"/>
              </a:rPr>
              <a:t>the flow change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sz="2000" spc="-130" dirty="0">
                <a:solidFill>
                  <a:srgbClr val="FF0000"/>
                </a:solidFill>
                <a:latin typeface="Arial"/>
                <a:cs typeface="Arial"/>
              </a:rPr>
              <a:t>laminar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to  turbulent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2619572"/>
            <a:ext cx="8578215" cy="176403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75"/>
              </a:spcBef>
              <a:buClr>
                <a:srgbClr val="008000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APPLICATIONS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0"/>
              </a:spcBef>
              <a:buClr>
                <a:srgbClr val="CC330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Reynolds number is used to predict the nature of the</a:t>
            </a:r>
            <a:r>
              <a:rPr sz="2000" spc="-20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flow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20000"/>
              </a:lnSpc>
              <a:spcBef>
                <a:spcPts val="480"/>
              </a:spcBef>
              <a:buClr>
                <a:srgbClr val="CC3300"/>
              </a:buClr>
              <a:buFont typeface="Wingdings"/>
              <a:buChar char=""/>
              <a:tabLst>
                <a:tab pos="354965" algn="l"/>
                <a:tab pos="355600" algn="l"/>
                <a:tab pos="7254875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Stocks law equation is modified to include</a:t>
            </a:r>
            <a:r>
              <a:rPr sz="20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Reynolds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number	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study</a:t>
            </a:r>
            <a:r>
              <a:rPr sz="2000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the  rate of sedimentation in</a:t>
            </a:r>
            <a:r>
              <a:rPr sz="20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suspension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7705" y="329895"/>
            <a:ext cx="3686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C0099"/>
                </a:solidFill>
              </a:rPr>
              <a:t>BERNOULLI'S</a:t>
            </a:r>
            <a:r>
              <a:rPr spc="-30" dirty="0">
                <a:solidFill>
                  <a:srgbClr val="CC0099"/>
                </a:solidFill>
              </a:rPr>
              <a:t> </a:t>
            </a:r>
            <a:r>
              <a:rPr spc="-5" dirty="0">
                <a:solidFill>
                  <a:srgbClr val="CC0099"/>
                </a:solidFill>
              </a:rPr>
              <a:t>THEOREM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819657"/>
            <a:ext cx="7964805" cy="64643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20"/>
              </a:spcBef>
              <a:tabLst>
                <a:tab pos="885825" algn="l"/>
                <a:tab pos="3818890" algn="l"/>
              </a:tabLst>
            </a:pP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When the principals of the</a:t>
            </a:r>
            <a:r>
              <a:rPr sz="2000" spc="-6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law</a:t>
            </a:r>
            <a:r>
              <a:rPr sz="2000" spc="1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of	conservation energy is applied </a:t>
            </a:r>
            <a:r>
              <a:rPr sz="2000" spc="-5" dirty="0">
                <a:solidFill>
                  <a:srgbClr val="009900"/>
                </a:solidFill>
                <a:latin typeface="Arial"/>
                <a:cs typeface="Arial"/>
              </a:rPr>
              <a:t>to</a:t>
            </a:r>
            <a:r>
              <a:rPr sz="2000" spc="-14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the  flow of	</a:t>
            </a:r>
            <a:r>
              <a:rPr sz="2000" spc="-5" dirty="0">
                <a:solidFill>
                  <a:srgbClr val="0099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fluids the resulting equation is called Bernoulli's</a:t>
            </a:r>
            <a:r>
              <a:rPr sz="2000" spc="-11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theorem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4061840"/>
            <a:ext cx="84372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C0099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Consider a pump working under isothermal conditions between points</a:t>
            </a:r>
            <a:r>
              <a:rPr sz="2000" spc="-19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A  and B as shown in</a:t>
            </a:r>
            <a:r>
              <a:rPr sz="2000" spc="-7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figure;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373" y="1818132"/>
            <a:ext cx="8753626" cy="1458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91668"/>
            <a:ext cx="8458200" cy="5932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97840" y="220511"/>
            <a:ext cx="7982584" cy="60109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3550" indent="-413384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At point a one kilogram of liquid is </a:t>
            </a:r>
            <a:r>
              <a:rPr sz="2000" spc="5" dirty="0">
                <a:solidFill>
                  <a:srgbClr val="0066CC"/>
                </a:solidFill>
                <a:latin typeface="Arial"/>
                <a:cs typeface="Arial"/>
              </a:rPr>
              <a:t>assumed 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to be entering at</a:t>
            </a:r>
            <a:r>
              <a:rPr sz="2000" spc="-18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this</a:t>
            </a:r>
            <a:endParaRPr sz="20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point, pressure energy at joule can be written</a:t>
            </a:r>
            <a:r>
              <a:rPr sz="2000" spc="-16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L="2794635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Pressure energy = </a:t>
            </a:r>
            <a:r>
              <a:rPr sz="2000" spc="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950" spc="15" baseline="-21367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/g ρ</a:t>
            </a:r>
            <a:r>
              <a:rPr sz="20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50" spc="30" baseline="-21367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950" baseline="-21367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latin typeface="Arial"/>
                <a:cs typeface="Arial"/>
              </a:rPr>
              <a:t>Where 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1950" spc="7" baseline="-21367" dirty="0">
                <a:latin typeface="Arial"/>
                <a:cs typeface="Arial"/>
              </a:rPr>
              <a:t>a </a:t>
            </a:r>
            <a:r>
              <a:rPr sz="2000" dirty="0">
                <a:latin typeface="Arial"/>
                <a:cs typeface="Arial"/>
              </a:rPr>
              <a:t>= Pressure at point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819150" marR="3601085" indent="63500">
              <a:lnSpc>
                <a:spcPct val="140000"/>
              </a:lnSpc>
              <a:tabLst>
                <a:tab pos="1163955" algn="l"/>
              </a:tabLst>
            </a:pPr>
            <a:r>
              <a:rPr sz="2000" dirty="0">
                <a:latin typeface="Arial"/>
                <a:cs typeface="Arial"/>
              </a:rPr>
              <a:t>g	= Acceleration due to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gravity  ρ </a:t>
            </a:r>
            <a:r>
              <a:rPr sz="1950" spc="30" baseline="-21367" dirty="0">
                <a:latin typeface="Arial"/>
                <a:cs typeface="Arial"/>
              </a:rPr>
              <a:t>A </a:t>
            </a:r>
            <a:r>
              <a:rPr sz="2000" dirty="0">
                <a:latin typeface="Arial"/>
                <a:cs typeface="Arial"/>
              </a:rPr>
              <a:t>= Density of the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liquid</a:t>
            </a:r>
            <a:endParaRPr sz="20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Potential energy of a body is defined as the energy possessed</a:t>
            </a:r>
            <a:r>
              <a:rPr sz="2000" spc="-17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by</a:t>
            </a:r>
            <a:endParaRPr sz="2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the body by </a:t>
            </a:r>
            <a:r>
              <a:rPr sz="2000" spc="-5" dirty="0">
                <a:solidFill>
                  <a:srgbClr val="CC00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virtue of </a:t>
            </a:r>
            <a:r>
              <a:rPr sz="2000" spc="-5" dirty="0">
                <a:solidFill>
                  <a:srgbClr val="CC0099"/>
                </a:solidFill>
                <a:latin typeface="Arial"/>
                <a:cs typeface="Arial"/>
              </a:rPr>
              <a:t>its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position or</a:t>
            </a:r>
            <a:r>
              <a:rPr sz="2000" spc="-13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configuration</a:t>
            </a:r>
            <a:endParaRPr sz="2000">
              <a:latin typeface="Arial"/>
              <a:cs typeface="Arial"/>
            </a:endParaRPr>
          </a:p>
          <a:p>
            <a:pPr marL="2794635">
              <a:lnSpc>
                <a:spcPct val="100000"/>
              </a:lnSpc>
              <a:spcBef>
                <a:spcPts val="965"/>
              </a:spcBef>
            </a:pP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Potential energy =</a:t>
            </a:r>
            <a:r>
              <a:rPr sz="2000" spc="-6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9900"/>
                </a:solidFill>
                <a:latin typeface="Arial"/>
                <a:cs typeface="Arial"/>
              </a:rPr>
              <a:t>X</a:t>
            </a:r>
            <a:r>
              <a:rPr sz="1950" spc="15" baseline="-21367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endParaRPr sz="1950" baseline="-21367">
              <a:latin typeface="Arial"/>
              <a:cs typeface="Arial"/>
            </a:endParaRPr>
          </a:p>
          <a:p>
            <a:pPr marL="50800" marR="43180" indent="342900">
              <a:lnSpc>
                <a:spcPct val="140000"/>
              </a:lnSpc>
            </a:pP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Kinetic energy of a body is defined as the energy possessed by</a:t>
            </a:r>
            <a:r>
              <a:rPr sz="2000" spc="-1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the  body by </a:t>
            </a:r>
            <a:r>
              <a:rPr sz="2000" spc="-5" dirty="0">
                <a:solidFill>
                  <a:srgbClr val="990000"/>
                </a:solidFill>
                <a:latin typeface="Arial"/>
                <a:cs typeface="Arial"/>
              </a:rPr>
              <a:t>virtue 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of its</a:t>
            </a:r>
            <a:r>
              <a:rPr sz="2000" spc="-7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motion,</a:t>
            </a:r>
            <a:endParaRPr sz="2000">
              <a:latin typeface="Arial"/>
              <a:cs typeface="Arial"/>
            </a:endParaRPr>
          </a:p>
          <a:p>
            <a:pPr marL="2794635">
              <a:lnSpc>
                <a:spcPts val="890"/>
              </a:lnSpc>
              <a:spcBef>
                <a:spcPts val="960"/>
              </a:spcBef>
              <a:tabLst>
                <a:tab pos="5086350" algn="l"/>
              </a:tabLst>
            </a:pP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kinetic energy</a:t>
            </a:r>
            <a:r>
              <a:rPr sz="2000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=</a:t>
            </a:r>
            <a:r>
              <a:rPr sz="20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66CC"/>
                </a:solidFill>
                <a:latin typeface="Arial"/>
                <a:cs typeface="Arial"/>
              </a:rPr>
              <a:t>U</a:t>
            </a:r>
            <a:r>
              <a:rPr sz="1950" spc="22" baseline="-21367" dirty="0">
                <a:solidFill>
                  <a:srgbClr val="0066CC"/>
                </a:solidFill>
                <a:latin typeface="Arial"/>
                <a:cs typeface="Arial"/>
              </a:rPr>
              <a:t>A	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/</a:t>
            </a:r>
            <a:r>
              <a:rPr sz="20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2g</a:t>
            </a:r>
            <a:endParaRPr sz="2000">
              <a:latin typeface="Arial"/>
              <a:cs typeface="Arial"/>
            </a:endParaRPr>
          </a:p>
          <a:p>
            <a:pPr marL="2004695" algn="ctr">
              <a:lnSpc>
                <a:spcPts val="770"/>
              </a:lnSpc>
            </a:pPr>
            <a:r>
              <a:rPr sz="1300" spc="15" dirty="0">
                <a:solidFill>
                  <a:srgbClr val="0066CC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000" dirty="0">
                <a:solidFill>
                  <a:srgbClr val="669900"/>
                </a:solidFill>
                <a:latin typeface="Arial"/>
                <a:cs typeface="Arial"/>
              </a:rPr>
              <a:t>Total energy at point A =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Pressure energy +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Potential energy+</a:t>
            </a:r>
            <a:r>
              <a:rPr sz="2000" spc="-20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Kinetic</a:t>
            </a:r>
            <a:endParaRPr sz="2000">
              <a:latin typeface="Arial"/>
              <a:cs typeface="Arial"/>
            </a:endParaRPr>
          </a:p>
          <a:p>
            <a:pPr marL="213995"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energy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440" y="495045"/>
            <a:ext cx="5414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4966970" algn="l"/>
              </a:tabLst>
            </a:pPr>
            <a:r>
              <a:rPr sz="2000" b="0" dirty="0">
                <a:solidFill>
                  <a:srgbClr val="669900"/>
                </a:solidFill>
                <a:latin typeface="Arial"/>
                <a:cs typeface="Arial"/>
              </a:rPr>
              <a:t>Total energy at point A = </a:t>
            </a:r>
            <a:r>
              <a:rPr sz="2000" b="0" spc="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950" b="0" spc="7" baseline="-21367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000" b="0" dirty="0">
                <a:solidFill>
                  <a:srgbClr val="FF0000"/>
                </a:solidFill>
                <a:latin typeface="Arial"/>
                <a:cs typeface="Arial"/>
              </a:rPr>
              <a:t>/g ρ </a:t>
            </a:r>
            <a:r>
              <a:rPr sz="1950" b="0" spc="30" baseline="-21367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sz="2000" b="0" spc="5" dirty="0">
                <a:solidFill>
                  <a:srgbClr val="009900"/>
                </a:solidFill>
                <a:latin typeface="Arial"/>
                <a:cs typeface="Arial"/>
              </a:rPr>
              <a:t>X</a:t>
            </a:r>
            <a:r>
              <a:rPr sz="1950" b="0" spc="7" baseline="-21367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1950" b="0" spc="-97" baseline="-21367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10" dirty="0">
                <a:solidFill>
                  <a:srgbClr val="0066CC"/>
                </a:solidFill>
                <a:latin typeface="Arial"/>
                <a:cs typeface="Arial"/>
              </a:rPr>
              <a:t>U</a:t>
            </a:r>
            <a:r>
              <a:rPr sz="1950" b="0" spc="15" baseline="-21367" dirty="0">
                <a:solidFill>
                  <a:srgbClr val="0066CC"/>
                </a:solidFill>
                <a:latin typeface="Arial"/>
                <a:cs typeface="Arial"/>
              </a:rPr>
              <a:t>A	</a:t>
            </a:r>
            <a:r>
              <a:rPr sz="2000" b="0" dirty="0">
                <a:solidFill>
                  <a:srgbClr val="0066CC"/>
                </a:solidFill>
                <a:latin typeface="Arial"/>
                <a:cs typeface="Arial"/>
              </a:rPr>
              <a:t>/</a:t>
            </a:r>
            <a:r>
              <a:rPr sz="2000" b="0" spc="-9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66CC"/>
                </a:solidFill>
                <a:latin typeface="Arial"/>
                <a:cs typeface="Arial"/>
              </a:rPr>
              <a:t>2g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39" y="503631"/>
            <a:ext cx="8191500" cy="5870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54810" algn="ctr">
              <a:lnSpc>
                <a:spcPct val="100000"/>
              </a:lnSpc>
              <a:spcBef>
                <a:spcPts val="135"/>
              </a:spcBef>
            </a:pPr>
            <a:r>
              <a:rPr sz="1300" spc="15" dirty="0">
                <a:solidFill>
                  <a:srgbClr val="0066CC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  <a:p>
            <a:pPr marL="76200" marR="973455" indent="342900">
              <a:lnSpc>
                <a:spcPct val="140000"/>
              </a:lnSpc>
              <a:spcBef>
                <a:spcPts val="740"/>
              </a:spcBef>
            </a:pPr>
            <a:r>
              <a:rPr sz="2000" dirty="0">
                <a:latin typeface="Arial"/>
                <a:cs typeface="Arial"/>
              </a:rPr>
              <a:t>According to the Bernoulli's theorem the </a:t>
            </a:r>
            <a:r>
              <a:rPr sz="2000" spc="-5" dirty="0">
                <a:latin typeface="Arial"/>
                <a:cs typeface="Arial"/>
              </a:rPr>
              <a:t>total </a:t>
            </a:r>
            <a:r>
              <a:rPr sz="2000" dirty="0">
                <a:latin typeface="Arial"/>
                <a:cs typeface="Arial"/>
              </a:rPr>
              <a:t>energy at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point  A 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constant</a:t>
            </a:r>
            <a:endParaRPr sz="2000">
              <a:latin typeface="Arial"/>
              <a:cs typeface="Arial"/>
            </a:endParaRPr>
          </a:p>
          <a:p>
            <a:pPr marL="76200">
              <a:lnSpc>
                <a:spcPts val="880"/>
              </a:lnSpc>
              <a:spcBef>
                <a:spcPts val="960"/>
              </a:spcBef>
              <a:tabLst>
                <a:tab pos="501777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Total energy at point A =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950" spc="7" baseline="-21367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/g ρ </a:t>
            </a:r>
            <a:r>
              <a:rPr sz="1950" spc="30" baseline="-21367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+X</a:t>
            </a:r>
            <a:r>
              <a:rPr sz="1950" spc="7" baseline="-21367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950" spc="-97" baseline="-2136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950" spc="15" baseline="-21367" dirty="0">
                <a:solidFill>
                  <a:srgbClr val="0000FF"/>
                </a:solidFill>
                <a:latin typeface="Arial"/>
                <a:cs typeface="Arial"/>
              </a:rPr>
              <a:t>A	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/ 2g =</a:t>
            </a:r>
            <a:r>
              <a:rPr sz="20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Constant</a:t>
            </a:r>
            <a:endParaRPr sz="2000">
              <a:latin typeface="Arial"/>
              <a:cs typeface="Arial"/>
            </a:endParaRPr>
          </a:p>
          <a:p>
            <a:pPr marL="1654810" algn="ctr">
              <a:lnSpc>
                <a:spcPts val="780"/>
              </a:lnSpc>
            </a:pPr>
            <a:r>
              <a:rPr sz="1300" spc="15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  <a:p>
            <a:pPr marL="76200" marR="55880" indent="342900">
              <a:lnSpc>
                <a:spcPct val="140000"/>
              </a:lnSpc>
              <a:spcBef>
                <a:spcPts val="745"/>
              </a:spcBef>
              <a:tabLst>
                <a:tab pos="5530850" algn="l"/>
              </a:tabLst>
            </a:pP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the system reaches the steady state, whenever one kilogram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liquid enters at point A, another one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kilogram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	</a:t>
            </a:r>
            <a:r>
              <a:rPr sz="2000" spc="-5" dirty="0">
                <a:latin typeface="Arial"/>
                <a:cs typeface="Arial"/>
              </a:rPr>
              <a:t>liquid </a:t>
            </a:r>
            <a:r>
              <a:rPr sz="2000" dirty="0">
                <a:latin typeface="Arial"/>
                <a:cs typeface="Arial"/>
              </a:rPr>
              <a:t>leaves at point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Arial"/>
              <a:cs typeface="Arial"/>
            </a:endParaRPr>
          </a:p>
          <a:p>
            <a:pPr marL="76200">
              <a:lnSpc>
                <a:spcPts val="890"/>
              </a:lnSpc>
              <a:tabLst>
                <a:tab pos="5045075" algn="l"/>
              </a:tabLst>
            </a:pPr>
            <a:r>
              <a:rPr sz="2000" dirty="0">
                <a:solidFill>
                  <a:srgbClr val="669900"/>
                </a:solidFill>
                <a:latin typeface="Arial"/>
                <a:cs typeface="Arial"/>
              </a:rPr>
              <a:t>Total energy at point B = </a:t>
            </a:r>
            <a:r>
              <a:rPr sz="2000" spc="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950" b="1" spc="15" baseline="-21367" dirty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/g ρ </a:t>
            </a:r>
            <a:r>
              <a:rPr sz="1950" spc="30" baseline="-21367" dirty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sz="2000" spc="5" dirty="0">
                <a:latin typeface="Arial"/>
                <a:cs typeface="Arial"/>
              </a:rPr>
              <a:t>+</a:t>
            </a:r>
            <a:r>
              <a:rPr sz="2000" spc="5" dirty="0">
                <a:solidFill>
                  <a:srgbClr val="009900"/>
                </a:solidFill>
                <a:latin typeface="Arial"/>
                <a:cs typeface="Arial"/>
              </a:rPr>
              <a:t>X</a:t>
            </a:r>
            <a:r>
              <a:rPr sz="1950" spc="7" baseline="-21367" dirty="0">
                <a:solidFill>
                  <a:srgbClr val="009900"/>
                </a:solidFill>
                <a:latin typeface="Arial"/>
                <a:cs typeface="Arial"/>
              </a:rPr>
              <a:t>B</a:t>
            </a:r>
            <a:r>
              <a:rPr sz="1950" spc="-112" baseline="-21367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+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66CC"/>
                </a:solidFill>
                <a:latin typeface="Arial"/>
                <a:cs typeface="Arial"/>
              </a:rPr>
              <a:t>U</a:t>
            </a:r>
            <a:r>
              <a:rPr sz="1950" spc="15" baseline="-21367" dirty="0">
                <a:solidFill>
                  <a:srgbClr val="0066CC"/>
                </a:solidFill>
                <a:latin typeface="Arial"/>
                <a:cs typeface="Arial"/>
              </a:rPr>
              <a:t>B	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/</a:t>
            </a:r>
            <a:r>
              <a:rPr sz="20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2g</a:t>
            </a:r>
            <a:endParaRPr sz="2000">
              <a:latin typeface="Arial"/>
              <a:cs typeface="Arial"/>
            </a:endParaRPr>
          </a:p>
          <a:p>
            <a:pPr marL="1712595" algn="ctr">
              <a:lnSpc>
                <a:spcPts val="770"/>
              </a:lnSpc>
            </a:pPr>
            <a:r>
              <a:rPr sz="1300" spc="15" dirty="0">
                <a:solidFill>
                  <a:srgbClr val="0066CC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Arial"/>
              <a:cs typeface="Arial"/>
            </a:endParaRPr>
          </a:p>
          <a:p>
            <a:pPr marR="178435" algn="ctr">
              <a:lnSpc>
                <a:spcPct val="100000"/>
              </a:lnSpc>
            </a:pPr>
            <a:r>
              <a:rPr sz="2000" b="1" dirty="0">
                <a:solidFill>
                  <a:srgbClr val="CC0099"/>
                </a:solidFill>
                <a:latin typeface="Arial"/>
                <a:cs typeface="Arial"/>
              </a:rPr>
              <a:t>INPOUT = OUT</a:t>
            </a:r>
            <a:r>
              <a:rPr sz="2000" b="1" spc="-5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99"/>
                </a:solidFill>
                <a:latin typeface="Arial"/>
                <a:cs typeface="Arial"/>
              </a:rPr>
              <a:t>PUT</a:t>
            </a:r>
            <a:endParaRPr sz="2000">
              <a:latin typeface="Arial"/>
              <a:cs typeface="Arial"/>
            </a:endParaRPr>
          </a:p>
          <a:p>
            <a:pPr marL="307340" algn="ctr">
              <a:lnSpc>
                <a:spcPts val="2135"/>
              </a:lnSpc>
              <a:spcBef>
                <a:spcPts val="1090"/>
              </a:spcBef>
              <a:tabLst>
                <a:tab pos="2717165" algn="l"/>
                <a:tab pos="6128385" algn="l"/>
              </a:tabLst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15" baseline="-20833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/g ρ 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X</a:t>
            </a:r>
            <a:r>
              <a:rPr sz="2400" b="1" spc="-7" baseline="-20833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2400" b="1" spc="22" baseline="-20833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+ </a:t>
            </a:r>
            <a:r>
              <a:rPr sz="2400" b="1" spc="-5" dirty="0">
                <a:solidFill>
                  <a:srgbClr val="0066CC"/>
                </a:solidFill>
                <a:latin typeface="Arial"/>
                <a:cs typeface="Arial"/>
              </a:rPr>
              <a:t>U	</a:t>
            </a:r>
            <a:r>
              <a:rPr sz="2400" b="1" spc="-7" baseline="24305" dirty="0">
                <a:solidFill>
                  <a:srgbClr val="0066CC"/>
                </a:solidFill>
                <a:latin typeface="Arial"/>
                <a:cs typeface="Arial"/>
              </a:rPr>
              <a:t>2 </a:t>
            </a:r>
            <a:r>
              <a:rPr sz="2400" b="1" dirty="0">
                <a:solidFill>
                  <a:srgbClr val="0066CC"/>
                </a:solidFill>
                <a:latin typeface="Arial"/>
                <a:cs typeface="Arial"/>
              </a:rPr>
              <a:t>/ 2g </a:t>
            </a:r>
            <a:r>
              <a:rPr sz="2400" b="1" spc="-5" dirty="0">
                <a:solidFill>
                  <a:srgbClr val="0066CC"/>
                </a:solidFill>
                <a:latin typeface="Arial"/>
                <a:cs typeface="Arial"/>
              </a:rPr>
              <a:t>=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/g ρ 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sz="2400" b="1" spc="-5" dirty="0"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X</a:t>
            </a:r>
            <a:r>
              <a:rPr sz="2400" b="1" spc="-7" baseline="-20833" dirty="0">
                <a:solidFill>
                  <a:srgbClr val="009900"/>
                </a:solidFill>
                <a:latin typeface="Arial"/>
                <a:cs typeface="Arial"/>
              </a:rPr>
              <a:t>B</a:t>
            </a:r>
            <a:r>
              <a:rPr sz="2400" b="1" spc="75" baseline="-20833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+ </a:t>
            </a:r>
            <a:r>
              <a:rPr sz="2400" b="1" spc="-5" dirty="0">
                <a:solidFill>
                  <a:srgbClr val="0066CC"/>
                </a:solidFill>
                <a:latin typeface="Arial"/>
                <a:cs typeface="Arial"/>
              </a:rPr>
              <a:t>U	</a:t>
            </a:r>
            <a:r>
              <a:rPr sz="2400" b="1" spc="-7" baseline="24305" dirty="0">
                <a:solidFill>
                  <a:srgbClr val="0066CC"/>
                </a:solidFill>
                <a:latin typeface="Arial"/>
                <a:cs typeface="Arial"/>
              </a:rPr>
              <a:t>2 </a:t>
            </a:r>
            <a:r>
              <a:rPr sz="2400" b="1" dirty="0">
                <a:solidFill>
                  <a:srgbClr val="0066CC"/>
                </a:solidFill>
                <a:latin typeface="Arial"/>
                <a:cs typeface="Arial"/>
              </a:rPr>
              <a:t>/ 2g</a:t>
            </a:r>
            <a:endParaRPr sz="2400">
              <a:latin typeface="Arial"/>
              <a:cs typeface="Arial"/>
            </a:endParaRPr>
          </a:p>
          <a:p>
            <a:pPr marL="3260090">
              <a:lnSpc>
                <a:spcPts val="1175"/>
              </a:lnSpc>
              <a:tabLst>
                <a:tab pos="6664959" algn="l"/>
              </a:tabLst>
            </a:pPr>
            <a:r>
              <a:rPr sz="1600" b="1" spc="-5" dirty="0">
                <a:solidFill>
                  <a:srgbClr val="0066CC"/>
                </a:solidFill>
                <a:latin typeface="Arial"/>
                <a:cs typeface="Arial"/>
              </a:rPr>
              <a:t>A	B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76200" marR="226695" indent="342900">
              <a:lnSpc>
                <a:spcPct val="140000"/>
              </a:lnSpc>
              <a:spcBef>
                <a:spcPts val="5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Theoretically all kids of the energies involved in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fluid flow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should</a:t>
            </a:r>
            <a:r>
              <a:rPr sz="2000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be  accounted, pump has added certain amount of</a:t>
            </a:r>
            <a:r>
              <a:rPr sz="2000" spc="-1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energy</a:t>
            </a:r>
            <a:endParaRPr sz="2000">
              <a:latin typeface="Arial"/>
              <a:cs typeface="Arial"/>
            </a:endParaRPr>
          </a:p>
          <a:p>
            <a:pPr marL="1905000">
              <a:lnSpc>
                <a:spcPct val="100000"/>
              </a:lnSpc>
              <a:spcBef>
                <a:spcPts val="960"/>
              </a:spcBef>
            </a:pPr>
            <a:r>
              <a:rPr sz="2000" b="1" dirty="0">
                <a:solidFill>
                  <a:srgbClr val="CC0099"/>
                </a:solidFill>
                <a:latin typeface="Arial"/>
                <a:cs typeface="Arial"/>
              </a:rPr>
              <a:t>Energy added by the pump = +</a:t>
            </a:r>
            <a:r>
              <a:rPr sz="2000" b="1" spc="-11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CC0099"/>
                </a:solidFill>
                <a:latin typeface="Arial"/>
                <a:cs typeface="Arial"/>
              </a:rPr>
              <a:t>wJ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329895"/>
            <a:ext cx="78790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During the transport some energy is converted to heat due to</a:t>
            </a:r>
            <a:r>
              <a:rPr sz="2000" b="0" spc="-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frictional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635863"/>
            <a:ext cx="634365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Arial"/>
                <a:cs typeface="Arial"/>
              </a:rPr>
              <a:t>Forces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Loss of energy due to friction in the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line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000" b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FJ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6829" y="2161158"/>
            <a:ext cx="4903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44085" algn="l"/>
              </a:tabLst>
            </a:pPr>
            <a:r>
              <a:rPr sz="1600" b="1" spc="-5" dirty="0">
                <a:solidFill>
                  <a:srgbClr val="0066CC"/>
                </a:solidFill>
                <a:latin typeface="Arial"/>
                <a:cs typeface="Arial"/>
              </a:rPr>
              <a:t>A	B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940" y="1984375"/>
            <a:ext cx="7917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447290" algn="l"/>
                <a:tab pos="4474845" algn="l"/>
                <a:tab pos="718502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/g ρ 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X</a:t>
            </a:r>
            <a:r>
              <a:rPr sz="2400" b="1" spc="-7" baseline="-20833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2400" b="1" spc="22" baseline="-20833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+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CC"/>
                </a:solidFill>
                <a:latin typeface="Arial"/>
                <a:cs typeface="Arial"/>
              </a:rPr>
              <a:t>U	</a:t>
            </a:r>
            <a:r>
              <a:rPr sz="2400" b="1" spc="-7" baseline="24305" dirty="0">
                <a:solidFill>
                  <a:srgbClr val="0066CC"/>
                </a:solidFill>
                <a:latin typeface="Arial"/>
                <a:cs typeface="Arial"/>
              </a:rPr>
              <a:t>2 </a:t>
            </a:r>
            <a:r>
              <a:rPr sz="2400" b="1" dirty="0">
                <a:solidFill>
                  <a:srgbClr val="0066CC"/>
                </a:solidFill>
                <a:latin typeface="Arial"/>
                <a:cs typeface="Arial"/>
              </a:rPr>
              <a:t>/ 2g – F</a:t>
            </a:r>
            <a:r>
              <a:rPr sz="2400" b="1" spc="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CC"/>
                </a:solidFill>
                <a:latin typeface="Arial"/>
                <a:cs typeface="Arial"/>
              </a:rPr>
              <a:t>+</a:t>
            </a:r>
            <a:r>
              <a:rPr sz="2400" b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CC"/>
                </a:solidFill>
                <a:latin typeface="Arial"/>
                <a:cs typeface="Arial"/>
              </a:rPr>
              <a:t>W	=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/g ρ 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sz="2400" b="1" spc="-5" dirty="0"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X</a:t>
            </a:r>
            <a:r>
              <a:rPr sz="2400" b="1" spc="-7" baseline="-20833" dirty="0">
                <a:solidFill>
                  <a:srgbClr val="009900"/>
                </a:solidFill>
                <a:latin typeface="Arial"/>
                <a:cs typeface="Arial"/>
              </a:rPr>
              <a:t>B</a:t>
            </a:r>
            <a:r>
              <a:rPr sz="2400" b="1" spc="-15" baseline="-20833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+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CC"/>
                </a:solidFill>
                <a:latin typeface="Arial"/>
                <a:cs typeface="Arial"/>
              </a:rPr>
              <a:t>U	</a:t>
            </a:r>
            <a:r>
              <a:rPr sz="2400" b="1" spc="-7" baseline="24305" dirty="0">
                <a:solidFill>
                  <a:srgbClr val="0066CC"/>
                </a:solidFill>
                <a:latin typeface="Arial"/>
                <a:cs typeface="Arial"/>
              </a:rPr>
              <a:t>2 </a:t>
            </a:r>
            <a:r>
              <a:rPr sz="2400" b="1" dirty="0">
                <a:solidFill>
                  <a:srgbClr val="0066CC"/>
                </a:solidFill>
                <a:latin typeface="Arial"/>
                <a:cs typeface="Arial"/>
              </a:rPr>
              <a:t>/</a:t>
            </a:r>
            <a:r>
              <a:rPr sz="2400" b="1" spc="-7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CC"/>
                </a:solidFill>
                <a:latin typeface="Arial"/>
                <a:cs typeface="Arial"/>
              </a:rPr>
              <a:t>2g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60"/>
              </a:spcBef>
            </a:pPr>
            <a:r>
              <a:rPr dirty="0"/>
              <a:t>This </a:t>
            </a:r>
            <a:r>
              <a:rPr spc="-5" dirty="0"/>
              <a:t>equation </a:t>
            </a:r>
            <a:r>
              <a:rPr dirty="0"/>
              <a:t>is </a:t>
            </a:r>
            <a:r>
              <a:rPr spc="-5" dirty="0"/>
              <a:t>called as Bernoulli's</a:t>
            </a:r>
            <a:r>
              <a:rPr spc="-40" dirty="0"/>
              <a:t> </a:t>
            </a:r>
            <a:r>
              <a:rPr spc="-5" dirty="0"/>
              <a:t>equation</a:t>
            </a: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00" b="0" dirty="0">
                <a:solidFill>
                  <a:srgbClr val="FF0000"/>
                </a:solidFill>
                <a:latin typeface="Arial"/>
                <a:cs typeface="Arial"/>
              </a:rPr>
              <a:t>Application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0" dirty="0">
                <a:solidFill>
                  <a:srgbClr val="669900"/>
                </a:solidFill>
                <a:latin typeface="Arial"/>
                <a:cs typeface="Arial"/>
              </a:rPr>
              <a:t>Used in </a:t>
            </a:r>
            <a:r>
              <a:rPr sz="2000" b="0" spc="-5" dirty="0">
                <a:solidFill>
                  <a:srgbClr val="669900"/>
                </a:solidFill>
                <a:latin typeface="Arial"/>
                <a:cs typeface="Arial"/>
              </a:rPr>
              <a:t>the </a:t>
            </a:r>
            <a:r>
              <a:rPr sz="2000" b="0" dirty="0">
                <a:solidFill>
                  <a:srgbClr val="669900"/>
                </a:solidFill>
                <a:latin typeface="Arial"/>
                <a:cs typeface="Arial"/>
              </a:rPr>
              <a:t>measurement of rate of fluid</a:t>
            </a:r>
            <a:r>
              <a:rPr sz="2000" b="0" spc="-145" dirty="0">
                <a:solidFill>
                  <a:srgbClr val="6699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669900"/>
                </a:solidFill>
                <a:latin typeface="Arial"/>
                <a:cs typeface="Arial"/>
              </a:rPr>
              <a:t>flow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0" dirty="0">
                <a:solidFill>
                  <a:srgbClr val="669900"/>
                </a:solidFill>
                <a:latin typeface="Arial"/>
                <a:cs typeface="Arial"/>
              </a:rPr>
              <a:t>It applied in the working of the centrifugal pump, in </a:t>
            </a:r>
            <a:r>
              <a:rPr sz="2000" b="0" spc="-5" dirty="0">
                <a:solidFill>
                  <a:srgbClr val="669900"/>
                </a:solidFill>
                <a:latin typeface="Arial"/>
                <a:cs typeface="Arial"/>
              </a:rPr>
              <a:t>this </a:t>
            </a:r>
            <a:r>
              <a:rPr sz="2000" b="0" dirty="0">
                <a:solidFill>
                  <a:srgbClr val="669900"/>
                </a:solidFill>
                <a:latin typeface="Arial"/>
                <a:cs typeface="Arial"/>
              </a:rPr>
              <a:t>kinetic energy</a:t>
            </a:r>
            <a:r>
              <a:rPr sz="2000" b="0" spc="-215" dirty="0">
                <a:solidFill>
                  <a:srgbClr val="6699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669900"/>
                </a:solidFill>
                <a:latin typeface="Arial"/>
                <a:cs typeface="Arial"/>
              </a:rPr>
              <a:t>is  converted in </a:t>
            </a:r>
            <a:r>
              <a:rPr sz="2000" b="0" spc="-5" dirty="0">
                <a:solidFill>
                  <a:srgbClr val="669900"/>
                </a:solidFill>
                <a:latin typeface="Arial"/>
                <a:cs typeface="Arial"/>
              </a:rPr>
              <a:t>to</a:t>
            </a:r>
            <a:r>
              <a:rPr sz="2000" b="0" spc="-45" dirty="0">
                <a:solidFill>
                  <a:srgbClr val="6699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669900"/>
                </a:solidFill>
                <a:latin typeface="Arial"/>
                <a:cs typeface="Arial"/>
              </a:rPr>
              <a:t>pressure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17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535940" y="300640"/>
            <a:ext cx="7734934" cy="440690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36550" algn="ctr">
              <a:lnSpc>
                <a:spcPct val="100000"/>
              </a:lnSpc>
              <a:spcBef>
                <a:spcPts val="930"/>
              </a:spcBef>
            </a:pPr>
            <a:r>
              <a:rPr sz="2400" b="1" spc="-5" dirty="0">
                <a:solidFill>
                  <a:srgbClr val="CC0099"/>
                </a:solidFill>
                <a:latin typeface="Arial"/>
                <a:cs typeface="Arial"/>
              </a:rPr>
              <a:t>ENERGY</a:t>
            </a:r>
            <a:r>
              <a:rPr sz="2400" b="1" spc="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Arial"/>
                <a:cs typeface="Arial"/>
              </a:rPr>
              <a:t>LOSS</a:t>
            </a:r>
            <a:endParaRPr sz="2400">
              <a:latin typeface="Arial"/>
              <a:cs typeface="Arial"/>
            </a:endParaRPr>
          </a:p>
          <a:p>
            <a:pPr marL="355600" marR="8255" indent="-342900">
              <a:lnSpc>
                <a:spcPct val="120000"/>
              </a:lnSpc>
              <a:spcBef>
                <a:spcPts val="254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00CC00"/>
                </a:solidFill>
                <a:latin typeface="Arial"/>
                <a:cs typeface="Arial"/>
              </a:rPr>
              <a:t>According </a:t>
            </a:r>
            <a:r>
              <a:rPr sz="2400" dirty="0">
                <a:solidFill>
                  <a:srgbClr val="00CC00"/>
                </a:solidFill>
                <a:latin typeface="Arial"/>
                <a:cs typeface="Arial"/>
              </a:rPr>
              <a:t>to the </a:t>
            </a:r>
            <a:r>
              <a:rPr sz="2400" spc="-5" dirty="0">
                <a:solidFill>
                  <a:srgbClr val="00CC00"/>
                </a:solidFill>
                <a:latin typeface="Arial"/>
                <a:cs typeface="Arial"/>
              </a:rPr>
              <a:t>law </a:t>
            </a:r>
            <a:r>
              <a:rPr sz="2400" dirty="0">
                <a:solidFill>
                  <a:srgbClr val="00CC00"/>
                </a:solidFill>
                <a:latin typeface="Arial"/>
                <a:cs typeface="Arial"/>
              </a:rPr>
              <a:t>of conversation of </a:t>
            </a:r>
            <a:r>
              <a:rPr sz="2400" spc="-5" dirty="0">
                <a:solidFill>
                  <a:srgbClr val="00CC00"/>
                </a:solidFill>
                <a:latin typeface="Arial"/>
                <a:cs typeface="Arial"/>
              </a:rPr>
              <a:t>energy </a:t>
            </a:r>
            <a:r>
              <a:rPr sz="2400" dirty="0">
                <a:solidFill>
                  <a:srgbClr val="00CC00"/>
                </a:solidFill>
                <a:latin typeface="Arial"/>
                <a:cs typeface="Arial"/>
              </a:rPr>
              <a:t>,energy  </a:t>
            </a:r>
            <a:r>
              <a:rPr sz="2400" spc="-5" dirty="0">
                <a:solidFill>
                  <a:srgbClr val="00CC00"/>
                </a:solidFill>
                <a:latin typeface="Arial"/>
                <a:cs typeface="Arial"/>
              </a:rPr>
              <a:t>balance have </a:t>
            </a:r>
            <a:r>
              <a:rPr sz="2400" dirty="0">
                <a:solidFill>
                  <a:srgbClr val="00CC00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CC00"/>
                </a:solidFill>
                <a:latin typeface="Arial"/>
                <a:cs typeface="Arial"/>
              </a:rPr>
              <a:t>be properly</a:t>
            </a:r>
            <a:r>
              <a:rPr sz="2400" spc="7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Arial"/>
                <a:cs typeface="Arial"/>
              </a:rPr>
              <a:t>calculated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0066CC"/>
                </a:solidFill>
                <a:latin typeface="Arial"/>
                <a:cs typeface="Arial"/>
              </a:rPr>
              <a:t>fluids experiences </a:t>
            </a:r>
            <a:r>
              <a:rPr sz="2400" dirty="0">
                <a:solidFill>
                  <a:srgbClr val="0066CC"/>
                </a:solidFill>
                <a:latin typeface="Arial"/>
                <a:cs typeface="Arial"/>
              </a:rPr>
              <a:t>energy losses in several ways</a:t>
            </a:r>
            <a:r>
              <a:rPr sz="2400" spc="1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6CC"/>
                </a:solidFill>
                <a:latin typeface="Arial"/>
                <a:cs typeface="Arial"/>
              </a:rPr>
              <a:t>while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0066CC"/>
                </a:solidFill>
                <a:latin typeface="Arial"/>
                <a:cs typeface="Arial"/>
              </a:rPr>
              <a:t>flowing </a:t>
            </a:r>
            <a:r>
              <a:rPr sz="2400" dirty="0">
                <a:solidFill>
                  <a:srgbClr val="0066CC"/>
                </a:solidFill>
                <a:latin typeface="Arial"/>
                <a:cs typeface="Arial"/>
              </a:rPr>
              <a:t>through </a:t>
            </a:r>
            <a:r>
              <a:rPr sz="2400" spc="-5" dirty="0">
                <a:solidFill>
                  <a:srgbClr val="0066CC"/>
                </a:solidFill>
                <a:latin typeface="Arial"/>
                <a:cs typeface="Arial"/>
              </a:rPr>
              <a:t>pipes, </a:t>
            </a:r>
            <a:r>
              <a:rPr sz="2400" dirty="0">
                <a:solidFill>
                  <a:srgbClr val="0066CC"/>
                </a:solidFill>
                <a:latin typeface="Arial"/>
                <a:cs typeface="Arial"/>
              </a:rPr>
              <a:t>they</a:t>
            </a:r>
            <a:r>
              <a:rPr sz="2400" spc="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6CC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2167890" lvl="1" indent="-326390">
              <a:lnSpc>
                <a:spcPct val="100000"/>
              </a:lnSpc>
              <a:spcBef>
                <a:spcPts val="1155"/>
              </a:spcBef>
              <a:buClr>
                <a:srgbClr val="990000"/>
              </a:buClr>
              <a:buFont typeface="Wingdings"/>
              <a:buChar char=""/>
              <a:tabLst>
                <a:tab pos="2167890" algn="l"/>
              </a:tabLst>
            </a:pPr>
            <a:r>
              <a:rPr sz="2400" spc="-5" dirty="0">
                <a:solidFill>
                  <a:srgbClr val="FF3399"/>
                </a:solidFill>
                <a:latin typeface="Arial"/>
                <a:cs typeface="Arial"/>
              </a:rPr>
              <a:t>Frictional</a:t>
            </a:r>
            <a:r>
              <a:rPr sz="2400" spc="15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99"/>
                </a:solidFill>
                <a:latin typeface="Arial"/>
                <a:cs typeface="Arial"/>
              </a:rPr>
              <a:t>losses</a:t>
            </a:r>
            <a:endParaRPr sz="2400">
              <a:latin typeface="Arial"/>
              <a:cs typeface="Arial"/>
            </a:endParaRPr>
          </a:p>
          <a:p>
            <a:pPr marL="2167890" lvl="1" indent="-326390">
              <a:lnSpc>
                <a:spcPct val="100000"/>
              </a:lnSpc>
              <a:spcBef>
                <a:spcPts val="1150"/>
              </a:spcBef>
              <a:buClr>
                <a:srgbClr val="990000"/>
              </a:buClr>
              <a:buFont typeface="Wingdings"/>
              <a:buChar char=""/>
              <a:tabLst>
                <a:tab pos="2167890" algn="l"/>
              </a:tabLst>
            </a:pPr>
            <a:r>
              <a:rPr sz="2400" spc="-5" dirty="0">
                <a:solidFill>
                  <a:srgbClr val="FF3399"/>
                </a:solidFill>
                <a:latin typeface="Arial"/>
                <a:cs typeface="Arial"/>
              </a:rPr>
              <a:t>Losses </a:t>
            </a:r>
            <a:r>
              <a:rPr sz="2400" dirty="0">
                <a:solidFill>
                  <a:srgbClr val="FF3399"/>
                </a:solidFill>
                <a:latin typeface="Arial"/>
                <a:cs typeface="Arial"/>
              </a:rPr>
              <a:t>in the</a:t>
            </a:r>
            <a:r>
              <a:rPr sz="2400" spc="-15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3399"/>
                </a:solidFill>
                <a:latin typeface="Arial"/>
                <a:cs typeface="Arial"/>
              </a:rPr>
              <a:t>fitting</a:t>
            </a:r>
            <a:endParaRPr sz="2400">
              <a:latin typeface="Arial"/>
              <a:cs typeface="Arial"/>
            </a:endParaRPr>
          </a:p>
          <a:p>
            <a:pPr marL="2167890" lvl="1" indent="-326390">
              <a:lnSpc>
                <a:spcPct val="100000"/>
              </a:lnSpc>
              <a:spcBef>
                <a:spcPts val="1155"/>
              </a:spcBef>
              <a:buClr>
                <a:srgbClr val="990000"/>
              </a:buClr>
              <a:buFont typeface="Wingdings"/>
              <a:buChar char=""/>
              <a:tabLst>
                <a:tab pos="2167890" algn="l"/>
              </a:tabLst>
            </a:pPr>
            <a:r>
              <a:rPr sz="2400" spc="-5" dirty="0">
                <a:solidFill>
                  <a:srgbClr val="FF3399"/>
                </a:solidFill>
                <a:latin typeface="Arial"/>
                <a:cs typeface="Arial"/>
              </a:rPr>
              <a:t>Enlargement</a:t>
            </a:r>
            <a:r>
              <a:rPr sz="2400" spc="25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99"/>
                </a:solidFill>
                <a:latin typeface="Arial"/>
                <a:cs typeface="Arial"/>
              </a:rPr>
              <a:t>losses</a:t>
            </a:r>
            <a:endParaRPr sz="2400">
              <a:latin typeface="Arial"/>
              <a:cs typeface="Arial"/>
            </a:endParaRPr>
          </a:p>
          <a:p>
            <a:pPr marL="2167890" lvl="1" indent="-326390">
              <a:lnSpc>
                <a:spcPct val="100000"/>
              </a:lnSpc>
              <a:spcBef>
                <a:spcPts val="1150"/>
              </a:spcBef>
              <a:buClr>
                <a:srgbClr val="990000"/>
              </a:buClr>
              <a:buFont typeface="Wingdings"/>
              <a:buChar char=""/>
              <a:tabLst>
                <a:tab pos="2167890" algn="l"/>
              </a:tabLst>
            </a:pPr>
            <a:r>
              <a:rPr sz="2400" spc="-5" dirty="0">
                <a:solidFill>
                  <a:srgbClr val="FF3399"/>
                </a:solidFill>
                <a:latin typeface="Arial"/>
                <a:cs typeface="Arial"/>
              </a:rPr>
              <a:t>Contraction</a:t>
            </a:r>
            <a:r>
              <a:rPr sz="2400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99"/>
                </a:solidFill>
                <a:latin typeface="Arial"/>
                <a:cs typeface="Arial"/>
              </a:rPr>
              <a:t>losses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010" y="445719"/>
            <a:ext cx="26663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3399"/>
                </a:solidFill>
              </a:rPr>
              <a:t>FRICTIONAL</a:t>
            </a:r>
            <a:r>
              <a:rPr sz="2000" spc="-65" dirty="0">
                <a:solidFill>
                  <a:srgbClr val="FF3399"/>
                </a:solidFill>
              </a:rPr>
              <a:t> </a:t>
            </a:r>
            <a:r>
              <a:rPr sz="2000" spc="-5" dirty="0">
                <a:solidFill>
                  <a:srgbClr val="FF3399"/>
                </a:solidFill>
              </a:rPr>
              <a:t>LOSSES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93039" y="810513"/>
            <a:ext cx="8188325" cy="548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727075" indent="342900">
              <a:lnSpc>
                <a:spcPct val="140000"/>
              </a:lnSpc>
              <a:spcBef>
                <a:spcPts val="100"/>
              </a:spcBef>
            </a:pPr>
            <a:r>
              <a:rPr sz="1800" spc="-5" dirty="0">
                <a:solidFill>
                  <a:srgbClr val="669900"/>
                </a:solidFill>
                <a:latin typeface="Arial"/>
                <a:cs typeface="Arial"/>
              </a:rPr>
              <a:t>During flow </a:t>
            </a:r>
            <a:r>
              <a:rPr sz="1800" dirty="0">
                <a:solidFill>
                  <a:srgbClr val="66990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669900"/>
                </a:solidFill>
                <a:latin typeface="Arial"/>
                <a:cs typeface="Arial"/>
              </a:rPr>
              <a:t>fluids frictional forces causes a loss in pressure Type </a:t>
            </a:r>
            <a:r>
              <a:rPr sz="1800" dirty="0">
                <a:solidFill>
                  <a:srgbClr val="669900"/>
                </a:solidFill>
                <a:latin typeface="Arial"/>
                <a:cs typeface="Arial"/>
              </a:rPr>
              <a:t>of  </a:t>
            </a:r>
            <a:r>
              <a:rPr sz="1800" spc="-5" dirty="0">
                <a:solidFill>
                  <a:srgbClr val="669900"/>
                </a:solidFill>
                <a:latin typeface="Arial"/>
                <a:cs typeface="Arial"/>
              </a:rPr>
              <a:t>fluid flow also influences </a:t>
            </a:r>
            <a:r>
              <a:rPr sz="1800" dirty="0">
                <a:solidFill>
                  <a:srgbClr val="669900"/>
                </a:solidFill>
                <a:latin typeface="Arial"/>
                <a:cs typeface="Arial"/>
              </a:rPr>
              <a:t>the</a:t>
            </a:r>
            <a:r>
              <a:rPr sz="1800" spc="15" dirty="0">
                <a:solidFill>
                  <a:srgbClr val="6699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9900"/>
                </a:solidFill>
                <a:latin typeface="Arial"/>
                <a:cs typeface="Arial"/>
              </a:rPr>
              <a:t>losses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865"/>
              </a:spcBef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general pressure drop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Arial"/>
              <a:cs typeface="Arial"/>
            </a:endParaRPr>
          </a:p>
          <a:p>
            <a:pPr marL="2794000">
              <a:lnSpc>
                <a:spcPct val="100000"/>
              </a:lnSpc>
            </a:pP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PRESSURE </a:t>
            </a:r>
            <a:r>
              <a:rPr sz="1800" dirty="0">
                <a:solidFill>
                  <a:srgbClr val="990000"/>
                </a:solidFill>
                <a:latin typeface="Arial"/>
                <a:cs typeface="Arial"/>
              </a:rPr>
              <a:t>DROP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α </a:t>
            </a:r>
            <a:r>
              <a:rPr sz="1800" dirty="0">
                <a:solidFill>
                  <a:srgbClr val="990000"/>
                </a:solidFill>
                <a:latin typeface="Arial"/>
                <a:cs typeface="Arial"/>
              </a:rPr>
              <a:t>VELOCITY</a:t>
            </a:r>
            <a:r>
              <a:rPr sz="1800" spc="-7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(u)</a:t>
            </a:r>
            <a:endParaRPr sz="1800">
              <a:latin typeface="Arial"/>
              <a:cs typeface="Arial"/>
            </a:endParaRPr>
          </a:p>
          <a:p>
            <a:pPr marL="4972685">
              <a:lnSpc>
                <a:spcPct val="100000"/>
              </a:lnSpc>
              <a:spcBef>
                <a:spcPts val="960"/>
              </a:spcBef>
              <a:tabLst>
                <a:tab pos="526034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α	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Density of</a:t>
            </a:r>
            <a:r>
              <a:rPr sz="2000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fluid(</a:t>
            </a:r>
            <a:r>
              <a:rPr sz="1800" dirty="0">
                <a:solidFill>
                  <a:srgbClr val="993300"/>
                </a:solidFill>
                <a:latin typeface="Arial"/>
                <a:cs typeface="Arial"/>
              </a:rPr>
              <a:t>ρ)</a:t>
            </a:r>
            <a:endParaRPr sz="1800">
              <a:latin typeface="Arial"/>
              <a:cs typeface="Arial"/>
            </a:endParaRPr>
          </a:p>
          <a:p>
            <a:pPr marL="4972685">
              <a:lnSpc>
                <a:spcPct val="100000"/>
              </a:lnSpc>
              <a:spcBef>
                <a:spcPts val="960"/>
              </a:spcBef>
              <a:tabLst>
                <a:tab pos="526034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α	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Length of the pipe</a:t>
            </a:r>
            <a:r>
              <a:rPr sz="2000" spc="-10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(L)</a:t>
            </a:r>
            <a:endParaRPr sz="2000">
              <a:latin typeface="Arial"/>
              <a:cs typeface="Arial"/>
            </a:endParaRPr>
          </a:p>
          <a:p>
            <a:pPr marL="4831715">
              <a:lnSpc>
                <a:spcPct val="100000"/>
              </a:lnSpc>
              <a:spcBef>
                <a:spcPts val="965"/>
              </a:spcBef>
              <a:tabLst>
                <a:tab pos="5120005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α	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1 / diameter of the pipe</a:t>
            </a:r>
            <a:r>
              <a:rPr sz="2000" spc="-1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(D)</a:t>
            </a:r>
            <a:endParaRPr sz="2000">
              <a:latin typeface="Arial"/>
              <a:cs typeface="Arial"/>
            </a:endParaRPr>
          </a:p>
          <a:p>
            <a:pPr marL="50800" marR="854075" indent="342900">
              <a:lnSpc>
                <a:spcPct val="143300"/>
              </a:lnSpc>
              <a:spcBef>
                <a:spcPts val="225"/>
              </a:spcBef>
            </a:pPr>
            <a:r>
              <a:rPr sz="1800" spc="-5" dirty="0">
                <a:solidFill>
                  <a:srgbClr val="0066CC"/>
                </a:solidFill>
                <a:latin typeface="Arial"/>
                <a:cs typeface="Arial"/>
              </a:rPr>
              <a:t>These relationships are proposed in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Fanning equation </a:t>
            </a:r>
            <a:r>
              <a:rPr sz="1800" dirty="0">
                <a:solidFill>
                  <a:srgbClr val="0066CC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0066CC"/>
                </a:solidFill>
                <a:latin typeface="Arial"/>
                <a:cs typeface="Arial"/>
              </a:rPr>
              <a:t>calculating  friction</a:t>
            </a:r>
            <a:r>
              <a:rPr sz="1800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Arial"/>
                <a:cs typeface="Arial"/>
              </a:rPr>
              <a:t>losses</a:t>
            </a:r>
            <a:endParaRPr sz="1800">
              <a:latin typeface="Arial"/>
              <a:cs typeface="Arial"/>
            </a:endParaRPr>
          </a:p>
          <a:p>
            <a:pPr marL="1879600">
              <a:lnSpc>
                <a:spcPct val="100000"/>
              </a:lnSpc>
              <a:spcBef>
                <a:spcPts val="86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Fanning equation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∆p = </a:t>
            </a:r>
            <a:r>
              <a:rPr sz="1800" spc="-5" dirty="0">
                <a:solidFill>
                  <a:srgbClr val="996600"/>
                </a:solidFill>
                <a:latin typeface="Arial"/>
                <a:cs typeface="Arial"/>
              </a:rPr>
              <a:t>2</a:t>
            </a:r>
            <a:r>
              <a:rPr sz="1800" i="1" spc="-5" dirty="0">
                <a:solidFill>
                  <a:srgbClr val="99660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996600"/>
                </a:solidFill>
                <a:latin typeface="Arial"/>
                <a:cs typeface="Arial"/>
              </a:rPr>
              <a:t>u</a:t>
            </a:r>
            <a:r>
              <a:rPr sz="1800" spc="-7" baseline="25462" dirty="0">
                <a:solidFill>
                  <a:srgbClr val="996600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996600"/>
                </a:solidFill>
                <a:latin typeface="Arial"/>
                <a:cs typeface="Arial"/>
              </a:rPr>
              <a:t>Lρ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8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9966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2794000">
              <a:lnSpc>
                <a:spcPct val="100000"/>
              </a:lnSpc>
              <a:spcBef>
                <a:spcPts val="865"/>
              </a:spcBef>
            </a:pP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F =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frictional</a:t>
            </a:r>
            <a:r>
              <a:rPr sz="1800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factor</a:t>
            </a:r>
            <a:endParaRPr sz="1800">
              <a:latin typeface="Arial"/>
              <a:cs typeface="Arial"/>
            </a:endParaRPr>
          </a:p>
          <a:p>
            <a:pPr marR="2174875" algn="r">
              <a:lnSpc>
                <a:spcPct val="100000"/>
              </a:lnSpc>
              <a:spcBef>
                <a:spcPts val="865"/>
              </a:spcBef>
            </a:pPr>
            <a:r>
              <a:rPr sz="1800" i="1" dirty="0">
                <a:solidFill>
                  <a:srgbClr val="993300"/>
                </a:solidFill>
                <a:latin typeface="Arial"/>
                <a:cs typeface="Arial"/>
              </a:rPr>
              <a:t>For </a:t>
            </a:r>
            <a:r>
              <a:rPr sz="1800" i="1" spc="-5" dirty="0">
                <a:solidFill>
                  <a:srgbClr val="993300"/>
                </a:solidFill>
                <a:latin typeface="Arial"/>
                <a:cs typeface="Arial"/>
              </a:rPr>
              <a:t>viscous flow pressure drop Hagen –Poiseullie</a:t>
            </a:r>
            <a:r>
              <a:rPr sz="1800" i="1" spc="85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993300"/>
                </a:solidFill>
                <a:latin typeface="Arial"/>
                <a:cs typeface="Arial"/>
              </a:rPr>
              <a:t>equation</a:t>
            </a:r>
            <a:endParaRPr sz="1800">
              <a:latin typeface="Arial"/>
              <a:cs typeface="Arial"/>
            </a:endParaRPr>
          </a:p>
          <a:p>
            <a:pPr marR="2231390" algn="r">
              <a:lnSpc>
                <a:spcPct val="100000"/>
              </a:lnSpc>
              <a:spcBef>
                <a:spcPts val="865"/>
              </a:spcBef>
            </a:pP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800" i="1" spc="-10" dirty="0">
                <a:solidFill>
                  <a:srgbClr val="FF0000"/>
                </a:solidFill>
                <a:latin typeface="Arial"/>
                <a:cs typeface="Arial"/>
              </a:rPr>
              <a:t>32 Luη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800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575" i="1" spc="-7" baseline="2645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575" baseline="2645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3396"/>
            <a:ext cx="7991475" cy="23736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6515" algn="ctr">
              <a:lnSpc>
                <a:spcPct val="100000"/>
              </a:lnSpc>
              <a:spcBef>
                <a:spcPts val="34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LOSSES IN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FITTING</a:t>
            </a:r>
            <a:endParaRPr sz="2000">
              <a:latin typeface="Arial"/>
              <a:cs typeface="Arial"/>
            </a:endParaRPr>
          </a:p>
          <a:p>
            <a:pPr marL="12700" marR="5080" indent="342900">
              <a:lnSpc>
                <a:spcPct val="110000"/>
              </a:lnSpc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Fanning equation is applicable for the losses in straight pipe When 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fitting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are introduced into a straight pipe, They cause disturbance in</a:t>
            </a:r>
            <a:r>
              <a:rPr sz="2000" spc="-1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flow, Which result in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additional loss of</a:t>
            </a:r>
            <a:r>
              <a:rPr sz="2000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energy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losses in </a:t>
            </a:r>
            <a:r>
              <a:rPr sz="2000" spc="-5" dirty="0">
                <a:solidFill>
                  <a:srgbClr val="CC0000"/>
                </a:solidFill>
                <a:latin typeface="Arial"/>
                <a:cs typeface="Arial"/>
              </a:rPr>
              <a:t>fitting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may be due</a:t>
            </a:r>
            <a:r>
              <a:rPr sz="2000" spc="-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155700" indent="-229235">
              <a:lnSpc>
                <a:spcPct val="100000"/>
              </a:lnSpc>
              <a:spcBef>
                <a:spcPts val="240"/>
              </a:spcBef>
              <a:buClr>
                <a:srgbClr val="993300"/>
              </a:buClr>
              <a:buFont typeface="Wingdings"/>
              <a:buChar char=""/>
              <a:tabLst>
                <a:tab pos="1156335" algn="l"/>
              </a:tabLst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Change in</a:t>
            </a:r>
            <a:r>
              <a:rPr sz="2000" spc="-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direction</a:t>
            </a:r>
            <a:endParaRPr sz="2000">
              <a:latin typeface="Arial"/>
              <a:cs typeface="Arial"/>
            </a:endParaRPr>
          </a:p>
          <a:p>
            <a:pPr marL="1155700" indent="-229235">
              <a:lnSpc>
                <a:spcPct val="100000"/>
              </a:lnSpc>
              <a:spcBef>
                <a:spcPts val="245"/>
              </a:spcBef>
              <a:buClr>
                <a:srgbClr val="993300"/>
              </a:buClr>
              <a:buFont typeface="Wingdings"/>
              <a:buChar char=""/>
              <a:tabLst>
                <a:tab pos="1156335" algn="l"/>
              </a:tabLst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Change in 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the type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sz="2000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fittings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589145"/>
            <a:ext cx="7425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59430" algn="l"/>
              </a:tabLst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Equivalent 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length</a:t>
            </a:r>
            <a:r>
              <a:rPr sz="2000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 fitting	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=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Equivalent </a:t>
            </a:r>
            <a:r>
              <a:rPr sz="2000" spc="-5" dirty="0">
                <a:solidFill>
                  <a:srgbClr val="CC0000"/>
                </a:solidFill>
                <a:latin typeface="Arial"/>
                <a:cs typeface="Arial"/>
              </a:rPr>
              <a:t>length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x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internal</a:t>
            </a:r>
            <a:r>
              <a:rPr sz="2000" spc="-19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diameter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985080"/>
            <a:ext cx="176148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For globe</a:t>
            </a:r>
            <a:r>
              <a:rPr sz="2000" spc="-9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"/>
                <a:cs typeface="Arial"/>
              </a:rPr>
              <a:t>valve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815" y="4954904"/>
            <a:ext cx="1287780" cy="6972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300990" algn="l"/>
              </a:tabLst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=	300 x</a:t>
            </a:r>
            <a:r>
              <a:rPr sz="2000" spc="-11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50</a:t>
            </a:r>
            <a:endParaRPr sz="20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= 15</a:t>
            </a:r>
            <a:r>
              <a:rPr sz="2000" spc="-11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meter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626404"/>
            <a:ext cx="7735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>
              <a:lnSpc>
                <a:spcPct val="110000"/>
              </a:lnSpc>
              <a:spcBef>
                <a:spcPts val="100"/>
              </a:spcBef>
            </a:pP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That means globe </a:t>
            </a:r>
            <a:r>
              <a:rPr sz="2000" spc="-5" dirty="0">
                <a:solidFill>
                  <a:srgbClr val="CC3300"/>
                </a:solidFill>
                <a:latin typeface="Arial"/>
                <a:cs typeface="Arial"/>
              </a:rPr>
              <a:t>valve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is equal to 15 meters straight line, so</a:t>
            </a:r>
            <a:r>
              <a:rPr sz="2000" spc="-1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this  length is substituted in fanning</a:t>
            </a:r>
            <a:r>
              <a:rPr sz="2000" spc="-9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equation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2990850"/>
            <a:ext cx="1457325" cy="847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7458" y="3898772"/>
            <a:ext cx="2291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214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Tee </a:t>
            </a:r>
            <a:r>
              <a:rPr sz="1800" spc="-5" dirty="0">
                <a:latin typeface="Arial"/>
                <a:cs typeface="Arial"/>
              </a:rPr>
              <a:t>fitting  Equivalent length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90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76871" y="2419350"/>
            <a:ext cx="1866584" cy="139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55414" y="4035932"/>
            <a:ext cx="3663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Globe valve equivalent length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9627" y="177495"/>
            <a:ext cx="1905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A40020"/>
                </a:solidFill>
              </a:rPr>
              <a:t>FLUID</a:t>
            </a:r>
            <a:r>
              <a:rPr spc="-70" dirty="0">
                <a:solidFill>
                  <a:srgbClr val="A40020"/>
                </a:solidFill>
              </a:rPr>
              <a:t> </a:t>
            </a:r>
            <a:r>
              <a:rPr dirty="0">
                <a:solidFill>
                  <a:srgbClr val="A40020"/>
                </a:solidFill>
              </a:rPr>
              <a:t>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568807"/>
            <a:ext cx="8300084" cy="546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b="1" dirty="0">
                <a:solidFill>
                  <a:srgbClr val="3366FF"/>
                </a:solidFill>
                <a:latin typeface="Arial"/>
                <a:cs typeface="Arial"/>
              </a:rPr>
              <a:t>A fluid is a substance that continually deforms (flows) under an  applied shear stress. </a:t>
            </a:r>
            <a:r>
              <a:rPr sz="2000" b="1" spc="-5" dirty="0">
                <a:solidFill>
                  <a:srgbClr val="3366FF"/>
                </a:solidFill>
                <a:latin typeface="Arial"/>
                <a:cs typeface="Arial"/>
              </a:rPr>
              <a:t>Fluids </a:t>
            </a:r>
            <a:r>
              <a:rPr sz="2000" b="1" dirty="0">
                <a:solidFill>
                  <a:srgbClr val="3366FF"/>
                </a:solidFill>
                <a:latin typeface="Arial"/>
                <a:cs typeface="Arial"/>
              </a:rPr>
              <a:t>are a subset of the phases of matter</a:t>
            </a:r>
            <a:r>
              <a:rPr sz="2000" b="1" spc="-20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FF"/>
                </a:solidFill>
                <a:latin typeface="Arial"/>
                <a:cs typeface="Arial"/>
              </a:rPr>
              <a:t>and  include </a:t>
            </a:r>
            <a:r>
              <a:rPr sz="2000" b="1" spc="-5" dirty="0">
                <a:solidFill>
                  <a:srgbClr val="3366FF"/>
                </a:solidFill>
                <a:latin typeface="Arial"/>
                <a:cs typeface="Arial"/>
              </a:rPr>
              <a:t>liquids, </a:t>
            </a:r>
            <a:r>
              <a:rPr sz="2000" b="1" dirty="0">
                <a:solidFill>
                  <a:srgbClr val="3366FF"/>
                </a:solidFill>
                <a:latin typeface="Arial"/>
                <a:cs typeface="Arial"/>
              </a:rPr>
              <a:t>gases</a:t>
            </a:r>
            <a:r>
              <a:rPr sz="2000" b="1" spc="-5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FF"/>
                </a:solidFill>
                <a:latin typeface="Arial"/>
                <a:cs typeface="Arial"/>
              </a:rPr>
              <a:t>both.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"/>
            </a:pPr>
            <a:endParaRPr sz="2200">
              <a:latin typeface="Arial"/>
              <a:cs typeface="Arial"/>
            </a:endParaRPr>
          </a:p>
          <a:p>
            <a:pPr marL="12700" marR="443230">
              <a:lnSpc>
                <a:spcPct val="125000"/>
              </a:lnSpc>
              <a:spcBef>
                <a:spcPts val="1430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b="1" spc="-5" dirty="0">
                <a:solidFill>
                  <a:srgbClr val="009900"/>
                </a:solidFill>
                <a:latin typeface="Arial"/>
                <a:cs typeface="Arial"/>
              </a:rPr>
              <a:t>Fluid </a:t>
            </a:r>
            <a:r>
              <a:rPr sz="2000" b="1" spc="-10" dirty="0">
                <a:solidFill>
                  <a:srgbClr val="009900"/>
                </a:solidFill>
                <a:latin typeface="Arial"/>
                <a:cs typeface="Arial"/>
              </a:rPr>
              <a:t>flow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may be defined as the </a:t>
            </a:r>
            <a:r>
              <a:rPr sz="2000" b="1" spc="-5" dirty="0">
                <a:solidFill>
                  <a:srgbClr val="009900"/>
                </a:solidFill>
                <a:latin typeface="Arial"/>
                <a:cs typeface="Arial"/>
              </a:rPr>
              <a:t>flow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of substances that do</a:t>
            </a:r>
            <a:r>
              <a:rPr sz="2000" b="1" spc="-13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9900"/>
                </a:solidFill>
                <a:latin typeface="Arial"/>
                <a:cs typeface="Arial"/>
              </a:rPr>
              <a:t>not 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permanently resist</a:t>
            </a:r>
            <a:r>
              <a:rPr sz="2000" b="1" spc="-6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distortion.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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"/>
            </a:pPr>
            <a:endParaRPr sz="1750">
              <a:latin typeface="Arial"/>
              <a:cs typeface="Arial"/>
            </a:endParaRPr>
          </a:p>
          <a:p>
            <a:pPr marL="213360" indent="-201295">
              <a:lnSpc>
                <a:spcPct val="100000"/>
              </a:lnSpc>
              <a:buSzPct val="95000"/>
              <a:buFont typeface="Wingdings"/>
              <a:buChar char=""/>
              <a:tabLst>
                <a:tab pos="213995" algn="l"/>
              </a:tabLst>
            </a:pP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The subject of fluid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flow 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can be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divided 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into fluid statics and</a:t>
            </a:r>
            <a:r>
              <a:rPr sz="2000" b="1" spc="-17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fluid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dynamics.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Identification </a:t>
            </a:r>
            <a:r>
              <a:rPr sz="2000" b="1" spc="-5" dirty="0">
                <a:latin typeface="Arial"/>
                <a:cs typeface="Arial"/>
              </a:rPr>
              <a:t>of </a:t>
            </a:r>
            <a:r>
              <a:rPr sz="2000" b="1" spc="-10" dirty="0">
                <a:latin typeface="Arial"/>
                <a:cs typeface="Arial"/>
              </a:rPr>
              <a:t>type </a:t>
            </a:r>
            <a:r>
              <a:rPr sz="2000" b="1" dirty="0">
                <a:latin typeface="Arial"/>
                <a:cs typeface="Arial"/>
              </a:rPr>
              <a:t>of </a:t>
            </a:r>
            <a:r>
              <a:rPr sz="2000" b="1" spc="-5" dirty="0">
                <a:latin typeface="Arial"/>
                <a:cs typeface="Arial"/>
              </a:rPr>
              <a:t>flow is </a:t>
            </a:r>
            <a:r>
              <a:rPr sz="2000" b="1" dirty="0">
                <a:latin typeface="Arial"/>
                <a:cs typeface="Arial"/>
              </a:rPr>
              <a:t>important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212725" indent="-200660">
              <a:lnSpc>
                <a:spcPct val="100000"/>
              </a:lnSpc>
              <a:spcBef>
                <a:spcPts val="1085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Manufacture of dosage</a:t>
            </a:r>
            <a:r>
              <a:rPr sz="2000" spc="-8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forms</a:t>
            </a:r>
            <a:endParaRPr sz="2000">
              <a:latin typeface="Arial"/>
              <a:cs typeface="Arial"/>
            </a:endParaRPr>
          </a:p>
          <a:p>
            <a:pPr marL="212725" indent="-200660">
              <a:lnSpc>
                <a:spcPct val="100000"/>
              </a:lnSpc>
              <a:spcBef>
                <a:spcPts val="1080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Handling of drugs for</a:t>
            </a:r>
            <a:r>
              <a:rPr sz="2000" spc="-7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administration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56584"/>
            <a:ext cx="8333740" cy="11976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98120" algn="ctr">
              <a:lnSpc>
                <a:spcPct val="100000"/>
              </a:lnSpc>
              <a:spcBef>
                <a:spcPts val="680"/>
              </a:spcBef>
            </a:pPr>
            <a:r>
              <a:rPr spc="-5" dirty="0">
                <a:solidFill>
                  <a:srgbClr val="CC0000"/>
                </a:solidFill>
              </a:rPr>
              <a:t>ENLARGEMENT</a:t>
            </a:r>
            <a:r>
              <a:rPr spc="15" dirty="0">
                <a:solidFill>
                  <a:srgbClr val="CC0000"/>
                </a:solidFill>
              </a:rPr>
              <a:t> </a:t>
            </a:r>
            <a:r>
              <a:rPr dirty="0">
                <a:solidFill>
                  <a:srgbClr val="CC0000"/>
                </a:solidFill>
              </a:rPr>
              <a:t>LOSS</a:t>
            </a:r>
          </a:p>
          <a:p>
            <a:pPr marL="12700" marR="5080" indent="342900">
              <a:lnSpc>
                <a:spcPct val="120000"/>
              </a:lnSpc>
              <a:spcBef>
                <a:spcPts val="5"/>
              </a:spcBef>
            </a:pPr>
            <a:r>
              <a:rPr sz="2000" b="0" dirty="0">
                <a:solidFill>
                  <a:srgbClr val="008000"/>
                </a:solidFill>
                <a:latin typeface="Arial"/>
                <a:cs typeface="Arial"/>
              </a:rPr>
              <a:t>If the cross section of the pipe enlarges gradually, the fluid adapts</a:t>
            </a:r>
            <a:r>
              <a:rPr sz="2000" b="0" spc="-2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8000"/>
                </a:solidFill>
                <a:latin typeface="Arial"/>
                <a:cs typeface="Arial"/>
              </a:rPr>
              <a:t>itself  to the changed section with out any disturbance So no loss of</a:t>
            </a:r>
            <a:r>
              <a:rPr sz="2000" b="0" spc="-2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8000"/>
                </a:solidFill>
                <a:latin typeface="Arial"/>
                <a:cs typeface="Arial"/>
              </a:rPr>
              <a:t>energy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940" y="3257270"/>
            <a:ext cx="835660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34290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olidFill>
                  <a:srgbClr val="993300"/>
                </a:solidFill>
                <a:latin typeface="Arial"/>
                <a:cs typeface="Arial"/>
              </a:rPr>
              <a:t>If the cross section of the pipe changes suddenly then loss in energy</a:t>
            </a:r>
            <a:r>
              <a:rPr sz="2000" spc="-24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93300"/>
                </a:solidFill>
                <a:latin typeface="Arial"/>
                <a:cs typeface="Arial"/>
              </a:rPr>
              <a:t>is  observed due to eddies These are greater at this point </a:t>
            </a:r>
            <a:r>
              <a:rPr sz="2000" spc="-5" dirty="0">
                <a:solidFill>
                  <a:srgbClr val="993300"/>
                </a:solidFill>
                <a:latin typeface="Arial"/>
                <a:cs typeface="Arial"/>
              </a:rPr>
              <a:t>than </a:t>
            </a:r>
            <a:r>
              <a:rPr sz="2000" dirty="0">
                <a:solidFill>
                  <a:srgbClr val="993300"/>
                </a:solidFill>
                <a:latin typeface="Arial"/>
                <a:cs typeface="Arial"/>
              </a:rPr>
              <a:t>straight line  pipe</a:t>
            </a:r>
            <a:endParaRPr sz="2000">
              <a:latin typeface="Arial"/>
              <a:cs typeface="Arial"/>
            </a:endParaRPr>
          </a:p>
          <a:p>
            <a:pPr marL="9525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9999"/>
                </a:solidFill>
                <a:latin typeface="Arial"/>
                <a:cs typeface="Arial"/>
              </a:rPr>
              <a:t>Than </a:t>
            </a:r>
            <a:r>
              <a:rPr sz="2000" spc="5" dirty="0">
                <a:solidFill>
                  <a:srgbClr val="009999"/>
                </a:solidFill>
                <a:latin typeface="Arial"/>
                <a:cs typeface="Arial"/>
              </a:rPr>
              <a:t>u</a:t>
            </a:r>
            <a:r>
              <a:rPr sz="1950" spc="7" baseline="-21367" dirty="0">
                <a:solidFill>
                  <a:srgbClr val="009999"/>
                </a:solidFill>
                <a:latin typeface="Arial"/>
                <a:cs typeface="Arial"/>
              </a:rPr>
              <a:t>2</a:t>
            </a:r>
            <a:r>
              <a:rPr sz="2000" spc="5" dirty="0">
                <a:solidFill>
                  <a:srgbClr val="009999"/>
                </a:solidFill>
                <a:latin typeface="Arial"/>
                <a:cs typeface="Arial"/>
              </a:rPr>
              <a:t>&lt;</a:t>
            </a:r>
            <a:r>
              <a:rPr sz="2000" spc="-4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9999"/>
                </a:solidFill>
                <a:latin typeface="Arial"/>
                <a:cs typeface="Arial"/>
              </a:rPr>
              <a:t>u</a:t>
            </a:r>
            <a:r>
              <a:rPr sz="1950" spc="7" baseline="-21367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endParaRPr sz="1950" baseline="-21367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  <a:tabLst>
                <a:tab pos="4988560" algn="l"/>
              </a:tabLst>
            </a:pP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For sudden enlargement =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∆ H = 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(u</a:t>
            </a:r>
            <a:r>
              <a:rPr sz="1950" spc="7" baseline="-21367" dirty="0">
                <a:solidFill>
                  <a:srgbClr val="FF0000"/>
                </a:solidFill>
                <a:latin typeface="Arial"/>
                <a:cs typeface="Arial"/>
              </a:rPr>
              <a:t>1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000" spc="-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950" spc="7" baseline="-21367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950" spc="22" baseline="-213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950" spc="7" baseline="25641" dirty="0">
                <a:solidFill>
                  <a:srgbClr val="FF0000"/>
                </a:solidFill>
                <a:latin typeface="Arial"/>
                <a:cs typeface="Arial"/>
              </a:rPr>
              <a:t>2	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2g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∆ H =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loss of head due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to sudden</a:t>
            </a:r>
            <a:r>
              <a:rPr sz="20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enlargement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605" y="2400300"/>
            <a:ext cx="1924347" cy="521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800600" y="2095390"/>
            <a:ext cx="1705610" cy="895350"/>
            <a:chOff x="4800600" y="2095390"/>
            <a:chExt cx="1705610" cy="895350"/>
          </a:xfrm>
        </p:grpSpPr>
        <p:sp>
          <p:nvSpPr>
            <p:cNvPr id="6" name="object 6"/>
            <p:cNvSpPr/>
            <p:nvPr/>
          </p:nvSpPr>
          <p:spPr>
            <a:xfrm>
              <a:off x="4819977" y="2095390"/>
              <a:ext cx="1685619" cy="895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00600" y="2462910"/>
              <a:ext cx="1524000" cy="103505"/>
            </a:xfrm>
            <a:custGeom>
              <a:avLst/>
              <a:gdLst/>
              <a:ahLst/>
              <a:cxnLst/>
              <a:rect l="l" t="t" r="r" b="b"/>
              <a:pathLst>
                <a:path w="1524000" h="103505">
                  <a:moveTo>
                    <a:pt x="381000" y="51689"/>
                  </a:moveTo>
                  <a:lnTo>
                    <a:pt x="370103" y="45339"/>
                  </a:lnTo>
                  <a:lnTo>
                    <a:pt x="292354" y="0"/>
                  </a:lnTo>
                  <a:lnTo>
                    <a:pt x="288544" y="1016"/>
                  </a:lnTo>
                  <a:lnTo>
                    <a:pt x="284988" y="7112"/>
                  </a:lnTo>
                  <a:lnTo>
                    <a:pt x="286004" y="10922"/>
                  </a:lnTo>
                  <a:lnTo>
                    <a:pt x="344982" y="45339"/>
                  </a:lnTo>
                  <a:lnTo>
                    <a:pt x="0" y="45339"/>
                  </a:lnTo>
                  <a:lnTo>
                    <a:pt x="0" y="58039"/>
                  </a:lnTo>
                  <a:lnTo>
                    <a:pt x="344982" y="58039"/>
                  </a:lnTo>
                  <a:lnTo>
                    <a:pt x="286004" y="92456"/>
                  </a:lnTo>
                  <a:lnTo>
                    <a:pt x="284988" y="96266"/>
                  </a:lnTo>
                  <a:lnTo>
                    <a:pt x="288544" y="102362"/>
                  </a:lnTo>
                  <a:lnTo>
                    <a:pt x="292354" y="103378"/>
                  </a:lnTo>
                  <a:lnTo>
                    <a:pt x="370103" y="58039"/>
                  </a:lnTo>
                  <a:lnTo>
                    <a:pt x="381000" y="51689"/>
                  </a:lnTo>
                  <a:close/>
                </a:path>
                <a:path w="1524000" h="103505">
                  <a:moveTo>
                    <a:pt x="1524000" y="51689"/>
                  </a:moveTo>
                  <a:lnTo>
                    <a:pt x="1513103" y="45339"/>
                  </a:lnTo>
                  <a:lnTo>
                    <a:pt x="1435354" y="0"/>
                  </a:lnTo>
                  <a:lnTo>
                    <a:pt x="1431544" y="1016"/>
                  </a:lnTo>
                  <a:lnTo>
                    <a:pt x="1427988" y="7112"/>
                  </a:lnTo>
                  <a:lnTo>
                    <a:pt x="1429004" y="10922"/>
                  </a:lnTo>
                  <a:lnTo>
                    <a:pt x="1487982" y="45339"/>
                  </a:lnTo>
                  <a:lnTo>
                    <a:pt x="1066800" y="45339"/>
                  </a:lnTo>
                  <a:lnTo>
                    <a:pt x="1066800" y="58039"/>
                  </a:lnTo>
                  <a:lnTo>
                    <a:pt x="1487982" y="58039"/>
                  </a:lnTo>
                  <a:lnTo>
                    <a:pt x="1429004" y="92456"/>
                  </a:lnTo>
                  <a:lnTo>
                    <a:pt x="1427988" y="96266"/>
                  </a:lnTo>
                  <a:lnTo>
                    <a:pt x="1431544" y="102362"/>
                  </a:lnTo>
                  <a:lnTo>
                    <a:pt x="1435354" y="103378"/>
                  </a:lnTo>
                  <a:lnTo>
                    <a:pt x="1513103" y="58039"/>
                  </a:lnTo>
                  <a:lnTo>
                    <a:pt x="1524000" y="516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2140" y="245986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solidFill>
                  <a:srgbClr val="008000"/>
                </a:solidFill>
                <a:latin typeface="Arial"/>
                <a:cs typeface="Arial"/>
              </a:rPr>
              <a:t>µ1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7394" y="2470784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008000"/>
                </a:solidFill>
                <a:latin typeface="Arial"/>
                <a:cs typeface="Arial"/>
              </a:rPr>
              <a:t>µ2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4400" y="2615310"/>
            <a:ext cx="635000" cy="103505"/>
          </a:xfrm>
          <a:custGeom>
            <a:avLst/>
            <a:gdLst/>
            <a:ahLst/>
            <a:cxnLst/>
            <a:rect l="l" t="t" r="r" b="b"/>
            <a:pathLst>
              <a:path w="635000" h="103505">
                <a:moveTo>
                  <a:pt x="609890" y="51688"/>
                </a:moveTo>
                <a:lnTo>
                  <a:pt x="540004" y="92455"/>
                </a:lnTo>
                <a:lnTo>
                  <a:pt x="538988" y="96265"/>
                </a:lnTo>
                <a:lnTo>
                  <a:pt x="542544" y="102362"/>
                </a:lnTo>
                <a:lnTo>
                  <a:pt x="546354" y="103377"/>
                </a:lnTo>
                <a:lnTo>
                  <a:pt x="624109" y="58038"/>
                </a:lnTo>
                <a:lnTo>
                  <a:pt x="622427" y="58038"/>
                </a:lnTo>
                <a:lnTo>
                  <a:pt x="622427" y="57150"/>
                </a:lnTo>
                <a:lnTo>
                  <a:pt x="619252" y="57150"/>
                </a:lnTo>
                <a:lnTo>
                  <a:pt x="609890" y="51688"/>
                </a:lnTo>
                <a:close/>
              </a:path>
              <a:path w="635000" h="103505">
                <a:moveTo>
                  <a:pt x="5990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599004" y="58038"/>
                </a:lnTo>
                <a:lnTo>
                  <a:pt x="609890" y="51688"/>
                </a:lnTo>
                <a:lnTo>
                  <a:pt x="599004" y="45338"/>
                </a:lnTo>
                <a:close/>
              </a:path>
              <a:path w="635000" h="103505">
                <a:moveTo>
                  <a:pt x="624109" y="45338"/>
                </a:moveTo>
                <a:lnTo>
                  <a:pt x="622427" y="45338"/>
                </a:lnTo>
                <a:lnTo>
                  <a:pt x="622427" y="58038"/>
                </a:lnTo>
                <a:lnTo>
                  <a:pt x="624109" y="58038"/>
                </a:lnTo>
                <a:lnTo>
                  <a:pt x="635000" y="51688"/>
                </a:lnTo>
                <a:lnTo>
                  <a:pt x="624109" y="45338"/>
                </a:lnTo>
                <a:close/>
              </a:path>
              <a:path w="635000" h="103505">
                <a:moveTo>
                  <a:pt x="619252" y="46227"/>
                </a:moveTo>
                <a:lnTo>
                  <a:pt x="609890" y="51688"/>
                </a:lnTo>
                <a:lnTo>
                  <a:pt x="619252" y="57150"/>
                </a:lnTo>
                <a:lnTo>
                  <a:pt x="619252" y="46227"/>
                </a:lnTo>
                <a:close/>
              </a:path>
              <a:path w="635000" h="103505">
                <a:moveTo>
                  <a:pt x="622427" y="46227"/>
                </a:moveTo>
                <a:lnTo>
                  <a:pt x="619252" y="46227"/>
                </a:lnTo>
                <a:lnTo>
                  <a:pt x="619252" y="57150"/>
                </a:lnTo>
                <a:lnTo>
                  <a:pt x="622427" y="57150"/>
                </a:lnTo>
                <a:lnTo>
                  <a:pt x="622427" y="46227"/>
                </a:lnTo>
                <a:close/>
              </a:path>
              <a:path w="635000" h="103505">
                <a:moveTo>
                  <a:pt x="546354" y="0"/>
                </a:moveTo>
                <a:lnTo>
                  <a:pt x="542544" y="1015"/>
                </a:lnTo>
                <a:lnTo>
                  <a:pt x="538988" y="7112"/>
                </a:lnTo>
                <a:lnTo>
                  <a:pt x="540004" y="10922"/>
                </a:lnTo>
                <a:lnTo>
                  <a:pt x="609890" y="51688"/>
                </a:lnTo>
                <a:lnTo>
                  <a:pt x="619252" y="46227"/>
                </a:lnTo>
                <a:lnTo>
                  <a:pt x="622427" y="46227"/>
                </a:lnTo>
                <a:lnTo>
                  <a:pt x="622427" y="45338"/>
                </a:lnTo>
                <a:lnTo>
                  <a:pt x="624109" y="45338"/>
                </a:lnTo>
                <a:lnTo>
                  <a:pt x="546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35602" y="230746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solidFill>
                  <a:srgbClr val="008000"/>
                </a:solidFill>
                <a:latin typeface="Arial"/>
                <a:cs typeface="Arial"/>
              </a:rPr>
              <a:t>µ1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20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199378" y="253606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008000"/>
                </a:solidFill>
                <a:latin typeface="Arial"/>
                <a:cs typeface="Arial"/>
              </a:rPr>
              <a:t>µ2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3426" y="406095"/>
            <a:ext cx="3597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C0099"/>
                </a:solidFill>
              </a:rPr>
              <a:t>CONTRACTION</a:t>
            </a:r>
            <a:r>
              <a:rPr spc="-35" dirty="0">
                <a:solidFill>
                  <a:srgbClr val="CC0099"/>
                </a:solidFill>
              </a:rPr>
              <a:t> </a:t>
            </a:r>
            <a:r>
              <a:rPr spc="-5" dirty="0">
                <a:solidFill>
                  <a:srgbClr val="CC0099"/>
                </a:solidFill>
              </a:rPr>
              <a:t>LOSSES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640" y="833374"/>
            <a:ext cx="8445500" cy="1908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If the cross section of the pipe is reduced suddenly the fluid flow is  disturbed, the diameter of the fluid stream is less than the initial value</a:t>
            </a:r>
            <a:r>
              <a:rPr sz="2000" spc="-229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of  diameter this point of minimum cross section is known as </a:t>
            </a:r>
            <a:r>
              <a:rPr sz="2000" i="1" dirty="0">
                <a:solidFill>
                  <a:srgbClr val="CC0000"/>
                </a:solidFill>
                <a:latin typeface="Arial"/>
                <a:cs typeface="Arial"/>
              </a:rPr>
              <a:t>vena  contracta.</a:t>
            </a:r>
            <a:endParaRPr sz="2000">
              <a:latin typeface="Arial"/>
              <a:cs typeface="Arial"/>
            </a:endParaRPr>
          </a:p>
          <a:p>
            <a:pPr marL="368300" marR="387350" indent="-342900">
              <a:lnSpc>
                <a:spcPts val="2340"/>
              </a:lnSpc>
              <a:spcBef>
                <a:spcPts val="610"/>
              </a:spcBef>
            </a:pP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the velocity of </a:t>
            </a:r>
            <a:r>
              <a:rPr sz="2000" spc="-5" dirty="0">
                <a:solidFill>
                  <a:srgbClr val="CC0000"/>
                </a:solidFill>
                <a:latin typeface="Arial"/>
                <a:cs typeface="Arial"/>
              </a:rPr>
              <a:t>fluid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at smaller cross section will be greater than at</a:t>
            </a:r>
            <a:r>
              <a:rPr sz="2000" spc="-1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larger  cross section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009999"/>
                </a:solidFill>
                <a:latin typeface="Arial"/>
                <a:cs typeface="Arial"/>
              </a:rPr>
              <a:t>u</a:t>
            </a:r>
            <a:r>
              <a:rPr sz="1950" spc="-7" baseline="-21367" dirty="0">
                <a:solidFill>
                  <a:srgbClr val="009999"/>
                </a:solidFill>
                <a:latin typeface="Arial"/>
                <a:cs typeface="Arial"/>
              </a:rPr>
              <a:t>2</a:t>
            </a:r>
            <a:r>
              <a:rPr sz="2000" spc="-5" dirty="0">
                <a:solidFill>
                  <a:srgbClr val="009999"/>
                </a:solidFill>
                <a:latin typeface="Trebuchet MS"/>
                <a:cs typeface="Trebuchet MS"/>
              </a:rPr>
              <a:t>&gt;</a:t>
            </a:r>
            <a:r>
              <a:rPr sz="2000" spc="-145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009999"/>
                </a:solidFill>
                <a:latin typeface="Arial"/>
                <a:cs typeface="Arial"/>
              </a:rPr>
              <a:t>u</a:t>
            </a:r>
            <a:r>
              <a:rPr sz="1950" spc="7" baseline="-21367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971800"/>
            <a:ext cx="83058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7707" y="313131"/>
            <a:ext cx="2226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C0000"/>
                </a:solidFill>
              </a:rPr>
              <a:t>MANOMETERS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689203"/>
            <a:ext cx="8133080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Manometers are the devices used for measuring the pressure</a:t>
            </a:r>
            <a:r>
              <a:rPr sz="2000" spc="-2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difference 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Different </a:t>
            </a:r>
            <a:r>
              <a:rPr sz="2000" spc="-5" dirty="0">
                <a:solidFill>
                  <a:srgbClr val="CC0099"/>
                </a:solidFill>
                <a:latin typeface="Arial"/>
                <a:cs typeface="Arial"/>
              </a:rPr>
              <a:t>type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of manometers</a:t>
            </a:r>
            <a:r>
              <a:rPr sz="2000" spc="-9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are;</a:t>
            </a:r>
            <a:endParaRPr sz="2000">
              <a:latin typeface="Arial"/>
              <a:cs typeface="Arial"/>
            </a:endParaRPr>
          </a:p>
          <a:p>
            <a:pPr marL="1765300" indent="-381635">
              <a:lnSpc>
                <a:spcPct val="100000"/>
              </a:lnSpc>
              <a:spcBef>
                <a:spcPts val="1200"/>
              </a:spcBef>
              <a:buClr>
                <a:srgbClr val="993300"/>
              </a:buClr>
              <a:buAutoNum type="arabicParenR"/>
              <a:tabLst>
                <a:tab pos="1765300" algn="l"/>
                <a:tab pos="1765935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Simple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manometer</a:t>
            </a:r>
            <a:endParaRPr sz="2000">
              <a:latin typeface="Arial"/>
              <a:cs typeface="Arial"/>
            </a:endParaRPr>
          </a:p>
          <a:p>
            <a:pPr marL="1765300" indent="-381635">
              <a:lnSpc>
                <a:spcPct val="100000"/>
              </a:lnSpc>
              <a:spcBef>
                <a:spcPts val="1200"/>
              </a:spcBef>
              <a:buClr>
                <a:srgbClr val="993300"/>
              </a:buClr>
              <a:buAutoNum type="arabicParenR"/>
              <a:tabLst>
                <a:tab pos="1765300" algn="l"/>
                <a:tab pos="1765935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Differential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manometer</a:t>
            </a:r>
            <a:endParaRPr sz="2000">
              <a:latin typeface="Arial"/>
              <a:cs typeface="Arial"/>
            </a:endParaRPr>
          </a:p>
          <a:p>
            <a:pPr marL="1765300" indent="-381635">
              <a:lnSpc>
                <a:spcPct val="100000"/>
              </a:lnSpc>
              <a:spcBef>
                <a:spcPts val="1200"/>
              </a:spcBef>
              <a:buClr>
                <a:srgbClr val="993300"/>
              </a:buClr>
              <a:buAutoNum type="arabicParenR"/>
              <a:tabLst>
                <a:tab pos="1765300" algn="l"/>
                <a:tab pos="1765935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Inclined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manometer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314" y="253695"/>
            <a:ext cx="3240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93300"/>
                </a:solidFill>
              </a:rPr>
              <a:t>SIMPLE</a:t>
            </a:r>
            <a:r>
              <a:rPr spc="-75" dirty="0">
                <a:solidFill>
                  <a:srgbClr val="993300"/>
                </a:solidFill>
              </a:rPr>
              <a:t> </a:t>
            </a:r>
            <a:r>
              <a:rPr spc="-5" dirty="0">
                <a:solidFill>
                  <a:srgbClr val="993300"/>
                </a:solidFill>
              </a:rPr>
              <a:t>MANOMETER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040" y="587095"/>
            <a:ext cx="8341359" cy="544004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60"/>
              </a:spcBef>
              <a:buClr>
                <a:srgbClr val="0000CC"/>
              </a:buClr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This manometer is the most commonly used</a:t>
            </a:r>
            <a:r>
              <a:rPr sz="2000" b="1" spc="-1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  <a:p>
            <a:pPr marL="368300" marR="17780" indent="-342900">
              <a:lnSpc>
                <a:spcPct val="120000"/>
              </a:lnSpc>
              <a:spcBef>
                <a:spcPts val="480"/>
              </a:spcBef>
              <a:buClr>
                <a:srgbClr val="0000CC"/>
              </a:buClr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b="1" dirty="0">
                <a:solidFill>
                  <a:srgbClr val="339933"/>
                </a:solidFill>
                <a:latin typeface="Arial"/>
                <a:cs typeface="Arial"/>
              </a:rPr>
              <a:t>It consists of a glass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U </a:t>
            </a:r>
            <a:r>
              <a:rPr sz="2000" b="1" dirty="0">
                <a:solidFill>
                  <a:srgbClr val="339933"/>
                </a:solidFill>
                <a:latin typeface="Arial"/>
                <a:cs typeface="Arial"/>
              </a:rPr>
              <a:t>shaped tube filled with a liquid A- of  density </a:t>
            </a:r>
            <a:r>
              <a:rPr sz="2000" spc="10" dirty="0">
                <a:solidFill>
                  <a:srgbClr val="339933"/>
                </a:solidFill>
                <a:latin typeface="Arial"/>
                <a:cs typeface="Arial"/>
              </a:rPr>
              <a:t>ρ</a:t>
            </a:r>
            <a:r>
              <a:rPr sz="1950" spc="15" baseline="-21367" dirty="0">
                <a:solidFill>
                  <a:srgbClr val="339933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339933"/>
                </a:solidFill>
                <a:latin typeface="Arial"/>
                <a:cs typeface="Arial"/>
              </a:rPr>
              <a:t>kg /meter cube and above A the arms are </a:t>
            </a:r>
            <a:r>
              <a:rPr sz="2000" spc="-5" dirty="0">
                <a:solidFill>
                  <a:srgbClr val="339933"/>
                </a:solidFill>
                <a:latin typeface="Arial"/>
                <a:cs typeface="Arial"/>
              </a:rPr>
              <a:t>filled </a:t>
            </a:r>
            <a:r>
              <a:rPr sz="2000" dirty="0">
                <a:solidFill>
                  <a:srgbClr val="339933"/>
                </a:solidFill>
                <a:latin typeface="Arial"/>
                <a:cs typeface="Arial"/>
              </a:rPr>
              <a:t>with liquid</a:t>
            </a:r>
            <a:r>
              <a:rPr sz="2000" spc="-18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9933"/>
                </a:solidFill>
                <a:latin typeface="Arial"/>
                <a:cs typeface="Arial"/>
              </a:rPr>
              <a:t>B  of density </a:t>
            </a:r>
            <a:r>
              <a:rPr sz="2000" spc="10" dirty="0">
                <a:solidFill>
                  <a:srgbClr val="339933"/>
                </a:solidFill>
                <a:latin typeface="Arial"/>
                <a:cs typeface="Arial"/>
              </a:rPr>
              <a:t>ρ</a:t>
            </a:r>
            <a:r>
              <a:rPr sz="1950" spc="15" baseline="-21367" dirty="0">
                <a:solidFill>
                  <a:srgbClr val="339933"/>
                </a:solidFill>
                <a:latin typeface="Arial"/>
                <a:cs typeface="Arial"/>
              </a:rPr>
              <a:t>B</a:t>
            </a:r>
            <a:r>
              <a:rPr sz="1950" spc="-60" baseline="-21367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9933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68300" marR="415290" indent="-342900">
              <a:lnSpc>
                <a:spcPct val="120000"/>
              </a:lnSpc>
              <a:spcBef>
                <a:spcPts val="480"/>
              </a:spcBef>
              <a:buClr>
                <a:srgbClr val="0000CC"/>
              </a:buClr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 liquid A and B are immiscible and the interference can be</a:t>
            </a:r>
            <a:r>
              <a:rPr sz="2000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seen  clearly</a:t>
            </a:r>
            <a:endParaRPr sz="20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960"/>
              </a:spcBef>
              <a:buClr>
                <a:srgbClr val="0000CC"/>
              </a:buClr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dirty="0">
                <a:latin typeface="Arial"/>
                <a:cs typeface="Arial"/>
              </a:rPr>
              <a:t>If two different pressures are applied on the two arms the meniscus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  <a:spcBef>
                <a:spcPts val="480"/>
              </a:spcBef>
              <a:tabLst>
                <a:tab pos="135509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	liquid will be higher than 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other</a:t>
            </a:r>
            <a:endParaRPr sz="2000">
              <a:latin typeface="Arial"/>
              <a:cs typeface="Arial"/>
            </a:endParaRPr>
          </a:p>
          <a:p>
            <a:pPr marL="368300" marR="791210" indent="-342900">
              <a:lnSpc>
                <a:spcPct val="120000"/>
              </a:lnSpc>
              <a:spcBef>
                <a:spcPts val="484"/>
              </a:spcBef>
              <a:buClr>
                <a:srgbClr val="0000CC"/>
              </a:buClr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dirty="0">
                <a:latin typeface="Arial"/>
                <a:cs typeface="Arial"/>
              </a:rPr>
              <a:t>Let pressure at point 1 will be P1 Pascal's and point 5 will be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P2  Pascal's</a:t>
            </a:r>
            <a:endParaRPr sz="20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960"/>
              </a:spcBef>
              <a:buClr>
                <a:srgbClr val="0000CC"/>
              </a:buClr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dirty="0">
                <a:latin typeface="Arial"/>
                <a:cs typeface="Arial"/>
              </a:rPr>
              <a:t>The pressure at point 2 can be written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L="1771650">
              <a:lnSpc>
                <a:spcPct val="100000"/>
              </a:lnSpc>
              <a:spcBef>
                <a:spcPts val="1215"/>
              </a:spcBef>
              <a:tabLst>
                <a:tab pos="2274570" algn="l"/>
              </a:tabLst>
            </a:pPr>
            <a:r>
              <a:rPr sz="2800" spc="-5" dirty="0">
                <a:latin typeface="Arial"/>
                <a:cs typeface="Arial"/>
              </a:rPr>
              <a:t>=	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(m + R ) ρ </a:t>
            </a:r>
            <a:r>
              <a:rPr sz="2775" spc="15" baseline="-21021" dirty="0">
                <a:solidFill>
                  <a:srgbClr val="0000CC"/>
                </a:solidFill>
                <a:latin typeface="Arial"/>
                <a:cs typeface="Arial"/>
              </a:rPr>
              <a:t>B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1854200">
              <a:lnSpc>
                <a:spcPct val="100000"/>
              </a:lnSpc>
              <a:spcBef>
                <a:spcPts val="1090"/>
              </a:spcBef>
            </a:pPr>
            <a:r>
              <a:rPr sz="2000" dirty="0">
                <a:latin typeface="Arial"/>
                <a:cs typeface="Arial"/>
              </a:rPr>
              <a:t>(m + R ) = distance from 3 to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1084" y="730646"/>
            <a:ext cx="4895051" cy="5015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2080" y="377139"/>
            <a:ext cx="304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9461" y="300939"/>
            <a:ext cx="305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24100" y="609600"/>
            <a:ext cx="2667000" cy="304800"/>
            <a:chOff x="2324100" y="609600"/>
            <a:chExt cx="2667000" cy="304800"/>
          </a:xfrm>
        </p:grpSpPr>
        <p:sp>
          <p:nvSpPr>
            <p:cNvPr id="6" name="object 6"/>
            <p:cNvSpPr/>
            <p:nvPr/>
          </p:nvSpPr>
          <p:spPr>
            <a:xfrm>
              <a:off x="2324100" y="685800"/>
              <a:ext cx="762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14900" y="6096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31750" y="228600"/>
                  </a:moveTo>
                  <a:lnTo>
                    <a:pt x="0" y="228600"/>
                  </a:lnTo>
                  <a:lnTo>
                    <a:pt x="38100" y="304800"/>
                  </a:lnTo>
                  <a:lnTo>
                    <a:pt x="69850" y="241300"/>
                  </a:lnTo>
                  <a:lnTo>
                    <a:pt x="31750" y="241300"/>
                  </a:lnTo>
                  <a:lnTo>
                    <a:pt x="31750" y="228600"/>
                  </a:lnTo>
                  <a:close/>
                </a:path>
                <a:path w="76200" h="304800">
                  <a:moveTo>
                    <a:pt x="44450" y="0"/>
                  </a:moveTo>
                  <a:lnTo>
                    <a:pt x="31750" y="0"/>
                  </a:lnTo>
                  <a:lnTo>
                    <a:pt x="31750" y="241300"/>
                  </a:lnTo>
                  <a:lnTo>
                    <a:pt x="44450" y="241300"/>
                  </a:lnTo>
                  <a:lnTo>
                    <a:pt x="44450" y="0"/>
                  </a:lnTo>
                  <a:close/>
                </a:path>
                <a:path w="76200" h="304800">
                  <a:moveTo>
                    <a:pt x="76200" y="228600"/>
                  </a:moveTo>
                  <a:lnTo>
                    <a:pt x="44450" y="228600"/>
                  </a:lnTo>
                  <a:lnTo>
                    <a:pt x="44450" y="241300"/>
                  </a:lnTo>
                  <a:lnTo>
                    <a:pt x="69850" y="241300"/>
                  </a:lnTo>
                  <a:lnTo>
                    <a:pt x="76200" y="228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70828" y="1551178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05500" y="990599"/>
            <a:ext cx="76200" cy="1600200"/>
          </a:xfrm>
          <a:custGeom>
            <a:avLst/>
            <a:gdLst/>
            <a:ahLst/>
            <a:cxnLst/>
            <a:rect l="l" t="t" r="r" b="b"/>
            <a:pathLst>
              <a:path w="76200" h="1600200">
                <a:moveTo>
                  <a:pt x="76200" y="914400"/>
                </a:moveTo>
                <a:lnTo>
                  <a:pt x="69850" y="901700"/>
                </a:lnTo>
                <a:lnTo>
                  <a:pt x="38100" y="838200"/>
                </a:lnTo>
                <a:lnTo>
                  <a:pt x="0" y="914400"/>
                </a:lnTo>
                <a:lnTo>
                  <a:pt x="31750" y="914400"/>
                </a:lnTo>
                <a:lnTo>
                  <a:pt x="31750" y="1600200"/>
                </a:lnTo>
                <a:lnTo>
                  <a:pt x="44450" y="1600200"/>
                </a:lnTo>
                <a:lnTo>
                  <a:pt x="44450" y="914400"/>
                </a:lnTo>
                <a:lnTo>
                  <a:pt x="76200" y="914400"/>
                </a:lnTo>
                <a:close/>
              </a:path>
              <a:path w="76200" h="1600200">
                <a:moveTo>
                  <a:pt x="76200" y="533400"/>
                </a:moveTo>
                <a:lnTo>
                  <a:pt x="44450" y="533400"/>
                </a:lnTo>
                <a:lnTo>
                  <a:pt x="44450" y="0"/>
                </a:lnTo>
                <a:lnTo>
                  <a:pt x="31750" y="0"/>
                </a:lnTo>
                <a:lnTo>
                  <a:pt x="31750" y="533400"/>
                </a:lnTo>
                <a:lnTo>
                  <a:pt x="0" y="533400"/>
                </a:lnTo>
                <a:lnTo>
                  <a:pt x="38100" y="609600"/>
                </a:lnTo>
                <a:lnTo>
                  <a:pt x="69850" y="546100"/>
                </a:lnTo>
                <a:lnTo>
                  <a:pt x="7620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70828" y="322795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05500" y="2743199"/>
            <a:ext cx="152400" cy="1143000"/>
          </a:xfrm>
          <a:custGeom>
            <a:avLst/>
            <a:gdLst/>
            <a:ahLst/>
            <a:cxnLst/>
            <a:rect l="l" t="t" r="r" b="b"/>
            <a:pathLst>
              <a:path w="152400" h="1143000">
                <a:moveTo>
                  <a:pt x="76200" y="457200"/>
                </a:moveTo>
                <a:lnTo>
                  <a:pt x="44450" y="457200"/>
                </a:lnTo>
                <a:lnTo>
                  <a:pt x="44450" y="0"/>
                </a:lnTo>
                <a:lnTo>
                  <a:pt x="31750" y="0"/>
                </a:lnTo>
                <a:lnTo>
                  <a:pt x="31750" y="457200"/>
                </a:lnTo>
                <a:lnTo>
                  <a:pt x="0" y="457200"/>
                </a:lnTo>
                <a:lnTo>
                  <a:pt x="38100" y="533400"/>
                </a:lnTo>
                <a:lnTo>
                  <a:pt x="69850" y="469900"/>
                </a:lnTo>
                <a:lnTo>
                  <a:pt x="76200" y="457200"/>
                </a:lnTo>
                <a:close/>
              </a:path>
              <a:path w="152400" h="1143000">
                <a:moveTo>
                  <a:pt x="152400" y="838200"/>
                </a:moveTo>
                <a:lnTo>
                  <a:pt x="146050" y="825500"/>
                </a:lnTo>
                <a:lnTo>
                  <a:pt x="114300" y="762000"/>
                </a:lnTo>
                <a:lnTo>
                  <a:pt x="76200" y="838200"/>
                </a:lnTo>
                <a:lnTo>
                  <a:pt x="107950" y="838200"/>
                </a:lnTo>
                <a:lnTo>
                  <a:pt x="107950" y="1143000"/>
                </a:lnTo>
                <a:lnTo>
                  <a:pt x="120650" y="1143000"/>
                </a:lnTo>
                <a:lnTo>
                  <a:pt x="120650" y="838200"/>
                </a:lnTo>
                <a:lnTo>
                  <a:pt x="152400" y="838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50594" y="86537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24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450594" y="383781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94175" y="368541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4175" y="26183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4175" y="63677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98394" y="4523613"/>
            <a:ext cx="83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Liquid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9766" y="1707260"/>
            <a:ext cx="281305" cy="100393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LIQUID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25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510540" y="120243"/>
            <a:ext cx="7689215" cy="568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916940" indent="342900">
              <a:lnSpc>
                <a:spcPct val="146100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Since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points 2 and 3 are at same height the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pressure  at 3 can be written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L="38100" marR="2099310" indent="1828800">
              <a:lnSpc>
                <a:spcPct val="140000"/>
              </a:lnSpc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Pressure at 3 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=P</a:t>
            </a:r>
            <a:r>
              <a:rPr sz="1950" spc="7" baseline="-21367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(m + R ) ρ </a:t>
            </a:r>
            <a:r>
              <a:rPr sz="1950" spc="30" baseline="-21367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950" spc="-284" baseline="-213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  </a:t>
            </a:r>
            <a:r>
              <a:rPr sz="2000" dirty="0">
                <a:latin typeface="Arial"/>
                <a:cs typeface="Arial"/>
              </a:rPr>
              <a:t>Pressure at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4 </a:t>
            </a:r>
            <a:r>
              <a:rPr sz="2000" dirty="0">
                <a:latin typeface="Arial"/>
                <a:cs typeface="Arial"/>
              </a:rPr>
              <a:t>can be written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L="2781935">
              <a:lnSpc>
                <a:spcPct val="100000"/>
              </a:lnSpc>
              <a:spcBef>
                <a:spcPts val="960"/>
              </a:spcBef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= 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1950" b="1" spc="7" baseline="-21367" dirty="0">
                <a:solidFill>
                  <a:srgbClr val="0000CC"/>
                </a:solidFill>
                <a:latin typeface="Arial"/>
                <a:cs typeface="Arial"/>
              </a:rPr>
              <a:t>2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+ gm ρ</a:t>
            </a:r>
            <a:r>
              <a:rPr sz="2000" b="1" spc="-25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950" b="1" spc="30" baseline="-21367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endParaRPr sz="1950" baseline="-21367">
              <a:latin typeface="Arial"/>
              <a:cs typeface="Arial"/>
            </a:endParaRPr>
          </a:p>
          <a:p>
            <a:pPr marL="3696335">
              <a:lnSpc>
                <a:spcPct val="100000"/>
              </a:lnSpc>
              <a:spcBef>
                <a:spcPts val="96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18669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950" b="1" spc="7" baseline="-21367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ρ </a:t>
            </a:r>
            <a:r>
              <a:rPr sz="1950" b="1" spc="30" baseline="-21367" dirty="0">
                <a:solidFill>
                  <a:srgbClr val="0000CC"/>
                </a:solidFill>
                <a:latin typeface="Arial"/>
                <a:cs typeface="Arial"/>
              </a:rPr>
              <a:t>B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( m + R )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g-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ρ </a:t>
            </a:r>
            <a:r>
              <a:rPr sz="1950" b="1" spc="22" baseline="-21367" dirty="0">
                <a:solidFill>
                  <a:srgbClr val="0000CC"/>
                </a:solidFill>
                <a:latin typeface="Arial"/>
                <a:cs typeface="Arial"/>
              </a:rPr>
              <a:t>a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spc="-1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952500">
              <a:lnSpc>
                <a:spcPct val="100000"/>
              </a:lnSpc>
              <a:spcBef>
                <a:spcPts val="960"/>
              </a:spcBef>
            </a:pPr>
            <a:r>
              <a:rPr sz="2000" spc="-5" dirty="0">
                <a:latin typeface="Arial"/>
                <a:cs typeface="Arial"/>
              </a:rPr>
              <a:t>Both the </a:t>
            </a:r>
            <a:r>
              <a:rPr sz="2000" dirty="0">
                <a:latin typeface="Arial"/>
                <a:cs typeface="Arial"/>
              </a:rPr>
              <a:t>equations should be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equal</a:t>
            </a:r>
            <a:endParaRPr sz="2000">
              <a:latin typeface="Arial"/>
              <a:cs typeface="Arial"/>
            </a:endParaRPr>
          </a:p>
          <a:p>
            <a:pPr marL="1022350">
              <a:lnSpc>
                <a:spcPct val="100000"/>
              </a:lnSpc>
              <a:spcBef>
                <a:spcPts val="1090"/>
              </a:spcBef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0000CC"/>
                </a:solidFill>
                <a:latin typeface="Arial"/>
                <a:cs typeface="Arial"/>
              </a:rPr>
              <a:t>2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gm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 </a:t>
            </a:r>
            <a:r>
              <a:rPr sz="2400" b="1" spc="-7" baseline="-20833" dirty="0">
                <a:solidFill>
                  <a:srgbClr val="0000CC"/>
                </a:solidFill>
                <a:latin typeface="Arial"/>
                <a:cs typeface="Arial"/>
              </a:rPr>
              <a:t>B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 </a:t>
            </a:r>
            <a:r>
              <a:rPr sz="2400" b="1" spc="-7" baseline="-20833" dirty="0">
                <a:solidFill>
                  <a:srgbClr val="0000CC"/>
                </a:solidFill>
                <a:latin typeface="Arial"/>
                <a:cs typeface="Arial"/>
              </a:rPr>
              <a:t>B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R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) g-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 </a:t>
            </a:r>
            <a:r>
              <a:rPr sz="2400" b="1" spc="-7" baseline="-20833" dirty="0">
                <a:solidFill>
                  <a:srgbClr val="0000CC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25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866900">
              <a:lnSpc>
                <a:spcPct val="100000"/>
              </a:lnSpc>
              <a:spcBef>
                <a:spcPts val="115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gm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 </a:t>
            </a:r>
            <a:r>
              <a:rPr sz="2400" b="1" spc="-7" baseline="-20833" dirty="0">
                <a:solidFill>
                  <a:srgbClr val="0000CC"/>
                </a:solidFill>
                <a:latin typeface="Arial"/>
                <a:cs typeface="Arial"/>
              </a:rPr>
              <a:t>B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 </a:t>
            </a:r>
            <a:r>
              <a:rPr sz="2400" b="1" spc="-7" baseline="-20833" dirty="0">
                <a:solidFill>
                  <a:srgbClr val="0000CC"/>
                </a:solidFill>
                <a:latin typeface="Arial"/>
                <a:cs typeface="Arial"/>
              </a:rPr>
              <a:t>B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R)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 +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 R</a:t>
            </a:r>
            <a:r>
              <a:rPr sz="2400" b="1" spc="-2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950720">
              <a:lnSpc>
                <a:spcPct val="100000"/>
              </a:lnSpc>
              <a:spcBef>
                <a:spcPts val="141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∆P =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gm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 </a:t>
            </a:r>
            <a:r>
              <a:rPr sz="2400" b="1" spc="-7" baseline="-20833" dirty="0">
                <a:solidFill>
                  <a:srgbClr val="0000CC"/>
                </a:solidFill>
                <a:latin typeface="Arial"/>
                <a:cs typeface="Arial"/>
              </a:rPr>
              <a:t>B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 gm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 </a:t>
            </a:r>
            <a:r>
              <a:rPr sz="2400" b="1" spc="-7" baseline="-20833" dirty="0">
                <a:solidFill>
                  <a:srgbClr val="0000CC"/>
                </a:solidFill>
                <a:latin typeface="Arial"/>
                <a:cs typeface="Arial"/>
              </a:rPr>
              <a:t>B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 R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 </a:t>
            </a:r>
            <a:r>
              <a:rPr sz="2400" b="1" spc="-7" baseline="-20833" dirty="0">
                <a:solidFill>
                  <a:srgbClr val="0000CC"/>
                </a:solidFill>
                <a:latin typeface="Arial"/>
                <a:cs typeface="Arial"/>
              </a:rPr>
              <a:t>B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 + R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400" b="1" spc="1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7" baseline="-20833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2400" baseline="-20833">
              <a:latin typeface="Arial"/>
              <a:cs typeface="Arial"/>
            </a:endParaRPr>
          </a:p>
          <a:p>
            <a:pPr marL="2624455">
              <a:lnSpc>
                <a:spcPct val="100000"/>
              </a:lnSpc>
              <a:spcBef>
                <a:spcPts val="1285"/>
              </a:spcBef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=R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(ρ </a:t>
            </a:r>
            <a:r>
              <a:rPr sz="2400" b="1" spc="-44" baseline="-20833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 </a:t>
            </a:r>
            <a:r>
              <a:rPr sz="2400" b="1" spc="-7" baseline="-20833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247" baseline="-20833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)g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426" y="253695"/>
            <a:ext cx="4511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DIFFERENTIAL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MANOMETERS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840" y="640435"/>
            <a:ext cx="8543925" cy="403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608330" indent="-342900">
              <a:lnSpc>
                <a:spcPct val="13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These manometers are suitable for measurement of small</a:t>
            </a:r>
            <a:r>
              <a:rPr sz="2000" spc="-2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pressure  differences</a:t>
            </a:r>
            <a:endParaRPr sz="20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It is also known as </a:t>
            </a:r>
            <a:r>
              <a:rPr sz="2000" i="1" dirty="0">
                <a:solidFill>
                  <a:srgbClr val="008000"/>
                </a:solidFill>
                <a:latin typeface="Arial"/>
                <a:cs typeface="Arial"/>
              </a:rPr>
              <a:t>two – Fluid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U- </a:t>
            </a:r>
            <a:r>
              <a:rPr sz="2000" i="1" dirty="0">
                <a:solidFill>
                  <a:srgbClr val="008000"/>
                </a:solidFill>
                <a:latin typeface="Arial"/>
                <a:cs typeface="Arial"/>
              </a:rPr>
              <a:t>tube</a:t>
            </a:r>
            <a:r>
              <a:rPr sz="2000" i="1" spc="-1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CC0099"/>
                </a:solidFill>
                <a:latin typeface="Arial"/>
                <a:cs typeface="Arial"/>
              </a:rPr>
              <a:t>manometer</a:t>
            </a:r>
            <a:endParaRPr sz="20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dirty="0">
                <a:latin typeface="Arial"/>
                <a:cs typeface="Arial"/>
              </a:rPr>
              <a:t>It contains two immiscible liquids A and B having nearly same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densities</a:t>
            </a:r>
            <a:endParaRPr sz="20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The U tube contains of enlarged chambers on both</a:t>
            </a:r>
            <a:r>
              <a:rPr sz="2000" spc="-1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limbs,</a:t>
            </a:r>
            <a:endParaRPr sz="2000">
              <a:latin typeface="Arial"/>
              <a:cs typeface="Arial"/>
            </a:endParaRPr>
          </a:p>
          <a:p>
            <a:pPr marL="368300" marR="17780" indent="-342900">
              <a:lnSpc>
                <a:spcPct val="130000"/>
              </a:lnSpc>
              <a:spcBef>
                <a:spcPts val="480"/>
              </a:spcBef>
              <a:buClr>
                <a:srgbClr val="000000"/>
              </a:buClr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00FF00"/>
                </a:solidFill>
                <a:latin typeface="Arial"/>
                <a:cs typeface="Arial"/>
              </a:rPr>
              <a:t>Using the principle of simple manometer the pressure differences can</a:t>
            </a:r>
            <a:r>
              <a:rPr sz="2000" spc="-22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FF00"/>
                </a:solidFill>
                <a:latin typeface="Arial"/>
                <a:cs typeface="Arial"/>
              </a:rPr>
              <a:t>be  written</a:t>
            </a:r>
            <a:r>
              <a:rPr sz="2000" spc="-3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FF00"/>
                </a:solidFill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Arial"/>
              <a:cs typeface="Arial"/>
            </a:endParaRPr>
          </a:p>
          <a:p>
            <a:pPr marL="520065" algn="ctr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∆P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=P</a:t>
            </a:r>
            <a:r>
              <a:rPr sz="2400" spc="-7" baseline="-20833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–P</a:t>
            </a:r>
            <a:r>
              <a:rPr sz="2400" spc="-7" baseline="-20833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=R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400" b="1" baseline="-20833" dirty="0">
                <a:solidFill>
                  <a:srgbClr val="0000CC"/>
                </a:solidFill>
                <a:latin typeface="Arial"/>
                <a:cs typeface="Arial"/>
              </a:rPr>
              <a:t>c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–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400" b="1" spc="-30" baseline="-20833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2400" b="1" spc="-4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533400"/>
            <a:ext cx="6934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0026" y="302463"/>
            <a:ext cx="4664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INCLINED TUBE MANOMETERS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440" y="1099159"/>
            <a:ext cx="8684895" cy="360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indent="342900">
              <a:lnSpc>
                <a:spcPct val="145000"/>
              </a:lnSpc>
              <a:spcBef>
                <a:spcPts val="100"/>
              </a:spcBef>
            </a:pP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Many applications require accurate measurement of low pressure such</a:t>
            </a:r>
            <a:r>
              <a:rPr sz="2000" spc="-229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as  drafts and very low differentials, primarily in air and gas</a:t>
            </a:r>
            <a:r>
              <a:rPr sz="2000" spc="-18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installations</a:t>
            </a:r>
            <a:endParaRPr sz="2000">
              <a:latin typeface="Arial"/>
              <a:cs typeface="Arial"/>
            </a:endParaRPr>
          </a:p>
          <a:p>
            <a:pPr marL="25400" marR="156210" indent="412750">
              <a:lnSpc>
                <a:spcPct val="145000"/>
              </a:lnSpc>
              <a:tabLst>
                <a:tab pos="1436370" algn="l"/>
              </a:tabLst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In these applications the manometer is arranged with 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indicating</a:t>
            </a:r>
            <a:r>
              <a:rPr sz="2000" spc="-1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tube  inclined,</a:t>
            </a:r>
            <a:r>
              <a:rPr sz="2000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as	in Figure, therefore providing an expanded</a:t>
            </a:r>
            <a:r>
              <a:rPr sz="2000" spc="-1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scale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This enables the measurement of small pressure changes with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increased</a:t>
            </a:r>
            <a:endParaRPr sz="2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Arial"/>
                <a:cs typeface="Arial"/>
              </a:rPr>
              <a:t>accuracy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Arial"/>
              <a:cs typeface="Arial"/>
            </a:endParaRPr>
          </a:p>
          <a:p>
            <a:pPr marR="163195" algn="ctr">
              <a:lnSpc>
                <a:spcPct val="100000"/>
              </a:lnSpc>
            </a:pPr>
            <a:r>
              <a:rPr sz="2800" dirty="0">
                <a:solidFill>
                  <a:srgbClr val="CC0099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CC0099"/>
                </a:solidFill>
                <a:latin typeface="Arial"/>
                <a:cs typeface="Arial"/>
              </a:rPr>
              <a:t>1 </a:t>
            </a:r>
            <a:r>
              <a:rPr sz="2800" dirty="0">
                <a:solidFill>
                  <a:srgbClr val="CC0099"/>
                </a:solidFill>
                <a:latin typeface="Arial"/>
                <a:cs typeface="Arial"/>
              </a:rPr>
              <a:t>–P</a:t>
            </a:r>
            <a:r>
              <a:rPr sz="2775" baseline="-21021" dirty="0">
                <a:solidFill>
                  <a:srgbClr val="CC0099"/>
                </a:solidFill>
                <a:latin typeface="Arial"/>
                <a:cs typeface="Arial"/>
              </a:rPr>
              <a:t>2 </a:t>
            </a:r>
            <a:r>
              <a:rPr sz="2800" spc="-5" dirty="0">
                <a:solidFill>
                  <a:srgbClr val="CC0099"/>
                </a:solidFill>
                <a:latin typeface="Arial"/>
                <a:cs typeface="Arial"/>
              </a:rPr>
              <a:t>= g R </a:t>
            </a:r>
            <a:r>
              <a:rPr sz="2800" dirty="0">
                <a:solidFill>
                  <a:srgbClr val="CC0099"/>
                </a:solidFill>
                <a:latin typeface="Arial"/>
                <a:cs typeface="Arial"/>
              </a:rPr>
              <a:t>(</a:t>
            </a:r>
            <a:r>
              <a:rPr sz="2800" b="1" dirty="0">
                <a:solidFill>
                  <a:srgbClr val="CC0099"/>
                </a:solidFill>
                <a:latin typeface="Arial"/>
                <a:cs typeface="Arial"/>
              </a:rPr>
              <a:t>ρ </a:t>
            </a:r>
            <a:r>
              <a:rPr sz="2775" b="1" spc="22" baseline="-21021" dirty="0">
                <a:solidFill>
                  <a:srgbClr val="CC0099"/>
                </a:solidFill>
                <a:latin typeface="Arial"/>
                <a:cs typeface="Arial"/>
              </a:rPr>
              <a:t>A </a:t>
            </a:r>
            <a:r>
              <a:rPr sz="2800" b="1" spc="-5" dirty="0">
                <a:solidFill>
                  <a:srgbClr val="CC0099"/>
                </a:solidFill>
                <a:latin typeface="Arial"/>
                <a:cs typeface="Arial"/>
              </a:rPr>
              <a:t>- ρ </a:t>
            </a:r>
            <a:r>
              <a:rPr sz="2775" b="1" spc="7" baseline="-21021" dirty="0">
                <a:solidFill>
                  <a:srgbClr val="CC0099"/>
                </a:solidFill>
                <a:latin typeface="Arial"/>
                <a:cs typeface="Arial"/>
              </a:rPr>
              <a:t>B</a:t>
            </a:r>
            <a:r>
              <a:rPr sz="2800" b="1" spc="5" dirty="0">
                <a:solidFill>
                  <a:srgbClr val="CC0099"/>
                </a:solidFill>
                <a:latin typeface="Arial"/>
                <a:cs typeface="Arial"/>
              </a:rPr>
              <a:t>) </a:t>
            </a:r>
            <a:r>
              <a:rPr sz="2800" b="1" spc="-5" dirty="0">
                <a:solidFill>
                  <a:srgbClr val="CC0099"/>
                </a:solidFill>
                <a:latin typeface="Arial"/>
                <a:cs typeface="Arial"/>
              </a:rPr>
              <a:t>sin</a:t>
            </a:r>
            <a:r>
              <a:rPr sz="2800" b="1" spc="-26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C0099"/>
                </a:solidFill>
                <a:latin typeface="Arial Black"/>
                <a:cs typeface="Arial Black"/>
              </a:rPr>
              <a:t>α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295400"/>
            <a:ext cx="71628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6934" y="253695"/>
            <a:ext cx="23101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990000"/>
                </a:solidFill>
              </a:rPr>
              <a:t>FLUID</a:t>
            </a:r>
            <a:r>
              <a:rPr spc="-55" dirty="0">
                <a:solidFill>
                  <a:srgbClr val="990000"/>
                </a:solidFill>
              </a:rPr>
              <a:t> </a:t>
            </a:r>
            <a:r>
              <a:rPr spc="-5" dirty="0">
                <a:solidFill>
                  <a:srgbClr val="990000"/>
                </a:solidFill>
              </a:rPr>
              <a:t>STATICS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620623"/>
            <a:ext cx="7515225" cy="186626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9900"/>
                </a:solidFill>
                <a:latin typeface="Arial"/>
                <a:cs typeface="Arial"/>
              </a:rPr>
              <a:t>Fluid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statics deals </a:t>
            </a:r>
            <a:r>
              <a:rPr sz="2000" b="1" spc="5" dirty="0">
                <a:solidFill>
                  <a:srgbClr val="009900"/>
                </a:solidFill>
                <a:latin typeface="Arial"/>
                <a:cs typeface="Arial"/>
              </a:rPr>
              <a:t>with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the fluids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at rest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in</a:t>
            </a:r>
            <a:r>
              <a:rPr sz="2000" b="1" spc="-21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equilibrium,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Behavior 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of liquid at</a:t>
            </a:r>
            <a:r>
              <a:rPr sz="2000" b="1" spc="-4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rest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Nature of pressure it exerts and the </a:t>
            </a:r>
            <a:r>
              <a:rPr sz="2000" b="1" spc="-5" dirty="0">
                <a:solidFill>
                  <a:srgbClr val="009900"/>
                </a:solidFill>
                <a:latin typeface="Arial"/>
                <a:cs typeface="Arial"/>
              </a:rPr>
              <a:t>variation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of pressure</a:t>
            </a:r>
            <a:r>
              <a:rPr sz="2000" b="1" spc="-16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at  different</a:t>
            </a:r>
            <a:r>
              <a:rPr sz="2000" b="1" spc="-5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9900"/>
                </a:solidFill>
                <a:latin typeface="Arial"/>
                <a:cs typeface="Arial"/>
              </a:rPr>
              <a:t>layers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3333FF"/>
                </a:solidFill>
                <a:latin typeface="Arial"/>
                <a:cs typeface="Arial"/>
              </a:rPr>
              <a:t>Pressure differences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between </a:t>
            </a:r>
            <a:r>
              <a:rPr sz="2400" b="1" spc="-5" dirty="0">
                <a:solidFill>
                  <a:srgbClr val="3333FF"/>
                </a:solidFill>
                <a:latin typeface="Arial"/>
                <a:cs typeface="Arial"/>
              </a:rPr>
              <a:t>layers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2400" b="1" spc="1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liquids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4837" y="2590800"/>
            <a:ext cx="7858125" cy="3733800"/>
            <a:chOff x="604837" y="2590800"/>
            <a:chExt cx="7858125" cy="3733800"/>
          </a:xfrm>
        </p:grpSpPr>
        <p:sp>
          <p:nvSpPr>
            <p:cNvPr id="5" name="object 5"/>
            <p:cNvSpPr/>
            <p:nvPr/>
          </p:nvSpPr>
          <p:spPr>
            <a:xfrm>
              <a:off x="609600" y="3048000"/>
              <a:ext cx="1905000" cy="3200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" y="3048000"/>
              <a:ext cx="1905000" cy="3200400"/>
            </a:xfrm>
            <a:custGeom>
              <a:avLst/>
              <a:gdLst/>
              <a:ahLst/>
              <a:cxnLst/>
              <a:rect l="l" t="t" r="r" b="b"/>
              <a:pathLst>
                <a:path w="1905000" h="3200400">
                  <a:moveTo>
                    <a:pt x="0" y="3200400"/>
                  </a:moveTo>
                  <a:lnTo>
                    <a:pt x="1905000" y="320040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3200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7800" y="5105400"/>
              <a:ext cx="1600200" cy="762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47800" y="5105400"/>
              <a:ext cx="1600200" cy="762000"/>
            </a:xfrm>
            <a:custGeom>
              <a:avLst/>
              <a:gdLst/>
              <a:ahLst/>
              <a:cxnLst/>
              <a:rect l="l" t="t" r="r" b="b"/>
              <a:pathLst>
                <a:path w="1600200" h="762000">
                  <a:moveTo>
                    <a:pt x="0" y="762000"/>
                  </a:moveTo>
                  <a:lnTo>
                    <a:pt x="1600200" y="7620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8400" y="3657599"/>
              <a:ext cx="2133600" cy="1905000"/>
            </a:xfrm>
            <a:custGeom>
              <a:avLst/>
              <a:gdLst/>
              <a:ahLst/>
              <a:cxnLst/>
              <a:rect l="l" t="t" r="r" b="b"/>
              <a:pathLst>
                <a:path w="2133600" h="1905000">
                  <a:moveTo>
                    <a:pt x="152400" y="1143000"/>
                  </a:moveTo>
                  <a:lnTo>
                    <a:pt x="0" y="1143000"/>
                  </a:lnTo>
                  <a:lnTo>
                    <a:pt x="0" y="1295400"/>
                  </a:lnTo>
                  <a:lnTo>
                    <a:pt x="152400" y="1295400"/>
                  </a:lnTo>
                  <a:lnTo>
                    <a:pt x="152400" y="1143000"/>
                  </a:lnTo>
                  <a:close/>
                </a:path>
                <a:path w="2133600" h="1905000">
                  <a:moveTo>
                    <a:pt x="152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52400" y="76200"/>
                  </a:lnTo>
                  <a:lnTo>
                    <a:pt x="152400" y="0"/>
                  </a:lnTo>
                  <a:close/>
                </a:path>
                <a:path w="2133600" h="1905000">
                  <a:moveTo>
                    <a:pt x="2133600" y="1752600"/>
                  </a:moveTo>
                  <a:lnTo>
                    <a:pt x="304800" y="1752600"/>
                  </a:lnTo>
                  <a:lnTo>
                    <a:pt x="304800" y="1905000"/>
                  </a:lnTo>
                  <a:lnTo>
                    <a:pt x="2133600" y="1905000"/>
                  </a:lnTo>
                  <a:lnTo>
                    <a:pt x="2133600" y="175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00" y="3009900"/>
              <a:ext cx="3095244" cy="3314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3200" y="5791200"/>
              <a:ext cx="1295400" cy="457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3200" y="5791200"/>
              <a:ext cx="1295400" cy="457200"/>
            </a:xfrm>
            <a:custGeom>
              <a:avLst/>
              <a:gdLst/>
              <a:ahLst/>
              <a:cxnLst/>
              <a:rect l="l" t="t" r="r" b="b"/>
              <a:pathLst>
                <a:path w="1295400" h="457200">
                  <a:moveTo>
                    <a:pt x="0" y="457200"/>
                  </a:moveTo>
                  <a:lnTo>
                    <a:pt x="1295400" y="4572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90800" y="5715000"/>
              <a:ext cx="1981200" cy="152400"/>
            </a:xfrm>
            <a:custGeom>
              <a:avLst/>
              <a:gdLst/>
              <a:ahLst/>
              <a:cxnLst/>
              <a:rect l="l" t="t" r="r" b="b"/>
              <a:pathLst>
                <a:path w="1981200" h="152400">
                  <a:moveTo>
                    <a:pt x="1981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981200" y="15240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29200" y="3124200"/>
              <a:ext cx="2133600" cy="3124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29200" y="3124200"/>
              <a:ext cx="2133600" cy="3124200"/>
            </a:xfrm>
            <a:custGeom>
              <a:avLst/>
              <a:gdLst/>
              <a:ahLst/>
              <a:cxnLst/>
              <a:rect l="l" t="t" r="r" b="b"/>
              <a:pathLst>
                <a:path w="2133600" h="3124200">
                  <a:moveTo>
                    <a:pt x="0" y="3124200"/>
                  </a:moveTo>
                  <a:lnTo>
                    <a:pt x="2133600" y="3124200"/>
                  </a:lnTo>
                  <a:lnTo>
                    <a:pt x="2133600" y="0"/>
                  </a:lnTo>
                  <a:lnTo>
                    <a:pt x="0" y="0"/>
                  </a:lnTo>
                  <a:lnTo>
                    <a:pt x="0" y="3124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62800" y="5257800"/>
              <a:ext cx="1295400" cy="0"/>
            </a:xfrm>
            <a:custGeom>
              <a:avLst/>
              <a:gdLst/>
              <a:ahLst/>
              <a:cxnLst/>
              <a:rect l="l" t="t" r="r" b="b"/>
              <a:pathLst>
                <a:path w="1295400">
                  <a:moveTo>
                    <a:pt x="0" y="0"/>
                  </a:moveTo>
                  <a:lnTo>
                    <a:pt x="12954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43500" y="2590799"/>
              <a:ext cx="1905000" cy="533400"/>
            </a:xfrm>
            <a:custGeom>
              <a:avLst/>
              <a:gdLst/>
              <a:ahLst/>
              <a:cxnLst/>
              <a:rect l="l" t="t" r="r" b="b"/>
              <a:pathLst>
                <a:path w="1905000" h="533400">
                  <a:moveTo>
                    <a:pt x="76200" y="457200"/>
                  </a:moveTo>
                  <a:lnTo>
                    <a:pt x="44450" y="45720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457200"/>
                  </a:lnTo>
                  <a:lnTo>
                    <a:pt x="0" y="457200"/>
                  </a:lnTo>
                  <a:lnTo>
                    <a:pt x="38100" y="533400"/>
                  </a:lnTo>
                  <a:lnTo>
                    <a:pt x="69850" y="469900"/>
                  </a:lnTo>
                  <a:lnTo>
                    <a:pt x="76200" y="457200"/>
                  </a:lnTo>
                  <a:close/>
                </a:path>
                <a:path w="1905000" h="533400">
                  <a:moveTo>
                    <a:pt x="304800" y="457200"/>
                  </a:moveTo>
                  <a:lnTo>
                    <a:pt x="273050" y="457200"/>
                  </a:lnTo>
                  <a:lnTo>
                    <a:pt x="273050" y="0"/>
                  </a:lnTo>
                  <a:lnTo>
                    <a:pt x="260350" y="0"/>
                  </a:lnTo>
                  <a:lnTo>
                    <a:pt x="260350" y="457200"/>
                  </a:lnTo>
                  <a:lnTo>
                    <a:pt x="228600" y="457200"/>
                  </a:lnTo>
                  <a:lnTo>
                    <a:pt x="266700" y="533400"/>
                  </a:lnTo>
                  <a:lnTo>
                    <a:pt x="298450" y="469900"/>
                  </a:lnTo>
                  <a:lnTo>
                    <a:pt x="304800" y="457200"/>
                  </a:lnTo>
                  <a:close/>
                </a:path>
                <a:path w="1905000" h="533400">
                  <a:moveTo>
                    <a:pt x="533400" y="457200"/>
                  </a:moveTo>
                  <a:lnTo>
                    <a:pt x="501650" y="457200"/>
                  </a:lnTo>
                  <a:lnTo>
                    <a:pt x="501650" y="0"/>
                  </a:lnTo>
                  <a:lnTo>
                    <a:pt x="488950" y="0"/>
                  </a:lnTo>
                  <a:lnTo>
                    <a:pt x="488950" y="457200"/>
                  </a:lnTo>
                  <a:lnTo>
                    <a:pt x="457200" y="457200"/>
                  </a:lnTo>
                  <a:lnTo>
                    <a:pt x="495300" y="533400"/>
                  </a:lnTo>
                  <a:lnTo>
                    <a:pt x="527050" y="469900"/>
                  </a:lnTo>
                  <a:lnTo>
                    <a:pt x="533400" y="457200"/>
                  </a:lnTo>
                  <a:close/>
                </a:path>
                <a:path w="1905000" h="533400">
                  <a:moveTo>
                    <a:pt x="762000" y="457200"/>
                  </a:moveTo>
                  <a:lnTo>
                    <a:pt x="730250" y="457200"/>
                  </a:lnTo>
                  <a:lnTo>
                    <a:pt x="730250" y="0"/>
                  </a:lnTo>
                  <a:lnTo>
                    <a:pt x="717550" y="0"/>
                  </a:lnTo>
                  <a:lnTo>
                    <a:pt x="717550" y="457200"/>
                  </a:lnTo>
                  <a:lnTo>
                    <a:pt x="685800" y="457200"/>
                  </a:lnTo>
                  <a:lnTo>
                    <a:pt x="723900" y="533400"/>
                  </a:lnTo>
                  <a:lnTo>
                    <a:pt x="755650" y="469900"/>
                  </a:lnTo>
                  <a:lnTo>
                    <a:pt x="762000" y="457200"/>
                  </a:lnTo>
                  <a:close/>
                </a:path>
                <a:path w="1905000" h="533400">
                  <a:moveTo>
                    <a:pt x="990600" y="457200"/>
                  </a:moveTo>
                  <a:lnTo>
                    <a:pt x="958850" y="457200"/>
                  </a:lnTo>
                  <a:lnTo>
                    <a:pt x="958850" y="0"/>
                  </a:lnTo>
                  <a:lnTo>
                    <a:pt x="946150" y="0"/>
                  </a:lnTo>
                  <a:lnTo>
                    <a:pt x="946150" y="457200"/>
                  </a:lnTo>
                  <a:lnTo>
                    <a:pt x="914400" y="457200"/>
                  </a:lnTo>
                  <a:lnTo>
                    <a:pt x="952500" y="533400"/>
                  </a:lnTo>
                  <a:lnTo>
                    <a:pt x="984250" y="469900"/>
                  </a:lnTo>
                  <a:lnTo>
                    <a:pt x="990600" y="457200"/>
                  </a:lnTo>
                  <a:close/>
                </a:path>
                <a:path w="1905000" h="533400">
                  <a:moveTo>
                    <a:pt x="1295400" y="457200"/>
                  </a:moveTo>
                  <a:lnTo>
                    <a:pt x="1263650" y="457200"/>
                  </a:lnTo>
                  <a:lnTo>
                    <a:pt x="1263650" y="0"/>
                  </a:lnTo>
                  <a:lnTo>
                    <a:pt x="1250950" y="0"/>
                  </a:lnTo>
                  <a:lnTo>
                    <a:pt x="1250950" y="457200"/>
                  </a:lnTo>
                  <a:lnTo>
                    <a:pt x="1219200" y="457200"/>
                  </a:lnTo>
                  <a:lnTo>
                    <a:pt x="1257300" y="533400"/>
                  </a:lnTo>
                  <a:lnTo>
                    <a:pt x="1289050" y="469900"/>
                  </a:lnTo>
                  <a:lnTo>
                    <a:pt x="1295400" y="457200"/>
                  </a:lnTo>
                  <a:close/>
                </a:path>
                <a:path w="1905000" h="533400">
                  <a:moveTo>
                    <a:pt x="1600200" y="457200"/>
                  </a:moveTo>
                  <a:lnTo>
                    <a:pt x="1568450" y="457200"/>
                  </a:lnTo>
                  <a:lnTo>
                    <a:pt x="1568450" y="0"/>
                  </a:lnTo>
                  <a:lnTo>
                    <a:pt x="1555750" y="0"/>
                  </a:lnTo>
                  <a:lnTo>
                    <a:pt x="1555750" y="457200"/>
                  </a:lnTo>
                  <a:lnTo>
                    <a:pt x="1524000" y="457200"/>
                  </a:lnTo>
                  <a:lnTo>
                    <a:pt x="1562100" y="533400"/>
                  </a:lnTo>
                  <a:lnTo>
                    <a:pt x="1593850" y="469900"/>
                  </a:lnTo>
                  <a:lnTo>
                    <a:pt x="1600200" y="457200"/>
                  </a:lnTo>
                  <a:close/>
                </a:path>
                <a:path w="1905000" h="533400">
                  <a:moveTo>
                    <a:pt x="1905000" y="457200"/>
                  </a:moveTo>
                  <a:lnTo>
                    <a:pt x="1873250" y="457200"/>
                  </a:lnTo>
                  <a:lnTo>
                    <a:pt x="1873250" y="0"/>
                  </a:lnTo>
                  <a:lnTo>
                    <a:pt x="1860550" y="0"/>
                  </a:lnTo>
                  <a:lnTo>
                    <a:pt x="1860550" y="457200"/>
                  </a:lnTo>
                  <a:lnTo>
                    <a:pt x="1828800" y="457200"/>
                  </a:lnTo>
                  <a:lnTo>
                    <a:pt x="1866900" y="533400"/>
                  </a:lnTo>
                  <a:lnTo>
                    <a:pt x="1898650" y="469900"/>
                  </a:lnTo>
                  <a:lnTo>
                    <a:pt x="1905000" y="457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4800" y="3429000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29961" y="4180332"/>
              <a:ext cx="2133600" cy="22860"/>
            </a:xfrm>
            <a:custGeom>
              <a:avLst/>
              <a:gdLst/>
              <a:ahLst/>
              <a:cxnLst/>
              <a:rect l="l" t="t" r="r" b="b"/>
              <a:pathLst>
                <a:path w="2133600" h="22860">
                  <a:moveTo>
                    <a:pt x="0" y="22860"/>
                  </a:moveTo>
                  <a:lnTo>
                    <a:pt x="2133599" y="22860"/>
                  </a:lnTo>
                  <a:lnTo>
                    <a:pt x="2133599" y="0"/>
                  </a:lnTo>
                  <a:lnTo>
                    <a:pt x="0" y="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29961" y="5248655"/>
              <a:ext cx="2133600" cy="20320"/>
            </a:xfrm>
            <a:custGeom>
              <a:avLst/>
              <a:gdLst/>
              <a:ahLst/>
              <a:cxnLst/>
              <a:rect l="l" t="t" r="r" b="b"/>
              <a:pathLst>
                <a:path w="2133600" h="20320">
                  <a:moveTo>
                    <a:pt x="0" y="19812"/>
                  </a:moveTo>
                  <a:lnTo>
                    <a:pt x="2133599" y="19812"/>
                  </a:lnTo>
                  <a:lnTo>
                    <a:pt x="2133599" y="0"/>
                  </a:lnTo>
                  <a:lnTo>
                    <a:pt x="0" y="0"/>
                  </a:lnTo>
                  <a:lnTo>
                    <a:pt x="0" y="19812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239000" y="33528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15200" y="4191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53985" y="3654932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h1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04861" y="4569332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h2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94353" y="3845432"/>
            <a:ext cx="73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Point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70553" y="4569332"/>
            <a:ext cx="73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Point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186428" y="4032377"/>
            <a:ext cx="1452880" cy="2220595"/>
            <a:chOff x="4186428" y="4032377"/>
            <a:chExt cx="1452880" cy="2220595"/>
          </a:xfrm>
        </p:grpSpPr>
        <p:sp>
          <p:nvSpPr>
            <p:cNvPr id="28" name="object 28"/>
            <p:cNvSpPr/>
            <p:nvPr/>
          </p:nvSpPr>
          <p:spPr>
            <a:xfrm>
              <a:off x="4342003" y="4032376"/>
              <a:ext cx="687705" cy="1225550"/>
            </a:xfrm>
            <a:custGeom>
              <a:avLst/>
              <a:gdLst/>
              <a:ahLst/>
              <a:cxnLst/>
              <a:rect l="l" t="t" r="r" b="b"/>
              <a:pathLst>
                <a:path w="687704" h="1225550">
                  <a:moveTo>
                    <a:pt x="687197" y="1225423"/>
                  </a:moveTo>
                  <a:lnTo>
                    <a:pt x="670687" y="1192403"/>
                  </a:lnTo>
                  <a:lnTo>
                    <a:pt x="649097" y="1149223"/>
                  </a:lnTo>
                  <a:lnTo>
                    <a:pt x="630047" y="1174623"/>
                  </a:lnTo>
                  <a:lnTo>
                    <a:pt x="81407" y="763143"/>
                  </a:lnTo>
                  <a:lnTo>
                    <a:pt x="73787" y="773303"/>
                  </a:lnTo>
                  <a:lnTo>
                    <a:pt x="622427" y="1184795"/>
                  </a:lnTo>
                  <a:lnTo>
                    <a:pt x="603377" y="1210183"/>
                  </a:lnTo>
                  <a:lnTo>
                    <a:pt x="687197" y="1225423"/>
                  </a:lnTo>
                  <a:close/>
                </a:path>
                <a:path w="687704" h="1225550">
                  <a:moveTo>
                    <a:pt x="687197" y="158623"/>
                  </a:moveTo>
                  <a:lnTo>
                    <a:pt x="677799" y="151003"/>
                  </a:lnTo>
                  <a:lnTo>
                    <a:pt x="621030" y="104902"/>
                  </a:lnTo>
                  <a:lnTo>
                    <a:pt x="614146" y="135915"/>
                  </a:lnTo>
                  <a:lnTo>
                    <a:pt x="2794" y="0"/>
                  </a:lnTo>
                  <a:lnTo>
                    <a:pt x="0" y="12446"/>
                  </a:lnTo>
                  <a:lnTo>
                    <a:pt x="611403" y="148247"/>
                  </a:lnTo>
                  <a:lnTo>
                    <a:pt x="604520" y="179324"/>
                  </a:lnTo>
                  <a:lnTo>
                    <a:pt x="687197" y="158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91000" y="5562600"/>
              <a:ext cx="838200" cy="685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91000" y="5562600"/>
              <a:ext cx="838200" cy="685800"/>
            </a:xfrm>
            <a:custGeom>
              <a:avLst/>
              <a:gdLst/>
              <a:ahLst/>
              <a:cxnLst/>
              <a:rect l="l" t="t" r="r" b="b"/>
              <a:pathLst>
                <a:path w="838200" h="685800">
                  <a:moveTo>
                    <a:pt x="0" y="685800"/>
                  </a:moveTo>
                  <a:lnTo>
                    <a:pt x="838200" y="6858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72000" y="5638800"/>
              <a:ext cx="1066800" cy="533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57945" y="6290385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99415"/>
            <a:ext cx="7012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C0099"/>
                </a:solidFill>
              </a:rPr>
              <a:t>MEASUREMENT </a:t>
            </a:r>
            <a:r>
              <a:rPr dirty="0">
                <a:solidFill>
                  <a:srgbClr val="CC0099"/>
                </a:solidFill>
              </a:rPr>
              <a:t>OF </a:t>
            </a:r>
            <a:r>
              <a:rPr spc="-5" dirty="0">
                <a:solidFill>
                  <a:srgbClr val="CC0099"/>
                </a:solidFill>
              </a:rPr>
              <a:t>RATE </a:t>
            </a:r>
            <a:r>
              <a:rPr dirty="0">
                <a:solidFill>
                  <a:srgbClr val="CC0099"/>
                </a:solidFill>
              </a:rPr>
              <a:t>OF </a:t>
            </a:r>
            <a:r>
              <a:rPr spc="-5" dirty="0">
                <a:solidFill>
                  <a:srgbClr val="CC0099"/>
                </a:solidFill>
              </a:rPr>
              <a:t>FLOW </a:t>
            </a:r>
            <a:r>
              <a:rPr dirty="0">
                <a:solidFill>
                  <a:srgbClr val="CC0099"/>
                </a:solidFill>
              </a:rPr>
              <a:t>OF</a:t>
            </a:r>
            <a:r>
              <a:rPr spc="-45" dirty="0">
                <a:solidFill>
                  <a:srgbClr val="CC0099"/>
                </a:solidFill>
              </a:rPr>
              <a:t> </a:t>
            </a:r>
            <a:r>
              <a:rPr spc="-5" dirty="0">
                <a:solidFill>
                  <a:srgbClr val="CC0099"/>
                </a:solidFill>
              </a:rPr>
              <a:t>FLUIDS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724255"/>
            <a:ext cx="8065134" cy="448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>
              <a:lnSpc>
                <a:spcPct val="151500"/>
              </a:lnSpc>
              <a:spcBef>
                <a:spcPts val="100"/>
              </a:spcBef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When ever fluid are used in a process it is necessary to measure</a:t>
            </a:r>
            <a:r>
              <a:rPr sz="2000" spc="-2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the  rate at which the fluid is flowing through the</a:t>
            </a:r>
            <a:r>
              <a:rPr sz="2000" spc="-15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8000"/>
                </a:solidFill>
                <a:latin typeface="Arial"/>
                <a:cs typeface="Arial"/>
              </a:rPr>
              <a:t>pipe</a:t>
            </a:r>
            <a:r>
              <a:rPr sz="2000" spc="5" dirty="0">
                <a:solidFill>
                  <a:srgbClr val="CC0099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2000" dirty="0">
                <a:latin typeface="Arial"/>
                <a:cs typeface="Arial"/>
              </a:rPr>
              <a:t>Methods of measurement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endParaRPr sz="20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1613535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Direct weighing or</a:t>
            </a:r>
            <a:r>
              <a:rPr sz="20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measuring</a:t>
            </a:r>
            <a:endParaRPr sz="20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1613535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Hydrodynamic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  <a:p>
            <a:pPr marL="2070100" lvl="1" indent="-22923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070735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Orifice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meter</a:t>
            </a:r>
            <a:endParaRPr sz="2000">
              <a:latin typeface="Arial"/>
              <a:cs typeface="Arial"/>
            </a:endParaRPr>
          </a:p>
          <a:p>
            <a:pPr marL="2070100" lvl="1" indent="-22923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070735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Venturi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meter</a:t>
            </a:r>
            <a:endParaRPr sz="2000">
              <a:latin typeface="Arial"/>
              <a:cs typeface="Arial"/>
            </a:endParaRPr>
          </a:p>
          <a:p>
            <a:pPr marL="2070100" lvl="1" indent="-229235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070735" algn="l"/>
              </a:tabLst>
            </a:pP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Pitot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meter</a:t>
            </a:r>
            <a:endParaRPr sz="2000">
              <a:latin typeface="Arial"/>
              <a:cs typeface="Arial"/>
            </a:endParaRPr>
          </a:p>
          <a:p>
            <a:pPr marL="2070100" lvl="1" indent="-22923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070735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Rotameter</a:t>
            </a:r>
            <a:endParaRPr sz="20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1613535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Direct displacement</a:t>
            </a:r>
            <a:r>
              <a:rPr sz="20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meter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18440" y="129387"/>
            <a:ext cx="8345805" cy="62776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409190">
              <a:lnSpc>
                <a:spcPct val="100000"/>
              </a:lnSpc>
              <a:spcBef>
                <a:spcPts val="106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DIRECT WEIGHING OR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MEASURING</a:t>
            </a:r>
            <a:endParaRPr sz="2000">
              <a:latin typeface="Arial"/>
              <a:cs typeface="Arial"/>
            </a:endParaRPr>
          </a:p>
          <a:p>
            <a:pPr marL="25400" marR="93980" indent="1763395">
              <a:lnSpc>
                <a:spcPct val="140000"/>
              </a:lnSpc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The liquid flowing through a pipe is collected for specific  period at any point and weighed or measured, and the rate of flow can</a:t>
            </a:r>
            <a:r>
              <a:rPr sz="2000" spc="-2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be  determined.</a:t>
            </a:r>
            <a:endParaRPr sz="2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Gases can not be determined by 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this</a:t>
            </a:r>
            <a:r>
              <a:rPr sz="2000" spc="-1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method.</a:t>
            </a:r>
            <a:endParaRPr sz="2000">
              <a:latin typeface="Arial"/>
              <a:cs typeface="Arial"/>
            </a:endParaRPr>
          </a:p>
          <a:p>
            <a:pPr marL="3683635">
              <a:lnSpc>
                <a:spcPct val="100000"/>
              </a:lnSpc>
              <a:spcBef>
                <a:spcPts val="96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ORIFICE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METER</a:t>
            </a:r>
            <a:endParaRPr sz="2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latin typeface="Arial"/>
                <a:cs typeface="Arial"/>
              </a:rPr>
              <a:t>Principle:</a:t>
            </a:r>
            <a:endParaRPr sz="2000">
              <a:latin typeface="Arial"/>
              <a:cs typeface="Arial"/>
            </a:endParaRPr>
          </a:p>
          <a:p>
            <a:pPr marL="227965" indent="-2032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SzPct val="95000"/>
              <a:buFont typeface="Wingdings"/>
              <a:buChar char=""/>
              <a:tabLst>
                <a:tab pos="228600" algn="l"/>
              </a:tabLst>
            </a:pPr>
            <a:r>
              <a:rPr sz="2000" dirty="0">
                <a:solidFill>
                  <a:srgbClr val="00FF00"/>
                </a:solidFill>
                <a:latin typeface="Arial"/>
                <a:cs typeface="Arial"/>
              </a:rPr>
              <a:t>Orifice meter is a thin plate containing a narrow and sharp</a:t>
            </a:r>
            <a:r>
              <a:rPr sz="2000" spc="-22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FF00"/>
                </a:solidFill>
                <a:latin typeface="Arial"/>
                <a:cs typeface="Arial"/>
              </a:rPr>
              <a:t>aperture</a:t>
            </a:r>
            <a:endParaRPr sz="2000">
              <a:latin typeface="Arial"/>
              <a:cs typeface="Arial"/>
            </a:endParaRPr>
          </a:p>
          <a:p>
            <a:pPr marL="25400" marR="17780">
              <a:lnSpc>
                <a:spcPct val="140000"/>
              </a:lnSpc>
              <a:buClr>
                <a:srgbClr val="000000"/>
              </a:buClr>
              <a:buSzPct val="95000"/>
              <a:buFont typeface="Wingdings"/>
              <a:buChar char=""/>
              <a:tabLst>
                <a:tab pos="228600" algn="l"/>
              </a:tabLst>
            </a:pPr>
            <a:r>
              <a:rPr sz="2000" dirty="0">
                <a:solidFill>
                  <a:srgbClr val="993300"/>
                </a:solidFill>
                <a:latin typeface="Arial"/>
                <a:cs typeface="Arial"/>
              </a:rPr>
              <a:t>When a </a:t>
            </a:r>
            <a:r>
              <a:rPr sz="2000" spc="-5" dirty="0">
                <a:solidFill>
                  <a:srgbClr val="993300"/>
                </a:solidFill>
                <a:latin typeface="Arial"/>
                <a:cs typeface="Arial"/>
              </a:rPr>
              <a:t>fluid </a:t>
            </a:r>
            <a:r>
              <a:rPr sz="2000" dirty="0">
                <a:solidFill>
                  <a:srgbClr val="993300"/>
                </a:solidFill>
                <a:latin typeface="Arial"/>
                <a:cs typeface="Arial"/>
              </a:rPr>
              <a:t>stream is allowed to pass through a narrow constriction</a:t>
            </a:r>
            <a:r>
              <a:rPr sz="2000" spc="-204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93300"/>
                </a:solidFill>
                <a:latin typeface="Arial"/>
                <a:cs typeface="Arial"/>
              </a:rPr>
              <a:t>the  velocity of the fluid increase compared to up</a:t>
            </a:r>
            <a:r>
              <a:rPr sz="2000" spc="-17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93300"/>
                </a:solidFill>
                <a:latin typeface="Arial"/>
                <a:cs typeface="Arial"/>
              </a:rPr>
              <a:t>stream</a:t>
            </a:r>
            <a:endParaRPr sz="2000">
              <a:latin typeface="Arial"/>
              <a:cs typeface="Arial"/>
            </a:endParaRPr>
          </a:p>
          <a:p>
            <a:pPr marL="227965" indent="-2032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SzPct val="95000"/>
              <a:buFont typeface="Wingdings"/>
              <a:buChar char=""/>
              <a:tabLst>
                <a:tab pos="22860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This results in decrease in pressure drop and the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difference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in</a:t>
            </a:r>
            <a:r>
              <a:rPr sz="2000" spc="-2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pressure may be read from a</a:t>
            </a:r>
            <a:r>
              <a:rPr sz="2000" spc="-1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manometer</a:t>
            </a:r>
            <a:endParaRPr sz="2000">
              <a:latin typeface="Arial"/>
              <a:cs typeface="Arial"/>
            </a:endParaRPr>
          </a:p>
          <a:p>
            <a:pPr marL="1216660" algn="ctr">
              <a:lnSpc>
                <a:spcPct val="100000"/>
              </a:lnSpc>
              <a:spcBef>
                <a:spcPts val="1970"/>
              </a:spcBef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The velocity of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fluid at thin constriction may be written</a:t>
            </a:r>
            <a:r>
              <a:rPr sz="2000" spc="-1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L="1229995" algn="ctr">
              <a:lnSpc>
                <a:spcPct val="100000"/>
              </a:lnSpc>
              <a:spcBef>
                <a:spcPts val="117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0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=C 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0 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√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2g</a:t>
            </a:r>
            <a:r>
              <a:rPr sz="2400" b="1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∆H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47040" y="76047"/>
            <a:ext cx="8247380" cy="6184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0" marR="1303655">
              <a:lnSpc>
                <a:spcPct val="150100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∆H = </a:t>
            </a:r>
            <a:r>
              <a:rPr sz="2000" spc="-5" dirty="0">
                <a:latin typeface="Arial"/>
                <a:cs typeface="Arial"/>
              </a:rPr>
              <a:t>difference in height, </a:t>
            </a:r>
            <a:r>
              <a:rPr sz="2000" dirty="0">
                <a:latin typeface="Arial"/>
                <a:cs typeface="Arial"/>
              </a:rPr>
              <a:t>can be measured by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manometer  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1950" spc="15" baseline="-21367" dirty="0">
                <a:latin typeface="Arial"/>
                <a:cs typeface="Arial"/>
              </a:rPr>
              <a:t>0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constant</a:t>
            </a:r>
            <a:endParaRPr sz="200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  <a:spcBef>
                <a:spcPts val="1200"/>
              </a:spcBef>
            </a:pPr>
            <a:r>
              <a:rPr sz="2000" spc="10" dirty="0">
                <a:latin typeface="Arial"/>
                <a:cs typeface="Arial"/>
              </a:rPr>
              <a:t>U</a:t>
            </a:r>
            <a:r>
              <a:rPr sz="1950" spc="15" baseline="-21367" dirty="0">
                <a:latin typeface="Arial"/>
                <a:cs typeface="Arial"/>
              </a:rPr>
              <a:t>0 </a:t>
            </a:r>
            <a:r>
              <a:rPr sz="2000" dirty="0">
                <a:latin typeface="Arial"/>
                <a:cs typeface="Arial"/>
              </a:rPr>
              <a:t>= velocity of fluid at the point of orifice</a:t>
            </a:r>
            <a:r>
              <a:rPr sz="2000" spc="-3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meter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814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CONSTRUCTION</a:t>
            </a:r>
            <a:endParaRPr sz="2000">
              <a:latin typeface="Arial"/>
              <a:cs typeface="Arial"/>
            </a:endParaRPr>
          </a:p>
          <a:p>
            <a:pPr marL="368300" marR="412115" indent="-342900">
              <a:lnSpc>
                <a:spcPct val="130000"/>
              </a:lnSpc>
              <a:spcBef>
                <a:spcPts val="480"/>
              </a:spcBef>
              <a:buClr>
                <a:srgbClr val="008000"/>
              </a:buClr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dirty="0">
                <a:latin typeface="Arial"/>
                <a:cs typeface="Arial"/>
              </a:rPr>
              <a:t>It is consider to be a thin plate containing a sharp aperture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  which fluid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flows</a:t>
            </a:r>
            <a:endParaRPr sz="20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1200"/>
              </a:spcBef>
              <a:buClr>
                <a:srgbClr val="008000"/>
              </a:buClr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Normally it is placed between long straight</a:t>
            </a:r>
            <a:r>
              <a:rPr sz="2000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pipes</a:t>
            </a:r>
            <a:endParaRPr sz="2000">
              <a:latin typeface="Arial"/>
              <a:cs typeface="Arial"/>
            </a:endParaRPr>
          </a:p>
          <a:p>
            <a:pPr marL="368300" marR="58419" indent="-342900">
              <a:lnSpc>
                <a:spcPct val="130000"/>
              </a:lnSpc>
              <a:spcBef>
                <a:spcPts val="484"/>
              </a:spcBef>
              <a:buClr>
                <a:srgbClr val="008000"/>
              </a:buClr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993300"/>
                </a:solidFill>
                <a:latin typeface="Arial"/>
                <a:cs typeface="Arial"/>
              </a:rPr>
              <a:t>For present discussion plate is introduced into pipe and manometer</a:t>
            </a:r>
            <a:r>
              <a:rPr sz="2000" spc="-215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93300"/>
                </a:solidFill>
                <a:latin typeface="Arial"/>
                <a:cs typeface="Arial"/>
              </a:rPr>
              <a:t>is  connected at points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A and</a:t>
            </a:r>
            <a:r>
              <a:rPr sz="2000" spc="-1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WORKING</a:t>
            </a:r>
            <a:endParaRPr sz="2000">
              <a:latin typeface="Arial"/>
              <a:cs typeface="Arial"/>
            </a:endParaRPr>
          </a:p>
          <a:p>
            <a:pPr marL="368300" marR="17780" indent="-342900">
              <a:lnSpc>
                <a:spcPct val="130000"/>
              </a:lnSpc>
              <a:spcBef>
                <a:spcPts val="480"/>
              </a:spcBef>
              <a:buClr>
                <a:srgbClr val="008000"/>
              </a:buClr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Orifice meter is referred as the variable head meter, </a:t>
            </a:r>
            <a:r>
              <a:rPr sz="2000" spc="-5" dirty="0">
                <a:solidFill>
                  <a:srgbClr val="CC0099"/>
                </a:solidFill>
                <a:latin typeface="Arial"/>
                <a:cs typeface="Arial"/>
              </a:rPr>
              <a:t>ie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it measure the  variation in </a:t>
            </a:r>
            <a:r>
              <a:rPr sz="2000" spc="-5" dirty="0">
                <a:solidFill>
                  <a:srgbClr val="CC00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pressure across a </a:t>
            </a:r>
            <a:r>
              <a:rPr sz="2000" spc="-5" dirty="0">
                <a:solidFill>
                  <a:srgbClr val="CC0099"/>
                </a:solidFill>
                <a:latin typeface="Arial"/>
                <a:cs typeface="Arial"/>
              </a:rPr>
              <a:t>fixed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construction placed in </a:t>
            </a:r>
            <a:r>
              <a:rPr sz="2000" spc="-5" dirty="0">
                <a:solidFill>
                  <a:srgbClr val="CC0099"/>
                </a:solidFill>
                <a:latin typeface="Arial"/>
                <a:cs typeface="Arial"/>
              </a:rPr>
              <a:t>the</a:t>
            </a:r>
            <a:r>
              <a:rPr sz="2000" spc="-17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path  of</a:t>
            </a:r>
            <a:r>
              <a:rPr sz="2000" spc="-2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flow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161544"/>
            <a:ext cx="8595360" cy="6467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45440" y="144628"/>
            <a:ext cx="8385809" cy="445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30480" indent="-342900">
              <a:lnSpc>
                <a:spcPct val="120100"/>
              </a:lnSpc>
              <a:spcBef>
                <a:spcPts val="95"/>
              </a:spcBef>
              <a:buClr>
                <a:srgbClr val="008000"/>
              </a:buClr>
              <a:buFont typeface="Wingdings"/>
              <a:buChar char=""/>
              <a:tabLst>
                <a:tab pos="393065" algn="l"/>
                <a:tab pos="393700" algn="l"/>
              </a:tabLst>
            </a:pPr>
            <a:r>
              <a:rPr sz="2000" dirty="0">
                <a:latin typeface="Arial"/>
                <a:cs typeface="Arial"/>
              </a:rPr>
              <a:t>When fluid is allowed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pass through the orifice the velocity of the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fluid  at point B increase, as a result at point A pressure will be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increased</a:t>
            </a:r>
            <a:endParaRPr sz="2000">
              <a:latin typeface="Arial"/>
              <a:cs typeface="Arial"/>
            </a:endParaRPr>
          </a:p>
          <a:p>
            <a:pPr marL="393700" indent="-342900">
              <a:lnSpc>
                <a:spcPct val="100000"/>
              </a:lnSpc>
              <a:spcBef>
                <a:spcPts val="960"/>
              </a:spcBef>
              <a:buClr>
                <a:srgbClr val="008000"/>
              </a:buClr>
              <a:buFont typeface="Wingdings"/>
              <a:buChar char=""/>
              <a:tabLst>
                <a:tab pos="393065" algn="l"/>
                <a:tab pos="393700" algn="l"/>
              </a:tabLst>
            </a:pPr>
            <a:r>
              <a:rPr sz="2000" dirty="0">
                <a:latin typeface="Arial"/>
                <a:cs typeface="Arial"/>
              </a:rPr>
              <a:t>Difference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pressure is measured by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manometer</a:t>
            </a:r>
            <a:endParaRPr sz="2000">
              <a:latin typeface="Arial"/>
              <a:cs typeface="Arial"/>
            </a:endParaRPr>
          </a:p>
          <a:p>
            <a:pPr marL="393700" marR="241300" indent="-342900">
              <a:lnSpc>
                <a:spcPct val="120000"/>
              </a:lnSpc>
              <a:spcBef>
                <a:spcPts val="480"/>
              </a:spcBef>
              <a:buClr>
                <a:srgbClr val="008000"/>
              </a:buClr>
              <a:buFont typeface="Wingdings"/>
              <a:buChar char=""/>
              <a:tabLst>
                <a:tab pos="393065" algn="l"/>
                <a:tab pos="393700" algn="l"/>
              </a:tabLst>
            </a:pPr>
            <a:r>
              <a:rPr sz="2000" dirty="0">
                <a:latin typeface="Arial"/>
                <a:cs typeface="Arial"/>
              </a:rPr>
              <a:t>Bernoulli's equation is applied to point A and point B for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experimental  conditions</a:t>
            </a:r>
            <a:endParaRPr sz="2000">
              <a:latin typeface="Arial"/>
              <a:cs typeface="Arial"/>
            </a:endParaRPr>
          </a:p>
          <a:p>
            <a:pPr marL="295910" algn="ctr">
              <a:lnSpc>
                <a:spcPts val="3015"/>
              </a:lnSpc>
              <a:spcBef>
                <a:spcPts val="1350"/>
              </a:spcBef>
              <a:tabLst>
                <a:tab pos="1489075" algn="l"/>
                <a:tab pos="2235835" algn="l"/>
              </a:tabLst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√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µ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b="1" spc="-7" baseline="2430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b="1" spc="330" baseline="24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–µ	</a:t>
            </a:r>
            <a:r>
              <a:rPr sz="2400" b="1" spc="-7" baseline="2430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b="1" spc="112" baseline="24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=C	√2g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∆H</a:t>
            </a:r>
            <a:endParaRPr sz="2400">
              <a:latin typeface="Arial"/>
              <a:cs typeface="Arial"/>
            </a:endParaRPr>
          </a:p>
          <a:p>
            <a:pPr marL="278765" algn="ctr">
              <a:lnSpc>
                <a:spcPts val="1095"/>
              </a:lnSpc>
              <a:tabLst>
                <a:tab pos="995044" algn="l"/>
              </a:tabLst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	0</a:t>
            </a:r>
            <a:endParaRPr sz="1600">
              <a:latin typeface="Arial"/>
              <a:cs typeface="Arial"/>
            </a:endParaRPr>
          </a:p>
          <a:p>
            <a:pPr marL="393700" marR="4716145" algn="just">
              <a:lnSpc>
                <a:spcPct val="143000"/>
              </a:lnSpc>
              <a:spcBef>
                <a:spcPts val="380"/>
              </a:spcBef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µ</a:t>
            </a:r>
            <a:r>
              <a:rPr sz="1950" b="1" spc="7" baseline="-21367" dirty="0">
                <a:solidFill>
                  <a:srgbClr val="FF0000"/>
                </a:solidFill>
                <a:latin typeface="Arial"/>
                <a:cs typeface="Arial"/>
              </a:rPr>
              <a:t>0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= velocity of fluid at orifice  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µ</a:t>
            </a:r>
            <a:r>
              <a:rPr sz="1950" b="1" spc="15" baseline="-21367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950" b="1" spc="22" baseline="-21367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velocity of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fluid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at point</a:t>
            </a:r>
            <a:r>
              <a:rPr sz="20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  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950" b="1" spc="15" baseline="-21367" dirty="0">
                <a:solidFill>
                  <a:srgbClr val="FF0000"/>
                </a:solidFill>
                <a:latin typeface="Arial"/>
                <a:cs typeface="Arial"/>
              </a:rPr>
              <a:t>0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constant</a:t>
            </a:r>
            <a:endParaRPr sz="2000">
              <a:latin typeface="Arial"/>
              <a:cs typeface="Arial"/>
            </a:endParaRPr>
          </a:p>
          <a:p>
            <a:pPr marL="393700" indent="-342900" algn="just">
              <a:lnSpc>
                <a:spcPct val="100000"/>
              </a:lnSpc>
              <a:spcBef>
                <a:spcPts val="960"/>
              </a:spcBef>
              <a:buClr>
                <a:srgbClr val="008000"/>
              </a:buClr>
              <a:buFont typeface="Wingdings"/>
              <a:buChar char=""/>
              <a:tabLst>
                <a:tab pos="393700" algn="l"/>
              </a:tabLst>
            </a:pP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If the diameter of the orifice is 1/5 or less of the pipe diameter then</a:t>
            </a:r>
            <a:r>
              <a:rPr sz="2000" spc="-27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CC0099"/>
                </a:solidFill>
                <a:latin typeface="Arial"/>
                <a:cs typeface="Arial"/>
              </a:rPr>
              <a:t>µ</a:t>
            </a:r>
            <a:r>
              <a:rPr sz="1950" b="1" spc="22" baseline="-21367" dirty="0">
                <a:solidFill>
                  <a:srgbClr val="CC0099"/>
                </a:solidFill>
                <a:latin typeface="Arial"/>
                <a:cs typeface="Arial"/>
              </a:rPr>
              <a:t>A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4546701"/>
            <a:ext cx="2133600" cy="91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>
              <a:lnSpc>
                <a:spcPct val="146100"/>
              </a:lnSpc>
              <a:spcBef>
                <a:spcPts val="100"/>
              </a:spcBef>
            </a:pP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is neglected</a:t>
            </a:r>
            <a:r>
              <a:rPr sz="2000" spc="-11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so,  </a:t>
            </a:r>
            <a:r>
              <a:rPr sz="2000" dirty="0">
                <a:latin typeface="Arial"/>
                <a:cs typeface="Arial"/>
              </a:rPr>
              <a:t>Applications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2346" y="4636389"/>
            <a:ext cx="1823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µ</a:t>
            </a:r>
            <a:r>
              <a:rPr sz="2400" b="1" spc="-7" baseline="-20833" dirty="0">
                <a:solidFill>
                  <a:srgbClr val="FF0000"/>
                </a:solidFill>
                <a:latin typeface="Arial"/>
                <a:cs typeface="Arial"/>
              </a:rPr>
              <a:t>0 </a:t>
            </a:r>
            <a:r>
              <a:rPr sz="2000" dirty="0">
                <a:solidFill>
                  <a:srgbClr val="CC0099"/>
                </a:solidFill>
                <a:latin typeface="Arial"/>
                <a:cs typeface="Arial"/>
              </a:rPr>
              <a:t>= 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950" b="1" spc="15" baseline="-21367" dirty="0">
                <a:solidFill>
                  <a:srgbClr val="FF0000"/>
                </a:solidFill>
                <a:latin typeface="Arial"/>
                <a:cs typeface="Arial"/>
              </a:rPr>
              <a:t>0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√2g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∆H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5437428"/>
            <a:ext cx="6575425" cy="87884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0"/>
              </a:spcBef>
              <a:buClr>
                <a:srgbClr val="00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Velocity at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either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of the point A and B can be</a:t>
            </a:r>
            <a:r>
              <a:rPr sz="2000" spc="-1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measured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00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Volume of liquid flowing per hour can be</a:t>
            </a:r>
            <a:r>
              <a:rPr sz="2000" spc="-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determined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5713" y="307594"/>
            <a:ext cx="45916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CC0099"/>
                </a:solidFill>
              </a:rPr>
              <a:t>VENTURI</a:t>
            </a:r>
            <a:r>
              <a:rPr sz="4400" spc="-80" dirty="0">
                <a:solidFill>
                  <a:srgbClr val="CC0099"/>
                </a:solidFill>
              </a:rPr>
              <a:t> </a:t>
            </a:r>
            <a:r>
              <a:rPr sz="4400" dirty="0">
                <a:solidFill>
                  <a:srgbClr val="CC0099"/>
                </a:solidFill>
              </a:rPr>
              <a:t>METER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1652"/>
            <a:ext cx="8072755" cy="45535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50"/>
              </a:spcBef>
              <a:buChar char="•"/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Principle:</a:t>
            </a:r>
            <a:endParaRPr sz="27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50"/>
              </a:spcBef>
              <a:buFont typeface="Wingdings"/>
              <a:buChar char=""/>
              <a:tabLst>
                <a:tab pos="355600" algn="l"/>
              </a:tabLst>
            </a:pP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Venturi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meter consist of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two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tapered sections </a:t>
            </a:r>
            <a:r>
              <a:rPr sz="2700" spc="-20" dirty="0">
                <a:solidFill>
                  <a:srgbClr val="FF0000"/>
                </a:solidFill>
                <a:latin typeface="Arial"/>
                <a:cs typeface="Arial"/>
              </a:rPr>
              <a:t>in 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the pipe line with a gradual constriction </a:t>
            </a:r>
            <a:r>
              <a:rPr sz="2700" spc="-10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its 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centre.</a:t>
            </a:r>
            <a:endParaRPr sz="27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50"/>
              </a:spcBef>
              <a:buFont typeface="Wingdings"/>
              <a:buChar char=""/>
              <a:tabLst>
                <a:tab pos="355600" algn="l"/>
              </a:tabLst>
            </a:pP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When fluid stream is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allowed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pass through the  narrow throat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velocity </a:t>
            </a:r>
            <a:r>
              <a:rPr sz="2700" spc="-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fluid increases at 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the venturi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compared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to velocity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7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upstream.</a:t>
            </a:r>
            <a:endParaRPr sz="27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650"/>
              </a:spcBef>
              <a:buFont typeface="Wingdings"/>
              <a:buChar char=""/>
              <a:tabLst>
                <a:tab pos="355600" algn="l"/>
              </a:tabLst>
            </a:pPr>
            <a:r>
              <a:rPr sz="2700" dirty="0">
                <a:solidFill>
                  <a:srgbClr val="006FC0"/>
                </a:solidFill>
                <a:latin typeface="Arial"/>
                <a:cs typeface="Arial"/>
              </a:rPr>
              <a:t>This results in decrease in the pressure</a:t>
            </a:r>
            <a:r>
              <a:rPr sz="27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006FC0"/>
                </a:solidFill>
                <a:latin typeface="Arial"/>
                <a:cs typeface="Arial"/>
              </a:rPr>
              <a:t>head.</a:t>
            </a:r>
            <a:endParaRPr sz="2700">
              <a:latin typeface="Arial"/>
              <a:cs typeface="Arial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650"/>
              </a:spcBef>
              <a:buFont typeface="Wingdings"/>
              <a:buChar char=""/>
              <a:tabLst>
                <a:tab pos="355600" algn="l"/>
              </a:tabLst>
            </a:pPr>
            <a:r>
              <a:rPr sz="2700" dirty="0">
                <a:solidFill>
                  <a:srgbClr val="C00000"/>
                </a:solidFill>
                <a:latin typeface="Arial"/>
                <a:cs typeface="Arial"/>
              </a:rPr>
              <a:t>This </a:t>
            </a:r>
            <a:r>
              <a:rPr sz="2700" spc="-5" dirty="0">
                <a:solidFill>
                  <a:srgbClr val="C00000"/>
                </a:solidFill>
                <a:latin typeface="Arial"/>
                <a:cs typeface="Arial"/>
              </a:rPr>
              <a:t>resulting decrease in </a:t>
            </a:r>
            <a:r>
              <a:rPr sz="270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700" spc="-5" dirty="0">
                <a:solidFill>
                  <a:srgbClr val="C00000"/>
                </a:solidFill>
                <a:latin typeface="Arial"/>
                <a:cs typeface="Arial"/>
              </a:rPr>
              <a:t>pressure head is  </a:t>
            </a:r>
            <a:r>
              <a:rPr sz="2700" dirty="0">
                <a:solidFill>
                  <a:srgbClr val="C00000"/>
                </a:solidFill>
                <a:latin typeface="Arial"/>
                <a:cs typeface="Arial"/>
              </a:rPr>
              <a:t>measured directly from the</a:t>
            </a:r>
            <a:r>
              <a:rPr sz="2700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C00000"/>
                </a:solidFill>
                <a:latin typeface="Arial"/>
                <a:cs typeface="Arial"/>
              </a:rPr>
              <a:t>manometer.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59536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00"/>
            <a:ext cx="79248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76200"/>
            <a:ext cx="8945880" cy="6629400"/>
            <a:chOff x="76200" y="76200"/>
            <a:chExt cx="8945880" cy="6629400"/>
          </a:xfrm>
        </p:grpSpPr>
        <p:sp>
          <p:nvSpPr>
            <p:cNvPr id="3" name="object 3"/>
            <p:cNvSpPr/>
            <p:nvPr/>
          </p:nvSpPr>
          <p:spPr>
            <a:xfrm>
              <a:off x="76200" y="76200"/>
              <a:ext cx="8888944" cy="3200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00" y="3200400"/>
              <a:ext cx="8945880" cy="3505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39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07340" y="104076"/>
            <a:ext cx="7144384" cy="48552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Disadvantages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Expensive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Need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technical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expert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flexible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Occupies more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space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Advantages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993300"/>
                </a:solidFill>
                <a:latin typeface="Arial"/>
                <a:cs typeface="Arial"/>
              </a:rPr>
              <a:t>Power loss is</a:t>
            </a:r>
            <a:r>
              <a:rPr sz="2400" b="1" spc="-5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93300"/>
                </a:solidFill>
                <a:latin typeface="Arial"/>
                <a:cs typeface="Arial"/>
              </a:rPr>
              <a:t>less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5" dirty="0">
                <a:solidFill>
                  <a:srgbClr val="993300"/>
                </a:solidFill>
                <a:latin typeface="Arial"/>
                <a:cs typeface="Arial"/>
              </a:rPr>
              <a:t>Head </a:t>
            </a:r>
            <a:r>
              <a:rPr sz="2400" b="1" dirty="0">
                <a:solidFill>
                  <a:srgbClr val="993300"/>
                </a:solidFill>
                <a:latin typeface="Arial"/>
                <a:cs typeface="Arial"/>
              </a:rPr>
              <a:t>loss is</a:t>
            </a:r>
            <a:r>
              <a:rPr sz="2400" b="1" spc="-2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3300"/>
                </a:solidFill>
                <a:latin typeface="Arial"/>
                <a:cs typeface="Arial"/>
              </a:rPr>
              <a:t>negligible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solidFill>
                  <a:srgbClr val="212168"/>
                </a:solidFill>
                <a:latin typeface="Arial"/>
                <a:cs typeface="Arial"/>
              </a:rPr>
              <a:t>Applications: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is commonly used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liquids, specially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40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water.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can also be used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for 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measurement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gases.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440" y="329895"/>
            <a:ext cx="81407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0066"/>
                </a:solidFill>
                <a:latin typeface="Arial"/>
                <a:cs typeface="Arial"/>
              </a:rPr>
              <a:t>Consider a column of liquid with two openings Which are provided at</a:t>
            </a:r>
            <a:r>
              <a:rPr sz="2000" b="0" spc="-15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0066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140" y="635863"/>
            <a:ext cx="8442325" cy="23850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wall of the vessel at different</a:t>
            </a:r>
            <a:r>
              <a:rPr sz="2000" spc="-10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height</a:t>
            </a:r>
            <a:endParaRPr sz="2000">
              <a:latin typeface="Arial"/>
              <a:cs typeface="Arial"/>
            </a:endParaRPr>
          </a:p>
          <a:p>
            <a:pPr marL="38100" marR="893444" indent="342900">
              <a:lnSpc>
                <a:spcPct val="120000"/>
              </a:lnSpc>
            </a:pP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The rate of flow through these opening s are different due to</a:t>
            </a:r>
            <a:r>
              <a:rPr sz="2000" spc="-254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the  pressure exerted at the different</a:t>
            </a:r>
            <a:r>
              <a:rPr sz="2000" spc="-14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height</a:t>
            </a:r>
            <a:endParaRPr sz="2000">
              <a:latin typeface="Arial"/>
              <a:cs typeface="Arial"/>
            </a:endParaRPr>
          </a:p>
          <a:p>
            <a:pPr marL="38100" marR="30480" indent="342900">
              <a:lnSpc>
                <a:spcPts val="2880"/>
              </a:lnSpc>
              <a:spcBef>
                <a:spcPts val="175"/>
              </a:spcBef>
            </a:pPr>
            <a:r>
              <a:rPr sz="2000" dirty="0">
                <a:latin typeface="Arial"/>
                <a:cs typeface="Arial"/>
              </a:rPr>
              <a:t>Consider a stationary column 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the pressure </a:t>
            </a:r>
            <a:r>
              <a:rPr sz="2000" spc="5" dirty="0">
                <a:solidFill>
                  <a:srgbClr val="CC3300"/>
                </a:solidFill>
                <a:latin typeface="Arial"/>
                <a:cs typeface="Arial"/>
              </a:rPr>
              <a:t>p</a:t>
            </a:r>
            <a:r>
              <a:rPr sz="1950" spc="7" baseline="-21367" dirty="0">
                <a:solidFill>
                  <a:srgbClr val="CC3300"/>
                </a:solidFill>
                <a:latin typeface="Arial"/>
                <a:cs typeface="Arial"/>
              </a:rPr>
              <a:t>s 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is acting on the surface of  the fluid, column is maintained at constant pressure by applying</a:t>
            </a:r>
            <a:r>
              <a:rPr sz="2000" spc="-19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pressure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600"/>
              </a:spcBef>
            </a:pPr>
            <a:r>
              <a:rPr sz="2000" dirty="0">
                <a:solidFill>
                  <a:srgbClr val="A40020"/>
                </a:solidFill>
                <a:latin typeface="Arial"/>
                <a:cs typeface="Arial"/>
              </a:rPr>
              <a:t>The force acting below and above the point 1 are</a:t>
            </a:r>
            <a:r>
              <a:rPr sz="2000" spc="-17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40020"/>
                </a:solidFill>
                <a:latin typeface="Arial"/>
                <a:cs typeface="Arial"/>
              </a:rPr>
              <a:t>evaluated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092930"/>
            <a:ext cx="83883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Substituting the force with pressure x area of cross section in </a:t>
            </a:r>
            <a:r>
              <a:rPr sz="2000" spc="-5" dirty="0">
                <a:solidFill>
                  <a:srgbClr val="009900"/>
                </a:solidFill>
                <a:latin typeface="Arial"/>
                <a:cs typeface="Arial"/>
              </a:rPr>
              <a:t>the</a:t>
            </a:r>
            <a:r>
              <a:rPr sz="2000" spc="-24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above  equation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3200400"/>
            <a:ext cx="2895600" cy="6858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5651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445"/>
              </a:spcBef>
            </a:pPr>
            <a:r>
              <a:rPr sz="1800" b="1" dirty="0">
                <a:solidFill>
                  <a:srgbClr val="00CC00"/>
                </a:solidFill>
                <a:latin typeface="Comic Sans MS"/>
                <a:cs typeface="Comic Sans MS"/>
              </a:rPr>
              <a:t>Force </a:t>
            </a:r>
            <a:r>
              <a:rPr sz="1800" b="1" spc="-5" dirty="0">
                <a:solidFill>
                  <a:srgbClr val="00CC00"/>
                </a:solidFill>
                <a:latin typeface="Comic Sans MS"/>
                <a:cs typeface="Comic Sans MS"/>
              </a:rPr>
              <a:t>acting </a:t>
            </a:r>
            <a:r>
              <a:rPr sz="1800" b="1" dirty="0">
                <a:solidFill>
                  <a:srgbClr val="00CC00"/>
                </a:solidFill>
                <a:latin typeface="Comic Sans MS"/>
                <a:cs typeface="Comic Sans MS"/>
              </a:rPr>
              <a:t>on the</a:t>
            </a:r>
            <a:r>
              <a:rPr sz="1800" b="1" spc="-114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0CC00"/>
                </a:solidFill>
                <a:latin typeface="Comic Sans MS"/>
                <a:cs typeface="Comic Sans MS"/>
              </a:rPr>
              <a:t>liquid</a:t>
            </a:r>
            <a:endParaRPr sz="1800">
              <a:latin typeface="Comic Sans MS"/>
              <a:cs typeface="Comic Sans MS"/>
            </a:endParaRPr>
          </a:p>
          <a:p>
            <a:pPr marL="824865">
              <a:lnSpc>
                <a:spcPct val="100000"/>
              </a:lnSpc>
            </a:pPr>
            <a:r>
              <a:rPr sz="1800" b="1" spc="-5" dirty="0">
                <a:solidFill>
                  <a:srgbClr val="00CC00"/>
                </a:solidFill>
                <a:latin typeface="Comic Sans MS"/>
                <a:cs typeface="Comic Sans MS"/>
              </a:rPr>
              <a:t>At </a:t>
            </a:r>
            <a:r>
              <a:rPr sz="1800" b="1" dirty="0">
                <a:solidFill>
                  <a:srgbClr val="00CC00"/>
                </a:solidFill>
                <a:latin typeface="Comic Sans MS"/>
                <a:cs typeface="Comic Sans MS"/>
              </a:rPr>
              <a:t>point</a:t>
            </a:r>
            <a:r>
              <a:rPr sz="1800" b="1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0CC00"/>
                </a:solidFill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0389" y="3425774"/>
            <a:ext cx="159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52800" y="3352800"/>
            <a:ext cx="2362200" cy="762000"/>
          </a:xfrm>
          <a:custGeom>
            <a:avLst/>
            <a:gdLst/>
            <a:ahLst/>
            <a:cxnLst/>
            <a:rect l="l" t="t" r="r" b="b"/>
            <a:pathLst>
              <a:path w="2362200" h="762000">
                <a:moveTo>
                  <a:pt x="2362200" y="0"/>
                </a:moveTo>
                <a:lnTo>
                  <a:pt x="0" y="0"/>
                </a:lnTo>
                <a:lnTo>
                  <a:pt x="0" y="762000"/>
                </a:lnTo>
                <a:lnTo>
                  <a:pt x="2362200" y="762000"/>
                </a:lnTo>
                <a:lnTo>
                  <a:pt x="23622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16985" y="3573602"/>
            <a:ext cx="2371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66CC"/>
                </a:solidFill>
                <a:latin typeface="Comic Sans MS"/>
                <a:cs typeface="Comic Sans MS"/>
              </a:rPr>
              <a:t>Force </a:t>
            </a:r>
            <a:r>
              <a:rPr sz="1800" b="1" dirty="0">
                <a:solidFill>
                  <a:srgbClr val="3366CC"/>
                </a:solidFill>
                <a:latin typeface="Comic Sans MS"/>
                <a:cs typeface="Comic Sans MS"/>
              </a:rPr>
              <a:t>on </a:t>
            </a:r>
            <a:r>
              <a:rPr sz="1800" b="1" spc="-5" dirty="0">
                <a:solidFill>
                  <a:srgbClr val="3366CC"/>
                </a:solidFill>
                <a:latin typeface="Comic Sans MS"/>
                <a:cs typeface="Comic Sans MS"/>
              </a:rPr>
              <a:t>the</a:t>
            </a:r>
            <a:r>
              <a:rPr sz="1800" b="1" spc="-55" dirty="0">
                <a:solidFill>
                  <a:srgbClr val="3366CC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3366CC"/>
                </a:solidFill>
                <a:latin typeface="Comic Sans MS"/>
                <a:cs typeface="Comic Sans MS"/>
              </a:rPr>
              <a:t>surface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67400" y="3276600"/>
            <a:ext cx="3124200" cy="838200"/>
          </a:xfrm>
          <a:custGeom>
            <a:avLst/>
            <a:gdLst/>
            <a:ahLst/>
            <a:cxnLst/>
            <a:rect l="l" t="t" r="r" b="b"/>
            <a:pathLst>
              <a:path w="3124200" h="838200">
                <a:moveTo>
                  <a:pt x="3124200" y="0"/>
                </a:moveTo>
                <a:lnTo>
                  <a:pt x="0" y="0"/>
                </a:lnTo>
                <a:lnTo>
                  <a:pt x="0" y="838200"/>
                </a:lnTo>
                <a:lnTo>
                  <a:pt x="3124200" y="838200"/>
                </a:lnTo>
                <a:lnTo>
                  <a:pt x="3124200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74867" y="3398646"/>
            <a:ext cx="3413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+ </a:t>
            </a:r>
            <a:r>
              <a:rPr sz="1800" b="1" dirty="0">
                <a:solidFill>
                  <a:srgbClr val="CC00CC"/>
                </a:solidFill>
                <a:latin typeface="Comic Sans MS"/>
                <a:cs typeface="Comic Sans MS"/>
              </a:rPr>
              <a:t>Force excreted </a:t>
            </a:r>
            <a:r>
              <a:rPr sz="1800" b="1" spc="-5" dirty="0">
                <a:solidFill>
                  <a:srgbClr val="CC00CC"/>
                </a:solidFill>
                <a:latin typeface="Comic Sans MS"/>
                <a:cs typeface="Comic Sans MS"/>
              </a:rPr>
              <a:t>by the</a:t>
            </a:r>
            <a:r>
              <a:rPr sz="1800" b="1" spc="-105" dirty="0">
                <a:solidFill>
                  <a:srgbClr val="CC00CC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CC00CC"/>
                </a:solidFill>
                <a:latin typeface="Comic Sans MS"/>
                <a:cs typeface="Comic Sans MS"/>
              </a:rPr>
              <a:t>liquid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57945" y="6290385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9747" y="3673220"/>
            <a:ext cx="155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CC"/>
                </a:solidFill>
                <a:latin typeface="Comic Sans MS"/>
                <a:cs typeface="Comic Sans MS"/>
              </a:rPr>
              <a:t>Above </a:t>
            </a:r>
            <a:r>
              <a:rPr sz="1800" b="1" dirty="0">
                <a:solidFill>
                  <a:srgbClr val="CC00CC"/>
                </a:solidFill>
                <a:latin typeface="Comic Sans MS"/>
                <a:cs typeface="Comic Sans MS"/>
              </a:rPr>
              <a:t>point</a:t>
            </a:r>
            <a:r>
              <a:rPr sz="1800" b="1" spc="-100" dirty="0">
                <a:solidFill>
                  <a:srgbClr val="CC00CC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CC00CC"/>
                </a:solidFill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085" y="5200650"/>
            <a:ext cx="3001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Pressure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at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point 1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x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Area</a:t>
            </a:r>
            <a:r>
              <a:rPr sz="1800" spc="38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700" baseline="-7716" dirty="0">
                <a:latin typeface="Arial"/>
                <a:cs typeface="Arial"/>
              </a:rPr>
              <a:t>=</a:t>
            </a:r>
            <a:endParaRPr sz="2700" baseline="-7716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5141" y="5064328"/>
            <a:ext cx="314833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spc="-5" dirty="0">
                <a:solidFill>
                  <a:srgbClr val="3333FF"/>
                </a:solidFill>
                <a:latin typeface="Arial"/>
                <a:cs typeface="Arial"/>
              </a:rPr>
              <a:t>Pressure on the surface </a:t>
            </a:r>
            <a:r>
              <a:rPr sz="1800" dirty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800" spc="-2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FF"/>
                </a:solidFill>
                <a:latin typeface="Arial"/>
                <a:cs typeface="Arial"/>
              </a:rPr>
              <a:t>area</a:t>
            </a:r>
            <a:endParaRPr sz="1800">
              <a:latin typeface="Arial"/>
              <a:cs typeface="Arial"/>
            </a:endParaRPr>
          </a:p>
          <a:p>
            <a:pPr marL="477520">
              <a:lnSpc>
                <a:spcPts val="2395"/>
              </a:lnSpc>
            </a:pPr>
            <a:r>
              <a:rPr sz="2000" b="1" dirty="0">
                <a:solidFill>
                  <a:srgbClr val="CC6600"/>
                </a:solidFill>
                <a:latin typeface="Arial"/>
                <a:cs typeface="Arial"/>
              </a:rPr>
              <a:t>+ </a:t>
            </a:r>
            <a:r>
              <a:rPr sz="1800" dirty="0">
                <a:solidFill>
                  <a:srgbClr val="3333FF"/>
                </a:solidFill>
                <a:latin typeface="Arial"/>
                <a:cs typeface="Arial"/>
              </a:rPr>
              <a:t>mass </a:t>
            </a:r>
            <a:r>
              <a:rPr sz="2000" b="1" dirty="0">
                <a:solidFill>
                  <a:srgbClr val="CC6600"/>
                </a:solidFill>
                <a:latin typeface="Arial"/>
                <a:cs typeface="Arial"/>
              </a:rPr>
              <a:t>x</a:t>
            </a:r>
            <a:r>
              <a:rPr sz="2000" b="1" spc="-105" dirty="0"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FF"/>
                </a:solidFill>
                <a:latin typeface="Arial"/>
                <a:cs typeface="Arial"/>
              </a:rPr>
              <a:t>acceleration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40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7885" y="307594"/>
            <a:ext cx="33508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993300"/>
                </a:solidFill>
              </a:rPr>
              <a:t>PITOT</a:t>
            </a:r>
            <a:r>
              <a:rPr sz="4400" spc="-70" dirty="0">
                <a:solidFill>
                  <a:srgbClr val="993300"/>
                </a:solidFill>
              </a:rPr>
              <a:t> </a:t>
            </a:r>
            <a:r>
              <a:rPr sz="4400" dirty="0">
                <a:solidFill>
                  <a:srgbClr val="993300"/>
                </a:solidFill>
              </a:rPr>
              <a:t>TUBE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97840" y="1161411"/>
            <a:ext cx="8125459" cy="41586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93700" indent="-342900" algn="just">
              <a:lnSpc>
                <a:spcPct val="100000"/>
              </a:lnSpc>
              <a:spcBef>
                <a:spcPts val="745"/>
              </a:spcBef>
              <a:buChar char="•"/>
              <a:tabLst>
                <a:tab pos="393700" algn="l"/>
              </a:tabLst>
            </a:pPr>
            <a:r>
              <a:rPr sz="2700" dirty="0">
                <a:latin typeface="Arial"/>
                <a:cs typeface="Arial"/>
              </a:rPr>
              <a:t>Principle:</a:t>
            </a:r>
            <a:endParaRPr sz="2700">
              <a:latin typeface="Arial"/>
              <a:cs typeface="Arial"/>
            </a:endParaRPr>
          </a:p>
          <a:p>
            <a:pPr marL="393700" marR="19685" indent="-342900" algn="just">
              <a:lnSpc>
                <a:spcPct val="100000"/>
              </a:lnSpc>
              <a:spcBef>
                <a:spcPts val="645"/>
              </a:spcBef>
              <a:buFont typeface="Wingdings"/>
              <a:buChar char=""/>
              <a:tabLst>
                <a:tab pos="393700" algn="l"/>
              </a:tabLst>
            </a:pP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Pitot tube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consists </a:t>
            </a:r>
            <a:r>
              <a:rPr sz="2700" spc="-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sensing element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with a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small  constriction compared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to the size </a:t>
            </a:r>
            <a:r>
              <a:rPr sz="2700" spc="-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flow  channel.</a:t>
            </a:r>
            <a:endParaRPr sz="2700">
              <a:latin typeface="Arial"/>
              <a:cs typeface="Arial"/>
            </a:endParaRPr>
          </a:p>
          <a:p>
            <a:pPr marL="393700" marR="17780" indent="-342900" algn="just">
              <a:lnSpc>
                <a:spcPct val="100000"/>
              </a:lnSpc>
              <a:spcBef>
                <a:spcPts val="655"/>
              </a:spcBef>
              <a:buFont typeface="Wingdings"/>
              <a:buChar char=""/>
              <a:tabLst>
                <a:tab pos="393700" algn="l"/>
              </a:tabLst>
            </a:pP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When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sensing element is inserted </a:t>
            </a:r>
            <a:r>
              <a:rPr sz="2700" spc="-10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the  center </a:t>
            </a:r>
            <a:r>
              <a:rPr sz="2700" spc="-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stream,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the velocity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flow is 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increased</a:t>
            </a:r>
            <a:r>
              <a:rPr sz="2700" spc="-5" dirty="0">
                <a:solidFill>
                  <a:srgbClr val="009900"/>
                </a:solidFill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  <a:p>
            <a:pPr marL="393700" indent="-342900" algn="just">
              <a:lnSpc>
                <a:spcPct val="100000"/>
              </a:lnSpc>
              <a:spcBef>
                <a:spcPts val="650"/>
              </a:spcBef>
              <a:buFont typeface="Wingdings"/>
              <a:buChar char=""/>
              <a:tabLst>
                <a:tab pos="393700" algn="l"/>
              </a:tabLst>
            </a:pPr>
            <a:r>
              <a:rPr sz="2700" dirty="0">
                <a:solidFill>
                  <a:srgbClr val="993300"/>
                </a:solidFill>
                <a:latin typeface="Arial"/>
                <a:cs typeface="Arial"/>
              </a:rPr>
              <a:t>This results </a:t>
            </a:r>
            <a:r>
              <a:rPr sz="2700" spc="-5" dirty="0">
                <a:solidFill>
                  <a:srgbClr val="993300"/>
                </a:solidFill>
                <a:latin typeface="Arial"/>
                <a:cs typeface="Arial"/>
              </a:rPr>
              <a:t>in </a:t>
            </a:r>
            <a:r>
              <a:rPr sz="2700" dirty="0">
                <a:solidFill>
                  <a:srgbClr val="993300"/>
                </a:solidFill>
                <a:latin typeface="Arial"/>
                <a:cs typeface="Arial"/>
              </a:rPr>
              <a:t>decrease </a:t>
            </a:r>
            <a:r>
              <a:rPr sz="2700" spc="-5" dirty="0">
                <a:solidFill>
                  <a:srgbClr val="993300"/>
                </a:solidFill>
                <a:latin typeface="Arial"/>
                <a:cs typeface="Arial"/>
              </a:rPr>
              <a:t>in </a:t>
            </a:r>
            <a:r>
              <a:rPr sz="2700" dirty="0">
                <a:solidFill>
                  <a:srgbClr val="993300"/>
                </a:solidFill>
                <a:latin typeface="Arial"/>
                <a:cs typeface="Arial"/>
              </a:rPr>
              <a:t>pressure</a:t>
            </a:r>
            <a:r>
              <a:rPr sz="2700" spc="-45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993300"/>
                </a:solidFill>
                <a:latin typeface="Arial"/>
                <a:cs typeface="Arial"/>
              </a:rPr>
              <a:t>head</a:t>
            </a:r>
            <a:r>
              <a:rPr sz="2700" spc="-5" dirty="0"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  <a:p>
            <a:pPr marL="3081020" algn="just">
              <a:lnSpc>
                <a:spcPct val="100000"/>
              </a:lnSpc>
              <a:spcBef>
                <a:spcPts val="665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∆H</a:t>
            </a:r>
            <a:r>
              <a:rPr sz="2775" b="1" baseline="-21021" dirty="0">
                <a:solidFill>
                  <a:srgbClr val="FF0000"/>
                </a:solidFill>
                <a:latin typeface="Arial"/>
                <a:cs typeface="Arial"/>
              </a:rPr>
              <a:t>p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775" b="1" baseline="2552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775" b="1" spc="7" baseline="255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/2g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1514" y="177495"/>
            <a:ext cx="1835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93300"/>
                </a:solidFill>
              </a:rPr>
              <a:t>PITOT</a:t>
            </a:r>
            <a:r>
              <a:rPr spc="-95" dirty="0">
                <a:solidFill>
                  <a:srgbClr val="993300"/>
                </a:solidFill>
              </a:rPr>
              <a:t> </a:t>
            </a:r>
            <a:r>
              <a:rPr spc="-5" dirty="0">
                <a:solidFill>
                  <a:srgbClr val="993300"/>
                </a:solidFill>
              </a:rPr>
              <a:t>TUBE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8200" y="863125"/>
            <a:ext cx="7943850" cy="5209540"/>
            <a:chOff x="838200" y="863125"/>
            <a:chExt cx="7943850" cy="5209540"/>
          </a:xfrm>
        </p:grpSpPr>
        <p:sp>
          <p:nvSpPr>
            <p:cNvPr id="4" name="object 4"/>
            <p:cNvSpPr/>
            <p:nvPr/>
          </p:nvSpPr>
          <p:spPr>
            <a:xfrm>
              <a:off x="838200" y="863125"/>
              <a:ext cx="7943438" cy="52093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3886200"/>
              <a:ext cx="2819400" cy="1143000"/>
            </a:xfrm>
            <a:custGeom>
              <a:avLst/>
              <a:gdLst/>
              <a:ahLst/>
              <a:cxnLst/>
              <a:rect l="l" t="t" r="r" b="b"/>
              <a:pathLst>
                <a:path w="2819400" h="1143000">
                  <a:moveTo>
                    <a:pt x="2819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819400" y="11430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42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06095"/>
            <a:ext cx="1737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993300"/>
                </a:solidFill>
                <a:latin typeface="Arial"/>
                <a:cs typeface="Arial"/>
              </a:rPr>
              <a:t>C</a:t>
            </a:r>
            <a:r>
              <a:rPr b="0" spc="-10" dirty="0">
                <a:solidFill>
                  <a:srgbClr val="993300"/>
                </a:solidFill>
                <a:latin typeface="Arial"/>
                <a:cs typeface="Arial"/>
              </a:rPr>
              <a:t>o</a:t>
            </a:r>
            <a:r>
              <a:rPr b="0" dirty="0">
                <a:solidFill>
                  <a:srgbClr val="993300"/>
                </a:solidFill>
                <a:latin typeface="Arial"/>
                <a:cs typeface="Arial"/>
              </a:rPr>
              <a:t>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773023"/>
            <a:ext cx="7535545" cy="53905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4965" algn="l"/>
                <a:tab pos="355600" algn="l"/>
                <a:tab pos="2569845" algn="l"/>
              </a:tabLst>
            </a:pP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It is also</a:t>
            </a:r>
            <a:r>
              <a:rPr sz="2000" spc="-3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CC3300"/>
                </a:solidFill>
                <a:latin typeface="Arial"/>
                <a:cs typeface="Arial"/>
              </a:rPr>
              <a:t>known</a:t>
            </a:r>
            <a:r>
              <a:rPr sz="2000" spc="-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as	insertion meter or insertion</a:t>
            </a:r>
            <a:r>
              <a:rPr sz="2000" spc="-9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tube</a:t>
            </a:r>
            <a:endParaRPr sz="2000">
              <a:latin typeface="Arial"/>
              <a:cs typeface="Arial"/>
            </a:endParaRPr>
          </a:p>
          <a:p>
            <a:pPr marL="355600" marR="240665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The size of the sensing element is small compared to the</a:t>
            </a:r>
            <a:r>
              <a:rPr sz="2000" spc="-16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flow  channel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The point of measurement may be at the center of the</a:t>
            </a:r>
            <a:r>
              <a:rPr sz="2000" spc="-17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channel</a:t>
            </a:r>
            <a:endParaRPr sz="2000">
              <a:latin typeface="Arial"/>
              <a:cs typeface="Arial"/>
            </a:endParaRPr>
          </a:p>
          <a:p>
            <a:pPr marL="355600" marR="186055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One tube is perpendicular to the flow direction and the other</a:t>
            </a:r>
            <a:r>
              <a:rPr sz="2000" spc="-17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is  parallel to the</a:t>
            </a:r>
            <a:r>
              <a:rPr sz="2000" spc="-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flow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Two tubes are connected to the</a:t>
            </a:r>
            <a:r>
              <a:rPr sz="2000" spc="-1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3300"/>
                </a:solidFill>
                <a:latin typeface="Arial"/>
                <a:cs typeface="Arial"/>
              </a:rPr>
              <a:t>manometer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"/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solidFill>
                  <a:srgbClr val="993300"/>
                </a:solidFill>
                <a:latin typeface="Arial"/>
                <a:cs typeface="Arial"/>
              </a:rPr>
              <a:t>Working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Tube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inserted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flow shown is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figure.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Pitot tube is 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measure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velocity head </a:t>
            </a:r>
            <a:r>
              <a:rPr sz="2400" dirty="0">
                <a:latin typeface="Arial"/>
                <a:cs typeface="Arial"/>
              </a:rPr>
              <a:t>of the  flow.</a:t>
            </a:r>
            <a:endParaRPr sz="2400">
              <a:latin typeface="Arial"/>
              <a:cs typeface="Arial"/>
            </a:endParaRPr>
          </a:p>
          <a:p>
            <a:pPr marL="355600" marR="15875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 this tube </a:t>
            </a:r>
            <a:r>
              <a:rPr sz="2400" spc="-5" dirty="0">
                <a:latin typeface="Arial"/>
                <a:cs typeface="Arial"/>
              </a:rPr>
              <a:t>velocity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fluid is increased </a:t>
            </a:r>
            <a:r>
              <a:rPr sz="2400" dirty="0">
                <a:latin typeface="Arial"/>
                <a:cs typeface="Arial"/>
              </a:rPr>
              <a:t>at the </a:t>
            </a:r>
            <a:r>
              <a:rPr sz="2400" spc="-5" dirty="0">
                <a:latin typeface="Arial"/>
                <a:cs typeface="Arial"/>
              </a:rPr>
              <a:t>narrow  </a:t>
            </a:r>
            <a:r>
              <a:rPr sz="2400" dirty="0">
                <a:latin typeface="Arial"/>
                <a:cs typeface="Arial"/>
              </a:rPr>
              <a:t>constriction </a:t>
            </a:r>
            <a:r>
              <a:rPr sz="2400" spc="-5" dirty="0">
                <a:latin typeface="Arial"/>
                <a:cs typeface="Arial"/>
              </a:rPr>
              <a:t>which results in decreased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pressure.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481329"/>
            <a:ext cx="767397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431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93700" algn="l"/>
              </a:tabLst>
            </a:pPr>
            <a:r>
              <a:rPr sz="2700" spc="-5" dirty="0">
                <a:latin typeface="Arial"/>
                <a:cs typeface="Arial"/>
              </a:rPr>
              <a:t>Tube </a:t>
            </a:r>
            <a:r>
              <a:rPr sz="2700" dirty="0">
                <a:latin typeface="Arial"/>
                <a:cs typeface="Arial"/>
              </a:rPr>
              <a:t>at </a:t>
            </a:r>
            <a:r>
              <a:rPr sz="2700" spc="-5" dirty="0">
                <a:latin typeface="Arial"/>
                <a:cs typeface="Arial"/>
              </a:rPr>
              <a:t>right angles </a:t>
            </a:r>
            <a:r>
              <a:rPr sz="2700" dirty="0">
                <a:latin typeface="Arial"/>
                <a:cs typeface="Arial"/>
              </a:rPr>
              <a:t>to the </a:t>
            </a:r>
            <a:r>
              <a:rPr sz="2700" spc="-5" dirty="0">
                <a:latin typeface="Arial"/>
                <a:cs typeface="Arial"/>
              </a:rPr>
              <a:t>flow </a:t>
            </a:r>
            <a:r>
              <a:rPr sz="2700" dirty="0">
                <a:latin typeface="Arial"/>
                <a:cs typeface="Arial"/>
              </a:rPr>
              <a:t>measures  pressure </a:t>
            </a:r>
            <a:r>
              <a:rPr sz="2700" spc="-5" dirty="0">
                <a:latin typeface="Arial"/>
                <a:cs typeface="Arial"/>
              </a:rPr>
              <a:t>head only while </a:t>
            </a:r>
            <a:r>
              <a:rPr sz="2700" dirty="0">
                <a:latin typeface="Arial"/>
                <a:cs typeface="Arial"/>
              </a:rPr>
              <a:t>the tube that points  upstream measures pressure </a:t>
            </a:r>
            <a:r>
              <a:rPr sz="2700" spc="-5" dirty="0">
                <a:latin typeface="Arial"/>
                <a:cs typeface="Arial"/>
              </a:rPr>
              <a:t>head and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velocity  </a:t>
            </a:r>
            <a:r>
              <a:rPr sz="2700" spc="-5" dirty="0">
                <a:latin typeface="Arial"/>
                <a:cs typeface="Arial"/>
              </a:rPr>
              <a:t>head.</a:t>
            </a:r>
            <a:endParaRPr sz="2700">
              <a:latin typeface="Arial"/>
              <a:cs typeface="Arial"/>
            </a:endParaRPr>
          </a:p>
          <a:p>
            <a:pPr marL="2922270">
              <a:lnSpc>
                <a:spcPct val="100000"/>
              </a:lnSpc>
              <a:spcBef>
                <a:spcPts val="565"/>
              </a:spcBef>
              <a:tabLst>
                <a:tab pos="4083685" algn="l"/>
              </a:tabLst>
            </a:pPr>
            <a:r>
              <a:rPr sz="2700" spc="15" dirty="0">
                <a:latin typeface="Trebuchet MS"/>
                <a:cs typeface="Trebuchet MS"/>
              </a:rPr>
              <a:t>µ</a:t>
            </a:r>
            <a:r>
              <a:rPr sz="2700" spc="22" baseline="24691" dirty="0">
                <a:latin typeface="Trebuchet MS"/>
                <a:cs typeface="Trebuchet MS"/>
              </a:rPr>
              <a:t>2</a:t>
            </a:r>
            <a:r>
              <a:rPr sz="2700" spc="15" dirty="0">
                <a:latin typeface="Arial"/>
                <a:cs typeface="Arial"/>
              </a:rPr>
              <a:t>=</a:t>
            </a:r>
            <a:r>
              <a:rPr sz="2700" spc="-10" dirty="0">
                <a:latin typeface="Arial"/>
                <a:cs typeface="Arial"/>
              </a:rPr>
              <a:t> C</a:t>
            </a:r>
            <a:r>
              <a:rPr sz="2700" spc="-15" baseline="-20061" dirty="0">
                <a:latin typeface="Arial"/>
                <a:cs typeface="Arial"/>
              </a:rPr>
              <a:t>v	</a:t>
            </a:r>
            <a:r>
              <a:rPr sz="2700" b="1" spc="-5" dirty="0">
                <a:solidFill>
                  <a:srgbClr val="FF0000"/>
                </a:solidFill>
                <a:latin typeface="Arial"/>
                <a:cs typeface="Arial"/>
              </a:rPr>
              <a:t>√2g</a:t>
            </a: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 ∆H</a:t>
            </a:r>
            <a:endParaRPr sz="2700">
              <a:latin typeface="Arial"/>
              <a:cs typeface="Arial"/>
            </a:endParaRPr>
          </a:p>
          <a:p>
            <a:pPr marL="488315" indent="-438150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488315" algn="l"/>
                <a:tab pos="488950" algn="l"/>
              </a:tabLst>
            </a:pPr>
            <a:r>
              <a:rPr sz="2700" spc="-10" dirty="0">
                <a:latin typeface="Arial"/>
                <a:cs typeface="Arial"/>
              </a:rPr>
              <a:t>C</a:t>
            </a:r>
            <a:r>
              <a:rPr sz="2700" spc="-15" baseline="-20061" dirty="0">
                <a:latin typeface="Arial"/>
                <a:cs typeface="Arial"/>
              </a:rPr>
              <a:t>v </a:t>
            </a:r>
            <a:r>
              <a:rPr sz="2700" dirty="0">
                <a:latin typeface="Arial"/>
                <a:cs typeface="Arial"/>
              </a:rPr>
              <a:t>coefficient of Pitot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tube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3334511"/>
            <a:ext cx="8915400" cy="2761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44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ROTAMETER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696213"/>
            <a:ext cx="8377555" cy="28790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Principle: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Rotameter is known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area meter as it measures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area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of  flow.</a:t>
            </a:r>
            <a:endParaRPr sz="2400">
              <a:latin typeface="Arial"/>
              <a:cs typeface="Arial"/>
            </a:endParaRPr>
          </a:p>
          <a:p>
            <a:pPr marL="355600" marR="746760" indent="-342900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consist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a vertical, tapered and transparent tube in  which plummet is</a:t>
            </a:r>
            <a:r>
              <a:rPr sz="2400" spc="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placed.</a:t>
            </a:r>
            <a:endParaRPr sz="2400">
              <a:latin typeface="Arial"/>
              <a:cs typeface="Arial"/>
            </a:endParaRPr>
          </a:p>
          <a:p>
            <a:pPr marL="355600" marR="54229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During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fluid flow through the tube the plummet rises  and falls because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variation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of</a:t>
            </a:r>
            <a:r>
              <a:rPr sz="2400" spc="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flow.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457200"/>
            <a:ext cx="8305800" cy="5638800"/>
            <a:chOff x="381000" y="457200"/>
            <a:chExt cx="8305800" cy="5638800"/>
          </a:xfrm>
        </p:grpSpPr>
        <p:sp>
          <p:nvSpPr>
            <p:cNvPr id="3" name="object 3"/>
            <p:cNvSpPr/>
            <p:nvPr/>
          </p:nvSpPr>
          <p:spPr>
            <a:xfrm>
              <a:off x="381000" y="647700"/>
              <a:ext cx="5334000" cy="5334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62600" y="457200"/>
              <a:ext cx="3124200" cy="563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53695"/>
            <a:ext cx="19221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680974"/>
            <a:ext cx="833628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04165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It consists of vertically tapered and transparent tube with narrow</a:t>
            </a:r>
            <a:r>
              <a:rPr sz="2000" spc="-2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end  down, in which a plummet is</a:t>
            </a:r>
            <a:r>
              <a:rPr sz="20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placed.</a:t>
            </a:r>
            <a:endParaRPr sz="2000">
              <a:latin typeface="Arial"/>
              <a:cs typeface="Arial"/>
            </a:endParaRPr>
          </a:p>
          <a:p>
            <a:pPr marL="355600" marR="203835" indent="-342900">
              <a:lnSpc>
                <a:spcPct val="100000"/>
              </a:lnSpc>
              <a:spcBef>
                <a:spcPts val="47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 solid plummet is placed in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the tube.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The diameter of the plummet</a:t>
            </a:r>
            <a:r>
              <a:rPr sz="2000" spc="-1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is  smaller than the narrowest part of the</a:t>
            </a:r>
            <a:r>
              <a:rPr sz="2000" spc="-1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tube.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Floats/plummet is made up of glass, aluminium or</a:t>
            </a:r>
            <a:r>
              <a:rPr sz="2000" spc="-1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plastic.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The tube is usually made of glass on which linear scale is</a:t>
            </a:r>
            <a:r>
              <a:rPr sz="2000" spc="-1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given.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During the flow the plummet rise due to variation in</a:t>
            </a:r>
            <a:r>
              <a:rPr sz="2000" spc="-1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flow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The upper edge of the plummet is used as an index to note the</a:t>
            </a:r>
            <a:r>
              <a:rPr sz="2000" spc="-22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reading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3572255"/>
            <a:ext cx="8763000" cy="2599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52400"/>
            <a:ext cx="89154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47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57945" y="6290385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740" y="303987"/>
            <a:ext cx="52533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955040" algn="l"/>
              </a:tabLst>
            </a:pP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950" b="0" spc="7" baseline="-21367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=	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950" b="0" spc="7" baseline="-21367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S </a:t>
            </a:r>
            <a:r>
              <a:rPr sz="2000" dirty="0">
                <a:solidFill>
                  <a:srgbClr val="CC00CC"/>
                </a:solidFill>
              </a:rPr>
              <a:t>+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volume </a:t>
            </a:r>
            <a:r>
              <a:rPr sz="2000" dirty="0">
                <a:solidFill>
                  <a:srgbClr val="CC00CC"/>
                </a:solidFill>
              </a:rPr>
              <a:t>x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density </a:t>
            </a:r>
            <a:r>
              <a:rPr sz="2000" dirty="0">
                <a:solidFill>
                  <a:srgbClr val="CC00CC"/>
                </a:solidFill>
              </a:rPr>
              <a:t>x</a:t>
            </a:r>
            <a:r>
              <a:rPr sz="2000" spc="-125" dirty="0">
                <a:solidFill>
                  <a:srgbClr val="CC00CC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acceleration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240" y="609955"/>
            <a:ext cx="6376670" cy="550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615" marR="43180" indent="412750">
              <a:lnSpc>
                <a:spcPct val="150000"/>
              </a:lnSpc>
              <a:spcBef>
                <a:spcPts val="100"/>
              </a:spcBef>
              <a:tabLst>
                <a:tab pos="1049655" algn="l"/>
                <a:tab pos="1390015" algn="l"/>
                <a:tab pos="1475740" algn="l"/>
              </a:tabLst>
            </a:pPr>
            <a:r>
              <a:rPr sz="2000" dirty="0">
                <a:latin typeface="Arial"/>
                <a:cs typeface="Arial"/>
              </a:rPr>
              <a:t>=		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1950" spc="7" baseline="-21367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S </a:t>
            </a:r>
            <a:r>
              <a:rPr sz="2000" b="1" dirty="0">
                <a:solidFill>
                  <a:srgbClr val="CC00CC"/>
                </a:solidFill>
                <a:latin typeface="Arial"/>
                <a:cs typeface="Arial"/>
              </a:rPr>
              <a:t>+ </a:t>
            </a:r>
            <a:r>
              <a:rPr sz="2000" dirty="0">
                <a:latin typeface="Arial"/>
                <a:cs typeface="Arial"/>
              </a:rPr>
              <a:t>height </a:t>
            </a:r>
            <a:r>
              <a:rPr sz="2000" b="1" dirty="0">
                <a:solidFill>
                  <a:srgbClr val="CC00CC"/>
                </a:solidFill>
                <a:latin typeface="Arial"/>
                <a:cs typeface="Arial"/>
              </a:rPr>
              <a:t>x </a:t>
            </a:r>
            <a:r>
              <a:rPr sz="2000" dirty="0">
                <a:latin typeface="Arial"/>
                <a:cs typeface="Arial"/>
              </a:rPr>
              <a:t>area </a:t>
            </a:r>
            <a:r>
              <a:rPr sz="2000" b="1" dirty="0">
                <a:solidFill>
                  <a:srgbClr val="CC00CC"/>
                </a:solidFill>
                <a:latin typeface="Arial"/>
                <a:cs typeface="Arial"/>
              </a:rPr>
              <a:t>x </a:t>
            </a:r>
            <a:r>
              <a:rPr sz="2000" dirty="0">
                <a:latin typeface="Arial"/>
                <a:cs typeface="Arial"/>
              </a:rPr>
              <a:t>density </a:t>
            </a:r>
            <a:r>
              <a:rPr sz="2000" b="1" dirty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2000" b="1" spc="-13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acceleration  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1950" spc="7" baseline="-21367" dirty="0">
                <a:latin typeface="Arial"/>
                <a:cs typeface="Arial"/>
              </a:rPr>
              <a:t>1</a:t>
            </a:r>
            <a:r>
              <a:rPr sz="2000" spc="5" dirty="0">
                <a:latin typeface="Arial"/>
                <a:cs typeface="Arial"/>
              </a:rPr>
              <a:t>S	</a:t>
            </a:r>
            <a:r>
              <a:rPr sz="2000" dirty="0">
                <a:latin typeface="Arial"/>
                <a:cs typeface="Arial"/>
              </a:rPr>
              <a:t>=		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1950" spc="7" baseline="-21367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S </a:t>
            </a:r>
            <a:r>
              <a:rPr sz="2000" b="1" dirty="0">
                <a:solidFill>
                  <a:srgbClr val="CC00CC"/>
                </a:solidFill>
                <a:latin typeface="Arial"/>
                <a:cs typeface="Arial"/>
              </a:rPr>
              <a:t>+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1950" spc="7" baseline="-21367" dirty="0">
                <a:latin typeface="Arial"/>
                <a:cs typeface="Arial"/>
              </a:rPr>
              <a:t>1 </a:t>
            </a:r>
            <a:r>
              <a:rPr sz="2000" dirty="0">
                <a:latin typeface="Arial"/>
                <a:cs typeface="Arial"/>
              </a:rPr>
              <a:t>S ρ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"/>
                <a:cs typeface="Arial"/>
              </a:rPr>
              <a:t>Since surface area is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same</a:t>
            </a:r>
            <a:endParaRPr sz="2000">
              <a:latin typeface="Arial"/>
              <a:cs typeface="Arial"/>
            </a:endParaRPr>
          </a:p>
          <a:p>
            <a:pPr marL="2870835">
              <a:lnSpc>
                <a:spcPct val="100000"/>
              </a:lnSpc>
              <a:spcBef>
                <a:spcPts val="1365"/>
              </a:spcBef>
              <a:tabLst>
                <a:tab pos="3355340" algn="l"/>
                <a:tab pos="3869690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CC0000"/>
                </a:solidFill>
                <a:latin typeface="Arial"/>
                <a:cs typeface="Arial"/>
              </a:rPr>
              <a:t>1	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=	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CC0000"/>
                </a:solidFill>
                <a:latin typeface="Arial"/>
                <a:cs typeface="Arial"/>
              </a:rPr>
              <a:t>s </a:t>
            </a:r>
            <a:r>
              <a:rPr sz="2400" b="1" dirty="0">
                <a:solidFill>
                  <a:srgbClr val="00CCFF"/>
                </a:solidFill>
                <a:latin typeface="Arial"/>
                <a:cs typeface="Arial"/>
              </a:rPr>
              <a:t>+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h</a:t>
            </a:r>
            <a:r>
              <a:rPr sz="2400" b="1" spc="-7" baseline="-20833" dirty="0">
                <a:solidFill>
                  <a:srgbClr val="CC0000"/>
                </a:solidFill>
                <a:latin typeface="Arial"/>
                <a:cs typeface="Arial"/>
              </a:rPr>
              <a:t>1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ρ</a:t>
            </a:r>
            <a:r>
              <a:rPr sz="2400" b="1" spc="4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1275"/>
              </a:spcBef>
            </a:pP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Pressure acting on point 2 may be written</a:t>
            </a:r>
            <a:r>
              <a:rPr sz="2000" spc="-17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L="2870835">
              <a:lnSpc>
                <a:spcPct val="100000"/>
              </a:lnSpc>
              <a:spcBef>
                <a:spcPts val="1365"/>
              </a:spcBef>
              <a:tabLst>
                <a:tab pos="3355340" algn="l"/>
                <a:tab pos="3869690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CC0000"/>
                </a:solidFill>
                <a:latin typeface="Arial"/>
                <a:cs typeface="Arial"/>
              </a:rPr>
              <a:t>2	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=	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CC0000"/>
                </a:solidFill>
                <a:latin typeface="Arial"/>
                <a:cs typeface="Arial"/>
              </a:rPr>
              <a:t>s </a:t>
            </a:r>
            <a:r>
              <a:rPr sz="2400" b="1" dirty="0">
                <a:solidFill>
                  <a:srgbClr val="00CCFF"/>
                </a:solidFill>
                <a:latin typeface="Arial"/>
                <a:cs typeface="Arial"/>
              </a:rPr>
              <a:t>+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h</a:t>
            </a:r>
            <a:r>
              <a:rPr sz="2400" b="1" spc="-7" baseline="-20833" dirty="0">
                <a:solidFill>
                  <a:srgbClr val="CC0000"/>
                </a:solidFill>
                <a:latin typeface="Arial"/>
                <a:cs typeface="Arial"/>
              </a:rPr>
              <a:t>2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ρ</a:t>
            </a:r>
            <a:r>
              <a:rPr sz="2400" b="1" spc="4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1280"/>
              </a:spcBef>
            </a:pP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Difference in </a:t>
            </a:r>
            <a:r>
              <a:rPr sz="2000" spc="-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pressure is obtained</a:t>
            </a:r>
            <a:r>
              <a:rPr sz="2000" spc="-1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by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tabLst>
                <a:tab pos="771525" algn="l"/>
                <a:tab pos="1685289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2400" b="1" spc="15" baseline="-20833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2400" b="1" spc="300" baseline="-20833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=	g </a:t>
            </a: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(P</a:t>
            </a:r>
            <a:r>
              <a:rPr sz="2400" b="1" spc="-7" baseline="-20833" dirty="0">
                <a:solidFill>
                  <a:srgbClr val="009900"/>
                </a:solidFill>
                <a:latin typeface="Arial"/>
                <a:cs typeface="Arial"/>
              </a:rPr>
              <a:t>s </a:t>
            </a:r>
            <a:r>
              <a:rPr sz="2400" b="1" dirty="0">
                <a:solidFill>
                  <a:srgbClr val="0099FF"/>
                </a:solidFill>
                <a:latin typeface="Arial"/>
                <a:cs typeface="Arial"/>
              </a:rPr>
              <a:t>+ </a:t>
            </a: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h</a:t>
            </a:r>
            <a:r>
              <a:rPr sz="2400" b="1" spc="-7" baseline="-20833" dirty="0">
                <a:solidFill>
                  <a:srgbClr val="009900"/>
                </a:solidFill>
                <a:latin typeface="Arial"/>
                <a:cs typeface="Arial"/>
              </a:rPr>
              <a:t>2 </a:t>
            </a:r>
            <a:r>
              <a:rPr sz="2400" b="1" dirty="0">
                <a:solidFill>
                  <a:srgbClr val="009900"/>
                </a:solidFill>
                <a:latin typeface="Arial"/>
                <a:cs typeface="Arial"/>
              </a:rPr>
              <a:t>ρ ) </a:t>
            </a:r>
            <a:r>
              <a:rPr sz="2400" b="1" dirty="0">
                <a:solidFill>
                  <a:srgbClr val="CC00CC"/>
                </a:solidFill>
                <a:latin typeface="Arial"/>
                <a:cs typeface="Arial"/>
              </a:rPr>
              <a:t>– </a:t>
            </a:r>
            <a:r>
              <a:rPr sz="2400" b="1" dirty="0">
                <a:solidFill>
                  <a:srgbClr val="009900"/>
                </a:solidFill>
                <a:latin typeface="Arial"/>
                <a:cs typeface="Arial"/>
              </a:rPr>
              <a:t>( </a:t>
            </a: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009900"/>
                </a:solidFill>
                <a:latin typeface="Arial"/>
                <a:cs typeface="Arial"/>
              </a:rPr>
              <a:t>s </a:t>
            </a:r>
            <a:r>
              <a:rPr sz="2400" b="1" dirty="0">
                <a:solidFill>
                  <a:srgbClr val="0099FF"/>
                </a:solidFill>
                <a:latin typeface="Arial"/>
                <a:cs typeface="Arial"/>
              </a:rPr>
              <a:t>+ </a:t>
            </a: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h</a:t>
            </a:r>
            <a:r>
              <a:rPr sz="2400" b="1" spc="-7" baseline="-20833" dirty="0">
                <a:solidFill>
                  <a:srgbClr val="009900"/>
                </a:solidFill>
                <a:latin typeface="Arial"/>
                <a:cs typeface="Arial"/>
              </a:rPr>
              <a:t>1 </a:t>
            </a:r>
            <a:r>
              <a:rPr sz="2400" b="1" dirty="0">
                <a:solidFill>
                  <a:srgbClr val="009900"/>
                </a:solidFill>
                <a:latin typeface="Arial"/>
                <a:cs typeface="Arial"/>
              </a:rPr>
              <a:t>ρ)</a:t>
            </a:r>
            <a:r>
              <a:rPr sz="2400" b="1" spc="12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638810">
              <a:lnSpc>
                <a:spcPct val="100000"/>
              </a:lnSpc>
              <a:spcBef>
                <a:spcPts val="1445"/>
              </a:spcBef>
              <a:tabLst>
                <a:tab pos="3531870" algn="l"/>
              </a:tabLst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∆P =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009900"/>
                </a:solidFill>
                <a:latin typeface="Arial"/>
                <a:cs typeface="Arial"/>
              </a:rPr>
              <a:t>s  </a:t>
            </a:r>
            <a:r>
              <a:rPr sz="2400" b="1" dirty="0">
                <a:solidFill>
                  <a:srgbClr val="0099FF"/>
                </a:solidFill>
                <a:latin typeface="Arial"/>
                <a:cs typeface="Arial"/>
              </a:rPr>
              <a:t>+ </a:t>
            </a: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h</a:t>
            </a:r>
            <a:r>
              <a:rPr sz="2400" b="1" spc="-7" baseline="-20833" dirty="0">
                <a:solidFill>
                  <a:srgbClr val="009900"/>
                </a:solidFill>
                <a:latin typeface="Arial"/>
                <a:cs typeface="Arial"/>
              </a:rPr>
              <a:t>2</a:t>
            </a:r>
            <a:r>
              <a:rPr sz="2400" b="1" spc="644" baseline="-20833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9900"/>
                </a:solidFill>
                <a:latin typeface="Arial"/>
                <a:cs typeface="Arial"/>
              </a:rPr>
              <a:t>ρ</a:t>
            </a:r>
            <a:r>
              <a:rPr sz="2400" b="1" spc="-45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99FF"/>
                </a:solidFill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P</a:t>
            </a:r>
            <a:r>
              <a:rPr sz="2400" b="1" spc="-7" baseline="-20833" dirty="0">
                <a:solidFill>
                  <a:srgbClr val="009900"/>
                </a:solidFill>
                <a:latin typeface="Arial"/>
                <a:cs typeface="Arial"/>
              </a:rPr>
              <a:t>s	</a:t>
            </a:r>
            <a:r>
              <a:rPr sz="2400" b="1" dirty="0">
                <a:solidFill>
                  <a:srgbClr val="0099FF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009900"/>
                </a:solidFill>
                <a:latin typeface="Arial"/>
                <a:cs typeface="Arial"/>
              </a:rPr>
              <a:t>h</a:t>
            </a:r>
            <a:r>
              <a:rPr sz="2400" b="1" spc="-7" baseline="-20833" dirty="0">
                <a:solidFill>
                  <a:srgbClr val="009900"/>
                </a:solidFill>
                <a:latin typeface="Arial"/>
                <a:cs typeface="Arial"/>
              </a:rPr>
              <a:t>1 </a:t>
            </a:r>
            <a:r>
              <a:rPr sz="2400" b="1" dirty="0">
                <a:solidFill>
                  <a:srgbClr val="009900"/>
                </a:solidFill>
                <a:latin typeface="Arial"/>
                <a:cs typeface="Arial"/>
              </a:rPr>
              <a:t>ρ )</a:t>
            </a:r>
            <a:r>
              <a:rPr sz="2400" b="1" spc="-26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0414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= ∆ h </a:t>
            </a:r>
            <a:r>
              <a:rPr sz="2400" b="1" dirty="0">
                <a:solidFill>
                  <a:srgbClr val="009900"/>
                </a:solidFill>
                <a:latin typeface="Arial"/>
                <a:cs typeface="Arial"/>
              </a:rPr>
              <a:t>ρ</a:t>
            </a:r>
            <a:r>
              <a:rPr sz="2400" b="1" spc="-4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06095"/>
            <a:ext cx="2630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990000"/>
                </a:solidFill>
              </a:rPr>
              <a:t>FLUID</a:t>
            </a:r>
            <a:r>
              <a:rPr spc="-55" dirty="0">
                <a:solidFill>
                  <a:srgbClr val="990000"/>
                </a:solidFill>
              </a:rPr>
              <a:t> </a:t>
            </a:r>
            <a:r>
              <a:rPr spc="-5" dirty="0">
                <a:solidFill>
                  <a:srgbClr val="990000"/>
                </a:solidFill>
              </a:rPr>
              <a:t>DYNAMICS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45565"/>
            <a:ext cx="728916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8265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Fluid 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dynamics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deals </a:t>
            </a:r>
            <a:r>
              <a:rPr sz="2400" b="1" spc="5" dirty="0">
                <a:solidFill>
                  <a:srgbClr val="990000"/>
                </a:solidFill>
                <a:latin typeface="Arial"/>
                <a:cs typeface="Arial"/>
              </a:rPr>
              <a:t>with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the study of fluids</a:t>
            </a:r>
            <a:r>
              <a:rPr sz="2400" b="1" spc="-1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in  motion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This knowledge is important for liquids, gels,  ointments </a:t>
            </a:r>
            <a:r>
              <a:rPr sz="2400" b="1" spc="5" dirty="0">
                <a:solidFill>
                  <a:srgbClr val="990000"/>
                </a:solidFill>
                <a:latin typeface="Arial"/>
                <a:cs typeface="Arial"/>
              </a:rPr>
              <a:t>which will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change their flow</a:t>
            </a:r>
            <a:r>
              <a:rPr sz="2400" b="1" spc="-2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behavior  </a:t>
            </a:r>
            <a:r>
              <a:rPr sz="2400" b="1" spc="5" dirty="0">
                <a:solidFill>
                  <a:srgbClr val="990000"/>
                </a:solidFill>
                <a:latin typeface="Arial"/>
                <a:cs typeface="Arial"/>
              </a:rPr>
              <a:t>when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exposed to 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different stress</a:t>
            </a:r>
            <a:r>
              <a:rPr sz="2400" b="1" spc="-5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conditions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000" y="2971800"/>
            <a:ext cx="2667000" cy="381000"/>
          </a:xfrm>
          <a:prstGeom prst="rect">
            <a:avLst/>
          </a:prstGeom>
          <a:solidFill>
            <a:srgbClr val="FFFF00"/>
          </a:solidFill>
          <a:ln w="9144">
            <a:solidFill>
              <a:srgbClr val="3333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1800" b="1" dirty="0">
                <a:latin typeface="Arial"/>
                <a:cs typeface="Arial"/>
              </a:rPr>
              <a:t>MIXING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24300" y="35052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1750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1750" y="622300"/>
                </a:lnTo>
                <a:lnTo>
                  <a:pt x="31750" y="609600"/>
                </a:lnTo>
                <a:close/>
              </a:path>
              <a:path w="76200" h="685800">
                <a:moveTo>
                  <a:pt x="44450" y="0"/>
                </a:moveTo>
                <a:lnTo>
                  <a:pt x="31750" y="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4450" y="609600"/>
                </a:lnTo>
                <a:lnTo>
                  <a:pt x="44450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43200" y="4191000"/>
            <a:ext cx="2667000" cy="381000"/>
          </a:xfrm>
          <a:prstGeom prst="rect">
            <a:avLst/>
          </a:prstGeom>
          <a:solidFill>
            <a:srgbClr val="FFFF00"/>
          </a:solidFill>
          <a:ln w="9144">
            <a:solidFill>
              <a:srgbClr val="3333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375"/>
              </a:spcBef>
            </a:pPr>
            <a:r>
              <a:rPr sz="1800" dirty="0">
                <a:latin typeface="Arial"/>
                <a:cs typeface="Arial"/>
              </a:rPr>
              <a:t>FLOW THROUGH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PIPES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24300" y="46482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31750" y="762000"/>
                </a:moveTo>
                <a:lnTo>
                  <a:pt x="0" y="762000"/>
                </a:lnTo>
                <a:lnTo>
                  <a:pt x="38100" y="838200"/>
                </a:lnTo>
                <a:lnTo>
                  <a:pt x="69850" y="774700"/>
                </a:lnTo>
                <a:lnTo>
                  <a:pt x="31750" y="774700"/>
                </a:lnTo>
                <a:lnTo>
                  <a:pt x="31750" y="762000"/>
                </a:lnTo>
                <a:close/>
              </a:path>
              <a:path w="76200" h="838200">
                <a:moveTo>
                  <a:pt x="44450" y="0"/>
                </a:moveTo>
                <a:lnTo>
                  <a:pt x="31750" y="0"/>
                </a:lnTo>
                <a:lnTo>
                  <a:pt x="31750" y="774700"/>
                </a:lnTo>
                <a:lnTo>
                  <a:pt x="44450" y="774700"/>
                </a:lnTo>
                <a:lnTo>
                  <a:pt x="44450" y="0"/>
                </a:lnTo>
                <a:close/>
              </a:path>
              <a:path w="76200" h="838200">
                <a:moveTo>
                  <a:pt x="76200" y="762000"/>
                </a:moveTo>
                <a:lnTo>
                  <a:pt x="44450" y="762000"/>
                </a:lnTo>
                <a:lnTo>
                  <a:pt x="44450" y="774700"/>
                </a:lnTo>
                <a:lnTo>
                  <a:pt x="69850" y="774700"/>
                </a:lnTo>
                <a:lnTo>
                  <a:pt x="76200" y="762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43200" y="5638800"/>
            <a:ext cx="2743200" cy="533400"/>
          </a:xfrm>
          <a:prstGeom prst="rect">
            <a:avLst/>
          </a:prstGeom>
          <a:solidFill>
            <a:srgbClr val="FFFF00"/>
          </a:solidFill>
          <a:ln w="9144">
            <a:solidFill>
              <a:srgbClr val="33330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980"/>
              </a:spcBef>
            </a:pPr>
            <a:r>
              <a:rPr sz="1800" spc="-5" dirty="0">
                <a:latin typeface="Arial"/>
                <a:cs typeface="Arial"/>
              </a:rPr>
              <a:t>FILLED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CONTAINER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57945" y="6290385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17445"/>
            <a:ext cx="3742054" cy="548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25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The flow of fluid through a  closed channel can be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9900"/>
                </a:solidFill>
                <a:latin typeface="Arial"/>
                <a:cs typeface="Arial"/>
              </a:rPr>
              <a:t>viscous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or </a:t>
            </a:r>
            <a:r>
              <a:rPr sz="2000" i="1" dirty="0">
                <a:solidFill>
                  <a:srgbClr val="009900"/>
                </a:solidFill>
                <a:latin typeface="Arial"/>
                <a:cs typeface="Arial"/>
              </a:rPr>
              <a:t>turbulent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and it</a:t>
            </a:r>
            <a:r>
              <a:rPr sz="2000" spc="-1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can  be observed</a:t>
            </a:r>
            <a:r>
              <a:rPr sz="2000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by;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Reynolds</a:t>
            </a:r>
            <a:r>
              <a:rPr sz="2000" b="1" spc="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experiment</a:t>
            </a:r>
            <a:endParaRPr sz="2000">
              <a:latin typeface="Arial"/>
              <a:cs typeface="Arial"/>
            </a:endParaRPr>
          </a:p>
          <a:p>
            <a:pPr marL="355600" marR="6350" indent="-342900">
              <a:lnSpc>
                <a:spcPct val="125000"/>
              </a:lnSpc>
              <a:spcBef>
                <a:spcPts val="484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Consider Glass tube which is  connected to reservoir of  water, rate of flow of water is  adjusted by a </a:t>
            </a:r>
            <a:r>
              <a:rPr sz="2000" spc="-5" dirty="0">
                <a:latin typeface="Arial"/>
                <a:cs typeface="Arial"/>
              </a:rPr>
              <a:t>valve, </a:t>
            </a:r>
            <a:r>
              <a:rPr sz="2000" dirty="0">
                <a:latin typeface="Arial"/>
                <a:cs typeface="Arial"/>
              </a:rPr>
              <a:t>a  reservoir of colored solution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  connected to one end of the  glass tube with help of nozzle  colored solution is introduced  into the nozzle as fine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stream.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58055" y="295656"/>
            <a:ext cx="4819015" cy="5937885"/>
            <a:chOff x="4258055" y="295656"/>
            <a:chExt cx="4819015" cy="5937885"/>
          </a:xfrm>
        </p:grpSpPr>
        <p:sp>
          <p:nvSpPr>
            <p:cNvPr id="4" name="object 4"/>
            <p:cNvSpPr/>
            <p:nvPr/>
          </p:nvSpPr>
          <p:spPr>
            <a:xfrm>
              <a:off x="4267199" y="304800"/>
              <a:ext cx="4800600" cy="5919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62627" y="300228"/>
              <a:ext cx="4810125" cy="5928360"/>
            </a:xfrm>
            <a:custGeom>
              <a:avLst/>
              <a:gdLst/>
              <a:ahLst/>
              <a:cxnLst/>
              <a:rect l="l" t="t" r="r" b="b"/>
              <a:pathLst>
                <a:path w="4810125" h="5928360">
                  <a:moveTo>
                    <a:pt x="0" y="5928360"/>
                  </a:moveTo>
                  <a:lnTo>
                    <a:pt x="4809744" y="5928360"/>
                  </a:lnTo>
                  <a:lnTo>
                    <a:pt x="4809744" y="0"/>
                  </a:lnTo>
                  <a:lnTo>
                    <a:pt x="0" y="0"/>
                  </a:lnTo>
                  <a:lnTo>
                    <a:pt x="0" y="5928360"/>
                  </a:lnTo>
                  <a:close/>
                </a:path>
              </a:pathLst>
            </a:custGeom>
            <a:ln w="91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57945" y="6290385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6558" y="686113"/>
            <a:ext cx="7328882" cy="5219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57945" y="6290385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8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57945" y="6290385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9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56387"/>
            <a:ext cx="78886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5" dirty="0">
                <a:solidFill>
                  <a:srgbClr val="FF0066"/>
                </a:solidFill>
                <a:latin typeface="Wingdings"/>
                <a:cs typeface="Wingdings"/>
              </a:rPr>
              <a:t></a:t>
            </a:r>
            <a:r>
              <a:rPr sz="2000" b="0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66FF"/>
                </a:solidFill>
                <a:latin typeface="Arial Black"/>
                <a:cs typeface="Arial Black"/>
              </a:rPr>
              <a:t>Laminar flow </a:t>
            </a:r>
            <a:r>
              <a:rPr sz="2000" b="0" dirty="0">
                <a:solidFill>
                  <a:srgbClr val="009900"/>
                </a:solidFill>
                <a:latin typeface="Arial"/>
                <a:cs typeface="Arial"/>
              </a:rPr>
              <a:t>is one in which the fluid particles move in layers</a:t>
            </a:r>
            <a:r>
              <a:rPr sz="2000" b="0" spc="-22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9900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701395"/>
            <a:ext cx="8279130" cy="350964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laminar with one layer sliding with</a:t>
            </a:r>
            <a:r>
              <a:rPr sz="2000" spc="-7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other.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0066"/>
                </a:solidFill>
                <a:latin typeface="Wingdings"/>
                <a:cs typeface="Wingdings"/>
              </a:rPr>
              <a:t></a:t>
            </a:r>
            <a:r>
              <a:rPr sz="200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There is </a:t>
            </a:r>
            <a:r>
              <a:rPr sz="2000" dirty="0">
                <a:latin typeface="Arial"/>
                <a:cs typeface="Arial"/>
              </a:rPr>
              <a:t>no exchange of fluid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particles from one layer to</a:t>
            </a:r>
            <a:r>
              <a:rPr sz="2000" spc="-13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other.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30000"/>
              </a:lnSpc>
              <a:spcBef>
                <a:spcPts val="480"/>
              </a:spcBef>
            </a:pPr>
            <a:r>
              <a:rPr sz="2000" dirty="0">
                <a:solidFill>
                  <a:srgbClr val="FF0066"/>
                </a:solidFill>
                <a:latin typeface="Wingdings"/>
                <a:cs typeface="Wingdings"/>
              </a:rPr>
              <a:t></a:t>
            </a:r>
            <a:r>
              <a:rPr sz="200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When </a:t>
            </a:r>
            <a:r>
              <a:rPr sz="2000" dirty="0">
                <a:latin typeface="Arial"/>
                <a:cs typeface="Arial"/>
              </a:rPr>
              <a:t>velocity 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water is increased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the thread of the colored</a:t>
            </a:r>
            <a:r>
              <a:rPr sz="2000" spc="-15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water  disappears and mass of the water gets uniformly colored, indicates  </a:t>
            </a:r>
            <a:r>
              <a:rPr sz="2000" dirty="0">
                <a:solidFill>
                  <a:srgbClr val="CC00CC"/>
                </a:solidFill>
                <a:latin typeface="Arial"/>
                <a:cs typeface="Arial"/>
              </a:rPr>
              <a:t>complete mixing of the solution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and the flow of the fluid is </a:t>
            </a:r>
            <a:r>
              <a:rPr sz="2000" dirty="0">
                <a:solidFill>
                  <a:srgbClr val="CC9900"/>
                </a:solidFill>
                <a:latin typeface="Arial"/>
                <a:cs typeface="Arial"/>
              </a:rPr>
              <a:t>called as  </a:t>
            </a:r>
            <a:r>
              <a:rPr sz="2000" dirty="0">
                <a:solidFill>
                  <a:srgbClr val="CC9900"/>
                </a:solidFill>
                <a:latin typeface="Arial Black"/>
                <a:cs typeface="Arial Black"/>
              </a:rPr>
              <a:t>turbulent</a:t>
            </a:r>
            <a:r>
              <a:rPr sz="2000" spc="5" dirty="0">
                <a:solidFill>
                  <a:srgbClr val="CC99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CC9900"/>
                </a:solidFill>
                <a:latin typeface="Arial Black"/>
                <a:cs typeface="Arial Black"/>
              </a:rPr>
              <a:t>flow.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5" dirty="0">
                <a:solidFill>
                  <a:srgbClr val="FF0066"/>
                </a:solidFill>
                <a:latin typeface="Wingdings"/>
                <a:cs typeface="Wingdings"/>
              </a:rPr>
              <a:t></a:t>
            </a:r>
            <a:r>
              <a:rPr sz="2000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The velocity at which the fluid changes from laminar flow to</a:t>
            </a:r>
            <a:r>
              <a:rPr sz="2000" spc="-9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turbulent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790"/>
              </a:spcBef>
            </a:pP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flow that velocity is called as </a:t>
            </a:r>
            <a:r>
              <a:rPr sz="2000" dirty="0">
                <a:solidFill>
                  <a:srgbClr val="CC3300"/>
                </a:solidFill>
                <a:latin typeface="Arial Black"/>
                <a:cs typeface="Arial Black"/>
              </a:rPr>
              <a:t>critical</a:t>
            </a:r>
            <a:r>
              <a:rPr sz="2000" spc="-100" dirty="0">
                <a:solidFill>
                  <a:srgbClr val="CC33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CC3300"/>
                </a:solidFill>
                <a:latin typeface="Arial Black"/>
                <a:cs typeface="Arial Black"/>
              </a:rPr>
              <a:t>velocity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2245</Words>
  <Application>Microsoft Office PowerPoint</Application>
  <PresentationFormat>On-screen Show (4:3)</PresentationFormat>
  <Paragraphs>371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FLOW OF FLUIDS</vt:lpstr>
      <vt:lpstr>FLUID FLOW</vt:lpstr>
      <vt:lpstr>FLUID STATICS</vt:lpstr>
      <vt:lpstr>Consider a column of liquid with two openings Which are provided at the</vt:lpstr>
      <vt:lpstr>P1S = PsS + volume x density x acceleration</vt:lpstr>
      <vt:lpstr>FLUID DYNAMICS</vt:lpstr>
      <vt:lpstr>Slide 7</vt:lpstr>
      <vt:lpstr>Slide 8</vt:lpstr>
      <vt:lpstr> Laminar flow is one in which the fluid particles move in layers or</vt:lpstr>
      <vt:lpstr>REYNOLDS NUMBER</vt:lpstr>
      <vt:lpstr>Slide 11</vt:lpstr>
      <vt:lpstr>BERNOULLI'S THEOREM</vt:lpstr>
      <vt:lpstr>Slide 13</vt:lpstr>
      <vt:lpstr>Slide 14</vt:lpstr>
      <vt:lpstr>Total energy at point A = Pa /g ρ A +XA + UA / 2g</vt:lpstr>
      <vt:lpstr>During the transport some energy is converted to heat due to frictional</vt:lpstr>
      <vt:lpstr>Slide 17</vt:lpstr>
      <vt:lpstr>FRICTIONAL LOSSES</vt:lpstr>
      <vt:lpstr>Slide 19</vt:lpstr>
      <vt:lpstr>ENLARGEMENT LOSS If the cross section of the pipe enlarges gradually, the fluid adapts itself  to the changed section with out any disturbance So no loss of energy</vt:lpstr>
      <vt:lpstr>CONTRACTION LOSSES</vt:lpstr>
      <vt:lpstr>MANOMETERS</vt:lpstr>
      <vt:lpstr>SIMPLE MANOMETER</vt:lpstr>
      <vt:lpstr>Slide 24</vt:lpstr>
      <vt:lpstr>Slide 25</vt:lpstr>
      <vt:lpstr>DIFFERENTIAL MANOMETERS</vt:lpstr>
      <vt:lpstr>Slide 27</vt:lpstr>
      <vt:lpstr>INCLINED TUBE MANOMETERS</vt:lpstr>
      <vt:lpstr>Slide 29</vt:lpstr>
      <vt:lpstr>MEASUREMENT OF RATE OF FLOW OF FLUIDS</vt:lpstr>
      <vt:lpstr>Slide 31</vt:lpstr>
      <vt:lpstr>Slide 32</vt:lpstr>
      <vt:lpstr>Slide 33</vt:lpstr>
      <vt:lpstr>Slide 34</vt:lpstr>
      <vt:lpstr>VENTURI METER</vt:lpstr>
      <vt:lpstr>Slide 36</vt:lpstr>
      <vt:lpstr>Slide 37</vt:lpstr>
      <vt:lpstr>Slide 38</vt:lpstr>
      <vt:lpstr>Slide 39</vt:lpstr>
      <vt:lpstr>PITOT TUBE</vt:lpstr>
      <vt:lpstr>PITOT TUBE</vt:lpstr>
      <vt:lpstr>Construction</vt:lpstr>
      <vt:lpstr>Slide 43</vt:lpstr>
      <vt:lpstr>ROTAMETER</vt:lpstr>
      <vt:lpstr>Slide 45</vt:lpstr>
      <vt:lpstr>Construction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OF FLUIDS</dc:title>
  <dc:creator>HP</dc:creator>
  <cp:lastModifiedBy>HP</cp:lastModifiedBy>
  <cp:revision>2</cp:revision>
  <dcterms:created xsi:type="dcterms:W3CDTF">2020-06-18T10:03:06Z</dcterms:created>
  <dcterms:modified xsi:type="dcterms:W3CDTF">2020-06-18T10:16:09Z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2020-06-18T00:00:00Z</vt:filetime>
  </property>
</Properties>
</file>