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60" r:id="rId4"/>
    <p:sldId id="275" r:id="rId5"/>
    <p:sldId id="276" r:id="rId6"/>
    <p:sldId id="279" r:id="rId7"/>
    <p:sldId id="261" r:id="rId8"/>
    <p:sldId id="262" r:id="rId9"/>
    <p:sldId id="278" r:id="rId10"/>
    <p:sldId id="264" r:id="rId11"/>
    <p:sldId id="273" r:id="rId12"/>
    <p:sldId id="274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61128-5AEF-40A1-8198-87BE0584DE96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2AA2A-5339-440A-8192-6C30754A4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2978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7F4AB2-DB08-4A3E-BD8D-2501298DF9F9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EE71F-3851-4FDA-977E-B95610D531FC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75B1368-5345-4D72-8492-62BD0BE45F7A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04F9EAF-76C6-4310-8C67-66D5A3792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28670"/>
            <a:ext cx="7772400" cy="198598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400" dirty="0" smtClean="0">
                <a:solidFill>
                  <a:schemeClr val="accent1">
                    <a:satMod val="150000"/>
                  </a:schemeClr>
                </a:solidFill>
                <a:latin typeface="Calibri" pitchFamily="34" charset="0"/>
                <a:cs typeface="Calibri" pitchFamily="34" charset="0"/>
              </a:rPr>
              <a:t>GENERAL </a:t>
            </a:r>
            <a:br>
              <a:rPr lang="en-GB" sz="5400" dirty="0" smtClean="0">
                <a:solidFill>
                  <a:schemeClr val="accent1">
                    <a:satMod val="1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GB" sz="5400" dirty="0" smtClean="0">
                <a:solidFill>
                  <a:schemeClr val="accent1">
                    <a:satMod val="150000"/>
                  </a:schemeClr>
                </a:solidFill>
                <a:latin typeface="Calibri" pitchFamily="34" charset="0"/>
                <a:cs typeface="Calibri" pitchFamily="34" charset="0"/>
              </a:rPr>
              <a:t>ANAESTHETICS</a:t>
            </a:r>
            <a:endParaRPr lang="en-US" sz="5400" dirty="0">
              <a:solidFill>
                <a:schemeClr val="accent1">
                  <a:satMod val="1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239000" cy="2514600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solidFill>
                  <a:schemeClr val="tx1"/>
                </a:solidFill>
              </a:rPr>
              <a:t>Mr.Dharmendra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Pradhan</a:t>
            </a:r>
            <a:endParaRPr lang="en-US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b="1" dirty="0" err="1" smtClean="0">
                <a:solidFill>
                  <a:schemeClr val="tx1"/>
                </a:solidFill>
              </a:rPr>
              <a:t>SOP,CUTM,Bolangir</a:t>
            </a:r>
            <a:endParaRPr lang="en-US" b="1" dirty="0" smtClean="0">
              <a:solidFill>
                <a:schemeClr val="tx1"/>
              </a:solidFill>
            </a:endParaRPr>
          </a:p>
          <a:p>
            <a:pPr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41A8D-8DB3-4FD2-AE58-D063EA0B9D55}" type="slidenum">
              <a:rPr lang="en-US"/>
              <a:pPr>
                <a:defRPr/>
              </a:pPr>
              <a:t>1</a:t>
            </a:fld>
            <a:endParaRPr lang="en-US"/>
          </a:p>
        </p:txBody>
      </p:sp>
      <p:pic>
        <p:nvPicPr>
          <p:cNvPr id="8197" name="Picture 2" descr="E:\MY COMPUTER\E ACADEMICS\DEPARMT ACADEMICS\CLASSES\ANS\271257-55223-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3900" y="0"/>
            <a:ext cx="33401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Nitrous Oxide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71600"/>
            <a:ext cx="9144000" cy="5486400"/>
          </a:xfrm>
        </p:spPr>
        <p:txBody>
          <a:bodyPr rtlCol="0">
            <a:normAutofit/>
          </a:bodyPr>
          <a:lstStyle/>
          <a:p>
            <a:pPr marL="438912" indent="17303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widely used</a:t>
            </a:r>
          </a:p>
          <a:p>
            <a:pPr marL="438912" indent="17303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Potent analgesic </a:t>
            </a:r>
          </a:p>
          <a:p>
            <a:pPr marL="438912" indent="17303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Produce a light anesthesia</a:t>
            </a:r>
          </a:p>
          <a:p>
            <a:pPr marL="438912" indent="17303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Do not depress the respiration/vasomotor center</a:t>
            </a:r>
          </a:p>
          <a:p>
            <a:pPr marL="438912" indent="17303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Used as adjunct to supplement other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inhalationals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38912" indent="17303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Least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hepatotoxic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5364" name="Picture 2" descr="http://www.nitrousdirect.com/images/bottles-composite-new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0"/>
            <a:ext cx="3214678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gas effect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It can concentrate halogenated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anaesthetics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the alveoli 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after concomitant administration faster uptake from alveolar gas</a:t>
            </a:r>
          </a:p>
          <a:p>
            <a:pPr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Diffusion hypoxia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-the solubility of nitrous oxide in blood is more than oxygen the speed of movement of nitrous oxide retards the oxygen uptake during recovery cause diffusion hypoxia use of 100% oxygen helps in recovery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Nitrous oxide- demerits and adverse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Within close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compartment</a:t>
            </a:r>
            <a:r>
              <a:rPr lang="en-US" dirty="0" err="1" smtClean="0">
                <a:latin typeface="Calibri" pitchFamily="34" charset="0"/>
                <a:cs typeface="Calibri" pitchFamily="34" charset="0"/>
                <a:sym typeface="Wingdings" pitchFamily="2" charset="2"/>
              </a:rPr>
              <a:t>it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 can increase </a:t>
            </a:r>
            <a:r>
              <a:rPr lang="en-US" dirty="0" err="1" smtClean="0">
                <a:latin typeface="Calibri" pitchFamily="34" charset="0"/>
                <a:cs typeface="Calibri" pitchFamily="34" charset="0"/>
                <a:sym typeface="Wingdings" pitchFamily="2" charset="2"/>
              </a:rPr>
              <a:t>volumepneumothorax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, sinuses pressure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No muscle relaxation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Post </a:t>
            </a:r>
            <a:r>
              <a:rPr lang="en-US" dirty="0" err="1" smtClean="0">
                <a:latin typeface="Calibri" pitchFamily="34" charset="0"/>
                <a:cs typeface="Calibri" pitchFamily="34" charset="0"/>
                <a:sym typeface="Wingdings" pitchFamily="2" charset="2"/>
              </a:rPr>
              <a:t>anaesthetic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 nausea and vomiting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&gt;4hrs megaloblastic anaemia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Abortion, birth defects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 –historical  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Highly volatile liquid, produces irritating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vapours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which are inflammable and explosive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Ether is a potent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anaesthetic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produces good analgesia and marked muscle relaxation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Highly soluble in blood, induction is prolonged and unpleasant with struggling 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Recovery is slow, post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anaesthetic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nausea, vomiting, and retching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Disadvantages- less used now –because of unpleasant and inflammable properties.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>
                <a:solidFill>
                  <a:schemeClr val="accent1">
                    <a:satMod val="150000"/>
                  </a:schemeClr>
                </a:solidFill>
              </a:rPr>
              <a:t>Definition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800" dirty="0" smtClean="0">
                <a:latin typeface="Calibri" pitchFamily="34" charset="0"/>
                <a:cs typeface="Calibri" pitchFamily="34" charset="0"/>
              </a:rPr>
              <a:t>  General anaesthetics are the drugs which produce reversible loss of sensation and consciousness.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800" dirty="0" smtClean="0">
                <a:latin typeface="Calibri" pitchFamily="34" charset="0"/>
                <a:cs typeface="Calibri" pitchFamily="34" charset="0"/>
              </a:rPr>
              <a:t>Ideal anaesthetic gas-should induce </a:t>
            </a:r>
            <a:r>
              <a:rPr lang="en-GB" sz="2800" dirty="0" err="1" smtClean="0">
                <a:latin typeface="Calibri" pitchFamily="34" charset="0"/>
                <a:cs typeface="Calibri" pitchFamily="34" charset="0"/>
              </a:rPr>
              <a:t>unconciousness</a:t>
            </a:r>
            <a:r>
              <a:rPr lang="en-GB" sz="2800" dirty="0" smtClean="0">
                <a:latin typeface="Calibri" pitchFamily="34" charset="0"/>
                <a:cs typeface="Calibri" pitchFamily="34" charset="0"/>
              </a:rPr>
              <a:t> smoothly, rapidly, and prompt recovery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800" dirty="0" smtClean="0">
                <a:latin typeface="Calibri" pitchFamily="34" charset="0"/>
                <a:cs typeface="Calibri" pitchFamily="34" charset="0"/>
              </a:rPr>
              <a:t>Balanced anaesthesia- various combinations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800" dirty="0" smtClean="0">
                <a:latin typeface="Calibri" pitchFamily="34" charset="0"/>
                <a:cs typeface="Calibri" pitchFamily="34" charset="0"/>
              </a:rPr>
              <a:t>Monitored anaesthesia- local Ana’s +Gen Ana’s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2800" dirty="0" smtClean="0">
              <a:latin typeface="Calibri" pitchFamily="34" charset="0"/>
              <a:cs typeface="Calibri" pitchFamily="34" charset="0"/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GB" sz="2800" dirty="0" smtClean="0">
              <a:latin typeface="Calibri" pitchFamily="34" charset="0"/>
              <a:cs typeface="Calibri" pitchFamily="34" charset="0"/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28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Stages of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Anaesthesia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Guedel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described stages of ether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anaesthesia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eaLnBrk="1" hangingPunct="1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. Stage of analgesia</a:t>
            </a:r>
          </a:p>
          <a:p>
            <a:pPr eaLnBrk="1" hangingPunct="1"/>
            <a:r>
              <a:rPr lang="en-US" sz="2800" dirty="0" smtClean="0">
                <a:latin typeface="Calibri" pitchFamily="34" charset="0"/>
                <a:cs typeface="Calibri" pitchFamily="34" charset="0"/>
              </a:rPr>
              <a:t>-starts from beginning of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anaesthetic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inhalation and lasts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upto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loss of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conciousness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Stage of delirium</a:t>
            </a:r>
          </a:p>
          <a:p>
            <a:pPr eaLnBrk="1" hangingPunct="1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 	from loss of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conciousness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to beginning of respiration</a:t>
            </a:r>
          </a:p>
          <a:p>
            <a:pPr eaLnBrk="1" hangingPunct="1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 	-apparent excitement is seen.</a:t>
            </a:r>
          </a:p>
          <a:p>
            <a:pPr eaLnBrk="1" hangingPunct="1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	patient may struggle, shout, hold his breath</a:t>
            </a:r>
          </a:p>
          <a:p>
            <a:pPr eaLnBrk="1" hangingPunct="1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 -micturition or defecation may occur</a:t>
            </a:r>
          </a:p>
          <a:p>
            <a:pPr eaLnBrk="1" hangingPunct="1">
              <a:buFont typeface="Wingdings 2" pitchFamily="18" charset="2"/>
              <a:buNone/>
            </a:pPr>
            <a:endParaRPr lang="en-US" sz="28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</a:t>
            </a:r>
            <a:r>
              <a:rPr lang="en-US" dirty="0" err="1" smtClean="0"/>
              <a:t>Anaesthesia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Surgical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anaesthesia</a:t>
            </a: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Extends from onset of regular respiration to cessation of spontaneous breathing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Plane1- Rolling eye balls-till eyes become fixed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Plane2- Loss of corneal and laryngeal reflexes-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Plane3- Loss of light reflex-dilation of pupils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Plane4-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Intercostal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paralysis-shallow abdominal respiration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Medullary paralysis-cessation of breathing to failure of circulation and death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Anaesthetic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gases interact with hydrophobic regions of neuronal membrane proteins that interface with membrane lipids</a:t>
            </a: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Inhaled Ana’s barbiturates, benzodiazepines,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etomidate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propofol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facilitates GABA- mediated inhibition at GABAA receptor sites and thereby increase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cl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flux through its channel. </a:t>
            </a: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Ketamine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blocks the action of glutamate (an excitatory neurotransmitter) on NMDA receptor.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512567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Inhalational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anaesthetics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like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enflurane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isoflurane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decrease the duration of opening of nicotinic receptors activated Na channels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 decreases the effects of Ach at cholinergic synapses</a:t>
            </a:r>
          </a:p>
          <a:p>
            <a:endParaRPr lang="en-US" dirty="0" smtClean="0"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By affecting neuronal membrane proteins, general </a:t>
            </a:r>
            <a:r>
              <a:rPr lang="en-US" dirty="0" err="1" smtClean="0">
                <a:latin typeface="Calibri" pitchFamily="34" charset="0"/>
                <a:cs typeface="Calibri" pitchFamily="34" charset="0"/>
                <a:sym typeface="Wingdings" pitchFamily="2" charset="2"/>
              </a:rPr>
              <a:t>anaesthetics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 disrupt neuronal firing and sensory processing in the thalamus, thereby causing loss of </a:t>
            </a:r>
            <a:r>
              <a:rPr lang="en-US" dirty="0" err="1" smtClean="0">
                <a:latin typeface="Calibri" pitchFamily="34" charset="0"/>
                <a:cs typeface="Calibri" pitchFamily="34" charset="0"/>
                <a:sym typeface="Wingdings" pitchFamily="2" charset="2"/>
              </a:rPr>
              <a:t>conciousness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 and analgesic effects.</a:t>
            </a:r>
          </a:p>
          <a:p>
            <a:endParaRPr lang="en-US" dirty="0" smtClean="0"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The </a:t>
            </a:r>
            <a:r>
              <a:rPr lang="en-US" dirty="0" err="1" smtClean="0">
                <a:latin typeface="Calibri" pitchFamily="34" charset="0"/>
                <a:cs typeface="Calibri" pitchFamily="34" charset="0"/>
                <a:sym typeface="Wingdings" pitchFamily="2" charset="2"/>
              </a:rPr>
              <a:t>motar</a:t>
            </a:r>
            <a:r>
              <a:rPr lang="en-US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 activity is reduced because they also inhibit neuronal output from the internal pyramidal layer of cerebral cortex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satMod val="150000"/>
                  </a:schemeClr>
                </a:solidFill>
              </a:rPr>
              <a:t>Classification </a:t>
            </a:r>
            <a:endParaRPr lang="en-GB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GB" sz="2800" b="1" smtClean="0">
                <a:latin typeface="Calibri" pitchFamily="34" charset="0"/>
                <a:cs typeface="Calibri" pitchFamily="34" charset="0"/>
              </a:rPr>
              <a:t>INHALATIONAL ANAESTHETICS</a:t>
            </a:r>
          </a:p>
          <a:p>
            <a:pPr eaLnBrk="1" hangingPunct="1"/>
            <a:r>
              <a:rPr lang="en-GB" sz="2800" smtClean="0">
                <a:latin typeface="Calibri" pitchFamily="34" charset="0"/>
                <a:cs typeface="Calibri" pitchFamily="34" charset="0"/>
              </a:rPr>
              <a:t>Nitrous oxide, cyclopropane,xenon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z="2800" b="1" smtClean="0">
                <a:latin typeface="Calibri" pitchFamily="34" charset="0"/>
                <a:cs typeface="Calibri" pitchFamily="34" charset="0"/>
              </a:rPr>
              <a:t>VOLATILE LIQUIDS</a:t>
            </a:r>
          </a:p>
          <a:p>
            <a:pPr eaLnBrk="1" hangingPunct="1"/>
            <a:r>
              <a:rPr lang="en-GB" sz="2800" smtClean="0">
                <a:latin typeface="Calibri" pitchFamily="34" charset="0"/>
                <a:cs typeface="Calibri" pitchFamily="34" charset="0"/>
              </a:rPr>
              <a:t>Isoflurane, Sevoflurane</a:t>
            </a:r>
          </a:p>
          <a:p>
            <a:pPr eaLnBrk="1" hangingPunct="1"/>
            <a:r>
              <a:rPr lang="en-GB" sz="2800" smtClean="0">
                <a:latin typeface="Calibri" pitchFamily="34" charset="0"/>
                <a:cs typeface="Calibri" pitchFamily="34" charset="0"/>
              </a:rPr>
              <a:t>Desflurane, Halothane</a:t>
            </a:r>
          </a:p>
          <a:p>
            <a:pPr eaLnBrk="1" hangingPunct="1"/>
            <a:r>
              <a:rPr lang="en-GB" sz="2800" smtClean="0">
                <a:latin typeface="Calibri" pitchFamily="34" charset="0"/>
                <a:cs typeface="Calibri" pitchFamily="34" charset="0"/>
              </a:rPr>
              <a:t>(Ether), Enflurane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z="2800" b="1" smtClean="0">
                <a:latin typeface="Calibri" pitchFamily="34" charset="0"/>
                <a:cs typeface="Calibri" pitchFamily="34" charset="0"/>
              </a:rPr>
              <a:t>INTRAVENOUS ANAESTHETICS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/>
              <a:t>	INDUCING AGENTS 	</a:t>
            </a:r>
            <a:r>
              <a:rPr lang="en-US" sz="2800" smtClean="0"/>
              <a:t>Thiopentone sod.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/>
              <a:t>		Methohexitone sod., Propofol, Etomidate</a:t>
            </a:r>
          </a:p>
          <a:p>
            <a:pPr eaLnBrk="1" hangingPunct="1">
              <a:buFont typeface="Wingdings 2" pitchFamily="18" charset="2"/>
              <a:buNone/>
            </a:pPr>
            <a:endParaRPr lang="en-GB" sz="2800" b="1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Intravenous </a:t>
            </a:r>
            <a:r>
              <a:rPr lang="en-GB" dirty="0" smtClean="0">
                <a:solidFill>
                  <a:schemeClr val="accent1">
                    <a:satMod val="150000"/>
                  </a:schemeClr>
                </a:solidFill>
              </a:rPr>
              <a:t>anaesthetics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800" b="1" smtClean="0">
                <a:latin typeface="Calibri" pitchFamily="34" charset="0"/>
                <a:cs typeface="Calibri" pitchFamily="34" charset="0"/>
              </a:rPr>
              <a:t>SLOWER ACTING DRUGS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>
                <a:latin typeface="Calibri" pitchFamily="34" charset="0"/>
                <a:cs typeface="Calibri" pitchFamily="34" charset="0"/>
              </a:rPr>
              <a:t>Benzodiazepines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	Diazepam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	Lorazepam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	Midazolam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>
                <a:latin typeface="Calibri" pitchFamily="34" charset="0"/>
                <a:cs typeface="Calibri" pitchFamily="34" charset="0"/>
              </a:rPr>
              <a:t>Dissociative anaesthesia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	Ketamine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>
                <a:latin typeface="Calibri" pitchFamily="34" charset="0"/>
                <a:cs typeface="Calibri" pitchFamily="34" charset="0"/>
              </a:rPr>
              <a:t>Neurolept analgesia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	Fentanyl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Pharmacokinetics of inhalational </a:t>
            </a:r>
            <a:r>
              <a:rPr lang="en-US" dirty="0" err="1" smtClean="0"/>
              <a:t>anaesthesia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Aim is to attain rapid pp in brain-pleasant, adequate sedation, analgesia</a:t>
            </a:r>
          </a:p>
          <a:p>
            <a:r>
              <a:rPr lang="en-US" dirty="0" err="1" smtClean="0">
                <a:latin typeface="Calibri" pitchFamily="34" charset="0"/>
                <a:cs typeface="Calibri" pitchFamily="34" charset="0"/>
              </a:rPr>
              <a:t>Eqlbrium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of par pr- alveoli, blood and tissues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Anesthetic uptake from the alveoli to the blood is dependant on three factors: the solubility of the anesthetic (S), the cardiac output (Q) and the alveolar to venous partial pressure (Pa-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Pv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):</a:t>
            </a:r>
          </a:p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Anaesthetic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 Uptake = (S) x (Q) x (Pa-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Pv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--pulmonary ventilation(A/v)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--pulmonary ventilation/perfusion ratio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--second gas 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conc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effect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</TotalTime>
  <Words>569</Words>
  <Application>Microsoft Office PowerPoint</Application>
  <PresentationFormat>On-screen Show (4:3)</PresentationFormat>
  <Paragraphs>92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GENERAL  ANAESTHETICS</vt:lpstr>
      <vt:lpstr>Definition</vt:lpstr>
      <vt:lpstr>Stages of Anaesthesia</vt:lpstr>
      <vt:lpstr>Stages of Anaesthesia</vt:lpstr>
      <vt:lpstr>Mechanism of action</vt:lpstr>
      <vt:lpstr>Mechanism of action</vt:lpstr>
      <vt:lpstr>Classification </vt:lpstr>
      <vt:lpstr>Intravenous anaesthetics</vt:lpstr>
      <vt:lpstr>Pharmacokinetics of inhalational anaesthesia</vt:lpstr>
      <vt:lpstr>Nitrous Oxide</vt:lpstr>
      <vt:lpstr>Second gas effect </vt:lpstr>
      <vt:lpstr>Nitrous oxide- demerits and adverse effects</vt:lpstr>
      <vt:lpstr>Ether –historical  importance</vt:lpstr>
    </vt:vector>
  </TitlesOfParts>
  <Company>Varsha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 ANAESTHETICS</dc:title>
  <dc:creator>Admin</dc:creator>
  <cp:lastModifiedBy>Acer</cp:lastModifiedBy>
  <cp:revision>211</cp:revision>
  <dcterms:created xsi:type="dcterms:W3CDTF">2014-04-09T04:47:07Z</dcterms:created>
  <dcterms:modified xsi:type="dcterms:W3CDTF">2020-06-16T06:49:56Z</dcterms:modified>
</cp:coreProperties>
</file>