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346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1634985"/>
            <a:ext cx="8832215" cy="5045710"/>
          </a:xfrm>
          <a:custGeom>
            <a:avLst/>
            <a:gdLst/>
            <a:ahLst/>
            <a:cxnLst/>
            <a:rect l="l" t="t" r="r" b="b"/>
            <a:pathLst>
              <a:path w="8832215" h="5045709">
                <a:moveTo>
                  <a:pt x="8831834" y="0"/>
                </a:moveTo>
                <a:lnTo>
                  <a:pt x="0" y="0"/>
                </a:lnTo>
                <a:lnTo>
                  <a:pt x="0" y="5045456"/>
                </a:lnTo>
                <a:lnTo>
                  <a:pt x="8831834" y="5045456"/>
                </a:lnTo>
                <a:lnTo>
                  <a:pt x="8831834" y="0"/>
                </a:lnTo>
                <a:close/>
              </a:path>
            </a:pathLst>
          </a:custGeom>
          <a:solidFill>
            <a:srgbClr val="CC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152400"/>
            <a:ext cx="8814435" cy="1346835"/>
          </a:xfrm>
          <a:custGeom>
            <a:avLst/>
            <a:gdLst/>
            <a:ahLst/>
            <a:cxnLst/>
            <a:rect l="l" t="t" r="r" b="b"/>
            <a:pathLst>
              <a:path w="8814435" h="1346835">
                <a:moveTo>
                  <a:pt x="8814054" y="0"/>
                </a:moveTo>
                <a:lnTo>
                  <a:pt x="0" y="0"/>
                </a:lnTo>
                <a:lnTo>
                  <a:pt x="0" y="1346453"/>
                </a:lnTo>
                <a:lnTo>
                  <a:pt x="8814054" y="1346453"/>
                </a:lnTo>
                <a:lnTo>
                  <a:pt x="8814054" y="0"/>
                </a:lnTo>
                <a:close/>
              </a:path>
            </a:pathLst>
          </a:custGeom>
          <a:solidFill>
            <a:srgbClr val="524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1634985"/>
            <a:ext cx="8832215" cy="5045710"/>
          </a:xfrm>
          <a:custGeom>
            <a:avLst/>
            <a:gdLst/>
            <a:ahLst/>
            <a:cxnLst/>
            <a:rect l="l" t="t" r="r" b="b"/>
            <a:pathLst>
              <a:path w="8832215" h="5045709">
                <a:moveTo>
                  <a:pt x="8831834" y="0"/>
                </a:moveTo>
                <a:lnTo>
                  <a:pt x="0" y="0"/>
                </a:lnTo>
                <a:lnTo>
                  <a:pt x="0" y="5045456"/>
                </a:lnTo>
                <a:lnTo>
                  <a:pt x="8831834" y="5045456"/>
                </a:lnTo>
                <a:lnTo>
                  <a:pt x="8831834" y="0"/>
                </a:lnTo>
                <a:close/>
              </a:path>
            </a:pathLst>
          </a:custGeom>
          <a:solidFill>
            <a:srgbClr val="CC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46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5205" y="1982470"/>
            <a:ext cx="8156575" cy="4477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-standard.com/india/news/indian-pharma-remains-top-in-us-generics/420523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10400" y="152400"/>
            <a:ext cx="1981200" cy="6556375"/>
          </a:xfrm>
          <a:custGeom>
            <a:avLst/>
            <a:gdLst/>
            <a:ahLst/>
            <a:cxnLst/>
            <a:rect l="l" t="t" r="r" b="b"/>
            <a:pathLst>
              <a:path w="1981200" h="6556375">
                <a:moveTo>
                  <a:pt x="1981200" y="0"/>
                </a:moveTo>
                <a:lnTo>
                  <a:pt x="0" y="0"/>
                </a:lnTo>
                <a:lnTo>
                  <a:pt x="0" y="6556248"/>
                </a:lnTo>
                <a:lnTo>
                  <a:pt x="1981200" y="6556248"/>
                </a:lnTo>
                <a:lnTo>
                  <a:pt x="1981200" y="0"/>
                </a:lnTo>
                <a:close/>
              </a:path>
            </a:pathLst>
          </a:custGeom>
          <a:solidFill>
            <a:srgbClr val="C56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152400" y="153923"/>
              <a:ext cx="6705600" cy="6553200"/>
            </a:xfrm>
            <a:custGeom>
              <a:avLst/>
              <a:gdLst/>
              <a:ahLst/>
              <a:cxnLst/>
              <a:rect l="l" t="t" r="r" b="b"/>
              <a:pathLst>
                <a:path w="6705600" h="6553200">
                  <a:moveTo>
                    <a:pt x="6705600" y="0"/>
                  </a:moveTo>
                  <a:lnTo>
                    <a:pt x="0" y="0"/>
                  </a:lnTo>
                  <a:lnTo>
                    <a:pt x="0" y="6553200"/>
                  </a:lnTo>
                  <a:lnTo>
                    <a:pt x="6705600" y="6553200"/>
                  </a:lnTo>
                  <a:lnTo>
                    <a:pt x="6705600" y="0"/>
                  </a:lnTo>
                  <a:close/>
                </a:path>
              </a:pathLst>
            </a:custGeom>
            <a:solidFill>
              <a:srgbClr val="5248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685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7579" y="5726684"/>
            <a:ext cx="55791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90" dirty="0">
                <a:solidFill>
                  <a:srgbClr val="00AF50"/>
                </a:solidFill>
                <a:latin typeface="Arial"/>
                <a:cs typeface="Arial"/>
              </a:rPr>
              <a:t>HATCH </a:t>
            </a:r>
            <a:r>
              <a:rPr sz="4800" b="1" spc="-430" dirty="0">
                <a:solidFill>
                  <a:srgbClr val="00AF50"/>
                </a:solidFill>
                <a:latin typeface="Arial"/>
                <a:cs typeface="Arial"/>
              </a:rPr>
              <a:t>WAXMAN</a:t>
            </a:r>
            <a:r>
              <a:rPr sz="4800" b="1" spc="-5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4800" b="1" spc="-660" dirty="0">
                <a:solidFill>
                  <a:srgbClr val="00AF50"/>
                </a:solidFill>
                <a:latin typeface="Arial"/>
                <a:cs typeface="Arial"/>
              </a:rPr>
              <a:t>ACT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0430" y="614552"/>
            <a:ext cx="57721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PARA </a:t>
            </a:r>
            <a:r>
              <a:rPr spc="-100" dirty="0"/>
              <a:t>IV- </a:t>
            </a:r>
            <a:r>
              <a:rPr spc="-200" dirty="0"/>
              <a:t>PATENT</a:t>
            </a:r>
            <a:r>
              <a:rPr spc="180" dirty="0"/>
              <a:t> </a:t>
            </a:r>
            <a:r>
              <a:rPr spc="-135" dirty="0"/>
              <a:t>CHALLENGE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628772"/>
            <a:ext cx="9036558" cy="5229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3485"/>
              </a:spcBef>
            </a:pPr>
            <a:r>
              <a:rPr sz="3600" spc="-155" dirty="0"/>
              <a:t>INCENTIVES </a:t>
            </a:r>
            <a:r>
              <a:rPr sz="3600" spc="-114" dirty="0"/>
              <a:t>AND</a:t>
            </a:r>
            <a:r>
              <a:rPr sz="3600" spc="-155" dirty="0"/>
              <a:t> </a:t>
            </a:r>
            <a:r>
              <a:rPr sz="3600" spc="-200" dirty="0"/>
              <a:t>PROTECTION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890066" y="1691258"/>
            <a:ext cx="6644005" cy="595630"/>
            <a:chOff x="890066" y="1691258"/>
            <a:chExt cx="6644005" cy="595630"/>
          </a:xfrm>
        </p:grpSpPr>
        <p:sp>
          <p:nvSpPr>
            <p:cNvPr id="4" name="object 4"/>
            <p:cNvSpPr/>
            <p:nvPr/>
          </p:nvSpPr>
          <p:spPr>
            <a:xfrm>
              <a:off x="899591" y="1700783"/>
              <a:ext cx="6624955" cy="576580"/>
            </a:xfrm>
            <a:custGeom>
              <a:avLst/>
              <a:gdLst/>
              <a:ahLst/>
              <a:cxnLst/>
              <a:rect l="l" t="t" r="r" b="b"/>
              <a:pathLst>
                <a:path w="6624955" h="576580">
                  <a:moveTo>
                    <a:pt x="6528765" y="0"/>
                  </a:moveTo>
                  <a:lnTo>
                    <a:pt x="96012" y="0"/>
                  </a:lnTo>
                  <a:lnTo>
                    <a:pt x="58641" y="7554"/>
                  </a:lnTo>
                  <a:lnTo>
                    <a:pt x="28122" y="28146"/>
                  </a:lnTo>
                  <a:lnTo>
                    <a:pt x="7545" y="58668"/>
                  </a:lnTo>
                  <a:lnTo>
                    <a:pt x="0" y="96012"/>
                  </a:lnTo>
                  <a:lnTo>
                    <a:pt x="0" y="480060"/>
                  </a:lnTo>
                  <a:lnTo>
                    <a:pt x="7545" y="517457"/>
                  </a:lnTo>
                  <a:lnTo>
                    <a:pt x="28122" y="547973"/>
                  </a:lnTo>
                  <a:lnTo>
                    <a:pt x="58641" y="568535"/>
                  </a:lnTo>
                  <a:lnTo>
                    <a:pt x="96012" y="576071"/>
                  </a:lnTo>
                  <a:lnTo>
                    <a:pt x="6528765" y="576071"/>
                  </a:lnTo>
                  <a:lnTo>
                    <a:pt x="6566109" y="568535"/>
                  </a:lnTo>
                  <a:lnTo>
                    <a:pt x="6596630" y="547973"/>
                  </a:lnTo>
                  <a:lnTo>
                    <a:pt x="6617222" y="517457"/>
                  </a:lnTo>
                  <a:lnTo>
                    <a:pt x="6624777" y="480060"/>
                  </a:lnTo>
                  <a:lnTo>
                    <a:pt x="6624777" y="96012"/>
                  </a:lnTo>
                  <a:lnTo>
                    <a:pt x="6617222" y="58668"/>
                  </a:lnTo>
                  <a:lnTo>
                    <a:pt x="6596630" y="28146"/>
                  </a:lnTo>
                  <a:lnTo>
                    <a:pt x="6566109" y="7554"/>
                  </a:lnTo>
                  <a:lnTo>
                    <a:pt x="6528765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9591" y="1700783"/>
              <a:ext cx="6624955" cy="576580"/>
            </a:xfrm>
            <a:custGeom>
              <a:avLst/>
              <a:gdLst/>
              <a:ahLst/>
              <a:cxnLst/>
              <a:rect l="l" t="t" r="r" b="b"/>
              <a:pathLst>
                <a:path w="6624955" h="576580">
                  <a:moveTo>
                    <a:pt x="0" y="96012"/>
                  </a:moveTo>
                  <a:lnTo>
                    <a:pt x="7545" y="58668"/>
                  </a:lnTo>
                  <a:lnTo>
                    <a:pt x="28122" y="28146"/>
                  </a:lnTo>
                  <a:lnTo>
                    <a:pt x="58641" y="7554"/>
                  </a:lnTo>
                  <a:lnTo>
                    <a:pt x="96012" y="0"/>
                  </a:lnTo>
                  <a:lnTo>
                    <a:pt x="6528765" y="0"/>
                  </a:lnTo>
                  <a:lnTo>
                    <a:pt x="6566109" y="7554"/>
                  </a:lnTo>
                  <a:lnTo>
                    <a:pt x="6596630" y="28146"/>
                  </a:lnTo>
                  <a:lnTo>
                    <a:pt x="6617222" y="58668"/>
                  </a:lnTo>
                  <a:lnTo>
                    <a:pt x="6624777" y="96012"/>
                  </a:lnTo>
                  <a:lnTo>
                    <a:pt x="6624777" y="480060"/>
                  </a:lnTo>
                  <a:lnTo>
                    <a:pt x="6617222" y="517457"/>
                  </a:lnTo>
                  <a:lnTo>
                    <a:pt x="6596630" y="547973"/>
                  </a:lnTo>
                  <a:lnTo>
                    <a:pt x="6566109" y="568535"/>
                  </a:lnTo>
                  <a:lnTo>
                    <a:pt x="6528765" y="576071"/>
                  </a:lnTo>
                  <a:lnTo>
                    <a:pt x="96012" y="576071"/>
                  </a:lnTo>
                  <a:lnTo>
                    <a:pt x="58641" y="568535"/>
                  </a:lnTo>
                  <a:lnTo>
                    <a:pt x="28122" y="547973"/>
                  </a:lnTo>
                  <a:lnTo>
                    <a:pt x="7545" y="517457"/>
                  </a:lnTo>
                  <a:lnTo>
                    <a:pt x="0" y="480060"/>
                  </a:lnTo>
                  <a:lnTo>
                    <a:pt x="0" y="96012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42466" y="3923538"/>
            <a:ext cx="6644005" cy="595630"/>
            <a:chOff x="1042466" y="3923538"/>
            <a:chExt cx="6644005" cy="595630"/>
          </a:xfrm>
        </p:grpSpPr>
        <p:sp>
          <p:nvSpPr>
            <p:cNvPr id="7" name="object 7"/>
            <p:cNvSpPr/>
            <p:nvPr/>
          </p:nvSpPr>
          <p:spPr>
            <a:xfrm>
              <a:off x="1051991" y="3933063"/>
              <a:ext cx="6624955" cy="576580"/>
            </a:xfrm>
            <a:custGeom>
              <a:avLst/>
              <a:gdLst/>
              <a:ahLst/>
              <a:cxnLst/>
              <a:rect l="l" t="t" r="r" b="b"/>
              <a:pathLst>
                <a:path w="6624955" h="576579">
                  <a:moveTo>
                    <a:pt x="6528765" y="0"/>
                  </a:moveTo>
                  <a:lnTo>
                    <a:pt x="96012" y="0"/>
                  </a:lnTo>
                  <a:lnTo>
                    <a:pt x="58641" y="7536"/>
                  </a:lnTo>
                  <a:lnTo>
                    <a:pt x="28122" y="28098"/>
                  </a:lnTo>
                  <a:lnTo>
                    <a:pt x="7545" y="58614"/>
                  </a:lnTo>
                  <a:lnTo>
                    <a:pt x="0" y="96012"/>
                  </a:lnTo>
                  <a:lnTo>
                    <a:pt x="0" y="480060"/>
                  </a:lnTo>
                  <a:lnTo>
                    <a:pt x="7545" y="517403"/>
                  </a:lnTo>
                  <a:lnTo>
                    <a:pt x="28122" y="547925"/>
                  </a:lnTo>
                  <a:lnTo>
                    <a:pt x="58641" y="568517"/>
                  </a:lnTo>
                  <a:lnTo>
                    <a:pt x="96012" y="576072"/>
                  </a:lnTo>
                  <a:lnTo>
                    <a:pt x="6528765" y="576072"/>
                  </a:lnTo>
                  <a:lnTo>
                    <a:pt x="6566109" y="568517"/>
                  </a:lnTo>
                  <a:lnTo>
                    <a:pt x="6596630" y="547925"/>
                  </a:lnTo>
                  <a:lnTo>
                    <a:pt x="6617222" y="517403"/>
                  </a:lnTo>
                  <a:lnTo>
                    <a:pt x="6624777" y="480060"/>
                  </a:lnTo>
                  <a:lnTo>
                    <a:pt x="6624777" y="96012"/>
                  </a:lnTo>
                  <a:lnTo>
                    <a:pt x="6617222" y="58614"/>
                  </a:lnTo>
                  <a:lnTo>
                    <a:pt x="6596630" y="28098"/>
                  </a:lnTo>
                  <a:lnTo>
                    <a:pt x="6566109" y="7536"/>
                  </a:lnTo>
                  <a:lnTo>
                    <a:pt x="6528765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51991" y="3933063"/>
              <a:ext cx="6624955" cy="576580"/>
            </a:xfrm>
            <a:custGeom>
              <a:avLst/>
              <a:gdLst/>
              <a:ahLst/>
              <a:cxnLst/>
              <a:rect l="l" t="t" r="r" b="b"/>
              <a:pathLst>
                <a:path w="6624955" h="576579">
                  <a:moveTo>
                    <a:pt x="0" y="96012"/>
                  </a:moveTo>
                  <a:lnTo>
                    <a:pt x="7545" y="58614"/>
                  </a:lnTo>
                  <a:lnTo>
                    <a:pt x="28122" y="28098"/>
                  </a:lnTo>
                  <a:lnTo>
                    <a:pt x="58641" y="7536"/>
                  </a:lnTo>
                  <a:lnTo>
                    <a:pt x="96012" y="0"/>
                  </a:lnTo>
                  <a:lnTo>
                    <a:pt x="6528765" y="0"/>
                  </a:lnTo>
                  <a:lnTo>
                    <a:pt x="6566109" y="7536"/>
                  </a:lnTo>
                  <a:lnTo>
                    <a:pt x="6596630" y="28098"/>
                  </a:lnTo>
                  <a:lnTo>
                    <a:pt x="6617222" y="58614"/>
                  </a:lnTo>
                  <a:lnTo>
                    <a:pt x="6624777" y="96012"/>
                  </a:lnTo>
                  <a:lnTo>
                    <a:pt x="6624777" y="480060"/>
                  </a:lnTo>
                  <a:lnTo>
                    <a:pt x="6617222" y="517403"/>
                  </a:lnTo>
                  <a:lnTo>
                    <a:pt x="6596630" y="547925"/>
                  </a:lnTo>
                  <a:lnTo>
                    <a:pt x="6566109" y="568517"/>
                  </a:lnTo>
                  <a:lnTo>
                    <a:pt x="6528765" y="576072"/>
                  </a:lnTo>
                  <a:lnTo>
                    <a:pt x="96012" y="576072"/>
                  </a:lnTo>
                  <a:lnTo>
                    <a:pt x="58641" y="568517"/>
                  </a:lnTo>
                  <a:lnTo>
                    <a:pt x="28122" y="547925"/>
                  </a:lnTo>
                  <a:lnTo>
                    <a:pt x="7545" y="517403"/>
                  </a:lnTo>
                  <a:lnTo>
                    <a:pt x="0" y="480060"/>
                  </a:lnTo>
                  <a:lnTo>
                    <a:pt x="0" y="96012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25500" y="1720342"/>
            <a:ext cx="7750809" cy="4878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2669">
              <a:lnSpc>
                <a:spcPct val="100000"/>
              </a:lnSpc>
              <a:spcBef>
                <a:spcPts val="105"/>
              </a:spcBef>
            </a:pPr>
            <a:r>
              <a:rPr sz="3200" b="1" spc="110" dirty="0">
                <a:solidFill>
                  <a:srgbClr val="FFFF00"/>
                </a:solidFill>
                <a:latin typeface="Arial"/>
                <a:cs typeface="Arial"/>
              </a:rPr>
              <a:t>180 </a:t>
            </a:r>
            <a:r>
              <a:rPr sz="3200" b="1" spc="-225" dirty="0">
                <a:solidFill>
                  <a:srgbClr val="FFFF00"/>
                </a:solidFill>
                <a:latin typeface="Arial"/>
                <a:cs typeface="Arial"/>
              </a:rPr>
              <a:t>Day </a:t>
            </a:r>
            <a:r>
              <a:rPr sz="3200" b="1" spc="-100" dirty="0">
                <a:solidFill>
                  <a:srgbClr val="FFFF00"/>
                </a:solidFill>
                <a:latin typeface="Arial"/>
                <a:cs typeface="Arial"/>
              </a:rPr>
              <a:t>Market</a:t>
            </a:r>
            <a:r>
              <a:rPr sz="3200" b="1" spc="-2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220" dirty="0">
                <a:solidFill>
                  <a:srgbClr val="FFFF00"/>
                </a:solidFill>
                <a:latin typeface="Arial"/>
                <a:cs typeface="Arial"/>
              </a:rPr>
              <a:t>exclusivity</a:t>
            </a:r>
            <a:endParaRPr sz="3200">
              <a:latin typeface="Arial"/>
              <a:cs typeface="Arial"/>
            </a:endParaRPr>
          </a:p>
          <a:p>
            <a:pPr marL="195580" marR="212725" indent="-183515">
              <a:lnSpc>
                <a:spcPts val="2380"/>
              </a:lnSpc>
              <a:spcBef>
                <a:spcPts val="2185"/>
              </a:spcBef>
              <a:buClr>
                <a:srgbClr val="BE964D"/>
              </a:buClr>
              <a:buFont typeface="Wingdings"/>
              <a:buChar char=""/>
              <a:tabLst>
                <a:tab pos="196215" algn="l"/>
              </a:tabLst>
            </a:pPr>
            <a:r>
              <a:rPr sz="2200" spc="40" dirty="0">
                <a:solidFill>
                  <a:srgbClr val="524848"/>
                </a:solidFill>
                <a:latin typeface="Arial"/>
                <a:cs typeface="Arial"/>
              </a:rPr>
              <a:t>First </a:t>
            </a: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applicant </a:t>
            </a:r>
            <a:r>
              <a:rPr sz="2200" spc="4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submit </a:t>
            </a:r>
            <a:r>
              <a:rPr sz="22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200" spc="70" dirty="0">
                <a:solidFill>
                  <a:srgbClr val="524848"/>
                </a:solidFill>
                <a:latin typeface="Arial"/>
                <a:cs typeface="Arial"/>
              </a:rPr>
              <a:t>substantially </a:t>
            </a:r>
            <a:r>
              <a:rPr sz="2200" spc="60" dirty="0">
                <a:solidFill>
                  <a:srgbClr val="524848"/>
                </a:solidFill>
                <a:latin typeface="Arial"/>
                <a:cs typeface="Arial"/>
              </a:rPr>
              <a:t>complete </a:t>
            </a:r>
            <a:r>
              <a:rPr sz="2200" spc="-100" dirty="0">
                <a:solidFill>
                  <a:srgbClr val="524848"/>
                </a:solidFill>
                <a:latin typeface="Arial"/>
                <a:cs typeface="Arial"/>
              </a:rPr>
              <a:t>ANDA  </a:t>
            </a:r>
            <a:r>
              <a:rPr sz="2200" spc="60" dirty="0">
                <a:solidFill>
                  <a:srgbClr val="524848"/>
                </a:solidFill>
                <a:latin typeface="Arial"/>
                <a:cs typeface="Arial"/>
              </a:rPr>
              <a:t>(first-to-file)</a:t>
            </a:r>
            <a:endParaRPr sz="2200">
              <a:latin typeface="Arial"/>
              <a:cs typeface="Arial"/>
            </a:endParaRPr>
          </a:p>
          <a:p>
            <a:pPr marL="195580" indent="-183515">
              <a:lnSpc>
                <a:spcPct val="100000"/>
              </a:lnSpc>
              <a:spcBef>
                <a:spcPts val="225"/>
              </a:spcBef>
              <a:buClr>
                <a:srgbClr val="BE964D"/>
              </a:buClr>
              <a:buFont typeface="Wingdings"/>
              <a:buChar char=""/>
              <a:tabLst>
                <a:tab pos="196215" algn="l"/>
              </a:tabLst>
            </a:pPr>
            <a:r>
              <a:rPr sz="2200" spc="-35" dirty="0">
                <a:solidFill>
                  <a:srgbClr val="524848"/>
                </a:solidFill>
                <a:latin typeface="Arial"/>
                <a:cs typeface="Arial"/>
              </a:rPr>
              <a:t>May </a:t>
            </a:r>
            <a:r>
              <a:rPr sz="2200" spc="-10" dirty="0">
                <a:solidFill>
                  <a:srgbClr val="524848"/>
                </a:solidFill>
                <a:latin typeface="Arial"/>
                <a:cs typeface="Arial"/>
              </a:rPr>
              <a:t>be </a:t>
            </a:r>
            <a:r>
              <a:rPr sz="2200" spc="25" dirty="0">
                <a:solidFill>
                  <a:srgbClr val="524848"/>
                </a:solidFill>
                <a:latin typeface="Arial"/>
                <a:cs typeface="Arial"/>
              </a:rPr>
              <a:t>shared </a:t>
            </a:r>
            <a:r>
              <a:rPr sz="2200" spc="-50" dirty="0">
                <a:solidFill>
                  <a:srgbClr val="524848"/>
                </a:solidFill>
                <a:latin typeface="Arial"/>
                <a:cs typeface="Arial"/>
              </a:rPr>
              <a:t>by </a:t>
            </a: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multiple</a:t>
            </a:r>
            <a:r>
              <a:rPr sz="2200" spc="1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65" dirty="0">
                <a:solidFill>
                  <a:srgbClr val="524848"/>
                </a:solidFill>
                <a:latin typeface="Arial"/>
                <a:cs typeface="Arial"/>
              </a:rPr>
              <a:t>applicants</a:t>
            </a:r>
            <a:endParaRPr sz="2200">
              <a:latin typeface="Arial"/>
              <a:cs typeface="Arial"/>
            </a:endParaRPr>
          </a:p>
          <a:p>
            <a:pPr marL="195580" indent="-183515">
              <a:lnSpc>
                <a:spcPct val="100000"/>
              </a:lnSpc>
              <a:spcBef>
                <a:spcPts val="260"/>
              </a:spcBef>
              <a:buClr>
                <a:srgbClr val="BE964D"/>
              </a:buClr>
              <a:buFont typeface="Wingdings"/>
              <a:buChar char=""/>
              <a:tabLst>
                <a:tab pos="196215" algn="l"/>
              </a:tabLst>
            </a:pP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Subject </a:t>
            </a:r>
            <a:r>
              <a:rPr sz="2200" spc="40" dirty="0">
                <a:solidFill>
                  <a:srgbClr val="524848"/>
                </a:solidFill>
                <a:latin typeface="Arial"/>
                <a:cs typeface="Arial"/>
              </a:rPr>
              <a:t>to</a:t>
            </a:r>
            <a:r>
              <a:rPr sz="2200" spc="2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forfeiture</a:t>
            </a:r>
            <a:endParaRPr sz="2200">
              <a:latin typeface="Arial"/>
              <a:cs typeface="Arial"/>
            </a:endParaRPr>
          </a:p>
          <a:p>
            <a:pPr marR="669925" algn="ctr">
              <a:lnSpc>
                <a:spcPct val="100000"/>
              </a:lnSpc>
              <a:spcBef>
                <a:spcPts val="1030"/>
              </a:spcBef>
            </a:pPr>
            <a:r>
              <a:rPr sz="3200" b="1" spc="-110" dirty="0">
                <a:solidFill>
                  <a:srgbClr val="FFFF00"/>
                </a:solidFill>
                <a:latin typeface="Arial"/>
                <a:cs typeface="Arial"/>
              </a:rPr>
              <a:t>30-month </a:t>
            </a:r>
            <a:r>
              <a:rPr sz="3200" b="1" spc="-204" dirty="0">
                <a:solidFill>
                  <a:srgbClr val="FFFF00"/>
                </a:solidFill>
                <a:latin typeface="Arial"/>
                <a:cs typeface="Arial"/>
              </a:rPr>
              <a:t>stay </a:t>
            </a:r>
            <a:r>
              <a:rPr sz="3200" b="1" spc="-160" dirty="0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sz="3200" b="1" spc="-330" dirty="0">
                <a:solidFill>
                  <a:srgbClr val="FFFF00"/>
                </a:solidFill>
                <a:latin typeface="Arial"/>
                <a:cs typeface="Arial"/>
              </a:rPr>
              <a:t>FDA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90" dirty="0">
                <a:solidFill>
                  <a:srgbClr val="FFFF00"/>
                </a:solidFill>
                <a:latin typeface="Arial"/>
                <a:cs typeface="Arial"/>
              </a:rPr>
              <a:t>approval</a:t>
            </a:r>
            <a:endParaRPr sz="3200">
              <a:latin typeface="Arial"/>
              <a:cs typeface="Arial"/>
            </a:endParaRPr>
          </a:p>
          <a:p>
            <a:pPr marL="195580" marR="5080" indent="-183515">
              <a:lnSpc>
                <a:spcPct val="90100"/>
              </a:lnSpc>
              <a:spcBef>
                <a:spcPts val="1470"/>
              </a:spcBef>
              <a:buClr>
                <a:srgbClr val="BE964D"/>
              </a:buClr>
              <a:buFont typeface="Wingdings"/>
              <a:buChar char=""/>
              <a:tabLst>
                <a:tab pos="196215" algn="l"/>
              </a:tabLst>
            </a:pP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If </a:t>
            </a:r>
            <a:r>
              <a:rPr sz="2200" spc="7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owner </a:t>
            </a:r>
            <a:r>
              <a:rPr sz="2200" spc="1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200" spc="-114" dirty="0">
                <a:solidFill>
                  <a:srgbClr val="524848"/>
                </a:solidFill>
                <a:latin typeface="Arial"/>
                <a:cs typeface="Arial"/>
              </a:rPr>
              <a:t>NDA </a:t>
            </a:r>
            <a:r>
              <a:rPr sz="2200" spc="50" dirty="0">
                <a:solidFill>
                  <a:srgbClr val="524848"/>
                </a:solidFill>
                <a:latin typeface="Arial"/>
                <a:cs typeface="Arial"/>
              </a:rPr>
              <a:t>holder </a:t>
            </a:r>
            <a:r>
              <a:rPr sz="2200" spc="-15" dirty="0">
                <a:solidFill>
                  <a:srgbClr val="524848"/>
                </a:solidFill>
                <a:latin typeface="Arial"/>
                <a:cs typeface="Arial"/>
              </a:rPr>
              <a:t>sues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-100" dirty="0">
                <a:solidFill>
                  <a:srgbClr val="524848"/>
                </a:solidFill>
                <a:latin typeface="Arial"/>
                <a:cs typeface="Arial"/>
              </a:rPr>
              <a:t>ANDA </a:t>
            </a: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applicant  </a:t>
            </a:r>
            <a:r>
              <a:rPr sz="2200" spc="6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200" spc="7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200" spc="85" dirty="0">
                <a:solidFill>
                  <a:srgbClr val="524848"/>
                </a:solidFill>
                <a:latin typeface="Arial"/>
                <a:cs typeface="Arial"/>
              </a:rPr>
              <a:t>infringement within </a:t>
            </a:r>
            <a:r>
              <a:rPr sz="2200" spc="105" dirty="0">
                <a:solidFill>
                  <a:srgbClr val="524848"/>
                </a:solidFill>
                <a:latin typeface="Arial"/>
                <a:cs typeface="Arial"/>
              </a:rPr>
              <a:t>45 </a:t>
            </a:r>
            <a:r>
              <a:rPr sz="2200" spc="-20" dirty="0">
                <a:solidFill>
                  <a:srgbClr val="524848"/>
                </a:solidFill>
                <a:latin typeface="Arial"/>
                <a:cs typeface="Arial"/>
              </a:rPr>
              <a:t>days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receiving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notice  of the </a:t>
            </a:r>
            <a:r>
              <a:rPr sz="2200" spc="30" dirty="0">
                <a:solidFill>
                  <a:srgbClr val="524848"/>
                </a:solidFill>
                <a:latin typeface="Arial"/>
                <a:cs typeface="Arial"/>
              </a:rPr>
              <a:t>Paragraph </a:t>
            </a:r>
            <a:r>
              <a:rPr sz="2200" spc="-105" dirty="0">
                <a:solidFill>
                  <a:srgbClr val="524848"/>
                </a:solidFill>
                <a:latin typeface="Arial"/>
                <a:cs typeface="Arial"/>
              </a:rPr>
              <a:t>IV</a:t>
            </a:r>
            <a:r>
              <a:rPr sz="2200" spc="-7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certification</a:t>
            </a:r>
            <a:endParaRPr sz="2200">
              <a:latin typeface="Arial"/>
              <a:cs typeface="Arial"/>
            </a:endParaRPr>
          </a:p>
          <a:p>
            <a:pPr marL="195580" marR="834390" indent="-183515">
              <a:lnSpc>
                <a:spcPts val="2380"/>
              </a:lnSpc>
              <a:spcBef>
                <a:spcPts val="555"/>
              </a:spcBef>
              <a:buClr>
                <a:srgbClr val="BE964D"/>
              </a:buClr>
              <a:buFont typeface="Wingdings"/>
              <a:buChar char=""/>
              <a:tabLst>
                <a:tab pos="276225" algn="l"/>
                <a:tab pos="276860" algn="l"/>
              </a:tabLst>
            </a:pPr>
            <a:r>
              <a:rPr dirty="0"/>
              <a:t>	</a:t>
            </a:r>
            <a:r>
              <a:rPr sz="2200" spc="-25" dirty="0">
                <a:solidFill>
                  <a:srgbClr val="524848"/>
                </a:solidFill>
                <a:latin typeface="Arial"/>
                <a:cs typeface="Arial"/>
              </a:rPr>
              <a:t>Runs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from </a:t>
            </a:r>
            <a:r>
              <a:rPr sz="2200" spc="45" dirty="0">
                <a:solidFill>
                  <a:srgbClr val="524848"/>
                </a:solidFill>
                <a:latin typeface="Arial"/>
                <a:cs typeface="Arial"/>
              </a:rPr>
              <a:t>date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notification </a:t>
            </a:r>
            <a:r>
              <a:rPr sz="2200" spc="1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200" spc="60" dirty="0">
                <a:solidFill>
                  <a:srgbClr val="524848"/>
                </a:solidFill>
                <a:latin typeface="Arial"/>
                <a:cs typeface="Arial"/>
              </a:rPr>
              <a:t>expiration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200" spc="-200" dirty="0">
                <a:solidFill>
                  <a:srgbClr val="524848"/>
                </a:solidFill>
                <a:latin typeface="Arial"/>
                <a:cs typeface="Arial"/>
              </a:rPr>
              <a:t>NCE  </a:t>
            </a: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exclusivity</a:t>
            </a:r>
            <a:endParaRPr sz="2200">
              <a:latin typeface="Arial"/>
              <a:cs typeface="Arial"/>
            </a:endParaRPr>
          </a:p>
          <a:p>
            <a:pPr marL="195580" indent="-183515">
              <a:lnSpc>
                <a:spcPct val="100000"/>
              </a:lnSpc>
              <a:spcBef>
                <a:spcPts val="225"/>
              </a:spcBef>
              <a:buClr>
                <a:srgbClr val="BE964D"/>
              </a:buClr>
              <a:buFont typeface="Wingdings"/>
              <a:buChar char=""/>
              <a:tabLst>
                <a:tab pos="196215" algn="l"/>
              </a:tabLst>
            </a:pPr>
            <a:r>
              <a:rPr sz="2200" spc="-35" dirty="0">
                <a:solidFill>
                  <a:srgbClr val="524848"/>
                </a:solidFill>
                <a:latin typeface="Arial"/>
                <a:cs typeface="Arial"/>
              </a:rPr>
              <a:t>May </a:t>
            </a:r>
            <a:r>
              <a:rPr sz="2200" spc="-10" dirty="0">
                <a:solidFill>
                  <a:srgbClr val="524848"/>
                </a:solidFill>
                <a:latin typeface="Arial"/>
                <a:cs typeface="Arial"/>
              </a:rPr>
              <a:t>be </a:t>
            </a:r>
            <a:r>
              <a:rPr sz="2200" spc="50" dirty="0">
                <a:solidFill>
                  <a:srgbClr val="524848"/>
                </a:solidFill>
                <a:latin typeface="Arial"/>
                <a:cs typeface="Arial"/>
              </a:rPr>
              <a:t>lengthened </a:t>
            </a:r>
            <a:r>
              <a:rPr sz="2200" spc="1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200" spc="45" dirty="0">
                <a:solidFill>
                  <a:srgbClr val="524848"/>
                </a:solidFill>
                <a:latin typeface="Arial"/>
                <a:cs typeface="Arial"/>
              </a:rPr>
              <a:t>shortened </a:t>
            </a:r>
            <a:r>
              <a:rPr sz="2200" spc="-50" dirty="0">
                <a:solidFill>
                  <a:srgbClr val="524848"/>
                </a:solidFill>
                <a:latin typeface="Arial"/>
                <a:cs typeface="Arial"/>
              </a:rPr>
              <a:t>by</a:t>
            </a:r>
            <a:r>
              <a:rPr sz="2200" spc="3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65" dirty="0">
                <a:solidFill>
                  <a:srgbClr val="524848"/>
                </a:solidFill>
                <a:latin typeface="Arial"/>
                <a:cs typeface="Arial"/>
              </a:rPr>
              <a:t>court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2342514"/>
            <a:ext cx="8112125" cy="17018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41300" marR="663575" indent="-228600" algn="just">
              <a:lnSpc>
                <a:spcPct val="80000"/>
              </a:lnSpc>
              <a:spcBef>
                <a:spcPts val="620"/>
              </a:spcBef>
            </a:pPr>
            <a:r>
              <a:rPr sz="2200" spc="-580" dirty="0">
                <a:solidFill>
                  <a:srgbClr val="C56951"/>
                </a:solidFill>
                <a:latin typeface="Arial"/>
                <a:cs typeface="Arial"/>
              </a:rPr>
              <a:t> </a:t>
            </a:r>
            <a:r>
              <a:rPr sz="2200" dirty="0">
                <a:solidFill>
                  <a:srgbClr val="524848"/>
                </a:solidFill>
                <a:latin typeface="Arial"/>
                <a:cs typeface="Arial"/>
              </a:rPr>
              <a:t>Upon </a:t>
            </a:r>
            <a:r>
              <a:rPr sz="2200" spc="-65" dirty="0">
                <a:solidFill>
                  <a:srgbClr val="524848"/>
                </a:solidFill>
                <a:latin typeface="Arial"/>
                <a:cs typeface="Arial"/>
              </a:rPr>
              <a:t>ANDA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acceptance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200" spc="120" dirty="0">
                <a:solidFill>
                  <a:srgbClr val="524848"/>
                </a:solidFill>
                <a:latin typeface="Arial"/>
                <a:cs typeface="Arial"/>
              </a:rPr>
              <a:t>filing,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114" dirty="0">
                <a:solidFill>
                  <a:srgbClr val="524848"/>
                </a:solidFill>
                <a:latin typeface="Arial"/>
                <a:cs typeface="Arial"/>
              </a:rPr>
              <a:t>applicant </a:t>
            </a:r>
            <a:r>
              <a:rPr sz="2200" spc="25" dirty="0">
                <a:solidFill>
                  <a:srgbClr val="524848"/>
                </a:solidFill>
                <a:latin typeface="Arial"/>
                <a:cs typeface="Arial"/>
              </a:rPr>
              <a:t>must  </a:t>
            </a:r>
            <a:r>
              <a:rPr sz="2200" spc="114" dirty="0">
                <a:solidFill>
                  <a:srgbClr val="524848"/>
                </a:solidFill>
                <a:latin typeface="Arial"/>
                <a:cs typeface="Arial"/>
              </a:rPr>
              <a:t>notify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-80" dirty="0">
                <a:solidFill>
                  <a:srgbClr val="524848"/>
                </a:solidFill>
                <a:latin typeface="Arial"/>
                <a:cs typeface="Arial"/>
              </a:rPr>
              <a:t>NDA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holder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200" spc="60" dirty="0">
                <a:solidFill>
                  <a:srgbClr val="524848"/>
                </a:solidFill>
                <a:latin typeface="Arial"/>
                <a:cs typeface="Arial"/>
              </a:rPr>
              <a:t>owner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-65" dirty="0">
                <a:solidFill>
                  <a:srgbClr val="524848"/>
                </a:solidFill>
                <a:latin typeface="Arial"/>
                <a:cs typeface="Arial"/>
              </a:rPr>
              <a:t>ANDA </a:t>
            </a:r>
            <a:r>
              <a:rPr sz="2200" spc="4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25" dirty="0">
                <a:solidFill>
                  <a:srgbClr val="524848"/>
                </a:solidFill>
                <a:latin typeface="Arial"/>
                <a:cs typeface="Arial"/>
              </a:rPr>
              <a:t>within </a:t>
            </a:r>
            <a:r>
              <a:rPr sz="2200" spc="130" dirty="0">
                <a:solidFill>
                  <a:srgbClr val="524848"/>
                </a:solidFill>
                <a:latin typeface="Arial"/>
                <a:cs typeface="Arial"/>
              </a:rPr>
              <a:t>20 </a:t>
            </a:r>
            <a:r>
              <a:rPr sz="2200" spc="25" dirty="0">
                <a:solidFill>
                  <a:srgbClr val="524848"/>
                </a:solidFill>
                <a:latin typeface="Arial"/>
                <a:cs typeface="Arial"/>
              </a:rPr>
              <a:t>days. </a:t>
            </a:r>
            <a:r>
              <a:rPr sz="2200" spc="-4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95" dirty="0">
                <a:solidFill>
                  <a:srgbClr val="524848"/>
                </a:solidFill>
                <a:latin typeface="Arial"/>
                <a:cs typeface="Arial"/>
              </a:rPr>
              <a:t>notice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must </a:t>
            </a:r>
            <a:r>
              <a:rPr sz="2200" spc="95" dirty="0">
                <a:solidFill>
                  <a:srgbClr val="524848"/>
                </a:solidFill>
                <a:latin typeface="Arial"/>
                <a:cs typeface="Arial"/>
              </a:rPr>
              <a:t>include </a:t>
            </a:r>
            <a:r>
              <a:rPr sz="2200" spc="-4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200" spc="3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detailed</a:t>
            </a:r>
            <a:endParaRPr sz="2200">
              <a:latin typeface="Arial"/>
              <a:cs typeface="Arial"/>
            </a:endParaRPr>
          </a:p>
          <a:p>
            <a:pPr marL="241300" marR="5080" algn="just">
              <a:lnSpc>
                <a:spcPct val="80000"/>
              </a:lnSpc>
            </a:pPr>
            <a:r>
              <a:rPr sz="2200" spc="125" dirty="0">
                <a:solidFill>
                  <a:srgbClr val="524848"/>
                </a:solidFill>
                <a:latin typeface="Arial"/>
                <a:cs typeface="Arial"/>
              </a:rPr>
              <a:t>statement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125" dirty="0">
                <a:solidFill>
                  <a:srgbClr val="524848"/>
                </a:solidFill>
                <a:latin typeface="Arial"/>
                <a:cs typeface="Arial"/>
              </a:rPr>
              <a:t>factual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legal </a:t>
            </a:r>
            <a:r>
              <a:rPr sz="2200" spc="65" dirty="0">
                <a:solidFill>
                  <a:srgbClr val="524848"/>
                </a:solidFill>
                <a:latin typeface="Arial"/>
                <a:cs typeface="Arial"/>
              </a:rPr>
              <a:t>basis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opinion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of 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200" spc="23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14" dirty="0">
                <a:solidFill>
                  <a:srgbClr val="524848"/>
                </a:solidFill>
                <a:latin typeface="Arial"/>
                <a:cs typeface="Arial"/>
              </a:rPr>
              <a:t>applicant</a:t>
            </a:r>
            <a:r>
              <a:rPr sz="2200" spc="2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35" dirty="0">
                <a:solidFill>
                  <a:srgbClr val="524848"/>
                </a:solidFill>
                <a:latin typeface="Arial"/>
                <a:cs typeface="Arial"/>
              </a:rPr>
              <a:t>that</a:t>
            </a:r>
            <a:r>
              <a:rPr sz="2200" spc="2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200" spc="30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patent</a:t>
            </a:r>
            <a:r>
              <a:rPr sz="2200" spc="2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40" dirty="0">
                <a:solidFill>
                  <a:srgbClr val="524848"/>
                </a:solidFill>
                <a:latin typeface="Arial"/>
                <a:cs typeface="Arial"/>
              </a:rPr>
              <a:t>is</a:t>
            </a:r>
            <a:r>
              <a:rPr sz="2200" spc="24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95" dirty="0">
                <a:solidFill>
                  <a:srgbClr val="524848"/>
                </a:solidFill>
                <a:latin typeface="Arial"/>
                <a:cs typeface="Arial"/>
              </a:rPr>
              <a:t>invalid</a:t>
            </a:r>
            <a:r>
              <a:rPr sz="2200" spc="2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or</a:t>
            </a:r>
            <a:r>
              <a:rPr sz="22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25" dirty="0">
                <a:solidFill>
                  <a:srgbClr val="524848"/>
                </a:solidFill>
                <a:latin typeface="Arial"/>
                <a:cs typeface="Arial"/>
              </a:rPr>
              <a:t>will</a:t>
            </a:r>
            <a:r>
              <a:rPr sz="2200" spc="2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85" dirty="0">
                <a:solidFill>
                  <a:srgbClr val="524848"/>
                </a:solidFill>
                <a:latin typeface="Arial"/>
                <a:cs typeface="Arial"/>
              </a:rPr>
              <a:t>not</a:t>
            </a:r>
            <a:r>
              <a:rPr sz="2200" spc="24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524848"/>
                </a:solidFill>
                <a:latin typeface="Arial"/>
                <a:cs typeface="Arial"/>
              </a:rPr>
              <a:t>be</a:t>
            </a:r>
            <a:endParaRPr sz="2200">
              <a:latin typeface="Arial"/>
              <a:cs typeface="Arial"/>
            </a:endParaRPr>
          </a:p>
          <a:p>
            <a:pPr marL="241300" algn="just">
              <a:lnSpc>
                <a:spcPts val="2115"/>
              </a:lnSpc>
            </a:pP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infringed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459" y="5085969"/>
            <a:ext cx="8150859" cy="17018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marR="648970" indent="-228600">
              <a:lnSpc>
                <a:spcPct val="80000"/>
              </a:lnSpc>
              <a:spcBef>
                <a:spcPts val="625"/>
              </a:spcBef>
            </a:pPr>
            <a:r>
              <a:rPr sz="2200" spc="-580" dirty="0">
                <a:solidFill>
                  <a:srgbClr val="C56951"/>
                </a:solidFill>
                <a:latin typeface="Arial"/>
                <a:cs typeface="Arial"/>
              </a:rPr>
              <a:t> </a:t>
            </a:r>
            <a:r>
              <a:rPr sz="2200" dirty="0">
                <a:solidFill>
                  <a:srgbClr val="524848"/>
                </a:solidFill>
                <a:latin typeface="Arial"/>
                <a:cs typeface="Arial"/>
              </a:rPr>
              <a:t>Upon </a:t>
            </a:r>
            <a:r>
              <a:rPr sz="2200" spc="130" dirty="0">
                <a:solidFill>
                  <a:srgbClr val="524848"/>
                </a:solidFill>
                <a:latin typeface="Arial"/>
                <a:cs typeface="Arial"/>
              </a:rPr>
              <a:t>notification,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-80" dirty="0">
                <a:solidFill>
                  <a:srgbClr val="524848"/>
                </a:solidFill>
                <a:latin typeface="Arial"/>
                <a:cs typeface="Arial"/>
              </a:rPr>
              <a:t>NDA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holder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200" spc="60" dirty="0">
                <a:solidFill>
                  <a:srgbClr val="524848"/>
                </a:solidFill>
                <a:latin typeface="Arial"/>
                <a:cs typeface="Arial"/>
              </a:rPr>
              <a:t>owners  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have </a:t>
            </a:r>
            <a:r>
              <a:rPr sz="2200" spc="130" dirty="0">
                <a:solidFill>
                  <a:srgbClr val="524848"/>
                </a:solidFill>
                <a:latin typeface="Arial"/>
                <a:cs typeface="Arial"/>
              </a:rPr>
              <a:t>45 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days </a:t>
            </a: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which </a:t>
            </a:r>
            <a:r>
              <a:rPr sz="22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200" spc="140" dirty="0">
                <a:solidFill>
                  <a:srgbClr val="524848"/>
                </a:solidFill>
                <a:latin typeface="Arial"/>
                <a:cs typeface="Arial"/>
              </a:rPr>
              <a:t>initiate </a:t>
            </a:r>
            <a:r>
              <a:rPr sz="2200" spc="30" dirty="0">
                <a:solidFill>
                  <a:srgbClr val="524848"/>
                </a:solidFill>
                <a:latin typeface="Arial"/>
                <a:cs typeface="Arial"/>
              </a:rPr>
              <a:t>an </a:t>
            </a:r>
            <a:r>
              <a:rPr sz="2200" spc="105" dirty="0">
                <a:solidFill>
                  <a:srgbClr val="524848"/>
                </a:solidFill>
                <a:latin typeface="Arial"/>
                <a:cs typeface="Arial"/>
              </a:rPr>
              <a:t>action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patent  </a:t>
            </a:r>
            <a:r>
              <a:rPr sz="2200" spc="125" dirty="0">
                <a:solidFill>
                  <a:srgbClr val="524848"/>
                </a:solidFill>
                <a:latin typeface="Arial"/>
                <a:cs typeface="Arial"/>
              </a:rPr>
              <a:t>infringement. </a:t>
            </a:r>
            <a:r>
              <a:rPr sz="2200" spc="95" dirty="0">
                <a:solidFill>
                  <a:srgbClr val="524848"/>
                </a:solidFill>
                <a:latin typeface="Arial"/>
                <a:cs typeface="Arial"/>
              </a:rPr>
              <a:t>If </a:t>
            </a:r>
            <a:r>
              <a:rPr sz="2200" spc="45" dirty="0">
                <a:solidFill>
                  <a:srgbClr val="524848"/>
                </a:solidFill>
                <a:latin typeface="Arial"/>
                <a:cs typeface="Arial"/>
              </a:rPr>
              <a:t>such </a:t>
            </a:r>
            <a:r>
              <a:rPr sz="2200" spc="30" dirty="0">
                <a:solidFill>
                  <a:srgbClr val="524848"/>
                </a:solidFill>
                <a:latin typeface="Arial"/>
                <a:cs typeface="Arial"/>
              </a:rPr>
              <a:t>an </a:t>
            </a:r>
            <a:r>
              <a:rPr sz="2200" spc="105" dirty="0">
                <a:solidFill>
                  <a:srgbClr val="524848"/>
                </a:solidFill>
                <a:latin typeface="Arial"/>
                <a:cs typeface="Arial"/>
              </a:rPr>
              <a:t>action </a:t>
            </a:r>
            <a:r>
              <a:rPr sz="2200" spc="40" dirty="0">
                <a:solidFill>
                  <a:srgbClr val="524848"/>
                </a:solidFill>
                <a:latin typeface="Arial"/>
                <a:cs typeface="Arial"/>
              </a:rPr>
              <a:t>is </a:t>
            </a:r>
            <a:r>
              <a:rPr sz="2200" spc="95" dirty="0">
                <a:solidFill>
                  <a:srgbClr val="524848"/>
                </a:solidFill>
                <a:latin typeface="Arial"/>
                <a:cs typeface="Arial"/>
              </a:rPr>
              <a:t>brought </a:t>
            </a:r>
            <a:r>
              <a:rPr sz="2200" spc="125" dirty="0">
                <a:solidFill>
                  <a:srgbClr val="524848"/>
                </a:solidFill>
                <a:latin typeface="Arial"/>
                <a:cs typeface="Arial"/>
              </a:rPr>
              <a:t>within </a:t>
            </a:r>
            <a:r>
              <a:rPr sz="2200" spc="130" dirty="0">
                <a:solidFill>
                  <a:srgbClr val="524848"/>
                </a:solidFill>
                <a:latin typeface="Arial"/>
                <a:cs typeface="Arial"/>
              </a:rPr>
              <a:t>45  </a:t>
            </a:r>
            <a:r>
              <a:rPr sz="2200" spc="25" dirty="0">
                <a:solidFill>
                  <a:srgbClr val="524848"/>
                </a:solidFill>
                <a:latin typeface="Arial"/>
                <a:cs typeface="Arial"/>
              </a:rPr>
              <a:t>days,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-65" dirty="0">
                <a:solidFill>
                  <a:srgbClr val="524848"/>
                </a:solidFill>
                <a:latin typeface="Arial"/>
                <a:cs typeface="Arial"/>
              </a:rPr>
              <a:t>ANDA </a:t>
            </a:r>
            <a:r>
              <a:rPr sz="2200" spc="40" dirty="0">
                <a:solidFill>
                  <a:srgbClr val="524848"/>
                </a:solidFill>
                <a:latin typeface="Arial"/>
                <a:cs typeface="Arial"/>
              </a:rPr>
              <a:t>is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subject </a:t>
            </a:r>
            <a:r>
              <a:rPr sz="22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2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200" spc="114" dirty="0">
                <a:solidFill>
                  <a:srgbClr val="524848"/>
                </a:solidFill>
                <a:latin typeface="Arial"/>
                <a:cs typeface="Arial"/>
              </a:rPr>
              <a:t>30-month </a:t>
            </a:r>
            <a:r>
              <a:rPr sz="2200" spc="50" dirty="0">
                <a:solidFill>
                  <a:srgbClr val="524848"/>
                </a:solidFill>
                <a:latin typeface="Arial"/>
                <a:cs typeface="Arial"/>
              </a:rPr>
              <a:t>stay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200" spc="-1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524848"/>
                </a:solidFill>
                <a:latin typeface="Arial"/>
                <a:cs typeface="Arial"/>
              </a:rPr>
              <a:t>FDA</a:t>
            </a:r>
            <a:endParaRPr sz="2200">
              <a:latin typeface="Arial"/>
              <a:cs typeface="Arial"/>
            </a:endParaRPr>
          </a:p>
          <a:p>
            <a:pPr marL="241300" marR="5080">
              <a:lnSpc>
                <a:spcPct val="80000"/>
              </a:lnSpc>
            </a:pP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beginning 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on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date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135" dirty="0">
                <a:solidFill>
                  <a:srgbClr val="524848"/>
                </a:solidFill>
                <a:latin typeface="Arial"/>
                <a:cs typeface="Arial"/>
              </a:rPr>
              <a:t>notification </a:t>
            </a:r>
            <a:r>
              <a:rPr sz="2200" spc="120" dirty="0">
                <a:solidFill>
                  <a:srgbClr val="524848"/>
                </a:solidFill>
                <a:latin typeface="Arial"/>
                <a:cs typeface="Arial"/>
              </a:rPr>
              <a:t>letter 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was  </a:t>
            </a:r>
            <a:r>
              <a:rPr sz="2200" spc="65" dirty="0">
                <a:solidFill>
                  <a:srgbClr val="524848"/>
                </a:solidFill>
                <a:latin typeface="Arial"/>
                <a:cs typeface="Arial"/>
              </a:rPr>
              <a:t>received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85"/>
              </a:spcBef>
            </a:pPr>
            <a:r>
              <a:rPr sz="3600" spc="-140" dirty="0"/>
              <a:t>PARA </a:t>
            </a:r>
            <a:r>
              <a:rPr sz="3600" spc="-155" dirty="0"/>
              <a:t>IV</a:t>
            </a:r>
            <a:r>
              <a:rPr sz="3600" spc="-170" dirty="0"/>
              <a:t> </a:t>
            </a:r>
            <a:r>
              <a:rPr sz="3600" spc="-105" dirty="0"/>
              <a:t>DEADLINES</a:t>
            </a:r>
            <a:endParaRPr sz="3600"/>
          </a:p>
        </p:txBody>
      </p:sp>
      <p:grpSp>
        <p:nvGrpSpPr>
          <p:cNvPr id="5" name="object 5"/>
          <p:cNvGrpSpPr/>
          <p:nvPr/>
        </p:nvGrpSpPr>
        <p:grpSpPr>
          <a:xfrm>
            <a:off x="818057" y="1691258"/>
            <a:ext cx="6572250" cy="523240"/>
            <a:chOff x="818057" y="1691258"/>
            <a:chExt cx="6572250" cy="523240"/>
          </a:xfrm>
        </p:grpSpPr>
        <p:sp>
          <p:nvSpPr>
            <p:cNvPr id="6" name="object 6"/>
            <p:cNvSpPr/>
            <p:nvPr/>
          </p:nvSpPr>
          <p:spPr>
            <a:xfrm>
              <a:off x="827582" y="1700783"/>
              <a:ext cx="6553200" cy="504190"/>
            </a:xfrm>
            <a:custGeom>
              <a:avLst/>
              <a:gdLst/>
              <a:ahLst/>
              <a:cxnLst/>
              <a:rect l="l" t="t" r="r" b="b"/>
              <a:pathLst>
                <a:path w="6553200" h="504189">
                  <a:moveTo>
                    <a:pt x="6468694" y="0"/>
                  </a:moveTo>
                  <a:lnTo>
                    <a:pt x="84010" y="0"/>
                  </a:lnTo>
                  <a:lnTo>
                    <a:pt x="51311" y="6600"/>
                  </a:lnTo>
                  <a:lnTo>
                    <a:pt x="24607" y="24606"/>
                  </a:lnTo>
                  <a:lnTo>
                    <a:pt x="6602" y="51327"/>
                  </a:lnTo>
                  <a:lnTo>
                    <a:pt x="0" y="84074"/>
                  </a:lnTo>
                  <a:lnTo>
                    <a:pt x="0" y="420115"/>
                  </a:lnTo>
                  <a:lnTo>
                    <a:pt x="6602" y="452788"/>
                  </a:lnTo>
                  <a:lnTo>
                    <a:pt x="24607" y="479472"/>
                  </a:lnTo>
                  <a:lnTo>
                    <a:pt x="51311" y="497464"/>
                  </a:lnTo>
                  <a:lnTo>
                    <a:pt x="84010" y="504063"/>
                  </a:lnTo>
                  <a:lnTo>
                    <a:pt x="6468694" y="504063"/>
                  </a:lnTo>
                  <a:lnTo>
                    <a:pt x="6501440" y="497464"/>
                  </a:lnTo>
                  <a:lnTo>
                    <a:pt x="6528161" y="479472"/>
                  </a:lnTo>
                  <a:lnTo>
                    <a:pt x="6546168" y="452788"/>
                  </a:lnTo>
                  <a:lnTo>
                    <a:pt x="6552768" y="420115"/>
                  </a:lnTo>
                  <a:lnTo>
                    <a:pt x="6552768" y="84074"/>
                  </a:lnTo>
                  <a:lnTo>
                    <a:pt x="6546168" y="51327"/>
                  </a:lnTo>
                  <a:lnTo>
                    <a:pt x="6528161" y="24606"/>
                  </a:lnTo>
                  <a:lnTo>
                    <a:pt x="6501440" y="6600"/>
                  </a:lnTo>
                  <a:lnTo>
                    <a:pt x="6468694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7582" y="1700783"/>
              <a:ext cx="6553200" cy="504190"/>
            </a:xfrm>
            <a:custGeom>
              <a:avLst/>
              <a:gdLst/>
              <a:ahLst/>
              <a:cxnLst/>
              <a:rect l="l" t="t" r="r" b="b"/>
              <a:pathLst>
                <a:path w="6553200" h="504189">
                  <a:moveTo>
                    <a:pt x="0" y="84074"/>
                  </a:moveTo>
                  <a:lnTo>
                    <a:pt x="6602" y="51327"/>
                  </a:lnTo>
                  <a:lnTo>
                    <a:pt x="24607" y="24606"/>
                  </a:lnTo>
                  <a:lnTo>
                    <a:pt x="51311" y="6600"/>
                  </a:lnTo>
                  <a:lnTo>
                    <a:pt x="84010" y="0"/>
                  </a:lnTo>
                  <a:lnTo>
                    <a:pt x="6468694" y="0"/>
                  </a:lnTo>
                  <a:lnTo>
                    <a:pt x="6501440" y="6600"/>
                  </a:lnTo>
                  <a:lnTo>
                    <a:pt x="6528161" y="24606"/>
                  </a:lnTo>
                  <a:lnTo>
                    <a:pt x="6546168" y="51327"/>
                  </a:lnTo>
                  <a:lnTo>
                    <a:pt x="6552768" y="84074"/>
                  </a:lnTo>
                  <a:lnTo>
                    <a:pt x="6552768" y="420115"/>
                  </a:lnTo>
                  <a:lnTo>
                    <a:pt x="6546168" y="452788"/>
                  </a:lnTo>
                  <a:lnTo>
                    <a:pt x="6528161" y="479472"/>
                  </a:lnTo>
                  <a:lnTo>
                    <a:pt x="6501440" y="497464"/>
                  </a:lnTo>
                  <a:lnTo>
                    <a:pt x="6468694" y="504063"/>
                  </a:lnTo>
                  <a:lnTo>
                    <a:pt x="84010" y="504063"/>
                  </a:lnTo>
                  <a:lnTo>
                    <a:pt x="51311" y="497464"/>
                  </a:lnTo>
                  <a:lnTo>
                    <a:pt x="24607" y="479472"/>
                  </a:lnTo>
                  <a:lnTo>
                    <a:pt x="6602" y="452788"/>
                  </a:lnTo>
                  <a:lnTo>
                    <a:pt x="0" y="420115"/>
                  </a:lnTo>
                  <a:lnTo>
                    <a:pt x="0" y="84074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84605" y="1652396"/>
            <a:ext cx="6238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30" dirty="0">
                <a:solidFill>
                  <a:srgbClr val="FFFF00"/>
                </a:solidFill>
                <a:latin typeface="Arial"/>
                <a:cs typeface="Arial"/>
              </a:rPr>
              <a:t>NOTIFICATION </a:t>
            </a:r>
            <a:r>
              <a:rPr sz="3600" spc="-355" dirty="0">
                <a:solidFill>
                  <a:srgbClr val="FFFF00"/>
                </a:solidFill>
                <a:latin typeface="Arial"/>
                <a:cs typeface="Arial"/>
              </a:rPr>
              <a:t>LETTER: </a:t>
            </a:r>
            <a:r>
              <a:rPr sz="3600" spc="105" dirty="0">
                <a:solidFill>
                  <a:srgbClr val="FFFF00"/>
                </a:solidFill>
                <a:latin typeface="Arial"/>
                <a:cs typeface="Arial"/>
              </a:rPr>
              <a:t>20</a:t>
            </a:r>
            <a:r>
              <a:rPr sz="3600" spc="-3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405" dirty="0">
                <a:solidFill>
                  <a:srgbClr val="FFFF00"/>
                </a:solidFill>
                <a:latin typeface="Arial"/>
                <a:cs typeface="Arial"/>
              </a:rPr>
              <a:t>DAYS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62075" y="4283583"/>
            <a:ext cx="6572250" cy="523240"/>
            <a:chOff x="962075" y="4283583"/>
            <a:chExt cx="6572250" cy="523240"/>
          </a:xfrm>
        </p:grpSpPr>
        <p:sp>
          <p:nvSpPr>
            <p:cNvPr id="10" name="object 10"/>
            <p:cNvSpPr/>
            <p:nvPr/>
          </p:nvSpPr>
          <p:spPr>
            <a:xfrm>
              <a:off x="971600" y="4293108"/>
              <a:ext cx="6553200" cy="504190"/>
            </a:xfrm>
            <a:custGeom>
              <a:avLst/>
              <a:gdLst/>
              <a:ahLst/>
              <a:cxnLst/>
              <a:rect l="l" t="t" r="r" b="b"/>
              <a:pathLst>
                <a:path w="6553200" h="504189">
                  <a:moveTo>
                    <a:pt x="6468694" y="0"/>
                  </a:moveTo>
                  <a:lnTo>
                    <a:pt x="84010" y="0"/>
                  </a:lnTo>
                  <a:lnTo>
                    <a:pt x="51311" y="6598"/>
                  </a:lnTo>
                  <a:lnTo>
                    <a:pt x="24607" y="24590"/>
                  </a:lnTo>
                  <a:lnTo>
                    <a:pt x="6602" y="51274"/>
                  </a:lnTo>
                  <a:lnTo>
                    <a:pt x="0" y="83947"/>
                  </a:lnTo>
                  <a:lnTo>
                    <a:pt x="0" y="419989"/>
                  </a:lnTo>
                  <a:lnTo>
                    <a:pt x="6602" y="452735"/>
                  </a:lnTo>
                  <a:lnTo>
                    <a:pt x="24607" y="479456"/>
                  </a:lnTo>
                  <a:lnTo>
                    <a:pt x="51311" y="497462"/>
                  </a:lnTo>
                  <a:lnTo>
                    <a:pt x="84010" y="504063"/>
                  </a:lnTo>
                  <a:lnTo>
                    <a:pt x="6468694" y="504063"/>
                  </a:lnTo>
                  <a:lnTo>
                    <a:pt x="6501440" y="497462"/>
                  </a:lnTo>
                  <a:lnTo>
                    <a:pt x="6528161" y="479456"/>
                  </a:lnTo>
                  <a:lnTo>
                    <a:pt x="6546168" y="452735"/>
                  </a:lnTo>
                  <a:lnTo>
                    <a:pt x="6552768" y="419989"/>
                  </a:lnTo>
                  <a:lnTo>
                    <a:pt x="6552768" y="83947"/>
                  </a:lnTo>
                  <a:lnTo>
                    <a:pt x="6546168" y="51274"/>
                  </a:lnTo>
                  <a:lnTo>
                    <a:pt x="6528161" y="24590"/>
                  </a:lnTo>
                  <a:lnTo>
                    <a:pt x="6501440" y="6598"/>
                  </a:lnTo>
                  <a:lnTo>
                    <a:pt x="6468694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71600" y="4293108"/>
              <a:ext cx="6553200" cy="504190"/>
            </a:xfrm>
            <a:custGeom>
              <a:avLst/>
              <a:gdLst/>
              <a:ahLst/>
              <a:cxnLst/>
              <a:rect l="l" t="t" r="r" b="b"/>
              <a:pathLst>
                <a:path w="6553200" h="504189">
                  <a:moveTo>
                    <a:pt x="0" y="83947"/>
                  </a:moveTo>
                  <a:lnTo>
                    <a:pt x="6602" y="51274"/>
                  </a:lnTo>
                  <a:lnTo>
                    <a:pt x="24607" y="24590"/>
                  </a:lnTo>
                  <a:lnTo>
                    <a:pt x="51311" y="6598"/>
                  </a:lnTo>
                  <a:lnTo>
                    <a:pt x="84010" y="0"/>
                  </a:lnTo>
                  <a:lnTo>
                    <a:pt x="6468694" y="0"/>
                  </a:lnTo>
                  <a:lnTo>
                    <a:pt x="6501440" y="6598"/>
                  </a:lnTo>
                  <a:lnTo>
                    <a:pt x="6528161" y="24590"/>
                  </a:lnTo>
                  <a:lnTo>
                    <a:pt x="6546168" y="51274"/>
                  </a:lnTo>
                  <a:lnTo>
                    <a:pt x="6552768" y="83947"/>
                  </a:lnTo>
                  <a:lnTo>
                    <a:pt x="6552768" y="419989"/>
                  </a:lnTo>
                  <a:lnTo>
                    <a:pt x="6546168" y="452735"/>
                  </a:lnTo>
                  <a:lnTo>
                    <a:pt x="6528161" y="479456"/>
                  </a:lnTo>
                  <a:lnTo>
                    <a:pt x="6501440" y="497462"/>
                  </a:lnTo>
                  <a:lnTo>
                    <a:pt x="6468694" y="504063"/>
                  </a:lnTo>
                  <a:lnTo>
                    <a:pt x="84010" y="504063"/>
                  </a:lnTo>
                  <a:lnTo>
                    <a:pt x="51311" y="497462"/>
                  </a:lnTo>
                  <a:lnTo>
                    <a:pt x="24607" y="479456"/>
                  </a:lnTo>
                  <a:lnTo>
                    <a:pt x="6602" y="452735"/>
                  </a:lnTo>
                  <a:lnTo>
                    <a:pt x="0" y="419989"/>
                  </a:lnTo>
                  <a:lnTo>
                    <a:pt x="0" y="83947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407411" y="4245355"/>
            <a:ext cx="3679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10" dirty="0">
                <a:solidFill>
                  <a:srgbClr val="FFFF00"/>
                </a:solidFill>
                <a:latin typeface="Arial"/>
                <a:cs typeface="Arial"/>
              </a:rPr>
              <a:t>LAWSUIT: </a:t>
            </a:r>
            <a:r>
              <a:rPr sz="3600" spc="105" dirty="0">
                <a:solidFill>
                  <a:srgbClr val="FFFF00"/>
                </a:solidFill>
                <a:latin typeface="Arial"/>
                <a:cs typeface="Arial"/>
              </a:rPr>
              <a:t>45</a:t>
            </a:r>
            <a:r>
              <a:rPr sz="36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405" dirty="0">
                <a:solidFill>
                  <a:srgbClr val="FFFF00"/>
                </a:solidFill>
                <a:latin typeface="Arial"/>
                <a:cs typeface="Arial"/>
              </a:rPr>
              <a:t>DAYS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5875" y="582548"/>
            <a:ext cx="4001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14" dirty="0"/>
              <a:t>ANDA</a:t>
            </a:r>
            <a:r>
              <a:rPr sz="3600" spc="225" dirty="0"/>
              <a:t> </a:t>
            </a:r>
            <a:r>
              <a:rPr sz="3600" spc="-155" dirty="0"/>
              <a:t>APPROVALS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79514" y="1719287"/>
            <a:ext cx="8784971" cy="4878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908" y="3523488"/>
            <a:ext cx="434340" cy="1104900"/>
          </a:xfrm>
          <a:custGeom>
            <a:avLst/>
            <a:gdLst/>
            <a:ahLst/>
            <a:cxnLst/>
            <a:rect l="l" t="t" r="r" b="b"/>
            <a:pathLst>
              <a:path w="434340" h="1104900">
                <a:moveTo>
                  <a:pt x="434339" y="0"/>
                </a:moveTo>
                <a:lnTo>
                  <a:pt x="0" y="0"/>
                </a:lnTo>
                <a:lnTo>
                  <a:pt x="0" y="1104900"/>
                </a:lnTo>
                <a:lnTo>
                  <a:pt x="434339" y="1104900"/>
                </a:lnTo>
                <a:lnTo>
                  <a:pt x="434339" y="0"/>
                </a:lnTo>
                <a:close/>
              </a:path>
            </a:pathLst>
          </a:custGeom>
          <a:solidFill>
            <a:srgbClr val="C56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14016" y="2820923"/>
            <a:ext cx="433070" cy="1807845"/>
          </a:xfrm>
          <a:custGeom>
            <a:avLst/>
            <a:gdLst/>
            <a:ahLst/>
            <a:cxnLst/>
            <a:rect l="l" t="t" r="r" b="b"/>
            <a:pathLst>
              <a:path w="433069" h="1807845">
                <a:moveTo>
                  <a:pt x="432815" y="0"/>
                </a:moveTo>
                <a:lnTo>
                  <a:pt x="0" y="0"/>
                </a:lnTo>
                <a:lnTo>
                  <a:pt x="0" y="1807464"/>
                </a:lnTo>
                <a:lnTo>
                  <a:pt x="432815" y="1807464"/>
                </a:lnTo>
                <a:lnTo>
                  <a:pt x="432815" y="0"/>
                </a:lnTo>
                <a:close/>
              </a:path>
            </a:pathLst>
          </a:custGeom>
          <a:solidFill>
            <a:srgbClr val="C56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40123" y="2720339"/>
            <a:ext cx="433070" cy="1908175"/>
          </a:xfrm>
          <a:custGeom>
            <a:avLst/>
            <a:gdLst/>
            <a:ahLst/>
            <a:cxnLst/>
            <a:rect l="l" t="t" r="r" b="b"/>
            <a:pathLst>
              <a:path w="433070" h="1908175">
                <a:moveTo>
                  <a:pt x="432815" y="0"/>
                </a:moveTo>
                <a:lnTo>
                  <a:pt x="0" y="0"/>
                </a:lnTo>
                <a:lnTo>
                  <a:pt x="0" y="1908048"/>
                </a:lnTo>
                <a:lnTo>
                  <a:pt x="432815" y="1908048"/>
                </a:lnTo>
                <a:lnTo>
                  <a:pt x="432815" y="0"/>
                </a:lnTo>
                <a:close/>
              </a:path>
            </a:pathLst>
          </a:custGeom>
          <a:solidFill>
            <a:srgbClr val="C56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64708" y="4326635"/>
            <a:ext cx="434340" cy="302260"/>
          </a:xfrm>
          <a:custGeom>
            <a:avLst/>
            <a:gdLst/>
            <a:ahLst/>
            <a:cxnLst/>
            <a:rect l="l" t="t" r="r" b="b"/>
            <a:pathLst>
              <a:path w="434339" h="302260">
                <a:moveTo>
                  <a:pt x="434339" y="0"/>
                </a:moveTo>
                <a:lnTo>
                  <a:pt x="0" y="0"/>
                </a:lnTo>
                <a:lnTo>
                  <a:pt x="0" y="301751"/>
                </a:lnTo>
                <a:lnTo>
                  <a:pt x="434339" y="301751"/>
                </a:lnTo>
                <a:lnTo>
                  <a:pt x="434339" y="0"/>
                </a:lnTo>
                <a:close/>
              </a:path>
            </a:pathLst>
          </a:custGeom>
          <a:solidFill>
            <a:srgbClr val="C56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90816" y="2921507"/>
            <a:ext cx="433070" cy="1706880"/>
          </a:xfrm>
          <a:custGeom>
            <a:avLst/>
            <a:gdLst/>
            <a:ahLst/>
            <a:cxnLst/>
            <a:rect l="l" t="t" r="r" b="b"/>
            <a:pathLst>
              <a:path w="433070" h="1706879">
                <a:moveTo>
                  <a:pt x="432815" y="0"/>
                </a:moveTo>
                <a:lnTo>
                  <a:pt x="0" y="0"/>
                </a:lnTo>
                <a:lnTo>
                  <a:pt x="0" y="1706879"/>
                </a:lnTo>
                <a:lnTo>
                  <a:pt x="432815" y="1706879"/>
                </a:lnTo>
                <a:lnTo>
                  <a:pt x="432815" y="0"/>
                </a:lnTo>
                <a:close/>
              </a:path>
            </a:pathLst>
          </a:custGeom>
          <a:solidFill>
            <a:srgbClr val="C56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30452" y="2820923"/>
            <a:ext cx="433070" cy="1807845"/>
          </a:xfrm>
          <a:custGeom>
            <a:avLst/>
            <a:gdLst/>
            <a:ahLst/>
            <a:cxnLst/>
            <a:rect l="l" t="t" r="r" b="b"/>
            <a:pathLst>
              <a:path w="433069" h="1807845">
                <a:moveTo>
                  <a:pt x="432816" y="0"/>
                </a:moveTo>
                <a:lnTo>
                  <a:pt x="0" y="0"/>
                </a:lnTo>
                <a:lnTo>
                  <a:pt x="0" y="1807464"/>
                </a:lnTo>
                <a:lnTo>
                  <a:pt x="432816" y="1807464"/>
                </a:lnTo>
                <a:lnTo>
                  <a:pt x="432816" y="0"/>
                </a:lnTo>
                <a:close/>
              </a:path>
            </a:pathLst>
          </a:custGeom>
          <a:solidFill>
            <a:srgbClr val="BE9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55035" y="2921507"/>
            <a:ext cx="434340" cy="1706880"/>
          </a:xfrm>
          <a:custGeom>
            <a:avLst/>
            <a:gdLst/>
            <a:ahLst/>
            <a:cxnLst/>
            <a:rect l="l" t="t" r="r" b="b"/>
            <a:pathLst>
              <a:path w="434339" h="1706879">
                <a:moveTo>
                  <a:pt x="434339" y="0"/>
                </a:moveTo>
                <a:lnTo>
                  <a:pt x="0" y="0"/>
                </a:lnTo>
                <a:lnTo>
                  <a:pt x="0" y="1706879"/>
                </a:lnTo>
                <a:lnTo>
                  <a:pt x="434339" y="1706879"/>
                </a:lnTo>
                <a:lnTo>
                  <a:pt x="434339" y="0"/>
                </a:lnTo>
                <a:close/>
              </a:path>
            </a:pathLst>
          </a:custGeom>
          <a:solidFill>
            <a:srgbClr val="BE9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81144" y="3121151"/>
            <a:ext cx="433070" cy="1507490"/>
          </a:xfrm>
          <a:custGeom>
            <a:avLst/>
            <a:gdLst/>
            <a:ahLst/>
            <a:cxnLst/>
            <a:rect l="l" t="t" r="r" b="b"/>
            <a:pathLst>
              <a:path w="433070" h="1507489">
                <a:moveTo>
                  <a:pt x="432815" y="0"/>
                </a:moveTo>
                <a:lnTo>
                  <a:pt x="0" y="0"/>
                </a:lnTo>
                <a:lnTo>
                  <a:pt x="0" y="1507236"/>
                </a:lnTo>
                <a:lnTo>
                  <a:pt x="432815" y="1507236"/>
                </a:lnTo>
                <a:lnTo>
                  <a:pt x="432815" y="0"/>
                </a:lnTo>
                <a:close/>
              </a:path>
            </a:pathLst>
          </a:custGeom>
          <a:solidFill>
            <a:srgbClr val="BE9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07252" y="3422903"/>
            <a:ext cx="433070" cy="1205865"/>
          </a:xfrm>
          <a:custGeom>
            <a:avLst/>
            <a:gdLst/>
            <a:ahLst/>
            <a:cxnLst/>
            <a:rect l="l" t="t" r="r" b="b"/>
            <a:pathLst>
              <a:path w="433070" h="1205864">
                <a:moveTo>
                  <a:pt x="432816" y="0"/>
                </a:moveTo>
                <a:lnTo>
                  <a:pt x="0" y="0"/>
                </a:lnTo>
                <a:lnTo>
                  <a:pt x="0" y="1205484"/>
                </a:lnTo>
                <a:lnTo>
                  <a:pt x="432816" y="1205484"/>
                </a:lnTo>
                <a:lnTo>
                  <a:pt x="432816" y="0"/>
                </a:lnTo>
                <a:close/>
              </a:path>
            </a:pathLst>
          </a:custGeom>
          <a:solidFill>
            <a:srgbClr val="BE9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63295" y="3523488"/>
            <a:ext cx="8128000" cy="1109980"/>
            <a:chOff x="463295" y="3523488"/>
            <a:chExt cx="8128000" cy="1109980"/>
          </a:xfrm>
        </p:grpSpPr>
        <p:sp>
          <p:nvSpPr>
            <p:cNvPr id="12" name="object 12"/>
            <p:cNvSpPr/>
            <p:nvPr/>
          </p:nvSpPr>
          <p:spPr>
            <a:xfrm>
              <a:off x="7831836" y="3523488"/>
              <a:ext cx="434340" cy="1104900"/>
            </a:xfrm>
            <a:custGeom>
              <a:avLst/>
              <a:gdLst/>
              <a:ahLst/>
              <a:cxnLst/>
              <a:rect l="l" t="t" r="r" b="b"/>
              <a:pathLst>
                <a:path w="434340" h="1104900">
                  <a:moveTo>
                    <a:pt x="434340" y="0"/>
                  </a:moveTo>
                  <a:lnTo>
                    <a:pt x="0" y="0"/>
                  </a:lnTo>
                  <a:lnTo>
                    <a:pt x="0" y="1104900"/>
                  </a:lnTo>
                  <a:lnTo>
                    <a:pt x="434340" y="1104900"/>
                  </a:lnTo>
                  <a:lnTo>
                    <a:pt x="434340" y="0"/>
                  </a:lnTo>
                  <a:close/>
                </a:path>
              </a:pathLst>
            </a:custGeom>
            <a:solidFill>
              <a:srgbClr val="BE9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3295" y="4628388"/>
              <a:ext cx="8128000" cy="0"/>
            </a:xfrm>
            <a:custGeom>
              <a:avLst/>
              <a:gdLst/>
              <a:ahLst/>
              <a:cxnLst/>
              <a:rect l="l" t="t" r="r" b="b"/>
              <a:pathLst>
                <a:path w="8128000">
                  <a:moveTo>
                    <a:pt x="0" y="0"/>
                  </a:moveTo>
                  <a:lnTo>
                    <a:pt x="8127492" y="0"/>
                  </a:lnTo>
                </a:path>
              </a:pathLst>
            </a:custGeom>
            <a:ln w="9144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57503" y="3175508"/>
            <a:ext cx="294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0" dirty="0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81833" y="2472054"/>
            <a:ext cx="300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75" dirty="0"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68285" y="2572639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latin typeface="Arial"/>
                <a:cs typeface="Arial"/>
              </a:rPr>
              <a:t>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97888" y="2472054"/>
            <a:ext cx="299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70" dirty="0"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32886" y="2572639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latin typeface="Arial"/>
                <a:cs typeface="Arial"/>
              </a:rPr>
              <a:t>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75323" y="3074873"/>
            <a:ext cx="2997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75" dirty="0"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02702" y="3175508"/>
            <a:ext cx="294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0" dirty="0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77996" y="2255520"/>
            <a:ext cx="117475" cy="116205"/>
          </a:xfrm>
          <a:custGeom>
            <a:avLst/>
            <a:gdLst/>
            <a:ahLst/>
            <a:cxnLst/>
            <a:rect l="l" t="t" r="r" b="b"/>
            <a:pathLst>
              <a:path w="117475" h="116205">
                <a:moveTo>
                  <a:pt x="117348" y="0"/>
                </a:moveTo>
                <a:lnTo>
                  <a:pt x="0" y="0"/>
                </a:lnTo>
                <a:lnTo>
                  <a:pt x="0" y="115824"/>
                </a:lnTo>
                <a:lnTo>
                  <a:pt x="117348" y="115824"/>
                </a:lnTo>
                <a:lnTo>
                  <a:pt x="117348" y="0"/>
                </a:lnTo>
                <a:close/>
              </a:path>
            </a:pathLst>
          </a:custGeom>
          <a:solidFill>
            <a:srgbClr val="C56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49723" y="2255520"/>
            <a:ext cx="117475" cy="116205"/>
          </a:xfrm>
          <a:custGeom>
            <a:avLst/>
            <a:gdLst/>
            <a:ahLst/>
            <a:cxnLst/>
            <a:rect l="l" t="t" r="r" b="b"/>
            <a:pathLst>
              <a:path w="117475" h="116205">
                <a:moveTo>
                  <a:pt x="117348" y="0"/>
                </a:moveTo>
                <a:lnTo>
                  <a:pt x="0" y="0"/>
                </a:lnTo>
                <a:lnTo>
                  <a:pt x="0" y="115824"/>
                </a:lnTo>
                <a:lnTo>
                  <a:pt x="117348" y="115824"/>
                </a:lnTo>
                <a:lnTo>
                  <a:pt x="117348" y="0"/>
                </a:lnTo>
                <a:close/>
              </a:path>
            </a:pathLst>
          </a:custGeom>
          <a:solidFill>
            <a:srgbClr val="BE9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295015" y="1574266"/>
            <a:ext cx="2461260" cy="149923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0"/>
              </a:spcBef>
            </a:pPr>
            <a:r>
              <a:rPr sz="2150" b="1" spc="-145" dirty="0">
                <a:latin typeface="Arial"/>
                <a:cs typeface="Arial"/>
              </a:rPr>
              <a:t>Drug </a:t>
            </a:r>
            <a:r>
              <a:rPr sz="2150" b="1" spc="-135" dirty="0">
                <a:latin typeface="Arial"/>
                <a:cs typeface="Arial"/>
              </a:rPr>
              <a:t>approvals </a:t>
            </a:r>
            <a:r>
              <a:rPr sz="2150" b="1" spc="-105" dirty="0">
                <a:latin typeface="Arial"/>
                <a:cs typeface="Arial"/>
              </a:rPr>
              <a:t>in</a:t>
            </a:r>
            <a:r>
              <a:rPr sz="2150" b="1" spc="-65" dirty="0">
                <a:latin typeface="Arial"/>
                <a:cs typeface="Arial"/>
              </a:rPr>
              <a:t> </a:t>
            </a:r>
            <a:r>
              <a:rPr sz="2150" b="1" spc="-235" dirty="0">
                <a:latin typeface="Arial"/>
                <a:cs typeface="Arial"/>
              </a:rPr>
              <a:t>US</a:t>
            </a:r>
            <a:endParaRPr sz="2150">
              <a:latin typeface="Arial"/>
              <a:cs typeface="Arial"/>
            </a:endParaRPr>
          </a:p>
          <a:p>
            <a:pPr marL="248285" algn="ctr">
              <a:lnSpc>
                <a:spcPts val="1975"/>
              </a:lnSpc>
              <a:spcBef>
                <a:spcPts val="865"/>
              </a:spcBef>
              <a:tabLst>
                <a:tab pos="1119505" algn="l"/>
              </a:tabLst>
            </a:pPr>
            <a:r>
              <a:rPr sz="1800" spc="50" dirty="0">
                <a:latin typeface="Arial"/>
                <a:cs typeface="Arial"/>
              </a:rPr>
              <a:t>2009	</a:t>
            </a:r>
            <a:r>
              <a:rPr sz="1800" spc="35" dirty="0">
                <a:latin typeface="Arial"/>
                <a:cs typeface="Arial"/>
              </a:rPr>
              <a:t>2010</a:t>
            </a:r>
            <a:endParaRPr sz="1800">
              <a:latin typeface="Arial"/>
              <a:cs typeface="Arial"/>
            </a:endParaRPr>
          </a:p>
          <a:p>
            <a:pPr marR="530860" algn="ctr">
              <a:lnSpc>
                <a:spcPts val="1975"/>
              </a:lnSpc>
            </a:pPr>
            <a:r>
              <a:rPr sz="1800" spc="50" dirty="0">
                <a:latin typeface="Arial"/>
                <a:cs typeface="Arial"/>
              </a:rPr>
              <a:t>19</a:t>
            </a:r>
            <a:endParaRPr sz="1800">
              <a:latin typeface="Arial"/>
              <a:cs typeface="Arial"/>
            </a:endParaRPr>
          </a:p>
          <a:p>
            <a:pPr marL="544195" algn="ctr">
              <a:lnSpc>
                <a:spcPct val="100000"/>
              </a:lnSpc>
              <a:spcBef>
                <a:spcPts val="1005"/>
              </a:spcBef>
            </a:pPr>
            <a:r>
              <a:rPr sz="1800" spc="50" dirty="0">
                <a:latin typeface="Arial"/>
                <a:cs typeface="Arial"/>
              </a:rPr>
              <a:t>15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524510">
              <a:lnSpc>
                <a:spcPct val="100000"/>
              </a:lnSpc>
            </a:pPr>
            <a:r>
              <a:rPr spc="-85" dirty="0"/>
              <a:t>ANDA </a:t>
            </a:r>
            <a:r>
              <a:rPr spc="-114" dirty="0"/>
              <a:t>APPROVAL </a:t>
            </a:r>
            <a:r>
              <a:rPr spc="160" dirty="0"/>
              <a:t>&amp; </a:t>
            </a:r>
            <a:r>
              <a:rPr spc="5" dirty="0"/>
              <a:t>INDIAN</a:t>
            </a:r>
            <a:r>
              <a:rPr spc="-480" dirty="0"/>
              <a:t> </a:t>
            </a:r>
            <a:r>
              <a:rPr spc="-110" dirty="0"/>
              <a:t>COMPANIES</a:t>
            </a:r>
          </a:p>
        </p:txBody>
      </p:sp>
      <p:grpSp>
        <p:nvGrpSpPr>
          <p:cNvPr id="25" name="object 25"/>
          <p:cNvGrpSpPr/>
          <p:nvPr/>
        </p:nvGrpSpPr>
        <p:grpSpPr>
          <a:xfrm>
            <a:off x="458012" y="5219700"/>
            <a:ext cx="7940040" cy="883285"/>
            <a:chOff x="458012" y="5219700"/>
            <a:chExt cx="7940040" cy="883285"/>
          </a:xfrm>
        </p:grpSpPr>
        <p:sp>
          <p:nvSpPr>
            <p:cNvPr id="26" name="object 26"/>
            <p:cNvSpPr/>
            <p:nvPr/>
          </p:nvSpPr>
          <p:spPr>
            <a:xfrm>
              <a:off x="467537" y="5229225"/>
              <a:ext cx="7920990" cy="864235"/>
            </a:xfrm>
            <a:custGeom>
              <a:avLst/>
              <a:gdLst/>
              <a:ahLst/>
              <a:cxnLst/>
              <a:rect l="l" t="t" r="r" b="b"/>
              <a:pathLst>
                <a:path w="7920990" h="864235">
                  <a:moveTo>
                    <a:pt x="7776921" y="0"/>
                  </a:moveTo>
                  <a:lnTo>
                    <a:pt x="144030" y="0"/>
                  </a:lnTo>
                  <a:lnTo>
                    <a:pt x="98508" y="7345"/>
                  </a:lnTo>
                  <a:lnTo>
                    <a:pt x="58970" y="27797"/>
                  </a:lnTo>
                  <a:lnTo>
                    <a:pt x="27791" y="58978"/>
                  </a:lnTo>
                  <a:lnTo>
                    <a:pt x="7343" y="98511"/>
                  </a:lnTo>
                  <a:lnTo>
                    <a:pt x="0" y="144018"/>
                  </a:lnTo>
                  <a:lnTo>
                    <a:pt x="0" y="720051"/>
                  </a:lnTo>
                  <a:lnTo>
                    <a:pt x="7343" y="765573"/>
                  </a:lnTo>
                  <a:lnTo>
                    <a:pt x="27791" y="805107"/>
                  </a:lnTo>
                  <a:lnTo>
                    <a:pt x="58970" y="836283"/>
                  </a:lnTo>
                  <a:lnTo>
                    <a:pt x="98508" y="856727"/>
                  </a:lnTo>
                  <a:lnTo>
                    <a:pt x="144030" y="864069"/>
                  </a:lnTo>
                  <a:lnTo>
                    <a:pt x="7776921" y="864069"/>
                  </a:lnTo>
                  <a:lnTo>
                    <a:pt x="7822427" y="856727"/>
                  </a:lnTo>
                  <a:lnTo>
                    <a:pt x="7861960" y="836283"/>
                  </a:lnTo>
                  <a:lnTo>
                    <a:pt x="7893141" y="805107"/>
                  </a:lnTo>
                  <a:lnTo>
                    <a:pt x="7913593" y="765573"/>
                  </a:lnTo>
                  <a:lnTo>
                    <a:pt x="7920939" y="720051"/>
                  </a:lnTo>
                  <a:lnTo>
                    <a:pt x="7920939" y="144018"/>
                  </a:lnTo>
                  <a:lnTo>
                    <a:pt x="7913593" y="98511"/>
                  </a:lnTo>
                  <a:lnTo>
                    <a:pt x="7893141" y="58978"/>
                  </a:lnTo>
                  <a:lnTo>
                    <a:pt x="7861960" y="27797"/>
                  </a:lnTo>
                  <a:lnTo>
                    <a:pt x="7822427" y="7345"/>
                  </a:lnTo>
                  <a:lnTo>
                    <a:pt x="7776921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67537" y="5229225"/>
              <a:ext cx="7920990" cy="864235"/>
            </a:xfrm>
            <a:custGeom>
              <a:avLst/>
              <a:gdLst/>
              <a:ahLst/>
              <a:cxnLst/>
              <a:rect l="l" t="t" r="r" b="b"/>
              <a:pathLst>
                <a:path w="7920990" h="864235">
                  <a:moveTo>
                    <a:pt x="0" y="144018"/>
                  </a:moveTo>
                  <a:lnTo>
                    <a:pt x="7343" y="98511"/>
                  </a:lnTo>
                  <a:lnTo>
                    <a:pt x="27791" y="58978"/>
                  </a:lnTo>
                  <a:lnTo>
                    <a:pt x="58970" y="27797"/>
                  </a:lnTo>
                  <a:lnTo>
                    <a:pt x="98508" y="7345"/>
                  </a:lnTo>
                  <a:lnTo>
                    <a:pt x="144030" y="0"/>
                  </a:lnTo>
                  <a:lnTo>
                    <a:pt x="7776921" y="0"/>
                  </a:lnTo>
                  <a:lnTo>
                    <a:pt x="7822427" y="7345"/>
                  </a:lnTo>
                  <a:lnTo>
                    <a:pt x="7861960" y="27797"/>
                  </a:lnTo>
                  <a:lnTo>
                    <a:pt x="7893141" y="58978"/>
                  </a:lnTo>
                  <a:lnTo>
                    <a:pt x="7913593" y="98511"/>
                  </a:lnTo>
                  <a:lnTo>
                    <a:pt x="7920939" y="144018"/>
                  </a:lnTo>
                  <a:lnTo>
                    <a:pt x="7920939" y="720051"/>
                  </a:lnTo>
                  <a:lnTo>
                    <a:pt x="7913593" y="765573"/>
                  </a:lnTo>
                  <a:lnTo>
                    <a:pt x="7893141" y="805107"/>
                  </a:lnTo>
                  <a:lnTo>
                    <a:pt x="7861960" y="836283"/>
                  </a:lnTo>
                  <a:lnTo>
                    <a:pt x="7822427" y="856727"/>
                  </a:lnTo>
                  <a:lnTo>
                    <a:pt x="7776921" y="864069"/>
                  </a:lnTo>
                  <a:lnTo>
                    <a:pt x="144030" y="864069"/>
                  </a:lnTo>
                  <a:lnTo>
                    <a:pt x="98508" y="856727"/>
                  </a:lnTo>
                  <a:lnTo>
                    <a:pt x="58970" y="836283"/>
                  </a:lnTo>
                  <a:lnTo>
                    <a:pt x="27791" y="805107"/>
                  </a:lnTo>
                  <a:lnTo>
                    <a:pt x="7343" y="765573"/>
                  </a:lnTo>
                  <a:lnTo>
                    <a:pt x="0" y="720051"/>
                  </a:lnTo>
                  <a:lnTo>
                    <a:pt x="0" y="144018"/>
                  </a:lnTo>
                  <a:close/>
                </a:path>
              </a:pathLst>
            </a:custGeom>
            <a:ln w="19049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46303" y="3979545"/>
            <a:ext cx="7938134" cy="2715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67960">
              <a:lnSpc>
                <a:spcPct val="100000"/>
              </a:lnSpc>
              <a:spcBef>
                <a:spcPts val="100"/>
              </a:spcBef>
            </a:pPr>
            <a:r>
              <a:rPr sz="1800" spc="50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  <a:tabLst>
                <a:tab pos="1854835" algn="l"/>
                <a:tab pos="3791585" algn="l"/>
                <a:tab pos="5336540" algn="l"/>
                <a:tab pos="7028180" algn="l"/>
              </a:tabLst>
            </a:pPr>
            <a:r>
              <a:rPr sz="1800" spc="-30" dirty="0">
                <a:latin typeface="Arial"/>
                <a:cs typeface="Arial"/>
              </a:rPr>
              <a:t>Glenmark	</a:t>
            </a:r>
            <a:r>
              <a:rPr sz="1800" spc="-40" dirty="0">
                <a:latin typeface="Arial"/>
                <a:cs typeface="Arial"/>
              </a:rPr>
              <a:t>Aurobindo	</a:t>
            </a:r>
            <a:r>
              <a:rPr sz="1800" spc="-80" dirty="0">
                <a:latin typeface="Arial"/>
                <a:cs typeface="Arial"/>
              </a:rPr>
              <a:t>Sun	</a:t>
            </a:r>
            <a:r>
              <a:rPr sz="1800" spc="-35" dirty="0">
                <a:latin typeface="Arial"/>
                <a:cs typeface="Arial"/>
              </a:rPr>
              <a:t>Lupin	</a:t>
            </a:r>
            <a:r>
              <a:rPr sz="1800" spc="-130" dirty="0">
                <a:latin typeface="Arial"/>
                <a:cs typeface="Arial"/>
              </a:rPr>
              <a:t>DRL</a:t>
            </a:r>
            <a:endParaRPr sz="1800">
              <a:latin typeface="Arial"/>
              <a:cs typeface="Arial"/>
            </a:endParaRPr>
          </a:p>
          <a:p>
            <a:pPr marL="1417320" marR="351790" indent="-1233170">
              <a:lnSpc>
                <a:spcPct val="100000"/>
              </a:lnSpc>
              <a:spcBef>
                <a:spcPts val="1600"/>
              </a:spcBef>
            </a:pPr>
            <a:r>
              <a:rPr sz="2400" spc="-25" dirty="0">
                <a:solidFill>
                  <a:srgbClr val="FFFF00"/>
                </a:solidFill>
                <a:latin typeface="Arial"/>
                <a:cs typeface="Arial"/>
              </a:rPr>
              <a:t>Indian </a:t>
            </a:r>
            <a:r>
              <a:rPr sz="2400" spc="-35" dirty="0">
                <a:solidFill>
                  <a:srgbClr val="FFFF00"/>
                </a:solidFill>
                <a:latin typeface="Arial"/>
                <a:cs typeface="Arial"/>
              </a:rPr>
              <a:t>companies </a:t>
            </a:r>
            <a:r>
              <a:rPr sz="2400" spc="-65" dirty="0">
                <a:solidFill>
                  <a:srgbClr val="FFFF00"/>
                </a:solidFill>
                <a:latin typeface="Arial"/>
                <a:cs typeface="Arial"/>
              </a:rPr>
              <a:t>bagged </a:t>
            </a:r>
            <a:r>
              <a:rPr sz="2400" spc="-50" dirty="0">
                <a:solidFill>
                  <a:srgbClr val="FFFF00"/>
                </a:solidFill>
                <a:latin typeface="Arial"/>
                <a:cs typeface="Arial"/>
              </a:rPr>
              <a:t>33.17% </a:t>
            </a:r>
            <a:r>
              <a:rPr sz="2400" spc="-35" dirty="0">
                <a:solidFill>
                  <a:srgbClr val="FFFF00"/>
                </a:solidFill>
                <a:latin typeface="Arial"/>
                <a:cs typeface="Arial"/>
              </a:rPr>
              <a:t>or </a:t>
            </a:r>
            <a:r>
              <a:rPr sz="2400" spc="70" dirty="0">
                <a:solidFill>
                  <a:srgbClr val="FFFF00"/>
                </a:solidFill>
                <a:latin typeface="Arial"/>
                <a:cs typeface="Arial"/>
              </a:rPr>
              <a:t>139 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sz="2400" spc="40" dirty="0">
                <a:solidFill>
                  <a:srgbClr val="FFFF00"/>
                </a:solidFill>
                <a:latin typeface="Arial"/>
                <a:cs typeface="Arial"/>
              </a:rPr>
              <a:t>419</a:t>
            </a:r>
            <a:r>
              <a:rPr sz="2400" spc="-3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original  </a:t>
            </a:r>
            <a:r>
              <a:rPr sz="2400" spc="-180" dirty="0">
                <a:solidFill>
                  <a:srgbClr val="FFFF00"/>
                </a:solidFill>
                <a:latin typeface="Arial"/>
                <a:cs typeface="Arial"/>
              </a:rPr>
              <a:t>ANDA </a:t>
            </a:r>
            <a:r>
              <a:rPr sz="2400" spc="-55" dirty="0">
                <a:solidFill>
                  <a:srgbClr val="FFFF00"/>
                </a:solidFill>
                <a:latin typeface="Arial"/>
                <a:cs typeface="Arial"/>
              </a:rPr>
              <a:t>approvals 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from </a:t>
            </a:r>
            <a:r>
              <a:rPr sz="2400" spc="-270" dirty="0">
                <a:solidFill>
                  <a:srgbClr val="FFFF00"/>
                </a:solidFill>
                <a:latin typeface="Arial"/>
                <a:cs typeface="Arial"/>
              </a:rPr>
              <a:t>US </a:t>
            </a:r>
            <a:r>
              <a:rPr sz="2400" spc="-210" dirty="0">
                <a:solidFill>
                  <a:srgbClr val="FFFF00"/>
                </a:solidFill>
                <a:latin typeface="Arial"/>
                <a:cs typeface="Arial"/>
              </a:rPr>
              <a:t>FDA 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2400" spc="-1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45" dirty="0">
                <a:solidFill>
                  <a:srgbClr val="FFFF00"/>
                </a:solidFill>
                <a:latin typeface="Arial"/>
                <a:cs typeface="Arial"/>
              </a:rPr>
              <a:t>2010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10"/>
              </a:spcBef>
            </a:pPr>
            <a:r>
              <a:rPr sz="1800" spc="-70" dirty="0">
                <a:latin typeface="Arial"/>
                <a:cs typeface="Arial"/>
              </a:rPr>
              <a:t>Source: </a:t>
            </a:r>
            <a:r>
              <a:rPr sz="1800" u="sng" spc="-5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Arial"/>
                <a:cs typeface="Arial"/>
                <a:hlinkClick r:id="rId2"/>
              </a:rPr>
              <a:t>http://www.business-standard.com/india/news/indian-pharma-remains- </a:t>
            </a:r>
            <a:r>
              <a:rPr sz="1800" spc="-5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18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Arial"/>
                <a:cs typeface="Arial"/>
                <a:hlinkClick r:id="rId2"/>
              </a:rPr>
              <a:t>top-in-us-generics/420523/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3202"/>
            <a:ext cx="8093709" cy="419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56540" indent="-228600">
              <a:lnSpc>
                <a:spcPct val="100000"/>
              </a:lnSpc>
              <a:spcBef>
                <a:spcPts val="10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manufacture,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use,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sale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patented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400" spc="-145" dirty="0">
                <a:solidFill>
                  <a:srgbClr val="524848"/>
                </a:solidFill>
                <a:latin typeface="Arial"/>
                <a:cs typeface="Arial"/>
              </a:rPr>
              <a:t>is 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not</a:t>
            </a:r>
            <a:r>
              <a:rPr sz="2400" spc="2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an</a:t>
            </a:r>
            <a:r>
              <a:rPr sz="2400" spc="2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act</a:t>
            </a:r>
            <a:r>
              <a:rPr sz="2400" spc="229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4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infringement,</a:t>
            </a:r>
            <a:r>
              <a:rPr sz="2400" spc="1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to</a:t>
            </a:r>
            <a:r>
              <a:rPr sz="2400" spc="2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4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extent</a:t>
            </a:r>
            <a:r>
              <a:rPr sz="2400" spc="2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55" dirty="0">
                <a:solidFill>
                  <a:srgbClr val="524848"/>
                </a:solidFill>
                <a:latin typeface="Arial"/>
                <a:cs typeface="Arial"/>
              </a:rPr>
              <a:t>it</a:t>
            </a:r>
            <a:r>
              <a:rPr sz="24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45" dirty="0">
                <a:solidFill>
                  <a:srgbClr val="524848"/>
                </a:solidFill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241300" marR="208279">
              <a:lnSpc>
                <a:spcPct val="100000"/>
              </a:lnSpc>
            </a:pP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necessary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preparation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submission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an  </a:t>
            </a:r>
            <a:r>
              <a:rPr sz="2400" spc="-65" dirty="0">
                <a:solidFill>
                  <a:srgbClr val="524848"/>
                </a:solidFill>
                <a:latin typeface="Arial"/>
                <a:cs typeface="Arial"/>
              </a:rPr>
              <a:t>ANDA</a:t>
            </a:r>
            <a:endParaRPr sz="2400">
              <a:latin typeface="Arial"/>
              <a:cs typeface="Arial"/>
            </a:endParaRPr>
          </a:p>
          <a:p>
            <a:pPr marL="241300" marR="401955" indent="-228600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Hatch-Waxman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Act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provides 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under 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35 </a:t>
            </a:r>
            <a:r>
              <a:rPr sz="2400" spc="-70" dirty="0">
                <a:solidFill>
                  <a:srgbClr val="524848"/>
                </a:solidFill>
                <a:latin typeface="Arial"/>
                <a:cs typeface="Arial"/>
              </a:rPr>
              <a:t>U.S.C. </a:t>
            </a:r>
            <a:r>
              <a:rPr sz="2400" spc="-335" dirty="0">
                <a:solidFill>
                  <a:srgbClr val="524848"/>
                </a:solidFill>
                <a:latin typeface="Arial"/>
                <a:cs typeface="Arial"/>
              </a:rPr>
              <a:t>§ 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271(e)(1),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generally</a:t>
            </a:r>
            <a:r>
              <a:rPr sz="2400" spc="2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that:</a:t>
            </a:r>
            <a:endParaRPr sz="2400">
              <a:latin typeface="Arial"/>
              <a:cs typeface="Arial"/>
            </a:endParaRPr>
          </a:p>
          <a:p>
            <a:pPr marL="332740" marR="5080">
              <a:lnSpc>
                <a:spcPct val="100000"/>
              </a:lnSpc>
              <a:spcBef>
                <a:spcPts val="580"/>
              </a:spcBef>
            </a:pPr>
            <a:r>
              <a:rPr sz="2400" spc="114" dirty="0">
                <a:solidFill>
                  <a:srgbClr val="1218AD"/>
                </a:solidFill>
                <a:latin typeface="Arial"/>
                <a:cs typeface="Arial"/>
              </a:rPr>
              <a:t>“It </a:t>
            </a:r>
            <a:r>
              <a:rPr sz="2400" spc="55" dirty="0">
                <a:solidFill>
                  <a:srgbClr val="1218AD"/>
                </a:solidFill>
                <a:latin typeface="Arial"/>
                <a:cs typeface="Arial"/>
              </a:rPr>
              <a:t>shall not </a:t>
            </a:r>
            <a:r>
              <a:rPr sz="2400" spc="-15" dirty="0">
                <a:solidFill>
                  <a:srgbClr val="1218AD"/>
                </a:solidFill>
                <a:latin typeface="Arial"/>
                <a:cs typeface="Arial"/>
              </a:rPr>
              <a:t>be </a:t>
            </a:r>
            <a:r>
              <a:rPr sz="2400" spc="5" dirty="0">
                <a:solidFill>
                  <a:srgbClr val="1218AD"/>
                </a:solidFill>
                <a:latin typeface="Arial"/>
                <a:cs typeface="Arial"/>
              </a:rPr>
              <a:t>an </a:t>
            </a:r>
            <a:r>
              <a:rPr sz="2400" spc="55" dirty="0">
                <a:solidFill>
                  <a:srgbClr val="1218AD"/>
                </a:solidFill>
                <a:latin typeface="Arial"/>
                <a:cs typeface="Arial"/>
              </a:rPr>
              <a:t>act </a:t>
            </a:r>
            <a:r>
              <a:rPr sz="2400" spc="60" dirty="0">
                <a:solidFill>
                  <a:srgbClr val="1218AD"/>
                </a:solidFill>
                <a:latin typeface="Arial"/>
                <a:cs typeface="Arial"/>
              </a:rPr>
              <a:t>of </a:t>
            </a:r>
            <a:r>
              <a:rPr sz="2400" spc="85" dirty="0">
                <a:solidFill>
                  <a:srgbClr val="1218AD"/>
                </a:solidFill>
                <a:latin typeface="Arial"/>
                <a:cs typeface="Arial"/>
              </a:rPr>
              <a:t>infringement </a:t>
            </a:r>
            <a:r>
              <a:rPr sz="2400" spc="40" dirty="0">
                <a:solidFill>
                  <a:srgbClr val="1218AD"/>
                </a:solidFill>
                <a:latin typeface="Arial"/>
                <a:cs typeface="Arial"/>
              </a:rPr>
              <a:t>to </a:t>
            </a:r>
            <a:r>
              <a:rPr sz="2400" spc="55" dirty="0">
                <a:solidFill>
                  <a:srgbClr val="1218AD"/>
                </a:solidFill>
                <a:latin typeface="Arial"/>
                <a:cs typeface="Arial"/>
              </a:rPr>
              <a:t>make, </a:t>
            </a:r>
            <a:r>
              <a:rPr sz="2400" spc="-10" dirty="0">
                <a:solidFill>
                  <a:srgbClr val="1218AD"/>
                </a:solidFill>
                <a:latin typeface="Arial"/>
                <a:cs typeface="Arial"/>
              </a:rPr>
              <a:t>use, </a:t>
            </a:r>
            <a:r>
              <a:rPr sz="2400" spc="10" dirty="0">
                <a:solidFill>
                  <a:srgbClr val="1218AD"/>
                </a:solidFill>
                <a:latin typeface="Arial"/>
                <a:cs typeface="Arial"/>
              </a:rPr>
              <a:t>or  </a:t>
            </a:r>
            <a:r>
              <a:rPr sz="2400" spc="50" dirty="0">
                <a:solidFill>
                  <a:srgbClr val="1218AD"/>
                </a:solidFill>
                <a:latin typeface="Arial"/>
                <a:cs typeface="Arial"/>
              </a:rPr>
              <a:t>sell </a:t>
            </a:r>
            <a:r>
              <a:rPr sz="2400" spc="-40" dirty="0">
                <a:solidFill>
                  <a:srgbClr val="1218AD"/>
                </a:solidFill>
                <a:latin typeface="Arial"/>
                <a:cs typeface="Arial"/>
              </a:rPr>
              <a:t>a </a:t>
            </a:r>
            <a:r>
              <a:rPr sz="2400" spc="55" dirty="0">
                <a:solidFill>
                  <a:srgbClr val="1218AD"/>
                </a:solidFill>
                <a:latin typeface="Arial"/>
                <a:cs typeface="Arial"/>
              </a:rPr>
              <a:t>patented invention </a:t>
            </a:r>
            <a:r>
              <a:rPr sz="2400" spc="-625" dirty="0">
                <a:solidFill>
                  <a:srgbClr val="1218AD"/>
                </a:solidFill>
                <a:latin typeface="Arial"/>
                <a:cs typeface="Arial"/>
              </a:rPr>
              <a:t>… </a:t>
            </a:r>
            <a:r>
              <a:rPr sz="2400" spc="30" dirty="0">
                <a:solidFill>
                  <a:srgbClr val="1218AD"/>
                </a:solidFill>
                <a:latin typeface="Arial"/>
                <a:cs typeface="Arial"/>
              </a:rPr>
              <a:t>solely </a:t>
            </a:r>
            <a:r>
              <a:rPr sz="2400" spc="60" dirty="0">
                <a:solidFill>
                  <a:srgbClr val="1218AD"/>
                </a:solidFill>
                <a:latin typeface="Arial"/>
                <a:cs typeface="Arial"/>
              </a:rPr>
              <a:t>for </a:t>
            </a:r>
            <a:r>
              <a:rPr sz="2400" spc="-15" dirty="0">
                <a:solidFill>
                  <a:srgbClr val="1218AD"/>
                </a:solidFill>
                <a:latin typeface="Arial"/>
                <a:cs typeface="Arial"/>
              </a:rPr>
              <a:t>uses </a:t>
            </a:r>
            <a:r>
              <a:rPr sz="2400" spc="30" dirty="0">
                <a:solidFill>
                  <a:srgbClr val="1218AD"/>
                </a:solidFill>
                <a:latin typeface="Arial"/>
                <a:cs typeface="Arial"/>
              </a:rPr>
              <a:t>reasonably  </a:t>
            </a:r>
            <a:r>
              <a:rPr sz="2400" spc="60" dirty="0">
                <a:solidFill>
                  <a:srgbClr val="1218AD"/>
                </a:solidFill>
                <a:latin typeface="Arial"/>
                <a:cs typeface="Arial"/>
              </a:rPr>
              <a:t>related </a:t>
            </a:r>
            <a:r>
              <a:rPr sz="2400" spc="40" dirty="0">
                <a:solidFill>
                  <a:srgbClr val="1218AD"/>
                </a:solidFill>
                <a:latin typeface="Arial"/>
                <a:cs typeface="Arial"/>
              </a:rPr>
              <a:t>to </a:t>
            </a:r>
            <a:r>
              <a:rPr sz="2400" spc="55" dirty="0">
                <a:solidFill>
                  <a:srgbClr val="1218AD"/>
                </a:solidFill>
                <a:latin typeface="Arial"/>
                <a:cs typeface="Arial"/>
              </a:rPr>
              <a:t>the </a:t>
            </a:r>
            <a:r>
              <a:rPr sz="2400" spc="50" dirty="0">
                <a:solidFill>
                  <a:srgbClr val="1218AD"/>
                </a:solidFill>
                <a:latin typeface="Arial"/>
                <a:cs typeface="Arial"/>
              </a:rPr>
              <a:t>development </a:t>
            </a:r>
            <a:r>
              <a:rPr sz="2400" spc="20" dirty="0">
                <a:solidFill>
                  <a:srgbClr val="1218AD"/>
                </a:solidFill>
                <a:latin typeface="Arial"/>
                <a:cs typeface="Arial"/>
              </a:rPr>
              <a:t>and </a:t>
            </a:r>
            <a:r>
              <a:rPr sz="2400" spc="50" dirty="0">
                <a:solidFill>
                  <a:srgbClr val="1218AD"/>
                </a:solidFill>
                <a:latin typeface="Arial"/>
                <a:cs typeface="Arial"/>
              </a:rPr>
              <a:t>submission </a:t>
            </a:r>
            <a:r>
              <a:rPr sz="2400" spc="60" dirty="0">
                <a:solidFill>
                  <a:srgbClr val="1218AD"/>
                </a:solidFill>
                <a:latin typeface="Arial"/>
                <a:cs typeface="Arial"/>
              </a:rPr>
              <a:t>of  </a:t>
            </a:r>
            <a:r>
              <a:rPr sz="2400" spc="95" dirty="0">
                <a:solidFill>
                  <a:srgbClr val="1218AD"/>
                </a:solidFill>
                <a:latin typeface="Arial"/>
                <a:cs typeface="Arial"/>
              </a:rPr>
              <a:t>information </a:t>
            </a:r>
            <a:r>
              <a:rPr sz="2400" spc="30" dirty="0">
                <a:solidFill>
                  <a:srgbClr val="1218AD"/>
                </a:solidFill>
                <a:latin typeface="Arial"/>
                <a:cs typeface="Arial"/>
              </a:rPr>
              <a:t>under </a:t>
            </a:r>
            <a:r>
              <a:rPr sz="2400" spc="-40" dirty="0">
                <a:solidFill>
                  <a:srgbClr val="1218AD"/>
                </a:solidFill>
                <a:latin typeface="Arial"/>
                <a:cs typeface="Arial"/>
              </a:rPr>
              <a:t>a </a:t>
            </a:r>
            <a:r>
              <a:rPr sz="2400" spc="10" dirty="0">
                <a:solidFill>
                  <a:srgbClr val="1218AD"/>
                </a:solidFill>
                <a:latin typeface="Arial"/>
                <a:cs typeface="Arial"/>
              </a:rPr>
              <a:t>Federal </a:t>
            </a:r>
            <a:r>
              <a:rPr sz="2400" spc="35" dirty="0">
                <a:solidFill>
                  <a:srgbClr val="1218AD"/>
                </a:solidFill>
                <a:latin typeface="Arial"/>
                <a:cs typeface="Arial"/>
              </a:rPr>
              <a:t>law </a:t>
            </a:r>
            <a:r>
              <a:rPr sz="2400" spc="40" dirty="0">
                <a:solidFill>
                  <a:srgbClr val="1218AD"/>
                </a:solidFill>
                <a:latin typeface="Arial"/>
                <a:cs typeface="Arial"/>
              </a:rPr>
              <a:t>which </a:t>
            </a:r>
            <a:r>
              <a:rPr sz="2400" spc="45" dirty="0">
                <a:solidFill>
                  <a:srgbClr val="1218AD"/>
                </a:solidFill>
                <a:latin typeface="Arial"/>
                <a:cs typeface="Arial"/>
              </a:rPr>
              <a:t>regulates </a:t>
            </a:r>
            <a:r>
              <a:rPr sz="2400" spc="55" dirty="0">
                <a:solidFill>
                  <a:srgbClr val="1218AD"/>
                </a:solidFill>
                <a:latin typeface="Arial"/>
                <a:cs typeface="Arial"/>
              </a:rPr>
              <a:t>the  </a:t>
            </a:r>
            <a:r>
              <a:rPr sz="2400" spc="70" dirty="0">
                <a:solidFill>
                  <a:srgbClr val="1218AD"/>
                </a:solidFill>
                <a:latin typeface="Arial"/>
                <a:cs typeface="Arial"/>
              </a:rPr>
              <a:t>manufacture, </a:t>
            </a:r>
            <a:r>
              <a:rPr sz="2400" spc="-10" dirty="0">
                <a:solidFill>
                  <a:srgbClr val="1218AD"/>
                </a:solidFill>
                <a:latin typeface="Arial"/>
                <a:cs typeface="Arial"/>
              </a:rPr>
              <a:t>use, </a:t>
            </a:r>
            <a:r>
              <a:rPr sz="2400" spc="10" dirty="0">
                <a:solidFill>
                  <a:srgbClr val="1218AD"/>
                </a:solidFill>
                <a:latin typeface="Arial"/>
                <a:cs typeface="Arial"/>
              </a:rPr>
              <a:t>or </a:t>
            </a:r>
            <a:r>
              <a:rPr sz="2400" spc="25" dirty="0">
                <a:solidFill>
                  <a:srgbClr val="1218AD"/>
                </a:solidFill>
                <a:latin typeface="Arial"/>
                <a:cs typeface="Arial"/>
              </a:rPr>
              <a:t>sale </a:t>
            </a:r>
            <a:r>
              <a:rPr sz="2400" spc="60" dirty="0">
                <a:solidFill>
                  <a:srgbClr val="1218AD"/>
                </a:solidFill>
                <a:latin typeface="Arial"/>
                <a:cs typeface="Arial"/>
              </a:rPr>
              <a:t>of</a:t>
            </a:r>
            <a:r>
              <a:rPr sz="2400" spc="630" dirty="0">
                <a:solidFill>
                  <a:srgbClr val="1218AD"/>
                </a:solidFill>
                <a:latin typeface="Arial"/>
                <a:cs typeface="Arial"/>
              </a:rPr>
              <a:t> </a:t>
            </a:r>
            <a:r>
              <a:rPr sz="2400" spc="35" dirty="0">
                <a:solidFill>
                  <a:srgbClr val="1218AD"/>
                </a:solidFill>
                <a:latin typeface="Arial"/>
                <a:cs typeface="Arial"/>
              </a:rPr>
              <a:t>drugs.”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231140" rIns="0" bIns="0" rtlCol="0">
            <a:spAutoFit/>
          </a:bodyPr>
          <a:lstStyle/>
          <a:p>
            <a:pPr marL="2449195" marR="381000" indent="-2076450">
              <a:lnSpc>
                <a:spcPct val="100000"/>
              </a:lnSpc>
              <a:spcBef>
                <a:spcPts val="1820"/>
              </a:spcBef>
            </a:pPr>
            <a:r>
              <a:rPr spc="-150" dirty="0"/>
              <a:t>EXEMPT </a:t>
            </a:r>
            <a:r>
              <a:rPr spc="-204" dirty="0"/>
              <a:t>ACTS </a:t>
            </a:r>
            <a:r>
              <a:rPr spc="-280" dirty="0"/>
              <a:t>OF </a:t>
            </a:r>
            <a:r>
              <a:rPr spc="-200" dirty="0"/>
              <a:t>PATENT </a:t>
            </a:r>
            <a:r>
              <a:rPr spc="-85" dirty="0"/>
              <a:t>INFRINGEMENT  </a:t>
            </a:r>
            <a:r>
              <a:rPr spc="-225" dirty="0"/>
              <a:t>FOR </a:t>
            </a:r>
            <a:r>
              <a:rPr spc="-145" dirty="0"/>
              <a:t>FDA</a:t>
            </a:r>
            <a:r>
              <a:rPr spc="114" dirty="0"/>
              <a:t> </a:t>
            </a:r>
            <a:r>
              <a:rPr spc="-114" dirty="0"/>
              <a:t>APPROVAL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2953" y="1744726"/>
            <a:ext cx="59055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27880" algn="l"/>
              </a:tabLst>
            </a:pPr>
            <a:r>
              <a:rPr sz="2000" spc="25" dirty="0">
                <a:solidFill>
                  <a:srgbClr val="006FC0"/>
                </a:solidFill>
                <a:latin typeface="Arial"/>
                <a:cs typeface="Arial"/>
              </a:rPr>
              <a:t>B</a:t>
            </a:r>
            <a:r>
              <a:rPr sz="2000" spc="-10" dirty="0">
                <a:solidFill>
                  <a:srgbClr val="006FC0"/>
                </a:solidFill>
                <a:latin typeface="Arial"/>
                <a:cs typeface="Arial"/>
              </a:rPr>
              <a:t>R</a:t>
            </a:r>
            <a:r>
              <a:rPr sz="2000" spc="25" dirty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2000" spc="15" dirty="0">
                <a:solidFill>
                  <a:srgbClr val="006FC0"/>
                </a:solidFill>
                <a:latin typeface="Arial"/>
                <a:cs typeface="Arial"/>
              </a:rPr>
              <a:t>ND</a:t>
            </a:r>
            <a:r>
              <a:rPr sz="2000" spc="-190" dirty="0">
                <a:solidFill>
                  <a:srgbClr val="006FC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sz="2000" spc="-120" dirty="0">
                <a:solidFill>
                  <a:srgbClr val="00AF50"/>
                </a:solidFill>
                <a:latin typeface="Arial"/>
                <a:cs typeface="Arial"/>
              </a:rPr>
              <a:t>G</a:t>
            </a:r>
            <a:r>
              <a:rPr sz="2000" spc="-105" dirty="0">
                <a:solidFill>
                  <a:srgbClr val="00AF50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00AF50"/>
                </a:solidFill>
                <a:latin typeface="Arial"/>
                <a:cs typeface="Arial"/>
              </a:rPr>
              <a:t>N</a:t>
            </a:r>
            <a:r>
              <a:rPr sz="2000" spc="-105" dirty="0">
                <a:solidFill>
                  <a:srgbClr val="00AF50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00AF50"/>
                </a:solidFill>
                <a:latin typeface="Arial"/>
                <a:cs typeface="Arial"/>
              </a:rPr>
              <a:t>R</a:t>
            </a:r>
            <a:r>
              <a:rPr sz="2000" spc="130" dirty="0">
                <a:solidFill>
                  <a:srgbClr val="00AF50"/>
                </a:solidFill>
                <a:latin typeface="Arial"/>
                <a:cs typeface="Arial"/>
              </a:rPr>
              <a:t>I</a:t>
            </a:r>
            <a:r>
              <a:rPr sz="2000" spc="-140" dirty="0">
                <a:solidFill>
                  <a:srgbClr val="00AF50"/>
                </a:solidFill>
                <a:latin typeface="Arial"/>
                <a:cs typeface="Arial"/>
              </a:rPr>
              <a:t>C</a:t>
            </a:r>
            <a:r>
              <a:rPr sz="2000" spc="-190" dirty="0">
                <a:solidFill>
                  <a:srgbClr val="00AF50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920" y="3532758"/>
            <a:ext cx="2815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BRAND- </a:t>
            </a:r>
            <a:r>
              <a:rPr sz="1800" u="sng" spc="1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30 </a:t>
            </a:r>
            <a:r>
              <a:rPr sz="1800" u="sng" spc="-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MONTH</a:t>
            </a:r>
            <a:r>
              <a:rPr sz="1800" u="sng" spc="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 </a:t>
            </a:r>
            <a:r>
              <a:rPr sz="1800" u="sng" spc="-1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STAY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9665" y="3532758"/>
            <a:ext cx="3689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5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GENERIC- </a:t>
            </a:r>
            <a:r>
              <a:rPr sz="1800" u="sng" spc="16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180 </a:t>
            </a:r>
            <a:r>
              <a:rPr sz="1800" u="sng" spc="-1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DAY</a:t>
            </a:r>
            <a:r>
              <a:rPr sz="1800" u="sng" spc="10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 </a:t>
            </a:r>
            <a:r>
              <a:rPr sz="1800" u="sng" spc="-4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EXCLUSIVITY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73701" y="4136516"/>
            <a:ext cx="3138170" cy="683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980" marR="30480" indent="-56515">
              <a:lnSpc>
                <a:spcPct val="120000"/>
              </a:lnSpc>
              <a:spcBef>
                <a:spcPts val="100"/>
              </a:spcBef>
            </a:pPr>
            <a:r>
              <a:rPr sz="1800" spc="95" dirty="0">
                <a:solidFill>
                  <a:srgbClr val="00AF50"/>
                </a:solidFill>
                <a:latin typeface="Arial"/>
                <a:cs typeface="Arial"/>
              </a:rPr>
              <a:t>1</a:t>
            </a:r>
            <a:r>
              <a:rPr sz="1800" spc="142" baseline="25462" dirty="0">
                <a:solidFill>
                  <a:srgbClr val="00AF50"/>
                </a:solidFill>
                <a:latin typeface="Arial"/>
                <a:cs typeface="Arial"/>
              </a:rPr>
              <a:t>st </a:t>
            </a:r>
            <a:r>
              <a:rPr sz="1800" spc="95" dirty="0">
                <a:solidFill>
                  <a:srgbClr val="00AF50"/>
                </a:solidFill>
                <a:latin typeface="Arial"/>
                <a:cs typeface="Arial"/>
              </a:rPr>
              <a:t>successful </a:t>
            </a:r>
            <a:r>
              <a:rPr sz="1800" spc="65" dirty="0">
                <a:solidFill>
                  <a:srgbClr val="00AF50"/>
                </a:solidFill>
                <a:latin typeface="Arial"/>
                <a:cs typeface="Arial"/>
              </a:rPr>
              <a:t>Para </a:t>
            </a:r>
            <a:r>
              <a:rPr sz="1800" spc="-50" dirty="0">
                <a:solidFill>
                  <a:srgbClr val="00AF50"/>
                </a:solidFill>
                <a:latin typeface="Arial"/>
                <a:cs typeface="Arial"/>
              </a:rPr>
              <a:t>IV </a:t>
            </a:r>
            <a:r>
              <a:rPr sz="1800" spc="135" dirty="0">
                <a:solidFill>
                  <a:srgbClr val="00AF50"/>
                </a:solidFill>
                <a:latin typeface="Arial"/>
                <a:cs typeface="Arial"/>
              </a:rPr>
              <a:t>filer  </a:t>
            </a:r>
            <a:r>
              <a:rPr sz="1800" spc="-120" dirty="0">
                <a:solidFill>
                  <a:srgbClr val="00AF50"/>
                </a:solidFill>
                <a:latin typeface="Arial"/>
                <a:cs typeface="Arial"/>
              </a:rPr>
              <a:t>A </a:t>
            </a:r>
            <a:r>
              <a:rPr sz="1800" spc="80" dirty="0">
                <a:solidFill>
                  <a:srgbClr val="00AF50"/>
                </a:solidFill>
                <a:latin typeface="Arial"/>
                <a:cs typeface="Arial"/>
              </a:rPr>
              <a:t>big </a:t>
            </a:r>
            <a:r>
              <a:rPr sz="1800" spc="75" dirty="0">
                <a:solidFill>
                  <a:srgbClr val="00AF50"/>
                </a:solidFill>
                <a:latin typeface="Arial"/>
                <a:cs typeface="Arial"/>
              </a:rPr>
              <a:t>head </a:t>
            </a:r>
            <a:r>
              <a:rPr sz="1800" spc="135" dirty="0">
                <a:solidFill>
                  <a:srgbClr val="00AF50"/>
                </a:solidFill>
                <a:latin typeface="Arial"/>
                <a:cs typeface="Arial"/>
              </a:rPr>
              <a:t>start </a:t>
            </a:r>
            <a:r>
              <a:rPr sz="1800" spc="30" dirty="0">
                <a:solidFill>
                  <a:srgbClr val="00AF50"/>
                </a:solidFill>
                <a:latin typeface="Arial"/>
                <a:cs typeface="Arial"/>
              </a:rPr>
              <a:t>on </a:t>
            </a:r>
            <a:r>
              <a:rPr sz="1800" spc="105" dirty="0">
                <a:solidFill>
                  <a:srgbClr val="00AF50"/>
                </a:solidFill>
                <a:latin typeface="Arial"/>
                <a:cs typeface="Arial"/>
              </a:rPr>
              <a:t>others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920" y="4136516"/>
            <a:ext cx="3666490" cy="10134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30"/>
              </a:spcBef>
              <a:buClr>
                <a:srgbClr val="C56951"/>
              </a:buClr>
              <a:buChar char=""/>
              <a:tabLst>
                <a:tab pos="241935" algn="l"/>
              </a:tabLst>
            </a:pPr>
            <a:r>
              <a:rPr sz="1800" spc="125" dirty="0">
                <a:solidFill>
                  <a:srgbClr val="006FC0"/>
                </a:solidFill>
                <a:latin typeface="Arial"/>
                <a:cs typeface="Arial"/>
              </a:rPr>
              <a:t>Automatic</a:t>
            </a:r>
            <a:r>
              <a:rPr sz="1800" spc="1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125" dirty="0">
                <a:solidFill>
                  <a:srgbClr val="006FC0"/>
                </a:solidFill>
                <a:latin typeface="Arial"/>
                <a:cs typeface="Arial"/>
              </a:rPr>
              <a:t>Injunction</a:t>
            </a:r>
            <a:endParaRPr sz="1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430"/>
              </a:spcBef>
              <a:buClr>
                <a:srgbClr val="C56951"/>
              </a:buClr>
              <a:buChar char=""/>
              <a:tabLst>
                <a:tab pos="241935" algn="l"/>
              </a:tabLst>
            </a:pPr>
            <a:r>
              <a:rPr sz="1800" spc="90" dirty="0">
                <a:solidFill>
                  <a:srgbClr val="006FC0"/>
                </a:solidFill>
                <a:latin typeface="Arial"/>
                <a:cs typeface="Arial"/>
              </a:rPr>
              <a:t>Notice </a:t>
            </a:r>
            <a:r>
              <a:rPr sz="1800" spc="80" dirty="0">
                <a:solidFill>
                  <a:srgbClr val="006FC0"/>
                </a:solidFill>
                <a:latin typeface="Arial"/>
                <a:cs typeface="Arial"/>
              </a:rPr>
              <a:t>of </a:t>
            </a:r>
            <a:r>
              <a:rPr sz="1800" spc="95" dirty="0">
                <a:solidFill>
                  <a:srgbClr val="006FC0"/>
                </a:solidFill>
                <a:latin typeface="Arial"/>
                <a:cs typeface="Arial"/>
              </a:rPr>
              <a:t>generic</a:t>
            </a:r>
            <a:r>
              <a:rPr sz="1800" spc="47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114" dirty="0">
                <a:solidFill>
                  <a:srgbClr val="006FC0"/>
                </a:solidFill>
                <a:latin typeface="Arial"/>
                <a:cs typeface="Arial"/>
              </a:rPr>
              <a:t>competition</a:t>
            </a:r>
            <a:endParaRPr sz="1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434"/>
              </a:spcBef>
              <a:buClr>
                <a:srgbClr val="C56951"/>
              </a:buClr>
              <a:buChar char=""/>
              <a:tabLst>
                <a:tab pos="241935" algn="l"/>
              </a:tabLst>
            </a:pPr>
            <a:r>
              <a:rPr sz="1800" spc="-5" dirty="0">
                <a:solidFill>
                  <a:srgbClr val="006FC0"/>
                </a:solidFill>
                <a:latin typeface="Arial"/>
                <a:cs typeface="Arial"/>
              </a:rPr>
              <a:t>Can </a:t>
            </a:r>
            <a:r>
              <a:rPr sz="1800" spc="30" dirty="0">
                <a:solidFill>
                  <a:srgbClr val="006FC0"/>
                </a:solidFill>
                <a:latin typeface="Arial"/>
                <a:cs typeface="Arial"/>
              </a:rPr>
              <a:t>be </a:t>
            </a:r>
            <a:r>
              <a:rPr sz="1800" spc="114" dirty="0">
                <a:solidFill>
                  <a:srgbClr val="006FC0"/>
                </a:solidFill>
                <a:latin typeface="Arial"/>
                <a:cs typeface="Arial"/>
              </a:rPr>
              <a:t>worth </a:t>
            </a:r>
            <a:r>
              <a:rPr sz="1800" spc="125" dirty="0">
                <a:solidFill>
                  <a:srgbClr val="006FC0"/>
                </a:solidFill>
                <a:latin typeface="Arial"/>
                <a:cs typeface="Arial"/>
              </a:rPr>
              <a:t>$$ </a:t>
            </a:r>
            <a:r>
              <a:rPr sz="1800" spc="100" dirty="0">
                <a:solidFill>
                  <a:srgbClr val="006FC0"/>
                </a:solidFill>
                <a:latin typeface="Arial"/>
                <a:cs typeface="Arial"/>
              </a:rPr>
              <a:t>mn </a:t>
            </a:r>
            <a:r>
              <a:rPr sz="1800" spc="70" dirty="0">
                <a:solidFill>
                  <a:srgbClr val="006FC0"/>
                </a:solidFill>
                <a:latin typeface="Arial"/>
                <a:cs typeface="Arial"/>
              </a:rPr>
              <a:t>per</a:t>
            </a:r>
            <a:r>
              <a:rPr sz="1800" spc="-7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35" dirty="0">
                <a:solidFill>
                  <a:srgbClr val="006FC0"/>
                </a:solidFill>
                <a:latin typeface="Arial"/>
                <a:cs typeface="Arial"/>
              </a:rPr>
              <a:t>day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85"/>
              </a:spcBef>
            </a:pPr>
            <a:r>
              <a:rPr sz="3600" spc="-245" dirty="0"/>
              <a:t>HATCH </a:t>
            </a:r>
            <a:r>
              <a:rPr sz="3600" spc="-95" dirty="0"/>
              <a:t>WAXMAN</a:t>
            </a:r>
            <a:r>
              <a:rPr sz="3600" spc="35" dirty="0"/>
              <a:t> </a:t>
            </a:r>
            <a:r>
              <a:rPr sz="3600" spc="-180" dirty="0"/>
              <a:t>TRADE-OFF</a:t>
            </a:r>
            <a:endParaRPr sz="3600"/>
          </a:p>
        </p:txBody>
      </p:sp>
      <p:grpSp>
        <p:nvGrpSpPr>
          <p:cNvPr id="8" name="object 8"/>
          <p:cNvGrpSpPr/>
          <p:nvPr/>
        </p:nvGrpSpPr>
        <p:grpSpPr>
          <a:xfrm>
            <a:off x="1403603" y="2123313"/>
            <a:ext cx="5833110" cy="1203325"/>
            <a:chOff x="1403603" y="2123313"/>
            <a:chExt cx="5833110" cy="1203325"/>
          </a:xfrm>
        </p:grpSpPr>
        <p:sp>
          <p:nvSpPr>
            <p:cNvPr id="9" name="object 9"/>
            <p:cNvSpPr/>
            <p:nvPr/>
          </p:nvSpPr>
          <p:spPr>
            <a:xfrm>
              <a:off x="3491864" y="2132838"/>
              <a:ext cx="1584325" cy="1184275"/>
            </a:xfrm>
            <a:custGeom>
              <a:avLst/>
              <a:gdLst/>
              <a:ahLst/>
              <a:cxnLst/>
              <a:rect l="l" t="t" r="r" b="b"/>
              <a:pathLst>
                <a:path w="1584325" h="1184275">
                  <a:moveTo>
                    <a:pt x="792099" y="0"/>
                  </a:moveTo>
                  <a:lnTo>
                    <a:pt x="0" y="1183766"/>
                  </a:lnTo>
                  <a:lnTo>
                    <a:pt x="1584198" y="1183766"/>
                  </a:lnTo>
                  <a:lnTo>
                    <a:pt x="792099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91864" y="2132838"/>
              <a:ext cx="1584325" cy="1184275"/>
            </a:xfrm>
            <a:custGeom>
              <a:avLst/>
              <a:gdLst/>
              <a:ahLst/>
              <a:cxnLst/>
              <a:rect l="l" t="t" r="r" b="b"/>
              <a:pathLst>
                <a:path w="1584325" h="1184275">
                  <a:moveTo>
                    <a:pt x="0" y="1183766"/>
                  </a:moveTo>
                  <a:lnTo>
                    <a:pt x="792099" y="0"/>
                  </a:lnTo>
                  <a:lnTo>
                    <a:pt x="1584198" y="1183766"/>
                  </a:lnTo>
                  <a:lnTo>
                    <a:pt x="0" y="1183766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03603" y="2132838"/>
              <a:ext cx="5833110" cy="0"/>
            </a:xfrm>
            <a:custGeom>
              <a:avLst/>
              <a:gdLst/>
              <a:ahLst/>
              <a:cxnLst/>
              <a:rect l="l" t="t" r="r" b="b"/>
              <a:pathLst>
                <a:path w="5833109">
                  <a:moveTo>
                    <a:pt x="0" y="0"/>
                  </a:moveTo>
                  <a:lnTo>
                    <a:pt x="5832729" y="0"/>
                  </a:lnTo>
                </a:path>
              </a:pathLst>
            </a:custGeom>
            <a:ln w="12700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pc="-200" dirty="0"/>
              <a:t>HATCH </a:t>
            </a:r>
            <a:r>
              <a:rPr spc="-60" dirty="0"/>
              <a:t>WAXMAN</a:t>
            </a:r>
            <a:r>
              <a:rPr spc="10" dirty="0"/>
              <a:t> </a:t>
            </a:r>
            <a:r>
              <a:rPr spc="-135" dirty="0"/>
              <a:t>TRADE-OFF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62075" y="1763267"/>
            <a:ext cx="7148195" cy="595630"/>
            <a:chOff x="962075" y="1763267"/>
            <a:chExt cx="7148195" cy="595630"/>
          </a:xfrm>
        </p:grpSpPr>
        <p:sp>
          <p:nvSpPr>
            <p:cNvPr id="4" name="object 4"/>
            <p:cNvSpPr/>
            <p:nvPr/>
          </p:nvSpPr>
          <p:spPr>
            <a:xfrm>
              <a:off x="971600" y="1772792"/>
              <a:ext cx="7129145" cy="576580"/>
            </a:xfrm>
            <a:custGeom>
              <a:avLst/>
              <a:gdLst/>
              <a:ahLst/>
              <a:cxnLst/>
              <a:rect l="l" t="t" r="r" b="b"/>
              <a:pathLst>
                <a:path w="7129145" h="576580">
                  <a:moveTo>
                    <a:pt x="7032828" y="0"/>
                  </a:moveTo>
                  <a:lnTo>
                    <a:pt x="96011" y="0"/>
                  </a:lnTo>
                  <a:lnTo>
                    <a:pt x="58641" y="7554"/>
                  </a:lnTo>
                  <a:lnTo>
                    <a:pt x="28122" y="28146"/>
                  </a:lnTo>
                  <a:lnTo>
                    <a:pt x="7545" y="58668"/>
                  </a:lnTo>
                  <a:lnTo>
                    <a:pt x="0" y="96012"/>
                  </a:lnTo>
                  <a:lnTo>
                    <a:pt x="0" y="480060"/>
                  </a:lnTo>
                  <a:lnTo>
                    <a:pt x="7545" y="517457"/>
                  </a:lnTo>
                  <a:lnTo>
                    <a:pt x="28122" y="547973"/>
                  </a:lnTo>
                  <a:lnTo>
                    <a:pt x="58641" y="568535"/>
                  </a:lnTo>
                  <a:lnTo>
                    <a:pt x="96011" y="576072"/>
                  </a:lnTo>
                  <a:lnTo>
                    <a:pt x="7032828" y="576072"/>
                  </a:lnTo>
                  <a:lnTo>
                    <a:pt x="7070172" y="568535"/>
                  </a:lnTo>
                  <a:lnTo>
                    <a:pt x="7100693" y="547973"/>
                  </a:lnTo>
                  <a:lnTo>
                    <a:pt x="7121285" y="517457"/>
                  </a:lnTo>
                  <a:lnTo>
                    <a:pt x="7128840" y="480060"/>
                  </a:lnTo>
                  <a:lnTo>
                    <a:pt x="7128840" y="96012"/>
                  </a:lnTo>
                  <a:lnTo>
                    <a:pt x="7121285" y="58668"/>
                  </a:lnTo>
                  <a:lnTo>
                    <a:pt x="7100693" y="28146"/>
                  </a:lnTo>
                  <a:lnTo>
                    <a:pt x="7070172" y="7554"/>
                  </a:lnTo>
                  <a:lnTo>
                    <a:pt x="7032828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71600" y="1772792"/>
              <a:ext cx="7129145" cy="576580"/>
            </a:xfrm>
            <a:custGeom>
              <a:avLst/>
              <a:gdLst/>
              <a:ahLst/>
              <a:cxnLst/>
              <a:rect l="l" t="t" r="r" b="b"/>
              <a:pathLst>
                <a:path w="7129145" h="576580">
                  <a:moveTo>
                    <a:pt x="0" y="96012"/>
                  </a:moveTo>
                  <a:lnTo>
                    <a:pt x="7545" y="58668"/>
                  </a:lnTo>
                  <a:lnTo>
                    <a:pt x="28122" y="28146"/>
                  </a:lnTo>
                  <a:lnTo>
                    <a:pt x="58641" y="7554"/>
                  </a:lnTo>
                  <a:lnTo>
                    <a:pt x="96011" y="0"/>
                  </a:lnTo>
                  <a:lnTo>
                    <a:pt x="7032828" y="0"/>
                  </a:lnTo>
                  <a:lnTo>
                    <a:pt x="7070172" y="7554"/>
                  </a:lnTo>
                  <a:lnTo>
                    <a:pt x="7100693" y="28146"/>
                  </a:lnTo>
                  <a:lnTo>
                    <a:pt x="7121285" y="58668"/>
                  </a:lnTo>
                  <a:lnTo>
                    <a:pt x="7128840" y="96012"/>
                  </a:lnTo>
                  <a:lnTo>
                    <a:pt x="7128840" y="480060"/>
                  </a:lnTo>
                  <a:lnTo>
                    <a:pt x="7121285" y="517457"/>
                  </a:lnTo>
                  <a:lnTo>
                    <a:pt x="7100693" y="547973"/>
                  </a:lnTo>
                  <a:lnTo>
                    <a:pt x="7070172" y="568535"/>
                  </a:lnTo>
                  <a:lnTo>
                    <a:pt x="7032828" y="576072"/>
                  </a:lnTo>
                  <a:lnTo>
                    <a:pt x="96011" y="576072"/>
                  </a:lnTo>
                  <a:lnTo>
                    <a:pt x="58641" y="568535"/>
                  </a:lnTo>
                  <a:lnTo>
                    <a:pt x="28122" y="547973"/>
                  </a:lnTo>
                  <a:lnTo>
                    <a:pt x="7545" y="517457"/>
                  </a:lnTo>
                  <a:lnTo>
                    <a:pt x="0" y="480060"/>
                  </a:lnTo>
                  <a:lnTo>
                    <a:pt x="0" y="96012"/>
                  </a:lnTo>
                  <a:close/>
                </a:path>
              </a:pathLst>
            </a:custGeom>
            <a:ln w="19049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75920" y="1856613"/>
            <a:ext cx="8457565" cy="490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3985" algn="ctr">
              <a:lnSpc>
                <a:spcPct val="100000"/>
              </a:lnSpc>
              <a:spcBef>
                <a:spcPts val="100"/>
              </a:spcBef>
            </a:pPr>
            <a:r>
              <a:rPr sz="2400" spc="-220" dirty="0">
                <a:solidFill>
                  <a:srgbClr val="FFFF00"/>
                </a:solidFill>
                <a:latin typeface="Arial"/>
                <a:cs typeface="Arial"/>
              </a:rPr>
              <a:t>BENEFITS </a:t>
            </a:r>
            <a:r>
              <a:rPr sz="2400" spc="-27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2400" spc="-190" dirty="0">
                <a:solidFill>
                  <a:srgbClr val="FFFF00"/>
                </a:solidFill>
                <a:latin typeface="Arial"/>
                <a:cs typeface="Arial"/>
              </a:rPr>
              <a:t>BRANDED</a:t>
            </a:r>
            <a:r>
              <a:rPr sz="2400" spc="-114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245" dirty="0">
                <a:solidFill>
                  <a:srgbClr val="FFFF00"/>
                </a:solidFill>
                <a:latin typeface="Arial"/>
                <a:cs typeface="Arial"/>
              </a:rPr>
              <a:t>MANUFACTURERS</a:t>
            </a:r>
            <a:endParaRPr sz="24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2085"/>
              </a:spcBef>
              <a:buClr>
                <a:srgbClr val="C56951"/>
              </a:buClr>
              <a:buChar char=""/>
              <a:tabLst>
                <a:tab pos="241935" algn="l"/>
              </a:tabLst>
            </a:pPr>
            <a:r>
              <a:rPr sz="2400" spc="30" dirty="0">
                <a:solidFill>
                  <a:srgbClr val="524848"/>
                </a:solidFill>
                <a:latin typeface="Arial"/>
                <a:cs typeface="Arial"/>
              </a:rPr>
              <a:t>Orange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Book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provides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public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notice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400" spc="8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patents</a:t>
            </a:r>
            <a:endParaRPr sz="2400">
              <a:latin typeface="Arial"/>
              <a:cs typeface="Arial"/>
            </a:endParaRPr>
          </a:p>
          <a:p>
            <a:pPr marL="241300" marR="5080" indent="-229235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935" algn="l"/>
                <a:tab pos="7366634" algn="l"/>
              </a:tabLst>
            </a:pP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ll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w</a:t>
            </a:r>
            <a:r>
              <a:rPr sz="2400" spc="-114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spc="2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524848"/>
                </a:solidFill>
                <a:latin typeface="Arial"/>
                <a:cs typeface="Arial"/>
              </a:rPr>
              <a:t>f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2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l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u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f</a:t>
            </a:r>
            <a:r>
              <a:rPr sz="24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pa</a:t>
            </a:r>
            <a:r>
              <a:rPr sz="2400" spc="215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2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d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pu</a:t>
            </a:r>
            <a:r>
              <a:rPr sz="2400" spc="215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-114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spc="1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2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-70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g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-60" dirty="0">
                <a:solidFill>
                  <a:srgbClr val="524848"/>
                </a:solidFill>
                <a:latin typeface="Arial"/>
                <a:cs typeface="Arial"/>
              </a:rPr>
              <a:t>c 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entry</a:t>
            </a:r>
            <a:endParaRPr sz="24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C56951"/>
              </a:buClr>
              <a:buChar char=""/>
              <a:tabLst>
                <a:tab pos="241935" algn="l"/>
              </a:tabLst>
            </a:pP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30-month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stay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-105" dirty="0">
                <a:solidFill>
                  <a:srgbClr val="524848"/>
                </a:solidFill>
                <a:latin typeface="Arial"/>
                <a:cs typeface="Arial"/>
              </a:rPr>
              <a:t>FDA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approval of generic</a:t>
            </a:r>
            <a:r>
              <a:rPr sz="2400" spc="57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drugs</a:t>
            </a:r>
            <a:endParaRPr sz="24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935" algn="l"/>
              </a:tabLst>
            </a:pP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400" spc="5" dirty="0">
                <a:solidFill>
                  <a:srgbClr val="524848"/>
                </a:solidFill>
                <a:latin typeface="Arial"/>
                <a:cs typeface="Arial"/>
              </a:rPr>
              <a:t>Term</a:t>
            </a:r>
            <a:r>
              <a:rPr sz="2400" spc="3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Restoration</a:t>
            </a:r>
            <a:endParaRPr sz="24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935" algn="l"/>
              </a:tabLst>
            </a:pP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Allows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400" spc="50" dirty="0">
                <a:solidFill>
                  <a:srgbClr val="524848"/>
                </a:solidFill>
                <a:latin typeface="Arial"/>
                <a:cs typeface="Arial"/>
              </a:rPr>
              <a:t>Several </a:t>
            </a:r>
            <a:r>
              <a:rPr sz="2400" spc="110" dirty="0">
                <a:solidFill>
                  <a:srgbClr val="006FC0"/>
                </a:solidFill>
                <a:latin typeface="Arial"/>
                <a:cs typeface="Arial"/>
              </a:rPr>
              <a:t>Market</a:t>
            </a:r>
            <a:r>
              <a:rPr sz="2400" spc="6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6FC0"/>
                </a:solidFill>
                <a:latin typeface="Arial"/>
                <a:cs typeface="Arial"/>
              </a:rPr>
              <a:t>Exclusivities:</a:t>
            </a:r>
            <a:endParaRPr sz="24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495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000" spc="40" dirty="0">
                <a:solidFill>
                  <a:srgbClr val="524848"/>
                </a:solidFill>
                <a:latin typeface="Arial"/>
                <a:cs typeface="Arial"/>
              </a:rPr>
              <a:t>Data</a:t>
            </a:r>
            <a:r>
              <a:rPr sz="2000" spc="13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524848"/>
                </a:solidFill>
                <a:latin typeface="Arial"/>
                <a:cs typeface="Arial"/>
              </a:rPr>
              <a:t>Exclusivity</a:t>
            </a:r>
            <a:endParaRPr sz="2000">
              <a:latin typeface="Arial"/>
              <a:cs typeface="Arial"/>
            </a:endParaRPr>
          </a:p>
          <a:p>
            <a:pPr marL="789940" lvl="2" indent="-183515">
              <a:lnSpc>
                <a:spcPct val="100000"/>
              </a:lnSpc>
              <a:spcBef>
                <a:spcPts val="445"/>
              </a:spcBef>
              <a:buClr>
                <a:srgbClr val="928A6F"/>
              </a:buClr>
              <a:buFont typeface="Wingdings"/>
              <a:buChar char=""/>
              <a:tabLst>
                <a:tab pos="790575" algn="l"/>
              </a:tabLst>
            </a:pP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5 </a:t>
            </a:r>
            <a:r>
              <a:rPr sz="1800" spc="15" dirty="0">
                <a:solidFill>
                  <a:srgbClr val="524848"/>
                </a:solidFill>
                <a:latin typeface="Arial"/>
                <a:cs typeface="Arial"/>
              </a:rPr>
              <a:t>years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1800" spc="-20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Chemical Entity </a:t>
            </a:r>
            <a:r>
              <a:rPr sz="1800" spc="-85" dirty="0">
                <a:solidFill>
                  <a:srgbClr val="524848"/>
                </a:solidFill>
                <a:latin typeface="Arial"/>
                <a:cs typeface="Arial"/>
              </a:rPr>
              <a:t>(NCE)</a:t>
            </a:r>
            <a:r>
              <a:rPr sz="1800" spc="-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524848"/>
                </a:solidFill>
                <a:latin typeface="Arial"/>
                <a:cs typeface="Arial"/>
              </a:rPr>
              <a:t>Drug</a:t>
            </a:r>
            <a:endParaRPr sz="1800">
              <a:latin typeface="Arial"/>
              <a:cs typeface="Arial"/>
            </a:endParaRPr>
          </a:p>
          <a:p>
            <a:pPr marL="789940" lvl="2" indent="-183515">
              <a:lnSpc>
                <a:spcPct val="100000"/>
              </a:lnSpc>
              <a:spcBef>
                <a:spcPts val="430"/>
              </a:spcBef>
              <a:buClr>
                <a:srgbClr val="928A6F"/>
              </a:buClr>
              <a:buFont typeface="Wingdings"/>
              <a:buChar char=""/>
              <a:tabLst>
                <a:tab pos="790575" algn="l"/>
              </a:tabLst>
            </a:pP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3 </a:t>
            </a:r>
            <a:r>
              <a:rPr sz="1800" spc="15" dirty="0">
                <a:solidFill>
                  <a:srgbClr val="524848"/>
                </a:solidFill>
                <a:latin typeface="Arial"/>
                <a:cs typeface="Arial"/>
              </a:rPr>
              <a:t>years </a:t>
            </a:r>
            <a:r>
              <a:rPr sz="1800" spc="6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1800" spc="-50" dirty="0">
                <a:solidFill>
                  <a:srgbClr val="524848"/>
                </a:solidFill>
                <a:latin typeface="Arial"/>
                <a:cs typeface="Arial"/>
              </a:rPr>
              <a:t>non-NCE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524848"/>
                </a:solidFill>
                <a:latin typeface="Arial"/>
                <a:cs typeface="Arial"/>
              </a:rPr>
              <a:t>Drug</a:t>
            </a:r>
            <a:endParaRPr sz="18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475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000" spc="10" dirty="0">
                <a:solidFill>
                  <a:srgbClr val="524848"/>
                </a:solidFill>
                <a:latin typeface="Arial"/>
                <a:cs typeface="Arial"/>
              </a:rPr>
              <a:t>Orphan </a:t>
            </a:r>
            <a:r>
              <a:rPr sz="2000" spc="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000" spc="35" dirty="0">
                <a:solidFill>
                  <a:srgbClr val="524848"/>
                </a:solidFill>
                <a:latin typeface="Arial"/>
                <a:cs typeface="Arial"/>
              </a:rPr>
              <a:t>(7</a:t>
            </a:r>
            <a:r>
              <a:rPr sz="2000" spc="43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524848"/>
                </a:solidFill>
                <a:latin typeface="Arial"/>
                <a:cs typeface="Arial"/>
              </a:rPr>
              <a:t>years)</a:t>
            </a:r>
            <a:endParaRPr sz="20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480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000" spc="60" dirty="0">
                <a:solidFill>
                  <a:srgbClr val="524848"/>
                </a:solidFill>
                <a:latin typeface="Arial"/>
                <a:cs typeface="Arial"/>
              </a:rPr>
              <a:t>Pediatric </a:t>
            </a:r>
            <a:r>
              <a:rPr sz="2000" spc="-70" dirty="0">
                <a:solidFill>
                  <a:srgbClr val="524848"/>
                </a:solidFill>
                <a:latin typeface="Arial"/>
                <a:cs typeface="Arial"/>
              </a:rPr>
              <a:t>(PEDS) </a:t>
            </a:r>
            <a:r>
              <a:rPr sz="2000" spc="35" dirty="0">
                <a:solidFill>
                  <a:srgbClr val="524848"/>
                </a:solidFill>
                <a:latin typeface="Arial"/>
                <a:cs typeface="Arial"/>
              </a:rPr>
              <a:t>(6</a:t>
            </a:r>
            <a:r>
              <a:rPr sz="2000" spc="-3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60" dirty="0">
                <a:solidFill>
                  <a:srgbClr val="524848"/>
                </a:solidFill>
                <a:latin typeface="Arial"/>
                <a:cs typeface="Arial"/>
              </a:rPr>
              <a:t>months)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pc="-200" dirty="0"/>
              <a:t>HATCH </a:t>
            </a:r>
            <a:r>
              <a:rPr spc="-60" dirty="0"/>
              <a:t>WAXMAN</a:t>
            </a:r>
            <a:r>
              <a:rPr spc="10" dirty="0"/>
              <a:t> </a:t>
            </a:r>
            <a:r>
              <a:rPr spc="-135" dirty="0"/>
              <a:t>TRADE-OFF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46048" y="1763267"/>
            <a:ext cx="7652384" cy="739140"/>
            <a:chOff x="746048" y="1763267"/>
            <a:chExt cx="7652384" cy="739140"/>
          </a:xfrm>
        </p:grpSpPr>
        <p:sp>
          <p:nvSpPr>
            <p:cNvPr id="4" name="object 4"/>
            <p:cNvSpPr/>
            <p:nvPr/>
          </p:nvSpPr>
          <p:spPr>
            <a:xfrm>
              <a:off x="755573" y="1772792"/>
              <a:ext cx="7633334" cy="720090"/>
            </a:xfrm>
            <a:custGeom>
              <a:avLst/>
              <a:gdLst/>
              <a:ahLst/>
              <a:cxnLst/>
              <a:rect l="l" t="t" r="r" b="b"/>
              <a:pathLst>
                <a:path w="7633334" h="720089">
                  <a:moveTo>
                    <a:pt x="7512888" y="0"/>
                  </a:moveTo>
                  <a:lnTo>
                    <a:pt x="120015" y="0"/>
                  </a:lnTo>
                  <a:lnTo>
                    <a:pt x="73300" y="9429"/>
                  </a:lnTo>
                  <a:lnTo>
                    <a:pt x="35152" y="35147"/>
                  </a:lnTo>
                  <a:lnTo>
                    <a:pt x="9431" y="73294"/>
                  </a:lnTo>
                  <a:lnTo>
                    <a:pt x="0" y="120015"/>
                  </a:lnTo>
                  <a:lnTo>
                    <a:pt x="0" y="600075"/>
                  </a:lnTo>
                  <a:lnTo>
                    <a:pt x="9431" y="646795"/>
                  </a:lnTo>
                  <a:lnTo>
                    <a:pt x="35152" y="684942"/>
                  </a:lnTo>
                  <a:lnTo>
                    <a:pt x="73300" y="710660"/>
                  </a:lnTo>
                  <a:lnTo>
                    <a:pt x="120015" y="720090"/>
                  </a:lnTo>
                  <a:lnTo>
                    <a:pt x="7512888" y="720090"/>
                  </a:lnTo>
                  <a:lnTo>
                    <a:pt x="7559554" y="710660"/>
                  </a:lnTo>
                  <a:lnTo>
                    <a:pt x="7597708" y="684942"/>
                  </a:lnTo>
                  <a:lnTo>
                    <a:pt x="7623455" y="646795"/>
                  </a:lnTo>
                  <a:lnTo>
                    <a:pt x="7632903" y="600075"/>
                  </a:lnTo>
                  <a:lnTo>
                    <a:pt x="7632903" y="120015"/>
                  </a:lnTo>
                  <a:lnTo>
                    <a:pt x="7623455" y="73294"/>
                  </a:lnTo>
                  <a:lnTo>
                    <a:pt x="7597708" y="35147"/>
                  </a:lnTo>
                  <a:lnTo>
                    <a:pt x="7559554" y="9429"/>
                  </a:lnTo>
                  <a:lnTo>
                    <a:pt x="7512888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55573" y="1772792"/>
              <a:ext cx="7633334" cy="720090"/>
            </a:xfrm>
            <a:custGeom>
              <a:avLst/>
              <a:gdLst/>
              <a:ahLst/>
              <a:cxnLst/>
              <a:rect l="l" t="t" r="r" b="b"/>
              <a:pathLst>
                <a:path w="7633334" h="720089">
                  <a:moveTo>
                    <a:pt x="0" y="120015"/>
                  </a:moveTo>
                  <a:lnTo>
                    <a:pt x="9431" y="73294"/>
                  </a:lnTo>
                  <a:lnTo>
                    <a:pt x="35152" y="35147"/>
                  </a:lnTo>
                  <a:lnTo>
                    <a:pt x="73300" y="9429"/>
                  </a:lnTo>
                  <a:lnTo>
                    <a:pt x="120015" y="0"/>
                  </a:lnTo>
                  <a:lnTo>
                    <a:pt x="7512888" y="0"/>
                  </a:lnTo>
                  <a:lnTo>
                    <a:pt x="7559554" y="9429"/>
                  </a:lnTo>
                  <a:lnTo>
                    <a:pt x="7597708" y="35147"/>
                  </a:lnTo>
                  <a:lnTo>
                    <a:pt x="7623455" y="73294"/>
                  </a:lnTo>
                  <a:lnTo>
                    <a:pt x="7632903" y="120015"/>
                  </a:lnTo>
                  <a:lnTo>
                    <a:pt x="7632903" y="600075"/>
                  </a:lnTo>
                  <a:lnTo>
                    <a:pt x="7623455" y="646795"/>
                  </a:lnTo>
                  <a:lnTo>
                    <a:pt x="7597708" y="684942"/>
                  </a:lnTo>
                  <a:lnTo>
                    <a:pt x="7559554" y="710660"/>
                  </a:lnTo>
                  <a:lnTo>
                    <a:pt x="7512888" y="720090"/>
                  </a:lnTo>
                  <a:lnTo>
                    <a:pt x="120015" y="720090"/>
                  </a:lnTo>
                  <a:lnTo>
                    <a:pt x="73300" y="710660"/>
                  </a:lnTo>
                  <a:lnTo>
                    <a:pt x="35152" y="684942"/>
                  </a:lnTo>
                  <a:lnTo>
                    <a:pt x="9431" y="646795"/>
                  </a:lnTo>
                  <a:lnTo>
                    <a:pt x="0" y="600075"/>
                  </a:lnTo>
                  <a:lnTo>
                    <a:pt x="0" y="120015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02030" y="5219700"/>
            <a:ext cx="8156575" cy="1315720"/>
            <a:chOff x="602030" y="5219700"/>
            <a:chExt cx="8156575" cy="1315720"/>
          </a:xfrm>
        </p:grpSpPr>
        <p:sp>
          <p:nvSpPr>
            <p:cNvPr id="7" name="object 7"/>
            <p:cNvSpPr/>
            <p:nvPr/>
          </p:nvSpPr>
          <p:spPr>
            <a:xfrm>
              <a:off x="611555" y="5229225"/>
              <a:ext cx="8137525" cy="1296670"/>
            </a:xfrm>
            <a:custGeom>
              <a:avLst/>
              <a:gdLst/>
              <a:ahLst/>
              <a:cxnLst/>
              <a:rect l="l" t="t" r="r" b="b"/>
              <a:pathLst>
                <a:path w="8137525" h="1296670">
                  <a:moveTo>
                    <a:pt x="7920939" y="0"/>
                  </a:moveTo>
                  <a:lnTo>
                    <a:pt x="216026" y="0"/>
                  </a:lnTo>
                  <a:lnTo>
                    <a:pt x="166495" y="5701"/>
                  </a:lnTo>
                  <a:lnTo>
                    <a:pt x="121025" y="21944"/>
                  </a:lnTo>
                  <a:lnTo>
                    <a:pt x="80915" y="47436"/>
                  </a:lnTo>
                  <a:lnTo>
                    <a:pt x="47460" y="80883"/>
                  </a:lnTo>
                  <a:lnTo>
                    <a:pt x="21958" y="120992"/>
                  </a:lnTo>
                  <a:lnTo>
                    <a:pt x="5705" y="166471"/>
                  </a:lnTo>
                  <a:lnTo>
                    <a:pt x="0" y="216027"/>
                  </a:lnTo>
                  <a:lnTo>
                    <a:pt x="0" y="1080096"/>
                  </a:lnTo>
                  <a:lnTo>
                    <a:pt x="5705" y="1129628"/>
                  </a:lnTo>
                  <a:lnTo>
                    <a:pt x="21958" y="1175098"/>
                  </a:lnTo>
                  <a:lnTo>
                    <a:pt x="47460" y="1215208"/>
                  </a:lnTo>
                  <a:lnTo>
                    <a:pt x="80915" y="1248663"/>
                  </a:lnTo>
                  <a:lnTo>
                    <a:pt x="121025" y="1274165"/>
                  </a:lnTo>
                  <a:lnTo>
                    <a:pt x="166495" y="1290418"/>
                  </a:lnTo>
                  <a:lnTo>
                    <a:pt x="216026" y="1296123"/>
                  </a:lnTo>
                  <a:lnTo>
                    <a:pt x="7920939" y="1296123"/>
                  </a:lnTo>
                  <a:lnTo>
                    <a:pt x="7970454" y="1290418"/>
                  </a:lnTo>
                  <a:lnTo>
                    <a:pt x="8015918" y="1274165"/>
                  </a:lnTo>
                  <a:lnTo>
                    <a:pt x="8056029" y="1248663"/>
                  </a:lnTo>
                  <a:lnTo>
                    <a:pt x="8089490" y="1215208"/>
                  </a:lnTo>
                  <a:lnTo>
                    <a:pt x="8114999" y="1175098"/>
                  </a:lnTo>
                  <a:lnTo>
                    <a:pt x="8131257" y="1129628"/>
                  </a:lnTo>
                  <a:lnTo>
                    <a:pt x="8136966" y="1080096"/>
                  </a:lnTo>
                  <a:lnTo>
                    <a:pt x="8136966" y="216027"/>
                  </a:lnTo>
                  <a:lnTo>
                    <a:pt x="8131257" y="166471"/>
                  </a:lnTo>
                  <a:lnTo>
                    <a:pt x="8114999" y="120992"/>
                  </a:lnTo>
                  <a:lnTo>
                    <a:pt x="8089490" y="80883"/>
                  </a:lnTo>
                  <a:lnTo>
                    <a:pt x="8056029" y="47436"/>
                  </a:lnTo>
                  <a:lnTo>
                    <a:pt x="8015918" y="21944"/>
                  </a:lnTo>
                  <a:lnTo>
                    <a:pt x="7970454" y="5701"/>
                  </a:lnTo>
                  <a:lnTo>
                    <a:pt x="7920939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1555" y="5229225"/>
              <a:ext cx="8137525" cy="1296670"/>
            </a:xfrm>
            <a:custGeom>
              <a:avLst/>
              <a:gdLst/>
              <a:ahLst/>
              <a:cxnLst/>
              <a:rect l="l" t="t" r="r" b="b"/>
              <a:pathLst>
                <a:path w="8137525" h="1296670">
                  <a:moveTo>
                    <a:pt x="0" y="216027"/>
                  </a:moveTo>
                  <a:lnTo>
                    <a:pt x="5705" y="166471"/>
                  </a:lnTo>
                  <a:lnTo>
                    <a:pt x="21958" y="120992"/>
                  </a:lnTo>
                  <a:lnTo>
                    <a:pt x="47460" y="80883"/>
                  </a:lnTo>
                  <a:lnTo>
                    <a:pt x="80915" y="47436"/>
                  </a:lnTo>
                  <a:lnTo>
                    <a:pt x="121025" y="21944"/>
                  </a:lnTo>
                  <a:lnTo>
                    <a:pt x="166495" y="5701"/>
                  </a:lnTo>
                  <a:lnTo>
                    <a:pt x="216026" y="0"/>
                  </a:lnTo>
                  <a:lnTo>
                    <a:pt x="7920939" y="0"/>
                  </a:lnTo>
                  <a:lnTo>
                    <a:pt x="7970454" y="5701"/>
                  </a:lnTo>
                  <a:lnTo>
                    <a:pt x="8015918" y="21944"/>
                  </a:lnTo>
                  <a:lnTo>
                    <a:pt x="8056029" y="47436"/>
                  </a:lnTo>
                  <a:lnTo>
                    <a:pt x="8089490" y="80883"/>
                  </a:lnTo>
                  <a:lnTo>
                    <a:pt x="8114999" y="120992"/>
                  </a:lnTo>
                  <a:lnTo>
                    <a:pt x="8131257" y="166471"/>
                  </a:lnTo>
                  <a:lnTo>
                    <a:pt x="8136966" y="216027"/>
                  </a:lnTo>
                  <a:lnTo>
                    <a:pt x="8136966" y="1080096"/>
                  </a:lnTo>
                  <a:lnTo>
                    <a:pt x="8131257" y="1129628"/>
                  </a:lnTo>
                  <a:lnTo>
                    <a:pt x="8114999" y="1175098"/>
                  </a:lnTo>
                  <a:lnTo>
                    <a:pt x="8089490" y="1215208"/>
                  </a:lnTo>
                  <a:lnTo>
                    <a:pt x="8056029" y="1248663"/>
                  </a:lnTo>
                  <a:lnTo>
                    <a:pt x="8015918" y="1274165"/>
                  </a:lnTo>
                  <a:lnTo>
                    <a:pt x="7970454" y="1290418"/>
                  </a:lnTo>
                  <a:lnTo>
                    <a:pt x="7920939" y="1296123"/>
                  </a:lnTo>
                  <a:lnTo>
                    <a:pt x="216026" y="1296123"/>
                  </a:lnTo>
                  <a:lnTo>
                    <a:pt x="166495" y="1290418"/>
                  </a:lnTo>
                  <a:lnTo>
                    <a:pt x="121025" y="1274165"/>
                  </a:lnTo>
                  <a:lnTo>
                    <a:pt x="80915" y="1248663"/>
                  </a:lnTo>
                  <a:lnTo>
                    <a:pt x="47460" y="1215208"/>
                  </a:lnTo>
                  <a:lnTo>
                    <a:pt x="21958" y="1175098"/>
                  </a:lnTo>
                  <a:lnTo>
                    <a:pt x="5705" y="1129628"/>
                  </a:lnTo>
                  <a:lnTo>
                    <a:pt x="0" y="1080096"/>
                  </a:lnTo>
                  <a:lnTo>
                    <a:pt x="0" y="216027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05459" y="1928621"/>
            <a:ext cx="8169275" cy="4502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8575" algn="ctr">
              <a:lnSpc>
                <a:spcPct val="100000"/>
              </a:lnSpc>
              <a:spcBef>
                <a:spcPts val="100"/>
              </a:spcBef>
            </a:pPr>
            <a:r>
              <a:rPr sz="2400" spc="-220" dirty="0">
                <a:solidFill>
                  <a:srgbClr val="FFFF00"/>
                </a:solidFill>
                <a:latin typeface="Arial"/>
                <a:cs typeface="Arial"/>
              </a:rPr>
              <a:t>BENEFITS </a:t>
            </a:r>
            <a:r>
              <a:rPr sz="2400" spc="-27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2400" spc="-245" dirty="0">
                <a:solidFill>
                  <a:srgbClr val="FFFF00"/>
                </a:solidFill>
                <a:latin typeface="Arial"/>
                <a:cs typeface="Arial"/>
              </a:rPr>
              <a:t>GENERIC</a:t>
            </a:r>
            <a:r>
              <a:rPr sz="2400" spc="-1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245" dirty="0">
                <a:solidFill>
                  <a:srgbClr val="FFFF00"/>
                </a:solidFill>
                <a:latin typeface="Arial"/>
                <a:cs typeface="Arial"/>
              </a:rPr>
              <a:t>MANUFACTURERS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Arial"/>
              <a:cs typeface="Arial"/>
            </a:endParaRPr>
          </a:p>
          <a:p>
            <a:pPr marL="241300" marR="335280" indent="-228600">
              <a:lnSpc>
                <a:spcPct val="100000"/>
              </a:lnSpc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180-day </a:t>
            </a:r>
            <a:r>
              <a:rPr sz="2000" spc="140" dirty="0">
                <a:solidFill>
                  <a:srgbClr val="524848"/>
                </a:solidFill>
                <a:latin typeface="Arial"/>
                <a:cs typeface="Arial"/>
              </a:rPr>
              <a:t>market </a:t>
            </a:r>
            <a:r>
              <a:rPr sz="2000" spc="100" dirty="0">
                <a:solidFill>
                  <a:srgbClr val="524848"/>
                </a:solidFill>
                <a:latin typeface="Arial"/>
                <a:cs typeface="Arial"/>
              </a:rPr>
              <a:t>exclusivity for </a:t>
            </a:r>
            <a:r>
              <a:rPr sz="2000" spc="145" dirty="0">
                <a:solidFill>
                  <a:srgbClr val="524848"/>
                </a:solidFill>
                <a:latin typeface="Arial"/>
                <a:cs typeface="Arial"/>
              </a:rPr>
              <a:t>first </a:t>
            </a:r>
            <a:r>
              <a:rPr sz="2000" spc="95" dirty="0">
                <a:solidFill>
                  <a:srgbClr val="524848"/>
                </a:solidFill>
                <a:latin typeface="Arial"/>
                <a:cs typeface="Arial"/>
              </a:rPr>
              <a:t>successful </a:t>
            </a:r>
            <a:r>
              <a:rPr sz="2000" spc="110" dirty="0">
                <a:solidFill>
                  <a:srgbClr val="524848"/>
                </a:solidFill>
                <a:latin typeface="Arial"/>
                <a:cs typeface="Arial"/>
              </a:rPr>
              <a:t>challenger </a:t>
            </a:r>
            <a:r>
              <a:rPr sz="2000" spc="-80" dirty="0">
                <a:solidFill>
                  <a:srgbClr val="524848"/>
                </a:solidFill>
                <a:latin typeface="Arial"/>
                <a:cs typeface="Arial"/>
              </a:rPr>
              <a:t>to  </a:t>
            </a:r>
            <a:r>
              <a:rPr sz="2000" spc="45" dirty="0">
                <a:solidFill>
                  <a:srgbClr val="524848"/>
                </a:solidFill>
                <a:latin typeface="Arial"/>
                <a:cs typeface="Arial"/>
              </a:rPr>
              <a:t>Orange </a:t>
            </a:r>
            <a:r>
              <a:rPr sz="2000" spc="70" dirty="0">
                <a:solidFill>
                  <a:srgbClr val="524848"/>
                </a:solidFill>
                <a:latin typeface="Arial"/>
                <a:cs typeface="Arial"/>
              </a:rPr>
              <a:t>Book</a:t>
            </a:r>
            <a:r>
              <a:rPr sz="2000" spc="3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524848"/>
                </a:solidFill>
                <a:latin typeface="Arial"/>
                <a:cs typeface="Arial"/>
              </a:rPr>
              <a:t>patent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000" spc="80" dirty="0">
                <a:solidFill>
                  <a:srgbClr val="524848"/>
                </a:solidFill>
                <a:latin typeface="Arial"/>
                <a:cs typeface="Arial"/>
              </a:rPr>
              <a:t>Allows </a:t>
            </a: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generics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challenge </a:t>
            </a:r>
            <a:r>
              <a:rPr sz="2000" spc="45" dirty="0">
                <a:solidFill>
                  <a:srgbClr val="524848"/>
                </a:solidFill>
                <a:latin typeface="Arial"/>
                <a:cs typeface="Arial"/>
              </a:rPr>
              <a:t>Orange </a:t>
            </a:r>
            <a:r>
              <a:rPr sz="2000" spc="70" dirty="0">
                <a:solidFill>
                  <a:srgbClr val="524848"/>
                </a:solidFill>
                <a:latin typeface="Arial"/>
                <a:cs typeface="Arial"/>
              </a:rPr>
              <a:t>Book </a:t>
            </a:r>
            <a:r>
              <a:rPr sz="2000" spc="114" dirty="0">
                <a:solidFill>
                  <a:srgbClr val="524848"/>
                </a:solidFill>
                <a:latin typeface="Arial"/>
                <a:cs typeface="Arial"/>
              </a:rPr>
              <a:t>patents </a:t>
            </a:r>
            <a:r>
              <a:rPr sz="2000" spc="140" dirty="0">
                <a:solidFill>
                  <a:srgbClr val="524848"/>
                </a:solidFill>
                <a:latin typeface="Arial"/>
                <a:cs typeface="Arial"/>
              </a:rPr>
              <a:t>without</a:t>
            </a:r>
            <a:r>
              <a:rPr sz="2000" spc="57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60" dirty="0">
                <a:solidFill>
                  <a:srgbClr val="524848"/>
                </a:solidFill>
                <a:latin typeface="Arial"/>
                <a:cs typeface="Arial"/>
              </a:rPr>
              <a:t>risk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000" spc="229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damages</a:t>
            </a:r>
            <a:endParaRPr sz="2000">
              <a:latin typeface="Arial"/>
              <a:cs typeface="Arial"/>
            </a:endParaRPr>
          </a:p>
          <a:p>
            <a:pPr marL="241300" marR="180975" indent="-228600">
              <a:lnSpc>
                <a:spcPct val="100000"/>
              </a:lnSpc>
              <a:spcBef>
                <a:spcPts val="48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“</a:t>
            </a:r>
            <a:r>
              <a:rPr sz="2000" spc="90" dirty="0">
                <a:solidFill>
                  <a:srgbClr val="006FC0"/>
                </a:solidFill>
                <a:latin typeface="Arial"/>
                <a:cs typeface="Arial"/>
              </a:rPr>
              <a:t>Safe </a:t>
            </a:r>
            <a:r>
              <a:rPr sz="2000" spc="100" dirty="0">
                <a:solidFill>
                  <a:srgbClr val="006FC0"/>
                </a:solidFill>
                <a:latin typeface="Arial"/>
                <a:cs typeface="Arial"/>
              </a:rPr>
              <a:t>Harbor</a:t>
            </a:r>
            <a:r>
              <a:rPr sz="2000" spc="100" dirty="0">
                <a:solidFill>
                  <a:srgbClr val="524848"/>
                </a:solidFill>
                <a:latin typeface="Arial"/>
                <a:cs typeface="Arial"/>
              </a:rPr>
              <a:t>” rule allows </a:t>
            </a: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generics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000" spc="130" dirty="0">
                <a:solidFill>
                  <a:srgbClr val="524848"/>
                </a:solidFill>
                <a:latin typeface="Arial"/>
                <a:cs typeface="Arial"/>
              </a:rPr>
              <a:t>perform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bioequivalence 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000" spc="110" dirty="0">
                <a:solidFill>
                  <a:srgbClr val="524848"/>
                </a:solidFill>
                <a:latin typeface="Arial"/>
                <a:cs typeface="Arial"/>
              </a:rPr>
              <a:t>other </a:t>
            </a:r>
            <a:r>
              <a:rPr sz="2000" spc="120" dirty="0">
                <a:solidFill>
                  <a:srgbClr val="524848"/>
                </a:solidFill>
                <a:latin typeface="Arial"/>
                <a:cs typeface="Arial"/>
              </a:rPr>
              <a:t>testing </a:t>
            </a:r>
            <a:r>
              <a:rPr sz="2000" spc="130" dirty="0">
                <a:solidFill>
                  <a:srgbClr val="524848"/>
                </a:solidFill>
                <a:latin typeface="Arial"/>
                <a:cs typeface="Arial"/>
              </a:rPr>
              <a:t>relating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000" spc="110" dirty="0">
                <a:solidFill>
                  <a:srgbClr val="524848"/>
                </a:solidFill>
                <a:latin typeface="Arial"/>
                <a:cs typeface="Arial"/>
              </a:rPr>
              <a:t>regulatory </a:t>
            </a: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000" spc="140" dirty="0">
                <a:solidFill>
                  <a:srgbClr val="524848"/>
                </a:solidFill>
                <a:latin typeface="Arial"/>
                <a:cs typeface="Arial"/>
              </a:rPr>
              <a:t>without</a:t>
            </a:r>
            <a:r>
              <a:rPr sz="2000" spc="3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524848"/>
                </a:solidFill>
                <a:latin typeface="Arial"/>
                <a:cs typeface="Arial"/>
              </a:rPr>
              <a:t>risk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000" spc="125" dirty="0">
                <a:solidFill>
                  <a:srgbClr val="524848"/>
                </a:solidFill>
                <a:latin typeface="Arial"/>
                <a:cs typeface="Arial"/>
              </a:rPr>
              <a:t>patent</a:t>
            </a:r>
            <a:r>
              <a:rPr sz="2000" spc="3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40" dirty="0">
                <a:solidFill>
                  <a:srgbClr val="524848"/>
                </a:solidFill>
                <a:latin typeface="Arial"/>
                <a:cs typeface="Arial"/>
              </a:rPr>
              <a:t>infringement</a:t>
            </a:r>
            <a:endParaRPr sz="2000">
              <a:latin typeface="Arial"/>
              <a:cs typeface="Arial"/>
            </a:endParaRPr>
          </a:p>
          <a:p>
            <a:pPr marL="264160" marR="76835" algn="ctr">
              <a:lnSpc>
                <a:spcPct val="100000"/>
              </a:lnSpc>
              <a:spcBef>
                <a:spcPts val="1650"/>
              </a:spcBef>
            </a:pPr>
            <a:r>
              <a:rPr sz="2400" spc="-25" dirty="0">
                <a:solidFill>
                  <a:srgbClr val="FFFF00"/>
                </a:solidFill>
                <a:latin typeface="Arial"/>
                <a:cs typeface="Arial"/>
              </a:rPr>
              <a:t>“Dr </a:t>
            </a:r>
            <a:r>
              <a:rPr sz="2400" spc="-85" dirty="0">
                <a:solidFill>
                  <a:srgbClr val="FFFF00"/>
                </a:solidFill>
                <a:latin typeface="Arial"/>
                <a:cs typeface="Arial"/>
              </a:rPr>
              <a:t>Reddy’s </a:t>
            </a:r>
            <a:r>
              <a:rPr sz="2400" spc="-80" dirty="0">
                <a:solidFill>
                  <a:srgbClr val="FFFF00"/>
                </a:solidFill>
                <a:latin typeface="Arial"/>
                <a:cs typeface="Arial"/>
              </a:rPr>
              <a:t>was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sz="2400" spc="25" dirty="0">
                <a:solidFill>
                  <a:srgbClr val="FFFF00"/>
                </a:solidFill>
                <a:latin typeface="Arial"/>
                <a:cs typeface="Arial"/>
              </a:rPr>
              <a:t>first </a:t>
            </a:r>
            <a:r>
              <a:rPr sz="2400" spc="-25" dirty="0">
                <a:solidFill>
                  <a:srgbClr val="FFFF00"/>
                </a:solidFill>
                <a:latin typeface="Arial"/>
                <a:cs typeface="Arial"/>
              </a:rPr>
              <a:t>Indian </a:t>
            </a:r>
            <a:r>
              <a:rPr sz="2400" spc="-55" dirty="0">
                <a:solidFill>
                  <a:srgbClr val="FFFF00"/>
                </a:solidFill>
                <a:latin typeface="Arial"/>
                <a:cs typeface="Arial"/>
              </a:rPr>
              <a:t>company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to </a:t>
            </a:r>
            <a:r>
              <a:rPr sz="2400" spc="-25" dirty="0">
                <a:solidFill>
                  <a:srgbClr val="FFFF00"/>
                </a:solidFill>
                <a:latin typeface="Arial"/>
                <a:cs typeface="Arial"/>
              </a:rPr>
              <a:t>get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sz="2400" spc="-4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00"/>
                </a:solidFill>
                <a:latin typeface="Arial"/>
                <a:cs typeface="Arial"/>
              </a:rPr>
              <a:t>180-day  </a:t>
            </a:r>
            <a:r>
              <a:rPr sz="2400" spc="-50" dirty="0">
                <a:solidFill>
                  <a:srgbClr val="FFFF00"/>
                </a:solidFill>
                <a:latin typeface="Arial"/>
                <a:cs typeface="Arial"/>
              </a:rPr>
              <a:t>exclusivity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for marketing </a:t>
            </a:r>
            <a:r>
              <a:rPr sz="2400" spc="-60" dirty="0">
                <a:solidFill>
                  <a:srgbClr val="FFFF00"/>
                </a:solidFill>
                <a:latin typeface="Arial"/>
                <a:cs typeface="Arial"/>
              </a:rPr>
              <a:t>Fluoxetine </a:t>
            </a:r>
            <a:r>
              <a:rPr sz="2400" spc="-80" dirty="0">
                <a:solidFill>
                  <a:srgbClr val="FFFF00"/>
                </a:solidFill>
                <a:latin typeface="Arial"/>
                <a:cs typeface="Arial"/>
              </a:rPr>
              <a:t>(Eli </a:t>
            </a:r>
            <a:r>
              <a:rPr sz="2400" spc="-30" dirty="0">
                <a:solidFill>
                  <a:srgbClr val="FFFF00"/>
                </a:solidFill>
                <a:latin typeface="Arial"/>
                <a:cs typeface="Arial"/>
              </a:rPr>
              <a:t>Lilly’s </a:t>
            </a:r>
            <a:r>
              <a:rPr sz="2400" spc="-95" dirty="0">
                <a:solidFill>
                  <a:srgbClr val="FFFF00"/>
                </a:solidFill>
                <a:latin typeface="Arial"/>
                <a:cs typeface="Arial"/>
              </a:rPr>
              <a:t>Prozac) </a:t>
            </a:r>
            <a:r>
              <a:rPr sz="2400" spc="65" dirty="0">
                <a:solidFill>
                  <a:srgbClr val="FFFF00"/>
                </a:solidFill>
                <a:latin typeface="Arial"/>
                <a:cs typeface="Arial"/>
              </a:rPr>
              <a:t>40 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mg </a:t>
            </a:r>
            <a:r>
              <a:rPr sz="2400" spc="-50" dirty="0">
                <a:solidFill>
                  <a:srgbClr val="FFFF00"/>
                </a:solidFill>
                <a:latin typeface="Arial"/>
                <a:cs typeface="Arial"/>
              </a:rPr>
              <a:t>capsule 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2400" spc="-60" dirty="0">
                <a:solidFill>
                  <a:srgbClr val="FFFF00"/>
                </a:solidFill>
                <a:latin typeface="Arial"/>
                <a:cs typeface="Arial"/>
              </a:rPr>
              <a:t>August</a:t>
            </a:r>
            <a:r>
              <a:rPr sz="2400" spc="-254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FFFF00"/>
                </a:solidFill>
                <a:latin typeface="Arial"/>
                <a:cs typeface="Arial"/>
              </a:rPr>
              <a:t>2001”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5205" y="1982470"/>
          <a:ext cx="8136890" cy="4464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8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0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Types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5695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56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85" dirty="0">
                          <a:latin typeface="Arial"/>
                          <a:cs typeface="Arial"/>
                        </a:rPr>
                        <a:t>New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chemical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entity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D3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5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D3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85" dirty="0">
                          <a:latin typeface="Arial"/>
                          <a:cs typeface="Arial"/>
                        </a:rPr>
                        <a:t>New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study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EB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65" dirty="0">
                          <a:latin typeface="Arial"/>
                          <a:cs typeface="Arial"/>
                        </a:rPr>
                        <a:t>Orphan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drug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D3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5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D3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0" dirty="0">
                          <a:latin typeface="Arial"/>
                          <a:cs typeface="Arial"/>
                        </a:rPr>
                        <a:t>Pediatric</a:t>
                      </a:r>
                      <a:r>
                        <a:rPr sz="18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exclusivity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EB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5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months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30" dirty="0">
                          <a:latin typeface="Arial"/>
                          <a:cs typeface="Arial"/>
                        </a:rPr>
                        <a:t>180-day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generic 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market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exclusivity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A49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55" dirty="0">
                          <a:latin typeface="Arial"/>
                          <a:cs typeface="Arial"/>
                        </a:rPr>
                        <a:t>180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days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A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pc="-160" dirty="0"/>
              <a:t>NON-PATENT</a:t>
            </a:r>
            <a:r>
              <a:rPr spc="250" dirty="0"/>
              <a:t> </a:t>
            </a:r>
            <a:r>
              <a:rPr spc="-130" dirty="0"/>
              <a:t>EXCLUSIVITY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1475" y="1710435"/>
            <a:ext cx="511175" cy="721995"/>
            <a:chOff x="371475" y="1710435"/>
            <a:chExt cx="511175" cy="721995"/>
          </a:xfrm>
        </p:grpSpPr>
        <p:sp>
          <p:nvSpPr>
            <p:cNvPr id="3" name="object 3"/>
            <p:cNvSpPr/>
            <p:nvPr/>
          </p:nvSpPr>
          <p:spPr>
            <a:xfrm>
              <a:off x="381000" y="1719960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4">
                  <a:moveTo>
                    <a:pt x="491794" y="0"/>
                  </a:moveTo>
                  <a:lnTo>
                    <a:pt x="245897" y="245872"/>
                  </a:lnTo>
                  <a:lnTo>
                    <a:pt x="0" y="0"/>
                  </a:lnTo>
                  <a:lnTo>
                    <a:pt x="0" y="456691"/>
                  </a:lnTo>
                  <a:lnTo>
                    <a:pt x="245897" y="702563"/>
                  </a:lnTo>
                  <a:lnTo>
                    <a:pt x="491794" y="456691"/>
                  </a:lnTo>
                  <a:lnTo>
                    <a:pt x="491794" y="0"/>
                  </a:lnTo>
                  <a:close/>
                </a:path>
              </a:pathLst>
            </a:custGeom>
            <a:solidFill>
              <a:srgbClr val="9373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1000" y="1719960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4">
                  <a:moveTo>
                    <a:pt x="491794" y="0"/>
                  </a:moveTo>
                  <a:lnTo>
                    <a:pt x="491794" y="456691"/>
                  </a:lnTo>
                  <a:lnTo>
                    <a:pt x="245897" y="702563"/>
                  </a:lnTo>
                  <a:lnTo>
                    <a:pt x="0" y="456691"/>
                  </a:lnTo>
                  <a:lnTo>
                    <a:pt x="0" y="0"/>
                  </a:lnTo>
                  <a:lnTo>
                    <a:pt x="245897" y="245872"/>
                  </a:lnTo>
                  <a:lnTo>
                    <a:pt x="491794" y="0"/>
                  </a:lnTo>
                  <a:close/>
                </a:path>
              </a:pathLst>
            </a:custGeom>
            <a:ln w="19050">
              <a:solidFill>
                <a:srgbClr val="9373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61543" y="1933194"/>
            <a:ext cx="130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4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1475" y="1710435"/>
            <a:ext cx="8426450" cy="1339215"/>
            <a:chOff x="371475" y="1710435"/>
            <a:chExt cx="8426450" cy="1339215"/>
          </a:xfrm>
        </p:grpSpPr>
        <p:sp>
          <p:nvSpPr>
            <p:cNvPr id="7" name="object 7"/>
            <p:cNvSpPr/>
            <p:nvPr/>
          </p:nvSpPr>
          <p:spPr>
            <a:xfrm>
              <a:off x="872794" y="1719960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839532" y="0"/>
                  </a:moveTo>
                  <a:lnTo>
                    <a:pt x="0" y="0"/>
                  </a:lnTo>
                  <a:lnTo>
                    <a:pt x="0" y="456691"/>
                  </a:lnTo>
                  <a:lnTo>
                    <a:pt x="7839532" y="456691"/>
                  </a:lnTo>
                  <a:lnTo>
                    <a:pt x="7869152" y="450697"/>
                  </a:lnTo>
                  <a:lnTo>
                    <a:pt x="7893332" y="434355"/>
                  </a:lnTo>
                  <a:lnTo>
                    <a:pt x="7909630" y="410132"/>
                  </a:lnTo>
                  <a:lnTo>
                    <a:pt x="7915605" y="380491"/>
                  </a:lnTo>
                  <a:lnTo>
                    <a:pt x="7915605" y="76073"/>
                  </a:lnTo>
                  <a:lnTo>
                    <a:pt x="7909630" y="46452"/>
                  </a:lnTo>
                  <a:lnTo>
                    <a:pt x="7893332" y="22272"/>
                  </a:lnTo>
                  <a:lnTo>
                    <a:pt x="7869152" y="5974"/>
                  </a:lnTo>
                  <a:lnTo>
                    <a:pt x="78395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2794" y="1719960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915605" y="76073"/>
                  </a:moveTo>
                  <a:lnTo>
                    <a:pt x="7915605" y="380491"/>
                  </a:lnTo>
                  <a:lnTo>
                    <a:pt x="7909630" y="410132"/>
                  </a:lnTo>
                  <a:lnTo>
                    <a:pt x="7893332" y="434355"/>
                  </a:lnTo>
                  <a:lnTo>
                    <a:pt x="7869152" y="450697"/>
                  </a:lnTo>
                  <a:lnTo>
                    <a:pt x="7839532" y="456691"/>
                  </a:lnTo>
                  <a:lnTo>
                    <a:pt x="0" y="456691"/>
                  </a:lnTo>
                  <a:lnTo>
                    <a:pt x="0" y="0"/>
                  </a:lnTo>
                  <a:lnTo>
                    <a:pt x="7839532" y="0"/>
                  </a:lnTo>
                  <a:lnTo>
                    <a:pt x="7869152" y="5974"/>
                  </a:lnTo>
                  <a:lnTo>
                    <a:pt x="7893332" y="22272"/>
                  </a:lnTo>
                  <a:lnTo>
                    <a:pt x="7909630" y="46452"/>
                  </a:lnTo>
                  <a:lnTo>
                    <a:pt x="7915605" y="76073"/>
                  </a:lnTo>
                  <a:close/>
                </a:path>
              </a:pathLst>
            </a:custGeom>
            <a:ln w="19050">
              <a:solidFill>
                <a:srgbClr val="9373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1000" y="2337053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4">
                  <a:moveTo>
                    <a:pt x="491794" y="0"/>
                  </a:moveTo>
                  <a:lnTo>
                    <a:pt x="245897" y="245999"/>
                  </a:lnTo>
                  <a:lnTo>
                    <a:pt x="0" y="0"/>
                  </a:lnTo>
                  <a:lnTo>
                    <a:pt x="0" y="456692"/>
                  </a:lnTo>
                  <a:lnTo>
                    <a:pt x="245897" y="702563"/>
                  </a:lnTo>
                  <a:lnTo>
                    <a:pt x="491794" y="456692"/>
                  </a:lnTo>
                  <a:lnTo>
                    <a:pt x="491794" y="0"/>
                  </a:lnTo>
                  <a:close/>
                </a:path>
              </a:pathLst>
            </a:custGeom>
            <a:solidFill>
              <a:srgbClr val="9090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1000" y="2337053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4">
                  <a:moveTo>
                    <a:pt x="491794" y="0"/>
                  </a:moveTo>
                  <a:lnTo>
                    <a:pt x="491794" y="456692"/>
                  </a:lnTo>
                  <a:lnTo>
                    <a:pt x="245897" y="702563"/>
                  </a:lnTo>
                  <a:lnTo>
                    <a:pt x="0" y="456692"/>
                  </a:lnTo>
                  <a:lnTo>
                    <a:pt x="0" y="0"/>
                  </a:lnTo>
                  <a:lnTo>
                    <a:pt x="245897" y="245999"/>
                  </a:lnTo>
                  <a:lnTo>
                    <a:pt x="491794" y="0"/>
                  </a:lnTo>
                  <a:close/>
                </a:path>
              </a:pathLst>
            </a:custGeom>
            <a:ln w="19050">
              <a:solidFill>
                <a:srgbClr val="9090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61543" y="2550413"/>
            <a:ext cx="130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4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71475" y="2327529"/>
            <a:ext cx="8426450" cy="1339215"/>
            <a:chOff x="371475" y="2327529"/>
            <a:chExt cx="8426450" cy="1339215"/>
          </a:xfrm>
        </p:grpSpPr>
        <p:sp>
          <p:nvSpPr>
            <p:cNvPr id="13" name="object 13"/>
            <p:cNvSpPr/>
            <p:nvPr/>
          </p:nvSpPr>
          <p:spPr>
            <a:xfrm>
              <a:off x="872794" y="2337054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839532" y="0"/>
                  </a:moveTo>
                  <a:lnTo>
                    <a:pt x="0" y="0"/>
                  </a:lnTo>
                  <a:lnTo>
                    <a:pt x="0" y="456692"/>
                  </a:lnTo>
                  <a:lnTo>
                    <a:pt x="7839532" y="456692"/>
                  </a:lnTo>
                  <a:lnTo>
                    <a:pt x="7869152" y="450717"/>
                  </a:lnTo>
                  <a:lnTo>
                    <a:pt x="7893332" y="434419"/>
                  </a:lnTo>
                  <a:lnTo>
                    <a:pt x="7909630" y="410239"/>
                  </a:lnTo>
                  <a:lnTo>
                    <a:pt x="7915605" y="380619"/>
                  </a:lnTo>
                  <a:lnTo>
                    <a:pt x="7915605" y="76200"/>
                  </a:lnTo>
                  <a:lnTo>
                    <a:pt x="7909630" y="46559"/>
                  </a:lnTo>
                  <a:lnTo>
                    <a:pt x="7893332" y="22336"/>
                  </a:lnTo>
                  <a:lnTo>
                    <a:pt x="7869152" y="5994"/>
                  </a:lnTo>
                  <a:lnTo>
                    <a:pt x="78395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72794" y="2337054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915605" y="76200"/>
                  </a:moveTo>
                  <a:lnTo>
                    <a:pt x="7915605" y="380619"/>
                  </a:lnTo>
                  <a:lnTo>
                    <a:pt x="7909630" y="410239"/>
                  </a:lnTo>
                  <a:lnTo>
                    <a:pt x="7893332" y="434419"/>
                  </a:lnTo>
                  <a:lnTo>
                    <a:pt x="7869152" y="450717"/>
                  </a:lnTo>
                  <a:lnTo>
                    <a:pt x="7839532" y="456692"/>
                  </a:lnTo>
                  <a:lnTo>
                    <a:pt x="0" y="456692"/>
                  </a:lnTo>
                  <a:lnTo>
                    <a:pt x="0" y="0"/>
                  </a:lnTo>
                  <a:lnTo>
                    <a:pt x="7839532" y="0"/>
                  </a:lnTo>
                  <a:lnTo>
                    <a:pt x="7869152" y="5994"/>
                  </a:lnTo>
                  <a:lnTo>
                    <a:pt x="7893332" y="22336"/>
                  </a:lnTo>
                  <a:lnTo>
                    <a:pt x="7909630" y="46559"/>
                  </a:lnTo>
                  <a:lnTo>
                    <a:pt x="7915605" y="76200"/>
                  </a:lnTo>
                  <a:close/>
                </a:path>
              </a:pathLst>
            </a:custGeom>
            <a:ln w="19050">
              <a:solidFill>
                <a:srgbClr val="9090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1000" y="2954274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5">
                  <a:moveTo>
                    <a:pt x="491794" y="0"/>
                  </a:moveTo>
                  <a:lnTo>
                    <a:pt x="245897" y="245872"/>
                  </a:lnTo>
                  <a:lnTo>
                    <a:pt x="0" y="0"/>
                  </a:lnTo>
                  <a:lnTo>
                    <a:pt x="0" y="456691"/>
                  </a:lnTo>
                  <a:lnTo>
                    <a:pt x="245897" y="702563"/>
                  </a:lnTo>
                  <a:lnTo>
                    <a:pt x="491794" y="456691"/>
                  </a:lnTo>
                  <a:lnTo>
                    <a:pt x="491794" y="0"/>
                  </a:lnTo>
                  <a:close/>
                </a:path>
              </a:pathLst>
            </a:custGeom>
            <a:solidFill>
              <a:srgbClr val="738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1000" y="2954274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5">
                  <a:moveTo>
                    <a:pt x="491794" y="0"/>
                  </a:moveTo>
                  <a:lnTo>
                    <a:pt x="491794" y="456691"/>
                  </a:lnTo>
                  <a:lnTo>
                    <a:pt x="245897" y="702563"/>
                  </a:lnTo>
                  <a:lnTo>
                    <a:pt x="0" y="456691"/>
                  </a:lnTo>
                  <a:lnTo>
                    <a:pt x="0" y="0"/>
                  </a:lnTo>
                  <a:lnTo>
                    <a:pt x="245897" y="245872"/>
                  </a:lnTo>
                  <a:lnTo>
                    <a:pt x="491794" y="0"/>
                  </a:lnTo>
                  <a:close/>
                </a:path>
              </a:pathLst>
            </a:custGeom>
            <a:ln w="19050">
              <a:solidFill>
                <a:srgbClr val="738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61543" y="3167583"/>
            <a:ext cx="13017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71475" y="2944748"/>
            <a:ext cx="8426450" cy="1339215"/>
            <a:chOff x="371475" y="2944748"/>
            <a:chExt cx="8426450" cy="1339215"/>
          </a:xfrm>
        </p:grpSpPr>
        <p:sp>
          <p:nvSpPr>
            <p:cNvPr id="19" name="object 19"/>
            <p:cNvSpPr/>
            <p:nvPr/>
          </p:nvSpPr>
          <p:spPr>
            <a:xfrm>
              <a:off x="872794" y="2954273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839532" y="0"/>
                  </a:moveTo>
                  <a:lnTo>
                    <a:pt x="0" y="0"/>
                  </a:lnTo>
                  <a:lnTo>
                    <a:pt x="0" y="456691"/>
                  </a:lnTo>
                  <a:lnTo>
                    <a:pt x="7839532" y="456691"/>
                  </a:lnTo>
                  <a:lnTo>
                    <a:pt x="7869152" y="450697"/>
                  </a:lnTo>
                  <a:lnTo>
                    <a:pt x="7893332" y="434355"/>
                  </a:lnTo>
                  <a:lnTo>
                    <a:pt x="7909630" y="410132"/>
                  </a:lnTo>
                  <a:lnTo>
                    <a:pt x="7915605" y="380491"/>
                  </a:lnTo>
                  <a:lnTo>
                    <a:pt x="7915605" y="76073"/>
                  </a:lnTo>
                  <a:lnTo>
                    <a:pt x="7909630" y="46452"/>
                  </a:lnTo>
                  <a:lnTo>
                    <a:pt x="7893332" y="22272"/>
                  </a:lnTo>
                  <a:lnTo>
                    <a:pt x="7869152" y="5974"/>
                  </a:lnTo>
                  <a:lnTo>
                    <a:pt x="78395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72794" y="2954273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915605" y="76073"/>
                  </a:moveTo>
                  <a:lnTo>
                    <a:pt x="7915605" y="380491"/>
                  </a:lnTo>
                  <a:lnTo>
                    <a:pt x="7909630" y="410132"/>
                  </a:lnTo>
                  <a:lnTo>
                    <a:pt x="7893332" y="434355"/>
                  </a:lnTo>
                  <a:lnTo>
                    <a:pt x="7869152" y="450697"/>
                  </a:lnTo>
                  <a:lnTo>
                    <a:pt x="7839532" y="456691"/>
                  </a:lnTo>
                  <a:lnTo>
                    <a:pt x="0" y="456691"/>
                  </a:lnTo>
                  <a:lnTo>
                    <a:pt x="0" y="0"/>
                  </a:lnTo>
                  <a:lnTo>
                    <a:pt x="7839532" y="0"/>
                  </a:lnTo>
                  <a:lnTo>
                    <a:pt x="7869152" y="5974"/>
                  </a:lnTo>
                  <a:lnTo>
                    <a:pt x="7893332" y="22272"/>
                  </a:lnTo>
                  <a:lnTo>
                    <a:pt x="7909630" y="46452"/>
                  </a:lnTo>
                  <a:lnTo>
                    <a:pt x="7915605" y="76073"/>
                  </a:lnTo>
                  <a:close/>
                </a:path>
              </a:pathLst>
            </a:custGeom>
            <a:ln w="19050">
              <a:solidFill>
                <a:srgbClr val="738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1000" y="3571366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5">
                  <a:moveTo>
                    <a:pt x="491794" y="0"/>
                  </a:moveTo>
                  <a:lnTo>
                    <a:pt x="245897" y="245999"/>
                  </a:lnTo>
                  <a:lnTo>
                    <a:pt x="0" y="0"/>
                  </a:lnTo>
                  <a:lnTo>
                    <a:pt x="0" y="456692"/>
                  </a:lnTo>
                  <a:lnTo>
                    <a:pt x="245897" y="702564"/>
                  </a:lnTo>
                  <a:lnTo>
                    <a:pt x="491794" y="456692"/>
                  </a:lnTo>
                  <a:lnTo>
                    <a:pt x="491794" y="0"/>
                  </a:lnTo>
                  <a:close/>
                </a:path>
              </a:pathLst>
            </a:custGeom>
            <a:solidFill>
              <a:srgbClr val="5F88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1000" y="3571366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5">
                  <a:moveTo>
                    <a:pt x="491794" y="0"/>
                  </a:moveTo>
                  <a:lnTo>
                    <a:pt x="491794" y="456692"/>
                  </a:lnTo>
                  <a:lnTo>
                    <a:pt x="245897" y="702564"/>
                  </a:lnTo>
                  <a:lnTo>
                    <a:pt x="0" y="456692"/>
                  </a:lnTo>
                  <a:lnTo>
                    <a:pt x="0" y="0"/>
                  </a:lnTo>
                  <a:lnTo>
                    <a:pt x="245897" y="245999"/>
                  </a:lnTo>
                  <a:lnTo>
                    <a:pt x="491794" y="0"/>
                  </a:lnTo>
                  <a:close/>
                </a:path>
              </a:pathLst>
            </a:custGeom>
            <a:ln w="19050">
              <a:solidFill>
                <a:srgbClr val="5F88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61543" y="3785108"/>
            <a:ext cx="130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71475" y="3561841"/>
            <a:ext cx="8426450" cy="1339215"/>
            <a:chOff x="371475" y="3561841"/>
            <a:chExt cx="8426450" cy="1339215"/>
          </a:xfrm>
        </p:grpSpPr>
        <p:sp>
          <p:nvSpPr>
            <p:cNvPr id="25" name="object 25"/>
            <p:cNvSpPr/>
            <p:nvPr/>
          </p:nvSpPr>
          <p:spPr>
            <a:xfrm>
              <a:off x="872794" y="3571366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839532" y="0"/>
                  </a:moveTo>
                  <a:lnTo>
                    <a:pt x="0" y="0"/>
                  </a:lnTo>
                  <a:lnTo>
                    <a:pt x="0" y="456692"/>
                  </a:lnTo>
                  <a:lnTo>
                    <a:pt x="7839532" y="456692"/>
                  </a:lnTo>
                  <a:lnTo>
                    <a:pt x="7869152" y="450717"/>
                  </a:lnTo>
                  <a:lnTo>
                    <a:pt x="7893332" y="434419"/>
                  </a:lnTo>
                  <a:lnTo>
                    <a:pt x="7909630" y="410239"/>
                  </a:lnTo>
                  <a:lnTo>
                    <a:pt x="7915605" y="380619"/>
                  </a:lnTo>
                  <a:lnTo>
                    <a:pt x="7915605" y="76200"/>
                  </a:lnTo>
                  <a:lnTo>
                    <a:pt x="7909630" y="46559"/>
                  </a:lnTo>
                  <a:lnTo>
                    <a:pt x="7893332" y="22336"/>
                  </a:lnTo>
                  <a:lnTo>
                    <a:pt x="7869152" y="5994"/>
                  </a:lnTo>
                  <a:lnTo>
                    <a:pt x="78395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72794" y="3571366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915605" y="76200"/>
                  </a:moveTo>
                  <a:lnTo>
                    <a:pt x="7915605" y="380619"/>
                  </a:lnTo>
                  <a:lnTo>
                    <a:pt x="7909630" y="410239"/>
                  </a:lnTo>
                  <a:lnTo>
                    <a:pt x="7893332" y="434419"/>
                  </a:lnTo>
                  <a:lnTo>
                    <a:pt x="7869152" y="450717"/>
                  </a:lnTo>
                  <a:lnTo>
                    <a:pt x="7839532" y="456692"/>
                  </a:lnTo>
                  <a:lnTo>
                    <a:pt x="0" y="456692"/>
                  </a:lnTo>
                  <a:lnTo>
                    <a:pt x="0" y="0"/>
                  </a:lnTo>
                  <a:lnTo>
                    <a:pt x="7839532" y="0"/>
                  </a:lnTo>
                  <a:lnTo>
                    <a:pt x="7869152" y="5994"/>
                  </a:lnTo>
                  <a:lnTo>
                    <a:pt x="7893332" y="22336"/>
                  </a:lnTo>
                  <a:lnTo>
                    <a:pt x="7909630" y="46559"/>
                  </a:lnTo>
                  <a:lnTo>
                    <a:pt x="7915605" y="76200"/>
                  </a:lnTo>
                  <a:close/>
                </a:path>
              </a:pathLst>
            </a:custGeom>
            <a:ln w="19050">
              <a:solidFill>
                <a:srgbClr val="5F88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1000" y="4188586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5">
                  <a:moveTo>
                    <a:pt x="491794" y="0"/>
                  </a:moveTo>
                  <a:lnTo>
                    <a:pt x="245897" y="245871"/>
                  </a:lnTo>
                  <a:lnTo>
                    <a:pt x="0" y="0"/>
                  </a:lnTo>
                  <a:lnTo>
                    <a:pt x="0" y="456692"/>
                  </a:lnTo>
                  <a:lnTo>
                    <a:pt x="245897" y="702563"/>
                  </a:lnTo>
                  <a:lnTo>
                    <a:pt x="491794" y="456692"/>
                  </a:lnTo>
                  <a:lnTo>
                    <a:pt x="491794" y="0"/>
                  </a:lnTo>
                  <a:close/>
                </a:path>
              </a:pathLst>
            </a:custGeom>
            <a:solidFill>
              <a:srgbClr val="638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1000" y="4188586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5">
                  <a:moveTo>
                    <a:pt x="491794" y="0"/>
                  </a:moveTo>
                  <a:lnTo>
                    <a:pt x="491794" y="456692"/>
                  </a:lnTo>
                  <a:lnTo>
                    <a:pt x="245897" y="702563"/>
                  </a:lnTo>
                  <a:lnTo>
                    <a:pt x="0" y="456692"/>
                  </a:lnTo>
                  <a:lnTo>
                    <a:pt x="0" y="0"/>
                  </a:lnTo>
                  <a:lnTo>
                    <a:pt x="245897" y="245871"/>
                  </a:lnTo>
                  <a:lnTo>
                    <a:pt x="491794" y="0"/>
                  </a:lnTo>
                  <a:close/>
                </a:path>
              </a:pathLst>
            </a:custGeom>
            <a:ln w="19050">
              <a:solidFill>
                <a:srgbClr val="6385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61543" y="4402327"/>
            <a:ext cx="130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71475" y="4179061"/>
            <a:ext cx="8426450" cy="1339215"/>
            <a:chOff x="371475" y="4179061"/>
            <a:chExt cx="8426450" cy="1339215"/>
          </a:xfrm>
        </p:grpSpPr>
        <p:sp>
          <p:nvSpPr>
            <p:cNvPr id="31" name="object 31"/>
            <p:cNvSpPr/>
            <p:nvPr/>
          </p:nvSpPr>
          <p:spPr>
            <a:xfrm>
              <a:off x="872794" y="4188586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839532" y="0"/>
                  </a:moveTo>
                  <a:lnTo>
                    <a:pt x="0" y="0"/>
                  </a:lnTo>
                  <a:lnTo>
                    <a:pt x="0" y="456692"/>
                  </a:lnTo>
                  <a:lnTo>
                    <a:pt x="7839532" y="456692"/>
                  </a:lnTo>
                  <a:lnTo>
                    <a:pt x="7869152" y="450717"/>
                  </a:lnTo>
                  <a:lnTo>
                    <a:pt x="7893332" y="434419"/>
                  </a:lnTo>
                  <a:lnTo>
                    <a:pt x="7909630" y="410239"/>
                  </a:lnTo>
                  <a:lnTo>
                    <a:pt x="7915605" y="380619"/>
                  </a:lnTo>
                  <a:lnTo>
                    <a:pt x="7915605" y="76073"/>
                  </a:lnTo>
                  <a:lnTo>
                    <a:pt x="7909630" y="46452"/>
                  </a:lnTo>
                  <a:lnTo>
                    <a:pt x="7893332" y="22272"/>
                  </a:lnTo>
                  <a:lnTo>
                    <a:pt x="7869152" y="5974"/>
                  </a:lnTo>
                  <a:lnTo>
                    <a:pt x="78395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72794" y="4188586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915605" y="76073"/>
                  </a:moveTo>
                  <a:lnTo>
                    <a:pt x="7915605" y="380619"/>
                  </a:lnTo>
                  <a:lnTo>
                    <a:pt x="7909630" y="410239"/>
                  </a:lnTo>
                  <a:lnTo>
                    <a:pt x="7893332" y="434419"/>
                  </a:lnTo>
                  <a:lnTo>
                    <a:pt x="7869152" y="450717"/>
                  </a:lnTo>
                  <a:lnTo>
                    <a:pt x="7839532" y="456692"/>
                  </a:lnTo>
                  <a:lnTo>
                    <a:pt x="0" y="456692"/>
                  </a:lnTo>
                  <a:lnTo>
                    <a:pt x="0" y="0"/>
                  </a:lnTo>
                  <a:lnTo>
                    <a:pt x="7839532" y="0"/>
                  </a:lnTo>
                  <a:lnTo>
                    <a:pt x="7869152" y="5974"/>
                  </a:lnTo>
                  <a:lnTo>
                    <a:pt x="7893332" y="22272"/>
                  </a:lnTo>
                  <a:lnTo>
                    <a:pt x="7909630" y="46452"/>
                  </a:lnTo>
                  <a:lnTo>
                    <a:pt x="7915605" y="76073"/>
                  </a:lnTo>
                  <a:close/>
                </a:path>
              </a:pathLst>
            </a:custGeom>
            <a:ln w="19050">
              <a:solidFill>
                <a:srgbClr val="6385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81000" y="4805806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5">
                  <a:moveTo>
                    <a:pt x="491794" y="0"/>
                  </a:moveTo>
                  <a:lnTo>
                    <a:pt x="245897" y="245872"/>
                  </a:lnTo>
                  <a:lnTo>
                    <a:pt x="0" y="0"/>
                  </a:lnTo>
                  <a:lnTo>
                    <a:pt x="0" y="456565"/>
                  </a:lnTo>
                  <a:lnTo>
                    <a:pt x="245897" y="702564"/>
                  </a:lnTo>
                  <a:lnTo>
                    <a:pt x="491794" y="456565"/>
                  </a:lnTo>
                  <a:lnTo>
                    <a:pt x="491794" y="0"/>
                  </a:lnTo>
                  <a:close/>
                </a:path>
              </a:pathLst>
            </a:custGeom>
            <a:solidFill>
              <a:srgbClr val="6981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81000" y="4805806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5">
                  <a:moveTo>
                    <a:pt x="491794" y="0"/>
                  </a:moveTo>
                  <a:lnTo>
                    <a:pt x="491794" y="456565"/>
                  </a:lnTo>
                  <a:lnTo>
                    <a:pt x="245897" y="702564"/>
                  </a:lnTo>
                  <a:lnTo>
                    <a:pt x="0" y="456565"/>
                  </a:lnTo>
                  <a:lnTo>
                    <a:pt x="0" y="0"/>
                  </a:lnTo>
                  <a:lnTo>
                    <a:pt x="245897" y="245872"/>
                  </a:lnTo>
                  <a:lnTo>
                    <a:pt x="491794" y="0"/>
                  </a:lnTo>
                  <a:close/>
                </a:path>
              </a:pathLst>
            </a:custGeom>
            <a:ln w="19050">
              <a:solidFill>
                <a:srgbClr val="6981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61543" y="5019547"/>
            <a:ext cx="130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371475" y="4796282"/>
            <a:ext cx="8426450" cy="1339215"/>
            <a:chOff x="371475" y="4796282"/>
            <a:chExt cx="8426450" cy="1339215"/>
          </a:xfrm>
        </p:grpSpPr>
        <p:sp>
          <p:nvSpPr>
            <p:cNvPr id="37" name="object 37"/>
            <p:cNvSpPr/>
            <p:nvPr/>
          </p:nvSpPr>
          <p:spPr>
            <a:xfrm>
              <a:off x="872794" y="4805807"/>
              <a:ext cx="7915909" cy="456565"/>
            </a:xfrm>
            <a:custGeom>
              <a:avLst/>
              <a:gdLst/>
              <a:ahLst/>
              <a:cxnLst/>
              <a:rect l="l" t="t" r="r" b="b"/>
              <a:pathLst>
                <a:path w="7915909" h="456564">
                  <a:moveTo>
                    <a:pt x="7839532" y="0"/>
                  </a:moveTo>
                  <a:lnTo>
                    <a:pt x="0" y="0"/>
                  </a:lnTo>
                  <a:lnTo>
                    <a:pt x="0" y="456565"/>
                  </a:lnTo>
                  <a:lnTo>
                    <a:pt x="7839532" y="456565"/>
                  </a:lnTo>
                  <a:lnTo>
                    <a:pt x="7869152" y="450590"/>
                  </a:lnTo>
                  <a:lnTo>
                    <a:pt x="7893332" y="434292"/>
                  </a:lnTo>
                  <a:lnTo>
                    <a:pt x="7909630" y="410112"/>
                  </a:lnTo>
                  <a:lnTo>
                    <a:pt x="7915605" y="380492"/>
                  </a:lnTo>
                  <a:lnTo>
                    <a:pt x="7915605" y="76073"/>
                  </a:lnTo>
                  <a:lnTo>
                    <a:pt x="7909630" y="46452"/>
                  </a:lnTo>
                  <a:lnTo>
                    <a:pt x="7893332" y="22272"/>
                  </a:lnTo>
                  <a:lnTo>
                    <a:pt x="7869152" y="5974"/>
                  </a:lnTo>
                  <a:lnTo>
                    <a:pt x="78395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72794" y="4805807"/>
              <a:ext cx="7915909" cy="456565"/>
            </a:xfrm>
            <a:custGeom>
              <a:avLst/>
              <a:gdLst/>
              <a:ahLst/>
              <a:cxnLst/>
              <a:rect l="l" t="t" r="r" b="b"/>
              <a:pathLst>
                <a:path w="7915909" h="456564">
                  <a:moveTo>
                    <a:pt x="7915605" y="76073"/>
                  </a:moveTo>
                  <a:lnTo>
                    <a:pt x="7915605" y="380492"/>
                  </a:lnTo>
                  <a:lnTo>
                    <a:pt x="7909630" y="410112"/>
                  </a:lnTo>
                  <a:lnTo>
                    <a:pt x="7893332" y="434292"/>
                  </a:lnTo>
                  <a:lnTo>
                    <a:pt x="7869152" y="450590"/>
                  </a:lnTo>
                  <a:lnTo>
                    <a:pt x="7839532" y="456565"/>
                  </a:lnTo>
                  <a:lnTo>
                    <a:pt x="0" y="456565"/>
                  </a:lnTo>
                  <a:lnTo>
                    <a:pt x="0" y="0"/>
                  </a:lnTo>
                  <a:lnTo>
                    <a:pt x="7839532" y="0"/>
                  </a:lnTo>
                  <a:lnTo>
                    <a:pt x="7869152" y="5974"/>
                  </a:lnTo>
                  <a:lnTo>
                    <a:pt x="7893332" y="22272"/>
                  </a:lnTo>
                  <a:lnTo>
                    <a:pt x="7909630" y="46452"/>
                  </a:lnTo>
                  <a:lnTo>
                    <a:pt x="7915605" y="76073"/>
                  </a:lnTo>
                  <a:close/>
                </a:path>
              </a:pathLst>
            </a:custGeom>
            <a:ln w="19050">
              <a:solidFill>
                <a:srgbClr val="6981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81000" y="5422900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5">
                  <a:moveTo>
                    <a:pt x="491794" y="0"/>
                  </a:moveTo>
                  <a:lnTo>
                    <a:pt x="245897" y="245922"/>
                  </a:lnTo>
                  <a:lnTo>
                    <a:pt x="0" y="0"/>
                  </a:lnTo>
                  <a:lnTo>
                    <a:pt x="0" y="456691"/>
                  </a:lnTo>
                  <a:lnTo>
                    <a:pt x="245897" y="702589"/>
                  </a:lnTo>
                  <a:lnTo>
                    <a:pt x="491794" y="456691"/>
                  </a:lnTo>
                  <a:lnTo>
                    <a:pt x="491794" y="0"/>
                  </a:lnTo>
                  <a:close/>
                </a:path>
              </a:pathLst>
            </a:custGeom>
            <a:solidFill>
              <a:srgbClr val="6E77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81000" y="5422900"/>
              <a:ext cx="492125" cy="702945"/>
            </a:xfrm>
            <a:custGeom>
              <a:avLst/>
              <a:gdLst/>
              <a:ahLst/>
              <a:cxnLst/>
              <a:rect l="l" t="t" r="r" b="b"/>
              <a:pathLst>
                <a:path w="492125" h="702945">
                  <a:moveTo>
                    <a:pt x="491794" y="0"/>
                  </a:moveTo>
                  <a:lnTo>
                    <a:pt x="491794" y="456691"/>
                  </a:lnTo>
                  <a:lnTo>
                    <a:pt x="245897" y="702589"/>
                  </a:lnTo>
                  <a:lnTo>
                    <a:pt x="0" y="456691"/>
                  </a:lnTo>
                  <a:lnTo>
                    <a:pt x="0" y="0"/>
                  </a:lnTo>
                  <a:lnTo>
                    <a:pt x="245897" y="245922"/>
                  </a:lnTo>
                  <a:lnTo>
                    <a:pt x="491794" y="0"/>
                  </a:lnTo>
                  <a:close/>
                </a:path>
              </a:pathLst>
            </a:custGeom>
            <a:ln w="19050">
              <a:solidFill>
                <a:srgbClr val="6E77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561543" y="5636767"/>
            <a:ext cx="130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863269" y="5413375"/>
            <a:ext cx="7934959" cy="476250"/>
            <a:chOff x="863269" y="5413375"/>
            <a:chExt cx="7934959" cy="476250"/>
          </a:xfrm>
        </p:grpSpPr>
        <p:sp>
          <p:nvSpPr>
            <p:cNvPr id="43" name="object 43"/>
            <p:cNvSpPr/>
            <p:nvPr/>
          </p:nvSpPr>
          <p:spPr>
            <a:xfrm>
              <a:off x="872794" y="5422900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839532" y="0"/>
                  </a:moveTo>
                  <a:lnTo>
                    <a:pt x="0" y="0"/>
                  </a:lnTo>
                  <a:lnTo>
                    <a:pt x="0" y="456691"/>
                  </a:lnTo>
                  <a:lnTo>
                    <a:pt x="7839532" y="456691"/>
                  </a:lnTo>
                  <a:lnTo>
                    <a:pt x="7869152" y="450711"/>
                  </a:lnTo>
                  <a:lnTo>
                    <a:pt x="7893332" y="434400"/>
                  </a:lnTo>
                  <a:lnTo>
                    <a:pt x="7909630" y="410207"/>
                  </a:lnTo>
                  <a:lnTo>
                    <a:pt x="7915605" y="380580"/>
                  </a:lnTo>
                  <a:lnTo>
                    <a:pt x="7915605" y="76200"/>
                  </a:lnTo>
                  <a:lnTo>
                    <a:pt x="7909630" y="46559"/>
                  </a:lnTo>
                  <a:lnTo>
                    <a:pt x="7893332" y="22336"/>
                  </a:lnTo>
                  <a:lnTo>
                    <a:pt x="7869152" y="5994"/>
                  </a:lnTo>
                  <a:lnTo>
                    <a:pt x="78395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72794" y="5422900"/>
              <a:ext cx="7915909" cy="457200"/>
            </a:xfrm>
            <a:custGeom>
              <a:avLst/>
              <a:gdLst/>
              <a:ahLst/>
              <a:cxnLst/>
              <a:rect l="l" t="t" r="r" b="b"/>
              <a:pathLst>
                <a:path w="7915909" h="457200">
                  <a:moveTo>
                    <a:pt x="7915605" y="76200"/>
                  </a:moveTo>
                  <a:lnTo>
                    <a:pt x="7915605" y="380580"/>
                  </a:lnTo>
                  <a:lnTo>
                    <a:pt x="7909630" y="410207"/>
                  </a:lnTo>
                  <a:lnTo>
                    <a:pt x="7893332" y="434400"/>
                  </a:lnTo>
                  <a:lnTo>
                    <a:pt x="7869152" y="450711"/>
                  </a:lnTo>
                  <a:lnTo>
                    <a:pt x="7839532" y="456691"/>
                  </a:lnTo>
                  <a:lnTo>
                    <a:pt x="0" y="456691"/>
                  </a:lnTo>
                  <a:lnTo>
                    <a:pt x="0" y="0"/>
                  </a:lnTo>
                  <a:lnTo>
                    <a:pt x="7839532" y="0"/>
                  </a:lnTo>
                  <a:lnTo>
                    <a:pt x="7869152" y="5994"/>
                  </a:lnTo>
                  <a:lnTo>
                    <a:pt x="7893332" y="22336"/>
                  </a:lnTo>
                  <a:lnTo>
                    <a:pt x="7909630" y="46559"/>
                  </a:lnTo>
                  <a:lnTo>
                    <a:pt x="7915605" y="76200"/>
                  </a:lnTo>
                  <a:close/>
                </a:path>
              </a:pathLst>
            </a:custGeom>
            <a:ln w="19050">
              <a:solidFill>
                <a:srgbClr val="6E77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037945" y="1711579"/>
            <a:ext cx="7451725" cy="410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har char="•"/>
              <a:tabLst>
                <a:tab pos="241935" algn="l"/>
              </a:tabLst>
            </a:pPr>
            <a:r>
              <a:rPr sz="2500" spc="-15" dirty="0">
                <a:latin typeface="Arial"/>
                <a:cs typeface="Arial"/>
              </a:rPr>
              <a:t>Introduction</a:t>
            </a:r>
            <a:endParaRPr sz="25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860"/>
              </a:spcBef>
              <a:buChar char="•"/>
              <a:tabLst>
                <a:tab pos="241935" algn="l"/>
              </a:tabLst>
            </a:pPr>
            <a:r>
              <a:rPr sz="2500" spc="-75" dirty="0">
                <a:latin typeface="Arial"/>
                <a:cs typeface="Arial"/>
              </a:rPr>
              <a:t>Objectives </a:t>
            </a:r>
            <a:r>
              <a:rPr sz="2500" spc="10" dirty="0">
                <a:latin typeface="Arial"/>
                <a:cs typeface="Arial"/>
              </a:rPr>
              <a:t>of </a:t>
            </a:r>
            <a:r>
              <a:rPr sz="2500" spc="-10" dirty="0">
                <a:latin typeface="Arial"/>
                <a:cs typeface="Arial"/>
              </a:rPr>
              <a:t>the</a:t>
            </a:r>
            <a:r>
              <a:rPr sz="2500" spc="-175" dirty="0">
                <a:latin typeface="Arial"/>
                <a:cs typeface="Arial"/>
              </a:rPr>
              <a:t> </a:t>
            </a:r>
            <a:r>
              <a:rPr sz="2500" spc="-55" dirty="0">
                <a:latin typeface="Arial"/>
                <a:cs typeface="Arial"/>
              </a:rPr>
              <a:t>Act</a:t>
            </a:r>
            <a:endParaRPr sz="25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860"/>
              </a:spcBef>
              <a:buChar char="•"/>
              <a:tabLst>
                <a:tab pos="241935" algn="l"/>
              </a:tabLst>
            </a:pPr>
            <a:r>
              <a:rPr sz="2500" spc="-75" dirty="0">
                <a:latin typeface="Arial"/>
                <a:cs typeface="Arial"/>
              </a:rPr>
              <a:t>Provisions </a:t>
            </a:r>
            <a:r>
              <a:rPr sz="2500" spc="10" dirty="0">
                <a:latin typeface="Arial"/>
                <a:cs typeface="Arial"/>
              </a:rPr>
              <a:t>of </a:t>
            </a:r>
            <a:r>
              <a:rPr sz="2500" spc="-10" dirty="0">
                <a:latin typeface="Arial"/>
                <a:cs typeface="Arial"/>
              </a:rPr>
              <a:t>the</a:t>
            </a:r>
            <a:r>
              <a:rPr sz="2500" spc="-165" dirty="0">
                <a:latin typeface="Arial"/>
                <a:cs typeface="Arial"/>
              </a:rPr>
              <a:t> </a:t>
            </a:r>
            <a:r>
              <a:rPr sz="2500" spc="-55" dirty="0">
                <a:latin typeface="Arial"/>
                <a:cs typeface="Arial"/>
              </a:rPr>
              <a:t>Act</a:t>
            </a:r>
            <a:endParaRPr sz="25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860"/>
              </a:spcBef>
              <a:buChar char="•"/>
              <a:tabLst>
                <a:tab pos="241935" algn="l"/>
              </a:tabLst>
            </a:pPr>
            <a:r>
              <a:rPr sz="2500" spc="-75" dirty="0">
                <a:latin typeface="Arial"/>
                <a:cs typeface="Arial"/>
              </a:rPr>
              <a:t>Para </a:t>
            </a:r>
            <a:r>
              <a:rPr sz="2500" spc="-180" dirty="0">
                <a:latin typeface="Arial"/>
                <a:cs typeface="Arial"/>
              </a:rPr>
              <a:t>IV</a:t>
            </a:r>
            <a:r>
              <a:rPr sz="2500" spc="-70" dirty="0">
                <a:latin typeface="Arial"/>
                <a:cs typeface="Arial"/>
              </a:rPr>
              <a:t> </a:t>
            </a:r>
            <a:r>
              <a:rPr sz="2500" spc="-50" dirty="0">
                <a:latin typeface="Arial"/>
                <a:cs typeface="Arial"/>
              </a:rPr>
              <a:t>Filings</a:t>
            </a:r>
            <a:endParaRPr sz="25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860"/>
              </a:spcBef>
              <a:buChar char="•"/>
              <a:tabLst>
                <a:tab pos="241935" algn="l"/>
              </a:tabLst>
            </a:pPr>
            <a:r>
              <a:rPr sz="2500" spc="-90" dirty="0">
                <a:latin typeface="Arial"/>
                <a:cs typeface="Arial"/>
              </a:rPr>
              <a:t>Delay </a:t>
            </a:r>
            <a:r>
              <a:rPr sz="2500" spc="5" dirty="0">
                <a:latin typeface="Arial"/>
                <a:cs typeface="Arial"/>
              </a:rPr>
              <a:t>in </a:t>
            </a:r>
            <a:r>
              <a:rPr sz="2500" spc="-55" dirty="0">
                <a:latin typeface="Arial"/>
                <a:cs typeface="Arial"/>
              </a:rPr>
              <a:t>generic </a:t>
            </a:r>
            <a:r>
              <a:rPr sz="2500" spc="-80" dirty="0">
                <a:latin typeface="Arial"/>
                <a:cs typeface="Arial"/>
              </a:rPr>
              <a:t>entry(Reverse </a:t>
            </a:r>
            <a:r>
              <a:rPr sz="2500" spc="-35" dirty="0">
                <a:latin typeface="Arial"/>
                <a:cs typeface="Arial"/>
              </a:rPr>
              <a:t>payment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spc="-45" dirty="0">
                <a:latin typeface="Arial"/>
                <a:cs typeface="Arial"/>
              </a:rPr>
              <a:t>agreements)</a:t>
            </a:r>
            <a:endParaRPr sz="25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860"/>
              </a:spcBef>
              <a:buChar char="•"/>
              <a:tabLst>
                <a:tab pos="241935" algn="l"/>
                <a:tab pos="4732020" algn="l"/>
              </a:tabLst>
            </a:pPr>
            <a:r>
              <a:rPr sz="2500" spc="-65" dirty="0">
                <a:latin typeface="Arial"/>
                <a:cs typeface="Arial"/>
              </a:rPr>
              <a:t>Loopholes </a:t>
            </a:r>
            <a:r>
              <a:rPr sz="2500" spc="10" dirty="0">
                <a:latin typeface="Arial"/>
                <a:cs typeface="Arial"/>
              </a:rPr>
              <a:t>of</a:t>
            </a:r>
            <a:r>
              <a:rPr sz="2500" spc="-10" dirty="0">
                <a:latin typeface="Arial"/>
                <a:cs typeface="Arial"/>
              </a:rPr>
              <a:t> the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60" dirty="0">
                <a:latin typeface="Arial"/>
                <a:cs typeface="Arial"/>
              </a:rPr>
              <a:t>Act(Authorized	</a:t>
            </a:r>
            <a:r>
              <a:rPr sz="2500" spc="-70" dirty="0">
                <a:latin typeface="Arial"/>
                <a:cs typeface="Arial"/>
              </a:rPr>
              <a:t>generics)</a:t>
            </a:r>
            <a:endParaRPr sz="25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860"/>
              </a:spcBef>
              <a:buChar char="•"/>
              <a:tabLst>
                <a:tab pos="241935" algn="l"/>
              </a:tabLst>
            </a:pPr>
            <a:r>
              <a:rPr sz="2500" spc="-80" dirty="0">
                <a:latin typeface="Arial"/>
                <a:cs typeface="Arial"/>
              </a:rPr>
              <a:t>Conclusion</a:t>
            </a:r>
            <a:endParaRPr sz="25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pc="-185" dirty="0"/>
              <a:t>CONTENTS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643223"/>
            <a:ext cx="7926070" cy="38303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spc="-2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20" dirty="0">
                <a:solidFill>
                  <a:srgbClr val="524848"/>
                </a:solidFill>
                <a:latin typeface="Arial"/>
                <a:cs typeface="Arial"/>
              </a:rPr>
              <a:t>Hatch-Waxman </a:t>
            </a:r>
            <a:r>
              <a:rPr sz="3200" spc="30" dirty="0">
                <a:solidFill>
                  <a:srgbClr val="524848"/>
                </a:solidFill>
                <a:latin typeface="Arial"/>
                <a:cs typeface="Arial"/>
              </a:rPr>
              <a:t>Act,</a:t>
            </a:r>
            <a:r>
              <a:rPr sz="3200" spc="3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220" dirty="0">
                <a:solidFill>
                  <a:srgbClr val="524848"/>
                </a:solidFill>
                <a:latin typeface="Arial"/>
                <a:cs typeface="Arial"/>
              </a:rPr>
              <a:t>1984</a:t>
            </a:r>
            <a:endParaRPr sz="3200">
              <a:latin typeface="Arial"/>
              <a:cs typeface="Arial"/>
            </a:endParaRPr>
          </a:p>
          <a:p>
            <a:pPr marL="241300" marR="186690" indent="-228600">
              <a:lnSpc>
                <a:spcPct val="100000"/>
              </a:lnSpc>
              <a:spcBef>
                <a:spcPts val="770"/>
              </a:spcBef>
              <a:tabLst>
                <a:tab pos="2124710" algn="l"/>
              </a:tabLst>
            </a:pPr>
            <a:r>
              <a:rPr sz="3200" spc="-5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55" dirty="0">
                <a:solidFill>
                  <a:srgbClr val="524848"/>
                </a:solidFill>
                <a:latin typeface="Arial"/>
                <a:cs typeface="Arial"/>
              </a:rPr>
              <a:t>Granted:	</a:t>
            </a:r>
            <a:r>
              <a:rPr sz="3200" spc="7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3200" spc="5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3200" spc="85" dirty="0">
                <a:solidFill>
                  <a:srgbClr val="524848"/>
                </a:solidFill>
                <a:latin typeface="Arial"/>
                <a:cs typeface="Arial"/>
              </a:rPr>
              <a:t>products </a:t>
            </a:r>
            <a:r>
              <a:rPr sz="3200" spc="110" dirty="0">
                <a:solidFill>
                  <a:srgbClr val="524848"/>
                </a:solidFill>
                <a:latin typeface="Arial"/>
                <a:cs typeface="Arial"/>
              </a:rPr>
              <a:t>containing </a:t>
            </a:r>
            <a:r>
              <a:rPr sz="3200" spc="-50" dirty="0">
                <a:solidFill>
                  <a:srgbClr val="524848"/>
                </a:solidFill>
                <a:latin typeface="Arial"/>
                <a:cs typeface="Arial"/>
              </a:rPr>
              <a:t>a  </a:t>
            </a:r>
            <a:r>
              <a:rPr sz="3200" spc="-45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3200" spc="65" dirty="0">
                <a:solidFill>
                  <a:srgbClr val="524848"/>
                </a:solidFill>
                <a:latin typeface="Arial"/>
                <a:cs typeface="Arial"/>
              </a:rPr>
              <a:t>Chemical</a:t>
            </a:r>
            <a:r>
              <a:rPr sz="3200" spc="3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75" dirty="0">
                <a:solidFill>
                  <a:srgbClr val="524848"/>
                </a:solidFill>
                <a:latin typeface="Arial"/>
                <a:cs typeface="Arial"/>
              </a:rPr>
              <a:t>Entity</a:t>
            </a:r>
            <a:endParaRPr sz="3200">
              <a:latin typeface="Arial"/>
              <a:cs typeface="Arial"/>
            </a:endParaRPr>
          </a:p>
          <a:p>
            <a:pPr marL="241300" marR="960755" indent="-228600">
              <a:lnSpc>
                <a:spcPct val="100000"/>
              </a:lnSpc>
              <a:spcBef>
                <a:spcPts val="770"/>
              </a:spcBef>
              <a:tabLst>
                <a:tab pos="1866264" algn="l"/>
              </a:tabLst>
            </a:pPr>
            <a:r>
              <a:rPr sz="3200" spc="-4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45" dirty="0">
                <a:solidFill>
                  <a:srgbClr val="524848"/>
                </a:solidFill>
                <a:latin typeface="Arial"/>
                <a:cs typeface="Arial"/>
              </a:rPr>
              <a:t>Blocks:	</a:t>
            </a:r>
            <a:r>
              <a:rPr sz="3200" spc="90" dirty="0">
                <a:solidFill>
                  <a:srgbClr val="524848"/>
                </a:solidFill>
                <a:latin typeface="Arial"/>
                <a:cs typeface="Arial"/>
              </a:rPr>
              <a:t>submission of </a:t>
            </a:r>
            <a:r>
              <a:rPr sz="3200" spc="110" dirty="0">
                <a:solidFill>
                  <a:srgbClr val="524848"/>
                </a:solidFill>
                <a:latin typeface="Arial"/>
                <a:cs typeface="Arial"/>
              </a:rPr>
              <a:t>505(b)(2) </a:t>
            </a:r>
            <a:r>
              <a:rPr sz="3200" spc="30" dirty="0">
                <a:solidFill>
                  <a:srgbClr val="524848"/>
                </a:solidFill>
                <a:latin typeface="Arial"/>
                <a:cs typeface="Arial"/>
              </a:rPr>
              <a:t>or  </a:t>
            </a:r>
            <a:r>
              <a:rPr sz="3200" spc="-120" dirty="0">
                <a:solidFill>
                  <a:srgbClr val="524848"/>
                </a:solidFill>
                <a:latin typeface="Arial"/>
                <a:cs typeface="Arial"/>
              </a:rPr>
              <a:t>ANDA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1913255" algn="l"/>
              </a:tabLst>
            </a:pPr>
            <a:r>
              <a:rPr sz="3200" spc="-4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45" dirty="0">
                <a:solidFill>
                  <a:srgbClr val="524848"/>
                </a:solidFill>
                <a:latin typeface="Arial"/>
                <a:cs typeface="Arial"/>
              </a:rPr>
              <a:t>Length:	</a:t>
            </a:r>
            <a:r>
              <a:rPr sz="3200" spc="80" dirty="0">
                <a:solidFill>
                  <a:srgbClr val="524848"/>
                </a:solidFill>
                <a:latin typeface="Arial"/>
                <a:cs typeface="Arial"/>
              </a:rPr>
              <a:t>five </a:t>
            </a:r>
            <a:r>
              <a:rPr sz="3200" spc="20" dirty="0">
                <a:solidFill>
                  <a:srgbClr val="524848"/>
                </a:solidFill>
                <a:latin typeface="Arial"/>
                <a:cs typeface="Arial"/>
              </a:rPr>
              <a:t>years </a:t>
            </a:r>
            <a:r>
              <a:rPr sz="3200" spc="25" dirty="0">
                <a:solidFill>
                  <a:srgbClr val="524848"/>
                </a:solidFill>
                <a:latin typeface="Arial"/>
                <a:cs typeface="Arial"/>
              </a:rPr>
              <a:t>(or </a:t>
            </a:r>
            <a:r>
              <a:rPr sz="3200" spc="95" dirty="0">
                <a:solidFill>
                  <a:srgbClr val="524848"/>
                </a:solidFill>
                <a:latin typeface="Arial"/>
                <a:cs typeface="Arial"/>
              </a:rPr>
              <a:t>four </a:t>
            </a:r>
            <a:r>
              <a:rPr sz="3200" spc="20" dirty="0">
                <a:solidFill>
                  <a:srgbClr val="524848"/>
                </a:solidFill>
                <a:latin typeface="Arial"/>
                <a:cs typeface="Arial"/>
              </a:rPr>
              <a:t>years </a:t>
            </a:r>
            <a:r>
              <a:rPr sz="3200" spc="170" dirty="0">
                <a:solidFill>
                  <a:srgbClr val="524848"/>
                </a:solidFill>
                <a:latin typeface="Arial"/>
                <a:cs typeface="Arial"/>
              </a:rPr>
              <a:t>if</a:t>
            </a:r>
            <a:r>
              <a:rPr sz="3200" spc="90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65" dirty="0">
                <a:solidFill>
                  <a:srgbClr val="524848"/>
                </a:solidFill>
                <a:latin typeface="Arial"/>
                <a:cs typeface="Arial"/>
              </a:rPr>
              <a:t>para.</a:t>
            </a:r>
            <a:endParaRPr sz="3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3200" spc="-90" dirty="0">
                <a:solidFill>
                  <a:srgbClr val="524848"/>
                </a:solidFill>
                <a:latin typeface="Arial"/>
                <a:cs typeface="Arial"/>
              </a:rPr>
              <a:t>IV)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819785">
              <a:lnSpc>
                <a:spcPct val="100000"/>
              </a:lnSpc>
            </a:pPr>
            <a:r>
              <a:rPr sz="3200" spc="-145" dirty="0">
                <a:solidFill>
                  <a:srgbClr val="FFFFFF"/>
                </a:solidFill>
                <a:latin typeface="Arial"/>
                <a:cs typeface="Arial"/>
              </a:rPr>
              <a:t>NEW 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CHEMICAL </a:t>
            </a:r>
            <a:r>
              <a:rPr sz="3200" spc="-130" dirty="0">
                <a:solidFill>
                  <a:srgbClr val="FFFFFF"/>
                </a:solidFill>
                <a:latin typeface="Arial"/>
                <a:cs typeface="Arial"/>
              </a:rPr>
              <a:t>ENTITY</a:t>
            </a:r>
            <a:r>
              <a:rPr sz="3200" spc="-5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Arial"/>
                <a:cs typeface="Arial"/>
              </a:rPr>
              <a:t>EXCLUSIVITY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3987" y="2776854"/>
            <a:ext cx="8239125" cy="34791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 marR="699770" indent="-228600">
              <a:lnSpc>
                <a:spcPts val="2380"/>
              </a:lnSpc>
              <a:spcBef>
                <a:spcPts val="390"/>
              </a:spcBef>
              <a:buClr>
                <a:srgbClr val="C56951"/>
              </a:buClr>
              <a:buFont typeface="Arial"/>
              <a:buChar char=""/>
              <a:tabLst>
                <a:tab pos="241300" algn="l"/>
                <a:tab pos="3317240" algn="l"/>
              </a:tabLst>
            </a:pPr>
            <a:r>
              <a:rPr sz="2200" b="1" spc="-45" dirty="0">
                <a:solidFill>
                  <a:srgbClr val="524848"/>
                </a:solidFill>
                <a:latin typeface="Arial"/>
                <a:cs typeface="Arial"/>
              </a:rPr>
              <a:t>New  </a:t>
            </a:r>
            <a:r>
              <a:rPr sz="2200" b="1" spc="10" dirty="0">
                <a:solidFill>
                  <a:srgbClr val="524848"/>
                </a:solidFill>
                <a:latin typeface="Arial"/>
                <a:cs typeface="Arial"/>
              </a:rPr>
              <a:t>Chemical</a:t>
            </a:r>
            <a:r>
              <a:rPr sz="2200" b="1" spc="-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b="1" spc="-15" dirty="0">
                <a:solidFill>
                  <a:srgbClr val="524848"/>
                </a:solidFill>
                <a:latin typeface="Arial"/>
                <a:cs typeface="Arial"/>
              </a:rPr>
              <a:t>Entity</a:t>
            </a:r>
            <a:r>
              <a:rPr sz="2200" b="1" spc="-4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524848"/>
                </a:solidFill>
                <a:latin typeface="Arial"/>
                <a:cs typeface="Arial"/>
              </a:rPr>
              <a:t>:	</a:t>
            </a: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“a </a:t>
            </a:r>
            <a:r>
              <a:rPr sz="2200" spc="6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200" spc="135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200" spc="95" dirty="0">
                <a:solidFill>
                  <a:srgbClr val="524848"/>
                </a:solidFill>
                <a:latin typeface="Arial"/>
                <a:cs typeface="Arial"/>
              </a:rPr>
              <a:t>contains 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no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active  </a:t>
            </a:r>
            <a:r>
              <a:rPr sz="2200" spc="105" dirty="0">
                <a:solidFill>
                  <a:srgbClr val="524848"/>
                </a:solidFill>
                <a:latin typeface="Arial"/>
                <a:cs typeface="Arial"/>
              </a:rPr>
              <a:t>moiety </a:t>
            </a:r>
            <a:r>
              <a:rPr sz="2200" spc="135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has </a:t>
            </a:r>
            <a:r>
              <a:rPr sz="2200" spc="50" dirty="0">
                <a:solidFill>
                  <a:srgbClr val="524848"/>
                </a:solidFill>
                <a:latin typeface="Arial"/>
                <a:cs typeface="Arial"/>
              </a:rPr>
              <a:t>been </a:t>
            </a:r>
            <a:r>
              <a:rPr sz="2200" spc="60" dirty="0">
                <a:solidFill>
                  <a:srgbClr val="524848"/>
                </a:solidFill>
                <a:latin typeface="Arial"/>
                <a:cs typeface="Arial"/>
              </a:rPr>
              <a:t>approved </a:t>
            </a:r>
            <a:r>
              <a:rPr sz="2200" spc="-30" dirty="0">
                <a:solidFill>
                  <a:srgbClr val="524848"/>
                </a:solidFill>
                <a:latin typeface="Arial"/>
                <a:cs typeface="Arial"/>
              </a:rPr>
              <a:t>by </a:t>
            </a:r>
            <a:r>
              <a:rPr sz="2200" spc="-105" dirty="0">
                <a:solidFill>
                  <a:srgbClr val="524848"/>
                </a:solidFill>
                <a:latin typeface="Arial"/>
                <a:cs typeface="Arial"/>
              </a:rPr>
              <a:t>FDA </a:t>
            </a: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200" spc="10" dirty="0">
                <a:solidFill>
                  <a:srgbClr val="524848"/>
                </a:solidFill>
                <a:latin typeface="Arial"/>
                <a:cs typeface="Arial"/>
              </a:rPr>
              <a:t>any</a:t>
            </a:r>
            <a:r>
              <a:rPr sz="2200" spc="3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other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ts val="2335"/>
              </a:lnSpc>
            </a:pPr>
            <a:r>
              <a:rPr sz="2200" spc="120" dirty="0">
                <a:solidFill>
                  <a:srgbClr val="524848"/>
                </a:solidFill>
                <a:latin typeface="Arial"/>
                <a:cs typeface="Arial"/>
              </a:rPr>
              <a:t>application </a:t>
            </a:r>
            <a:r>
              <a:rPr sz="2200" spc="125" dirty="0">
                <a:solidFill>
                  <a:srgbClr val="524848"/>
                </a:solidFill>
                <a:latin typeface="Arial"/>
                <a:cs typeface="Arial"/>
              </a:rPr>
              <a:t>submitted </a:t>
            </a: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under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section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505(b)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200" spc="63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20" dirty="0">
                <a:solidFill>
                  <a:srgbClr val="524848"/>
                </a:solidFill>
                <a:latin typeface="Arial"/>
                <a:cs typeface="Arial"/>
              </a:rPr>
              <a:t>act”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Arial"/>
              <a:cs typeface="Arial"/>
            </a:endParaRPr>
          </a:p>
          <a:p>
            <a:pPr marL="241300" indent="-228600">
              <a:lnSpc>
                <a:spcPts val="2510"/>
              </a:lnSpc>
              <a:buClr>
                <a:srgbClr val="C56951"/>
              </a:buClr>
              <a:buFont typeface="Arial"/>
              <a:buChar char=""/>
              <a:tabLst>
                <a:tab pos="241300" algn="l"/>
                <a:tab pos="2430145" algn="l"/>
              </a:tabLst>
            </a:pPr>
            <a:r>
              <a:rPr sz="2200" b="1" spc="-30" dirty="0">
                <a:solidFill>
                  <a:srgbClr val="524848"/>
                </a:solidFill>
                <a:latin typeface="Arial"/>
                <a:cs typeface="Arial"/>
              </a:rPr>
              <a:t>Active</a:t>
            </a:r>
            <a:r>
              <a:rPr sz="2200" b="1" spc="2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b="1" spc="25" dirty="0">
                <a:solidFill>
                  <a:srgbClr val="524848"/>
                </a:solidFill>
                <a:latin typeface="Arial"/>
                <a:cs typeface="Arial"/>
              </a:rPr>
              <a:t>Moiety</a:t>
            </a:r>
            <a:r>
              <a:rPr sz="2200" spc="25" dirty="0">
                <a:solidFill>
                  <a:srgbClr val="524848"/>
                </a:solidFill>
                <a:latin typeface="Arial"/>
                <a:cs typeface="Arial"/>
              </a:rPr>
              <a:t>:	</a:t>
            </a:r>
            <a:r>
              <a:rPr sz="2200" spc="125" dirty="0">
                <a:solidFill>
                  <a:srgbClr val="524848"/>
                </a:solidFill>
                <a:latin typeface="Arial"/>
                <a:cs typeface="Arial"/>
              </a:rPr>
              <a:t>“the </a:t>
            </a: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molecule </a:t>
            </a: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200" spc="70" dirty="0">
                <a:solidFill>
                  <a:srgbClr val="524848"/>
                </a:solidFill>
                <a:latin typeface="Arial"/>
                <a:cs typeface="Arial"/>
              </a:rPr>
              <a:t>ion, </a:t>
            </a: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excluding</a:t>
            </a:r>
            <a:r>
              <a:rPr sz="2200" spc="2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those</a:t>
            </a:r>
            <a:endParaRPr sz="2200">
              <a:latin typeface="Arial"/>
              <a:cs typeface="Arial"/>
            </a:endParaRPr>
          </a:p>
          <a:p>
            <a:pPr marL="241300" marR="67310">
              <a:lnSpc>
                <a:spcPts val="2380"/>
              </a:lnSpc>
              <a:spcBef>
                <a:spcPts val="165"/>
              </a:spcBef>
            </a:pP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appended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portions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molecule </a:t>
            </a:r>
            <a:r>
              <a:rPr sz="2200" spc="135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200" spc="45" dirty="0">
                <a:solidFill>
                  <a:srgbClr val="524848"/>
                </a:solidFill>
                <a:latin typeface="Arial"/>
                <a:cs typeface="Arial"/>
              </a:rPr>
              <a:t>cause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65" dirty="0">
                <a:solidFill>
                  <a:srgbClr val="524848"/>
                </a:solidFill>
                <a:latin typeface="Arial"/>
                <a:cs typeface="Arial"/>
              </a:rPr>
              <a:t>drug to  </a:t>
            </a:r>
            <a:r>
              <a:rPr sz="2200" spc="15" dirty="0">
                <a:solidFill>
                  <a:srgbClr val="524848"/>
                </a:solidFill>
                <a:latin typeface="Arial"/>
                <a:cs typeface="Arial"/>
              </a:rPr>
              <a:t>be</a:t>
            </a:r>
            <a:r>
              <a:rPr sz="2200" spc="2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30" dirty="0">
                <a:solidFill>
                  <a:srgbClr val="524848"/>
                </a:solidFill>
                <a:latin typeface="Arial"/>
                <a:cs typeface="Arial"/>
              </a:rPr>
              <a:t>an</a:t>
            </a:r>
            <a:r>
              <a:rPr sz="2200" spc="23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ester,</a:t>
            </a:r>
            <a:r>
              <a:rPr sz="2200" spc="2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05" dirty="0">
                <a:solidFill>
                  <a:srgbClr val="524848"/>
                </a:solidFill>
                <a:latin typeface="Arial"/>
                <a:cs typeface="Arial"/>
              </a:rPr>
              <a:t>salt</a:t>
            </a:r>
            <a:r>
              <a:rPr sz="2200" spc="2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(including</a:t>
            </a:r>
            <a:r>
              <a:rPr sz="2200" spc="2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-4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200" spc="229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05" dirty="0">
                <a:solidFill>
                  <a:srgbClr val="524848"/>
                </a:solidFill>
                <a:latin typeface="Arial"/>
                <a:cs typeface="Arial"/>
              </a:rPr>
              <a:t>salt</a:t>
            </a:r>
            <a:r>
              <a:rPr sz="2200" spc="2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14" dirty="0">
                <a:solidFill>
                  <a:srgbClr val="524848"/>
                </a:solidFill>
                <a:latin typeface="Arial"/>
                <a:cs typeface="Arial"/>
              </a:rPr>
              <a:t>with</a:t>
            </a:r>
            <a:r>
              <a:rPr sz="2200" spc="3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hydrogen</a:t>
            </a:r>
            <a:r>
              <a:rPr sz="2200" spc="2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or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ts val="2205"/>
              </a:lnSpc>
            </a:pP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coordination</a:t>
            </a:r>
            <a:r>
              <a:rPr sz="2200" spc="2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bonds),</a:t>
            </a:r>
            <a:r>
              <a:rPr sz="2200" spc="2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or</a:t>
            </a:r>
            <a:r>
              <a:rPr sz="2200" spc="24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other</a:t>
            </a:r>
            <a:r>
              <a:rPr sz="2200" spc="3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85" dirty="0">
                <a:solidFill>
                  <a:srgbClr val="524848"/>
                </a:solidFill>
                <a:latin typeface="Arial"/>
                <a:cs typeface="Arial"/>
              </a:rPr>
              <a:t>noncovalent</a:t>
            </a:r>
            <a:r>
              <a:rPr sz="2200" spc="3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derivative</a:t>
            </a:r>
            <a:r>
              <a:rPr sz="2200" spc="2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50" dirty="0">
                <a:solidFill>
                  <a:srgbClr val="524848"/>
                </a:solidFill>
                <a:latin typeface="Arial"/>
                <a:cs typeface="Arial"/>
              </a:rPr>
              <a:t>(such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ts val="2375"/>
              </a:lnSpc>
            </a:pPr>
            <a:r>
              <a:rPr sz="2200" dirty="0">
                <a:solidFill>
                  <a:srgbClr val="524848"/>
                </a:solidFill>
                <a:latin typeface="Arial"/>
                <a:cs typeface="Arial"/>
              </a:rPr>
              <a:t>as </a:t>
            </a:r>
            <a:r>
              <a:rPr sz="22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complex,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chelate, </a:t>
            </a: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clathrate)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200" spc="3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8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  <a:p>
            <a:pPr marL="241300" marR="1585595">
              <a:lnSpc>
                <a:spcPts val="2380"/>
              </a:lnSpc>
              <a:spcBef>
                <a:spcPts val="165"/>
              </a:spcBef>
            </a:pP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molecule,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responsible for the </a:t>
            </a:r>
            <a:r>
              <a:rPr sz="2200" spc="95" dirty="0">
                <a:solidFill>
                  <a:srgbClr val="524848"/>
                </a:solidFill>
                <a:latin typeface="Arial"/>
                <a:cs typeface="Arial"/>
              </a:rPr>
              <a:t>physiological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or  pharmacological </a:t>
            </a:r>
            <a:r>
              <a:rPr sz="2200" spc="105" dirty="0">
                <a:solidFill>
                  <a:srgbClr val="524848"/>
                </a:solidFill>
                <a:latin typeface="Arial"/>
                <a:cs typeface="Arial"/>
              </a:rPr>
              <a:t>action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65" dirty="0">
                <a:solidFill>
                  <a:srgbClr val="524848"/>
                </a:solidFill>
                <a:latin typeface="Arial"/>
                <a:cs typeface="Arial"/>
              </a:rPr>
              <a:t>drug</a:t>
            </a:r>
            <a:r>
              <a:rPr sz="2200" spc="2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95" dirty="0">
                <a:solidFill>
                  <a:srgbClr val="524848"/>
                </a:solidFill>
                <a:latin typeface="Arial"/>
                <a:cs typeface="Arial"/>
              </a:rPr>
              <a:t>substance”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3485"/>
              </a:spcBef>
            </a:pPr>
            <a:r>
              <a:rPr sz="3600" spc="-185" dirty="0"/>
              <a:t>NEW </a:t>
            </a:r>
            <a:r>
              <a:rPr sz="3600" spc="-130" dirty="0"/>
              <a:t>CHEMICAL</a:t>
            </a:r>
            <a:r>
              <a:rPr sz="3600" spc="-90" dirty="0"/>
              <a:t> </a:t>
            </a:r>
            <a:r>
              <a:rPr sz="3600" spc="-165" dirty="0"/>
              <a:t>ENTITY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2051685" y="1844801"/>
            <a:ext cx="4897120" cy="648335"/>
          </a:xfrm>
          <a:custGeom>
            <a:avLst/>
            <a:gdLst/>
            <a:ahLst/>
            <a:cxnLst/>
            <a:rect l="l" t="t" r="r" b="b"/>
            <a:pathLst>
              <a:path w="4897120" h="648335">
                <a:moveTo>
                  <a:pt x="4788535" y="0"/>
                </a:moveTo>
                <a:lnTo>
                  <a:pt x="108076" y="0"/>
                </a:lnTo>
                <a:lnTo>
                  <a:pt x="66008" y="8493"/>
                </a:lnTo>
                <a:lnTo>
                  <a:pt x="31654" y="31654"/>
                </a:lnTo>
                <a:lnTo>
                  <a:pt x="8493" y="66008"/>
                </a:lnTo>
                <a:lnTo>
                  <a:pt x="0" y="108076"/>
                </a:lnTo>
                <a:lnTo>
                  <a:pt x="0" y="540131"/>
                </a:lnTo>
                <a:lnTo>
                  <a:pt x="8493" y="582126"/>
                </a:lnTo>
                <a:lnTo>
                  <a:pt x="31654" y="616442"/>
                </a:lnTo>
                <a:lnTo>
                  <a:pt x="66008" y="639589"/>
                </a:lnTo>
                <a:lnTo>
                  <a:pt x="108076" y="648081"/>
                </a:lnTo>
                <a:lnTo>
                  <a:pt x="4788535" y="648081"/>
                </a:lnTo>
                <a:lnTo>
                  <a:pt x="4830603" y="639589"/>
                </a:lnTo>
                <a:lnTo>
                  <a:pt x="4864957" y="616442"/>
                </a:lnTo>
                <a:lnTo>
                  <a:pt x="4888118" y="582126"/>
                </a:lnTo>
                <a:lnTo>
                  <a:pt x="4896612" y="540131"/>
                </a:lnTo>
                <a:lnTo>
                  <a:pt x="4896612" y="108076"/>
                </a:lnTo>
                <a:lnTo>
                  <a:pt x="4888118" y="66008"/>
                </a:lnTo>
                <a:lnTo>
                  <a:pt x="4864957" y="31654"/>
                </a:lnTo>
                <a:lnTo>
                  <a:pt x="4830603" y="8493"/>
                </a:lnTo>
                <a:lnTo>
                  <a:pt x="4788535" y="0"/>
                </a:lnTo>
                <a:close/>
              </a:path>
            </a:pathLst>
          </a:custGeom>
          <a:solidFill>
            <a:srgbClr val="C56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04993" y="1836547"/>
            <a:ext cx="47904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99490" algn="l"/>
                <a:tab pos="4777105" algn="l"/>
              </a:tabLst>
            </a:pPr>
            <a:r>
              <a:rPr sz="4000" u="heavy" spc="-114" dirty="0">
                <a:solidFill>
                  <a:srgbClr val="FFFF00"/>
                </a:solidFill>
                <a:uFill>
                  <a:solidFill>
                    <a:srgbClr val="914A39"/>
                  </a:solidFill>
                </a:uFill>
                <a:latin typeface="Arial"/>
                <a:cs typeface="Arial"/>
              </a:rPr>
              <a:t> 	</a:t>
            </a:r>
            <a:r>
              <a:rPr sz="4000" u="heavy" spc="-310" dirty="0">
                <a:solidFill>
                  <a:srgbClr val="FFFF00"/>
                </a:solidFill>
                <a:uFill>
                  <a:solidFill>
                    <a:srgbClr val="914A39"/>
                  </a:solidFill>
                </a:uFill>
                <a:latin typeface="Arial"/>
                <a:cs typeface="Arial"/>
              </a:rPr>
              <a:t>DEFINITIONS	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920" y="1743202"/>
            <a:ext cx="8444865" cy="451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974214" indent="-229235">
              <a:lnSpc>
                <a:spcPct val="100000"/>
              </a:lnSpc>
              <a:spcBef>
                <a:spcPts val="100"/>
              </a:spcBef>
              <a:buClr>
                <a:srgbClr val="C56951"/>
              </a:buClr>
              <a:buChar char=""/>
              <a:tabLst>
                <a:tab pos="241935" algn="l"/>
              </a:tabLst>
            </a:pP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Federal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Administration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Amendments  </a:t>
            </a:r>
            <a:r>
              <a:rPr sz="2400" spc="50" dirty="0">
                <a:solidFill>
                  <a:srgbClr val="524848"/>
                </a:solidFill>
                <a:latin typeface="Arial"/>
                <a:cs typeface="Arial"/>
              </a:rPr>
              <a:t>Act,</a:t>
            </a:r>
            <a:r>
              <a:rPr sz="2400" spc="1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2007(“FDAAA”)</a:t>
            </a:r>
            <a:endParaRPr sz="2400">
              <a:latin typeface="Arial"/>
              <a:cs typeface="Arial"/>
            </a:endParaRPr>
          </a:p>
          <a:p>
            <a:pPr marL="241300" marR="252729" indent="-229235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Font typeface="Arial"/>
              <a:buChar char=""/>
              <a:tabLst>
                <a:tab pos="334010" algn="l"/>
                <a:tab pos="334645" algn="l"/>
              </a:tabLst>
            </a:pPr>
            <a:r>
              <a:rPr dirty="0"/>
              <a:t>	</a:t>
            </a:r>
            <a:r>
              <a:rPr sz="2400" spc="25" dirty="0">
                <a:solidFill>
                  <a:srgbClr val="524848"/>
                </a:solidFill>
                <a:latin typeface="Arial"/>
                <a:cs typeface="Arial"/>
              </a:rPr>
              <a:t>Under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strict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conditions,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an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enantiomer </a:t>
            </a:r>
            <a:r>
              <a:rPr sz="2400" spc="45" dirty="0">
                <a:solidFill>
                  <a:srgbClr val="524848"/>
                </a:solidFill>
                <a:latin typeface="Arial"/>
                <a:cs typeface="Arial"/>
              </a:rPr>
              <a:t>can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qualify 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as  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2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24848"/>
                </a:solidFill>
                <a:latin typeface="Arial"/>
                <a:cs typeface="Arial"/>
              </a:rPr>
              <a:t>NCE:</a:t>
            </a:r>
            <a:endParaRPr sz="24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–</a:t>
            </a:r>
            <a:r>
              <a:rPr sz="2000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000" spc="13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524848"/>
                </a:solidFill>
                <a:latin typeface="Arial"/>
                <a:cs typeface="Arial"/>
              </a:rPr>
              <a:t>single</a:t>
            </a:r>
            <a:r>
              <a:rPr sz="2000" spc="1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enantiomer</a:t>
            </a:r>
            <a:r>
              <a:rPr sz="2000" spc="1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524848"/>
                </a:solidFill>
                <a:latin typeface="Arial"/>
                <a:cs typeface="Arial"/>
              </a:rPr>
              <a:t>has</a:t>
            </a:r>
            <a:r>
              <a:rPr sz="2000" spc="1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524848"/>
                </a:solidFill>
                <a:latin typeface="Arial"/>
                <a:cs typeface="Arial"/>
              </a:rPr>
              <a:t>not</a:t>
            </a:r>
            <a:r>
              <a:rPr sz="2000" spc="1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25" dirty="0">
                <a:solidFill>
                  <a:srgbClr val="524848"/>
                </a:solidFill>
                <a:latin typeface="Arial"/>
                <a:cs typeface="Arial"/>
              </a:rPr>
              <a:t>been</a:t>
            </a:r>
            <a:r>
              <a:rPr sz="2000" spc="13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524848"/>
                </a:solidFill>
                <a:latin typeface="Arial"/>
                <a:cs typeface="Arial"/>
              </a:rPr>
              <a:t>previously</a:t>
            </a:r>
            <a:r>
              <a:rPr sz="2000" spc="1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25" dirty="0">
                <a:solidFill>
                  <a:srgbClr val="524848"/>
                </a:solidFill>
                <a:latin typeface="Arial"/>
                <a:cs typeface="Arial"/>
              </a:rPr>
              <a:t>approved</a:t>
            </a:r>
            <a:r>
              <a:rPr sz="2000" spc="1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524848"/>
                </a:solidFill>
                <a:latin typeface="Arial"/>
                <a:cs typeface="Arial"/>
              </a:rPr>
              <a:t>except</a:t>
            </a:r>
            <a:r>
              <a:rPr sz="2000" spc="1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524848"/>
                </a:solidFill>
                <a:latin typeface="Arial"/>
                <a:cs typeface="Arial"/>
              </a:rPr>
              <a:t>in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  <a:spcBef>
                <a:spcPts val="15"/>
              </a:spcBef>
            </a:pP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000" spc="25" dirty="0">
                <a:solidFill>
                  <a:srgbClr val="524848"/>
                </a:solidFill>
                <a:latin typeface="Arial"/>
                <a:cs typeface="Arial"/>
              </a:rPr>
              <a:t>approved </a:t>
            </a:r>
            <a:r>
              <a:rPr sz="2000" spc="60" dirty="0">
                <a:solidFill>
                  <a:srgbClr val="524848"/>
                </a:solidFill>
                <a:latin typeface="Arial"/>
                <a:cs typeface="Arial"/>
              </a:rPr>
              <a:t>racemic</a:t>
            </a:r>
            <a:r>
              <a:rPr sz="2000" spc="3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524848"/>
                </a:solidFill>
                <a:latin typeface="Arial"/>
                <a:cs typeface="Arial"/>
              </a:rPr>
              <a:t>drug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524848"/>
                </a:solidFill>
                <a:latin typeface="Arial"/>
                <a:cs typeface="Arial"/>
              </a:rPr>
              <a:t>–The </a:t>
            </a:r>
            <a:r>
              <a:rPr sz="2000" spc="-90" dirty="0">
                <a:solidFill>
                  <a:srgbClr val="524848"/>
                </a:solidFill>
                <a:latin typeface="Arial"/>
                <a:cs typeface="Arial"/>
              </a:rPr>
              <a:t>NDA </a:t>
            </a:r>
            <a:r>
              <a:rPr sz="2000" spc="50" dirty="0">
                <a:solidFill>
                  <a:srgbClr val="524848"/>
                </a:solidFill>
                <a:latin typeface="Arial"/>
                <a:cs typeface="Arial"/>
              </a:rPr>
              <a:t>includes </a:t>
            </a:r>
            <a:r>
              <a:rPr sz="2000" spc="100" dirty="0">
                <a:solidFill>
                  <a:srgbClr val="524848"/>
                </a:solidFill>
                <a:latin typeface="Arial"/>
                <a:cs typeface="Arial"/>
              </a:rPr>
              <a:t>full </a:t>
            </a:r>
            <a:r>
              <a:rPr sz="2000" spc="10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clinical</a:t>
            </a:r>
            <a:r>
              <a:rPr sz="2000" spc="30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investigations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524848"/>
                </a:solidFill>
                <a:latin typeface="Arial"/>
                <a:cs typeface="Arial"/>
              </a:rPr>
              <a:t>–The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clinical </a:t>
            </a:r>
            <a:r>
              <a:rPr sz="2000" spc="55" dirty="0">
                <a:solidFill>
                  <a:srgbClr val="524848"/>
                </a:solidFill>
                <a:latin typeface="Arial"/>
                <a:cs typeface="Arial"/>
              </a:rPr>
              <a:t>studies </a:t>
            </a:r>
            <a:r>
              <a:rPr sz="2000" spc="20" dirty="0">
                <a:solidFill>
                  <a:srgbClr val="524848"/>
                </a:solidFill>
                <a:latin typeface="Arial"/>
                <a:cs typeface="Arial"/>
              </a:rPr>
              <a:t>were </a:t>
            </a:r>
            <a:r>
              <a:rPr sz="2000" spc="55" dirty="0">
                <a:solidFill>
                  <a:srgbClr val="524848"/>
                </a:solidFill>
                <a:latin typeface="Arial"/>
                <a:cs typeface="Arial"/>
              </a:rPr>
              <a:t>not </a:t>
            </a:r>
            <a:r>
              <a:rPr sz="2000" spc="15" dirty="0">
                <a:solidFill>
                  <a:srgbClr val="524848"/>
                </a:solidFill>
                <a:latin typeface="Arial"/>
                <a:cs typeface="Arial"/>
              </a:rPr>
              <a:t>used</a:t>
            </a:r>
            <a:r>
              <a:rPr sz="2000" spc="2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6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the racemate</a:t>
            </a:r>
            <a:endParaRPr sz="2000">
              <a:latin typeface="Arial"/>
              <a:cs typeface="Arial"/>
            </a:endParaRPr>
          </a:p>
          <a:p>
            <a:pPr marL="287020" marR="508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524848"/>
                </a:solidFill>
                <a:latin typeface="Arial"/>
                <a:cs typeface="Arial"/>
              </a:rPr>
              <a:t>–The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enantiomer </a:t>
            </a:r>
            <a:r>
              <a:rPr sz="2000" spc="80" dirty="0">
                <a:solidFill>
                  <a:srgbClr val="524848"/>
                </a:solidFill>
                <a:latin typeface="Arial"/>
                <a:cs typeface="Arial"/>
              </a:rPr>
              <a:t>indication </a:t>
            </a:r>
            <a:r>
              <a:rPr sz="2000" spc="20" dirty="0">
                <a:solidFill>
                  <a:srgbClr val="524848"/>
                </a:solidFill>
                <a:latin typeface="Arial"/>
                <a:cs typeface="Arial"/>
              </a:rPr>
              <a:t>is </a:t>
            </a:r>
            <a:r>
              <a:rPr sz="2000" spc="55" dirty="0">
                <a:solidFill>
                  <a:srgbClr val="524848"/>
                </a:solidFill>
                <a:latin typeface="Arial"/>
                <a:cs typeface="Arial"/>
              </a:rPr>
              <a:t>not </a:t>
            </a:r>
            <a:r>
              <a:rPr sz="2000" spc="50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000" spc="40" dirty="0">
                <a:solidFill>
                  <a:srgbClr val="524848"/>
                </a:solidFill>
                <a:latin typeface="Arial"/>
                <a:cs typeface="Arial"/>
              </a:rPr>
              <a:t>same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therapeutic </a:t>
            </a:r>
            <a:r>
              <a:rPr sz="2000" spc="45" dirty="0">
                <a:solidFill>
                  <a:srgbClr val="524848"/>
                </a:solidFill>
                <a:latin typeface="Arial"/>
                <a:cs typeface="Arial"/>
              </a:rPr>
              <a:t>category  </a:t>
            </a:r>
            <a:r>
              <a:rPr sz="2000" spc="-15" dirty="0">
                <a:solidFill>
                  <a:srgbClr val="524848"/>
                </a:solidFill>
                <a:latin typeface="Arial"/>
                <a:cs typeface="Arial"/>
              </a:rPr>
              <a:t>as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000" spc="3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racemate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400" spc="-630" dirty="0">
                <a:solidFill>
                  <a:srgbClr val="C56951"/>
                </a:solidFill>
                <a:latin typeface="Arial"/>
                <a:cs typeface="Arial"/>
              </a:rPr>
              <a:t>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Three-year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exclusivity</a:t>
            </a:r>
            <a:r>
              <a:rPr sz="2400" spc="3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available: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e.g.,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Lexapro(escitalopram);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Nexium</a:t>
            </a:r>
            <a:r>
              <a:rPr sz="2400" spc="4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(esomeprazole)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746760">
              <a:lnSpc>
                <a:spcPct val="100000"/>
              </a:lnSpc>
            </a:pPr>
            <a:r>
              <a:rPr spc="-235" dirty="0"/>
              <a:t>NCE </a:t>
            </a:r>
            <a:r>
              <a:rPr spc="-125" dirty="0"/>
              <a:t>EXCLUSIVITY </a:t>
            </a:r>
            <a:r>
              <a:rPr spc="-225" dirty="0"/>
              <a:t>FOR</a:t>
            </a:r>
            <a:r>
              <a:rPr spc="-210" dirty="0"/>
              <a:t> </a:t>
            </a:r>
            <a:r>
              <a:rPr spc="-100" dirty="0"/>
              <a:t>ENANTIOMERS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643223"/>
            <a:ext cx="7655559" cy="28549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spc="-2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20" dirty="0">
                <a:solidFill>
                  <a:srgbClr val="524848"/>
                </a:solidFill>
                <a:latin typeface="Arial"/>
                <a:cs typeface="Arial"/>
              </a:rPr>
              <a:t>Hatch-Waxman </a:t>
            </a:r>
            <a:r>
              <a:rPr sz="3200" spc="30" dirty="0">
                <a:solidFill>
                  <a:srgbClr val="524848"/>
                </a:solidFill>
                <a:latin typeface="Arial"/>
                <a:cs typeface="Arial"/>
              </a:rPr>
              <a:t>Act,</a:t>
            </a:r>
            <a:r>
              <a:rPr sz="3200" spc="3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220" dirty="0">
                <a:solidFill>
                  <a:srgbClr val="524848"/>
                </a:solidFill>
                <a:latin typeface="Arial"/>
                <a:cs typeface="Arial"/>
              </a:rPr>
              <a:t>1984</a:t>
            </a:r>
            <a:endParaRPr sz="3200">
              <a:latin typeface="Arial"/>
              <a:cs typeface="Arial"/>
            </a:endParaRPr>
          </a:p>
          <a:p>
            <a:pPr marL="241300" marR="306705" indent="-228600">
              <a:lnSpc>
                <a:spcPct val="100000"/>
              </a:lnSpc>
              <a:spcBef>
                <a:spcPts val="770"/>
              </a:spcBef>
              <a:tabLst>
                <a:tab pos="2124710" algn="l"/>
              </a:tabLst>
            </a:pPr>
            <a:r>
              <a:rPr sz="3200" spc="-5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55" dirty="0">
                <a:solidFill>
                  <a:srgbClr val="524848"/>
                </a:solidFill>
                <a:latin typeface="Arial"/>
                <a:cs typeface="Arial"/>
              </a:rPr>
              <a:t>Granted:	</a:t>
            </a:r>
            <a:r>
              <a:rPr sz="3200" spc="95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3200" spc="90" dirty="0">
                <a:solidFill>
                  <a:srgbClr val="524848"/>
                </a:solidFill>
                <a:latin typeface="Arial"/>
                <a:cs typeface="Arial"/>
              </a:rPr>
              <a:t>submission of </a:t>
            </a:r>
            <a:r>
              <a:rPr sz="3200" spc="95" dirty="0">
                <a:solidFill>
                  <a:srgbClr val="524848"/>
                </a:solidFill>
                <a:latin typeface="Arial"/>
                <a:cs typeface="Arial"/>
              </a:rPr>
              <a:t>results </a:t>
            </a:r>
            <a:r>
              <a:rPr sz="3200" spc="90" dirty="0">
                <a:solidFill>
                  <a:srgbClr val="524848"/>
                </a:solidFill>
                <a:latin typeface="Arial"/>
                <a:cs typeface="Arial"/>
              </a:rPr>
              <a:t>of  </a:t>
            </a:r>
            <a:r>
              <a:rPr sz="3200" spc="20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3200" spc="125" dirty="0">
                <a:solidFill>
                  <a:srgbClr val="524848"/>
                </a:solidFill>
                <a:latin typeface="Arial"/>
                <a:cs typeface="Arial"/>
              </a:rPr>
              <a:t>clinical</a:t>
            </a:r>
            <a:r>
              <a:rPr sz="3200" spc="3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85" dirty="0">
                <a:solidFill>
                  <a:srgbClr val="524848"/>
                </a:solidFill>
                <a:latin typeface="Arial"/>
                <a:cs typeface="Arial"/>
              </a:rPr>
              <a:t>studies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1866264" algn="l"/>
              </a:tabLst>
            </a:pPr>
            <a:r>
              <a:rPr sz="3200" spc="-4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45" dirty="0">
                <a:solidFill>
                  <a:srgbClr val="524848"/>
                </a:solidFill>
                <a:latin typeface="Arial"/>
                <a:cs typeface="Arial"/>
              </a:rPr>
              <a:t>Blocks:	</a:t>
            </a:r>
            <a:r>
              <a:rPr sz="3200" spc="6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32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3200" spc="110" dirty="0">
                <a:solidFill>
                  <a:srgbClr val="524848"/>
                </a:solidFill>
                <a:latin typeface="Arial"/>
                <a:cs typeface="Arial"/>
              </a:rPr>
              <a:t>505(b)(2) </a:t>
            </a:r>
            <a:r>
              <a:rPr sz="3200" spc="30" dirty="0">
                <a:solidFill>
                  <a:srgbClr val="524848"/>
                </a:solidFill>
                <a:latin typeface="Arial"/>
                <a:cs typeface="Arial"/>
              </a:rPr>
              <a:t>or</a:t>
            </a:r>
            <a:r>
              <a:rPr sz="3200" spc="3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-120" dirty="0">
                <a:solidFill>
                  <a:srgbClr val="524848"/>
                </a:solidFill>
                <a:latin typeface="Arial"/>
                <a:cs typeface="Arial"/>
              </a:rPr>
              <a:t>ANDA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1913255" algn="l"/>
              </a:tabLst>
            </a:pPr>
            <a:r>
              <a:rPr sz="3200" spc="-4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45" dirty="0">
                <a:solidFill>
                  <a:srgbClr val="524848"/>
                </a:solidFill>
                <a:latin typeface="Arial"/>
                <a:cs typeface="Arial"/>
              </a:rPr>
              <a:t>Length:	</a:t>
            </a:r>
            <a:r>
              <a:rPr sz="3200" spc="100" dirty="0">
                <a:solidFill>
                  <a:srgbClr val="524848"/>
                </a:solidFill>
                <a:latin typeface="Arial"/>
                <a:cs typeface="Arial"/>
              </a:rPr>
              <a:t>three</a:t>
            </a:r>
            <a:r>
              <a:rPr sz="3200" spc="1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20" dirty="0">
                <a:solidFill>
                  <a:srgbClr val="524848"/>
                </a:solidFill>
                <a:latin typeface="Arial"/>
                <a:cs typeface="Arial"/>
              </a:rPr>
              <a:t>years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986155">
              <a:lnSpc>
                <a:spcPct val="100000"/>
              </a:lnSpc>
            </a:pPr>
            <a:r>
              <a:rPr sz="3200" spc="-145" dirty="0">
                <a:solidFill>
                  <a:srgbClr val="FFFFFF"/>
                </a:solidFill>
                <a:latin typeface="Arial"/>
                <a:cs typeface="Arial"/>
              </a:rPr>
              <a:t>NEW 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CLINICAL </a:t>
            </a:r>
            <a:r>
              <a:rPr sz="3200" spc="-210" dirty="0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25" dirty="0">
                <a:solidFill>
                  <a:srgbClr val="FFFFFF"/>
                </a:solidFill>
                <a:latin typeface="Arial"/>
                <a:cs typeface="Arial"/>
              </a:rPr>
              <a:t>EXCLUSIVITY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3202"/>
            <a:ext cx="7701915" cy="419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00330" indent="-228600">
              <a:lnSpc>
                <a:spcPct val="100000"/>
              </a:lnSpc>
              <a:spcBef>
                <a:spcPts val="10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Granted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 submission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“reports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clinical 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investigations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(other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than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biovailability</a:t>
            </a:r>
            <a:r>
              <a:rPr sz="2400" spc="57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studies)</a:t>
            </a:r>
            <a:endParaRPr sz="2400">
              <a:latin typeface="Arial"/>
              <a:cs typeface="Arial"/>
            </a:endParaRPr>
          </a:p>
          <a:p>
            <a:pPr marL="241300" marR="5080">
              <a:lnSpc>
                <a:spcPct val="100000"/>
              </a:lnSpc>
            </a:pP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essential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application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[or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supplemental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application]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conducted</a:t>
            </a:r>
            <a:r>
              <a:rPr sz="2400" spc="4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sponsored </a:t>
            </a:r>
            <a:r>
              <a:rPr sz="2400" spc="-30" dirty="0">
                <a:solidFill>
                  <a:srgbClr val="524848"/>
                </a:solidFill>
                <a:latin typeface="Arial"/>
                <a:cs typeface="Arial"/>
              </a:rPr>
              <a:t>by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400" spc="-4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applicant”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lr>
                <a:srgbClr val="C56951"/>
              </a:buClr>
              <a:buChar char=""/>
              <a:tabLst>
                <a:tab pos="241300" algn="l"/>
                <a:tab pos="1938020" algn="l"/>
              </a:tabLst>
            </a:pP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Examples:	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changed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formulations;</a:t>
            </a:r>
            <a:r>
              <a:rPr sz="2400" spc="6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salts;</a:t>
            </a:r>
            <a:endParaRPr sz="2400">
              <a:latin typeface="Arial"/>
              <a:cs typeface="Arial"/>
            </a:endParaRPr>
          </a:p>
          <a:p>
            <a:pPr marL="241300" marR="38735">
              <a:lnSpc>
                <a:spcPct val="100000"/>
              </a:lnSpc>
            </a:pP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indications;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dosing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regimens; 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patient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populations;  </a:t>
            </a:r>
            <a:r>
              <a:rPr sz="2400" spc="-240" dirty="0">
                <a:solidFill>
                  <a:srgbClr val="524848"/>
                </a:solidFill>
                <a:latin typeface="Arial"/>
                <a:cs typeface="Arial"/>
              </a:rPr>
              <a:t>OTC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switches;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other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label</a:t>
            </a:r>
            <a:r>
              <a:rPr sz="2400" spc="63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changes</a:t>
            </a:r>
            <a:endParaRPr sz="2400">
              <a:latin typeface="Arial"/>
              <a:cs typeface="Arial"/>
            </a:endParaRPr>
          </a:p>
          <a:p>
            <a:pPr marL="590550" lvl="1" indent="-258445">
              <a:lnSpc>
                <a:spcPct val="100000"/>
              </a:lnSpc>
              <a:spcBef>
                <a:spcPts val="500"/>
              </a:spcBef>
              <a:buClr>
                <a:srgbClr val="BE964D"/>
              </a:buClr>
              <a:buFont typeface="Wingdings"/>
              <a:buChar char=""/>
              <a:tabLst>
                <a:tab pos="589915" algn="l"/>
                <a:tab pos="591185" algn="l"/>
              </a:tabLst>
            </a:pPr>
            <a:r>
              <a:rPr sz="2000" spc="-10" dirty="0">
                <a:solidFill>
                  <a:srgbClr val="524848"/>
                </a:solidFill>
                <a:latin typeface="Arial"/>
                <a:cs typeface="Arial"/>
              </a:rPr>
              <a:t>Opana </a:t>
            </a:r>
            <a:r>
              <a:rPr sz="2000" spc="-165" dirty="0">
                <a:solidFill>
                  <a:srgbClr val="524848"/>
                </a:solidFill>
                <a:latin typeface="Arial"/>
                <a:cs typeface="Arial"/>
              </a:rPr>
              <a:t>ER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(immediate </a:t>
            </a:r>
            <a:r>
              <a:rPr sz="2000" spc="40" dirty="0">
                <a:solidFill>
                  <a:srgbClr val="524848"/>
                </a:solidFill>
                <a:latin typeface="Arial"/>
                <a:cs typeface="Arial"/>
              </a:rPr>
              <a:t>release →extended</a:t>
            </a:r>
            <a:r>
              <a:rPr sz="2000" spc="4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524848"/>
                </a:solidFill>
                <a:latin typeface="Arial"/>
                <a:cs typeface="Arial"/>
              </a:rPr>
              <a:t>release)</a:t>
            </a:r>
            <a:endParaRPr sz="2000">
              <a:latin typeface="Arial"/>
              <a:cs typeface="Arial"/>
            </a:endParaRPr>
          </a:p>
          <a:p>
            <a:pPr marL="590550" lvl="1" indent="-258445">
              <a:lnSpc>
                <a:spcPct val="100000"/>
              </a:lnSpc>
              <a:spcBef>
                <a:spcPts val="480"/>
              </a:spcBef>
              <a:buClr>
                <a:srgbClr val="BE964D"/>
              </a:buClr>
              <a:buFont typeface="Wingdings"/>
              <a:buChar char=""/>
              <a:tabLst>
                <a:tab pos="589915" algn="l"/>
                <a:tab pos="591185" algn="l"/>
              </a:tabLst>
            </a:pPr>
            <a:r>
              <a:rPr sz="2000" spc="15" dirty="0">
                <a:solidFill>
                  <a:srgbClr val="524848"/>
                </a:solidFill>
                <a:latin typeface="Arial"/>
                <a:cs typeface="Arial"/>
              </a:rPr>
              <a:t>Caduet </a:t>
            </a:r>
            <a:r>
              <a:rPr sz="2000" spc="95" dirty="0">
                <a:solidFill>
                  <a:srgbClr val="524848"/>
                </a:solidFill>
                <a:latin typeface="Arial"/>
                <a:cs typeface="Arial"/>
              </a:rPr>
              <a:t>(atorvastatin/amlodipine</a:t>
            </a:r>
            <a:r>
              <a:rPr sz="2000" spc="3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524848"/>
                </a:solidFill>
                <a:latin typeface="Arial"/>
                <a:cs typeface="Arial"/>
              </a:rPr>
              <a:t>combination)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986155">
              <a:lnSpc>
                <a:spcPct val="100000"/>
              </a:lnSpc>
            </a:pPr>
            <a:r>
              <a:rPr spc="-145" dirty="0"/>
              <a:t>NEW </a:t>
            </a:r>
            <a:r>
              <a:rPr spc="-55" dirty="0"/>
              <a:t>CLINICAL </a:t>
            </a:r>
            <a:r>
              <a:rPr spc="-210" dirty="0"/>
              <a:t>STUDY</a:t>
            </a:r>
            <a:r>
              <a:rPr spc="215" dirty="0"/>
              <a:t> </a:t>
            </a:r>
            <a:r>
              <a:rPr spc="-125" dirty="0"/>
              <a:t>EXCLUSIVITY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655721"/>
            <a:ext cx="7955280" cy="47447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55" dirty="0">
                <a:solidFill>
                  <a:srgbClr val="524848"/>
                </a:solidFill>
                <a:latin typeface="Arial"/>
                <a:cs typeface="Arial"/>
              </a:rPr>
              <a:t>Orphan </a:t>
            </a:r>
            <a:r>
              <a:rPr sz="2800" spc="1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800" spc="30" dirty="0">
                <a:solidFill>
                  <a:srgbClr val="524848"/>
                </a:solidFill>
                <a:latin typeface="Arial"/>
                <a:cs typeface="Arial"/>
              </a:rPr>
              <a:t>Act,</a:t>
            </a:r>
            <a:r>
              <a:rPr sz="2800" spc="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85" dirty="0">
                <a:solidFill>
                  <a:srgbClr val="524848"/>
                </a:solidFill>
                <a:latin typeface="Arial"/>
                <a:cs typeface="Arial"/>
              </a:rPr>
              <a:t>1983</a:t>
            </a:r>
            <a:endParaRPr sz="2800">
              <a:latin typeface="Arial"/>
              <a:cs typeface="Arial"/>
            </a:endParaRPr>
          </a:p>
          <a:p>
            <a:pPr marL="241300" marR="41910" indent="-228600">
              <a:lnSpc>
                <a:spcPct val="100000"/>
              </a:lnSpc>
              <a:spcBef>
                <a:spcPts val="675"/>
              </a:spcBef>
            </a:pPr>
            <a:r>
              <a:rPr sz="2800" spc="-2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20" dirty="0">
                <a:solidFill>
                  <a:srgbClr val="524848"/>
                </a:solidFill>
                <a:latin typeface="Arial"/>
                <a:cs typeface="Arial"/>
              </a:rPr>
              <a:t>Granted: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800" spc="40" dirty="0">
                <a:solidFill>
                  <a:srgbClr val="524848"/>
                </a:solidFill>
                <a:latin typeface="Arial"/>
                <a:cs typeface="Arial"/>
              </a:rPr>
              <a:t>drugs 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intended for </a:t>
            </a:r>
            <a:r>
              <a:rPr sz="2800" spc="140" dirty="0">
                <a:solidFill>
                  <a:srgbClr val="524848"/>
                </a:solidFill>
                <a:latin typeface="Arial"/>
                <a:cs typeface="Arial"/>
              </a:rPr>
              <a:t>treatment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800" spc="-490" dirty="0">
                <a:solidFill>
                  <a:srgbClr val="524848"/>
                </a:solidFill>
                <a:latin typeface="Arial"/>
                <a:cs typeface="Arial"/>
              </a:rPr>
              <a:t>a  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“rare </a:t>
            </a:r>
            <a:r>
              <a:rPr sz="2800" spc="50" dirty="0">
                <a:solidFill>
                  <a:srgbClr val="524848"/>
                </a:solidFill>
                <a:latin typeface="Arial"/>
                <a:cs typeface="Arial"/>
              </a:rPr>
              <a:t>disease </a:t>
            </a:r>
            <a:r>
              <a:rPr sz="2800" spc="25" dirty="0">
                <a:solidFill>
                  <a:srgbClr val="524848"/>
                </a:solidFill>
                <a:latin typeface="Arial"/>
                <a:cs typeface="Arial"/>
              </a:rPr>
              <a:t>or</a:t>
            </a:r>
            <a:r>
              <a:rPr sz="2800" spc="6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20" dirty="0">
                <a:solidFill>
                  <a:srgbClr val="524848"/>
                </a:solidFill>
                <a:latin typeface="Arial"/>
                <a:cs typeface="Arial"/>
              </a:rPr>
              <a:t>condition”</a:t>
            </a:r>
            <a:endParaRPr sz="2800">
              <a:latin typeface="Arial"/>
              <a:cs typeface="Arial"/>
            </a:endParaRPr>
          </a:p>
          <a:p>
            <a:pPr marL="781050" indent="-448309">
              <a:lnSpc>
                <a:spcPct val="100000"/>
              </a:lnSpc>
              <a:spcBef>
                <a:spcPts val="595"/>
              </a:spcBef>
              <a:buClr>
                <a:srgbClr val="BE964D"/>
              </a:buClr>
              <a:buFont typeface="Wingdings"/>
              <a:buChar char=""/>
              <a:tabLst>
                <a:tab pos="780415" algn="l"/>
                <a:tab pos="781050" algn="l"/>
              </a:tabLst>
            </a:pP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Affects </a:t>
            </a:r>
            <a:r>
              <a:rPr sz="2400" spc="5" dirty="0">
                <a:solidFill>
                  <a:srgbClr val="524848"/>
                </a:solidFill>
                <a:latin typeface="Arial"/>
                <a:cs typeface="Arial"/>
              </a:rPr>
              <a:t>&lt;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200,000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people </a:t>
            </a:r>
            <a:r>
              <a:rPr sz="2400" spc="50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-90" dirty="0">
                <a:solidFill>
                  <a:srgbClr val="524848"/>
                </a:solidFill>
                <a:latin typeface="Arial"/>
                <a:cs typeface="Arial"/>
              </a:rPr>
              <a:t>U.S.,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524848"/>
                </a:solidFill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781050" indent="-448309">
              <a:lnSpc>
                <a:spcPct val="100000"/>
              </a:lnSpc>
              <a:spcBef>
                <a:spcPts val="575"/>
              </a:spcBef>
              <a:buClr>
                <a:srgbClr val="BE964D"/>
              </a:buClr>
              <a:buFont typeface="Wingdings"/>
              <a:buChar char=""/>
              <a:tabLst>
                <a:tab pos="780415" algn="l"/>
                <a:tab pos="781050" algn="l"/>
              </a:tabLst>
            </a:pPr>
            <a:r>
              <a:rPr sz="2400" spc="-75" dirty="0">
                <a:solidFill>
                  <a:srgbClr val="524848"/>
                </a:solidFill>
                <a:latin typeface="Arial"/>
                <a:cs typeface="Arial"/>
              </a:rPr>
              <a:t>No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reasonable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expectation of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recouping </a:t>
            </a:r>
            <a:r>
              <a:rPr sz="2400" spc="-45" dirty="0">
                <a:solidFill>
                  <a:srgbClr val="524848"/>
                </a:solidFill>
                <a:latin typeface="Arial"/>
                <a:cs typeface="Arial"/>
              </a:rPr>
              <a:t>dev.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524848"/>
                </a:solidFill>
                <a:latin typeface="Arial"/>
                <a:cs typeface="Arial"/>
              </a:rPr>
              <a:t>costs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655"/>
              </a:spcBef>
            </a:pPr>
            <a:r>
              <a:rPr sz="2800" spc="-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5" dirty="0">
                <a:solidFill>
                  <a:srgbClr val="524848"/>
                </a:solidFill>
                <a:latin typeface="Arial"/>
                <a:cs typeface="Arial"/>
              </a:rPr>
              <a:t>Blocks: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800" spc="95" dirty="0">
                <a:solidFill>
                  <a:srgbClr val="524848"/>
                </a:solidFill>
                <a:latin typeface="Arial"/>
                <a:cs typeface="Arial"/>
              </a:rPr>
              <a:t>505(b)(1), 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(b)(2), </a:t>
            </a:r>
            <a:r>
              <a:rPr sz="2800" spc="25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800" spc="-225" dirty="0">
                <a:solidFill>
                  <a:srgbClr val="524848"/>
                </a:solidFill>
                <a:latin typeface="Arial"/>
                <a:cs typeface="Arial"/>
              </a:rPr>
              <a:t>ANDA  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directed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800" spc="60" dirty="0">
                <a:solidFill>
                  <a:srgbClr val="524848"/>
                </a:solidFill>
                <a:latin typeface="Arial"/>
                <a:cs typeface="Arial"/>
              </a:rPr>
              <a:t>same 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drug, 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800" spc="60" dirty="0">
                <a:solidFill>
                  <a:srgbClr val="524848"/>
                </a:solidFill>
                <a:latin typeface="Arial"/>
                <a:cs typeface="Arial"/>
              </a:rPr>
              <a:t>same</a:t>
            </a:r>
            <a:r>
              <a:rPr sz="2800" spc="37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50" dirty="0">
                <a:solidFill>
                  <a:srgbClr val="524848"/>
                </a:solidFill>
                <a:latin typeface="Arial"/>
                <a:cs typeface="Arial"/>
              </a:rPr>
              <a:t>disease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10" dirty="0">
                <a:solidFill>
                  <a:srgbClr val="524848"/>
                </a:solidFill>
                <a:latin typeface="Arial"/>
                <a:cs typeface="Arial"/>
              </a:rPr>
              <a:t>Length: </a:t>
            </a:r>
            <a:r>
              <a:rPr sz="2800" spc="-5" dirty="0">
                <a:solidFill>
                  <a:srgbClr val="524848"/>
                </a:solidFill>
                <a:latin typeface="Arial"/>
                <a:cs typeface="Arial"/>
              </a:rPr>
              <a:t>seven</a:t>
            </a:r>
            <a:r>
              <a:rPr sz="2800" spc="5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20" dirty="0">
                <a:solidFill>
                  <a:srgbClr val="524848"/>
                </a:solidFill>
                <a:latin typeface="Arial"/>
                <a:cs typeface="Arial"/>
              </a:rPr>
              <a:t>years</a:t>
            </a:r>
            <a:endParaRPr sz="2800">
              <a:latin typeface="Arial"/>
              <a:cs typeface="Arial"/>
            </a:endParaRPr>
          </a:p>
          <a:p>
            <a:pPr marL="241300" marR="332105" indent="-228600">
              <a:lnSpc>
                <a:spcPct val="100000"/>
              </a:lnSpc>
              <a:spcBef>
                <a:spcPts val="675"/>
              </a:spcBef>
            </a:pPr>
            <a:r>
              <a:rPr sz="2800" spc="5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55" dirty="0">
                <a:solidFill>
                  <a:srgbClr val="524848"/>
                </a:solidFill>
                <a:latin typeface="Arial"/>
                <a:cs typeface="Arial"/>
              </a:rPr>
              <a:t>Additional </a:t>
            </a:r>
            <a:r>
              <a:rPr sz="2800" spc="50" dirty="0">
                <a:solidFill>
                  <a:srgbClr val="524848"/>
                </a:solidFill>
                <a:latin typeface="Arial"/>
                <a:cs typeface="Arial"/>
              </a:rPr>
              <a:t>rewards: </a:t>
            </a:r>
            <a:r>
              <a:rPr sz="2800" spc="60" dirty="0">
                <a:solidFill>
                  <a:srgbClr val="524848"/>
                </a:solidFill>
                <a:latin typeface="Arial"/>
                <a:cs typeface="Arial"/>
              </a:rPr>
              <a:t>tax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credits; </a:t>
            </a:r>
            <a:r>
              <a:rPr sz="2800" spc="70" dirty="0">
                <a:solidFill>
                  <a:srgbClr val="524848"/>
                </a:solidFill>
                <a:latin typeface="Arial"/>
                <a:cs typeface="Arial"/>
              </a:rPr>
              <a:t>grants; </a:t>
            </a:r>
            <a:r>
              <a:rPr sz="2800" spc="-75" dirty="0">
                <a:solidFill>
                  <a:srgbClr val="524848"/>
                </a:solidFill>
                <a:latin typeface="Arial"/>
                <a:cs typeface="Arial"/>
              </a:rPr>
              <a:t>fees  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waived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1270" algn="ctr">
              <a:lnSpc>
                <a:spcPct val="100000"/>
              </a:lnSpc>
            </a:pPr>
            <a:r>
              <a:rPr spc="-100" dirty="0"/>
              <a:t>ORPHAN </a:t>
            </a:r>
            <a:r>
              <a:rPr spc="-180" dirty="0"/>
              <a:t>DRUG</a:t>
            </a:r>
            <a:r>
              <a:rPr spc="-185" dirty="0"/>
              <a:t> </a:t>
            </a:r>
            <a:r>
              <a:rPr spc="-125" dirty="0"/>
              <a:t>EXCLUSIVITY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1677"/>
            <a:ext cx="7827009" cy="4634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</a:pPr>
            <a:r>
              <a:rPr sz="2800" spc="-13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130" dirty="0">
                <a:solidFill>
                  <a:srgbClr val="524848"/>
                </a:solidFill>
                <a:latin typeface="Arial"/>
                <a:cs typeface="Arial"/>
              </a:rPr>
              <a:t>Food </a:t>
            </a:r>
            <a:r>
              <a:rPr sz="2800" spc="40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800" spc="1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800" spc="125" dirty="0">
                <a:solidFill>
                  <a:srgbClr val="524848"/>
                </a:solidFill>
                <a:latin typeface="Arial"/>
                <a:cs typeface="Arial"/>
              </a:rPr>
              <a:t>Administration </a:t>
            </a:r>
            <a:r>
              <a:rPr sz="2800" spc="50" dirty="0">
                <a:solidFill>
                  <a:srgbClr val="524848"/>
                </a:solidFill>
                <a:latin typeface="Arial"/>
                <a:cs typeface="Arial"/>
              </a:rPr>
              <a:t>Modernization  </a:t>
            </a:r>
            <a:r>
              <a:rPr sz="2800" spc="35" dirty="0">
                <a:solidFill>
                  <a:srgbClr val="524848"/>
                </a:solidFill>
                <a:latin typeface="Arial"/>
                <a:cs typeface="Arial"/>
              </a:rPr>
              <a:t>Act, </a:t>
            </a:r>
            <a:r>
              <a:rPr sz="2800" spc="165" dirty="0">
                <a:solidFill>
                  <a:srgbClr val="524848"/>
                </a:solidFill>
                <a:latin typeface="Arial"/>
                <a:cs typeface="Arial"/>
              </a:rPr>
              <a:t>1997</a:t>
            </a:r>
            <a:r>
              <a:rPr sz="2800" spc="409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24848"/>
                </a:solidFill>
                <a:latin typeface="Arial"/>
                <a:cs typeface="Arial"/>
              </a:rPr>
              <a:t>(“FDAMA”)</a:t>
            </a:r>
            <a:endParaRPr sz="2800">
              <a:latin typeface="Arial"/>
              <a:cs typeface="Arial"/>
            </a:endParaRPr>
          </a:p>
          <a:p>
            <a:pPr marL="241300" marR="368935" indent="-228600">
              <a:lnSpc>
                <a:spcPct val="100000"/>
              </a:lnSpc>
              <a:spcBef>
                <a:spcPts val="675"/>
              </a:spcBef>
            </a:pPr>
            <a:r>
              <a:rPr sz="2800" spc="-1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15" dirty="0">
                <a:solidFill>
                  <a:srgbClr val="524848"/>
                </a:solidFill>
                <a:latin typeface="Arial"/>
                <a:cs typeface="Arial"/>
              </a:rPr>
              <a:t>Granted: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800" spc="105" dirty="0">
                <a:solidFill>
                  <a:srgbClr val="524848"/>
                </a:solidFill>
                <a:latin typeface="Arial"/>
                <a:cs typeface="Arial"/>
              </a:rPr>
              <a:t>applicants </a:t>
            </a:r>
            <a:r>
              <a:rPr sz="2800" spc="25" dirty="0">
                <a:solidFill>
                  <a:srgbClr val="524848"/>
                </a:solidFill>
                <a:latin typeface="Arial"/>
                <a:cs typeface="Arial"/>
              </a:rPr>
              <a:t>who </a:t>
            </a:r>
            <a:r>
              <a:rPr sz="2800" spc="70" dirty="0">
                <a:solidFill>
                  <a:srgbClr val="524848"/>
                </a:solidFill>
                <a:latin typeface="Arial"/>
                <a:cs typeface="Arial"/>
              </a:rPr>
              <a:t>successfully  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complete </a:t>
            </a:r>
            <a:r>
              <a:rPr sz="2800" spc="20" dirty="0">
                <a:solidFill>
                  <a:srgbClr val="524848"/>
                </a:solidFill>
                <a:latin typeface="Arial"/>
                <a:cs typeface="Arial"/>
              </a:rPr>
              <a:t>FDA-requested </a:t>
            </a:r>
            <a:r>
              <a:rPr sz="2800" spc="114" dirty="0">
                <a:solidFill>
                  <a:srgbClr val="524848"/>
                </a:solidFill>
                <a:latin typeface="Arial"/>
                <a:cs typeface="Arial"/>
              </a:rPr>
              <a:t>clinical </a:t>
            </a:r>
            <a:r>
              <a:rPr sz="2800" spc="125" dirty="0">
                <a:solidFill>
                  <a:srgbClr val="524848"/>
                </a:solidFill>
                <a:latin typeface="Arial"/>
                <a:cs typeface="Arial"/>
              </a:rPr>
              <a:t>trials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800" spc="-50" dirty="0">
                <a:solidFill>
                  <a:srgbClr val="524848"/>
                </a:solidFill>
                <a:latin typeface="Arial"/>
                <a:cs typeface="Arial"/>
              </a:rPr>
              <a:t>a  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800" spc="-45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pediatric</a:t>
            </a:r>
            <a:r>
              <a:rPr sz="2800" spc="1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population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5" dirty="0">
                <a:solidFill>
                  <a:srgbClr val="524848"/>
                </a:solidFill>
                <a:latin typeface="Arial"/>
                <a:cs typeface="Arial"/>
              </a:rPr>
              <a:t>Blocks: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800" spc="105" dirty="0">
                <a:solidFill>
                  <a:srgbClr val="524848"/>
                </a:solidFill>
                <a:latin typeface="Arial"/>
                <a:cs typeface="Arial"/>
              </a:rPr>
              <a:t>505(b)(2) </a:t>
            </a:r>
            <a:r>
              <a:rPr sz="2800" spc="25" dirty="0">
                <a:solidFill>
                  <a:srgbClr val="524848"/>
                </a:solidFill>
                <a:latin typeface="Arial"/>
                <a:cs typeface="Arial"/>
              </a:rPr>
              <a:t>or</a:t>
            </a:r>
            <a:r>
              <a:rPr sz="2800" spc="14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-105" dirty="0">
                <a:solidFill>
                  <a:srgbClr val="524848"/>
                </a:solidFill>
                <a:latin typeface="Arial"/>
                <a:cs typeface="Arial"/>
              </a:rPr>
              <a:t>ANDA</a:t>
            </a:r>
            <a:endParaRPr sz="2800">
              <a:latin typeface="Arial"/>
              <a:cs typeface="Arial"/>
            </a:endParaRPr>
          </a:p>
          <a:p>
            <a:pPr marL="241300" marR="953135" indent="-228600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10" dirty="0">
                <a:solidFill>
                  <a:srgbClr val="524848"/>
                </a:solidFill>
                <a:latin typeface="Arial"/>
                <a:cs typeface="Arial"/>
              </a:rPr>
              <a:t>Length: </a:t>
            </a:r>
            <a:r>
              <a:rPr sz="2800" spc="15" dirty="0">
                <a:solidFill>
                  <a:srgbClr val="524848"/>
                </a:solidFill>
                <a:latin typeface="Arial"/>
                <a:cs typeface="Arial"/>
              </a:rPr>
              <a:t>six 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months </a:t>
            </a:r>
            <a:r>
              <a:rPr sz="2800" spc="20" dirty="0">
                <a:solidFill>
                  <a:srgbClr val="524848"/>
                </a:solidFill>
                <a:latin typeface="Arial"/>
                <a:cs typeface="Arial"/>
              </a:rPr>
              <a:t>beyond </a:t>
            </a:r>
            <a:r>
              <a:rPr sz="2800" spc="-10" dirty="0">
                <a:solidFill>
                  <a:srgbClr val="524848"/>
                </a:solidFill>
                <a:latin typeface="Arial"/>
                <a:cs typeface="Arial"/>
              </a:rPr>
              <a:t>any </a:t>
            </a:r>
            <a:r>
              <a:rPr sz="2800" spc="15" dirty="0">
                <a:solidFill>
                  <a:srgbClr val="524848"/>
                </a:solidFill>
                <a:latin typeface="Arial"/>
                <a:cs typeface="Arial"/>
              </a:rPr>
              <a:t>existing  </a:t>
            </a:r>
            <a:r>
              <a:rPr sz="2800" spc="125" dirty="0">
                <a:solidFill>
                  <a:srgbClr val="524848"/>
                </a:solidFill>
                <a:latin typeface="Arial"/>
                <a:cs typeface="Arial"/>
              </a:rPr>
              <a:t>marketing </a:t>
            </a:r>
            <a:r>
              <a:rPr sz="2800" spc="25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patent</a:t>
            </a:r>
            <a:r>
              <a:rPr sz="2800" spc="5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70" dirty="0">
                <a:solidFill>
                  <a:srgbClr val="524848"/>
                </a:solidFill>
                <a:latin typeface="Arial"/>
                <a:cs typeface="Arial"/>
              </a:rPr>
              <a:t>exclusivity</a:t>
            </a:r>
            <a:endParaRPr sz="2800">
              <a:latin typeface="Arial"/>
              <a:cs typeface="Arial"/>
            </a:endParaRPr>
          </a:p>
          <a:p>
            <a:pPr marL="241300" marR="1121410" indent="-228600">
              <a:lnSpc>
                <a:spcPct val="100000"/>
              </a:lnSpc>
              <a:spcBef>
                <a:spcPts val="675"/>
              </a:spcBef>
            </a:pPr>
            <a:r>
              <a:rPr sz="2800" spc="-2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25" dirty="0">
                <a:solidFill>
                  <a:srgbClr val="524848"/>
                </a:solidFill>
                <a:latin typeface="Arial"/>
                <a:cs typeface="Arial"/>
              </a:rPr>
              <a:t>gov’t 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funding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pediatric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studies </a:t>
            </a:r>
            <a:r>
              <a:rPr sz="2800" spc="150" dirty="0">
                <a:solidFill>
                  <a:srgbClr val="524848"/>
                </a:solidFill>
                <a:latin typeface="Arial"/>
                <a:cs typeface="Arial"/>
              </a:rPr>
              <a:t>if </a:t>
            </a:r>
            <a:r>
              <a:rPr sz="2800" spc="-240" dirty="0">
                <a:solidFill>
                  <a:srgbClr val="524848"/>
                </a:solidFill>
                <a:latin typeface="Arial"/>
                <a:cs typeface="Arial"/>
              </a:rPr>
              <a:t>no  </a:t>
            </a:r>
            <a:r>
              <a:rPr sz="2800" spc="70" dirty="0">
                <a:solidFill>
                  <a:srgbClr val="524848"/>
                </a:solidFill>
                <a:latin typeface="Arial"/>
                <a:cs typeface="Arial"/>
              </a:rPr>
              <a:t>exclusivity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635" algn="ctr">
              <a:lnSpc>
                <a:spcPct val="100000"/>
              </a:lnSpc>
            </a:pPr>
            <a:r>
              <a:rPr spc="-95" dirty="0"/>
              <a:t>PEDIATRIC</a:t>
            </a:r>
            <a:r>
              <a:rPr spc="240" dirty="0"/>
              <a:t> </a:t>
            </a:r>
            <a:r>
              <a:rPr spc="-125" dirty="0"/>
              <a:t>EXCLUSIVITY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655721"/>
            <a:ext cx="8090534" cy="42208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2800" spc="1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10" dirty="0">
                <a:solidFill>
                  <a:srgbClr val="524848"/>
                </a:solidFill>
                <a:latin typeface="Arial"/>
                <a:cs typeface="Arial"/>
              </a:rPr>
              <a:t>Hatch-Waxman </a:t>
            </a:r>
            <a:r>
              <a:rPr sz="2800" spc="30" dirty="0">
                <a:solidFill>
                  <a:srgbClr val="524848"/>
                </a:solidFill>
                <a:latin typeface="Arial"/>
                <a:cs typeface="Arial"/>
              </a:rPr>
              <a:t>Act,</a:t>
            </a:r>
            <a:r>
              <a:rPr sz="2800" spc="4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90" dirty="0">
                <a:solidFill>
                  <a:srgbClr val="524848"/>
                </a:solidFill>
                <a:latin typeface="Arial"/>
                <a:cs typeface="Arial"/>
              </a:rPr>
              <a:t>1984</a:t>
            </a:r>
            <a:endParaRPr sz="28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675"/>
              </a:spcBef>
            </a:pPr>
            <a:r>
              <a:rPr sz="2800" spc="-2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20" dirty="0">
                <a:solidFill>
                  <a:srgbClr val="524848"/>
                </a:solidFill>
                <a:latin typeface="Arial"/>
                <a:cs typeface="Arial"/>
              </a:rPr>
              <a:t>Granted: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800" spc="145" dirty="0">
                <a:solidFill>
                  <a:srgbClr val="524848"/>
                </a:solidFill>
                <a:latin typeface="Arial"/>
                <a:cs typeface="Arial"/>
              </a:rPr>
              <a:t>first </a:t>
            </a:r>
            <a:r>
              <a:rPr sz="2800" spc="-105" dirty="0">
                <a:solidFill>
                  <a:srgbClr val="524848"/>
                </a:solidFill>
                <a:latin typeface="Arial"/>
                <a:cs typeface="Arial"/>
              </a:rPr>
              <a:t>ANDA </a:t>
            </a:r>
            <a:r>
              <a:rPr sz="2800" spc="114" dirty="0">
                <a:solidFill>
                  <a:srgbClr val="524848"/>
                </a:solidFill>
                <a:latin typeface="Arial"/>
                <a:cs typeface="Arial"/>
              </a:rPr>
              <a:t>applicant </a:t>
            </a:r>
            <a:r>
              <a:rPr sz="2800" spc="25" dirty="0">
                <a:solidFill>
                  <a:srgbClr val="524848"/>
                </a:solidFill>
                <a:latin typeface="Arial"/>
                <a:cs typeface="Arial"/>
              </a:rPr>
              <a:t>who 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submits  </a:t>
            </a:r>
            <a:r>
              <a:rPr sz="2800" spc="-5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800" spc="125" dirty="0">
                <a:solidFill>
                  <a:srgbClr val="524848"/>
                </a:solidFill>
                <a:latin typeface="Arial"/>
                <a:cs typeface="Arial"/>
              </a:rPr>
              <a:t>“substantially </a:t>
            </a:r>
            <a:r>
              <a:rPr sz="2800" spc="114" dirty="0">
                <a:solidFill>
                  <a:srgbClr val="524848"/>
                </a:solidFill>
                <a:latin typeface="Arial"/>
                <a:cs typeface="Arial"/>
              </a:rPr>
              <a:t>complete” </a:t>
            </a:r>
            <a:r>
              <a:rPr sz="2800" spc="-105" dirty="0">
                <a:solidFill>
                  <a:srgbClr val="524848"/>
                </a:solidFill>
                <a:latin typeface="Arial"/>
                <a:cs typeface="Arial"/>
              </a:rPr>
              <a:t>ANDA 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containing </a:t>
            </a:r>
            <a:r>
              <a:rPr sz="2800" spc="-50" dirty="0">
                <a:solidFill>
                  <a:srgbClr val="524848"/>
                </a:solidFill>
                <a:latin typeface="Arial"/>
                <a:cs typeface="Arial"/>
              </a:rPr>
              <a:t>a 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paragraph </a:t>
            </a:r>
            <a:r>
              <a:rPr sz="2800" spc="-125" dirty="0">
                <a:solidFill>
                  <a:srgbClr val="524848"/>
                </a:solidFill>
                <a:latin typeface="Arial"/>
                <a:cs typeface="Arial"/>
              </a:rPr>
              <a:t>IV</a:t>
            </a:r>
            <a:r>
              <a:rPr sz="2800" spc="4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35" dirty="0">
                <a:solidFill>
                  <a:srgbClr val="524848"/>
                </a:solidFill>
                <a:latin typeface="Arial"/>
                <a:cs typeface="Arial"/>
              </a:rPr>
              <a:t>certification</a:t>
            </a:r>
            <a:endParaRPr sz="2800">
              <a:latin typeface="Arial"/>
              <a:cs typeface="Arial"/>
            </a:endParaRPr>
          </a:p>
          <a:p>
            <a:pPr marL="602615" indent="-270510" algn="just">
              <a:lnSpc>
                <a:spcPct val="100000"/>
              </a:lnSpc>
              <a:spcBef>
                <a:spcPts val="595"/>
              </a:spcBef>
              <a:buClr>
                <a:srgbClr val="BE964D"/>
              </a:buClr>
              <a:buFont typeface="Wingdings"/>
              <a:buChar char=""/>
              <a:tabLst>
                <a:tab pos="603250" algn="l"/>
              </a:tabLst>
            </a:pP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Substantially complete </a:t>
            </a:r>
            <a:r>
              <a:rPr sz="2400" spc="5" dirty="0">
                <a:solidFill>
                  <a:srgbClr val="524848"/>
                </a:solidFill>
                <a:latin typeface="Arial"/>
                <a:cs typeface="Arial"/>
              </a:rPr>
              <a:t>=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sufficient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permit</a:t>
            </a:r>
            <a:r>
              <a:rPr sz="2400" spc="6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524848"/>
                </a:solidFill>
                <a:latin typeface="Arial"/>
                <a:cs typeface="Arial"/>
              </a:rPr>
              <a:t>review</a:t>
            </a:r>
            <a:endParaRPr sz="2400">
              <a:latin typeface="Arial"/>
              <a:cs typeface="Arial"/>
            </a:endParaRPr>
          </a:p>
          <a:p>
            <a:pPr marL="241300" marR="223520" indent="-228600">
              <a:lnSpc>
                <a:spcPct val="100000"/>
              </a:lnSpc>
              <a:spcBef>
                <a:spcPts val="655"/>
              </a:spcBef>
              <a:tabLst>
                <a:tab pos="1682114" algn="l"/>
              </a:tabLst>
            </a:pPr>
            <a:r>
              <a:rPr sz="2800" spc="-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5" dirty="0">
                <a:solidFill>
                  <a:srgbClr val="524848"/>
                </a:solidFill>
                <a:latin typeface="Arial"/>
                <a:cs typeface="Arial"/>
              </a:rPr>
              <a:t>Blocks:	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800" spc="95" dirty="0">
                <a:solidFill>
                  <a:srgbClr val="524848"/>
                </a:solidFill>
                <a:latin typeface="Arial"/>
                <a:cs typeface="Arial"/>
              </a:rPr>
              <a:t>subsequently-filed </a:t>
            </a:r>
            <a:r>
              <a:rPr sz="2800" spc="-105" dirty="0">
                <a:solidFill>
                  <a:srgbClr val="524848"/>
                </a:solidFill>
                <a:latin typeface="Arial"/>
                <a:cs typeface="Arial"/>
              </a:rPr>
              <a:t>ANDA  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containing </a:t>
            </a:r>
            <a:r>
              <a:rPr sz="2800" spc="-5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paragraph </a:t>
            </a:r>
            <a:r>
              <a:rPr sz="2800" spc="-125" dirty="0">
                <a:solidFill>
                  <a:srgbClr val="524848"/>
                </a:solidFill>
                <a:latin typeface="Arial"/>
                <a:cs typeface="Arial"/>
              </a:rPr>
              <a:t>IV</a:t>
            </a:r>
            <a:r>
              <a:rPr sz="2800" spc="1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35" dirty="0">
                <a:solidFill>
                  <a:srgbClr val="524848"/>
                </a:solidFill>
                <a:latin typeface="Arial"/>
                <a:cs typeface="Arial"/>
              </a:rPr>
              <a:t>certification</a:t>
            </a:r>
            <a:endParaRPr sz="2800">
              <a:latin typeface="Arial"/>
              <a:cs typeface="Arial"/>
            </a:endParaRPr>
          </a:p>
          <a:p>
            <a:pPr marL="241300" marR="1711960" indent="-228600">
              <a:lnSpc>
                <a:spcPct val="100000"/>
              </a:lnSpc>
              <a:spcBef>
                <a:spcPts val="675"/>
              </a:spcBef>
              <a:tabLst>
                <a:tab pos="1720214" algn="l"/>
              </a:tabLst>
            </a:pPr>
            <a:r>
              <a:rPr sz="2800" spc="-1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10" dirty="0">
                <a:solidFill>
                  <a:srgbClr val="524848"/>
                </a:solidFill>
                <a:latin typeface="Arial"/>
                <a:cs typeface="Arial"/>
              </a:rPr>
              <a:t>Length:	</a:t>
            </a:r>
            <a:r>
              <a:rPr sz="2800" spc="185" dirty="0">
                <a:solidFill>
                  <a:srgbClr val="524848"/>
                </a:solidFill>
                <a:latin typeface="Arial"/>
                <a:cs typeface="Arial"/>
              </a:rPr>
              <a:t>180 </a:t>
            </a:r>
            <a:r>
              <a:rPr sz="2800" dirty="0">
                <a:solidFill>
                  <a:srgbClr val="524848"/>
                </a:solidFill>
                <a:latin typeface="Arial"/>
                <a:cs typeface="Arial"/>
              </a:rPr>
              <a:t>days, </a:t>
            </a:r>
            <a:r>
              <a:rPr sz="2800" spc="130" dirty="0">
                <a:solidFill>
                  <a:srgbClr val="524848"/>
                </a:solidFill>
                <a:latin typeface="Arial"/>
                <a:cs typeface="Arial"/>
              </a:rPr>
              <a:t>from </a:t>
            </a:r>
            <a:r>
              <a:rPr sz="2800" spc="114" dirty="0">
                <a:solidFill>
                  <a:srgbClr val="524848"/>
                </a:solidFill>
                <a:latin typeface="Arial"/>
                <a:cs typeface="Arial"/>
              </a:rPr>
              <a:t>commercial  </a:t>
            </a:r>
            <a:r>
              <a:rPr sz="2800" spc="125" dirty="0">
                <a:solidFill>
                  <a:srgbClr val="524848"/>
                </a:solidFill>
                <a:latin typeface="Arial"/>
                <a:cs typeface="Arial"/>
              </a:rPr>
              <a:t>marketing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2540" algn="ctr">
              <a:lnSpc>
                <a:spcPct val="100000"/>
              </a:lnSpc>
            </a:pPr>
            <a:r>
              <a:rPr spc="-155" dirty="0"/>
              <a:t>GENERIC </a:t>
            </a:r>
            <a:r>
              <a:rPr spc="-180" dirty="0"/>
              <a:t>DRUG</a:t>
            </a:r>
            <a:r>
              <a:rPr spc="-70" dirty="0"/>
              <a:t> </a:t>
            </a:r>
            <a:r>
              <a:rPr spc="-130" dirty="0"/>
              <a:t>EXCLUSIVITY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655721"/>
            <a:ext cx="8017509" cy="40519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5" dirty="0">
                <a:solidFill>
                  <a:srgbClr val="524848"/>
                </a:solidFill>
                <a:latin typeface="Arial"/>
                <a:cs typeface="Arial"/>
              </a:rPr>
              <a:t>Medicare 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Modernization </a:t>
            </a:r>
            <a:r>
              <a:rPr sz="2800" spc="30" dirty="0">
                <a:solidFill>
                  <a:srgbClr val="524848"/>
                </a:solidFill>
                <a:latin typeface="Arial"/>
                <a:cs typeface="Arial"/>
              </a:rPr>
              <a:t>Act, </a:t>
            </a:r>
            <a:r>
              <a:rPr sz="2800" spc="185" dirty="0">
                <a:solidFill>
                  <a:srgbClr val="524848"/>
                </a:solidFill>
                <a:latin typeface="Arial"/>
                <a:cs typeface="Arial"/>
              </a:rPr>
              <a:t>2003</a:t>
            </a:r>
            <a:r>
              <a:rPr sz="2800" spc="8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50" dirty="0">
                <a:solidFill>
                  <a:srgbClr val="524848"/>
                </a:solidFill>
                <a:latin typeface="Arial"/>
                <a:cs typeface="Arial"/>
              </a:rPr>
              <a:t>(“MMA”)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15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150" dirty="0">
                <a:solidFill>
                  <a:srgbClr val="524848"/>
                </a:solidFill>
                <a:latin typeface="Arial"/>
                <a:cs typeface="Arial"/>
              </a:rPr>
              <a:t>Six </a:t>
            </a:r>
            <a:r>
              <a:rPr sz="2800" spc="-20" dirty="0">
                <a:solidFill>
                  <a:srgbClr val="524848"/>
                </a:solidFill>
                <a:latin typeface="Arial"/>
                <a:cs typeface="Arial"/>
              </a:rPr>
              <a:t>ways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</a:t>
            </a:r>
            <a:r>
              <a:rPr sz="2800" spc="2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35" dirty="0">
                <a:solidFill>
                  <a:srgbClr val="524848"/>
                </a:solidFill>
                <a:latin typeface="Arial"/>
                <a:cs typeface="Arial"/>
              </a:rPr>
              <a:t>forfeit:</a:t>
            </a:r>
            <a:endParaRPr sz="2800">
              <a:latin typeface="Arial"/>
              <a:cs typeface="Arial"/>
            </a:endParaRPr>
          </a:p>
          <a:p>
            <a:pPr marL="881380" indent="-548640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880744" algn="l"/>
                <a:tab pos="881380" algn="l"/>
              </a:tabLst>
            </a:pP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failure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to</a:t>
            </a:r>
            <a:r>
              <a:rPr sz="2400" spc="2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market</a:t>
            </a:r>
            <a:endParaRPr sz="2400">
              <a:latin typeface="Arial"/>
              <a:cs typeface="Arial"/>
            </a:endParaRPr>
          </a:p>
          <a:p>
            <a:pPr marL="873760" indent="-5410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873125" algn="l"/>
                <a:tab pos="873760" algn="l"/>
              </a:tabLst>
            </a:pP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withdrawal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400" spc="229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application</a:t>
            </a:r>
            <a:endParaRPr sz="2400">
              <a:latin typeface="Arial"/>
              <a:cs typeface="Arial"/>
            </a:endParaRPr>
          </a:p>
          <a:p>
            <a:pPr marL="873760" indent="-54165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873760" algn="l"/>
                <a:tab pos="874394" algn="l"/>
              </a:tabLst>
            </a:pP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amendment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4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certification</a:t>
            </a:r>
            <a:endParaRPr sz="2400">
              <a:latin typeface="Arial"/>
              <a:cs typeface="Arial"/>
            </a:endParaRPr>
          </a:p>
          <a:p>
            <a:pPr marL="873760" indent="-5410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873125" algn="l"/>
                <a:tab pos="873760" algn="l"/>
              </a:tabLst>
            </a:pP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failure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obtain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tentative </a:t>
            </a:r>
            <a:r>
              <a:rPr sz="2400" spc="30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within </a:t>
            </a: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30</a:t>
            </a:r>
            <a:r>
              <a:rPr sz="2400" spc="70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524848"/>
                </a:solidFill>
                <a:latin typeface="Arial"/>
                <a:cs typeface="Arial"/>
              </a:rPr>
              <a:t>mos.</a:t>
            </a:r>
            <a:endParaRPr sz="2400">
              <a:latin typeface="Arial"/>
              <a:cs typeface="Arial"/>
            </a:endParaRPr>
          </a:p>
          <a:p>
            <a:pPr marL="332740" marR="30099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873125" algn="l"/>
                <a:tab pos="873760" algn="l"/>
              </a:tabLst>
            </a:pP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improper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agreement 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with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another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applicant,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the 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listed </a:t>
            </a:r>
            <a:r>
              <a:rPr sz="2400" spc="20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application </a:t>
            </a:r>
            <a:r>
              <a:rPr sz="2400" spc="25" dirty="0">
                <a:solidFill>
                  <a:srgbClr val="524848"/>
                </a:solidFill>
                <a:latin typeface="Arial"/>
                <a:cs typeface="Arial"/>
              </a:rPr>
              <a:t>holder, </a:t>
            </a:r>
            <a:r>
              <a:rPr sz="2400" spc="1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patent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524848"/>
                </a:solidFill>
                <a:latin typeface="Arial"/>
                <a:cs typeface="Arial"/>
              </a:rPr>
              <a:t>owner</a:t>
            </a:r>
            <a:endParaRPr sz="2400">
              <a:latin typeface="Arial"/>
              <a:cs typeface="Arial"/>
            </a:endParaRPr>
          </a:p>
          <a:p>
            <a:pPr marL="873760" indent="-541655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873760" algn="l"/>
                <a:tab pos="874394" algn="l"/>
              </a:tabLst>
            </a:pP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expiration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all</a:t>
            </a:r>
            <a:r>
              <a:rPr sz="2400" spc="33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patents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982980">
              <a:lnSpc>
                <a:spcPct val="100000"/>
              </a:lnSpc>
            </a:pPr>
            <a:r>
              <a:rPr spc="25" dirty="0"/>
              <a:t>180-DAY </a:t>
            </a:r>
            <a:r>
              <a:rPr spc="-125" dirty="0"/>
              <a:t>EXCLUSIVITY</a:t>
            </a:r>
            <a:r>
              <a:rPr spc="450" dirty="0"/>
              <a:t> </a:t>
            </a:r>
            <a:r>
              <a:rPr spc="-155" dirty="0"/>
              <a:t>FORFEITURE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1475" y="1715261"/>
            <a:ext cx="8426450" cy="817880"/>
            <a:chOff x="371475" y="1715261"/>
            <a:chExt cx="8426450" cy="817880"/>
          </a:xfrm>
        </p:grpSpPr>
        <p:sp>
          <p:nvSpPr>
            <p:cNvPr id="3" name="object 3"/>
            <p:cNvSpPr/>
            <p:nvPr/>
          </p:nvSpPr>
          <p:spPr>
            <a:xfrm>
              <a:off x="381000" y="1724786"/>
              <a:ext cx="8407400" cy="798830"/>
            </a:xfrm>
            <a:custGeom>
              <a:avLst/>
              <a:gdLst/>
              <a:ahLst/>
              <a:cxnLst/>
              <a:rect l="l" t="t" r="r" b="b"/>
              <a:pathLst>
                <a:path w="8407400" h="798830">
                  <a:moveTo>
                    <a:pt x="8274304" y="0"/>
                  </a:moveTo>
                  <a:lnTo>
                    <a:pt x="133095" y="0"/>
                  </a:lnTo>
                  <a:lnTo>
                    <a:pt x="91027" y="6782"/>
                  </a:lnTo>
                  <a:lnTo>
                    <a:pt x="54490" y="25672"/>
                  </a:lnTo>
                  <a:lnTo>
                    <a:pt x="25679" y="54479"/>
                  </a:lnTo>
                  <a:lnTo>
                    <a:pt x="6785" y="91017"/>
                  </a:lnTo>
                  <a:lnTo>
                    <a:pt x="0" y="133096"/>
                  </a:lnTo>
                  <a:lnTo>
                    <a:pt x="0" y="665479"/>
                  </a:lnTo>
                  <a:lnTo>
                    <a:pt x="6785" y="707558"/>
                  </a:lnTo>
                  <a:lnTo>
                    <a:pt x="25679" y="744096"/>
                  </a:lnTo>
                  <a:lnTo>
                    <a:pt x="54490" y="772903"/>
                  </a:lnTo>
                  <a:lnTo>
                    <a:pt x="91027" y="791793"/>
                  </a:lnTo>
                  <a:lnTo>
                    <a:pt x="133095" y="798576"/>
                  </a:lnTo>
                  <a:lnTo>
                    <a:pt x="8274304" y="798576"/>
                  </a:lnTo>
                  <a:lnTo>
                    <a:pt x="8316382" y="791793"/>
                  </a:lnTo>
                  <a:lnTo>
                    <a:pt x="8352920" y="772903"/>
                  </a:lnTo>
                  <a:lnTo>
                    <a:pt x="8381727" y="744096"/>
                  </a:lnTo>
                  <a:lnTo>
                    <a:pt x="8400617" y="707558"/>
                  </a:lnTo>
                  <a:lnTo>
                    <a:pt x="8407400" y="665479"/>
                  </a:lnTo>
                  <a:lnTo>
                    <a:pt x="8407400" y="133096"/>
                  </a:lnTo>
                  <a:lnTo>
                    <a:pt x="8400617" y="91017"/>
                  </a:lnTo>
                  <a:lnTo>
                    <a:pt x="8381727" y="54479"/>
                  </a:lnTo>
                  <a:lnTo>
                    <a:pt x="8352920" y="25672"/>
                  </a:lnTo>
                  <a:lnTo>
                    <a:pt x="8316382" y="6782"/>
                  </a:lnTo>
                  <a:lnTo>
                    <a:pt x="8274304" y="0"/>
                  </a:lnTo>
                  <a:close/>
                </a:path>
              </a:pathLst>
            </a:custGeom>
            <a:solidFill>
              <a:srgbClr val="9373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1000" y="1724786"/>
              <a:ext cx="8407400" cy="798830"/>
            </a:xfrm>
            <a:custGeom>
              <a:avLst/>
              <a:gdLst/>
              <a:ahLst/>
              <a:cxnLst/>
              <a:rect l="l" t="t" r="r" b="b"/>
              <a:pathLst>
                <a:path w="8407400" h="798830">
                  <a:moveTo>
                    <a:pt x="0" y="133096"/>
                  </a:moveTo>
                  <a:lnTo>
                    <a:pt x="6785" y="91017"/>
                  </a:lnTo>
                  <a:lnTo>
                    <a:pt x="25679" y="54479"/>
                  </a:lnTo>
                  <a:lnTo>
                    <a:pt x="54490" y="25672"/>
                  </a:lnTo>
                  <a:lnTo>
                    <a:pt x="91027" y="6782"/>
                  </a:lnTo>
                  <a:lnTo>
                    <a:pt x="133095" y="0"/>
                  </a:lnTo>
                  <a:lnTo>
                    <a:pt x="8274304" y="0"/>
                  </a:lnTo>
                  <a:lnTo>
                    <a:pt x="8316382" y="6782"/>
                  </a:lnTo>
                  <a:lnTo>
                    <a:pt x="8352920" y="25672"/>
                  </a:lnTo>
                  <a:lnTo>
                    <a:pt x="8381727" y="54479"/>
                  </a:lnTo>
                  <a:lnTo>
                    <a:pt x="8400617" y="91017"/>
                  </a:lnTo>
                  <a:lnTo>
                    <a:pt x="8407400" y="133096"/>
                  </a:lnTo>
                  <a:lnTo>
                    <a:pt x="8407400" y="665479"/>
                  </a:lnTo>
                  <a:lnTo>
                    <a:pt x="8400617" y="707558"/>
                  </a:lnTo>
                  <a:lnTo>
                    <a:pt x="8381727" y="744096"/>
                  </a:lnTo>
                  <a:lnTo>
                    <a:pt x="8352920" y="772903"/>
                  </a:lnTo>
                  <a:lnTo>
                    <a:pt x="8316382" y="791793"/>
                  </a:lnTo>
                  <a:lnTo>
                    <a:pt x="8274304" y="798576"/>
                  </a:lnTo>
                  <a:lnTo>
                    <a:pt x="133095" y="798576"/>
                  </a:lnTo>
                  <a:lnTo>
                    <a:pt x="91027" y="791793"/>
                  </a:lnTo>
                  <a:lnTo>
                    <a:pt x="54490" y="772903"/>
                  </a:lnTo>
                  <a:lnTo>
                    <a:pt x="25679" y="744096"/>
                  </a:lnTo>
                  <a:lnTo>
                    <a:pt x="6785" y="707558"/>
                  </a:lnTo>
                  <a:lnTo>
                    <a:pt x="0" y="665479"/>
                  </a:lnTo>
                  <a:lnTo>
                    <a:pt x="0" y="13309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71475" y="2614548"/>
            <a:ext cx="8426450" cy="817880"/>
            <a:chOff x="371475" y="2614548"/>
            <a:chExt cx="8426450" cy="817880"/>
          </a:xfrm>
        </p:grpSpPr>
        <p:sp>
          <p:nvSpPr>
            <p:cNvPr id="6" name="object 6"/>
            <p:cNvSpPr/>
            <p:nvPr/>
          </p:nvSpPr>
          <p:spPr>
            <a:xfrm>
              <a:off x="381000" y="2624073"/>
              <a:ext cx="8407400" cy="798830"/>
            </a:xfrm>
            <a:custGeom>
              <a:avLst/>
              <a:gdLst/>
              <a:ahLst/>
              <a:cxnLst/>
              <a:rect l="l" t="t" r="r" b="b"/>
              <a:pathLst>
                <a:path w="8407400" h="798829">
                  <a:moveTo>
                    <a:pt x="8274304" y="0"/>
                  </a:moveTo>
                  <a:lnTo>
                    <a:pt x="133095" y="0"/>
                  </a:lnTo>
                  <a:lnTo>
                    <a:pt x="91027" y="6795"/>
                  </a:lnTo>
                  <a:lnTo>
                    <a:pt x="54490" y="25708"/>
                  </a:lnTo>
                  <a:lnTo>
                    <a:pt x="25679" y="54534"/>
                  </a:lnTo>
                  <a:lnTo>
                    <a:pt x="6785" y="91066"/>
                  </a:lnTo>
                  <a:lnTo>
                    <a:pt x="0" y="133096"/>
                  </a:lnTo>
                  <a:lnTo>
                    <a:pt x="0" y="665479"/>
                  </a:lnTo>
                  <a:lnTo>
                    <a:pt x="6785" y="707558"/>
                  </a:lnTo>
                  <a:lnTo>
                    <a:pt x="25679" y="744096"/>
                  </a:lnTo>
                  <a:lnTo>
                    <a:pt x="54490" y="772903"/>
                  </a:lnTo>
                  <a:lnTo>
                    <a:pt x="91027" y="791793"/>
                  </a:lnTo>
                  <a:lnTo>
                    <a:pt x="133095" y="798576"/>
                  </a:lnTo>
                  <a:lnTo>
                    <a:pt x="8274304" y="798576"/>
                  </a:lnTo>
                  <a:lnTo>
                    <a:pt x="8316382" y="791793"/>
                  </a:lnTo>
                  <a:lnTo>
                    <a:pt x="8352920" y="772903"/>
                  </a:lnTo>
                  <a:lnTo>
                    <a:pt x="8381727" y="744096"/>
                  </a:lnTo>
                  <a:lnTo>
                    <a:pt x="8400617" y="707558"/>
                  </a:lnTo>
                  <a:lnTo>
                    <a:pt x="8407400" y="665479"/>
                  </a:lnTo>
                  <a:lnTo>
                    <a:pt x="8407400" y="133096"/>
                  </a:lnTo>
                  <a:lnTo>
                    <a:pt x="8400617" y="91066"/>
                  </a:lnTo>
                  <a:lnTo>
                    <a:pt x="8381727" y="54534"/>
                  </a:lnTo>
                  <a:lnTo>
                    <a:pt x="8352920" y="25708"/>
                  </a:lnTo>
                  <a:lnTo>
                    <a:pt x="8316382" y="6795"/>
                  </a:lnTo>
                  <a:lnTo>
                    <a:pt x="8274304" y="0"/>
                  </a:lnTo>
                  <a:close/>
                </a:path>
              </a:pathLst>
            </a:custGeom>
            <a:solidFill>
              <a:srgbClr val="808E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00" y="2624073"/>
              <a:ext cx="8407400" cy="798830"/>
            </a:xfrm>
            <a:custGeom>
              <a:avLst/>
              <a:gdLst/>
              <a:ahLst/>
              <a:cxnLst/>
              <a:rect l="l" t="t" r="r" b="b"/>
              <a:pathLst>
                <a:path w="8407400" h="798829">
                  <a:moveTo>
                    <a:pt x="0" y="133096"/>
                  </a:moveTo>
                  <a:lnTo>
                    <a:pt x="6785" y="91066"/>
                  </a:lnTo>
                  <a:lnTo>
                    <a:pt x="25679" y="54534"/>
                  </a:lnTo>
                  <a:lnTo>
                    <a:pt x="54490" y="25708"/>
                  </a:lnTo>
                  <a:lnTo>
                    <a:pt x="91027" y="6795"/>
                  </a:lnTo>
                  <a:lnTo>
                    <a:pt x="133095" y="0"/>
                  </a:lnTo>
                  <a:lnTo>
                    <a:pt x="8274304" y="0"/>
                  </a:lnTo>
                  <a:lnTo>
                    <a:pt x="8316382" y="6795"/>
                  </a:lnTo>
                  <a:lnTo>
                    <a:pt x="8352920" y="25708"/>
                  </a:lnTo>
                  <a:lnTo>
                    <a:pt x="8381727" y="54534"/>
                  </a:lnTo>
                  <a:lnTo>
                    <a:pt x="8400617" y="91066"/>
                  </a:lnTo>
                  <a:lnTo>
                    <a:pt x="8407400" y="133096"/>
                  </a:lnTo>
                  <a:lnTo>
                    <a:pt x="8407400" y="665479"/>
                  </a:lnTo>
                  <a:lnTo>
                    <a:pt x="8400617" y="707558"/>
                  </a:lnTo>
                  <a:lnTo>
                    <a:pt x="8381727" y="744096"/>
                  </a:lnTo>
                  <a:lnTo>
                    <a:pt x="8352920" y="772903"/>
                  </a:lnTo>
                  <a:lnTo>
                    <a:pt x="8316382" y="791793"/>
                  </a:lnTo>
                  <a:lnTo>
                    <a:pt x="8274304" y="798576"/>
                  </a:lnTo>
                  <a:lnTo>
                    <a:pt x="133095" y="798576"/>
                  </a:lnTo>
                  <a:lnTo>
                    <a:pt x="91027" y="791793"/>
                  </a:lnTo>
                  <a:lnTo>
                    <a:pt x="54490" y="772903"/>
                  </a:lnTo>
                  <a:lnTo>
                    <a:pt x="25679" y="744096"/>
                  </a:lnTo>
                  <a:lnTo>
                    <a:pt x="6785" y="707558"/>
                  </a:lnTo>
                  <a:lnTo>
                    <a:pt x="0" y="665479"/>
                  </a:lnTo>
                  <a:lnTo>
                    <a:pt x="0" y="13309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71475" y="3513963"/>
            <a:ext cx="8426450" cy="817880"/>
            <a:chOff x="371475" y="3513963"/>
            <a:chExt cx="8426450" cy="817880"/>
          </a:xfrm>
        </p:grpSpPr>
        <p:sp>
          <p:nvSpPr>
            <p:cNvPr id="9" name="object 9"/>
            <p:cNvSpPr/>
            <p:nvPr/>
          </p:nvSpPr>
          <p:spPr>
            <a:xfrm>
              <a:off x="381000" y="3523488"/>
              <a:ext cx="8407400" cy="798830"/>
            </a:xfrm>
            <a:custGeom>
              <a:avLst/>
              <a:gdLst/>
              <a:ahLst/>
              <a:cxnLst/>
              <a:rect l="l" t="t" r="r" b="b"/>
              <a:pathLst>
                <a:path w="8407400" h="798829">
                  <a:moveTo>
                    <a:pt x="8274304" y="0"/>
                  </a:moveTo>
                  <a:lnTo>
                    <a:pt x="133095" y="0"/>
                  </a:lnTo>
                  <a:lnTo>
                    <a:pt x="91027" y="6782"/>
                  </a:lnTo>
                  <a:lnTo>
                    <a:pt x="54490" y="25672"/>
                  </a:lnTo>
                  <a:lnTo>
                    <a:pt x="25679" y="54479"/>
                  </a:lnTo>
                  <a:lnTo>
                    <a:pt x="6785" y="91017"/>
                  </a:lnTo>
                  <a:lnTo>
                    <a:pt x="0" y="133095"/>
                  </a:lnTo>
                  <a:lnTo>
                    <a:pt x="0" y="665353"/>
                  </a:lnTo>
                  <a:lnTo>
                    <a:pt x="6785" y="707431"/>
                  </a:lnTo>
                  <a:lnTo>
                    <a:pt x="25679" y="743969"/>
                  </a:lnTo>
                  <a:lnTo>
                    <a:pt x="54490" y="772776"/>
                  </a:lnTo>
                  <a:lnTo>
                    <a:pt x="91027" y="791666"/>
                  </a:lnTo>
                  <a:lnTo>
                    <a:pt x="133095" y="798449"/>
                  </a:lnTo>
                  <a:lnTo>
                    <a:pt x="8274304" y="798449"/>
                  </a:lnTo>
                  <a:lnTo>
                    <a:pt x="8316382" y="791666"/>
                  </a:lnTo>
                  <a:lnTo>
                    <a:pt x="8352920" y="772776"/>
                  </a:lnTo>
                  <a:lnTo>
                    <a:pt x="8381727" y="743969"/>
                  </a:lnTo>
                  <a:lnTo>
                    <a:pt x="8400617" y="707431"/>
                  </a:lnTo>
                  <a:lnTo>
                    <a:pt x="8407400" y="665353"/>
                  </a:lnTo>
                  <a:lnTo>
                    <a:pt x="8407400" y="133095"/>
                  </a:lnTo>
                  <a:lnTo>
                    <a:pt x="8400617" y="91017"/>
                  </a:lnTo>
                  <a:lnTo>
                    <a:pt x="8381727" y="54479"/>
                  </a:lnTo>
                  <a:lnTo>
                    <a:pt x="8352920" y="25672"/>
                  </a:lnTo>
                  <a:lnTo>
                    <a:pt x="8316382" y="6782"/>
                  </a:lnTo>
                  <a:lnTo>
                    <a:pt x="8274304" y="0"/>
                  </a:lnTo>
                  <a:close/>
                </a:path>
              </a:pathLst>
            </a:custGeom>
            <a:solidFill>
              <a:srgbClr val="5F88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1000" y="3523488"/>
              <a:ext cx="8407400" cy="798830"/>
            </a:xfrm>
            <a:custGeom>
              <a:avLst/>
              <a:gdLst/>
              <a:ahLst/>
              <a:cxnLst/>
              <a:rect l="l" t="t" r="r" b="b"/>
              <a:pathLst>
                <a:path w="8407400" h="798829">
                  <a:moveTo>
                    <a:pt x="0" y="133095"/>
                  </a:moveTo>
                  <a:lnTo>
                    <a:pt x="6785" y="91017"/>
                  </a:lnTo>
                  <a:lnTo>
                    <a:pt x="25679" y="54479"/>
                  </a:lnTo>
                  <a:lnTo>
                    <a:pt x="54490" y="25672"/>
                  </a:lnTo>
                  <a:lnTo>
                    <a:pt x="91027" y="6782"/>
                  </a:lnTo>
                  <a:lnTo>
                    <a:pt x="133095" y="0"/>
                  </a:lnTo>
                  <a:lnTo>
                    <a:pt x="8274304" y="0"/>
                  </a:lnTo>
                  <a:lnTo>
                    <a:pt x="8316382" y="6782"/>
                  </a:lnTo>
                  <a:lnTo>
                    <a:pt x="8352920" y="25672"/>
                  </a:lnTo>
                  <a:lnTo>
                    <a:pt x="8381727" y="54479"/>
                  </a:lnTo>
                  <a:lnTo>
                    <a:pt x="8400617" y="91017"/>
                  </a:lnTo>
                  <a:lnTo>
                    <a:pt x="8407400" y="133095"/>
                  </a:lnTo>
                  <a:lnTo>
                    <a:pt x="8407400" y="665353"/>
                  </a:lnTo>
                  <a:lnTo>
                    <a:pt x="8400617" y="707431"/>
                  </a:lnTo>
                  <a:lnTo>
                    <a:pt x="8381727" y="743969"/>
                  </a:lnTo>
                  <a:lnTo>
                    <a:pt x="8352920" y="772776"/>
                  </a:lnTo>
                  <a:lnTo>
                    <a:pt x="8316382" y="791666"/>
                  </a:lnTo>
                  <a:lnTo>
                    <a:pt x="8274304" y="798449"/>
                  </a:lnTo>
                  <a:lnTo>
                    <a:pt x="133095" y="798449"/>
                  </a:lnTo>
                  <a:lnTo>
                    <a:pt x="91027" y="791666"/>
                  </a:lnTo>
                  <a:lnTo>
                    <a:pt x="54490" y="772776"/>
                  </a:lnTo>
                  <a:lnTo>
                    <a:pt x="25679" y="743969"/>
                  </a:lnTo>
                  <a:lnTo>
                    <a:pt x="6785" y="707431"/>
                  </a:lnTo>
                  <a:lnTo>
                    <a:pt x="0" y="665353"/>
                  </a:lnTo>
                  <a:lnTo>
                    <a:pt x="0" y="13309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71475" y="4413250"/>
            <a:ext cx="8426450" cy="817880"/>
            <a:chOff x="371475" y="4413250"/>
            <a:chExt cx="8426450" cy="817880"/>
          </a:xfrm>
        </p:grpSpPr>
        <p:sp>
          <p:nvSpPr>
            <p:cNvPr id="12" name="object 12"/>
            <p:cNvSpPr/>
            <p:nvPr/>
          </p:nvSpPr>
          <p:spPr>
            <a:xfrm>
              <a:off x="381000" y="4422775"/>
              <a:ext cx="8407400" cy="798830"/>
            </a:xfrm>
            <a:custGeom>
              <a:avLst/>
              <a:gdLst/>
              <a:ahLst/>
              <a:cxnLst/>
              <a:rect l="l" t="t" r="r" b="b"/>
              <a:pathLst>
                <a:path w="8407400" h="798829">
                  <a:moveTo>
                    <a:pt x="8274304" y="0"/>
                  </a:moveTo>
                  <a:lnTo>
                    <a:pt x="133095" y="0"/>
                  </a:lnTo>
                  <a:lnTo>
                    <a:pt x="91027" y="6782"/>
                  </a:lnTo>
                  <a:lnTo>
                    <a:pt x="54490" y="25672"/>
                  </a:lnTo>
                  <a:lnTo>
                    <a:pt x="25679" y="54479"/>
                  </a:lnTo>
                  <a:lnTo>
                    <a:pt x="6785" y="91017"/>
                  </a:lnTo>
                  <a:lnTo>
                    <a:pt x="0" y="133095"/>
                  </a:lnTo>
                  <a:lnTo>
                    <a:pt x="0" y="665480"/>
                  </a:lnTo>
                  <a:lnTo>
                    <a:pt x="6785" y="707509"/>
                  </a:lnTo>
                  <a:lnTo>
                    <a:pt x="25679" y="744041"/>
                  </a:lnTo>
                  <a:lnTo>
                    <a:pt x="54490" y="772867"/>
                  </a:lnTo>
                  <a:lnTo>
                    <a:pt x="91027" y="791780"/>
                  </a:lnTo>
                  <a:lnTo>
                    <a:pt x="133095" y="798576"/>
                  </a:lnTo>
                  <a:lnTo>
                    <a:pt x="8274304" y="798576"/>
                  </a:lnTo>
                  <a:lnTo>
                    <a:pt x="8316382" y="791780"/>
                  </a:lnTo>
                  <a:lnTo>
                    <a:pt x="8352920" y="772867"/>
                  </a:lnTo>
                  <a:lnTo>
                    <a:pt x="8381727" y="744041"/>
                  </a:lnTo>
                  <a:lnTo>
                    <a:pt x="8400617" y="707509"/>
                  </a:lnTo>
                  <a:lnTo>
                    <a:pt x="8407400" y="665480"/>
                  </a:lnTo>
                  <a:lnTo>
                    <a:pt x="8407400" y="133095"/>
                  </a:lnTo>
                  <a:lnTo>
                    <a:pt x="8400617" y="91017"/>
                  </a:lnTo>
                  <a:lnTo>
                    <a:pt x="8381727" y="54479"/>
                  </a:lnTo>
                  <a:lnTo>
                    <a:pt x="8352920" y="25672"/>
                  </a:lnTo>
                  <a:lnTo>
                    <a:pt x="8316382" y="6782"/>
                  </a:lnTo>
                  <a:lnTo>
                    <a:pt x="8274304" y="0"/>
                  </a:lnTo>
                  <a:close/>
                </a:path>
              </a:pathLst>
            </a:custGeom>
            <a:solidFill>
              <a:srgbClr val="678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000" y="4422775"/>
              <a:ext cx="8407400" cy="798830"/>
            </a:xfrm>
            <a:custGeom>
              <a:avLst/>
              <a:gdLst/>
              <a:ahLst/>
              <a:cxnLst/>
              <a:rect l="l" t="t" r="r" b="b"/>
              <a:pathLst>
                <a:path w="8407400" h="798829">
                  <a:moveTo>
                    <a:pt x="0" y="133095"/>
                  </a:moveTo>
                  <a:lnTo>
                    <a:pt x="6785" y="91017"/>
                  </a:lnTo>
                  <a:lnTo>
                    <a:pt x="25679" y="54479"/>
                  </a:lnTo>
                  <a:lnTo>
                    <a:pt x="54490" y="25672"/>
                  </a:lnTo>
                  <a:lnTo>
                    <a:pt x="91027" y="6782"/>
                  </a:lnTo>
                  <a:lnTo>
                    <a:pt x="133095" y="0"/>
                  </a:lnTo>
                  <a:lnTo>
                    <a:pt x="8274304" y="0"/>
                  </a:lnTo>
                  <a:lnTo>
                    <a:pt x="8316382" y="6782"/>
                  </a:lnTo>
                  <a:lnTo>
                    <a:pt x="8352920" y="25672"/>
                  </a:lnTo>
                  <a:lnTo>
                    <a:pt x="8381727" y="54479"/>
                  </a:lnTo>
                  <a:lnTo>
                    <a:pt x="8400617" y="91017"/>
                  </a:lnTo>
                  <a:lnTo>
                    <a:pt x="8407400" y="133095"/>
                  </a:lnTo>
                  <a:lnTo>
                    <a:pt x="8407400" y="665480"/>
                  </a:lnTo>
                  <a:lnTo>
                    <a:pt x="8400617" y="707509"/>
                  </a:lnTo>
                  <a:lnTo>
                    <a:pt x="8381727" y="744041"/>
                  </a:lnTo>
                  <a:lnTo>
                    <a:pt x="8352920" y="772867"/>
                  </a:lnTo>
                  <a:lnTo>
                    <a:pt x="8316382" y="791780"/>
                  </a:lnTo>
                  <a:lnTo>
                    <a:pt x="8274304" y="798576"/>
                  </a:lnTo>
                  <a:lnTo>
                    <a:pt x="133095" y="798576"/>
                  </a:lnTo>
                  <a:lnTo>
                    <a:pt x="91027" y="791780"/>
                  </a:lnTo>
                  <a:lnTo>
                    <a:pt x="54490" y="772867"/>
                  </a:lnTo>
                  <a:lnTo>
                    <a:pt x="25679" y="744041"/>
                  </a:lnTo>
                  <a:lnTo>
                    <a:pt x="6785" y="707509"/>
                  </a:lnTo>
                  <a:lnTo>
                    <a:pt x="0" y="665480"/>
                  </a:lnTo>
                  <a:lnTo>
                    <a:pt x="0" y="13309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371475" y="5312536"/>
            <a:ext cx="8426450" cy="817880"/>
            <a:chOff x="371475" y="5312536"/>
            <a:chExt cx="8426450" cy="817880"/>
          </a:xfrm>
        </p:grpSpPr>
        <p:sp>
          <p:nvSpPr>
            <p:cNvPr id="15" name="object 15"/>
            <p:cNvSpPr/>
            <p:nvPr/>
          </p:nvSpPr>
          <p:spPr>
            <a:xfrm>
              <a:off x="381000" y="5322061"/>
              <a:ext cx="8407400" cy="798830"/>
            </a:xfrm>
            <a:custGeom>
              <a:avLst/>
              <a:gdLst/>
              <a:ahLst/>
              <a:cxnLst/>
              <a:rect l="l" t="t" r="r" b="b"/>
              <a:pathLst>
                <a:path w="8407400" h="798829">
                  <a:moveTo>
                    <a:pt x="8274304" y="0"/>
                  </a:moveTo>
                  <a:lnTo>
                    <a:pt x="133095" y="0"/>
                  </a:lnTo>
                  <a:lnTo>
                    <a:pt x="91027" y="6782"/>
                  </a:lnTo>
                  <a:lnTo>
                    <a:pt x="54490" y="25672"/>
                  </a:lnTo>
                  <a:lnTo>
                    <a:pt x="25679" y="54479"/>
                  </a:lnTo>
                  <a:lnTo>
                    <a:pt x="6785" y="91017"/>
                  </a:lnTo>
                  <a:lnTo>
                    <a:pt x="0" y="133096"/>
                  </a:lnTo>
                  <a:lnTo>
                    <a:pt x="0" y="665467"/>
                  </a:lnTo>
                  <a:lnTo>
                    <a:pt x="6785" y="707536"/>
                  </a:lnTo>
                  <a:lnTo>
                    <a:pt x="25679" y="744072"/>
                  </a:lnTo>
                  <a:lnTo>
                    <a:pt x="54490" y="772883"/>
                  </a:lnTo>
                  <a:lnTo>
                    <a:pt x="91027" y="791778"/>
                  </a:lnTo>
                  <a:lnTo>
                    <a:pt x="133095" y="798563"/>
                  </a:lnTo>
                  <a:lnTo>
                    <a:pt x="8274304" y="798563"/>
                  </a:lnTo>
                  <a:lnTo>
                    <a:pt x="8316382" y="791778"/>
                  </a:lnTo>
                  <a:lnTo>
                    <a:pt x="8352920" y="772883"/>
                  </a:lnTo>
                  <a:lnTo>
                    <a:pt x="8381727" y="744072"/>
                  </a:lnTo>
                  <a:lnTo>
                    <a:pt x="8400617" y="707536"/>
                  </a:lnTo>
                  <a:lnTo>
                    <a:pt x="8407400" y="665467"/>
                  </a:lnTo>
                  <a:lnTo>
                    <a:pt x="8407400" y="133096"/>
                  </a:lnTo>
                  <a:lnTo>
                    <a:pt x="8400617" y="91017"/>
                  </a:lnTo>
                  <a:lnTo>
                    <a:pt x="8381727" y="54479"/>
                  </a:lnTo>
                  <a:lnTo>
                    <a:pt x="8352920" y="25672"/>
                  </a:lnTo>
                  <a:lnTo>
                    <a:pt x="8316382" y="6782"/>
                  </a:lnTo>
                  <a:lnTo>
                    <a:pt x="8274304" y="0"/>
                  </a:lnTo>
                  <a:close/>
                </a:path>
              </a:pathLst>
            </a:custGeom>
            <a:solidFill>
              <a:srgbClr val="6E77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1000" y="5322061"/>
              <a:ext cx="8407400" cy="798830"/>
            </a:xfrm>
            <a:custGeom>
              <a:avLst/>
              <a:gdLst/>
              <a:ahLst/>
              <a:cxnLst/>
              <a:rect l="l" t="t" r="r" b="b"/>
              <a:pathLst>
                <a:path w="8407400" h="798829">
                  <a:moveTo>
                    <a:pt x="0" y="133096"/>
                  </a:moveTo>
                  <a:lnTo>
                    <a:pt x="6785" y="91017"/>
                  </a:lnTo>
                  <a:lnTo>
                    <a:pt x="25679" y="54479"/>
                  </a:lnTo>
                  <a:lnTo>
                    <a:pt x="54490" y="25672"/>
                  </a:lnTo>
                  <a:lnTo>
                    <a:pt x="91027" y="6782"/>
                  </a:lnTo>
                  <a:lnTo>
                    <a:pt x="133095" y="0"/>
                  </a:lnTo>
                  <a:lnTo>
                    <a:pt x="8274304" y="0"/>
                  </a:lnTo>
                  <a:lnTo>
                    <a:pt x="8316382" y="6782"/>
                  </a:lnTo>
                  <a:lnTo>
                    <a:pt x="8352920" y="25672"/>
                  </a:lnTo>
                  <a:lnTo>
                    <a:pt x="8381727" y="54479"/>
                  </a:lnTo>
                  <a:lnTo>
                    <a:pt x="8400617" y="91017"/>
                  </a:lnTo>
                  <a:lnTo>
                    <a:pt x="8407400" y="133096"/>
                  </a:lnTo>
                  <a:lnTo>
                    <a:pt x="8407400" y="665467"/>
                  </a:lnTo>
                  <a:lnTo>
                    <a:pt x="8400617" y="707536"/>
                  </a:lnTo>
                  <a:lnTo>
                    <a:pt x="8381727" y="744072"/>
                  </a:lnTo>
                  <a:lnTo>
                    <a:pt x="8352920" y="772883"/>
                  </a:lnTo>
                  <a:lnTo>
                    <a:pt x="8316382" y="791778"/>
                  </a:lnTo>
                  <a:lnTo>
                    <a:pt x="8274304" y="798563"/>
                  </a:lnTo>
                  <a:lnTo>
                    <a:pt x="133095" y="798563"/>
                  </a:lnTo>
                  <a:lnTo>
                    <a:pt x="91027" y="791778"/>
                  </a:lnTo>
                  <a:lnTo>
                    <a:pt x="54490" y="772883"/>
                  </a:lnTo>
                  <a:lnTo>
                    <a:pt x="25679" y="744072"/>
                  </a:lnTo>
                  <a:lnTo>
                    <a:pt x="6785" y="707536"/>
                  </a:lnTo>
                  <a:lnTo>
                    <a:pt x="0" y="665467"/>
                  </a:lnTo>
                  <a:lnTo>
                    <a:pt x="0" y="13309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40816" y="1796542"/>
            <a:ext cx="6470650" cy="41579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155" dirty="0">
                <a:solidFill>
                  <a:srgbClr val="FFFFFF"/>
                </a:solidFill>
                <a:latin typeface="Arial"/>
                <a:cs typeface="Arial"/>
              </a:rPr>
              <a:t>Reverse </a:t>
            </a:r>
            <a:r>
              <a:rPr sz="3500" spc="-70" dirty="0">
                <a:solidFill>
                  <a:srgbClr val="FFFFFF"/>
                </a:solidFill>
                <a:latin typeface="Arial"/>
                <a:cs typeface="Arial"/>
              </a:rPr>
              <a:t>Payment</a:t>
            </a:r>
            <a:r>
              <a:rPr sz="35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60" dirty="0">
                <a:solidFill>
                  <a:srgbClr val="FFFFFF"/>
                </a:solidFill>
                <a:latin typeface="Arial"/>
                <a:cs typeface="Arial"/>
              </a:rPr>
              <a:t>Agreements</a:t>
            </a:r>
            <a:endParaRPr sz="3500">
              <a:latin typeface="Arial"/>
              <a:cs typeface="Arial"/>
            </a:endParaRPr>
          </a:p>
          <a:p>
            <a:pPr marL="12700" marR="5080">
              <a:lnSpc>
                <a:spcPct val="168600"/>
              </a:lnSpc>
            </a:pPr>
            <a:r>
              <a:rPr sz="3500" spc="-80" dirty="0">
                <a:solidFill>
                  <a:srgbClr val="FFFFFF"/>
                </a:solidFill>
                <a:latin typeface="Arial"/>
                <a:cs typeface="Arial"/>
              </a:rPr>
              <a:t>Sham </a:t>
            </a:r>
            <a:r>
              <a:rPr sz="3500" spc="-10" dirty="0">
                <a:solidFill>
                  <a:srgbClr val="FFFFFF"/>
                </a:solidFill>
                <a:latin typeface="Arial"/>
                <a:cs typeface="Arial"/>
              </a:rPr>
              <a:t>Litigations(30 </a:t>
            </a:r>
            <a:r>
              <a:rPr sz="3500" spc="-15" dirty="0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r>
              <a:rPr sz="35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95" dirty="0">
                <a:solidFill>
                  <a:srgbClr val="FFFFFF"/>
                </a:solidFill>
                <a:latin typeface="Arial"/>
                <a:cs typeface="Arial"/>
              </a:rPr>
              <a:t>stay)  </a:t>
            </a:r>
            <a:r>
              <a:rPr sz="3500" spc="-80" dirty="0">
                <a:solidFill>
                  <a:srgbClr val="FFFFFF"/>
                </a:solidFill>
                <a:latin typeface="Arial"/>
                <a:cs typeface="Arial"/>
              </a:rPr>
              <a:t>Sham </a:t>
            </a:r>
            <a:r>
              <a:rPr sz="3500" spc="-90" dirty="0">
                <a:solidFill>
                  <a:srgbClr val="FFFFFF"/>
                </a:solidFill>
                <a:latin typeface="Arial"/>
                <a:cs typeface="Arial"/>
              </a:rPr>
              <a:t>Citizen’s</a:t>
            </a:r>
            <a:r>
              <a:rPr sz="35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Arial"/>
                <a:cs typeface="Arial"/>
              </a:rPr>
              <a:t>Petitioning</a:t>
            </a:r>
            <a:endParaRPr sz="3500">
              <a:latin typeface="Arial"/>
              <a:cs typeface="Arial"/>
            </a:endParaRPr>
          </a:p>
          <a:p>
            <a:pPr marL="12700" marR="2318385">
              <a:lnSpc>
                <a:spcPts val="7080"/>
              </a:lnSpc>
              <a:spcBef>
                <a:spcPts val="720"/>
              </a:spcBef>
            </a:pPr>
            <a:r>
              <a:rPr sz="3500" spc="-60" dirty="0">
                <a:solidFill>
                  <a:srgbClr val="FFFFFF"/>
                </a:solidFill>
                <a:latin typeface="Arial"/>
                <a:cs typeface="Arial"/>
              </a:rPr>
              <a:t>Walker </a:t>
            </a:r>
            <a:r>
              <a:rPr sz="3500" spc="-13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r>
              <a:rPr sz="35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135" dirty="0">
                <a:solidFill>
                  <a:srgbClr val="FFFFFF"/>
                </a:solidFill>
                <a:latin typeface="Arial"/>
                <a:cs typeface="Arial"/>
              </a:rPr>
              <a:t>Fraud  </a:t>
            </a:r>
            <a:r>
              <a:rPr sz="3500" spc="-65" dirty="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sz="35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95" dirty="0">
                <a:solidFill>
                  <a:srgbClr val="FFFFFF"/>
                </a:solidFill>
                <a:latin typeface="Arial"/>
                <a:cs typeface="Arial"/>
              </a:rPr>
              <a:t>Hopping</a:t>
            </a:r>
            <a:endParaRPr sz="35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3175" algn="ctr">
              <a:lnSpc>
                <a:spcPct val="100000"/>
              </a:lnSpc>
            </a:pPr>
            <a:r>
              <a:rPr spc="-165" dirty="0"/>
              <a:t>DELAY </a:t>
            </a:r>
            <a:r>
              <a:rPr spc="-35" dirty="0"/>
              <a:t>IN </a:t>
            </a:r>
            <a:r>
              <a:rPr spc="-155" dirty="0"/>
              <a:t>GENERIC</a:t>
            </a:r>
            <a:r>
              <a:rPr spc="285" dirty="0"/>
              <a:t> </a:t>
            </a:r>
            <a:r>
              <a:rPr spc="-190" dirty="0"/>
              <a:t>ENTRY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3202"/>
            <a:ext cx="7741284" cy="3977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441959" indent="-228600">
              <a:lnSpc>
                <a:spcPct val="100000"/>
              </a:lnSpc>
              <a:spcBef>
                <a:spcPts val="10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45" dirty="0">
                <a:solidFill>
                  <a:srgbClr val="524848"/>
                </a:solidFill>
                <a:latin typeface="Arial"/>
                <a:cs typeface="Arial"/>
              </a:rPr>
              <a:t>Also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known 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as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“The Drug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Price </a:t>
            </a: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Competition </a:t>
            </a:r>
            <a:r>
              <a:rPr sz="2400" spc="-70" dirty="0">
                <a:solidFill>
                  <a:srgbClr val="524848"/>
                </a:solidFill>
                <a:latin typeface="Arial"/>
                <a:cs typeface="Arial"/>
              </a:rPr>
              <a:t>and 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400" spc="5" dirty="0">
                <a:solidFill>
                  <a:srgbClr val="524848"/>
                </a:solidFill>
                <a:latin typeface="Arial"/>
                <a:cs typeface="Arial"/>
              </a:rPr>
              <a:t>Term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Restoration</a:t>
            </a:r>
            <a:r>
              <a:rPr sz="2400" spc="5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Act”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50" dirty="0">
                <a:solidFill>
                  <a:srgbClr val="524848"/>
                </a:solidFill>
                <a:latin typeface="Arial"/>
                <a:cs typeface="Arial"/>
              </a:rPr>
              <a:t>Enacted 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in</a:t>
            </a:r>
            <a:r>
              <a:rPr sz="2400" spc="3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524848"/>
                </a:solidFill>
                <a:latin typeface="Arial"/>
                <a:cs typeface="Arial"/>
              </a:rPr>
              <a:t>1984</a:t>
            </a:r>
            <a:endParaRPr sz="24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540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30" dirty="0">
                <a:solidFill>
                  <a:srgbClr val="524848"/>
                </a:solidFill>
                <a:latin typeface="Arial"/>
                <a:cs typeface="Arial"/>
              </a:rPr>
              <a:t>Amended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45" dirty="0">
                <a:solidFill>
                  <a:srgbClr val="524848"/>
                </a:solidFill>
                <a:latin typeface="Arial"/>
                <a:cs typeface="Arial"/>
              </a:rPr>
              <a:t>Patent</a:t>
            </a:r>
            <a:r>
              <a:rPr sz="2200" spc="3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25" dirty="0">
                <a:solidFill>
                  <a:srgbClr val="524848"/>
                </a:solidFill>
                <a:latin typeface="Arial"/>
                <a:cs typeface="Arial"/>
              </a:rPr>
              <a:t>laws</a:t>
            </a:r>
            <a:endParaRPr sz="22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525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30" dirty="0">
                <a:solidFill>
                  <a:srgbClr val="524848"/>
                </a:solidFill>
                <a:latin typeface="Arial"/>
                <a:cs typeface="Arial"/>
              </a:rPr>
              <a:t>Amended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10" dirty="0">
                <a:solidFill>
                  <a:srgbClr val="524848"/>
                </a:solidFill>
                <a:latin typeface="Arial"/>
                <a:cs typeface="Arial"/>
              </a:rPr>
              <a:t>Federal </a:t>
            </a:r>
            <a:r>
              <a:rPr sz="2200" spc="-30" dirty="0">
                <a:solidFill>
                  <a:srgbClr val="524848"/>
                </a:solidFill>
                <a:latin typeface="Arial"/>
                <a:cs typeface="Arial"/>
              </a:rPr>
              <a:t>Food, </a:t>
            </a:r>
            <a:r>
              <a:rPr sz="2200" dirty="0">
                <a:solidFill>
                  <a:srgbClr val="524848"/>
                </a:solidFill>
                <a:latin typeface="Arial"/>
                <a:cs typeface="Arial"/>
              </a:rPr>
              <a:t>Drug, 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200" spc="25" dirty="0">
                <a:solidFill>
                  <a:srgbClr val="524848"/>
                </a:solidFill>
                <a:latin typeface="Arial"/>
                <a:cs typeface="Arial"/>
              </a:rPr>
              <a:t>Cosmetic</a:t>
            </a:r>
            <a:r>
              <a:rPr sz="2200" spc="3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10" dirty="0">
                <a:solidFill>
                  <a:srgbClr val="524848"/>
                </a:solidFill>
                <a:latin typeface="Arial"/>
                <a:cs typeface="Arial"/>
              </a:rPr>
              <a:t>Act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7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Before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1962- </a:t>
            </a:r>
            <a:r>
              <a:rPr sz="2400" spc="30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approved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based </a:t>
            </a:r>
            <a:r>
              <a:rPr sz="2400" spc="25" dirty="0">
                <a:solidFill>
                  <a:srgbClr val="524848"/>
                </a:solidFill>
                <a:latin typeface="Arial"/>
                <a:cs typeface="Arial"/>
              </a:rPr>
              <a:t>on</a:t>
            </a:r>
            <a:r>
              <a:rPr sz="2400" spc="3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safety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alone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1962- </a:t>
            </a:r>
            <a:r>
              <a:rPr sz="2400" spc="75" dirty="0">
                <a:solidFill>
                  <a:srgbClr val="FF0000"/>
                </a:solidFill>
                <a:latin typeface="Arial"/>
                <a:cs typeface="Arial"/>
              </a:rPr>
              <a:t>Proof </a:t>
            </a:r>
            <a:r>
              <a:rPr sz="2400" spc="90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efficacy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made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compulsory</a:t>
            </a:r>
            <a:r>
              <a:rPr sz="2400" spc="8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241300" marR="5080">
              <a:lnSpc>
                <a:spcPct val="100000"/>
              </a:lnSpc>
            </a:pP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marketing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(</a:t>
            </a:r>
            <a:r>
              <a:rPr sz="2400" spc="75" dirty="0">
                <a:solidFill>
                  <a:srgbClr val="FF0000"/>
                </a:solidFill>
                <a:latin typeface="Arial"/>
                <a:cs typeface="Arial"/>
              </a:rPr>
              <a:t>Kefauver-Harris  </a:t>
            </a:r>
            <a:r>
              <a:rPr sz="2400" spc="105" dirty="0">
                <a:solidFill>
                  <a:srgbClr val="FF0000"/>
                </a:solidFill>
                <a:latin typeface="Arial"/>
                <a:cs typeface="Arial"/>
              </a:rPr>
              <a:t>Amendments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85"/>
              </a:spcBef>
            </a:pPr>
            <a:r>
              <a:rPr sz="3600" spc="-155" dirty="0"/>
              <a:t>INTRODUCTION</a:t>
            </a:r>
            <a:endParaRPr sz="3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1677"/>
            <a:ext cx="7828280" cy="4464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tabLst>
                <a:tab pos="1253490" algn="l"/>
                <a:tab pos="2021205" algn="l"/>
                <a:tab pos="4376420" algn="l"/>
                <a:tab pos="6370955" algn="l"/>
              </a:tabLst>
            </a:pPr>
            <a:r>
              <a:rPr sz="2800" spc="-5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50" dirty="0">
                <a:solidFill>
                  <a:srgbClr val="524848"/>
                </a:solidFill>
                <a:latin typeface="Arial"/>
                <a:cs typeface="Arial"/>
              </a:rPr>
              <a:t>Both </a:t>
            </a:r>
            <a:r>
              <a:rPr sz="2800" spc="105" dirty="0">
                <a:solidFill>
                  <a:srgbClr val="524848"/>
                </a:solidFill>
                <a:latin typeface="Arial"/>
                <a:cs typeface="Arial"/>
              </a:rPr>
              <a:t>parties </a:t>
            </a:r>
            <a:r>
              <a:rPr sz="2800" spc="60" dirty="0">
                <a:solidFill>
                  <a:srgbClr val="524848"/>
                </a:solidFill>
                <a:latin typeface="Arial"/>
                <a:cs typeface="Arial"/>
              </a:rPr>
              <a:t>decide </a:t>
            </a:r>
            <a:r>
              <a:rPr sz="2800" spc="160" dirty="0">
                <a:solidFill>
                  <a:srgbClr val="524848"/>
                </a:solidFill>
                <a:latin typeface="Arial"/>
                <a:cs typeface="Arial"/>
              </a:rPr>
              <a:t>it </a:t>
            </a:r>
            <a:r>
              <a:rPr sz="2800" spc="35" dirty="0">
                <a:solidFill>
                  <a:srgbClr val="524848"/>
                </a:solidFill>
                <a:latin typeface="Arial"/>
                <a:cs typeface="Arial"/>
              </a:rPr>
              <a:t>is </a:t>
            </a:r>
            <a:r>
              <a:rPr sz="2800" spc="75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800" spc="114" dirty="0">
                <a:solidFill>
                  <a:srgbClr val="524848"/>
                </a:solidFill>
                <a:latin typeface="Arial"/>
                <a:cs typeface="Arial"/>
              </a:rPr>
              <a:t>their </a:t>
            </a:r>
            <a:r>
              <a:rPr sz="2800" spc="140" dirty="0">
                <a:solidFill>
                  <a:srgbClr val="524848"/>
                </a:solidFill>
                <a:latin typeface="Arial"/>
                <a:cs typeface="Arial"/>
              </a:rPr>
              <a:t>mutual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best  </a:t>
            </a:r>
            <a:r>
              <a:rPr sz="28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800" spc="22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800" spc="130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800" spc="254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800" spc="-130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800" spc="2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21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800" spc="-80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800" spc="204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800" spc="30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800" spc="254" dirty="0">
                <a:solidFill>
                  <a:srgbClr val="524848"/>
                </a:solidFill>
                <a:latin typeface="Arial"/>
                <a:cs typeface="Arial"/>
              </a:rPr>
              <a:t>tt</a:t>
            </a:r>
            <a:r>
              <a:rPr sz="2800" spc="200" dirty="0">
                <a:solidFill>
                  <a:srgbClr val="524848"/>
                </a:solidFill>
                <a:latin typeface="Arial"/>
                <a:cs typeface="Arial"/>
              </a:rPr>
              <a:t>l</a:t>
            </a:r>
            <a:r>
              <a:rPr sz="2800" spc="-90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800" spc="3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524848"/>
                </a:solidFill>
                <a:latin typeface="Arial"/>
                <a:cs typeface="Arial"/>
              </a:rPr>
              <a:t>v</a:t>
            </a:r>
            <a:r>
              <a:rPr sz="28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800" spc="-45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800" spc="23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-45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800" spc="10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8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800" spc="30" dirty="0">
                <a:solidFill>
                  <a:srgbClr val="524848"/>
                </a:solidFill>
                <a:latin typeface="Arial"/>
                <a:cs typeface="Arial"/>
              </a:rPr>
              <a:t>g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8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800" spc="235" dirty="0">
                <a:solidFill>
                  <a:srgbClr val="524848"/>
                </a:solidFill>
                <a:latin typeface="Arial"/>
                <a:cs typeface="Arial"/>
              </a:rPr>
              <a:t>f</a:t>
            </a:r>
            <a:r>
              <a:rPr sz="28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800" spc="55" dirty="0">
                <a:solidFill>
                  <a:srgbClr val="524848"/>
                </a:solidFill>
                <a:latin typeface="Arial"/>
                <a:cs typeface="Arial"/>
              </a:rPr>
              <a:t>c</a:t>
            </a:r>
            <a:r>
              <a:rPr sz="2800" spc="95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800" spc="12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800" spc="75" dirty="0">
                <a:solidFill>
                  <a:srgbClr val="524848"/>
                </a:solidFill>
                <a:latin typeface="Arial"/>
                <a:cs typeface="Arial"/>
              </a:rPr>
              <a:t>p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800" spc="-25" dirty="0">
                <a:solidFill>
                  <a:srgbClr val="524848"/>
                </a:solidFill>
                <a:latin typeface="Arial"/>
                <a:cs typeface="Arial"/>
              </a:rPr>
              <a:t>y</a:t>
            </a:r>
            <a:r>
              <a:rPr sz="2800" spc="240" dirty="0">
                <a:solidFill>
                  <a:srgbClr val="524848"/>
                </a:solidFill>
                <a:latin typeface="Arial"/>
                <a:cs typeface="Arial"/>
              </a:rPr>
              <a:t>m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800" spc="120" dirty="0">
                <a:solidFill>
                  <a:srgbClr val="524848"/>
                </a:solidFill>
                <a:latin typeface="Arial"/>
                <a:cs typeface="Arial"/>
              </a:rPr>
              <a:t>t  </a:t>
            </a:r>
            <a:r>
              <a:rPr sz="2800" spc="130" dirty="0">
                <a:solidFill>
                  <a:srgbClr val="524848"/>
                </a:solidFill>
                <a:latin typeface="Arial"/>
                <a:cs typeface="Arial"/>
              </a:rPr>
              <a:t>from	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the	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800" spc="120" dirty="0">
                <a:solidFill>
                  <a:srgbClr val="524848"/>
                </a:solidFill>
                <a:latin typeface="Arial"/>
                <a:cs typeface="Arial"/>
              </a:rPr>
              <a:t>owner/branded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the  </a:t>
            </a:r>
            <a:r>
              <a:rPr sz="2800" spc="60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800" spc="55" dirty="0">
                <a:solidFill>
                  <a:srgbClr val="524848"/>
                </a:solidFill>
                <a:latin typeface="Arial"/>
                <a:cs typeface="Arial"/>
              </a:rPr>
              <a:t>keep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800" spc="60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800" spc="155" dirty="0">
                <a:solidFill>
                  <a:srgbClr val="524848"/>
                </a:solidFill>
                <a:latin typeface="Arial"/>
                <a:cs typeface="Arial"/>
              </a:rPr>
              <a:t>off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the  </a:t>
            </a:r>
            <a:r>
              <a:rPr sz="2800" spc="130" dirty="0">
                <a:solidFill>
                  <a:srgbClr val="524848"/>
                </a:solidFill>
                <a:latin typeface="Arial"/>
                <a:cs typeface="Arial"/>
              </a:rPr>
              <a:t>market</a:t>
            </a:r>
            <a:endParaRPr sz="2800">
              <a:latin typeface="Arial"/>
              <a:cs typeface="Arial"/>
            </a:endParaRPr>
          </a:p>
          <a:p>
            <a:pPr marL="241300" marR="27305" indent="-228600">
              <a:lnSpc>
                <a:spcPct val="100000"/>
              </a:lnSpc>
              <a:spcBef>
                <a:spcPts val="675"/>
              </a:spcBef>
              <a:tabLst>
                <a:tab pos="838835" algn="l"/>
                <a:tab pos="1062355" algn="l"/>
                <a:tab pos="2312035" algn="l"/>
                <a:tab pos="2525395" algn="l"/>
                <a:tab pos="2858770" algn="l"/>
                <a:tab pos="3449954" algn="l"/>
                <a:tab pos="4285615" algn="l"/>
                <a:tab pos="4610735" algn="l"/>
                <a:tab pos="5059045" algn="l"/>
                <a:tab pos="5701665" algn="l"/>
                <a:tab pos="7048500" algn="l"/>
              </a:tabLst>
            </a:pPr>
            <a:r>
              <a:rPr sz="2800" spc="-18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180" dirty="0">
                <a:solidFill>
                  <a:srgbClr val="524848"/>
                </a:solidFill>
                <a:latin typeface="Arial"/>
                <a:cs typeface="Arial"/>
              </a:rPr>
              <a:t>The		</a:t>
            </a:r>
            <a:r>
              <a:rPr sz="2800" spc="60" dirty="0">
                <a:solidFill>
                  <a:srgbClr val="524848"/>
                </a:solidFill>
                <a:latin typeface="Arial"/>
                <a:cs typeface="Arial"/>
              </a:rPr>
              <a:t>generic		</a:t>
            </a:r>
            <a:r>
              <a:rPr sz="2800" spc="40" dirty="0">
                <a:solidFill>
                  <a:srgbClr val="524848"/>
                </a:solidFill>
                <a:latin typeface="Arial"/>
                <a:cs typeface="Arial"/>
              </a:rPr>
              <a:t>may	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make	</a:t>
            </a:r>
            <a:r>
              <a:rPr sz="2800" spc="-140" dirty="0">
                <a:solidFill>
                  <a:srgbClr val="524848"/>
                </a:solidFill>
                <a:latin typeface="Arial"/>
                <a:cs typeface="Arial"/>
              </a:rPr>
              <a:t>more	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money	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than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-65" dirty="0">
                <a:solidFill>
                  <a:srgbClr val="524848"/>
                </a:solidFill>
                <a:latin typeface="Arial"/>
                <a:cs typeface="Arial"/>
              </a:rPr>
              <a:t>by	</a:t>
            </a:r>
            <a:r>
              <a:rPr sz="2800" spc="70" dirty="0">
                <a:solidFill>
                  <a:srgbClr val="524848"/>
                </a:solidFill>
                <a:latin typeface="Arial"/>
                <a:cs typeface="Arial"/>
              </a:rPr>
              <a:t>rushing	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 	</a:t>
            </a:r>
            <a:r>
              <a:rPr sz="28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30" dirty="0">
                <a:solidFill>
                  <a:srgbClr val="524848"/>
                </a:solidFill>
                <a:latin typeface="Arial"/>
                <a:cs typeface="Arial"/>
              </a:rPr>
              <a:t>market	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the	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drug</a:t>
            </a:r>
            <a:endParaRPr sz="2800">
              <a:latin typeface="Arial"/>
              <a:cs typeface="Arial"/>
            </a:endParaRPr>
          </a:p>
          <a:p>
            <a:pPr marL="241300" marR="44450" indent="-228600" algn="just">
              <a:lnSpc>
                <a:spcPct val="100000"/>
              </a:lnSpc>
              <a:spcBef>
                <a:spcPts val="675"/>
              </a:spcBef>
            </a:pPr>
            <a:r>
              <a:rPr sz="2800" spc="-18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18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800" spc="70" dirty="0">
                <a:solidFill>
                  <a:srgbClr val="524848"/>
                </a:solidFill>
                <a:latin typeface="Arial"/>
                <a:cs typeface="Arial"/>
              </a:rPr>
              <a:t>branded </a:t>
            </a:r>
            <a:r>
              <a:rPr sz="2800" spc="40" dirty="0">
                <a:solidFill>
                  <a:srgbClr val="524848"/>
                </a:solidFill>
                <a:latin typeface="Arial"/>
                <a:cs typeface="Arial"/>
              </a:rPr>
              <a:t>may </a:t>
            </a:r>
            <a:r>
              <a:rPr sz="2800" spc="55" dirty="0">
                <a:solidFill>
                  <a:srgbClr val="524848"/>
                </a:solidFill>
                <a:latin typeface="Arial"/>
                <a:cs typeface="Arial"/>
              </a:rPr>
              <a:t>also 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make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more </a:t>
            </a:r>
            <a:r>
              <a:rPr sz="2800" spc="-30" dirty="0">
                <a:solidFill>
                  <a:srgbClr val="524848"/>
                </a:solidFill>
                <a:latin typeface="Arial"/>
                <a:cs typeface="Arial"/>
              </a:rPr>
              <a:t>money  </a:t>
            </a:r>
            <a:r>
              <a:rPr sz="2800" spc="-60" dirty="0">
                <a:solidFill>
                  <a:srgbClr val="524848"/>
                </a:solidFill>
                <a:latin typeface="Arial"/>
                <a:cs typeface="Arial"/>
              </a:rPr>
              <a:t>by </a:t>
            </a:r>
            <a:r>
              <a:rPr sz="2800" spc="50" dirty="0">
                <a:solidFill>
                  <a:srgbClr val="524848"/>
                </a:solidFill>
                <a:latin typeface="Arial"/>
                <a:cs typeface="Arial"/>
              </a:rPr>
              <a:t>paying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800" spc="60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800" spc="75" dirty="0">
                <a:solidFill>
                  <a:srgbClr val="524848"/>
                </a:solidFill>
                <a:latin typeface="Arial"/>
                <a:cs typeface="Arial"/>
              </a:rPr>
              <a:t>defer </a:t>
            </a:r>
            <a:r>
              <a:rPr sz="2800" spc="120" dirty="0">
                <a:solidFill>
                  <a:srgbClr val="524848"/>
                </a:solidFill>
                <a:latin typeface="Arial"/>
                <a:cs typeface="Arial"/>
              </a:rPr>
              <a:t>marketing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the  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800" spc="-5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certain </a:t>
            </a:r>
            <a:r>
              <a:rPr sz="2800" spc="75" dirty="0">
                <a:solidFill>
                  <a:srgbClr val="524848"/>
                </a:solidFill>
                <a:latin typeface="Arial"/>
                <a:cs typeface="Arial"/>
              </a:rPr>
              <a:t>period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800" spc="409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50" dirty="0">
                <a:solidFill>
                  <a:srgbClr val="524848"/>
                </a:solidFill>
                <a:latin typeface="Arial"/>
                <a:cs typeface="Arial"/>
              </a:rPr>
              <a:t>time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635" algn="ctr">
              <a:lnSpc>
                <a:spcPct val="100000"/>
              </a:lnSpc>
            </a:pPr>
            <a:r>
              <a:rPr spc="-185" dirty="0"/>
              <a:t>REVERSE </a:t>
            </a:r>
            <a:r>
              <a:rPr spc="-160" dirty="0"/>
              <a:t>PAYMENT</a:t>
            </a:r>
            <a:r>
              <a:rPr spc="5" dirty="0"/>
              <a:t> </a:t>
            </a:r>
            <a:r>
              <a:rPr spc="-150" dirty="0"/>
              <a:t>AGREEMENTS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3175" algn="ctr">
              <a:lnSpc>
                <a:spcPct val="100000"/>
              </a:lnSpc>
            </a:pPr>
            <a:r>
              <a:rPr spc="-185" dirty="0"/>
              <a:t>REVERSE </a:t>
            </a:r>
            <a:r>
              <a:rPr spc="-160" dirty="0"/>
              <a:t>PAYMENT</a:t>
            </a:r>
            <a:r>
              <a:rPr spc="-15" dirty="0"/>
              <a:t> </a:t>
            </a:r>
            <a:r>
              <a:rPr spc="-150" dirty="0"/>
              <a:t>AGREEMENTS</a:t>
            </a:r>
          </a:p>
        </p:txBody>
      </p:sp>
      <p:sp>
        <p:nvSpPr>
          <p:cNvPr id="3" name="object 3"/>
          <p:cNvSpPr/>
          <p:nvPr/>
        </p:nvSpPr>
        <p:spPr>
          <a:xfrm>
            <a:off x="3867150" y="3514725"/>
            <a:ext cx="1762125" cy="1190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57496" y="3672077"/>
            <a:ext cx="788035" cy="75946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69850">
              <a:lnSpc>
                <a:spcPts val="2650"/>
              </a:lnSpc>
              <a:spcBef>
                <a:spcPts val="585"/>
              </a:spcBef>
            </a:pPr>
            <a:r>
              <a:rPr sz="2600" spc="-85" dirty="0">
                <a:solidFill>
                  <a:srgbClr val="FFFFFF"/>
                </a:solidFill>
                <a:latin typeface="Arial"/>
                <a:cs typeface="Arial"/>
              </a:rPr>
              <a:t>Side  </a:t>
            </a:r>
            <a:r>
              <a:rPr sz="2600" spc="-45" dirty="0">
                <a:solidFill>
                  <a:srgbClr val="FFFFFF"/>
                </a:solidFill>
                <a:latin typeface="Arial"/>
                <a:cs typeface="Arial"/>
              </a:rPr>
              <a:t>deals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895725" y="1619250"/>
            <a:ext cx="1695450" cy="1866900"/>
            <a:chOff x="3895725" y="1619250"/>
            <a:chExt cx="1695450" cy="1866900"/>
          </a:xfrm>
        </p:grpSpPr>
        <p:sp>
          <p:nvSpPr>
            <p:cNvPr id="6" name="object 6"/>
            <p:cNvSpPr/>
            <p:nvPr/>
          </p:nvSpPr>
          <p:spPr>
            <a:xfrm>
              <a:off x="4476750" y="3048000"/>
              <a:ext cx="542925" cy="4381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95725" y="1619250"/>
              <a:ext cx="1695450" cy="13906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312158" y="1972182"/>
            <a:ext cx="874394" cy="60261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18745" marR="5080" indent="-106680">
              <a:lnSpc>
                <a:spcPts val="1430"/>
              </a:lnSpc>
              <a:spcBef>
                <a:spcPts val="360"/>
              </a:spcBef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l 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property 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licenses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295900" y="2514600"/>
            <a:ext cx="1952625" cy="1409700"/>
            <a:chOff x="5295900" y="2514600"/>
            <a:chExt cx="1952625" cy="1409700"/>
          </a:xfrm>
        </p:grpSpPr>
        <p:sp>
          <p:nvSpPr>
            <p:cNvPr id="10" name="object 10"/>
            <p:cNvSpPr/>
            <p:nvPr/>
          </p:nvSpPr>
          <p:spPr>
            <a:xfrm>
              <a:off x="5295900" y="3438525"/>
              <a:ext cx="352425" cy="4857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53050" y="2514600"/>
              <a:ext cx="1895475" cy="139065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753861" y="2960370"/>
            <a:ext cx="1101090" cy="42100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indent="22860">
              <a:lnSpc>
                <a:spcPts val="1430"/>
              </a:lnSpc>
              <a:spcBef>
                <a:spcPts val="360"/>
              </a:spcBef>
            </a:pP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Co-promotion 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arra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eme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295900" y="4286250"/>
            <a:ext cx="1971675" cy="1409700"/>
            <a:chOff x="5295900" y="4286250"/>
            <a:chExt cx="1971675" cy="1409700"/>
          </a:xfrm>
        </p:grpSpPr>
        <p:sp>
          <p:nvSpPr>
            <p:cNvPr id="14" name="object 14"/>
            <p:cNvSpPr/>
            <p:nvPr/>
          </p:nvSpPr>
          <p:spPr>
            <a:xfrm>
              <a:off x="5295900" y="4286250"/>
              <a:ext cx="342900" cy="4857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34000" y="4305300"/>
              <a:ext cx="1933575" cy="139065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833617" y="4755641"/>
            <a:ext cx="942975" cy="42100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indent="202565">
              <a:lnSpc>
                <a:spcPts val="1430"/>
              </a:lnSpc>
              <a:spcBef>
                <a:spcPts val="359"/>
              </a:spcBef>
            </a:pP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Supply  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agre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848100" y="4724400"/>
            <a:ext cx="1790700" cy="1876425"/>
            <a:chOff x="3848100" y="4724400"/>
            <a:chExt cx="1790700" cy="1876425"/>
          </a:xfrm>
        </p:grpSpPr>
        <p:sp>
          <p:nvSpPr>
            <p:cNvPr id="18" name="object 18"/>
            <p:cNvSpPr/>
            <p:nvPr/>
          </p:nvSpPr>
          <p:spPr>
            <a:xfrm>
              <a:off x="4476750" y="4724400"/>
              <a:ext cx="542925" cy="43815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48100" y="5200650"/>
              <a:ext cx="1790700" cy="140017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207890" y="5652922"/>
            <a:ext cx="1085850" cy="42100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60985" marR="5080" indent="-248920">
              <a:lnSpc>
                <a:spcPts val="1430"/>
              </a:lnSpc>
              <a:spcBef>
                <a:spcPts val="359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authorized 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generic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266950" y="4286250"/>
            <a:ext cx="1924050" cy="1409700"/>
            <a:chOff x="2266950" y="4286250"/>
            <a:chExt cx="1924050" cy="1409700"/>
          </a:xfrm>
        </p:grpSpPr>
        <p:sp>
          <p:nvSpPr>
            <p:cNvPr id="22" name="object 22"/>
            <p:cNvSpPr/>
            <p:nvPr/>
          </p:nvSpPr>
          <p:spPr>
            <a:xfrm>
              <a:off x="3838575" y="4286250"/>
              <a:ext cx="352425" cy="4953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66950" y="4305300"/>
              <a:ext cx="1847850" cy="139065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675001" y="4755641"/>
            <a:ext cx="1040765" cy="42100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62865" marR="5080" indent="-50800">
              <a:lnSpc>
                <a:spcPts val="1430"/>
              </a:lnSpc>
              <a:spcBef>
                <a:spcPts val="359"/>
              </a:spcBef>
            </a:pP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elopme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t 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agreements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228850" y="2514600"/>
            <a:ext cx="1971675" cy="1409700"/>
            <a:chOff x="2228850" y="2514600"/>
            <a:chExt cx="1971675" cy="1409700"/>
          </a:xfrm>
        </p:grpSpPr>
        <p:sp>
          <p:nvSpPr>
            <p:cNvPr id="26" name="object 26"/>
            <p:cNvSpPr/>
            <p:nvPr/>
          </p:nvSpPr>
          <p:spPr>
            <a:xfrm>
              <a:off x="3848100" y="3438525"/>
              <a:ext cx="352425" cy="48577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28850" y="2514600"/>
              <a:ext cx="1924050" cy="139065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724150" y="2960370"/>
            <a:ext cx="942975" cy="42100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indent="15240">
              <a:lnSpc>
                <a:spcPts val="1430"/>
              </a:lnSpc>
              <a:spcBef>
                <a:spcPts val="36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Distribution  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agre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3175" algn="ctr">
              <a:lnSpc>
                <a:spcPct val="100000"/>
              </a:lnSpc>
            </a:pPr>
            <a:r>
              <a:rPr spc="-185" dirty="0"/>
              <a:t>REVERSE </a:t>
            </a:r>
            <a:r>
              <a:rPr spc="-160" dirty="0"/>
              <a:t>PAYMENT</a:t>
            </a:r>
            <a:r>
              <a:rPr spc="-15" dirty="0"/>
              <a:t> </a:t>
            </a:r>
            <a:r>
              <a:rPr spc="-150" dirty="0"/>
              <a:t>AGREEMENTS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8186" y="1835276"/>
            <a:ext cx="4483735" cy="739140"/>
            <a:chOff x="2258186" y="1835276"/>
            <a:chExt cx="4483735" cy="739140"/>
          </a:xfrm>
        </p:grpSpPr>
        <p:sp>
          <p:nvSpPr>
            <p:cNvPr id="4" name="object 4"/>
            <p:cNvSpPr/>
            <p:nvPr/>
          </p:nvSpPr>
          <p:spPr>
            <a:xfrm>
              <a:off x="2267711" y="1844801"/>
              <a:ext cx="4464685" cy="720090"/>
            </a:xfrm>
            <a:custGeom>
              <a:avLst/>
              <a:gdLst/>
              <a:ahLst/>
              <a:cxnLst/>
              <a:rect l="l" t="t" r="r" b="b"/>
              <a:pathLst>
                <a:path w="4464684" h="720089">
                  <a:moveTo>
                    <a:pt x="4344543" y="0"/>
                  </a:moveTo>
                  <a:lnTo>
                    <a:pt x="120014" y="0"/>
                  </a:lnTo>
                  <a:lnTo>
                    <a:pt x="73294" y="9429"/>
                  </a:lnTo>
                  <a:lnTo>
                    <a:pt x="35147" y="35147"/>
                  </a:lnTo>
                  <a:lnTo>
                    <a:pt x="9429" y="73294"/>
                  </a:lnTo>
                  <a:lnTo>
                    <a:pt x="0" y="120014"/>
                  </a:lnTo>
                  <a:lnTo>
                    <a:pt x="0" y="600075"/>
                  </a:lnTo>
                  <a:lnTo>
                    <a:pt x="9429" y="646795"/>
                  </a:lnTo>
                  <a:lnTo>
                    <a:pt x="35147" y="684942"/>
                  </a:lnTo>
                  <a:lnTo>
                    <a:pt x="73294" y="710660"/>
                  </a:lnTo>
                  <a:lnTo>
                    <a:pt x="120014" y="720089"/>
                  </a:lnTo>
                  <a:lnTo>
                    <a:pt x="4344543" y="720089"/>
                  </a:lnTo>
                  <a:lnTo>
                    <a:pt x="4391263" y="710660"/>
                  </a:lnTo>
                  <a:lnTo>
                    <a:pt x="4429410" y="684942"/>
                  </a:lnTo>
                  <a:lnTo>
                    <a:pt x="4455128" y="646795"/>
                  </a:lnTo>
                  <a:lnTo>
                    <a:pt x="4464558" y="600075"/>
                  </a:lnTo>
                  <a:lnTo>
                    <a:pt x="4464558" y="120014"/>
                  </a:lnTo>
                  <a:lnTo>
                    <a:pt x="4455128" y="73294"/>
                  </a:lnTo>
                  <a:lnTo>
                    <a:pt x="4429410" y="35147"/>
                  </a:lnTo>
                  <a:lnTo>
                    <a:pt x="4391263" y="9429"/>
                  </a:lnTo>
                  <a:lnTo>
                    <a:pt x="4344543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67711" y="1844801"/>
              <a:ext cx="4464685" cy="720090"/>
            </a:xfrm>
            <a:custGeom>
              <a:avLst/>
              <a:gdLst/>
              <a:ahLst/>
              <a:cxnLst/>
              <a:rect l="l" t="t" r="r" b="b"/>
              <a:pathLst>
                <a:path w="4464684" h="720089">
                  <a:moveTo>
                    <a:pt x="0" y="120014"/>
                  </a:moveTo>
                  <a:lnTo>
                    <a:pt x="9429" y="73294"/>
                  </a:lnTo>
                  <a:lnTo>
                    <a:pt x="35147" y="35147"/>
                  </a:lnTo>
                  <a:lnTo>
                    <a:pt x="73294" y="9429"/>
                  </a:lnTo>
                  <a:lnTo>
                    <a:pt x="120014" y="0"/>
                  </a:lnTo>
                  <a:lnTo>
                    <a:pt x="4344543" y="0"/>
                  </a:lnTo>
                  <a:lnTo>
                    <a:pt x="4391263" y="9429"/>
                  </a:lnTo>
                  <a:lnTo>
                    <a:pt x="4429410" y="35147"/>
                  </a:lnTo>
                  <a:lnTo>
                    <a:pt x="4455128" y="73294"/>
                  </a:lnTo>
                  <a:lnTo>
                    <a:pt x="4464558" y="120014"/>
                  </a:lnTo>
                  <a:lnTo>
                    <a:pt x="4464558" y="600075"/>
                  </a:lnTo>
                  <a:lnTo>
                    <a:pt x="4455128" y="646795"/>
                  </a:lnTo>
                  <a:lnTo>
                    <a:pt x="4429410" y="684942"/>
                  </a:lnTo>
                  <a:lnTo>
                    <a:pt x="4391263" y="710660"/>
                  </a:lnTo>
                  <a:lnTo>
                    <a:pt x="4344543" y="720089"/>
                  </a:lnTo>
                  <a:lnTo>
                    <a:pt x="120014" y="720089"/>
                  </a:lnTo>
                  <a:lnTo>
                    <a:pt x="73294" y="710660"/>
                  </a:lnTo>
                  <a:lnTo>
                    <a:pt x="35147" y="684942"/>
                  </a:lnTo>
                  <a:lnTo>
                    <a:pt x="9429" y="646795"/>
                  </a:lnTo>
                  <a:lnTo>
                    <a:pt x="0" y="600075"/>
                  </a:lnTo>
                  <a:lnTo>
                    <a:pt x="0" y="120014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5459" y="1936495"/>
            <a:ext cx="8028940" cy="3816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0480" algn="ctr">
              <a:lnSpc>
                <a:spcPct val="100000"/>
              </a:lnSpc>
              <a:spcBef>
                <a:spcPts val="105"/>
              </a:spcBef>
            </a:pPr>
            <a:r>
              <a:rPr sz="3200" spc="-350" dirty="0">
                <a:solidFill>
                  <a:srgbClr val="FFFF00"/>
                </a:solidFill>
                <a:latin typeface="Arial"/>
                <a:cs typeface="Arial"/>
              </a:rPr>
              <a:t>CASE</a:t>
            </a:r>
            <a:r>
              <a:rPr sz="3200" spc="-1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spc="-370" dirty="0">
                <a:solidFill>
                  <a:srgbClr val="FFFF00"/>
                </a:solidFill>
                <a:latin typeface="Arial"/>
                <a:cs typeface="Arial"/>
              </a:rPr>
              <a:t>STUDY</a:t>
            </a:r>
            <a:endParaRPr sz="3200">
              <a:latin typeface="Arial"/>
              <a:cs typeface="Arial"/>
            </a:endParaRPr>
          </a:p>
          <a:p>
            <a:pPr marL="889000">
              <a:lnSpc>
                <a:spcPct val="100000"/>
              </a:lnSpc>
              <a:spcBef>
                <a:spcPts val="2385"/>
              </a:spcBef>
            </a:pPr>
            <a:r>
              <a:rPr sz="2400" spc="-204" dirty="0">
                <a:solidFill>
                  <a:srgbClr val="524848"/>
                </a:solidFill>
                <a:latin typeface="Arial"/>
                <a:cs typeface="Arial"/>
              </a:rPr>
              <a:t>FTC </a:t>
            </a:r>
            <a:r>
              <a:rPr sz="2400" spc="-10" dirty="0">
                <a:solidFill>
                  <a:srgbClr val="524848"/>
                </a:solidFill>
                <a:latin typeface="Arial"/>
                <a:cs typeface="Arial"/>
              </a:rPr>
              <a:t>vs.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Cephalon </a:t>
            </a:r>
            <a:r>
              <a:rPr sz="2400" spc="-30" dirty="0">
                <a:solidFill>
                  <a:srgbClr val="524848"/>
                </a:solidFill>
                <a:latin typeface="Arial"/>
                <a:cs typeface="Arial"/>
              </a:rPr>
              <a:t>(E.D. </a:t>
            </a:r>
            <a:r>
              <a:rPr sz="2400" spc="10" dirty="0">
                <a:solidFill>
                  <a:srgbClr val="524848"/>
                </a:solidFill>
                <a:latin typeface="Arial"/>
                <a:cs typeface="Arial"/>
              </a:rPr>
              <a:t>Pa.)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(filed </a:t>
            </a:r>
            <a:r>
              <a:rPr sz="2400" spc="-10" dirty="0">
                <a:solidFill>
                  <a:srgbClr val="524848"/>
                </a:solidFill>
                <a:latin typeface="Arial"/>
                <a:cs typeface="Arial"/>
              </a:rPr>
              <a:t>Feb.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13,</a:t>
            </a:r>
            <a:r>
              <a:rPr sz="2400" spc="5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524848"/>
                </a:solidFill>
                <a:latin typeface="Arial"/>
                <a:cs typeface="Arial"/>
              </a:rPr>
              <a:t>2008 </a:t>
            </a:r>
            <a:r>
              <a:rPr sz="2400" spc="-95" dirty="0">
                <a:solidFill>
                  <a:srgbClr val="524848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Provigil </a:t>
            </a:r>
            <a:r>
              <a:rPr sz="2400" spc="-225" dirty="0">
                <a:solidFill>
                  <a:srgbClr val="524848"/>
                </a:solidFill>
                <a:latin typeface="Arial"/>
                <a:cs typeface="Arial"/>
              </a:rPr>
              <a:t>- </a:t>
            </a:r>
            <a:r>
              <a:rPr sz="2400" spc="185" dirty="0">
                <a:solidFill>
                  <a:srgbClr val="524848"/>
                </a:solidFill>
                <a:latin typeface="Arial"/>
                <a:cs typeface="Arial"/>
              </a:rPr>
              <a:t>$800 </a:t>
            </a:r>
            <a:r>
              <a:rPr sz="2400" spc="155" dirty="0">
                <a:solidFill>
                  <a:srgbClr val="524848"/>
                </a:solidFill>
                <a:latin typeface="Arial"/>
                <a:cs typeface="Arial"/>
              </a:rPr>
              <a:t>million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brand</a:t>
            </a:r>
            <a:r>
              <a:rPr sz="2400" spc="4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sales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6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years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delayed</a:t>
            </a:r>
            <a:r>
              <a:rPr sz="2400" spc="5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entry</a:t>
            </a:r>
            <a:endParaRPr sz="2400">
              <a:latin typeface="Arial"/>
              <a:cs typeface="Arial"/>
            </a:endParaRPr>
          </a:p>
          <a:p>
            <a:pPr marL="241300" marR="78740" indent="-228600">
              <a:lnSpc>
                <a:spcPts val="2300"/>
              </a:lnSpc>
              <a:spcBef>
                <a:spcPts val="56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Complaint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alleges 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Cephalon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unlawfully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induced 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four 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first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filers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refrain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from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marketing</a:t>
            </a:r>
            <a:r>
              <a:rPr sz="2400" spc="8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generic</a:t>
            </a:r>
            <a:endParaRPr sz="2400">
              <a:latin typeface="Arial"/>
              <a:cs typeface="Arial"/>
            </a:endParaRPr>
          </a:p>
          <a:p>
            <a:pPr marL="241300" marR="696595">
              <a:lnSpc>
                <a:spcPts val="2300"/>
              </a:lnSpc>
              <a:spcBef>
                <a:spcPts val="5"/>
              </a:spcBef>
            </a:pP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Provigil 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until </a:t>
            </a:r>
            <a:r>
              <a:rPr sz="2400" spc="175" dirty="0">
                <a:solidFill>
                  <a:srgbClr val="524848"/>
                </a:solidFill>
                <a:latin typeface="Arial"/>
                <a:cs typeface="Arial"/>
              </a:rPr>
              <a:t>2012 </a:t>
            </a:r>
            <a:r>
              <a:rPr sz="2400" spc="-30" dirty="0">
                <a:solidFill>
                  <a:srgbClr val="524848"/>
                </a:solidFill>
                <a:latin typeface="Arial"/>
                <a:cs typeface="Arial"/>
              </a:rPr>
              <a:t>by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entering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into </a:t>
            </a:r>
            <a:r>
              <a:rPr sz="2400" spc="30" dirty="0">
                <a:solidFill>
                  <a:srgbClr val="524848"/>
                </a:solidFill>
                <a:latin typeface="Arial"/>
                <a:cs typeface="Arial"/>
              </a:rPr>
              <a:t>over </a:t>
            </a:r>
            <a:r>
              <a:rPr sz="2400" spc="150" dirty="0">
                <a:solidFill>
                  <a:srgbClr val="524848"/>
                </a:solidFill>
                <a:latin typeface="Arial"/>
                <a:cs typeface="Arial"/>
              </a:rPr>
              <a:t>13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side 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deals 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transferred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substantial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value to</a:t>
            </a:r>
            <a:r>
              <a:rPr sz="2400" spc="7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ts val="2330"/>
              </a:lnSpc>
            </a:pP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generics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FTC </a:t>
            </a:r>
            <a:r>
              <a:rPr sz="3200" spc="-240" dirty="0">
                <a:solidFill>
                  <a:srgbClr val="FFFFFF"/>
                </a:solidFill>
                <a:latin typeface="Arial"/>
                <a:cs typeface="Arial"/>
              </a:rPr>
              <a:t>V. 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CEPHALON,</a:t>
            </a:r>
            <a:r>
              <a:rPr sz="32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INC.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628772"/>
            <a:ext cx="9036558" cy="5229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34108" y="1508836"/>
            <a:ext cx="58737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Settlements </a:t>
            </a: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Allegedly </a:t>
            </a:r>
            <a:r>
              <a:rPr sz="2400" spc="-80" dirty="0">
                <a:solidFill>
                  <a:srgbClr val="FF0000"/>
                </a:solidFill>
                <a:latin typeface="Arial"/>
                <a:cs typeface="Arial"/>
              </a:rPr>
              <a:t>Delay </a:t>
            </a:r>
            <a:r>
              <a:rPr sz="2400" spc="-70" dirty="0">
                <a:solidFill>
                  <a:srgbClr val="FF0000"/>
                </a:solidFill>
                <a:latin typeface="Arial"/>
                <a:cs typeface="Arial"/>
              </a:rPr>
              <a:t>Entry </a:t>
            </a:r>
            <a:r>
              <a:rPr sz="2400" spc="-145" dirty="0">
                <a:solidFill>
                  <a:srgbClr val="FF0000"/>
                </a:solidFill>
                <a:latin typeface="Arial"/>
                <a:cs typeface="Arial"/>
              </a:rPr>
              <a:t>By 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6</a:t>
            </a:r>
            <a:r>
              <a:rPr sz="2400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FF0000"/>
                </a:solidFill>
                <a:latin typeface="Arial"/>
                <a:cs typeface="Arial"/>
              </a:rPr>
              <a:t>Years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7264" y="370408"/>
            <a:ext cx="695134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FTC </a:t>
            </a:r>
            <a:r>
              <a:rPr spc="-235" dirty="0"/>
              <a:t>V. </a:t>
            </a:r>
            <a:r>
              <a:rPr spc="-110" dirty="0"/>
              <a:t>CEPHALON,</a:t>
            </a:r>
            <a:r>
              <a:rPr spc="40" dirty="0"/>
              <a:t> </a:t>
            </a:r>
            <a:r>
              <a:rPr spc="-60" dirty="0"/>
              <a:t>INC.</a:t>
            </a:r>
          </a:p>
          <a:p>
            <a:pPr algn="ctr">
              <a:lnSpc>
                <a:spcPct val="100000"/>
              </a:lnSpc>
            </a:pPr>
            <a:r>
              <a:rPr spc="-155" dirty="0"/>
              <a:t>SETTLEMENT </a:t>
            </a:r>
            <a:r>
              <a:rPr spc="-140" dirty="0"/>
              <a:t>TERMS </a:t>
            </a:r>
            <a:r>
              <a:rPr spc="-80" dirty="0"/>
              <a:t>AND</a:t>
            </a:r>
            <a:r>
              <a:rPr spc="-409" dirty="0"/>
              <a:t> </a:t>
            </a:r>
            <a:r>
              <a:rPr spc="-55" dirty="0"/>
              <a:t>TIMELINE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628773"/>
            <a:ext cx="9144000" cy="5229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3175" algn="ctr">
              <a:lnSpc>
                <a:spcPct val="100000"/>
              </a:lnSpc>
            </a:pPr>
            <a:r>
              <a:rPr spc="-185" dirty="0"/>
              <a:t>REVERSE </a:t>
            </a:r>
            <a:r>
              <a:rPr spc="-160" dirty="0"/>
              <a:t>PAYMENT</a:t>
            </a:r>
            <a:r>
              <a:rPr spc="-15" dirty="0"/>
              <a:t> </a:t>
            </a:r>
            <a:r>
              <a:rPr spc="-150" dirty="0"/>
              <a:t>AGREEMENTS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62075" y="1763267"/>
            <a:ext cx="7219950" cy="811530"/>
            <a:chOff x="962075" y="1763267"/>
            <a:chExt cx="7219950" cy="811530"/>
          </a:xfrm>
        </p:grpSpPr>
        <p:sp>
          <p:nvSpPr>
            <p:cNvPr id="4" name="object 4"/>
            <p:cNvSpPr/>
            <p:nvPr/>
          </p:nvSpPr>
          <p:spPr>
            <a:xfrm>
              <a:off x="971600" y="1772792"/>
              <a:ext cx="7200900" cy="792480"/>
            </a:xfrm>
            <a:custGeom>
              <a:avLst/>
              <a:gdLst/>
              <a:ahLst/>
              <a:cxnLst/>
              <a:rect l="l" t="t" r="r" b="b"/>
              <a:pathLst>
                <a:path w="7200900" h="792480">
                  <a:moveTo>
                    <a:pt x="7068769" y="0"/>
                  </a:moveTo>
                  <a:lnTo>
                    <a:pt x="132016" y="0"/>
                  </a:lnTo>
                  <a:lnTo>
                    <a:pt x="90289" y="6738"/>
                  </a:lnTo>
                  <a:lnTo>
                    <a:pt x="54049" y="25497"/>
                  </a:lnTo>
                  <a:lnTo>
                    <a:pt x="25471" y="54095"/>
                  </a:lnTo>
                  <a:lnTo>
                    <a:pt x="6730" y="90350"/>
                  </a:lnTo>
                  <a:lnTo>
                    <a:pt x="0" y="132080"/>
                  </a:lnTo>
                  <a:lnTo>
                    <a:pt x="0" y="660146"/>
                  </a:lnTo>
                  <a:lnTo>
                    <a:pt x="6730" y="701861"/>
                  </a:lnTo>
                  <a:lnTo>
                    <a:pt x="25471" y="738085"/>
                  </a:lnTo>
                  <a:lnTo>
                    <a:pt x="54049" y="766646"/>
                  </a:lnTo>
                  <a:lnTo>
                    <a:pt x="90289" y="785374"/>
                  </a:lnTo>
                  <a:lnTo>
                    <a:pt x="132016" y="792099"/>
                  </a:lnTo>
                  <a:lnTo>
                    <a:pt x="7068769" y="792099"/>
                  </a:lnTo>
                  <a:lnTo>
                    <a:pt x="7110498" y="785374"/>
                  </a:lnTo>
                  <a:lnTo>
                    <a:pt x="7146753" y="766646"/>
                  </a:lnTo>
                  <a:lnTo>
                    <a:pt x="7175351" y="738085"/>
                  </a:lnTo>
                  <a:lnTo>
                    <a:pt x="7194111" y="701861"/>
                  </a:lnTo>
                  <a:lnTo>
                    <a:pt x="7200849" y="660146"/>
                  </a:lnTo>
                  <a:lnTo>
                    <a:pt x="7200849" y="132080"/>
                  </a:lnTo>
                  <a:lnTo>
                    <a:pt x="7194111" y="90350"/>
                  </a:lnTo>
                  <a:lnTo>
                    <a:pt x="7175351" y="54095"/>
                  </a:lnTo>
                  <a:lnTo>
                    <a:pt x="7146753" y="25497"/>
                  </a:lnTo>
                  <a:lnTo>
                    <a:pt x="7110498" y="6738"/>
                  </a:lnTo>
                  <a:lnTo>
                    <a:pt x="7068769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71600" y="1772792"/>
              <a:ext cx="7200900" cy="792480"/>
            </a:xfrm>
            <a:custGeom>
              <a:avLst/>
              <a:gdLst/>
              <a:ahLst/>
              <a:cxnLst/>
              <a:rect l="l" t="t" r="r" b="b"/>
              <a:pathLst>
                <a:path w="7200900" h="792480">
                  <a:moveTo>
                    <a:pt x="0" y="132080"/>
                  </a:moveTo>
                  <a:lnTo>
                    <a:pt x="6730" y="90350"/>
                  </a:lnTo>
                  <a:lnTo>
                    <a:pt x="25471" y="54095"/>
                  </a:lnTo>
                  <a:lnTo>
                    <a:pt x="54049" y="25497"/>
                  </a:lnTo>
                  <a:lnTo>
                    <a:pt x="90289" y="6738"/>
                  </a:lnTo>
                  <a:lnTo>
                    <a:pt x="132016" y="0"/>
                  </a:lnTo>
                  <a:lnTo>
                    <a:pt x="7068769" y="0"/>
                  </a:lnTo>
                  <a:lnTo>
                    <a:pt x="7110498" y="6738"/>
                  </a:lnTo>
                  <a:lnTo>
                    <a:pt x="7146753" y="25497"/>
                  </a:lnTo>
                  <a:lnTo>
                    <a:pt x="7175351" y="54095"/>
                  </a:lnTo>
                  <a:lnTo>
                    <a:pt x="7194111" y="90350"/>
                  </a:lnTo>
                  <a:lnTo>
                    <a:pt x="7200849" y="132080"/>
                  </a:lnTo>
                  <a:lnTo>
                    <a:pt x="7200849" y="660146"/>
                  </a:lnTo>
                  <a:lnTo>
                    <a:pt x="7194111" y="701861"/>
                  </a:lnTo>
                  <a:lnTo>
                    <a:pt x="7175351" y="738085"/>
                  </a:lnTo>
                  <a:lnTo>
                    <a:pt x="7146753" y="766646"/>
                  </a:lnTo>
                  <a:lnTo>
                    <a:pt x="7110498" y="785374"/>
                  </a:lnTo>
                  <a:lnTo>
                    <a:pt x="7068769" y="792099"/>
                  </a:lnTo>
                  <a:lnTo>
                    <a:pt x="132016" y="792099"/>
                  </a:lnTo>
                  <a:lnTo>
                    <a:pt x="90289" y="785374"/>
                  </a:lnTo>
                  <a:lnTo>
                    <a:pt x="54049" y="766646"/>
                  </a:lnTo>
                  <a:lnTo>
                    <a:pt x="25471" y="738085"/>
                  </a:lnTo>
                  <a:lnTo>
                    <a:pt x="6730" y="701861"/>
                  </a:lnTo>
                  <a:lnTo>
                    <a:pt x="0" y="660146"/>
                  </a:lnTo>
                  <a:lnTo>
                    <a:pt x="0" y="132080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5459" y="1932558"/>
            <a:ext cx="8075930" cy="3879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8020">
              <a:lnSpc>
                <a:spcPct val="100000"/>
              </a:lnSpc>
              <a:spcBef>
                <a:spcPts val="95"/>
              </a:spcBef>
            </a:pPr>
            <a:r>
              <a:rPr sz="2800" spc="-125" dirty="0">
                <a:solidFill>
                  <a:srgbClr val="FFFF00"/>
                </a:solidFill>
                <a:latin typeface="Arial"/>
                <a:cs typeface="Arial"/>
              </a:rPr>
              <a:t>MMA </a:t>
            </a:r>
            <a:r>
              <a:rPr sz="2800" spc="-35" dirty="0">
                <a:solidFill>
                  <a:srgbClr val="FFFF00"/>
                </a:solidFill>
                <a:latin typeface="Arial"/>
                <a:cs typeface="Arial"/>
              </a:rPr>
              <a:t>Patent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Settlement </a:t>
            </a:r>
            <a:r>
              <a:rPr sz="2800" spc="-45" dirty="0">
                <a:solidFill>
                  <a:srgbClr val="FFFF00"/>
                </a:solidFill>
                <a:latin typeface="Arial"/>
                <a:cs typeface="Arial"/>
              </a:rPr>
              <a:t>Filing</a:t>
            </a:r>
            <a:r>
              <a:rPr sz="2800" spc="-1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FFFF00"/>
                </a:solidFill>
                <a:latin typeface="Arial"/>
                <a:cs typeface="Arial"/>
              </a:rPr>
              <a:t>Requirements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Arial"/>
              <a:cs typeface="Arial"/>
            </a:endParaRPr>
          </a:p>
          <a:p>
            <a:pPr marL="241300" marR="330200" indent="-228600">
              <a:lnSpc>
                <a:spcPct val="90000"/>
              </a:lnSpc>
            </a:pPr>
            <a:r>
              <a:rPr sz="2800" spc="6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Pharmaceutical 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800" spc="120" dirty="0">
                <a:solidFill>
                  <a:srgbClr val="524848"/>
                </a:solidFill>
                <a:latin typeface="Arial"/>
                <a:cs typeface="Arial"/>
              </a:rPr>
              <a:t>settlements </a:t>
            </a:r>
            <a:r>
              <a:rPr sz="2800" spc="25" dirty="0">
                <a:solidFill>
                  <a:srgbClr val="524848"/>
                </a:solidFill>
                <a:latin typeface="Arial"/>
                <a:cs typeface="Arial"/>
              </a:rPr>
              <a:t>required 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524848"/>
                </a:solidFill>
                <a:latin typeface="Arial"/>
                <a:cs typeface="Arial"/>
              </a:rPr>
              <a:t>be </a:t>
            </a:r>
            <a:r>
              <a:rPr sz="2800" spc="125" dirty="0">
                <a:solidFill>
                  <a:srgbClr val="524848"/>
                </a:solidFill>
                <a:latin typeface="Arial"/>
                <a:cs typeface="Arial"/>
              </a:rPr>
              <a:t>filed </a:t>
            </a:r>
            <a:r>
              <a:rPr sz="2800" spc="114" dirty="0">
                <a:solidFill>
                  <a:srgbClr val="524848"/>
                </a:solidFill>
                <a:latin typeface="Arial"/>
                <a:cs typeface="Arial"/>
              </a:rPr>
              <a:t>with </a:t>
            </a:r>
            <a:r>
              <a:rPr sz="2800" spc="-270" dirty="0">
                <a:solidFill>
                  <a:srgbClr val="524848"/>
                </a:solidFill>
                <a:latin typeface="Arial"/>
                <a:cs typeface="Arial"/>
              </a:rPr>
              <a:t>FTC </a:t>
            </a:r>
            <a:r>
              <a:rPr sz="2800" spc="35" dirty="0">
                <a:solidFill>
                  <a:srgbClr val="524848"/>
                </a:solidFill>
                <a:latin typeface="Arial"/>
                <a:cs typeface="Arial"/>
              </a:rPr>
              <a:t>(per </a:t>
            </a:r>
            <a:r>
              <a:rPr sz="2800" spc="190" dirty="0">
                <a:solidFill>
                  <a:srgbClr val="524848"/>
                </a:solidFill>
                <a:latin typeface="Arial"/>
                <a:cs typeface="Arial"/>
              </a:rPr>
              <a:t>2003 </a:t>
            </a:r>
            <a:r>
              <a:rPr sz="2800" spc="70" dirty="0">
                <a:solidFill>
                  <a:srgbClr val="524848"/>
                </a:solidFill>
                <a:latin typeface="Arial"/>
                <a:cs typeface="Arial"/>
              </a:rPr>
              <a:t>Medicare 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Modernization</a:t>
            </a:r>
            <a:r>
              <a:rPr sz="2800" spc="2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95" dirty="0">
                <a:solidFill>
                  <a:srgbClr val="524848"/>
                </a:solidFill>
                <a:latin typeface="Arial"/>
                <a:cs typeface="Arial"/>
              </a:rPr>
              <a:t>Amendments)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16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160" dirty="0">
                <a:solidFill>
                  <a:srgbClr val="524848"/>
                </a:solidFill>
                <a:latin typeface="Arial"/>
                <a:cs typeface="Arial"/>
              </a:rPr>
              <a:t>Why </a:t>
            </a:r>
            <a:r>
              <a:rPr sz="2800" spc="-5" dirty="0">
                <a:solidFill>
                  <a:srgbClr val="524848"/>
                </a:solidFill>
                <a:latin typeface="Arial"/>
                <a:cs typeface="Arial"/>
              </a:rPr>
              <a:t>Congress </a:t>
            </a:r>
            <a:r>
              <a:rPr sz="2800" spc="30" dirty="0">
                <a:solidFill>
                  <a:srgbClr val="524848"/>
                </a:solidFill>
                <a:latin typeface="Arial"/>
                <a:cs typeface="Arial"/>
              </a:rPr>
              <a:t>Enacted </a:t>
            </a:r>
            <a:r>
              <a:rPr sz="2800" spc="-15" dirty="0">
                <a:solidFill>
                  <a:srgbClr val="524848"/>
                </a:solidFill>
                <a:latin typeface="Arial"/>
                <a:cs typeface="Arial"/>
              </a:rPr>
              <a:t>This</a:t>
            </a:r>
            <a:r>
              <a:rPr sz="2800" spc="4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Requirement</a:t>
            </a:r>
            <a:endParaRPr sz="2800">
              <a:latin typeface="Arial"/>
              <a:cs typeface="Arial"/>
            </a:endParaRPr>
          </a:p>
          <a:p>
            <a:pPr marL="515620" marR="5080" indent="-183515">
              <a:lnSpc>
                <a:spcPct val="90000"/>
              </a:lnSpc>
              <a:spcBef>
                <a:spcPts val="590"/>
              </a:spcBef>
              <a:buClr>
                <a:srgbClr val="BE964D"/>
              </a:buClr>
              <a:buFont typeface="Wingdings"/>
              <a:buChar char=""/>
              <a:tabLst>
                <a:tab pos="602615" algn="l"/>
                <a:tab pos="603250" algn="l"/>
                <a:tab pos="2096135" algn="l"/>
              </a:tabLst>
            </a:pPr>
            <a:r>
              <a:rPr dirty="0"/>
              <a:t>	</a:t>
            </a:r>
            <a:r>
              <a:rPr sz="2400" spc="10" dirty="0">
                <a:solidFill>
                  <a:srgbClr val="524848"/>
                </a:solidFill>
                <a:latin typeface="Arial"/>
                <a:cs typeface="Arial"/>
              </a:rPr>
              <a:t>Waxman:	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“to </a:t>
            </a:r>
            <a:r>
              <a:rPr sz="2400" spc="25" dirty="0">
                <a:solidFill>
                  <a:srgbClr val="524848"/>
                </a:solidFill>
                <a:latin typeface="Arial"/>
                <a:cs typeface="Arial"/>
              </a:rPr>
              <a:t>re-emphasize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20" dirty="0">
                <a:solidFill>
                  <a:srgbClr val="524848"/>
                </a:solidFill>
                <a:latin typeface="Arial"/>
                <a:cs typeface="Arial"/>
              </a:rPr>
              <a:t>Hatch-Waxman </a:t>
            </a:r>
            <a:r>
              <a:rPr sz="2400" spc="30" dirty="0">
                <a:solidFill>
                  <a:srgbClr val="524848"/>
                </a:solidFill>
                <a:latin typeface="Arial"/>
                <a:cs typeface="Arial"/>
              </a:rPr>
              <a:t>Act’s 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original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intent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enhancing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competition,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not  </a:t>
            </a:r>
            <a:r>
              <a:rPr sz="2400" spc="45" dirty="0">
                <a:solidFill>
                  <a:srgbClr val="524848"/>
                </a:solidFill>
                <a:latin typeface="Arial"/>
                <a:cs typeface="Arial"/>
              </a:rPr>
              <a:t>collusion,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between </a:t>
            </a:r>
            <a:r>
              <a:rPr sz="2400" spc="30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2400" spc="20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name-brand </a:t>
            </a:r>
            <a:r>
              <a:rPr sz="2400" spc="20" dirty="0">
                <a:solidFill>
                  <a:srgbClr val="524848"/>
                </a:solidFill>
                <a:latin typeface="Arial"/>
                <a:cs typeface="Arial"/>
              </a:rPr>
              <a:t>drug  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manufacturers”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054" y="1671573"/>
            <a:ext cx="8800465" cy="4728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C56951"/>
              </a:buClr>
              <a:buFont typeface="Arial"/>
              <a:buChar char=""/>
              <a:tabLst>
                <a:tab pos="241300" algn="l"/>
              </a:tabLst>
            </a:pPr>
            <a:r>
              <a:rPr sz="1900" b="1" spc="55" dirty="0">
                <a:solidFill>
                  <a:srgbClr val="524848"/>
                </a:solidFill>
                <a:latin typeface="Arial"/>
                <a:cs typeface="Arial"/>
              </a:rPr>
              <a:t>Settlements </a:t>
            </a:r>
            <a:r>
              <a:rPr sz="1900" b="1" spc="45" dirty="0">
                <a:solidFill>
                  <a:srgbClr val="524848"/>
                </a:solidFill>
                <a:latin typeface="Arial"/>
                <a:cs typeface="Arial"/>
              </a:rPr>
              <a:t>at</a:t>
            </a:r>
            <a:r>
              <a:rPr sz="1900" b="1" spc="37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524848"/>
                </a:solidFill>
                <a:latin typeface="Arial"/>
                <a:cs typeface="Arial"/>
              </a:rPr>
              <a:t>Issue</a:t>
            </a:r>
            <a:endParaRPr sz="1900">
              <a:latin typeface="Arial"/>
              <a:cs typeface="Arial"/>
            </a:endParaRPr>
          </a:p>
          <a:p>
            <a:pPr marL="515620" lvl="1" indent="-182880">
              <a:lnSpc>
                <a:spcPts val="1835"/>
              </a:lnSpc>
              <a:buClr>
                <a:srgbClr val="BE964D"/>
              </a:buClr>
              <a:buFont typeface="Wingdings"/>
              <a:buChar char=""/>
              <a:tabLst>
                <a:tab pos="515620" algn="l"/>
              </a:tabLst>
            </a:pPr>
            <a:r>
              <a:rPr sz="1700" spc="50" dirty="0">
                <a:solidFill>
                  <a:srgbClr val="524848"/>
                </a:solidFill>
                <a:latin typeface="Arial"/>
                <a:cs typeface="Arial"/>
              </a:rPr>
              <a:t>Original </a:t>
            </a:r>
            <a:r>
              <a:rPr sz="1700" spc="80" dirty="0">
                <a:solidFill>
                  <a:srgbClr val="524848"/>
                </a:solidFill>
                <a:latin typeface="Arial"/>
                <a:cs typeface="Arial"/>
              </a:rPr>
              <a:t>Settlement </a:t>
            </a:r>
            <a:r>
              <a:rPr sz="1700" spc="55" dirty="0">
                <a:solidFill>
                  <a:srgbClr val="524848"/>
                </a:solidFill>
                <a:latin typeface="Arial"/>
                <a:cs typeface="Arial"/>
              </a:rPr>
              <a:t>– </a:t>
            </a:r>
            <a:r>
              <a:rPr sz="1700" spc="-155" dirty="0">
                <a:solidFill>
                  <a:srgbClr val="524848"/>
                </a:solidFill>
                <a:latin typeface="Arial"/>
                <a:cs typeface="Arial"/>
              </a:rPr>
              <a:t>FTC </a:t>
            </a:r>
            <a:r>
              <a:rPr sz="1700" spc="55" dirty="0">
                <a:solidFill>
                  <a:srgbClr val="524848"/>
                </a:solidFill>
                <a:latin typeface="Arial"/>
                <a:cs typeface="Arial"/>
              </a:rPr>
              <a:t>did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not </a:t>
            </a:r>
            <a:r>
              <a:rPr sz="1700" spc="30" dirty="0">
                <a:solidFill>
                  <a:srgbClr val="524848"/>
                </a:solidFill>
                <a:latin typeface="Arial"/>
                <a:cs typeface="Arial"/>
              </a:rPr>
              <a:t>approve because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included </a:t>
            </a:r>
            <a:r>
              <a:rPr sz="1700" spc="50" dirty="0">
                <a:solidFill>
                  <a:srgbClr val="524848"/>
                </a:solidFill>
                <a:latin typeface="Arial"/>
                <a:cs typeface="Arial"/>
              </a:rPr>
              <a:t>provision </a:t>
            </a:r>
            <a:r>
              <a:rPr sz="1700" spc="95" dirty="0">
                <a:solidFill>
                  <a:srgbClr val="524848"/>
                </a:solidFill>
                <a:latin typeface="Arial"/>
                <a:cs typeface="Arial"/>
              </a:rPr>
              <a:t>that</a:t>
            </a:r>
            <a:r>
              <a:rPr sz="1700" spc="13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524848"/>
                </a:solidFill>
                <a:latin typeface="Arial"/>
                <a:cs typeface="Arial"/>
              </a:rPr>
              <a:t>BMS</a:t>
            </a:r>
            <a:endParaRPr sz="1700">
              <a:latin typeface="Arial"/>
              <a:cs typeface="Arial"/>
            </a:endParaRPr>
          </a:p>
          <a:p>
            <a:pPr marL="515620">
              <a:lnSpc>
                <a:spcPts val="1835"/>
              </a:lnSpc>
            </a:pPr>
            <a:r>
              <a:rPr sz="1700" spc="50" dirty="0">
                <a:solidFill>
                  <a:srgbClr val="524848"/>
                </a:solidFill>
                <a:latin typeface="Arial"/>
                <a:cs typeface="Arial"/>
              </a:rPr>
              <a:t>would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not launch authorized</a:t>
            </a:r>
            <a:r>
              <a:rPr sz="1700" spc="4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45" dirty="0">
                <a:solidFill>
                  <a:srgbClr val="524848"/>
                </a:solidFill>
                <a:latin typeface="Arial"/>
                <a:cs typeface="Arial"/>
              </a:rPr>
              <a:t>generic</a:t>
            </a:r>
            <a:endParaRPr sz="1700">
              <a:latin typeface="Arial"/>
              <a:cs typeface="Arial"/>
            </a:endParaRPr>
          </a:p>
          <a:p>
            <a:pPr marL="515620" marR="393700" lvl="1" indent="-182880">
              <a:lnSpc>
                <a:spcPts val="1630"/>
              </a:lnSpc>
              <a:spcBef>
                <a:spcPts val="395"/>
              </a:spcBef>
              <a:buClr>
                <a:srgbClr val="BE964D"/>
              </a:buClr>
              <a:buFont typeface="Wingdings"/>
              <a:buChar char=""/>
              <a:tabLst>
                <a:tab pos="515620" algn="l"/>
              </a:tabLst>
            </a:pPr>
            <a:r>
              <a:rPr sz="1700" spc="10" dirty="0">
                <a:solidFill>
                  <a:srgbClr val="524848"/>
                </a:solidFill>
                <a:latin typeface="Arial"/>
                <a:cs typeface="Arial"/>
              </a:rPr>
              <a:t>Revised </a:t>
            </a:r>
            <a:r>
              <a:rPr sz="1700" spc="80" dirty="0">
                <a:solidFill>
                  <a:srgbClr val="524848"/>
                </a:solidFill>
                <a:latin typeface="Arial"/>
                <a:cs typeface="Arial"/>
              </a:rPr>
              <a:t>Settlement </a:t>
            </a:r>
            <a:r>
              <a:rPr sz="1700" spc="50" dirty="0">
                <a:solidFill>
                  <a:srgbClr val="524848"/>
                </a:solidFill>
                <a:latin typeface="Arial"/>
                <a:cs typeface="Arial"/>
              </a:rPr>
              <a:t>– </a:t>
            </a:r>
            <a:r>
              <a:rPr sz="1700" spc="25" dirty="0">
                <a:solidFill>
                  <a:srgbClr val="524848"/>
                </a:solidFill>
                <a:latin typeface="Arial"/>
                <a:cs typeface="Arial"/>
              </a:rPr>
              <a:t>Did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not include authorized </a:t>
            </a:r>
            <a:r>
              <a:rPr sz="1700" spc="45" dirty="0">
                <a:solidFill>
                  <a:srgbClr val="524848"/>
                </a:solidFill>
                <a:latin typeface="Arial"/>
                <a:cs typeface="Arial"/>
              </a:rPr>
              <a:t>generic provision, </a:t>
            </a:r>
            <a:r>
              <a:rPr sz="1700" spc="65" dirty="0">
                <a:solidFill>
                  <a:srgbClr val="524848"/>
                </a:solidFill>
                <a:latin typeface="Arial"/>
                <a:cs typeface="Arial"/>
              </a:rPr>
              <a:t>but </a:t>
            </a:r>
            <a:r>
              <a:rPr sz="1700" spc="-45" dirty="0">
                <a:solidFill>
                  <a:srgbClr val="524848"/>
                </a:solidFill>
                <a:latin typeface="Arial"/>
                <a:cs typeface="Arial"/>
              </a:rPr>
              <a:t>BMS 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orally </a:t>
            </a:r>
            <a:r>
              <a:rPr sz="1700" spc="50" dirty="0">
                <a:solidFill>
                  <a:srgbClr val="524848"/>
                </a:solidFill>
                <a:latin typeface="Arial"/>
                <a:cs typeface="Arial"/>
              </a:rPr>
              <a:t>represented </a:t>
            </a:r>
            <a:r>
              <a:rPr sz="1700" spc="105" dirty="0">
                <a:solidFill>
                  <a:srgbClr val="524848"/>
                </a:solidFill>
                <a:latin typeface="Arial"/>
                <a:cs typeface="Arial"/>
              </a:rPr>
              <a:t>it </a:t>
            </a:r>
            <a:r>
              <a:rPr sz="1700" spc="50" dirty="0">
                <a:solidFill>
                  <a:srgbClr val="524848"/>
                </a:solidFill>
                <a:latin typeface="Arial"/>
                <a:cs typeface="Arial"/>
              </a:rPr>
              <a:t>would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not launch authorized</a:t>
            </a:r>
            <a:r>
              <a:rPr sz="1700" spc="23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45" dirty="0">
                <a:solidFill>
                  <a:srgbClr val="524848"/>
                </a:solidFill>
                <a:latin typeface="Arial"/>
                <a:cs typeface="Arial"/>
              </a:rPr>
              <a:t>generic</a:t>
            </a:r>
            <a:endParaRPr sz="1700">
              <a:latin typeface="Arial"/>
              <a:cs typeface="Arial"/>
            </a:endParaRPr>
          </a:p>
          <a:p>
            <a:pPr marL="241300" indent="-228600">
              <a:lnSpc>
                <a:spcPts val="2280"/>
              </a:lnSpc>
              <a:spcBef>
                <a:spcPts val="20"/>
              </a:spcBef>
              <a:buClr>
                <a:srgbClr val="C56951"/>
              </a:buClr>
              <a:buFont typeface="Arial"/>
              <a:buChar char=""/>
              <a:tabLst>
                <a:tab pos="241300" algn="l"/>
              </a:tabLst>
            </a:pPr>
            <a:r>
              <a:rPr sz="1900" b="1" spc="-25" dirty="0">
                <a:solidFill>
                  <a:srgbClr val="524848"/>
                </a:solidFill>
                <a:latin typeface="Arial"/>
                <a:cs typeface="Arial"/>
              </a:rPr>
              <a:t>Both </a:t>
            </a:r>
            <a:r>
              <a:rPr sz="1900" b="1" spc="55" dirty="0">
                <a:solidFill>
                  <a:srgbClr val="524848"/>
                </a:solidFill>
                <a:latin typeface="Arial"/>
                <a:cs typeface="Arial"/>
              </a:rPr>
              <a:t>Settlements </a:t>
            </a:r>
            <a:r>
              <a:rPr sz="1900" b="1" spc="40" dirty="0">
                <a:solidFill>
                  <a:srgbClr val="524848"/>
                </a:solidFill>
                <a:latin typeface="Arial"/>
                <a:cs typeface="Arial"/>
              </a:rPr>
              <a:t>Submitted </a:t>
            </a:r>
            <a:r>
              <a:rPr sz="1900" b="1" spc="-35" dirty="0">
                <a:solidFill>
                  <a:srgbClr val="524848"/>
                </a:solidFill>
                <a:latin typeface="Arial"/>
                <a:cs typeface="Arial"/>
              </a:rPr>
              <a:t>to</a:t>
            </a:r>
            <a:r>
              <a:rPr sz="1900" b="1" spc="30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900" b="1" spc="-150" dirty="0">
                <a:solidFill>
                  <a:srgbClr val="524848"/>
                </a:solidFill>
                <a:latin typeface="Arial"/>
                <a:cs typeface="Arial"/>
              </a:rPr>
              <a:t>FTC</a:t>
            </a:r>
            <a:endParaRPr sz="1900">
              <a:latin typeface="Arial"/>
              <a:cs typeface="Arial"/>
            </a:endParaRPr>
          </a:p>
          <a:p>
            <a:pPr marL="515620" lvl="1" indent="-182880">
              <a:lnSpc>
                <a:spcPts val="2039"/>
              </a:lnSpc>
              <a:buClr>
                <a:srgbClr val="BE964D"/>
              </a:buClr>
              <a:buFont typeface="Wingdings"/>
              <a:buChar char=""/>
              <a:tabLst>
                <a:tab pos="515620" algn="l"/>
              </a:tabLst>
            </a:pPr>
            <a:r>
              <a:rPr sz="1700" spc="40" dirty="0">
                <a:solidFill>
                  <a:srgbClr val="524848"/>
                </a:solidFill>
                <a:latin typeface="Arial"/>
                <a:cs typeface="Arial"/>
              </a:rPr>
              <a:t>Required </a:t>
            </a:r>
            <a:r>
              <a:rPr sz="1700" spc="45" dirty="0">
                <a:solidFill>
                  <a:srgbClr val="524848"/>
                </a:solidFill>
                <a:latin typeface="Arial"/>
                <a:cs typeface="Arial"/>
              </a:rPr>
              <a:t>under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prior </a:t>
            </a:r>
            <a:r>
              <a:rPr sz="1700" spc="-45" dirty="0">
                <a:solidFill>
                  <a:srgbClr val="524848"/>
                </a:solidFill>
                <a:latin typeface="Arial"/>
                <a:cs typeface="Arial"/>
              </a:rPr>
              <a:t>BMS </a:t>
            </a:r>
            <a:r>
              <a:rPr sz="1700" spc="45" dirty="0">
                <a:solidFill>
                  <a:srgbClr val="524848"/>
                </a:solidFill>
                <a:latin typeface="Arial"/>
                <a:cs typeface="Arial"/>
              </a:rPr>
              <a:t>consent, </a:t>
            </a:r>
            <a:r>
              <a:rPr sz="1700" spc="55" dirty="0">
                <a:solidFill>
                  <a:srgbClr val="524848"/>
                </a:solidFill>
                <a:latin typeface="Arial"/>
                <a:cs typeface="Arial"/>
              </a:rPr>
              <a:t>which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required </a:t>
            </a:r>
            <a:r>
              <a:rPr sz="1700" spc="-155" dirty="0">
                <a:solidFill>
                  <a:srgbClr val="524848"/>
                </a:solidFill>
                <a:latin typeface="Arial"/>
                <a:cs typeface="Arial"/>
              </a:rPr>
              <a:t>FTC</a:t>
            </a:r>
            <a:r>
              <a:rPr sz="1700" spc="-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45" dirty="0">
                <a:solidFill>
                  <a:srgbClr val="524848"/>
                </a:solidFill>
                <a:latin typeface="Arial"/>
                <a:cs typeface="Arial"/>
              </a:rPr>
              <a:t>approval</a:t>
            </a:r>
            <a:endParaRPr sz="1700">
              <a:latin typeface="Arial"/>
              <a:cs typeface="Arial"/>
            </a:endParaRPr>
          </a:p>
          <a:p>
            <a:pPr marL="515620" lvl="1" indent="-182880">
              <a:lnSpc>
                <a:spcPct val="100000"/>
              </a:lnSpc>
              <a:buClr>
                <a:srgbClr val="BE964D"/>
              </a:buClr>
              <a:buFont typeface="Wingdings"/>
              <a:buChar char=""/>
              <a:tabLst>
                <a:tab pos="515620" algn="l"/>
              </a:tabLst>
            </a:pPr>
            <a:r>
              <a:rPr sz="1700" spc="40" dirty="0">
                <a:solidFill>
                  <a:srgbClr val="524848"/>
                </a:solidFill>
                <a:latin typeface="Arial"/>
                <a:cs typeface="Arial"/>
              </a:rPr>
              <a:t>Required </a:t>
            </a:r>
            <a:r>
              <a:rPr sz="1700" spc="45" dirty="0">
                <a:solidFill>
                  <a:srgbClr val="524848"/>
                </a:solidFill>
                <a:latin typeface="Arial"/>
                <a:cs typeface="Arial"/>
              </a:rPr>
              <a:t>under </a:t>
            </a:r>
            <a:r>
              <a:rPr sz="1700" spc="-10" dirty="0">
                <a:solidFill>
                  <a:srgbClr val="524848"/>
                </a:solidFill>
                <a:latin typeface="Arial"/>
                <a:cs typeface="Arial"/>
              </a:rPr>
              <a:t>MMA </a:t>
            </a:r>
            <a:r>
              <a:rPr sz="1700" spc="90" dirty="0">
                <a:solidFill>
                  <a:srgbClr val="524848"/>
                </a:solidFill>
                <a:latin typeface="Arial"/>
                <a:cs typeface="Arial"/>
              </a:rPr>
              <a:t>filing</a:t>
            </a:r>
            <a:r>
              <a:rPr sz="1700" spc="50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75" dirty="0">
                <a:solidFill>
                  <a:srgbClr val="524848"/>
                </a:solidFill>
                <a:latin typeface="Arial"/>
                <a:cs typeface="Arial"/>
              </a:rPr>
              <a:t>requirement</a:t>
            </a:r>
            <a:endParaRPr sz="1700">
              <a:latin typeface="Arial"/>
              <a:cs typeface="Arial"/>
            </a:endParaRPr>
          </a:p>
          <a:p>
            <a:pPr marL="515620" lvl="1" indent="-182880">
              <a:lnSpc>
                <a:spcPct val="100000"/>
              </a:lnSpc>
              <a:spcBef>
                <a:spcPts val="5"/>
              </a:spcBef>
              <a:buClr>
                <a:srgbClr val="BE964D"/>
              </a:buClr>
              <a:buFont typeface="Wingdings"/>
              <a:buChar char=""/>
              <a:tabLst>
                <a:tab pos="515620" algn="l"/>
              </a:tabLst>
            </a:pPr>
            <a:r>
              <a:rPr sz="1700" spc="20" dirty="0">
                <a:solidFill>
                  <a:srgbClr val="524848"/>
                </a:solidFill>
                <a:latin typeface="Arial"/>
                <a:cs typeface="Arial"/>
              </a:rPr>
              <a:t>Apotex </a:t>
            </a:r>
            <a:r>
              <a:rPr sz="1700" spc="80" dirty="0">
                <a:solidFill>
                  <a:srgbClr val="524848"/>
                </a:solidFill>
                <a:latin typeface="Arial"/>
                <a:cs typeface="Arial"/>
              </a:rPr>
              <a:t>submitted letter with </a:t>
            </a:r>
            <a:r>
              <a:rPr sz="1700" spc="-10" dirty="0">
                <a:solidFill>
                  <a:srgbClr val="524848"/>
                </a:solidFill>
                <a:latin typeface="Arial"/>
                <a:cs typeface="Arial"/>
              </a:rPr>
              <a:t>MMA</a:t>
            </a:r>
            <a:r>
              <a:rPr sz="1700" spc="2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90" dirty="0">
                <a:solidFill>
                  <a:srgbClr val="524848"/>
                </a:solidFill>
                <a:latin typeface="Arial"/>
                <a:cs typeface="Arial"/>
              </a:rPr>
              <a:t>filing </a:t>
            </a:r>
            <a:r>
              <a:rPr sz="1700" spc="70" dirty="0">
                <a:solidFill>
                  <a:srgbClr val="524848"/>
                </a:solidFill>
                <a:latin typeface="Arial"/>
                <a:cs typeface="Arial"/>
              </a:rPr>
              <a:t>noting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oral </a:t>
            </a:r>
            <a:r>
              <a:rPr sz="1700" spc="70" dirty="0">
                <a:solidFill>
                  <a:srgbClr val="524848"/>
                </a:solidFill>
                <a:latin typeface="Arial"/>
                <a:cs typeface="Arial"/>
              </a:rPr>
              <a:t>terms</a:t>
            </a:r>
            <a:endParaRPr sz="1700">
              <a:latin typeface="Arial"/>
              <a:cs typeface="Arial"/>
            </a:endParaRPr>
          </a:p>
          <a:p>
            <a:pPr marL="515620" lvl="1" indent="-182880">
              <a:lnSpc>
                <a:spcPct val="100000"/>
              </a:lnSpc>
              <a:buClr>
                <a:srgbClr val="BE964D"/>
              </a:buClr>
              <a:buFont typeface="Wingdings"/>
              <a:buChar char=""/>
              <a:tabLst>
                <a:tab pos="515620" algn="l"/>
              </a:tabLst>
            </a:pPr>
            <a:r>
              <a:rPr sz="1700" spc="-45" dirty="0">
                <a:solidFill>
                  <a:srgbClr val="524848"/>
                </a:solidFill>
                <a:latin typeface="Arial"/>
                <a:cs typeface="Arial"/>
              </a:rPr>
              <a:t>BMS </a:t>
            </a:r>
            <a:r>
              <a:rPr sz="1700" spc="40" dirty="0">
                <a:solidFill>
                  <a:srgbClr val="524848"/>
                </a:solidFill>
                <a:latin typeface="Arial"/>
                <a:cs typeface="Arial"/>
              </a:rPr>
              <a:t>signed </a:t>
            </a:r>
            <a:r>
              <a:rPr sz="1700" spc="-155" dirty="0">
                <a:solidFill>
                  <a:srgbClr val="524848"/>
                </a:solidFill>
                <a:latin typeface="Arial"/>
                <a:cs typeface="Arial"/>
              </a:rPr>
              <a:t>FTC </a:t>
            </a:r>
            <a:r>
              <a:rPr sz="1700" spc="90" dirty="0">
                <a:solidFill>
                  <a:srgbClr val="524848"/>
                </a:solidFill>
                <a:latin typeface="Arial"/>
                <a:cs typeface="Arial"/>
              </a:rPr>
              <a:t>certification </a:t>
            </a:r>
            <a:r>
              <a:rPr sz="1700" spc="80" dirty="0">
                <a:solidFill>
                  <a:srgbClr val="524848"/>
                </a:solidFill>
                <a:latin typeface="Arial"/>
                <a:cs typeface="Arial"/>
              </a:rPr>
              <a:t>confirming </a:t>
            </a:r>
            <a:r>
              <a:rPr sz="1700" spc="10" dirty="0">
                <a:solidFill>
                  <a:srgbClr val="524848"/>
                </a:solidFill>
                <a:latin typeface="Arial"/>
                <a:cs typeface="Arial"/>
              </a:rPr>
              <a:t>no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oral</a:t>
            </a:r>
            <a:r>
              <a:rPr sz="1700" spc="3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524848"/>
                </a:solidFill>
                <a:latin typeface="Arial"/>
                <a:cs typeface="Arial"/>
              </a:rPr>
              <a:t>terms</a:t>
            </a:r>
            <a:endParaRPr sz="1700">
              <a:latin typeface="Arial"/>
              <a:cs typeface="Arial"/>
            </a:endParaRPr>
          </a:p>
          <a:p>
            <a:pPr marL="241300" indent="-228600">
              <a:lnSpc>
                <a:spcPts val="2280"/>
              </a:lnSpc>
              <a:buClr>
                <a:srgbClr val="C56951"/>
              </a:buClr>
              <a:buFont typeface="Arial"/>
              <a:buChar char=""/>
              <a:tabLst>
                <a:tab pos="241300" algn="l"/>
              </a:tabLst>
            </a:pPr>
            <a:r>
              <a:rPr sz="1900" b="1" spc="45" dirty="0">
                <a:solidFill>
                  <a:srgbClr val="524848"/>
                </a:solidFill>
                <a:latin typeface="Arial"/>
                <a:cs typeface="Arial"/>
              </a:rPr>
              <a:t>Ramifications </a:t>
            </a:r>
            <a:r>
              <a:rPr sz="1900" b="1" spc="-10" dirty="0">
                <a:solidFill>
                  <a:srgbClr val="524848"/>
                </a:solidFill>
                <a:latin typeface="Arial"/>
                <a:cs typeface="Arial"/>
              </a:rPr>
              <a:t>for</a:t>
            </a:r>
            <a:r>
              <a:rPr sz="1900" b="1" spc="3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900" b="1" spc="-55" dirty="0">
                <a:solidFill>
                  <a:srgbClr val="524848"/>
                </a:solidFill>
                <a:latin typeface="Arial"/>
                <a:cs typeface="Arial"/>
              </a:rPr>
              <a:t>BMS</a:t>
            </a:r>
            <a:endParaRPr sz="1900">
              <a:latin typeface="Arial"/>
              <a:cs typeface="Arial"/>
            </a:endParaRPr>
          </a:p>
          <a:p>
            <a:pPr marL="515620" marR="326390" lvl="1" indent="-182880">
              <a:lnSpc>
                <a:spcPts val="1630"/>
              </a:lnSpc>
              <a:spcBef>
                <a:spcPts val="395"/>
              </a:spcBef>
              <a:buClr>
                <a:srgbClr val="BE964D"/>
              </a:buClr>
              <a:buFont typeface="Wingdings"/>
              <a:buChar char=""/>
              <a:tabLst>
                <a:tab pos="515620" algn="l"/>
              </a:tabLst>
            </a:pPr>
            <a:r>
              <a:rPr sz="1700" spc="-130" dirty="0">
                <a:solidFill>
                  <a:srgbClr val="524848"/>
                </a:solidFill>
                <a:latin typeface="Arial"/>
                <a:cs typeface="Arial"/>
              </a:rPr>
              <a:t>DOJ </a:t>
            </a:r>
            <a:r>
              <a:rPr sz="1700" spc="65" dirty="0">
                <a:solidFill>
                  <a:srgbClr val="524848"/>
                </a:solidFill>
                <a:latin typeface="Arial"/>
                <a:cs typeface="Arial"/>
              </a:rPr>
              <a:t>Criminal Investigation </a:t>
            </a:r>
            <a:r>
              <a:rPr sz="1700" spc="35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1700" spc="30" dirty="0">
                <a:solidFill>
                  <a:srgbClr val="524848"/>
                </a:solidFill>
                <a:latin typeface="Arial"/>
                <a:cs typeface="Arial"/>
              </a:rPr>
              <a:t>Plea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Agreement </a:t>
            </a:r>
            <a:r>
              <a:rPr sz="1700" spc="80" dirty="0">
                <a:solidFill>
                  <a:srgbClr val="524848"/>
                </a:solidFill>
                <a:latin typeface="Arial"/>
                <a:cs typeface="Arial"/>
              </a:rPr>
              <a:t>with </a:t>
            </a:r>
            <a:r>
              <a:rPr sz="1700" spc="-45" dirty="0">
                <a:solidFill>
                  <a:srgbClr val="524848"/>
                </a:solidFill>
                <a:latin typeface="Arial"/>
                <a:cs typeface="Arial"/>
              </a:rPr>
              <a:t>BMS </a:t>
            </a:r>
            <a:r>
              <a:rPr sz="1700" spc="45" dirty="0">
                <a:solidFill>
                  <a:srgbClr val="524848"/>
                </a:solidFill>
                <a:latin typeface="Arial"/>
                <a:cs typeface="Arial"/>
              </a:rPr>
              <a:t>(two </a:t>
            </a:r>
            <a:r>
              <a:rPr sz="1700" spc="50" dirty="0">
                <a:solidFill>
                  <a:srgbClr val="524848"/>
                </a:solidFill>
                <a:latin typeface="Arial"/>
                <a:cs typeface="Arial"/>
              </a:rPr>
              <a:t>felony counts  </a:t>
            </a:r>
            <a:r>
              <a:rPr sz="1700" spc="35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1700" spc="90" dirty="0">
                <a:solidFill>
                  <a:srgbClr val="524848"/>
                </a:solidFill>
                <a:latin typeface="Arial"/>
                <a:cs typeface="Arial"/>
              </a:rPr>
              <a:t>criminal </a:t>
            </a:r>
            <a:r>
              <a:rPr sz="1700" spc="75" dirty="0">
                <a:solidFill>
                  <a:srgbClr val="524848"/>
                </a:solidFill>
                <a:latin typeface="Arial"/>
                <a:cs typeface="Arial"/>
              </a:rPr>
              <a:t>fine </a:t>
            </a:r>
            <a:r>
              <a:rPr sz="1700" spc="5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1700" spc="95" dirty="0">
                <a:solidFill>
                  <a:srgbClr val="524848"/>
                </a:solidFill>
                <a:latin typeface="Arial"/>
                <a:cs typeface="Arial"/>
              </a:rPr>
              <a:t>$1</a:t>
            </a:r>
            <a:r>
              <a:rPr sz="1700" spc="4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90" dirty="0">
                <a:solidFill>
                  <a:srgbClr val="524848"/>
                </a:solidFill>
                <a:latin typeface="Arial"/>
                <a:cs typeface="Arial"/>
              </a:rPr>
              <a:t>million)</a:t>
            </a:r>
            <a:endParaRPr sz="1700">
              <a:latin typeface="Arial"/>
              <a:cs typeface="Arial"/>
            </a:endParaRPr>
          </a:p>
          <a:p>
            <a:pPr marL="515620" marR="216535" lvl="1" indent="-182880">
              <a:lnSpc>
                <a:spcPts val="1630"/>
              </a:lnSpc>
              <a:spcBef>
                <a:spcPts val="414"/>
              </a:spcBef>
              <a:buClr>
                <a:srgbClr val="BE964D"/>
              </a:buClr>
              <a:buFont typeface="Wingdings"/>
              <a:buChar char=""/>
              <a:tabLst>
                <a:tab pos="515620" algn="l"/>
              </a:tabLst>
            </a:pPr>
            <a:r>
              <a:rPr sz="1700" spc="-45" dirty="0">
                <a:solidFill>
                  <a:srgbClr val="524848"/>
                </a:solidFill>
                <a:latin typeface="Arial"/>
                <a:cs typeface="Arial"/>
              </a:rPr>
              <a:t>BMS </a:t>
            </a:r>
            <a:r>
              <a:rPr sz="1700" spc="35" dirty="0">
                <a:solidFill>
                  <a:srgbClr val="524848"/>
                </a:solidFill>
                <a:latin typeface="Arial"/>
                <a:cs typeface="Arial"/>
              </a:rPr>
              <a:t>Senior </a:t>
            </a:r>
            <a:r>
              <a:rPr sz="1700" spc="-120" dirty="0">
                <a:solidFill>
                  <a:srgbClr val="524848"/>
                </a:solidFill>
                <a:latin typeface="Arial"/>
                <a:cs typeface="Arial"/>
              </a:rPr>
              <a:t>VP </a:t>
            </a:r>
            <a:r>
              <a:rPr sz="1700" spc="30" dirty="0">
                <a:solidFill>
                  <a:srgbClr val="524848"/>
                </a:solidFill>
                <a:latin typeface="Arial"/>
                <a:cs typeface="Arial"/>
              </a:rPr>
              <a:t>Andrew </a:t>
            </a:r>
            <a:r>
              <a:rPr sz="1700" spc="35" dirty="0">
                <a:solidFill>
                  <a:srgbClr val="524848"/>
                </a:solidFill>
                <a:latin typeface="Arial"/>
                <a:cs typeface="Arial"/>
              </a:rPr>
              <a:t>Bodnar </a:t>
            </a:r>
            <a:r>
              <a:rPr sz="1700" spc="105" dirty="0">
                <a:solidFill>
                  <a:srgbClr val="524848"/>
                </a:solidFill>
                <a:latin typeface="Arial"/>
                <a:cs typeface="Arial"/>
              </a:rPr>
              <a:t>($100,000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fine, </a:t>
            </a:r>
            <a:r>
              <a:rPr sz="1700" spc="20" dirty="0">
                <a:solidFill>
                  <a:srgbClr val="524848"/>
                </a:solidFill>
                <a:latin typeface="Arial"/>
                <a:cs typeface="Arial"/>
              </a:rPr>
              <a:t>one </a:t>
            </a:r>
            <a:r>
              <a:rPr sz="1700" spc="15" dirty="0">
                <a:solidFill>
                  <a:srgbClr val="524848"/>
                </a:solidFill>
                <a:latin typeface="Arial"/>
                <a:cs typeface="Arial"/>
              </a:rPr>
              <a:t>year </a:t>
            </a:r>
            <a:r>
              <a:rPr sz="1700" spc="90" dirty="0">
                <a:solidFill>
                  <a:srgbClr val="524848"/>
                </a:solidFill>
                <a:latin typeface="Arial"/>
                <a:cs typeface="Arial"/>
              </a:rPr>
              <a:t>jail </a:t>
            </a:r>
            <a:r>
              <a:rPr sz="1700" spc="85" dirty="0">
                <a:solidFill>
                  <a:srgbClr val="524848"/>
                </a:solidFill>
                <a:latin typeface="Arial"/>
                <a:cs typeface="Arial"/>
              </a:rPr>
              <a:t>time,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required </a:t>
            </a:r>
            <a:r>
              <a:rPr sz="1700" spc="45" dirty="0">
                <a:solidFill>
                  <a:srgbClr val="524848"/>
                </a:solidFill>
                <a:latin typeface="Arial"/>
                <a:cs typeface="Arial"/>
              </a:rPr>
              <a:t>to  </a:t>
            </a:r>
            <a:r>
              <a:rPr sz="1700" spc="70" dirty="0">
                <a:solidFill>
                  <a:srgbClr val="524848"/>
                </a:solidFill>
                <a:latin typeface="Arial"/>
                <a:cs typeface="Arial"/>
              </a:rPr>
              <a:t>write </a:t>
            </a:r>
            <a:r>
              <a:rPr sz="1700" spc="50" dirty="0">
                <a:solidFill>
                  <a:srgbClr val="524848"/>
                </a:solidFill>
                <a:latin typeface="Arial"/>
                <a:cs typeface="Arial"/>
              </a:rPr>
              <a:t>book </a:t>
            </a:r>
            <a:r>
              <a:rPr sz="1700" spc="10" dirty="0">
                <a:solidFill>
                  <a:srgbClr val="524848"/>
                </a:solidFill>
                <a:latin typeface="Arial"/>
                <a:cs typeface="Arial"/>
              </a:rPr>
              <a:t>on</a:t>
            </a:r>
            <a:r>
              <a:rPr sz="1700" spc="3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35" dirty="0">
                <a:solidFill>
                  <a:srgbClr val="524848"/>
                </a:solidFill>
                <a:latin typeface="Arial"/>
                <a:cs typeface="Arial"/>
              </a:rPr>
              <a:t>experience)</a:t>
            </a:r>
            <a:endParaRPr sz="1700">
              <a:latin typeface="Arial"/>
              <a:cs typeface="Arial"/>
            </a:endParaRPr>
          </a:p>
          <a:p>
            <a:pPr marL="515620" marR="567055" lvl="1" indent="-182880">
              <a:lnSpc>
                <a:spcPct val="80000"/>
              </a:lnSpc>
              <a:spcBef>
                <a:spcPts val="425"/>
              </a:spcBef>
              <a:buClr>
                <a:srgbClr val="BE964D"/>
              </a:buClr>
              <a:buFont typeface="Wingdings"/>
              <a:buChar char=""/>
              <a:tabLst>
                <a:tab pos="515620" algn="l"/>
              </a:tabLst>
            </a:pPr>
            <a:r>
              <a:rPr sz="1700" spc="50" dirty="0">
                <a:solidFill>
                  <a:srgbClr val="524848"/>
                </a:solidFill>
                <a:latin typeface="Arial"/>
                <a:cs typeface="Arial"/>
              </a:rPr>
              <a:t>State </a:t>
            </a:r>
            <a:r>
              <a:rPr sz="1700" spc="45" dirty="0">
                <a:solidFill>
                  <a:srgbClr val="524848"/>
                </a:solidFill>
                <a:latin typeface="Arial"/>
                <a:cs typeface="Arial"/>
              </a:rPr>
              <a:t>Attorneys </a:t>
            </a:r>
            <a:r>
              <a:rPr sz="1700" spc="25" dirty="0">
                <a:solidFill>
                  <a:srgbClr val="524848"/>
                </a:solidFill>
                <a:latin typeface="Arial"/>
                <a:cs typeface="Arial"/>
              </a:rPr>
              <a:t>General </a:t>
            </a:r>
            <a:r>
              <a:rPr sz="1700" spc="80" dirty="0">
                <a:solidFill>
                  <a:srgbClr val="524848"/>
                </a:solidFill>
                <a:latin typeface="Arial"/>
                <a:cs typeface="Arial"/>
              </a:rPr>
              <a:t>($1.1 </a:t>
            </a:r>
            <a:r>
              <a:rPr sz="1700" spc="100" dirty="0">
                <a:solidFill>
                  <a:srgbClr val="524848"/>
                </a:solidFill>
                <a:latin typeface="Arial"/>
                <a:cs typeface="Arial"/>
              </a:rPr>
              <a:t>million </a:t>
            </a:r>
            <a:r>
              <a:rPr sz="1700" spc="75" dirty="0">
                <a:solidFill>
                  <a:srgbClr val="524848"/>
                </a:solidFill>
                <a:latin typeface="Arial"/>
                <a:cs typeface="Arial"/>
              </a:rPr>
              <a:t>fine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1700" spc="70" dirty="0">
                <a:solidFill>
                  <a:srgbClr val="524848"/>
                </a:solidFill>
                <a:latin typeface="Arial"/>
                <a:cs typeface="Arial"/>
              </a:rPr>
              <a:t>misleading </a:t>
            </a:r>
            <a:r>
              <a:rPr sz="1700" spc="40" dirty="0">
                <a:solidFill>
                  <a:srgbClr val="524848"/>
                </a:solidFill>
                <a:latin typeface="Arial"/>
                <a:cs typeface="Arial"/>
              </a:rPr>
              <a:t>States </a:t>
            </a:r>
            <a:r>
              <a:rPr sz="1700" spc="55" dirty="0">
                <a:solidFill>
                  <a:srgbClr val="524848"/>
                </a:solidFill>
                <a:latin typeface="Arial"/>
                <a:cs typeface="Arial"/>
              </a:rPr>
              <a:t>regarding  </a:t>
            </a:r>
            <a:r>
              <a:rPr sz="1700" spc="85" dirty="0">
                <a:solidFill>
                  <a:srgbClr val="524848"/>
                </a:solidFill>
                <a:latin typeface="Arial"/>
                <a:cs typeface="Arial"/>
              </a:rPr>
              <a:t>settlement </a:t>
            </a:r>
            <a:r>
              <a:rPr sz="1700" spc="70" dirty="0">
                <a:solidFill>
                  <a:srgbClr val="524848"/>
                </a:solidFill>
                <a:latin typeface="Arial"/>
                <a:cs typeface="Arial"/>
              </a:rPr>
              <a:t>(violation </a:t>
            </a:r>
            <a:r>
              <a:rPr sz="1700" spc="5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1700" spc="120" dirty="0">
                <a:solidFill>
                  <a:srgbClr val="524848"/>
                </a:solidFill>
                <a:latin typeface="Arial"/>
                <a:cs typeface="Arial"/>
              </a:rPr>
              <a:t>2003 </a:t>
            </a:r>
            <a:r>
              <a:rPr sz="1700" spc="5" dirty="0">
                <a:solidFill>
                  <a:srgbClr val="524848"/>
                </a:solidFill>
                <a:latin typeface="Arial"/>
                <a:cs typeface="Arial"/>
              </a:rPr>
              <a:t>Order </a:t>
            </a:r>
            <a:r>
              <a:rPr sz="1700" spc="80" dirty="0">
                <a:solidFill>
                  <a:srgbClr val="524848"/>
                </a:solidFill>
                <a:latin typeface="Arial"/>
                <a:cs typeface="Arial"/>
              </a:rPr>
              <a:t>with</a:t>
            </a:r>
            <a:r>
              <a:rPr sz="1700" spc="6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35" dirty="0">
                <a:solidFill>
                  <a:srgbClr val="524848"/>
                </a:solidFill>
                <a:latin typeface="Arial"/>
                <a:cs typeface="Arial"/>
              </a:rPr>
              <a:t>States))</a:t>
            </a:r>
            <a:endParaRPr sz="1700">
              <a:latin typeface="Arial"/>
              <a:cs typeface="Arial"/>
            </a:endParaRPr>
          </a:p>
          <a:p>
            <a:pPr marL="515620" marR="466090" lvl="1" indent="-182880">
              <a:lnSpc>
                <a:spcPct val="80000"/>
              </a:lnSpc>
              <a:spcBef>
                <a:spcPts val="405"/>
              </a:spcBef>
              <a:buClr>
                <a:srgbClr val="BE964D"/>
              </a:buClr>
              <a:buFont typeface="Wingdings"/>
              <a:buChar char=""/>
              <a:tabLst>
                <a:tab pos="515620" algn="l"/>
              </a:tabLst>
            </a:pPr>
            <a:r>
              <a:rPr sz="1700" spc="-155" dirty="0">
                <a:solidFill>
                  <a:srgbClr val="524848"/>
                </a:solidFill>
                <a:latin typeface="Arial"/>
                <a:cs typeface="Arial"/>
              </a:rPr>
              <a:t>FTC </a:t>
            </a:r>
            <a:r>
              <a:rPr sz="1700" spc="75" dirty="0">
                <a:solidFill>
                  <a:srgbClr val="524848"/>
                </a:solidFill>
                <a:latin typeface="Arial"/>
                <a:cs typeface="Arial"/>
              </a:rPr>
              <a:t>($2.1 </a:t>
            </a:r>
            <a:r>
              <a:rPr sz="1700" spc="100" dirty="0">
                <a:solidFill>
                  <a:srgbClr val="524848"/>
                </a:solidFill>
                <a:latin typeface="Arial"/>
                <a:cs typeface="Arial"/>
              </a:rPr>
              <a:t>million </a:t>
            </a:r>
            <a:r>
              <a:rPr sz="1700" spc="55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1700" spc="65" dirty="0">
                <a:solidFill>
                  <a:srgbClr val="524848"/>
                </a:solidFill>
                <a:latin typeface="Arial"/>
                <a:cs typeface="Arial"/>
              </a:rPr>
              <a:t>civil </a:t>
            </a:r>
            <a:r>
              <a:rPr sz="1700" spc="70" dirty="0">
                <a:solidFill>
                  <a:srgbClr val="524848"/>
                </a:solidFill>
                <a:latin typeface="Arial"/>
                <a:cs typeface="Arial"/>
              </a:rPr>
              <a:t>penalties </a:t>
            </a:r>
            <a:r>
              <a:rPr sz="1700" spc="6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1700" spc="70" dirty="0">
                <a:solidFill>
                  <a:srgbClr val="524848"/>
                </a:solidFill>
                <a:latin typeface="Arial"/>
                <a:cs typeface="Arial"/>
              </a:rPr>
              <a:t>misleading </a:t>
            </a:r>
            <a:r>
              <a:rPr sz="1700" spc="-155" dirty="0">
                <a:solidFill>
                  <a:srgbClr val="524848"/>
                </a:solidFill>
                <a:latin typeface="Arial"/>
                <a:cs typeface="Arial"/>
              </a:rPr>
              <a:t>FTC </a:t>
            </a:r>
            <a:r>
              <a:rPr sz="1700" spc="55" dirty="0">
                <a:solidFill>
                  <a:srgbClr val="524848"/>
                </a:solidFill>
                <a:latin typeface="Arial"/>
                <a:cs typeface="Arial"/>
              </a:rPr>
              <a:t>regarding </a:t>
            </a:r>
            <a:r>
              <a:rPr sz="1700" spc="85" dirty="0">
                <a:solidFill>
                  <a:srgbClr val="524848"/>
                </a:solidFill>
                <a:latin typeface="Arial"/>
                <a:cs typeface="Arial"/>
              </a:rPr>
              <a:t>settlement  </a:t>
            </a:r>
            <a:r>
              <a:rPr sz="1700" spc="70" dirty="0">
                <a:solidFill>
                  <a:srgbClr val="524848"/>
                </a:solidFill>
                <a:latin typeface="Arial"/>
                <a:cs typeface="Arial"/>
              </a:rPr>
              <a:t>(violation </a:t>
            </a:r>
            <a:r>
              <a:rPr sz="1700" spc="5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1700" spc="120" dirty="0">
                <a:solidFill>
                  <a:srgbClr val="524848"/>
                </a:solidFill>
                <a:latin typeface="Arial"/>
                <a:cs typeface="Arial"/>
              </a:rPr>
              <a:t>2003 </a:t>
            </a:r>
            <a:r>
              <a:rPr sz="1700" spc="-155" dirty="0">
                <a:solidFill>
                  <a:srgbClr val="524848"/>
                </a:solidFill>
                <a:latin typeface="Arial"/>
                <a:cs typeface="Arial"/>
              </a:rPr>
              <a:t>FTC </a:t>
            </a:r>
            <a:r>
              <a:rPr sz="1700" spc="5" dirty="0">
                <a:solidFill>
                  <a:srgbClr val="524848"/>
                </a:solidFill>
                <a:latin typeface="Arial"/>
                <a:cs typeface="Arial"/>
              </a:rPr>
              <a:t>Order </a:t>
            </a:r>
            <a:r>
              <a:rPr sz="1700" spc="35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1700" spc="-10" dirty="0">
                <a:solidFill>
                  <a:srgbClr val="524848"/>
                </a:solidFill>
                <a:latin typeface="Arial"/>
                <a:cs typeface="Arial"/>
              </a:rPr>
              <a:t>MMA</a:t>
            </a:r>
            <a:r>
              <a:rPr sz="1700" spc="1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700" spc="65" dirty="0">
                <a:solidFill>
                  <a:srgbClr val="524848"/>
                </a:solidFill>
                <a:latin typeface="Arial"/>
                <a:cs typeface="Arial"/>
              </a:rPr>
              <a:t>violation))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662940">
              <a:lnSpc>
                <a:spcPct val="100000"/>
              </a:lnSpc>
            </a:pPr>
            <a:r>
              <a:rPr spc="-20" dirty="0"/>
              <a:t>BMS/APOTEX </a:t>
            </a:r>
            <a:r>
              <a:rPr spc="-155" dirty="0"/>
              <a:t>SETTLEMENT </a:t>
            </a:r>
            <a:r>
              <a:rPr spc="-229" dirty="0"/>
              <a:t>ON</a:t>
            </a:r>
            <a:r>
              <a:rPr spc="260" dirty="0"/>
              <a:t> </a:t>
            </a:r>
            <a:r>
              <a:rPr spc="-85" dirty="0"/>
              <a:t>PLAVIX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0154"/>
            <a:ext cx="7846695" cy="4709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1939925" indent="-228600">
              <a:lnSpc>
                <a:spcPct val="100000"/>
              </a:lnSpc>
              <a:spcBef>
                <a:spcPts val="105"/>
              </a:spcBef>
            </a:pPr>
            <a:r>
              <a:rPr sz="3200" spc="-9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95" dirty="0">
                <a:solidFill>
                  <a:srgbClr val="524848"/>
                </a:solidFill>
                <a:latin typeface="Arial"/>
                <a:cs typeface="Arial"/>
              </a:rPr>
              <a:t>Brand </a:t>
            </a:r>
            <a:r>
              <a:rPr sz="3200" dirty="0">
                <a:solidFill>
                  <a:srgbClr val="524848"/>
                </a:solidFill>
                <a:latin typeface="Arial"/>
                <a:cs typeface="Arial"/>
              </a:rPr>
              <a:t>sues </a:t>
            </a:r>
            <a:r>
              <a:rPr sz="3200" spc="70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3200" spc="95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3200" spc="25" dirty="0">
                <a:solidFill>
                  <a:srgbClr val="524848"/>
                </a:solidFill>
                <a:latin typeface="Arial"/>
                <a:cs typeface="Arial"/>
              </a:rPr>
              <a:t>patent  </a:t>
            </a:r>
            <a:r>
              <a:rPr sz="3200" spc="140" dirty="0">
                <a:solidFill>
                  <a:srgbClr val="524848"/>
                </a:solidFill>
                <a:latin typeface="Arial"/>
                <a:cs typeface="Arial"/>
              </a:rPr>
              <a:t>infringement</a:t>
            </a:r>
            <a:endParaRPr sz="3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770"/>
              </a:spcBef>
            </a:pPr>
            <a:r>
              <a:rPr sz="3200" spc="-10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105" dirty="0">
                <a:solidFill>
                  <a:srgbClr val="524848"/>
                </a:solidFill>
                <a:latin typeface="Arial"/>
                <a:cs typeface="Arial"/>
              </a:rPr>
              <a:t>Court </a:t>
            </a:r>
            <a:r>
              <a:rPr sz="3200" spc="105" dirty="0">
                <a:solidFill>
                  <a:srgbClr val="524848"/>
                </a:solidFill>
                <a:latin typeface="Arial"/>
                <a:cs typeface="Arial"/>
              </a:rPr>
              <a:t>finds </a:t>
            </a:r>
            <a:r>
              <a:rPr sz="3200" spc="95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3200" spc="65" dirty="0">
                <a:solidFill>
                  <a:srgbClr val="524848"/>
                </a:solidFill>
                <a:latin typeface="Arial"/>
                <a:cs typeface="Arial"/>
              </a:rPr>
              <a:t>generic, </a:t>
            </a:r>
            <a:r>
              <a:rPr sz="3200" spc="125" dirty="0">
                <a:solidFill>
                  <a:srgbClr val="524848"/>
                </a:solidFill>
                <a:latin typeface="Arial"/>
                <a:cs typeface="Arial"/>
              </a:rPr>
              <a:t>often </a:t>
            </a:r>
            <a:r>
              <a:rPr sz="3200" spc="10" dirty="0">
                <a:solidFill>
                  <a:srgbClr val="524848"/>
                </a:solidFill>
                <a:latin typeface="Arial"/>
                <a:cs typeface="Arial"/>
              </a:rPr>
              <a:t>on </a:t>
            </a:r>
            <a:r>
              <a:rPr sz="3200" spc="-180" dirty="0">
                <a:solidFill>
                  <a:srgbClr val="524848"/>
                </a:solidFill>
                <a:latin typeface="Arial"/>
                <a:cs typeface="Arial"/>
              </a:rPr>
              <a:t>SJ, </a:t>
            </a:r>
            <a:r>
              <a:rPr sz="3200" spc="-135" dirty="0">
                <a:solidFill>
                  <a:srgbClr val="524848"/>
                </a:solidFill>
                <a:latin typeface="Arial"/>
                <a:cs typeface="Arial"/>
              </a:rPr>
              <a:t>and  </a:t>
            </a:r>
            <a:r>
              <a:rPr sz="3200" spc="70" dirty="0">
                <a:solidFill>
                  <a:srgbClr val="524848"/>
                </a:solidFill>
                <a:latin typeface="Arial"/>
                <a:cs typeface="Arial"/>
              </a:rPr>
              <a:t>holds </a:t>
            </a:r>
            <a:r>
              <a:rPr sz="3200" spc="12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3200" spc="100" dirty="0">
                <a:solidFill>
                  <a:srgbClr val="524848"/>
                </a:solidFill>
                <a:latin typeface="Arial"/>
                <a:cs typeface="Arial"/>
              </a:rPr>
              <a:t>invalid </a:t>
            </a:r>
            <a:r>
              <a:rPr sz="3200" spc="30" dirty="0">
                <a:solidFill>
                  <a:srgbClr val="524848"/>
                </a:solidFill>
                <a:latin typeface="Arial"/>
                <a:cs typeface="Arial"/>
              </a:rPr>
              <a:t>or</a:t>
            </a:r>
            <a:r>
              <a:rPr sz="3200" spc="4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85" dirty="0">
                <a:solidFill>
                  <a:srgbClr val="524848"/>
                </a:solidFill>
                <a:latin typeface="Arial"/>
                <a:cs typeface="Arial"/>
              </a:rPr>
              <a:t>unenforceable</a:t>
            </a:r>
            <a:endParaRPr sz="3200">
              <a:latin typeface="Arial"/>
              <a:cs typeface="Arial"/>
            </a:endParaRPr>
          </a:p>
          <a:p>
            <a:pPr marL="241300" marR="499109" indent="-228600">
              <a:lnSpc>
                <a:spcPct val="100000"/>
              </a:lnSpc>
              <a:spcBef>
                <a:spcPts val="770"/>
              </a:spcBef>
            </a:pPr>
            <a:r>
              <a:rPr sz="3200" spc="-2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20" dirty="0">
                <a:solidFill>
                  <a:srgbClr val="524848"/>
                </a:solidFill>
                <a:latin typeface="Arial"/>
                <a:cs typeface="Arial"/>
              </a:rPr>
              <a:t>Hatch-Waxman </a:t>
            </a:r>
            <a:r>
              <a:rPr sz="3200" spc="130" dirty="0">
                <a:solidFill>
                  <a:srgbClr val="524848"/>
                </a:solidFill>
                <a:latin typeface="Arial"/>
                <a:cs typeface="Arial"/>
              </a:rPr>
              <a:t>30-month </a:t>
            </a:r>
            <a:r>
              <a:rPr sz="3200" spc="35" dirty="0">
                <a:solidFill>
                  <a:srgbClr val="524848"/>
                </a:solidFill>
                <a:latin typeface="Arial"/>
                <a:cs typeface="Arial"/>
              </a:rPr>
              <a:t>stay </a:t>
            </a:r>
            <a:r>
              <a:rPr sz="3200" spc="-15" dirty="0">
                <a:solidFill>
                  <a:srgbClr val="524848"/>
                </a:solidFill>
                <a:latin typeface="Arial"/>
                <a:cs typeface="Arial"/>
              </a:rPr>
              <a:t>allows  </a:t>
            </a:r>
            <a:r>
              <a:rPr sz="3200" spc="80" dirty="0">
                <a:solidFill>
                  <a:srgbClr val="524848"/>
                </a:solidFill>
                <a:latin typeface="Arial"/>
                <a:cs typeface="Arial"/>
              </a:rPr>
              <a:t>brand </a:t>
            </a:r>
            <a:r>
              <a:rPr sz="3200" spc="7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3200" spc="80" dirty="0">
                <a:solidFill>
                  <a:srgbClr val="524848"/>
                </a:solidFill>
                <a:latin typeface="Arial"/>
                <a:cs typeface="Arial"/>
              </a:rPr>
              <a:t>win </a:t>
            </a:r>
            <a:r>
              <a:rPr sz="3200" spc="-10" dirty="0">
                <a:solidFill>
                  <a:srgbClr val="524848"/>
                </a:solidFill>
                <a:latin typeface="Arial"/>
                <a:cs typeface="Arial"/>
              </a:rPr>
              <a:t>even </a:t>
            </a:r>
            <a:r>
              <a:rPr sz="3200" spc="170" dirty="0">
                <a:solidFill>
                  <a:srgbClr val="524848"/>
                </a:solidFill>
                <a:latin typeface="Arial"/>
                <a:cs typeface="Arial"/>
              </a:rPr>
              <a:t>if </a:t>
            </a:r>
            <a:r>
              <a:rPr sz="3200" spc="50" dirty="0">
                <a:solidFill>
                  <a:srgbClr val="524848"/>
                </a:solidFill>
                <a:latin typeface="Arial"/>
                <a:cs typeface="Arial"/>
              </a:rPr>
              <a:t>they</a:t>
            </a:r>
            <a:r>
              <a:rPr sz="3200" spc="7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45" dirty="0">
                <a:solidFill>
                  <a:srgbClr val="524848"/>
                </a:solidFill>
                <a:latin typeface="Arial"/>
                <a:cs typeface="Arial"/>
              </a:rPr>
              <a:t>lose</a:t>
            </a:r>
            <a:endParaRPr sz="3200">
              <a:latin typeface="Arial"/>
              <a:cs typeface="Arial"/>
            </a:endParaRPr>
          </a:p>
          <a:p>
            <a:pPr marL="241300" marR="867410" indent="-228600">
              <a:lnSpc>
                <a:spcPct val="100000"/>
              </a:lnSpc>
              <a:spcBef>
                <a:spcPts val="765"/>
              </a:spcBef>
            </a:pPr>
            <a:r>
              <a:rPr sz="3200" spc="6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65" dirty="0">
                <a:solidFill>
                  <a:srgbClr val="524848"/>
                </a:solidFill>
                <a:latin typeface="Arial"/>
                <a:cs typeface="Arial"/>
              </a:rPr>
              <a:t>Plaintiffs </a:t>
            </a:r>
            <a:r>
              <a:rPr sz="3200" spc="125" dirty="0">
                <a:solidFill>
                  <a:srgbClr val="524848"/>
                </a:solidFill>
                <a:latin typeface="Arial"/>
                <a:cs typeface="Arial"/>
              </a:rPr>
              <a:t>must </a:t>
            </a:r>
            <a:r>
              <a:rPr sz="3200" spc="20" dirty="0">
                <a:solidFill>
                  <a:srgbClr val="524848"/>
                </a:solidFill>
                <a:latin typeface="Arial"/>
                <a:cs typeface="Arial"/>
              </a:rPr>
              <a:t>prove </a:t>
            </a:r>
            <a:r>
              <a:rPr sz="3200" spc="85" dirty="0">
                <a:solidFill>
                  <a:srgbClr val="524848"/>
                </a:solidFill>
                <a:latin typeface="Arial"/>
                <a:cs typeface="Arial"/>
              </a:rPr>
              <a:t>brand’s  </a:t>
            </a:r>
            <a:r>
              <a:rPr sz="3200" spc="140" dirty="0">
                <a:solidFill>
                  <a:srgbClr val="524848"/>
                </a:solidFill>
                <a:latin typeface="Arial"/>
                <a:cs typeface="Arial"/>
              </a:rPr>
              <a:t>infringement </a:t>
            </a:r>
            <a:r>
              <a:rPr sz="3200" spc="114" dirty="0">
                <a:solidFill>
                  <a:srgbClr val="524848"/>
                </a:solidFill>
                <a:latin typeface="Arial"/>
                <a:cs typeface="Arial"/>
              </a:rPr>
              <a:t>suit </a:t>
            </a:r>
            <a:r>
              <a:rPr sz="3200" spc="35" dirty="0">
                <a:solidFill>
                  <a:srgbClr val="524848"/>
                </a:solidFill>
                <a:latin typeface="Arial"/>
                <a:cs typeface="Arial"/>
              </a:rPr>
              <a:t>is </a:t>
            </a:r>
            <a:r>
              <a:rPr sz="3200" spc="90" dirty="0">
                <a:solidFill>
                  <a:srgbClr val="524848"/>
                </a:solidFill>
                <a:latin typeface="Arial"/>
                <a:cs typeface="Arial"/>
              </a:rPr>
              <a:t>objectively </a:t>
            </a:r>
            <a:r>
              <a:rPr sz="3200" spc="50" dirty="0">
                <a:solidFill>
                  <a:srgbClr val="524848"/>
                </a:solidFill>
                <a:latin typeface="Arial"/>
                <a:cs typeface="Arial"/>
              </a:rPr>
              <a:t>and  </a:t>
            </a:r>
            <a:r>
              <a:rPr sz="3200" spc="85" dirty="0">
                <a:solidFill>
                  <a:srgbClr val="524848"/>
                </a:solidFill>
                <a:latin typeface="Arial"/>
                <a:cs typeface="Arial"/>
              </a:rPr>
              <a:t>subjectively</a:t>
            </a:r>
            <a:r>
              <a:rPr sz="3200" spc="1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45" dirty="0">
                <a:solidFill>
                  <a:srgbClr val="524848"/>
                </a:solidFill>
                <a:latin typeface="Arial"/>
                <a:cs typeface="Arial"/>
              </a:rPr>
              <a:t>baseless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85"/>
              </a:spcBef>
            </a:pPr>
            <a:r>
              <a:rPr sz="3600" spc="-100" dirty="0"/>
              <a:t>SHAM</a:t>
            </a:r>
            <a:r>
              <a:rPr sz="3600" spc="290" dirty="0"/>
              <a:t> </a:t>
            </a:r>
            <a:r>
              <a:rPr sz="3600" spc="-110" dirty="0"/>
              <a:t>LITIGATION</a:t>
            </a:r>
            <a:endParaRPr sz="36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0154"/>
            <a:ext cx="7551420" cy="4697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665480" indent="-228600">
              <a:lnSpc>
                <a:spcPct val="100000"/>
              </a:lnSpc>
              <a:spcBef>
                <a:spcPts val="105"/>
              </a:spcBef>
            </a:pPr>
            <a:r>
              <a:rPr sz="3200" spc="-4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40" dirty="0">
                <a:solidFill>
                  <a:srgbClr val="524848"/>
                </a:solidFill>
                <a:latin typeface="Arial"/>
                <a:cs typeface="Arial"/>
              </a:rPr>
              <a:t>Companies </a:t>
            </a:r>
            <a:r>
              <a:rPr sz="3200" spc="30" dirty="0">
                <a:solidFill>
                  <a:srgbClr val="524848"/>
                </a:solidFill>
                <a:latin typeface="Arial"/>
                <a:cs typeface="Arial"/>
              </a:rPr>
              <a:t>can </a:t>
            </a:r>
            <a:r>
              <a:rPr sz="3200" spc="145" dirty="0">
                <a:solidFill>
                  <a:srgbClr val="524848"/>
                </a:solidFill>
                <a:latin typeface="Arial"/>
                <a:cs typeface="Arial"/>
              </a:rPr>
              <a:t>petition </a:t>
            </a:r>
            <a:r>
              <a:rPr sz="3200" spc="-175" dirty="0">
                <a:solidFill>
                  <a:srgbClr val="524848"/>
                </a:solidFill>
                <a:latin typeface="Arial"/>
                <a:cs typeface="Arial"/>
              </a:rPr>
              <a:t>FDA </a:t>
            </a:r>
            <a:r>
              <a:rPr sz="3200" spc="7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3200" spc="-90" dirty="0">
                <a:solidFill>
                  <a:srgbClr val="524848"/>
                </a:solidFill>
                <a:latin typeface="Arial"/>
                <a:cs typeface="Arial"/>
              </a:rPr>
              <a:t>not  </a:t>
            </a:r>
            <a:r>
              <a:rPr sz="3200" spc="40" dirty="0">
                <a:solidFill>
                  <a:srgbClr val="524848"/>
                </a:solidFill>
                <a:latin typeface="Arial"/>
                <a:cs typeface="Arial"/>
              </a:rPr>
              <a:t>approve </a:t>
            </a:r>
            <a:r>
              <a:rPr sz="3200" spc="25" dirty="0">
                <a:solidFill>
                  <a:srgbClr val="524848"/>
                </a:solidFill>
                <a:latin typeface="Arial"/>
                <a:cs typeface="Arial"/>
              </a:rPr>
              <a:t>an</a:t>
            </a:r>
            <a:r>
              <a:rPr sz="3200" spc="3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-120" dirty="0">
                <a:solidFill>
                  <a:srgbClr val="524848"/>
                </a:solidFill>
                <a:latin typeface="Arial"/>
                <a:cs typeface="Arial"/>
              </a:rPr>
              <a:t>ANDA</a:t>
            </a:r>
            <a:endParaRPr sz="3200">
              <a:latin typeface="Arial"/>
              <a:cs typeface="Arial"/>
            </a:endParaRPr>
          </a:p>
          <a:p>
            <a:pPr marL="515620" marR="5080" indent="-183515">
              <a:lnSpc>
                <a:spcPct val="100000"/>
              </a:lnSpc>
              <a:spcBef>
                <a:spcPts val="675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800" spc="235" dirty="0">
                <a:solidFill>
                  <a:srgbClr val="524848"/>
                </a:solidFill>
                <a:latin typeface="Arimo"/>
                <a:cs typeface="Arimo"/>
              </a:rPr>
              <a:t> </a:t>
            </a:r>
            <a:r>
              <a:rPr sz="2800" spc="235" dirty="0">
                <a:solidFill>
                  <a:srgbClr val="524848"/>
                </a:solidFill>
                <a:latin typeface="Arial"/>
                <a:cs typeface="Arial"/>
              </a:rPr>
              <a:t>Should </a:t>
            </a:r>
            <a:r>
              <a:rPr sz="2800" spc="-30" dirty="0">
                <a:solidFill>
                  <a:srgbClr val="524848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524848"/>
                </a:solidFill>
                <a:latin typeface="Arial"/>
                <a:cs typeface="Arial"/>
              </a:rPr>
              <a:t>based </a:t>
            </a:r>
            <a:r>
              <a:rPr sz="2800" spc="-20" dirty="0">
                <a:solidFill>
                  <a:srgbClr val="524848"/>
                </a:solidFill>
                <a:latin typeface="Arial"/>
                <a:cs typeface="Arial"/>
              </a:rPr>
              <a:t>on </a:t>
            </a:r>
            <a:r>
              <a:rPr sz="2800" spc="35" dirty="0">
                <a:solidFill>
                  <a:srgbClr val="524848"/>
                </a:solidFill>
                <a:latin typeface="Arial"/>
                <a:cs typeface="Arial"/>
              </a:rPr>
              <a:t>safety </a:t>
            </a:r>
            <a:r>
              <a:rPr sz="280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formulation  </a:t>
            </a:r>
            <a:r>
              <a:rPr sz="2800" spc="5" dirty="0">
                <a:solidFill>
                  <a:srgbClr val="524848"/>
                </a:solidFill>
                <a:latin typeface="Arial"/>
                <a:cs typeface="Arial"/>
              </a:rPr>
              <a:t>concerns</a:t>
            </a:r>
            <a:endParaRPr sz="2800">
              <a:latin typeface="Arial"/>
              <a:cs typeface="Arial"/>
            </a:endParaRPr>
          </a:p>
          <a:p>
            <a:pPr marL="241300" marR="475615" indent="-228600">
              <a:lnSpc>
                <a:spcPct val="100000"/>
              </a:lnSpc>
              <a:spcBef>
                <a:spcPts val="765"/>
              </a:spcBef>
            </a:pPr>
            <a:r>
              <a:rPr sz="3200" spc="-3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30" dirty="0">
                <a:solidFill>
                  <a:srgbClr val="524848"/>
                </a:solidFill>
                <a:latin typeface="Arial"/>
                <a:cs typeface="Arial"/>
              </a:rPr>
              <a:t>Citizen’s </a:t>
            </a:r>
            <a:r>
              <a:rPr sz="3200" spc="105" dirty="0">
                <a:solidFill>
                  <a:srgbClr val="524848"/>
                </a:solidFill>
                <a:latin typeface="Arial"/>
                <a:cs typeface="Arial"/>
              </a:rPr>
              <a:t>Petitions </a:t>
            </a:r>
            <a:r>
              <a:rPr sz="3200" spc="45" dirty="0">
                <a:solidFill>
                  <a:srgbClr val="524848"/>
                </a:solidFill>
                <a:latin typeface="Arial"/>
                <a:cs typeface="Arial"/>
              </a:rPr>
              <a:t>delay </a:t>
            </a:r>
            <a:r>
              <a:rPr sz="3200" spc="6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3200" spc="-190" dirty="0">
                <a:solidFill>
                  <a:srgbClr val="524848"/>
                </a:solidFill>
                <a:latin typeface="Arial"/>
                <a:cs typeface="Arial"/>
              </a:rPr>
              <a:t>of  </a:t>
            </a:r>
            <a:r>
              <a:rPr sz="3200" spc="-100" dirty="0">
                <a:solidFill>
                  <a:srgbClr val="524848"/>
                </a:solidFill>
                <a:latin typeface="Arial"/>
                <a:cs typeface="Arial"/>
              </a:rPr>
              <a:t>ANDAs</a:t>
            </a:r>
            <a:endParaRPr sz="3200">
              <a:latin typeface="Arial"/>
              <a:cs typeface="Arial"/>
            </a:endParaRPr>
          </a:p>
          <a:p>
            <a:pPr marL="515620" indent="-183515">
              <a:lnSpc>
                <a:spcPct val="100000"/>
              </a:lnSpc>
              <a:spcBef>
                <a:spcPts val="680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800" spc="315" dirty="0">
                <a:solidFill>
                  <a:srgbClr val="524848"/>
                </a:solidFill>
                <a:latin typeface="Arimo"/>
                <a:cs typeface="Arimo"/>
              </a:rPr>
              <a:t> </a:t>
            </a:r>
            <a:r>
              <a:rPr sz="2800" spc="315" dirty="0">
                <a:solidFill>
                  <a:srgbClr val="524848"/>
                </a:solidFill>
                <a:latin typeface="Arial"/>
                <a:cs typeface="Arial"/>
              </a:rPr>
              <a:t>Ripe </a:t>
            </a:r>
            <a:r>
              <a:rPr sz="2800" spc="6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524848"/>
                </a:solidFill>
                <a:latin typeface="Arial"/>
                <a:cs typeface="Arial"/>
              </a:rPr>
              <a:t>abuse, </a:t>
            </a:r>
            <a:r>
              <a:rPr sz="2800" spc="10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800" spc="75" dirty="0">
                <a:solidFill>
                  <a:srgbClr val="524848"/>
                </a:solidFill>
                <a:latin typeface="Arial"/>
                <a:cs typeface="Arial"/>
              </a:rPr>
              <a:t>often</a:t>
            </a:r>
            <a:r>
              <a:rPr sz="2800" spc="2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524848"/>
                </a:solidFill>
                <a:latin typeface="Arial"/>
                <a:cs typeface="Arial"/>
              </a:rPr>
              <a:t>abused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12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125" dirty="0">
                <a:solidFill>
                  <a:srgbClr val="524848"/>
                </a:solidFill>
                <a:latin typeface="Arial"/>
                <a:cs typeface="Arial"/>
              </a:rPr>
              <a:t>Delay </a:t>
            </a:r>
            <a:r>
              <a:rPr sz="3200" spc="150" dirty="0">
                <a:solidFill>
                  <a:srgbClr val="524848"/>
                </a:solidFill>
                <a:latin typeface="Arial"/>
                <a:cs typeface="Arial"/>
              </a:rPr>
              <a:t>itself </a:t>
            </a:r>
            <a:r>
              <a:rPr sz="3200" spc="35" dirty="0">
                <a:solidFill>
                  <a:srgbClr val="524848"/>
                </a:solidFill>
                <a:latin typeface="Arial"/>
                <a:cs typeface="Arial"/>
              </a:rPr>
              <a:t>is </a:t>
            </a:r>
            <a:r>
              <a:rPr sz="3200" spc="100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3200" spc="-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60" dirty="0">
                <a:solidFill>
                  <a:srgbClr val="524848"/>
                </a:solidFill>
                <a:latin typeface="Arial"/>
                <a:cs typeface="Arial"/>
              </a:rPr>
              <a:t>goal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14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140" dirty="0">
                <a:solidFill>
                  <a:srgbClr val="524848"/>
                </a:solidFill>
                <a:latin typeface="Arial"/>
                <a:cs typeface="Arial"/>
              </a:rPr>
              <a:t>Same </a:t>
            </a:r>
            <a:r>
              <a:rPr sz="3200" spc="95" dirty="0">
                <a:solidFill>
                  <a:srgbClr val="524848"/>
                </a:solidFill>
                <a:latin typeface="Arial"/>
                <a:cs typeface="Arial"/>
              </a:rPr>
              <a:t>standard </a:t>
            </a:r>
            <a:r>
              <a:rPr sz="3200" spc="-25" dirty="0">
                <a:solidFill>
                  <a:srgbClr val="524848"/>
                </a:solidFill>
                <a:latin typeface="Arial"/>
                <a:cs typeface="Arial"/>
              </a:rPr>
              <a:t>as </a:t>
            </a:r>
            <a:r>
              <a:rPr sz="3200" spc="45" dirty="0">
                <a:solidFill>
                  <a:srgbClr val="524848"/>
                </a:solidFill>
                <a:latin typeface="Arial"/>
                <a:cs typeface="Arial"/>
              </a:rPr>
              <a:t>Sham</a:t>
            </a:r>
            <a:r>
              <a:rPr sz="3200" spc="-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135" dirty="0">
                <a:solidFill>
                  <a:srgbClr val="524848"/>
                </a:solidFill>
                <a:latin typeface="Arial"/>
                <a:cs typeface="Arial"/>
              </a:rPr>
              <a:t>Litigation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3485"/>
              </a:spcBef>
            </a:pPr>
            <a:r>
              <a:rPr sz="3600" spc="-100" dirty="0"/>
              <a:t>SHAM </a:t>
            </a:r>
            <a:r>
              <a:rPr sz="3600" spc="-130" dirty="0"/>
              <a:t>CITIZEN</a:t>
            </a:r>
            <a:r>
              <a:rPr sz="3600" spc="-240" dirty="0"/>
              <a:t> </a:t>
            </a:r>
            <a:r>
              <a:rPr sz="3600" spc="-120" dirty="0"/>
              <a:t>PETITIONING</a:t>
            </a:r>
            <a:endParaRPr sz="36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0154"/>
            <a:ext cx="8076565" cy="3733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180340" indent="-228600">
              <a:lnSpc>
                <a:spcPct val="100000"/>
              </a:lnSpc>
              <a:spcBef>
                <a:spcPts val="105"/>
              </a:spcBef>
            </a:pPr>
            <a:r>
              <a:rPr sz="3200" spc="4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40" dirty="0">
                <a:solidFill>
                  <a:srgbClr val="524848"/>
                </a:solidFill>
                <a:latin typeface="Arial"/>
                <a:cs typeface="Arial"/>
              </a:rPr>
              <a:t>Antitrust </a:t>
            </a:r>
            <a:r>
              <a:rPr sz="3200" spc="120" dirty="0">
                <a:solidFill>
                  <a:srgbClr val="524848"/>
                </a:solidFill>
                <a:latin typeface="Arial"/>
                <a:cs typeface="Arial"/>
              </a:rPr>
              <a:t>violation </a:t>
            </a:r>
            <a:r>
              <a:rPr sz="3200" spc="95" dirty="0">
                <a:solidFill>
                  <a:srgbClr val="524848"/>
                </a:solidFill>
                <a:latin typeface="Arial"/>
                <a:cs typeface="Arial"/>
              </a:rPr>
              <a:t>premised </a:t>
            </a:r>
            <a:r>
              <a:rPr sz="3200" spc="10" dirty="0">
                <a:solidFill>
                  <a:srgbClr val="524848"/>
                </a:solidFill>
                <a:latin typeface="Arial"/>
                <a:cs typeface="Arial"/>
              </a:rPr>
              <a:t>on </a:t>
            </a:r>
            <a:r>
              <a:rPr sz="3200" spc="110" dirty="0">
                <a:solidFill>
                  <a:srgbClr val="524848"/>
                </a:solidFill>
                <a:latin typeface="Arial"/>
                <a:cs typeface="Arial"/>
              </a:rPr>
              <a:t>fraud </a:t>
            </a:r>
            <a:r>
              <a:rPr sz="3200" spc="-260" dirty="0">
                <a:solidFill>
                  <a:srgbClr val="524848"/>
                </a:solidFill>
                <a:latin typeface="Arial"/>
                <a:cs typeface="Arial"/>
              </a:rPr>
              <a:t>on  </a:t>
            </a:r>
            <a:r>
              <a:rPr sz="3200" spc="100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3200" spc="1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-265" dirty="0">
                <a:solidFill>
                  <a:srgbClr val="524848"/>
                </a:solidFill>
                <a:latin typeface="Arial"/>
                <a:cs typeface="Arial"/>
              </a:rPr>
              <a:t>PTO</a:t>
            </a:r>
            <a:endParaRPr sz="3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770"/>
              </a:spcBef>
            </a:pPr>
            <a:r>
              <a:rPr sz="3200" spc="-4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4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3200" spc="110" dirty="0">
                <a:solidFill>
                  <a:srgbClr val="524848"/>
                </a:solidFill>
                <a:latin typeface="Arial"/>
                <a:cs typeface="Arial"/>
              </a:rPr>
              <a:t>applicants </a:t>
            </a:r>
            <a:r>
              <a:rPr sz="3200" spc="5" dirty="0">
                <a:solidFill>
                  <a:srgbClr val="524848"/>
                </a:solidFill>
                <a:latin typeface="Arial"/>
                <a:cs typeface="Arial"/>
              </a:rPr>
              <a:t>have </a:t>
            </a:r>
            <a:r>
              <a:rPr sz="3200" spc="-5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3200" spc="75" dirty="0">
                <a:solidFill>
                  <a:srgbClr val="524848"/>
                </a:solidFill>
                <a:latin typeface="Arial"/>
                <a:cs typeface="Arial"/>
              </a:rPr>
              <a:t>duty </a:t>
            </a:r>
            <a:r>
              <a:rPr sz="32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3200" spc="65" dirty="0">
                <a:solidFill>
                  <a:srgbClr val="524848"/>
                </a:solidFill>
                <a:latin typeface="Arial"/>
                <a:cs typeface="Arial"/>
              </a:rPr>
              <a:t>candor  </a:t>
            </a:r>
            <a:r>
              <a:rPr sz="3200" spc="7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3200" spc="-270" dirty="0">
                <a:solidFill>
                  <a:srgbClr val="524848"/>
                </a:solidFill>
                <a:latin typeface="Arial"/>
                <a:cs typeface="Arial"/>
              </a:rPr>
              <a:t>PTO </a:t>
            </a:r>
            <a:r>
              <a:rPr sz="3200" spc="35" dirty="0">
                <a:solidFill>
                  <a:srgbClr val="524848"/>
                </a:solidFill>
                <a:latin typeface="Arial"/>
                <a:cs typeface="Arial"/>
              </a:rPr>
              <a:t>because </a:t>
            </a:r>
            <a:r>
              <a:rPr sz="3200" spc="114" dirty="0">
                <a:solidFill>
                  <a:srgbClr val="524848"/>
                </a:solidFill>
                <a:latin typeface="Arial"/>
                <a:cs typeface="Arial"/>
              </a:rPr>
              <a:t>applications </a:t>
            </a:r>
            <a:r>
              <a:rPr sz="3200" spc="45" dirty="0">
                <a:solidFill>
                  <a:srgbClr val="524848"/>
                </a:solidFill>
                <a:latin typeface="Arial"/>
                <a:cs typeface="Arial"/>
              </a:rPr>
              <a:t>are </a:t>
            </a:r>
            <a:r>
              <a:rPr sz="3200" spc="-90" dirty="0">
                <a:solidFill>
                  <a:srgbClr val="524848"/>
                </a:solidFill>
                <a:latin typeface="Arial"/>
                <a:cs typeface="Arial"/>
              </a:rPr>
              <a:t>ex</a:t>
            </a:r>
            <a:r>
              <a:rPr sz="3200" spc="4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110" dirty="0">
                <a:solidFill>
                  <a:srgbClr val="524848"/>
                </a:solidFill>
                <a:latin typeface="Arial"/>
                <a:cs typeface="Arial"/>
              </a:rPr>
              <a:t>parte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3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30" dirty="0">
                <a:solidFill>
                  <a:srgbClr val="524848"/>
                </a:solidFill>
                <a:latin typeface="Arial"/>
                <a:cs typeface="Arial"/>
              </a:rPr>
              <a:t>Elements </a:t>
            </a:r>
            <a:r>
              <a:rPr sz="3200" spc="140" dirty="0">
                <a:solidFill>
                  <a:srgbClr val="524848"/>
                </a:solidFill>
                <a:latin typeface="Arial"/>
                <a:cs typeface="Arial"/>
              </a:rPr>
              <a:t>track </a:t>
            </a:r>
            <a:r>
              <a:rPr sz="3200" spc="110" dirty="0">
                <a:solidFill>
                  <a:srgbClr val="524848"/>
                </a:solidFill>
                <a:latin typeface="Arial"/>
                <a:cs typeface="Arial"/>
              </a:rPr>
              <a:t>fraud</a:t>
            </a:r>
            <a:r>
              <a:rPr sz="3200" spc="3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114" dirty="0">
                <a:solidFill>
                  <a:srgbClr val="524848"/>
                </a:solidFill>
                <a:latin typeface="Arial"/>
                <a:cs typeface="Arial"/>
              </a:rPr>
              <a:t>claims</a:t>
            </a:r>
            <a:endParaRPr sz="3200">
              <a:latin typeface="Arial"/>
              <a:cs typeface="Arial"/>
            </a:endParaRPr>
          </a:p>
          <a:p>
            <a:pPr marL="241300" marR="243204" indent="-228600">
              <a:lnSpc>
                <a:spcPct val="100000"/>
              </a:lnSpc>
              <a:spcBef>
                <a:spcPts val="765"/>
              </a:spcBef>
            </a:pPr>
            <a:r>
              <a:rPr sz="3200" spc="-8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85" dirty="0">
                <a:solidFill>
                  <a:srgbClr val="524848"/>
                </a:solidFill>
                <a:latin typeface="Arial"/>
                <a:cs typeface="Arial"/>
              </a:rPr>
              <a:t>Often </a:t>
            </a:r>
            <a:r>
              <a:rPr sz="3200" spc="70" dirty="0">
                <a:solidFill>
                  <a:srgbClr val="524848"/>
                </a:solidFill>
                <a:latin typeface="Arial"/>
                <a:cs typeface="Arial"/>
              </a:rPr>
              <a:t>coupled </a:t>
            </a:r>
            <a:r>
              <a:rPr sz="3200" spc="130" dirty="0">
                <a:solidFill>
                  <a:srgbClr val="524848"/>
                </a:solidFill>
                <a:latin typeface="Arial"/>
                <a:cs typeface="Arial"/>
              </a:rPr>
              <a:t>with </a:t>
            </a:r>
            <a:r>
              <a:rPr sz="3200" spc="45" dirty="0">
                <a:solidFill>
                  <a:srgbClr val="524848"/>
                </a:solidFill>
                <a:latin typeface="Arial"/>
                <a:cs typeface="Arial"/>
              </a:rPr>
              <a:t>Sham </a:t>
            </a:r>
            <a:r>
              <a:rPr sz="3200" spc="135" dirty="0">
                <a:solidFill>
                  <a:srgbClr val="524848"/>
                </a:solidFill>
                <a:latin typeface="Arial"/>
                <a:cs typeface="Arial"/>
              </a:rPr>
              <a:t>Litigation </a:t>
            </a:r>
            <a:r>
              <a:rPr sz="3200" spc="-130" dirty="0">
                <a:solidFill>
                  <a:srgbClr val="524848"/>
                </a:solidFill>
                <a:latin typeface="Arial"/>
                <a:cs typeface="Arial"/>
              </a:rPr>
              <a:t>and  </a:t>
            </a:r>
            <a:r>
              <a:rPr sz="3200" spc="100" dirty="0">
                <a:solidFill>
                  <a:srgbClr val="524848"/>
                </a:solidFill>
                <a:latin typeface="Arial"/>
                <a:cs typeface="Arial"/>
              </a:rPr>
              <a:t>other</a:t>
            </a:r>
            <a:r>
              <a:rPr sz="3200" spc="1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95" dirty="0">
                <a:solidFill>
                  <a:srgbClr val="524848"/>
                </a:solidFill>
                <a:latin typeface="Arial"/>
                <a:cs typeface="Arial"/>
              </a:rPr>
              <a:t>theories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3485"/>
              </a:spcBef>
            </a:pPr>
            <a:r>
              <a:rPr sz="3600" spc="-125" dirty="0"/>
              <a:t>WALKER </a:t>
            </a:r>
            <a:r>
              <a:rPr sz="3600" spc="-220" dirty="0"/>
              <a:t>PROCESS</a:t>
            </a:r>
            <a:r>
              <a:rPr sz="3600" spc="-204" dirty="0"/>
              <a:t> </a:t>
            </a:r>
            <a:r>
              <a:rPr sz="3600" spc="-175" dirty="0"/>
              <a:t>FRAUD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06626"/>
            <a:ext cx="7969250" cy="435165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471805" indent="-228600">
              <a:lnSpc>
                <a:spcPct val="90000"/>
              </a:lnSpc>
              <a:spcBef>
                <a:spcPts val="38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20" dirty="0">
                <a:solidFill>
                  <a:srgbClr val="524848"/>
                </a:solidFill>
                <a:latin typeface="Arial"/>
                <a:cs typeface="Arial"/>
              </a:rPr>
              <a:t>There was no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provision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term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extension 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prior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enactment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Hatch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Waxman </a:t>
            </a:r>
            <a:r>
              <a:rPr sz="2400" spc="50" dirty="0">
                <a:solidFill>
                  <a:srgbClr val="524848"/>
                </a:solidFill>
                <a:latin typeface="Arial"/>
                <a:cs typeface="Arial"/>
              </a:rPr>
              <a:t>Act,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to  </a:t>
            </a: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make </a:t>
            </a:r>
            <a:r>
              <a:rPr sz="2400" spc="30" dirty="0">
                <a:solidFill>
                  <a:srgbClr val="524848"/>
                </a:solidFill>
                <a:latin typeface="Arial"/>
                <a:cs typeface="Arial"/>
              </a:rPr>
              <a:t>up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150" dirty="0">
                <a:solidFill>
                  <a:srgbClr val="524848"/>
                </a:solidFill>
                <a:latin typeface="Arial"/>
                <a:cs typeface="Arial"/>
              </a:rPr>
              <a:t>time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lost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out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total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 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term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during the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marketing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approval</a:t>
            </a:r>
            <a:r>
              <a:rPr sz="2400" spc="6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  <a:p>
            <a:pPr marL="241300" marR="582930" indent="-228600">
              <a:lnSpc>
                <a:spcPts val="2590"/>
              </a:lnSpc>
              <a:spcBef>
                <a:spcPts val="61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50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companies required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submit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their </a:t>
            </a:r>
            <a:r>
              <a:rPr sz="2400" spc="-95" dirty="0">
                <a:solidFill>
                  <a:srgbClr val="524848"/>
                </a:solidFill>
                <a:latin typeface="Arial"/>
                <a:cs typeface="Arial"/>
              </a:rPr>
              <a:t>own 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comprehensive</a:t>
            </a:r>
            <a:r>
              <a:rPr sz="2400" spc="1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524848"/>
                </a:solidFill>
                <a:latin typeface="Arial"/>
                <a:cs typeface="Arial"/>
              </a:rPr>
              <a:t>NDA</a:t>
            </a:r>
            <a:endParaRPr sz="24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240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-5" dirty="0">
                <a:solidFill>
                  <a:srgbClr val="006FC0"/>
                </a:solidFill>
                <a:latin typeface="Arial"/>
                <a:cs typeface="Arial"/>
              </a:rPr>
              <a:t>Costly</a:t>
            </a:r>
            <a:endParaRPr sz="22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265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10" dirty="0">
                <a:solidFill>
                  <a:srgbClr val="006FC0"/>
                </a:solidFill>
                <a:latin typeface="Arial"/>
                <a:cs typeface="Arial"/>
              </a:rPr>
              <a:t>Time</a:t>
            </a:r>
            <a:r>
              <a:rPr sz="2200" spc="1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200" spc="45" dirty="0">
                <a:solidFill>
                  <a:srgbClr val="006FC0"/>
                </a:solidFill>
                <a:latin typeface="Arial"/>
                <a:cs typeface="Arial"/>
              </a:rPr>
              <a:t>consuming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8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If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400" spc="20" dirty="0">
                <a:solidFill>
                  <a:srgbClr val="524848"/>
                </a:solidFill>
                <a:latin typeface="Arial"/>
                <a:cs typeface="Arial"/>
              </a:rPr>
              <a:t>was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covered </a:t>
            </a:r>
            <a:r>
              <a:rPr sz="2400" spc="-30" dirty="0">
                <a:solidFill>
                  <a:srgbClr val="524848"/>
                </a:solidFill>
                <a:latin typeface="Arial"/>
                <a:cs typeface="Arial"/>
              </a:rPr>
              <a:t>by</a:t>
            </a:r>
            <a:r>
              <a:rPr sz="2400" spc="2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</a:t>
            </a:r>
            <a:endParaRPr sz="24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270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-5" dirty="0">
                <a:solidFill>
                  <a:srgbClr val="006FC0"/>
                </a:solidFill>
                <a:latin typeface="Arial"/>
                <a:cs typeface="Arial"/>
              </a:rPr>
              <a:t>Testing </a:t>
            </a:r>
            <a:r>
              <a:rPr sz="2200" spc="40" dirty="0">
                <a:solidFill>
                  <a:srgbClr val="006FC0"/>
                </a:solidFill>
                <a:latin typeface="Arial"/>
                <a:cs typeface="Arial"/>
              </a:rPr>
              <a:t>could </a:t>
            </a:r>
            <a:r>
              <a:rPr sz="2200" spc="55" dirty="0">
                <a:solidFill>
                  <a:srgbClr val="006FC0"/>
                </a:solidFill>
                <a:latin typeface="Arial"/>
                <a:cs typeface="Arial"/>
              </a:rPr>
              <a:t>not </a:t>
            </a:r>
            <a:r>
              <a:rPr sz="2200" spc="35" dirty="0">
                <a:solidFill>
                  <a:srgbClr val="006FC0"/>
                </a:solidFill>
                <a:latin typeface="Arial"/>
                <a:cs typeface="Arial"/>
              </a:rPr>
              <a:t>begin </a:t>
            </a:r>
            <a:r>
              <a:rPr sz="2200" spc="95" dirty="0">
                <a:solidFill>
                  <a:srgbClr val="006FC0"/>
                </a:solidFill>
                <a:latin typeface="Arial"/>
                <a:cs typeface="Arial"/>
              </a:rPr>
              <a:t>until </a:t>
            </a:r>
            <a:r>
              <a:rPr sz="2200" spc="70" dirty="0">
                <a:solidFill>
                  <a:srgbClr val="006FC0"/>
                </a:solidFill>
                <a:latin typeface="Arial"/>
                <a:cs typeface="Arial"/>
              </a:rPr>
              <a:t>patent</a:t>
            </a:r>
            <a:r>
              <a:rPr sz="2200" spc="68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200" spc="30" dirty="0">
                <a:solidFill>
                  <a:srgbClr val="006FC0"/>
                </a:solidFill>
                <a:latin typeface="Arial"/>
                <a:cs typeface="Arial"/>
              </a:rPr>
              <a:t>expired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ts val="2735"/>
              </a:lnSpc>
              <a:spcBef>
                <a:spcPts val="28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17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overcome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above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problems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an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act </a:t>
            </a:r>
            <a:r>
              <a:rPr sz="2400" spc="20" dirty="0">
                <a:solidFill>
                  <a:srgbClr val="524848"/>
                </a:solidFill>
                <a:latin typeface="Arial"/>
                <a:cs typeface="Arial"/>
              </a:rPr>
              <a:t>was</a:t>
            </a:r>
            <a:r>
              <a:rPr sz="2400" spc="1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524848"/>
                </a:solidFill>
                <a:latin typeface="Arial"/>
                <a:cs typeface="Arial"/>
              </a:rPr>
              <a:t>needed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ts val="2735"/>
              </a:lnSpc>
            </a:pP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promote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generic</a:t>
            </a:r>
            <a:r>
              <a:rPr sz="2400" spc="434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companies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marR="2540" algn="ctr">
              <a:lnSpc>
                <a:spcPct val="100000"/>
              </a:lnSpc>
              <a:spcBef>
                <a:spcPts val="3485"/>
              </a:spcBef>
            </a:pPr>
            <a:r>
              <a:rPr sz="3600" spc="-155" dirty="0"/>
              <a:t>INTRODUCTION</a:t>
            </a:r>
            <a:r>
              <a:rPr sz="3600" spc="225" dirty="0"/>
              <a:t> </a:t>
            </a:r>
            <a:r>
              <a:rPr sz="3600" spc="-320" dirty="0"/>
              <a:t>CONTD…</a:t>
            </a:r>
            <a:endParaRPr sz="36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0154"/>
            <a:ext cx="7614920" cy="3684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160655" indent="-228600">
              <a:lnSpc>
                <a:spcPct val="100000"/>
              </a:lnSpc>
              <a:spcBef>
                <a:spcPts val="105"/>
              </a:spcBef>
            </a:pPr>
            <a:r>
              <a:rPr sz="3200" spc="-13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130" dirty="0">
                <a:solidFill>
                  <a:srgbClr val="524848"/>
                </a:solidFill>
                <a:latin typeface="Arial"/>
                <a:cs typeface="Arial"/>
              </a:rPr>
              <a:t>Delay </a:t>
            </a:r>
            <a:r>
              <a:rPr sz="3200" spc="114" dirty="0">
                <a:solidFill>
                  <a:srgbClr val="524848"/>
                </a:solidFill>
                <a:latin typeface="Arial"/>
                <a:cs typeface="Arial"/>
              </a:rPr>
              <a:t>sometimes </a:t>
            </a:r>
            <a:r>
              <a:rPr sz="3200" spc="80" dirty="0">
                <a:solidFill>
                  <a:srgbClr val="524848"/>
                </a:solidFill>
                <a:latin typeface="Arial"/>
                <a:cs typeface="Arial"/>
              </a:rPr>
              <a:t>allows </a:t>
            </a:r>
            <a:r>
              <a:rPr sz="3200" spc="65" dirty="0">
                <a:solidFill>
                  <a:srgbClr val="524848"/>
                </a:solidFill>
                <a:latin typeface="Arial"/>
                <a:cs typeface="Arial"/>
              </a:rPr>
              <a:t>brands </a:t>
            </a:r>
            <a:r>
              <a:rPr sz="3200" spc="70" dirty="0">
                <a:solidFill>
                  <a:srgbClr val="524848"/>
                </a:solidFill>
                <a:latin typeface="Arial"/>
                <a:cs typeface="Arial"/>
              </a:rPr>
              <a:t>to  </a:t>
            </a:r>
            <a:r>
              <a:rPr sz="3200" spc="100" dirty="0">
                <a:solidFill>
                  <a:srgbClr val="524848"/>
                </a:solidFill>
                <a:latin typeface="Arial"/>
                <a:cs typeface="Arial"/>
              </a:rPr>
              <a:t>introduce </a:t>
            </a:r>
            <a:r>
              <a:rPr sz="3200" spc="20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3200" spc="50" dirty="0">
                <a:solidFill>
                  <a:srgbClr val="524848"/>
                </a:solidFill>
                <a:latin typeface="Arial"/>
                <a:cs typeface="Arial"/>
              </a:rPr>
              <a:t>versions </a:t>
            </a:r>
            <a:r>
              <a:rPr sz="32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3200" spc="100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3200" spc="6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95" dirty="0">
                <a:solidFill>
                  <a:srgbClr val="524848"/>
                </a:solidFill>
                <a:latin typeface="Arial"/>
                <a:cs typeface="Arial"/>
              </a:rPr>
              <a:t>product</a:t>
            </a:r>
            <a:endParaRPr sz="3200">
              <a:latin typeface="Arial"/>
              <a:cs typeface="Arial"/>
            </a:endParaRPr>
          </a:p>
          <a:p>
            <a:pPr marL="241300" marR="629920" indent="-228600">
              <a:lnSpc>
                <a:spcPct val="100000"/>
              </a:lnSpc>
              <a:spcBef>
                <a:spcPts val="770"/>
              </a:spcBef>
            </a:pPr>
            <a:r>
              <a:rPr sz="3200" spc="-11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110" dirty="0">
                <a:solidFill>
                  <a:srgbClr val="524848"/>
                </a:solidFill>
                <a:latin typeface="Arial"/>
                <a:cs typeface="Arial"/>
              </a:rPr>
              <a:t>Changes </a:t>
            </a:r>
            <a:r>
              <a:rPr sz="3200" spc="45" dirty="0">
                <a:solidFill>
                  <a:srgbClr val="524848"/>
                </a:solidFill>
                <a:latin typeface="Arial"/>
                <a:cs typeface="Arial"/>
              </a:rPr>
              <a:t>are </a:t>
            </a:r>
            <a:r>
              <a:rPr sz="3200" spc="125" dirty="0">
                <a:solidFill>
                  <a:srgbClr val="524848"/>
                </a:solidFill>
                <a:latin typeface="Arial"/>
                <a:cs typeface="Arial"/>
              </a:rPr>
              <a:t>often </a:t>
            </a:r>
            <a:r>
              <a:rPr sz="3200" spc="180" dirty="0">
                <a:solidFill>
                  <a:srgbClr val="524848"/>
                </a:solidFill>
                <a:latin typeface="Arial"/>
                <a:cs typeface="Arial"/>
              </a:rPr>
              <a:t>minimal </a:t>
            </a:r>
            <a:r>
              <a:rPr sz="3200" spc="110" dirty="0">
                <a:solidFill>
                  <a:srgbClr val="524848"/>
                </a:solidFill>
                <a:latin typeface="Arial"/>
                <a:cs typeface="Arial"/>
              </a:rPr>
              <a:t>but </a:t>
            </a:r>
            <a:r>
              <a:rPr sz="3200" spc="-160" dirty="0">
                <a:solidFill>
                  <a:srgbClr val="524848"/>
                </a:solidFill>
                <a:latin typeface="Arial"/>
                <a:cs typeface="Arial"/>
              </a:rPr>
              <a:t>can  </a:t>
            </a:r>
            <a:r>
              <a:rPr sz="3200" spc="110" dirty="0">
                <a:solidFill>
                  <a:srgbClr val="524848"/>
                </a:solidFill>
                <a:latin typeface="Arial"/>
                <a:cs typeface="Arial"/>
              </a:rPr>
              <a:t>defeat </a:t>
            </a:r>
            <a:r>
              <a:rPr sz="3200" spc="70" dirty="0">
                <a:solidFill>
                  <a:srgbClr val="524848"/>
                </a:solidFill>
                <a:latin typeface="Arial"/>
                <a:cs typeface="Arial"/>
              </a:rPr>
              <a:t>generic</a:t>
            </a:r>
            <a:r>
              <a:rPr sz="3200" spc="254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140" dirty="0">
                <a:solidFill>
                  <a:srgbClr val="524848"/>
                </a:solidFill>
                <a:latin typeface="Arial"/>
                <a:cs typeface="Arial"/>
              </a:rPr>
              <a:t>competition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8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3200" spc="-80" dirty="0">
                <a:solidFill>
                  <a:srgbClr val="524848"/>
                </a:solidFill>
                <a:latin typeface="Arial"/>
                <a:cs typeface="Arial"/>
              </a:rPr>
              <a:t>Brands </a:t>
            </a:r>
            <a:r>
              <a:rPr sz="3200" spc="85" dirty="0">
                <a:solidFill>
                  <a:srgbClr val="524848"/>
                </a:solidFill>
                <a:latin typeface="Arial"/>
                <a:cs typeface="Arial"/>
              </a:rPr>
              <a:t>actively </a:t>
            </a:r>
            <a:r>
              <a:rPr sz="3200" spc="70" dirty="0">
                <a:solidFill>
                  <a:srgbClr val="524848"/>
                </a:solidFill>
                <a:latin typeface="Arial"/>
                <a:cs typeface="Arial"/>
              </a:rPr>
              <a:t>convert </a:t>
            </a:r>
            <a:r>
              <a:rPr sz="3200" spc="100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3200" spc="5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3200" spc="145" dirty="0">
                <a:solidFill>
                  <a:srgbClr val="524848"/>
                </a:solidFill>
                <a:latin typeface="Arial"/>
                <a:cs typeface="Arial"/>
              </a:rPr>
              <a:t>market</a:t>
            </a:r>
            <a:endParaRPr sz="3200">
              <a:latin typeface="Arial"/>
              <a:cs typeface="Arial"/>
            </a:endParaRPr>
          </a:p>
          <a:p>
            <a:pPr marL="332740">
              <a:lnSpc>
                <a:spcPct val="100000"/>
              </a:lnSpc>
              <a:spcBef>
                <a:spcPts val="675"/>
              </a:spcBef>
            </a:pPr>
            <a:r>
              <a:rPr sz="2800" spc="250" dirty="0">
                <a:solidFill>
                  <a:srgbClr val="524848"/>
                </a:solidFill>
                <a:latin typeface="Arial"/>
                <a:cs typeface="Arial"/>
              </a:rPr>
              <a:t>–</a:t>
            </a:r>
            <a:r>
              <a:rPr sz="2800" spc="250" dirty="0">
                <a:solidFill>
                  <a:srgbClr val="524848"/>
                </a:solidFill>
                <a:latin typeface="Arimo"/>
                <a:cs typeface="Arimo"/>
              </a:rPr>
              <a:t> </a:t>
            </a:r>
            <a:r>
              <a:rPr sz="2800" spc="250" dirty="0">
                <a:solidFill>
                  <a:srgbClr val="524848"/>
                </a:solidFill>
                <a:latin typeface="Arial"/>
                <a:cs typeface="Arial"/>
              </a:rPr>
              <a:t>Free</a:t>
            </a:r>
            <a:r>
              <a:rPr sz="2800" spc="1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35" dirty="0">
                <a:solidFill>
                  <a:srgbClr val="524848"/>
                </a:solidFill>
                <a:latin typeface="Arial"/>
                <a:cs typeface="Arial"/>
              </a:rPr>
              <a:t>samples</a:t>
            </a:r>
            <a:endParaRPr sz="2800">
              <a:latin typeface="Arial"/>
              <a:cs typeface="Arial"/>
            </a:endParaRPr>
          </a:p>
          <a:p>
            <a:pPr marL="332740">
              <a:lnSpc>
                <a:spcPct val="100000"/>
              </a:lnSpc>
              <a:spcBef>
                <a:spcPts val="670"/>
              </a:spcBef>
            </a:pPr>
            <a:r>
              <a:rPr sz="2800" spc="235" dirty="0">
                <a:solidFill>
                  <a:srgbClr val="524848"/>
                </a:solidFill>
                <a:latin typeface="Arial"/>
                <a:cs typeface="Arial"/>
              </a:rPr>
              <a:t>–</a:t>
            </a:r>
            <a:r>
              <a:rPr sz="2800" spc="235" dirty="0">
                <a:solidFill>
                  <a:srgbClr val="524848"/>
                </a:solidFill>
                <a:latin typeface="Arimo"/>
                <a:cs typeface="Arimo"/>
              </a:rPr>
              <a:t> </a:t>
            </a:r>
            <a:r>
              <a:rPr sz="2800" spc="235" dirty="0">
                <a:solidFill>
                  <a:srgbClr val="524848"/>
                </a:solidFill>
                <a:latin typeface="Arial"/>
                <a:cs typeface="Arial"/>
              </a:rPr>
              <a:t>Pulling </a:t>
            </a:r>
            <a:r>
              <a:rPr sz="2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“old” 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product </a:t>
            </a:r>
            <a:r>
              <a:rPr sz="2800" spc="95" dirty="0">
                <a:solidFill>
                  <a:srgbClr val="524848"/>
                </a:solidFill>
                <a:latin typeface="Arial"/>
                <a:cs typeface="Arial"/>
              </a:rPr>
              <a:t>from </a:t>
            </a:r>
            <a:r>
              <a:rPr sz="2800" spc="5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800" spc="254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market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3485"/>
              </a:spcBef>
            </a:pPr>
            <a:r>
              <a:rPr sz="3600" spc="-220" dirty="0"/>
              <a:t>PRODUCT</a:t>
            </a:r>
            <a:r>
              <a:rPr sz="3600" spc="254" dirty="0"/>
              <a:t> </a:t>
            </a:r>
            <a:r>
              <a:rPr sz="3600" spc="-125" dirty="0"/>
              <a:t>HOPPING</a:t>
            </a:r>
            <a:endParaRPr sz="36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</a:pPr>
            <a:r>
              <a:rPr sz="3200" spc="-150" dirty="0">
                <a:solidFill>
                  <a:srgbClr val="FFFFFF"/>
                </a:solidFill>
                <a:latin typeface="Arial"/>
                <a:cs typeface="Arial"/>
              </a:rPr>
              <a:t>LOOPHOLES 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spc="-100" dirty="0">
                <a:solidFill>
                  <a:srgbClr val="FFFFFF"/>
                </a:solidFill>
                <a:latin typeface="Arial"/>
                <a:cs typeface="Arial"/>
              </a:rPr>
              <a:t>HATCH-WAXMAN</a:t>
            </a:r>
            <a:r>
              <a:rPr sz="32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250" dirty="0">
                <a:solidFill>
                  <a:srgbClr val="FFFFFF"/>
                </a:solidFill>
                <a:latin typeface="Arial"/>
                <a:cs typeface="Arial"/>
              </a:rPr>
              <a:t>ACT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0021" y="1929764"/>
            <a:ext cx="8156575" cy="749300"/>
            <a:chOff x="530021" y="1929764"/>
            <a:chExt cx="8156575" cy="749300"/>
          </a:xfrm>
        </p:grpSpPr>
        <p:sp>
          <p:nvSpPr>
            <p:cNvPr id="4" name="object 4"/>
            <p:cNvSpPr/>
            <p:nvPr/>
          </p:nvSpPr>
          <p:spPr>
            <a:xfrm>
              <a:off x="539546" y="1939289"/>
              <a:ext cx="8137525" cy="730250"/>
            </a:xfrm>
            <a:custGeom>
              <a:avLst/>
              <a:gdLst/>
              <a:ahLst/>
              <a:cxnLst/>
              <a:rect l="l" t="t" r="r" b="b"/>
              <a:pathLst>
                <a:path w="8137525" h="730250">
                  <a:moveTo>
                    <a:pt x="8015173" y="0"/>
                  </a:moveTo>
                  <a:lnTo>
                    <a:pt x="121691" y="0"/>
                  </a:lnTo>
                  <a:lnTo>
                    <a:pt x="74323" y="9562"/>
                  </a:lnTo>
                  <a:lnTo>
                    <a:pt x="35642" y="35639"/>
                  </a:lnTo>
                  <a:lnTo>
                    <a:pt x="9563" y="74312"/>
                  </a:lnTo>
                  <a:lnTo>
                    <a:pt x="0" y="121665"/>
                  </a:lnTo>
                  <a:lnTo>
                    <a:pt x="0" y="608457"/>
                  </a:lnTo>
                  <a:lnTo>
                    <a:pt x="9563" y="655810"/>
                  </a:lnTo>
                  <a:lnTo>
                    <a:pt x="35642" y="694483"/>
                  </a:lnTo>
                  <a:lnTo>
                    <a:pt x="74323" y="720560"/>
                  </a:lnTo>
                  <a:lnTo>
                    <a:pt x="121691" y="730123"/>
                  </a:lnTo>
                  <a:lnTo>
                    <a:pt x="8015173" y="730123"/>
                  </a:lnTo>
                  <a:lnTo>
                    <a:pt x="8062599" y="720560"/>
                  </a:lnTo>
                  <a:lnTo>
                    <a:pt x="8101310" y="694483"/>
                  </a:lnTo>
                  <a:lnTo>
                    <a:pt x="8127401" y="655810"/>
                  </a:lnTo>
                  <a:lnTo>
                    <a:pt x="8136966" y="608457"/>
                  </a:lnTo>
                  <a:lnTo>
                    <a:pt x="8136966" y="121665"/>
                  </a:lnTo>
                  <a:lnTo>
                    <a:pt x="8127401" y="74312"/>
                  </a:lnTo>
                  <a:lnTo>
                    <a:pt x="8101310" y="35639"/>
                  </a:lnTo>
                  <a:lnTo>
                    <a:pt x="8062599" y="9562"/>
                  </a:lnTo>
                  <a:lnTo>
                    <a:pt x="8015173" y="0"/>
                  </a:lnTo>
                  <a:close/>
                </a:path>
              </a:pathLst>
            </a:custGeom>
            <a:solidFill>
              <a:srgbClr val="9373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546" y="1939289"/>
              <a:ext cx="8137525" cy="730250"/>
            </a:xfrm>
            <a:custGeom>
              <a:avLst/>
              <a:gdLst/>
              <a:ahLst/>
              <a:cxnLst/>
              <a:rect l="l" t="t" r="r" b="b"/>
              <a:pathLst>
                <a:path w="8137525" h="730250">
                  <a:moveTo>
                    <a:pt x="0" y="121665"/>
                  </a:moveTo>
                  <a:lnTo>
                    <a:pt x="9563" y="74312"/>
                  </a:lnTo>
                  <a:lnTo>
                    <a:pt x="35642" y="35639"/>
                  </a:lnTo>
                  <a:lnTo>
                    <a:pt x="74323" y="9562"/>
                  </a:lnTo>
                  <a:lnTo>
                    <a:pt x="121691" y="0"/>
                  </a:lnTo>
                  <a:lnTo>
                    <a:pt x="8015173" y="0"/>
                  </a:lnTo>
                  <a:lnTo>
                    <a:pt x="8062599" y="9562"/>
                  </a:lnTo>
                  <a:lnTo>
                    <a:pt x="8101310" y="35639"/>
                  </a:lnTo>
                  <a:lnTo>
                    <a:pt x="8127401" y="74312"/>
                  </a:lnTo>
                  <a:lnTo>
                    <a:pt x="8136966" y="121665"/>
                  </a:lnTo>
                  <a:lnTo>
                    <a:pt x="8136966" y="608457"/>
                  </a:lnTo>
                  <a:lnTo>
                    <a:pt x="8127401" y="655810"/>
                  </a:lnTo>
                  <a:lnTo>
                    <a:pt x="8101310" y="694483"/>
                  </a:lnTo>
                  <a:lnTo>
                    <a:pt x="8062599" y="720560"/>
                  </a:lnTo>
                  <a:lnTo>
                    <a:pt x="8015173" y="730123"/>
                  </a:lnTo>
                  <a:lnTo>
                    <a:pt x="121691" y="730123"/>
                  </a:lnTo>
                  <a:lnTo>
                    <a:pt x="74323" y="720560"/>
                  </a:lnTo>
                  <a:lnTo>
                    <a:pt x="35642" y="694483"/>
                  </a:lnTo>
                  <a:lnTo>
                    <a:pt x="9563" y="655810"/>
                  </a:lnTo>
                  <a:lnTo>
                    <a:pt x="0" y="608457"/>
                  </a:lnTo>
                  <a:lnTo>
                    <a:pt x="0" y="12166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530021" y="2751963"/>
            <a:ext cx="8156575" cy="749300"/>
            <a:chOff x="530021" y="2751963"/>
            <a:chExt cx="8156575" cy="749300"/>
          </a:xfrm>
        </p:grpSpPr>
        <p:sp>
          <p:nvSpPr>
            <p:cNvPr id="7" name="object 7"/>
            <p:cNvSpPr/>
            <p:nvPr/>
          </p:nvSpPr>
          <p:spPr>
            <a:xfrm>
              <a:off x="539546" y="2761488"/>
              <a:ext cx="8137525" cy="730250"/>
            </a:xfrm>
            <a:custGeom>
              <a:avLst/>
              <a:gdLst/>
              <a:ahLst/>
              <a:cxnLst/>
              <a:rect l="l" t="t" r="r" b="b"/>
              <a:pathLst>
                <a:path w="8137525" h="730250">
                  <a:moveTo>
                    <a:pt x="8015173" y="0"/>
                  </a:moveTo>
                  <a:lnTo>
                    <a:pt x="121691" y="0"/>
                  </a:lnTo>
                  <a:lnTo>
                    <a:pt x="74323" y="9564"/>
                  </a:lnTo>
                  <a:lnTo>
                    <a:pt x="35642" y="35655"/>
                  </a:lnTo>
                  <a:lnTo>
                    <a:pt x="9563" y="74366"/>
                  </a:lnTo>
                  <a:lnTo>
                    <a:pt x="0" y="121792"/>
                  </a:lnTo>
                  <a:lnTo>
                    <a:pt x="0" y="608457"/>
                  </a:lnTo>
                  <a:lnTo>
                    <a:pt x="9563" y="655810"/>
                  </a:lnTo>
                  <a:lnTo>
                    <a:pt x="35642" y="694483"/>
                  </a:lnTo>
                  <a:lnTo>
                    <a:pt x="74323" y="720560"/>
                  </a:lnTo>
                  <a:lnTo>
                    <a:pt x="121691" y="730123"/>
                  </a:lnTo>
                  <a:lnTo>
                    <a:pt x="8015173" y="730123"/>
                  </a:lnTo>
                  <a:lnTo>
                    <a:pt x="8062599" y="720560"/>
                  </a:lnTo>
                  <a:lnTo>
                    <a:pt x="8101310" y="694483"/>
                  </a:lnTo>
                  <a:lnTo>
                    <a:pt x="8127401" y="655810"/>
                  </a:lnTo>
                  <a:lnTo>
                    <a:pt x="8136966" y="608457"/>
                  </a:lnTo>
                  <a:lnTo>
                    <a:pt x="8136966" y="121792"/>
                  </a:lnTo>
                  <a:lnTo>
                    <a:pt x="8127401" y="74366"/>
                  </a:lnTo>
                  <a:lnTo>
                    <a:pt x="8101310" y="35655"/>
                  </a:lnTo>
                  <a:lnTo>
                    <a:pt x="8062599" y="9564"/>
                  </a:lnTo>
                  <a:lnTo>
                    <a:pt x="8015173" y="0"/>
                  </a:lnTo>
                  <a:close/>
                </a:path>
              </a:pathLst>
            </a:custGeom>
            <a:solidFill>
              <a:srgbClr val="808E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9546" y="2761488"/>
              <a:ext cx="8137525" cy="730250"/>
            </a:xfrm>
            <a:custGeom>
              <a:avLst/>
              <a:gdLst/>
              <a:ahLst/>
              <a:cxnLst/>
              <a:rect l="l" t="t" r="r" b="b"/>
              <a:pathLst>
                <a:path w="8137525" h="730250">
                  <a:moveTo>
                    <a:pt x="0" y="121792"/>
                  </a:moveTo>
                  <a:lnTo>
                    <a:pt x="9563" y="74366"/>
                  </a:lnTo>
                  <a:lnTo>
                    <a:pt x="35642" y="35655"/>
                  </a:lnTo>
                  <a:lnTo>
                    <a:pt x="74323" y="9564"/>
                  </a:lnTo>
                  <a:lnTo>
                    <a:pt x="121691" y="0"/>
                  </a:lnTo>
                  <a:lnTo>
                    <a:pt x="8015173" y="0"/>
                  </a:lnTo>
                  <a:lnTo>
                    <a:pt x="8062599" y="9564"/>
                  </a:lnTo>
                  <a:lnTo>
                    <a:pt x="8101310" y="35655"/>
                  </a:lnTo>
                  <a:lnTo>
                    <a:pt x="8127401" y="74366"/>
                  </a:lnTo>
                  <a:lnTo>
                    <a:pt x="8136966" y="121792"/>
                  </a:lnTo>
                  <a:lnTo>
                    <a:pt x="8136966" y="608457"/>
                  </a:lnTo>
                  <a:lnTo>
                    <a:pt x="8127401" y="655810"/>
                  </a:lnTo>
                  <a:lnTo>
                    <a:pt x="8101310" y="694483"/>
                  </a:lnTo>
                  <a:lnTo>
                    <a:pt x="8062599" y="720560"/>
                  </a:lnTo>
                  <a:lnTo>
                    <a:pt x="8015173" y="730123"/>
                  </a:lnTo>
                  <a:lnTo>
                    <a:pt x="121691" y="730123"/>
                  </a:lnTo>
                  <a:lnTo>
                    <a:pt x="74323" y="720560"/>
                  </a:lnTo>
                  <a:lnTo>
                    <a:pt x="35642" y="694483"/>
                  </a:lnTo>
                  <a:lnTo>
                    <a:pt x="9563" y="655810"/>
                  </a:lnTo>
                  <a:lnTo>
                    <a:pt x="0" y="608457"/>
                  </a:lnTo>
                  <a:lnTo>
                    <a:pt x="0" y="12179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530021" y="3574288"/>
            <a:ext cx="8156575" cy="749300"/>
            <a:chOff x="530021" y="3574288"/>
            <a:chExt cx="8156575" cy="749300"/>
          </a:xfrm>
        </p:grpSpPr>
        <p:sp>
          <p:nvSpPr>
            <p:cNvPr id="10" name="object 10"/>
            <p:cNvSpPr/>
            <p:nvPr/>
          </p:nvSpPr>
          <p:spPr>
            <a:xfrm>
              <a:off x="539546" y="3583813"/>
              <a:ext cx="8137525" cy="730250"/>
            </a:xfrm>
            <a:custGeom>
              <a:avLst/>
              <a:gdLst/>
              <a:ahLst/>
              <a:cxnLst/>
              <a:rect l="l" t="t" r="r" b="b"/>
              <a:pathLst>
                <a:path w="8137525" h="730250">
                  <a:moveTo>
                    <a:pt x="8015173" y="0"/>
                  </a:moveTo>
                  <a:lnTo>
                    <a:pt x="121691" y="0"/>
                  </a:lnTo>
                  <a:lnTo>
                    <a:pt x="74323" y="9562"/>
                  </a:lnTo>
                  <a:lnTo>
                    <a:pt x="35642" y="35639"/>
                  </a:lnTo>
                  <a:lnTo>
                    <a:pt x="9563" y="74312"/>
                  </a:lnTo>
                  <a:lnTo>
                    <a:pt x="0" y="121666"/>
                  </a:lnTo>
                  <a:lnTo>
                    <a:pt x="0" y="608330"/>
                  </a:lnTo>
                  <a:lnTo>
                    <a:pt x="9563" y="655736"/>
                  </a:lnTo>
                  <a:lnTo>
                    <a:pt x="35642" y="694404"/>
                  </a:lnTo>
                  <a:lnTo>
                    <a:pt x="74323" y="720451"/>
                  </a:lnTo>
                  <a:lnTo>
                    <a:pt x="121691" y="729995"/>
                  </a:lnTo>
                  <a:lnTo>
                    <a:pt x="8015173" y="729995"/>
                  </a:lnTo>
                  <a:lnTo>
                    <a:pt x="8062599" y="720451"/>
                  </a:lnTo>
                  <a:lnTo>
                    <a:pt x="8101310" y="694404"/>
                  </a:lnTo>
                  <a:lnTo>
                    <a:pt x="8127401" y="655736"/>
                  </a:lnTo>
                  <a:lnTo>
                    <a:pt x="8136966" y="608330"/>
                  </a:lnTo>
                  <a:lnTo>
                    <a:pt x="8136966" y="121666"/>
                  </a:lnTo>
                  <a:lnTo>
                    <a:pt x="8127401" y="74312"/>
                  </a:lnTo>
                  <a:lnTo>
                    <a:pt x="8101310" y="35639"/>
                  </a:lnTo>
                  <a:lnTo>
                    <a:pt x="8062599" y="9562"/>
                  </a:lnTo>
                  <a:lnTo>
                    <a:pt x="8015173" y="0"/>
                  </a:lnTo>
                  <a:close/>
                </a:path>
              </a:pathLst>
            </a:custGeom>
            <a:solidFill>
              <a:srgbClr val="5F88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9546" y="3583813"/>
              <a:ext cx="8137525" cy="730250"/>
            </a:xfrm>
            <a:custGeom>
              <a:avLst/>
              <a:gdLst/>
              <a:ahLst/>
              <a:cxnLst/>
              <a:rect l="l" t="t" r="r" b="b"/>
              <a:pathLst>
                <a:path w="8137525" h="730250">
                  <a:moveTo>
                    <a:pt x="0" y="121666"/>
                  </a:moveTo>
                  <a:lnTo>
                    <a:pt x="9563" y="74312"/>
                  </a:lnTo>
                  <a:lnTo>
                    <a:pt x="35642" y="35639"/>
                  </a:lnTo>
                  <a:lnTo>
                    <a:pt x="74323" y="9562"/>
                  </a:lnTo>
                  <a:lnTo>
                    <a:pt x="121691" y="0"/>
                  </a:lnTo>
                  <a:lnTo>
                    <a:pt x="8015173" y="0"/>
                  </a:lnTo>
                  <a:lnTo>
                    <a:pt x="8062599" y="9562"/>
                  </a:lnTo>
                  <a:lnTo>
                    <a:pt x="8101310" y="35639"/>
                  </a:lnTo>
                  <a:lnTo>
                    <a:pt x="8127401" y="74312"/>
                  </a:lnTo>
                  <a:lnTo>
                    <a:pt x="8136966" y="121666"/>
                  </a:lnTo>
                  <a:lnTo>
                    <a:pt x="8136966" y="608330"/>
                  </a:lnTo>
                  <a:lnTo>
                    <a:pt x="8127401" y="655736"/>
                  </a:lnTo>
                  <a:lnTo>
                    <a:pt x="8101310" y="694404"/>
                  </a:lnTo>
                  <a:lnTo>
                    <a:pt x="8062599" y="720451"/>
                  </a:lnTo>
                  <a:lnTo>
                    <a:pt x="8015173" y="729995"/>
                  </a:lnTo>
                  <a:lnTo>
                    <a:pt x="121691" y="729995"/>
                  </a:lnTo>
                  <a:lnTo>
                    <a:pt x="74323" y="720451"/>
                  </a:lnTo>
                  <a:lnTo>
                    <a:pt x="35642" y="694404"/>
                  </a:lnTo>
                  <a:lnTo>
                    <a:pt x="9563" y="655736"/>
                  </a:lnTo>
                  <a:lnTo>
                    <a:pt x="0" y="608330"/>
                  </a:lnTo>
                  <a:lnTo>
                    <a:pt x="0" y="12166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530021" y="4396485"/>
            <a:ext cx="8156575" cy="749300"/>
            <a:chOff x="530021" y="4396485"/>
            <a:chExt cx="8156575" cy="749300"/>
          </a:xfrm>
        </p:grpSpPr>
        <p:sp>
          <p:nvSpPr>
            <p:cNvPr id="13" name="object 13"/>
            <p:cNvSpPr/>
            <p:nvPr/>
          </p:nvSpPr>
          <p:spPr>
            <a:xfrm>
              <a:off x="539546" y="4406010"/>
              <a:ext cx="8137525" cy="730250"/>
            </a:xfrm>
            <a:custGeom>
              <a:avLst/>
              <a:gdLst/>
              <a:ahLst/>
              <a:cxnLst/>
              <a:rect l="l" t="t" r="r" b="b"/>
              <a:pathLst>
                <a:path w="8137525" h="730250">
                  <a:moveTo>
                    <a:pt x="8015173" y="0"/>
                  </a:moveTo>
                  <a:lnTo>
                    <a:pt x="121691" y="0"/>
                  </a:lnTo>
                  <a:lnTo>
                    <a:pt x="74323" y="9562"/>
                  </a:lnTo>
                  <a:lnTo>
                    <a:pt x="35642" y="35639"/>
                  </a:lnTo>
                  <a:lnTo>
                    <a:pt x="9563" y="74312"/>
                  </a:lnTo>
                  <a:lnTo>
                    <a:pt x="0" y="121665"/>
                  </a:lnTo>
                  <a:lnTo>
                    <a:pt x="0" y="608457"/>
                  </a:lnTo>
                  <a:lnTo>
                    <a:pt x="9563" y="655810"/>
                  </a:lnTo>
                  <a:lnTo>
                    <a:pt x="35642" y="694483"/>
                  </a:lnTo>
                  <a:lnTo>
                    <a:pt x="74323" y="720560"/>
                  </a:lnTo>
                  <a:lnTo>
                    <a:pt x="121691" y="730122"/>
                  </a:lnTo>
                  <a:lnTo>
                    <a:pt x="8015173" y="730122"/>
                  </a:lnTo>
                  <a:lnTo>
                    <a:pt x="8062599" y="720560"/>
                  </a:lnTo>
                  <a:lnTo>
                    <a:pt x="8101310" y="694483"/>
                  </a:lnTo>
                  <a:lnTo>
                    <a:pt x="8127401" y="655810"/>
                  </a:lnTo>
                  <a:lnTo>
                    <a:pt x="8136966" y="608457"/>
                  </a:lnTo>
                  <a:lnTo>
                    <a:pt x="8136966" y="121665"/>
                  </a:lnTo>
                  <a:lnTo>
                    <a:pt x="8127401" y="74312"/>
                  </a:lnTo>
                  <a:lnTo>
                    <a:pt x="8101310" y="35639"/>
                  </a:lnTo>
                  <a:lnTo>
                    <a:pt x="8062599" y="9562"/>
                  </a:lnTo>
                  <a:lnTo>
                    <a:pt x="8015173" y="0"/>
                  </a:lnTo>
                  <a:close/>
                </a:path>
              </a:pathLst>
            </a:custGeom>
            <a:solidFill>
              <a:srgbClr val="678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9546" y="4406010"/>
              <a:ext cx="8137525" cy="730250"/>
            </a:xfrm>
            <a:custGeom>
              <a:avLst/>
              <a:gdLst/>
              <a:ahLst/>
              <a:cxnLst/>
              <a:rect l="l" t="t" r="r" b="b"/>
              <a:pathLst>
                <a:path w="8137525" h="730250">
                  <a:moveTo>
                    <a:pt x="0" y="121665"/>
                  </a:moveTo>
                  <a:lnTo>
                    <a:pt x="9563" y="74312"/>
                  </a:lnTo>
                  <a:lnTo>
                    <a:pt x="35642" y="35639"/>
                  </a:lnTo>
                  <a:lnTo>
                    <a:pt x="74323" y="9562"/>
                  </a:lnTo>
                  <a:lnTo>
                    <a:pt x="121691" y="0"/>
                  </a:lnTo>
                  <a:lnTo>
                    <a:pt x="8015173" y="0"/>
                  </a:lnTo>
                  <a:lnTo>
                    <a:pt x="8062599" y="9562"/>
                  </a:lnTo>
                  <a:lnTo>
                    <a:pt x="8101310" y="35639"/>
                  </a:lnTo>
                  <a:lnTo>
                    <a:pt x="8127401" y="74312"/>
                  </a:lnTo>
                  <a:lnTo>
                    <a:pt x="8136966" y="121665"/>
                  </a:lnTo>
                  <a:lnTo>
                    <a:pt x="8136966" y="608457"/>
                  </a:lnTo>
                  <a:lnTo>
                    <a:pt x="8127401" y="655810"/>
                  </a:lnTo>
                  <a:lnTo>
                    <a:pt x="8101310" y="694483"/>
                  </a:lnTo>
                  <a:lnTo>
                    <a:pt x="8062599" y="720560"/>
                  </a:lnTo>
                  <a:lnTo>
                    <a:pt x="8015173" y="730122"/>
                  </a:lnTo>
                  <a:lnTo>
                    <a:pt x="121691" y="730122"/>
                  </a:lnTo>
                  <a:lnTo>
                    <a:pt x="74323" y="720560"/>
                  </a:lnTo>
                  <a:lnTo>
                    <a:pt x="35642" y="694483"/>
                  </a:lnTo>
                  <a:lnTo>
                    <a:pt x="9563" y="655810"/>
                  </a:lnTo>
                  <a:lnTo>
                    <a:pt x="0" y="608457"/>
                  </a:lnTo>
                  <a:lnTo>
                    <a:pt x="0" y="12166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530021" y="5241163"/>
            <a:ext cx="8156575" cy="749300"/>
            <a:chOff x="530021" y="5241163"/>
            <a:chExt cx="8156575" cy="749300"/>
          </a:xfrm>
        </p:grpSpPr>
        <p:sp>
          <p:nvSpPr>
            <p:cNvPr id="16" name="object 16"/>
            <p:cNvSpPr/>
            <p:nvPr/>
          </p:nvSpPr>
          <p:spPr>
            <a:xfrm>
              <a:off x="539546" y="5250688"/>
              <a:ext cx="8137525" cy="730250"/>
            </a:xfrm>
            <a:custGeom>
              <a:avLst/>
              <a:gdLst/>
              <a:ahLst/>
              <a:cxnLst/>
              <a:rect l="l" t="t" r="r" b="b"/>
              <a:pathLst>
                <a:path w="8137525" h="730250">
                  <a:moveTo>
                    <a:pt x="8015173" y="0"/>
                  </a:moveTo>
                  <a:lnTo>
                    <a:pt x="121691" y="0"/>
                  </a:lnTo>
                  <a:lnTo>
                    <a:pt x="74323" y="9564"/>
                  </a:lnTo>
                  <a:lnTo>
                    <a:pt x="35642" y="35655"/>
                  </a:lnTo>
                  <a:lnTo>
                    <a:pt x="9563" y="74366"/>
                  </a:lnTo>
                  <a:lnTo>
                    <a:pt x="0" y="121793"/>
                  </a:lnTo>
                  <a:lnTo>
                    <a:pt x="0" y="608457"/>
                  </a:lnTo>
                  <a:lnTo>
                    <a:pt x="9563" y="655822"/>
                  </a:lnTo>
                  <a:lnTo>
                    <a:pt x="35642" y="694499"/>
                  </a:lnTo>
                  <a:lnTo>
                    <a:pt x="74323" y="720574"/>
                  </a:lnTo>
                  <a:lnTo>
                    <a:pt x="121691" y="730135"/>
                  </a:lnTo>
                  <a:lnTo>
                    <a:pt x="8015173" y="730135"/>
                  </a:lnTo>
                  <a:lnTo>
                    <a:pt x="8062599" y="720574"/>
                  </a:lnTo>
                  <a:lnTo>
                    <a:pt x="8101310" y="694499"/>
                  </a:lnTo>
                  <a:lnTo>
                    <a:pt x="8127401" y="655822"/>
                  </a:lnTo>
                  <a:lnTo>
                    <a:pt x="8136966" y="608457"/>
                  </a:lnTo>
                  <a:lnTo>
                    <a:pt x="8136966" y="121793"/>
                  </a:lnTo>
                  <a:lnTo>
                    <a:pt x="8127401" y="74366"/>
                  </a:lnTo>
                  <a:lnTo>
                    <a:pt x="8101310" y="35655"/>
                  </a:lnTo>
                  <a:lnTo>
                    <a:pt x="8062599" y="9564"/>
                  </a:lnTo>
                  <a:lnTo>
                    <a:pt x="8015173" y="0"/>
                  </a:lnTo>
                  <a:close/>
                </a:path>
              </a:pathLst>
            </a:custGeom>
            <a:solidFill>
              <a:srgbClr val="6E77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9546" y="5250688"/>
              <a:ext cx="8137525" cy="730250"/>
            </a:xfrm>
            <a:custGeom>
              <a:avLst/>
              <a:gdLst/>
              <a:ahLst/>
              <a:cxnLst/>
              <a:rect l="l" t="t" r="r" b="b"/>
              <a:pathLst>
                <a:path w="8137525" h="730250">
                  <a:moveTo>
                    <a:pt x="0" y="121793"/>
                  </a:moveTo>
                  <a:lnTo>
                    <a:pt x="9563" y="74366"/>
                  </a:lnTo>
                  <a:lnTo>
                    <a:pt x="35642" y="35655"/>
                  </a:lnTo>
                  <a:lnTo>
                    <a:pt x="74323" y="9564"/>
                  </a:lnTo>
                  <a:lnTo>
                    <a:pt x="121691" y="0"/>
                  </a:lnTo>
                  <a:lnTo>
                    <a:pt x="8015173" y="0"/>
                  </a:lnTo>
                  <a:lnTo>
                    <a:pt x="8062599" y="9564"/>
                  </a:lnTo>
                  <a:lnTo>
                    <a:pt x="8101310" y="35655"/>
                  </a:lnTo>
                  <a:lnTo>
                    <a:pt x="8127401" y="74366"/>
                  </a:lnTo>
                  <a:lnTo>
                    <a:pt x="8136966" y="121793"/>
                  </a:lnTo>
                  <a:lnTo>
                    <a:pt x="8136966" y="608457"/>
                  </a:lnTo>
                  <a:lnTo>
                    <a:pt x="8127401" y="655822"/>
                  </a:lnTo>
                  <a:lnTo>
                    <a:pt x="8101310" y="694499"/>
                  </a:lnTo>
                  <a:lnTo>
                    <a:pt x="8062599" y="720574"/>
                  </a:lnTo>
                  <a:lnTo>
                    <a:pt x="8015173" y="730135"/>
                  </a:lnTo>
                  <a:lnTo>
                    <a:pt x="121691" y="730135"/>
                  </a:lnTo>
                  <a:lnTo>
                    <a:pt x="74323" y="720574"/>
                  </a:lnTo>
                  <a:lnTo>
                    <a:pt x="35642" y="694499"/>
                  </a:lnTo>
                  <a:lnTo>
                    <a:pt x="9563" y="655822"/>
                  </a:lnTo>
                  <a:lnTo>
                    <a:pt x="0" y="608457"/>
                  </a:lnTo>
                  <a:lnTo>
                    <a:pt x="0" y="121793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694813" y="2003501"/>
            <a:ext cx="3930650" cy="3826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93980" algn="ctr">
              <a:lnSpc>
                <a:spcPct val="100000"/>
              </a:lnSpc>
              <a:spcBef>
                <a:spcPts val="105"/>
              </a:spcBef>
            </a:pP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Authorized</a:t>
            </a:r>
            <a:r>
              <a:rPr sz="32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generics</a:t>
            </a:r>
            <a:endParaRPr sz="3200">
              <a:latin typeface="Arial"/>
              <a:cs typeface="Arial"/>
            </a:endParaRPr>
          </a:p>
          <a:p>
            <a:pPr marL="12065" marR="5080" indent="-102235" algn="ctr">
              <a:lnSpc>
                <a:spcPct val="168600"/>
              </a:lnSpc>
              <a:spcBef>
                <a:spcPts val="5"/>
              </a:spcBef>
              <a:tabLst>
                <a:tab pos="2604135" algn="l"/>
              </a:tabLst>
            </a:pPr>
            <a:r>
              <a:rPr sz="3200" spc="95" dirty="0">
                <a:solidFill>
                  <a:srgbClr val="FFFFFF"/>
                </a:solidFill>
                <a:latin typeface="Arial"/>
                <a:cs typeface="Arial"/>
              </a:rPr>
              <a:t>30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month 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stay  </a:t>
            </a:r>
            <a:r>
              <a:rPr sz="3200" spc="-2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arehousing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tents  </a:t>
            </a:r>
            <a:r>
              <a:rPr sz="3200" spc="-140" dirty="0">
                <a:solidFill>
                  <a:srgbClr val="FFFFFF"/>
                </a:solidFill>
                <a:latin typeface="Arial"/>
                <a:cs typeface="Arial"/>
              </a:rPr>
              <a:t>Reverse</a:t>
            </a:r>
            <a:r>
              <a:rPr sz="32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payments</a:t>
            </a:r>
            <a:endParaRPr sz="3200">
              <a:latin typeface="Arial"/>
              <a:cs typeface="Arial"/>
            </a:endParaRPr>
          </a:p>
          <a:p>
            <a:pPr marR="95885" algn="ctr">
              <a:lnSpc>
                <a:spcPct val="100000"/>
              </a:lnSpc>
              <a:spcBef>
                <a:spcPts val="2810"/>
              </a:spcBef>
            </a:pP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Citizen’s</a:t>
            </a:r>
            <a:r>
              <a:rPr sz="3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petitions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3202"/>
            <a:ext cx="8060055" cy="426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6040" indent="-228600" algn="just">
              <a:lnSpc>
                <a:spcPct val="100000"/>
              </a:lnSpc>
              <a:spcBef>
                <a:spcPts val="10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120" dirty="0">
                <a:solidFill>
                  <a:srgbClr val="524848"/>
                </a:solidFill>
                <a:latin typeface="Arial"/>
                <a:cs typeface="Arial"/>
              </a:rPr>
              <a:t>AGs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are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pharmaceutical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products 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are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approved  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as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brand-name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drugs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but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marketed 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as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generic</a:t>
            </a:r>
            <a:r>
              <a:rPr sz="2400" spc="4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drugs</a:t>
            </a:r>
            <a:endParaRPr sz="2400">
              <a:latin typeface="Arial"/>
              <a:cs typeface="Arial"/>
            </a:endParaRPr>
          </a:p>
          <a:p>
            <a:pPr marL="241300" marR="9525" indent="-228600" algn="just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120" dirty="0">
                <a:solidFill>
                  <a:srgbClr val="524848"/>
                </a:solidFill>
                <a:latin typeface="Arial"/>
                <a:cs typeface="Arial"/>
              </a:rPr>
              <a:t>AGs </a:t>
            </a:r>
            <a:r>
              <a:rPr sz="2400" spc="20" dirty="0">
                <a:solidFill>
                  <a:srgbClr val="524848"/>
                </a:solidFill>
                <a:latin typeface="Arial"/>
                <a:cs typeface="Arial"/>
              </a:rPr>
              <a:t>do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not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bear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brand-name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trademark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-30" dirty="0">
                <a:solidFill>
                  <a:srgbClr val="524848"/>
                </a:solidFill>
                <a:latin typeface="Arial"/>
                <a:cs typeface="Arial"/>
              </a:rPr>
              <a:t>the 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brand-name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manufacturer,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but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400" spc="1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brand-</a:t>
            </a:r>
            <a:endParaRPr sz="2400">
              <a:latin typeface="Arial"/>
              <a:cs typeface="Arial"/>
            </a:endParaRPr>
          </a:p>
          <a:p>
            <a:pPr marL="241300" marR="761365" algn="just">
              <a:lnSpc>
                <a:spcPct val="100000"/>
              </a:lnSpc>
            </a:pP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name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400" spc="-195" dirty="0">
                <a:solidFill>
                  <a:srgbClr val="524848"/>
                </a:solidFill>
                <a:latin typeface="Arial"/>
                <a:cs typeface="Arial"/>
              </a:rPr>
              <a:t>AG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products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are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manufactured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 brand’s</a:t>
            </a:r>
            <a:r>
              <a:rPr sz="2400" spc="1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specifications</a:t>
            </a:r>
            <a:endParaRPr sz="24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58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Authorized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generics </a:t>
            </a:r>
            <a:r>
              <a:rPr sz="2400" spc="25" dirty="0">
                <a:solidFill>
                  <a:srgbClr val="524848"/>
                </a:solidFill>
                <a:latin typeface="Arial"/>
                <a:cs typeface="Arial"/>
              </a:rPr>
              <a:t>have 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unique 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impact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during </a:t>
            </a:r>
            <a:r>
              <a:rPr sz="2400" spc="-25" dirty="0">
                <a:solidFill>
                  <a:srgbClr val="524848"/>
                </a:solidFill>
                <a:latin typeface="Arial"/>
                <a:cs typeface="Arial"/>
              </a:rPr>
              <a:t>the  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first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six </a:t>
            </a: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months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generic</a:t>
            </a:r>
            <a:r>
              <a:rPr sz="2400" spc="7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competition</a:t>
            </a:r>
            <a:endParaRPr sz="2400">
              <a:latin typeface="Arial"/>
              <a:cs typeface="Arial"/>
            </a:endParaRPr>
          </a:p>
          <a:p>
            <a:pPr marL="241300" marR="17780" indent="-228600" algn="just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Competition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from </a:t>
            </a:r>
            <a:r>
              <a:rPr sz="2400" spc="-120" dirty="0">
                <a:solidFill>
                  <a:srgbClr val="524848"/>
                </a:solidFill>
                <a:latin typeface="Arial"/>
                <a:cs typeface="Arial"/>
              </a:rPr>
              <a:t>AGs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during the </a:t>
            </a:r>
            <a:r>
              <a:rPr sz="2400" spc="175" dirty="0">
                <a:solidFill>
                  <a:srgbClr val="524848"/>
                </a:solidFill>
                <a:latin typeface="Arial"/>
                <a:cs typeface="Arial"/>
              </a:rPr>
              <a:t>180 </a:t>
            </a:r>
            <a:r>
              <a:rPr sz="2400" spc="-10" dirty="0">
                <a:solidFill>
                  <a:srgbClr val="524848"/>
                </a:solidFill>
                <a:latin typeface="Arial"/>
                <a:cs typeface="Arial"/>
              </a:rPr>
              <a:t>-day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exclusivity 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period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has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potential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400" spc="70" dirty="0">
                <a:solidFill>
                  <a:srgbClr val="C00000"/>
                </a:solidFill>
                <a:latin typeface="Arial"/>
                <a:cs typeface="Arial"/>
              </a:rPr>
              <a:t>reduce </a:t>
            </a:r>
            <a:r>
              <a:rPr sz="2400" spc="100" dirty="0">
                <a:solidFill>
                  <a:srgbClr val="C00000"/>
                </a:solidFill>
                <a:latin typeface="Arial"/>
                <a:cs typeface="Arial"/>
              </a:rPr>
              <a:t>both </a:t>
            </a:r>
            <a:r>
              <a:rPr sz="2400" spc="85" dirty="0">
                <a:solidFill>
                  <a:srgbClr val="C00000"/>
                </a:solidFill>
                <a:latin typeface="Arial"/>
                <a:cs typeface="Arial"/>
              </a:rPr>
              <a:t>generic </a:t>
            </a:r>
            <a:r>
              <a:rPr sz="2400" spc="65" dirty="0">
                <a:solidFill>
                  <a:srgbClr val="C00000"/>
                </a:solidFill>
                <a:latin typeface="Arial"/>
                <a:cs typeface="Arial"/>
              </a:rPr>
              <a:t>drug  </a:t>
            </a:r>
            <a:r>
              <a:rPr sz="2400" spc="80" dirty="0">
                <a:solidFill>
                  <a:srgbClr val="C00000"/>
                </a:solidFill>
                <a:latin typeface="Arial"/>
                <a:cs typeface="Arial"/>
              </a:rPr>
              <a:t>prices </a:t>
            </a:r>
            <a:r>
              <a:rPr sz="2400" spc="60" dirty="0">
                <a:solidFill>
                  <a:srgbClr val="C00000"/>
                </a:solidFill>
                <a:latin typeface="Arial"/>
                <a:cs typeface="Arial"/>
              </a:rPr>
              <a:t>and </a:t>
            </a:r>
            <a:r>
              <a:rPr sz="2400" spc="85" dirty="0">
                <a:solidFill>
                  <a:srgbClr val="C00000"/>
                </a:solidFill>
                <a:latin typeface="Arial"/>
                <a:cs typeface="Arial"/>
              </a:rPr>
              <a:t>generic </a:t>
            </a:r>
            <a:r>
              <a:rPr sz="2400" spc="165" dirty="0">
                <a:solidFill>
                  <a:srgbClr val="C00000"/>
                </a:solidFill>
                <a:latin typeface="Arial"/>
                <a:cs typeface="Arial"/>
              </a:rPr>
              <a:t>firm</a:t>
            </a:r>
            <a:r>
              <a:rPr sz="2400" spc="6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C00000"/>
                </a:solidFill>
                <a:latin typeface="Arial"/>
                <a:cs typeface="Arial"/>
              </a:rPr>
              <a:t>revenues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3485"/>
              </a:spcBef>
            </a:pPr>
            <a:r>
              <a:rPr sz="3600" spc="-155" dirty="0"/>
              <a:t>AUTHORIZED</a:t>
            </a:r>
            <a:r>
              <a:rPr sz="3600" spc="235" dirty="0"/>
              <a:t> </a:t>
            </a:r>
            <a:r>
              <a:rPr sz="3600" spc="-150" dirty="0"/>
              <a:t>GENERICS(AG)</a:t>
            </a:r>
            <a:endParaRPr sz="36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5210" y="614552"/>
            <a:ext cx="54775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20" dirty="0"/>
              <a:t>AUTHORIZED</a:t>
            </a:r>
            <a:r>
              <a:rPr spc="204" dirty="0"/>
              <a:t> </a:t>
            </a:r>
            <a:r>
              <a:rPr spc="-114" dirty="0"/>
              <a:t>GENERICS(AG)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628772"/>
            <a:ext cx="9144000" cy="5229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5210" y="614552"/>
            <a:ext cx="54775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20" dirty="0"/>
              <a:t>AUTHORIZED</a:t>
            </a:r>
            <a:r>
              <a:rPr spc="204" dirty="0"/>
              <a:t> </a:t>
            </a:r>
            <a:r>
              <a:rPr spc="-114" dirty="0"/>
              <a:t>GENERICS(AG)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1556765"/>
            <a:ext cx="9144000" cy="5301615"/>
            <a:chOff x="0" y="1556765"/>
            <a:chExt cx="9144000" cy="5301615"/>
          </a:xfrm>
        </p:grpSpPr>
        <p:sp>
          <p:nvSpPr>
            <p:cNvPr id="4" name="object 4"/>
            <p:cNvSpPr/>
            <p:nvPr/>
          </p:nvSpPr>
          <p:spPr>
            <a:xfrm>
              <a:off x="0" y="1556765"/>
              <a:ext cx="9144000" cy="53012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9591" y="1628762"/>
              <a:ext cx="1296670" cy="369570"/>
            </a:xfrm>
            <a:custGeom>
              <a:avLst/>
              <a:gdLst/>
              <a:ahLst/>
              <a:cxnLst/>
              <a:rect l="l" t="t" r="r" b="b"/>
              <a:pathLst>
                <a:path w="1296670" h="369569">
                  <a:moveTo>
                    <a:pt x="1296162" y="0"/>
                  </a:moveTo>
                  <a:lnTo>
                    <a:pt x="0" y="0"/>
                  </a:lnTo>
                  <a:lnTo>
                    <a:pt x="0" y="369328"/>
                  </a:lnTo>
                  <a:lnTo>
                    <a:pt x="1296162" y="369328"/>
                  </a:lnTo>
                  <a:lnTo>
                    <a:pt x="12961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9591" y="1628762"/>
              <a:ext cx="1296670" cy="369570"/>
            </a:xfrm>
            <a:custGeom>
              <a:avLst/>
              <a:gdLst/>
              <a:ahLst/>
              <a:cxnLst/>
              <a:rect l="l" t="t" r="r" b="b"/>
              <a:pathLst>
                <a:path w="1296670" h="369569">
                  <a:moveTo>
                    <a:pt x="0" y="369328"/>
                  </a:moveTo>
                  <a:lnTo>
                    <a:pt x="1296162" y="369328"/>
                  </a:lnTo>
                  <a:lnTo>
                    <a:pt x="1296162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655721"/>
            <a:ext cx="8139430" cy="39528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6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65" dirty="0">
                <a:solidFill>
                  <a:srgbClr val="524848"/>
                </a:solidFill>
                <a:latin typeface="Arial"/>
                <a:cs typeface="Arial"/>
              </a:rPr>
              <a:t>Drug:</a:t>
            </a:r>
            <a:r>
              <a:rPr sz="2800" spc="24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120" dirty="0">
                <a:solidFill>
                  <a:srgbClr val="524848"/>
                </a:solidFill>
                <a:latin typeface="Arial"/>
                <a:cs typeface="Arial"/>
              </a:rPr>
              <a:t>Nitrofurantoin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15" dirty="0">
                <a:solidFill>
                  <a:srgbClr val="524848"/>
                </a:solidFill>
                <a:latin typeface="Arial"/>
                <a:cs typeface="Arial"/>
              </a:rPr>
              <a:t>Innovator:</a:t>
            </a:r>
            <a:r>
              <a:rPr sz="2800" spc="254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524848"/>
                </a:solidFill>
                <a:latin typeface="Arial"/>
                <a:cs typeface="Arial"/>
              </a:rPr>
              <a:t>P&amp;G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23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235" dirty="0">
                <a:solidFill>
                  <a:srgbClr val="524848"/>
                </a:solidFill>
                <a:latin typeface="Arial"/>
                <a:cs typeface="Arial"/>
              </a:rPr>
              <a:t>AG:</a:t>
            </a:r>
            <a:r>
              <a:rPr sz="2800" spc="204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45" dirty="0">
                <a:solidFill>
                  <a:srgbClr val="524848"/>
                </a:solidFill>
                <a:latin typeface="Arial"/>
                <a:cs typeface="Arial"/>
              </a:rPr>
              <a:t>Watson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30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30" dirty="0">
                <a:solidFill>
                  <a:srgbClr val="524848"/>
                </a:solidFill>
                <a:latin typeface="Arial"/>
                <a:cs typeface="Arial"/>
              </a:rPr>
              <a:t>Generic:</a:t>
            </a:r>
            <a:r>
              <a:rPr sz="2800" spc="1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55" dirty="0">
                <a:solidFill>
                  <a:srgbClr val="524848"/>
                </a:solidFill>
                <a:latin typeface="Arial"/>
                <a:cs typeface="Arial"/>
              </a:rPr>
              <a:t>Mylan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</a:pPr>
            <a:r>
              <a:rPr sz="2800" spc="-35" dirty="0">
                <a:solidFill>
                  <a:srgbClr val="C56951"/>
                </a:solidFill>
                <a:latin typeface="Arial"/>
                <a:cs typeface="Arial"/>
              </a:rPr>
              <a:t></a:t>
            </a:r>
            <a:r>
              <a:rPr sz="2800" spc="-35" dirty="0">
                <a:solidFill>
                  <a:srgbClr val="524848"/>
                </a:solidFill>
                <a:latin typeface="Arial"/>
                <a:cs typeface="Arial"/>
              </a:rPr>
              <a:t>Mylan </a:t>
            </a:r>
            <a:r>
              <a:rPr sz="2800" spc="95" dirty="0">
                <a:solidFill>
                  <a:srgbClr val="524848"/>
                </a:solidFill>
                <a:latin typeface="Arial"/>
                <a:cs typeface="Arial"/>
              </a:rPr>
              <a:t>lost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about </a:t>
            </a:r>
            <a:r>
              <a:rPr sz="2800" spc="175" dirty="0">
                <a:solidFill>
                  <a:srgbClr val="524848"/>
                </a:solidFill>
                <a:latin typeface="Arial"/>
                <a:cs typeface="Arial"/>
              </a:rPr>
              <a:t>$30 </a:t>
            </a:r>
            <a:r>
              <a:rPr sz="2800" spc="100" dirty="0">
                <a:solidFill>
                  <a:srgbClr val="524848"/>
                </a:solidFill>
                <a:latin typeface="Arial"/>
                <a:cs typeface="Arial"/>
              </a:rPr>
              <a:t>mn </a:t>
            </a:r>
            <a:r>
              <a:rPr sz="28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800" spc="8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800" spc="30" dirty="0">
                <a:solidFill>
                  <a:srgbClr val="524848"/>
                </a:solidFill>
                <a:latin typeface="Arial"/>
                <a:cs typeface="Arial"/>
              </a:rPr>
              <a:t>revenue </a:t>
            </a:r>
            <a:r>
              <a:rPr sz="2800" spc="160" dirty="0">
                <a:solidFill>
                  <a:srgbClr val="524848"/>
                </a:solidFill>
                <a:latin typeface="Arial"/>
                <a:cs typeface="Arial"/>
              </a:rPr>
              <a:t>it </a:t>
            </a:r>
            <a:r>
              <a:rPr sz="2800" spc="-160" dirty="0">
                <a:solidFill>
                  <a:srgbClr val="524848"/>
                </a:solidFill>
                <a:latin typeface="Arial"/>
                <a:cs typeface="Arial"/>
              </a:rPr>
              <a:t>was  </a:t>
            </a:r>
            <a:r>
              <a:rPr sz="2800" spc="55" dirty="0">
                <a:solidFill>
                  <a:srgbClr val="524848"/>
                </a:solidFill>
                <a:latin typeface="Arial"/>
                <a:cs typeface="Arial"/>
              </a:rPr>
              <a:t>set </a:t>
            </a:r>
            <a:r>
              <a:rPr sz="28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800" spc="70" dirty="0">
                <a:solidFill>
                  <a:srgbClr val="524848"/>
                </a:solidFill>
                <a:latin typeface="Arial"/>
                <a:cs typeface="Arial"/>
              </a:rPr>
              <a:t>realize </a:t>
            </a:r>
            <a:r>
              <a:rPr sz="2800" spc="60" dirty="0">
                <a:solidFill>
                  <a:srgbClr val="524848"/>
                </a:solidFill>
                <a:latin typeface="Arial"/>
                <a:cs typeface="Arial"/>
              </a:rPr>
              <a:t>under </a:t>
            </a:r>
            <a:r>
              <a:rPr sz="2800" spc="105" dirty="0">
                <a:solidFill>
                  <a:srgbClr val="524848"/>
                </a:solidFill>
                <a:latin typeface="Arial"/>
                <a:cs typeface="Arial"/>
              </a:rPr>
              <a:t>its </a:t>
            </a:r>
            <a:r>
              <a:rPr sz="2800" spc="90" dirty="0">
                <a:solidFill>
                  <a:srgbClr val="524848"/>
                </a:solidFill>
                <a:latin typeface="Arial"/>
                <a:cs typeface="Arial"/>
              </a:rPr>
              <a:t>180-day </a:t>
            </a:r>
            <a:r>
              <a:rPr sz="2800" spc="70" dirty="0">
                <a:solidFill>
                  <a:srgbClr val="524848"/>
                </a:solidFill>
                <a:latin typeface="Arial"/>
                <a:cs typeface="Arial"/>
              </a:rPr>
              <a:t>exclusivity  </a:t>
            </a:r>
            <a:r>
              <a:rPr sz="2800" spc="95" dirty="0">
                <a:solidFill>
                  <a:srgbClr val="524848"/>
                </a:solidFill>
                <a:latin typeface="Arial"/>
                <a:cs typeface="Arial"/>
              </a:rPr>
              <a:t>grant </a:t>
            </a:r>
            <a:r>
              <a:rPr sz="2800" spc="130" dirty="0">
                <a:solidFill>
                  <a:srgbClr val="524848"/>
                </a:solidFill>
                <a:latin typeface="Arial"/>
                <a:cs typeface="Arial"/>
              </a:rPr>
              <a:t>from</a:t>
            </a:r>
            <a:r>
              <a:rPr sz="2800" spc="3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800" spc="-155" dirty="0">
                <a:solidFill>
                  <a:srgbClr val="524848"/>
                </a:solidFill>
                <a:latin typeface="Arial"/>
                <a:cs typeface="Arial"/>
              </a:rPr>
              <a:t>FDA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3175" algn="ctr">
              <a:lnSpc>
                <a:spcPct val="100000"/>
              </a:lnSpc>
            </a:pPr>
            <a:r>
              <a:rPr spc="-120" dirty="0"/>
              <a:t>AUTHORIZED</a:t>
            </a:r>
            <a:r>
              <a:rPr spc="250" dirty="0"/>
              <a:t> </a:t>
            </a:r>
            <a:r>
              <a:rPr spc="-114" dirty="0"/>
              <a:t>GENERICS(AG)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398139" y="2024126"/>
            <a:ext cx="5400040" cy="794385"/>
            <a:chOff x="3398139" y="2024126"/>
            <a:chExt cx="5400040" cy="794385"/>
          </a:xfrm>
        </p:grpSpPr>
        <p:sp>
          <p:nvSpPr>
            <p:cNvPr id="3" name="object 3"/>
            <p:cNvSpPr/>
            <p:nvPr/>
          </p:nvSpPr>
          <p:spPr>
            <a:xfrm>
              <a:off x="3407664" y="2033651"/>
              <a:ext cx="5380990" cy="775335"/>
            </a:xfrm>
            <a:custGeom>
              <a:avLst/>
              <a:gdLst/>
              <a:ahLst/>
              <a:cxnLst/>
              <a:rect l="l" t="t" r="r" b="b"/>
              <a:pathLst>
                <a:path w="5380990" h="775335">
                  <a:moveTo>
                    <a:pt x="5251577" y="0"/>
                  </a:moveTo>
                  <a:lnTo>
                    <a:pt x="0" y="0"/>
                  </a:lnTo>
                  <a:lnTo>
                    <a:pt x="0" y="774953"/>
                  </a:lnTo>
                  <a:lnTo>
                    <a:pt x="5251577" y="774953"/>
                  </a:lnTo>
                  <a:lnTo>
                    <a:pt x="5301869" y="764792"/>
                  </a:lnTo>
                  <a:lnTo>
                    <a:pt x="5342921" y="737092"/>
                  </a:lnTo>
                  <a:lnTo>
                    <a:pt x="5370591" y="696033"/>
                  </a:lnTo>
                  <a:lnTo>
                    <a:pt x="5380736" y="645795"/>
                  </a:lnTo>
                  <a:lnTo>
                    <a:pt x="5380736" y="129159"/>
                  </a:lnTo>
                  <a:lnTo>
                    <a:pt x="5370591" y="78866"/>
                  </a:lnTo>
                  <a:lnTo>
                    <a:pt x="5342921" y="37814"/>
                  </a:lnTo>
                  <a:lnTo>
                    <a:pt x="5301869" y="10144"/>
                  </a:lnTo>
                  <a:lnTo>
                    <a:pt x="5251577" y="0"/>
                  </a:lnTo>
                  <a:close/>
                </a:path>
              </a:pathLst>
            </a:custGeom>
            <a:solidFill>
              <a:srgbClr val="EAD3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07664" y="2033651"/>
              <a:ext cx="5380990" cy="775335"/>
            </a:xfrm>
            <a:custGeom>
              <a:avLst/>
              <a:gdLst/>
              <a:ahLst/>
              <a:cxnLst/>
              <a:rect l="l" t="t" r="r" b="b"/>
              <a:pathLst>
                <a:path w="5380990" h="775335">
                  <a:moveTo>
                    <a:pt x="5380736" y="129159"/>
                  </a:moveTo>
                  <a:lnTo>
                    <a:pt x="5380736" y="645795"/>
                  </a:lnTo>
                  <a:lnTo>
                    <a:pt x="5370591" y="696033"/>
                  </a:lnTo>
                  <a:lnTo>
                    <a:pt x="5342921" y="737092"/>
                  </a:lnTo>
                  <a:lnTo>
                    <a:pt x="5301869" y="764792"/>
                  </a:lnTo>
                  <a:lnTo>
                    <a:pt x="5251577" y="774953"/>
                  </a:lnTo>
                  <a:lnTo>
                    <a:pt x="0" y="774953"/>
                  </a:lnTo>
                  <a:lnTo>
                    <a:pt x="0" y="0"/>
                  </a:lnTo>
                  <a:lnTo>
                    <a:pt x="5251577" y="0"/>
                  </a:lnTo>
                  <a:lnTo>
                    <a:pt x="5301869" y="10144"/>
                  </a:lnTo>
                  <a:lnTo>
                    <a:pt x="5342921" y="37814"/>
                  </a:lnTo>
                  <a:lnTo>
                    <a:pt x="5370591" y="78866"/>
                  </a:lnTo>
                  <a:lnTo>
                    <a:pt x="5380736" y="129159"/>
                  </a:lnTo>
                  <a:close/>
                </a:path>
              </a:pathLst>
            </a:custGeom>
            <a:ln w="19050">
              <a:solidFill>
                <a:srgbClr val="EAD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475482" y="2062098"/>
            <a:ext cx="881380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51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100" spc="-145" dirty="0">
                <a:latin typeface="Arial"/>
                <a:cs typeface="Arial"/>
              </a:rPr>
              <a:t>L</a:t>
            </a:r>
            <a:r>
              <a:rPr sz="2100" spc="-40" dirty="0">
                <a:latin typeface="Arial"/>
                <a:cs typeface="Arial"/>
              </a:rPr>
              <a:t>u</a:t>
            </a:r>
            <a:r>
              <a:rPr sz="2100" spc="-50" dirty="0">
                <a:latin typeface="Arial"/>
                <a:cs typeface="Arial"/>
              </a:rPr>
              <a:t>p</a:t>
            </a:r>
            <a:r>
              <a:rPr sz="2100" spc="5" dirty="0">
                <a:latin typeface="Arial"/>
                <a:cs typeface="Arial"/>
              </a:rPr>
              <a:t>in</a:t>
            </a:r>
            <a:endParaRPr sz="2100">
              <a:latin typeface="Arial"/>
              <a:cs typeface="Arial"/>
            </a:endParaRPr>
          </a:p>
          <a:p>
            <a:pPr marL="241300" indent="-228600">
              <a:lnSpc>
                <a:spcPts val="2510"/>
              </a:lnSpc>
              <a:buChar char="•"/>
              <a:tabLst>
                <a:tab pos="241300" algn="l"/>
              </a:tabLst>
            </a:pPr>
            <a:r>
              <a:rPr sz="2100" spc="45" dirty="0">
                <a:latin typeface="Arial"/>
                <a:cs typeface="Arial"/>
              </a:rPr>
              <a:t>2011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1475" y="1927225"/>
            <a:ext cx="3046095" cy="988060"/>
            <a:chOff x="371475" y="1927225"/>
            <a:chExt cx="3046095" cy="988060"/>
          </a:xfrm>
        </p:grpSpPr>
        <p:sp>
          <p:nvSpPr>
            <p:cNvPr id="7" name="object 7"/>
            <p:cNvSpPr/>
            <p:nvPr/>
          </p:nvSpPr>
          <p:spPr>
            <a:xfrm>
              <a:off x="381000" y="1936750"/>
              <a:ext cx="3027045" cy="969010"/>
            </a:xfrm>
            <a:custGeom>
              <a:avLst/>
              <a:gdLst/>
              <a:ahLst/>
              <a:cxnLst/>
              <a:rect l="l" t="t" r="r" b="b"/>
              <a:pathLst>
                <a:path w="3027045" h="969010">
                  <a:moveTo>
                    <a:pt x="2865247" y="0"/>
                  </a:moveTo>
                  <a:lnTo>
                    <a:pt x="161455" y="0"/>
                  </a:lnTo>
                  <a:lnTo>
                    <a:pt x="118534" y="5765"/>
                  </a:lnTo>
                  <a:lnTo>
                    <a:pt x="79966" y="22036"/>
                  </a:lnTo>
                  <a:lnTo>
                    <a:pt x="47290" y="47275"/>
                  </a:lnTo>
                  <a:lnTo>
                    <a:pt x="22043" y="79944"/>
                  </a:lnTo>
                  <a:lnTo>
                    <a:pt x="5767" y="118503"/>
                  </a:lnTo>
                  <a:lnTo>
                    <a:pt x="0" y="161416"/>
                  </a:lnTo>
                  <a:lnTo>
                    <a:pt x="0" y="807212"/>
                  </a:lnTo>
                  <a:lnTo>
                    <a:pt x="5767" y="850134"/>
                  </a:lnTo>
                  <a:lnTo>
                    <a:pt x="22043" y="888717"/>
                  </a:lnTo>
                  <a:lnTo>
                    <a:pt x="47290" y="921416"/>
                  </a:lnTo>
                  <a:lnTo>
                    <a:pt x="79966" y="946686"/>
                  </a:lnTo>
                  <a:lnTo>
                    <a:pt x="118534" y="962981"/>
                  </a:lnTo>
                  <a:lnTo>
                    <a:pt x="161455" y="968755"/>
                  </a:lnTo>
                  <a:lnTo>
                    <a:pt x="2865247" y="968755"/>
                  </a:lnTo>
                  <a:lnTo>
                    <a:pt x="2908160" y="962981"/>
                  </a:lnTo>
                  <a:lnTo>
                    <a:pt x="2946719" y="946686"/>
                  </a:lnTo>
                  <a:lnTo>
                    <a:pt x="2979388" y="921416"/>
                  </a:lnTo>
                  <a:lnTo>
                    <a:pt x="3004627" y="888717"/>
                  </a:lnTo>
                  <a:lnTo>
                    <a:pt x="3020898" y="850134"/>
                  </a:lnTo>
                  <a:lnTo>
                    <a:pt x="3026664" y="807212"/>
                  </a:lnTo>
                  <a:lnTo>
                    <a:pt x="3026664" y="161416"/>
                  </a:lnTo>
                  <a:lnTo>
                    <a:pt x="3020898" y="118503"/>
                  </a:lnTo>
                  <a:lnTo>
                    <a:pt x="3004627" y="79944"/>
                  </a:lnTo>
                  <a:lnTo>
                    <a:pt x="2979388" y="47275"/>
                  </a:lnTo>
                  <a:lnTo>
                    <a:pt x="2946719" y="22036"/>
                  </a:lnTo>
                  <a:lnTo>
                    <a:pt x="2908160" y="5765"/>
                  </a:lnTo>
                  <a:lnTo>
                    <a:pt x="2865247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1000" y="1936750"/>
              <a:ext cx="3027045" cy="969010"/>
            </a:xfrm>
            <a:custGeom>
              <a:avLst/>
              <a:gdLst/>
              <a:ahLst/>
              <a:cxnLst/>
              <a:rect l="l" t="t" r="r" b="b"/>
              <a:pathLst>
                <a:path w="3027045" h="969010">
                  <a:moveTo>
                    <a:pt x="0" y="161416"/>
                  </a:moveTo>
                  <a:lnTo>
                    <a:pt x="5767" y="118503"/>
                  </a:lnTo>
                  <a:lnTo>
                    <a:pt x="22043" y="79944"/>
                  </a:lnTo>
                  <a:lnTo>
                    <a:pt x="47290" y="47275"/>
                  </a:lnTo>
                  <a:lnTo>
                    <a:pt x="79966" y="22036"/>
                  </a:lnTo>
                  <a:lnTo>
                    <a:pt x="118534" y="5765"/>
                  </a:lnTo>
                  <a:lnTo>
                    <a:pt x="161455" y="0"/>
                  </a:lnTo>
                  <a:lnTo>
                    <a:pt x="2865247" y="0"/>
                  </a:lnTo>
                  <a:lnTo>
                    <a:pt x="2908160" y="5765"/>
                  </a:lnTo>
                  <a:lnTo>
                    <a:pt x="2946719" y="22036"/>
                  </a:lnTo>
                  <a:lnTo>
                    <a:pt x="2979388" y="47275"/>
                  </a:lnTo>
                  <a:lnTo>
                    <a:pt x="3004627" y="79944"/>
                  </a:lnTo>
                  <a:lnTo>
                    <a:pt x="3020898" y="118503"/>
                  </a:lnTo>
                  <a:lnTo>
                    <a:pt x="3026664" y="161416"/>
                  </a:lnTo>
                  <a:lnTo>
                    <a:pt x="3026664" y="807212"/>
                  </a:lnTo>
                  <a:lnTo>
                    <a:pt x="3020898" y="850134"/>
                  </a:lnTo>
                  <a:lnTo>
                    <a:pt x="3004627" y="888717"/>
                  </a:lnTo>
                  <a:lnTo>
                    <a:pt x="2979388" y="921416"/>
                  </a:lnTo>
                  <a:lnTo>
                    <a:pt x="2946719" y="946686"/>
                  </a:lnTo>
                  <a:lnTo>
                    <a:pt x="2908160" y="962981"/>
                  </a:lnTo>
                  <a:lnTo>
                    <a:pt x="2865247" y="968755"/>
                  </a:lnTo>
                  <a:lnTo>
                    <a:pt x="161455" y="968755"/>
                  </a:lnTo>
                  <a:lnTo>
                    <a:pt x="118534" y="962981"/>
                  </a:lnTo>
                  <a:lnTo>
                    <a:pt x="79966" y="946686"/>
                  </a:lnTo>
                  <a:lnTo>
                    <a:pt x="47290" y="921416"/>
                  </a:lnTo>
                  <a:lnTo>
                    <a:pt x="22043" y="888717"/>
                  </a:lnTo>
                  <a:lnTo>
                    <a:pt x="5767" y="850134"/>
                  </a:lnTo>
                  <a:lnTo>
                    <a:pt x="0" y="807212"/>
                  </a:lnTo>
                  <a:lnTo>
                    <a:pt x="0" y="16141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89838" y="1888642"/>
            <a:ext cx="2208530" cy="927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8615">
              <a:lnSpc>
                <a:spcPct val="118400"/>
              </a:lnSpc>
              <a:spcBef>
                <a:spcPts val="100"/>
              </a:spcBef>
            </a:pPr>
            <a:r>
              <a:rPr sz="2500" spc="-85" dirty="0">
                <a:solidFill>
                  <a:srgbClr val="FFFFFF"/>
                </a:solidFill>
                <a:latin typeface="Arial"/>
                <a:cs typeface="Arial"/>
              </a:rPr>
              <a:t>Femcon </a:t>
            </a:r>
            <a:r>
              <a:rPr sz="2500" spc="-220" dirty="0">
                <a:solidFill>
                  <a:srgbClr val="FFFFFF"/>
                </a:solidFill>
                <a:latin typeface="Arial"/>
                <a:cs typeface="Arial"/>
              </a:rPr>
              <a:t>Fe  </a:t>
            </a:r>
            <a:r>
              <a:rPr sz="2500" spc="-75" dirty="0">
                <a:solidFill>
                  <a:srgbClr val="FFFFFF"/>
                </a:solidFill>
                <a:latin typeface="Arial"/>
                <a:cs typeface="Arial"/>
              </a:rPr>
              <a:t>(Warner</a:t>
            </a:r>
            <a:r>
              <a:rPr sz="25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60" dirty="0">
                <a:solidFill>
                  <a:srgbClr val="FFFFFF"/>
                </a:solidFill>
                <a:latin typeface="Arial"/>
                <a:cs typeface="Arial"/>
              </a:rPr>
              <a:t>Chilcot)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398139" y="3041269"/>
            <a:ext cx="5400040" cy="794385"/>
            <a:chOff x="3398139" y="3041269"/>
            <a:chExt cx="5400040" cy="794385"/>
          </a:xfrm>
        </p:grpSpPr>
        <p:sp>
          <p:nvSpPr>
            <p:cNvPr id="11" name="object 11"/>
            <p:cNvSpPr/>
            <p:nvPr/>
          </p:nvSpPr>
          <p:spPr>
            <a:xfrm>
              <a:off x="3407664" y="3050794"/>
              <a:ext cx="5380990" cy="775335"/>
            </a:xfrm>
            <a:custGeom>
              <a:avLst/>
              <a:gdLst/>
              <a:ahLst/>
              <a:cxnLst/>
              <a:rect l="l" t="t" r="r" b="b"/>
              <a:pathLst>
                <a:path w="5380990" h="775335">
                  <a:moveTo>
                    <a:pt x="5251577" y="0"/>
                  </a:moveTo>
                  <a:lnTo>
                    <a:pt x="0" y="0"/>
                  </a:lnTo>
                  <a:lnTo>
                    <a:pt x="0" y="774953"/>
                  </a:lnTo>
                  <a:lnTo>
                    <a:pt x="5251577" y="774953"/>
                  </a:lnTo>
                  <a:lnTo>
                    <a:pt x="5301869" y="764792"/>
                  </a:lnTo>
                  <a:lnTo>
                    <a:pt x="5342921" y="737092"/>
                  </a:lnTo>
                  <a:lnTo>
                    <a:pt x="5370591" y="696033"/>
                  </a:lnTo>
                  <a:lnTo>
                    <a:pt x="5380736" y="645794"/>
                  </a:lnTo>
                  <a:lnTo>
                    <a:pt x="5380736" y="129158"/>
                  </a:lnTo>
                  <a:lnTo>
                    <a:pt x="5370591" y="78866"/>
                  </a:lnTo>
                  <a:lnTo>
                    <a:pt x="5342921" y="37814"/>
                  </a:lnTo>
                  <a:lnTo>
                    <a:pt x="5301869" y="10144"/>
                  </a:lnTo>
                  <a:lnTo>
                    <a:pt x="5251577" y="0"/>
                  </a:lnTo>
                  <a:close/>
                </a:path>
              </a:pathLst>
            </a:custGeom>
            <a:solidFill>
              <a:srgbClr val="EAD3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07664" y="3050794"/>
              <a:ext cx="5380990" cy="775335"/>
            </a:xfrm>
            <a:custGeom>
              <a:avLst/>
              <a:gdLst/>
              <a:ahLst/>
              <a:cxnLst/>
              <a:rect l="l" t="t" r="r" b="b"/>
              <a:pathLst>
                <a:path w="5380990" h="775335">
                  <a:moveTo>
                    <a:pt x="5380736" y="129158"/>
                  </a:moveTo>
                  <a:lnTo>
                    <a:pt x="5380736" y="645794"/>
                  </a:lnTo>
                  <a:lnTo>
                    <a:pt x="5370591" y="696033"/>
                  </a:lnTo>
                  <a:lnTo>
                    <a:pt x="5342921" y="737092"/>
                  </a:lnTo>
                  <a:lnTo>
                    <a:pt x="5301869" y="764792"/>
                  </a:lnTo>
                  <a:lnTo>
                    <a:pt x="5251577" y="774953"/>
                  </a:lnTo>
                  <a:lnTo>
                    <a:pt x="0" y="774953"/>
                  </a:lnTo>
                  <a:lnTo>
                    <a:pt x="0" y="0"/>
                  </a:lnTo>
                  <a:lnTo>
                    <a:pt x="5251577" y="0"/>
                  </a:lnTo>
                  <a:lnTo>
                    <a:pt x="5301869" y="10144"/>
                  </a:lnTo>
                  <a:lnTo>
                    <a:pt x="5342921" y="37814"/>
                  </a:lnTo>
                  <a:lnTo>
                    <a:pt x="5370591" y="78866"/>
                  </a:lnTo>
                  <a:lnTo>
                    <a:pt x="5380736" y="129158"/>
                  </a:lnTo>
                  <a:close/>
                </a:path>
              </a:pathLst>
            </a:custGeom>
            <a:ln w="19050">
              <a:solidFill>
                <a:srgbClr val="EAD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475482" y="3079496"/>
            <a:ext cx="1237615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51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100" spc="-180" dirty="0">
                <a:latin typeface="Arial"/>
                <a:cs typeface="Arial"/>
              </a:rPr>
              <a:t>R</a:t>
            </a:r>
            <a:r>
              <a:rPr sz="2100" spc="-65" dirty="0">
                <a:latin typeface="Arial"/>
                <a:cs typeface="Arial"/>
              </a:rPr>
              <a:t>anbaxy</a:t>
            </a:r>
            <a:endParaRPr sz="2100">
              <a:latin typeface="Arial"/>
              <a:cs typeface="Arial"/>
            </a:endParaRPr>
          </a:p>
          <a:p>
            <a:pPr marL="241300" indent="-228600">
              <a:lnSpc>
                <a:spcPts val="2510"/>
              </a:lnSpc>
              <a:buChar char="•"/>
              <a:tabLst>
                <a:tab pos="241300" algn="l"/>
              </a:tabLst>
            </a:pPr>
            <a:r>
              <a:rPr sz="2100" spc="60" dirty="0">
                <a:latin typeface="Arial"/>
                <a:cs typeface="Arial"/>
              </a:rPr>
              <a:t>2009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71475" y="2944367"/>
            <a:ext cx="3046095" cy="988060"/>
            <a:chOff x="371475" y="2944367"/>
            <a:chExt cx="3046095" cy="988060"/>
          </a:xfrm>
        </p:grpSpPr>
        <p:sp>
          <p:nvSpPr>
            <p:cNvPr id="15" name="object 15"/>
            <p:cNvSpPr/>
            <p:nvPr/>
          </p:nvSpPr>
          <p:spPr>
            <a:xfrm>
              <a:off x="381000" y="2953892"/>
              <a:ext cx="3027045" cy="969010"/>
            </a:xfrm>
            <a:custGeom>
              <a:avLst/>
              <a:gdLst/>
              <a:ahLst/>
              <a:cxnLst/>
              <a:rect l="l" t="t" r="r" b="b"/>
              <a:pathLst>
                <a:path w="3027045" h="969010">
                  <a:moveTo>
                    <a:pt x="2865247" y="0"/>
                  </a:moveTo>
                  <a:lnTo>
                    <a:pt x="161455" y="0"/>
                  </a:lnTo>
                  <a:lnTo>
                    <a:pt x="118534" y="5765"/>
                  </a:lnTo>
                  <a:lnTo>
                    <a:pt x="79966" y="22036"/>
                  </a:lnTo>
                  <a:lnTo>
                    <a:pt x="47290" y="47275"/>
                  </a:lnTo>
                  <a:lnTo>
                    <a:pt x="22043" y="79944"/>
                  </a:lnTo>
                  <a:lnTo>
                    <a:pt x="5767" y="118503"/>
                  </a:lnTo>
                  <a:lnTo>
                    <a:pt x="0" y="161417"/>
                  </a:lnTo>
                  <a:lnTo>
                    <a:pt x="0" y="807212"/>
                  </a:lnTo>
                  <a:lnTo>
                    <a:pt x="5767" y="850125"/>
                  </a:lnTo>
                  <a:lnTo>
                    <a:pt x="22043" y="888684"/>
                  </a:lnTo>
                  <a:lnTo>
                    <a:pt x="47290" y="921353"/>
                  </a:lnTo>
                  <a:lnTo>
                    <a:pt x="79966" y="946592"/>
                  </a:lnTo>
                  <a:lnTo>
                    <a:pt x="118534" y="962863"/>
                  </a:lnTo>
                  <a:lnTo>
                    <a:pt x="161455" y="968629"/>
                  </a:lnTo>
                  <a:lnTo>
                    <a:pt x="2865247" y="968629"/>
                  </a:lnTo>
                  <a:lnTo>
                    <a:pt x="2908160" y="962863"/>
                  </a:lnTo>
                  <a:lnTo>
                    <a:pt x="2946719" y="946592"/>
                  </a:lnTo>
                  <a:lnTo>
                    <a:pt x="2979388" y="921353"/>
                  </a:lnTo>
                  <a:lnTo>
                    <a:pt x="3004627" y="888684"/>
                  </a:lnTo>
                  <a:lnTo>
                    <a:pt x="3020898" y="850125"/>
                  </a:lnTo>
                  <a:lnTo>
                    <a:pt x="3026664" y="807212"/>
                  </a:lnTo>
                  <a:lnTo>
                    <a:pt x="3026664" y="161417"/>
                  </a:lnTo>
                  <a:lnTo>
                    <a:pt x="3020898" y="118503"/>
                  </a:lnTo>
                  <a:lnTo>
                    <a:pt x="3004627" y="79944"/>
                  </a:lnTo>
                  <a:lnTo>
                    <a:pt x="2979388" y="47275"/>
                  </a:lnTo>
                  <a:lnTo>
                    <a:pt x="2946719" y="22036"/>
                  </a:lnTo>
                  <a:lnTo>
                    <a:pt x="2908160" y="5765"/>
                  </a:lnTo>
                  <a:lnTo>
                    <a:pt x="2865247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1000" y="2953892"/>
              <a:ext cx="3027045" cy="969010"/>
            </a:xfrm>
            <a:custGeom>
              <a:avLst/>
              <a:gdLst/>
              <a:ahLst/>
              <a:cxnLst/>
              <a:rect l="l" t="t" r="r" b="b"/>
              <a:pathLst>
                <a:path w="3027045" h="969010">
                  <a:moveTo>
                    <a:pt x="0" y="161417"/>
                  </a:moveTo>
                  <a:lnTo>
                    <a:pt x="5767" y="118503"/>
                  </a:lnTo>
                  <a:lnTo>
                    <a:pt x="22043" y="79944"/>
                  </a:lnTo>
                  <a:lnTo>
                    <a:pt x="47290" y="47275"/>
                  </a:lnTo>
                  <a:lnTo>
                    <a:pt x="79966" y="22036"/>
                  </a:lnTo>
                  <a:lnTo>
                    <a:pt x="118534" y="5765"/>
                  </a:lnTo>
                  <a:lnTo>
                    <a:pt x="161455" y="0"/>
                  </a:lnTo>
                  <a:lnTo>
                    <a:pt x="2865247" y="0"/>
                  </a:lnTo>
                  <a:lnTo>
                    <a:pt x="2908160" y="5765"/>
                  </a:lnTo>
                  <a:lnTo>
                    <a:pt x="2946719" y="22036"/>
                  </a:lnTo>
                  <a:lnTo>
                    <a:pt x="2979388" y="47275"/>
                  </a:lnTo>
                  <a:lnTo>
                    <a:pt x="3004627" y="79944"/>
                  </a:lnTo>
                  <a:lnTo>
                    <a:pt x="3020898" y="118503"/>
                  </a:lnTo>
                  <a:lnTo>
                    <a:pt x="3026664" y="161417"/>
                  </a:lnTo>
                  <a:lnTo>
                    <a:pt x="3026664" y="807212"/>
                  </a:lnTo>
                  <a:lnTo>
                    <a:pt x="3020898" y="850125"/>
                  </a:lnTo>
                  <a:lnTo>
                    <a:pt x="3004627" y="888684"/>
                  </a:lnTo>
                  <a:lnTo>
                    <a:pt x="2979388" y="921353"/>
                  </a:lnTo>
                  <a:lnTo>
                    <a:pt x="2946719" y="946592"/>
                  </a:lnTo>
                  <a:lnTo>
                    <a:pt x="2908160" y="962863"/>
                  </a:lnTo>
                  <a:lnTo>
                    <a:pt x="2865247" y="968629"/>
                  </a:lnTo>
                  <a:lnTo>
                    <a:pt x="161455" y="968629"/>
                  </a:lnTo>
                  <a:lnTo>
                    <a:pt x="118534" y="962863"/>
                  </a:lnTo>
                  <a:lnTo>
                    <a:pt x="79966" y="946592"/>
                  </a:lnTo>
                  <a:lnTo>
                    <a:pt x="47290" y="921353"/>
                  </a:lnTo>
                  <a:lnTo>
                    <a:pt x="22043" y="888684"/>
                  </a:lnTo>
                  <a:lnTo>
                    <a:pt x="5767" y="850125"/>
                  </a:lnTo>
                  <a:lnTo>
                    <a:pt x="0" y="807212"/>
                  </a:lnTo>
                  <a:lnTo>
                    <a:pt x="0" y="161417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274444" y="2906039"/>
            <a:ext cx="1241425" cy="927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 marR="5080" indent="-29209">
              <a:lnSpc>
                <a:spcPct val="118400"/>
              </a:lnSpc>
              <a:spcBef>
                <a:spcPts val="100"/>
              </a:spcBef>
            </a:pPr>
            <a:r>
              <a:rPr sz="2500" spc="-2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ocalt</a:t>
            </a:r>
            <a:r>
              <a:rPr sz="2500" spc="-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ol  </a:t>
            </a:r>
            <a:r>
              <a:rPr sz="2500" spc="-90" dirty="0">
                <a:solidFill>
                  <a:srgbClr val="FFFFFF"/>
                </a:solidFill>
                <a:latin typeface="Arial"/>
                <a:cs typeface="Arial"/>
              </a:rPr>
              <a:t>(Validus)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398139" y="4058411"/>
            <a:ext cx="5400040" cy="794385"/>
            <a:chOff x="3398139" y="4058411"/>
            <a:chExt cx="5400040" cy="794385"/>
          </a:xfrm>
        </p:grpSpPr>
        <p:sp>
          <p:nvSpPr>
            <p:cNvPr id="19" name="object 19"/>
            <p:cNvSpPr/>
            <p:nvPr/>
          </p:nvSpPr>
          <p:spPr>
            <a:xfrm>
              <a:off x="3407664" y="4067936"/>
              <a:ext cx="5380990" cy="775335"/>
            </a:xfrm>
            <a:custGeom>
              <a:avLst/>
              <a:gdLst/>
              <a:ahLst/>
              <a:cxnLst/>
              <a:rect l="l" t="t" r="r" b="b"/>
              <a:pathLst>
                <a:path w="5380990" h="775335">
                  <a:moveTo>
                    <a:pt x="5251577" y="0"/>
                  </a:moveTo>
                  <a:lnTo>
                    <a:pt x="0" y="0"/>
                  </a:lnTo>
                  <a:lnTo>
                    <a:pt x="0" y="774954"/>
                  </a:lnTo>
                  <a:lnTo>
                    <a:pt x="5251577" y="774954"/>
                  </a:lnTo>
                  <a:lnTo>
                    <a:pt x="5301869" y="764792"/>
                  </a:lnTo>
                  <a:lnTo>
                    <a:pt x="5342921" y="737092"/>
                  </a:lnTo>
                  <a:lnTo>
                    <a:pt x="5370591" y="696033"/>
                  </a:lnTo>
                  <a:lnTo>
                    <a:pt x="5380736" y="645794"/>
                  </a:lnTo>
                  <a:lnTo>
                    <a:pt x="5380736" y="129158"/>
                  </a:lnTo>
                  <a:lnTo>
                    <a:pt x="5370591" y="78867"/>
                  </a:lnTo>
                  <a:lnTo>
                    <a:pt x="5342921" y="37814"/>
                  </a:lnTo>
                  <a:lnTo>
                    <a:pt x="5301869" y="10144"/>
                  </a:lnTo>
                  <a:lnTo>
                    <a:pt x="5251577" y="0"/>
                  </a:lnTo>
                  <a:close/>
                </a:path>
              </a:pathLst>
            </a:custGeom>
            <a:solidFill>
              <a:srgbClr val="EAD3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407664" y="4067936"/>
              <a:ext cx="5380990" cy="775335"/>
            </a:xfrm>
            <a:custGeom>
              <a:avLst/>
              <a:gdLst/>
              <a:ahLst/>
              <a:cxnLst/>
              <a:rect l="l" t="t" r="r" b="b"/>
              <a:pathLst>
                <a:path w="5380990" h="775335">
                  <a:moveTo>
                    <a:pt x="5380736" y="129158"/>
                  </a:moveTo>
                  <a:lnTo>
                    <a:pt x="5380736" y="645794"/>
                  </a:lnTo>
                  <a:lnTo>
                    <a:pt x="5370591" y="696033"/>
                  </a:lnTo>
                  <a:lnTo>
                    <a:pt x="5342921" y="737092"/>
                  </a:lnTo>
                  <a:lnTo>
                    <a:pt x="5301869" y="764792"/>
                  </a:lnTo>
                  <a:lnTo>
                    <a:pt x="5251577" y="774954"/>
                  </a:lnTo>
                  <a:lnTo>
                    <a:pt x="0" y="774954"/>
                  </a:lnTo>
                  <a:lnTo>
                    <a:pt x="0" y="0"/>
                  </a:lnTo>
                  <a:lnTo>
                    <a:pt x="5251577" y="0"/>
                  </a:lnTo>
                  <a:lnTo>
                    <a:pt x="5301869" y="10144"/>
                  </a:lnTo>
                  <a:lnTo>
                    <a:pt x="5342921" y="37814"/>
                  </a:lnTo>
                  <a:lnTo>
                    <a:pt x="5370591" y="78867"/>
                  </a:lnTo>
                  <a:lnTo>
                    <a:pt x="5380736" y="129158"/>
                  </a:lnTo>
                  <a:close/>
                </a:path>
              </a:pathLst>
            </a:custGeom>
            <a:ln w="19050">
              <a:solidFill>
                <a:srgbClr val="EAD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475482" y="4096892"/>
            <a:ext cx="1237615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51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100" spc="-180" dirty="0">
                <a:latin typeface="Arial"/>
                <a:cs typeface="Arial"/>
              </a:rPr>
              <a:t>R</a:t>
            </a:r>
            <a:r>
              <a:rPr sz="2100" spc="-65" dirty="0">
                <a:latin typeface="Arial"/>
                <a:cs typeface="Arial"/>
              </a:rPr>
              <a:t>anbaxy</a:t>
            </a:r>
            <a:endParaRPr sz="2100">
              <a:latin typeface="Arial"/>
              <a:cs typeface="Arial"/>
            </a:endParaRPr>
          </a:p>
          <a:p>
            <a:pPr marL="241300" indent="-228600">
              <a:lnSpc>
                <a:spcPts val="2510"/>
              </a:lnSpc>
              <a:buChar char="•"/>
              <a:tabLst>
                <a:tab pos="241300" algn="l"/>
              </a:tabLst>
            </a:pPr>
            <a:r>
              <a:rPr sz="2100" spc="45" dirty="0">
                <a:latin typeface="Arial"/>
                <a:cs typeface="Arial"/>
              </a:rPr>
              <a:t>2011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71475" y="3961510"/>
            <a:ext cx="3046095" cy="988060"/>
            <a:chOff x="371475" y="3961510"/>
            <a:chExt cx="3046095" cy="988060"/>
          </a:xfrm>
        </p:grpSpPr>
        <p:sp>
          <p:nvSpPr>
            <p:cNvPr id="23" name="object 23"/>
            <p:cNvSpPr/>
            <p:nvPr/>
          </p:nvSpPr>
          <p:spPr>
            <a:xfrm>
              <a:off x="381000" y="3971035"/>
              <a:ext cx="3027045" cy="969010"/>
            </a:xfrm>
            <a:custGeom>
              <a:avLst/>
              <a:gdLst/>
              <a:ahLst/>
              <a:cxnLst/>
              <a:rect l="l" t="t" r="r" b="b"/>
              <a:pathLst>
                <a:path w="3027045" h="969010">
                  <a:moveTo>
                    <a:pt x="2865247" y="0"/>
                  </a:moveTo>
                  <a:lnTo>
                    <a:pt x="161455" y="0"/>
                  </a:lnTo>
                  <a:lnTo>
                    <a:pt x="118534" y="5765"/>
                  </a:lnTo>
                  <a:lnTo>
                    <a:pt x="79966" y="22036"/>
                  </a:lnTo>
                  <a:lnTo>
                    <a:pt x="47290" y="47275"/>
                  </a:lnTo>
                  <a:lnTo>
                    <a:pt x="22043" y="79944"/>
                  </a:lnTo>
                  <a:lnTo>
                    <a:pt x="5767" y="118503"/>
                  </a:lnTo>
                  <a:lnTo>
                    <a:pt x="0" y="161416"/>
                  </a:lnTo>
                  <a:lnTo>
                    <a:pt x="0" y="807212"/>
                  </a:lnTo>
                  <a:lnTo>
                    <a:pt x="5767" y="850125"/>
                  </a:lnTo>
                  <a:lnTo>
                    <a:pt x="22043" y="888684"/>
                  </a:lnTo>
                  <a:lnTo>
                    <a:pt x="47290" y="921353"/>
                  </a:lnTo>
                  <a:lnTo>
                    <a:pt x="79966" y="946592"/>
                  </a:lnTo>
                  <a:lnTo>
                    <a:pt x="118534" y="962863"/>
                  </a:lnTo>
                  <a:lnTo>
                    <a:pt x="161455" y="968628"/>
                  </a:lnTo>
                  <a:lnTo>
                    <a:pt x="2865247" y="968628"/>
                  </a:lnTo>
                  <a:lnTo>
                    <a:pt x="2908160" y="962863"/>
                  </a:lnTo>
                  <a:lnTo>
                    <a:pt x="2946719" y="946592"/>
                  </a:lnTo>
                  <a:lnTo>
                    <a:pt x="2979388" y="921353"/>
                  </a:lnTo>
                  <a:lnTo>
                    <a:pt x="3004627" y="888684"/>
                  </a:lnTo>
                  <a:lnTo>
                    <a:pt x="3020898" y="850125"/>
                  </a:lnTo>
                  <a:lnTo>
                    <a:pt x="3026664" y="807212"/>
                  </a:lnTo>
                  <a:lnTo>
                    <a:pt x="3026664" y="161416"/>
                  </a:lnTo>
                  <a:lnTo>
                    <a:pt x="3020898" y="118503"/>
                  </a:lnTo>
                  <a:lnTo>
                    <a:pt x="3004627" y="79944"/>
                  </a:lnTo>
                  <a:lnTo>
                    <a:pt x="2979388" y="47275"/>
                  </a:lnTo>
                  <a:lnTo>
                    <a:pt x="2946719" y="22036"/>
                  </a:lnTo>
                  <a:lnTo>
                    <a:pt x="2908160" y="5765"/>
                  </a:lnTo>
                  <a:lnTo>
                    <a:pt x="2865247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1000" y="3971035"/>
              <a:ext cx="3027045" cy="969010"/>
            </a:xfrm>
            <a:custGeom>
              <a:avLst/>
              <a:gdLst/>
              <a:ahLst/>
              <a:cxnLst/>
              <a:rect l="l" t="t" r="r" b="b"/>
              <a:pathLst>
                <a:path w="3027045" h="969010">
                  <a:moveTo>
                    <a:pt x="0" y="161416"/>
                  </a:moveTo>
                  <a:lnTo>
                    <a:pt x="5767" y="118503"/>
                  </a:lnTo>
                  <a:lnTo>
                    <a:pt x="22043" y="79944"/>
                  </a:lnTo>
                  <a:lnTo>
                    <a:pt x="47290" y="47275"/>
                  </a:lnTo>
                  <a:lnTo>
                    <a:pt x="79966" y="22036"/>
                  </a:lnTo>
                  <a:lnTo>
                    <a:pt x="118534" y="5765"/>
                  </a:lnTo>
                  <a:lnTo>
                    <a:pt x="161455" y="0"/>
                  </a:lnTo>
                  <a:lnTo>
                    <a:pt x="2865247" y="0"/>
                  </a:lnTo>
                  <a:lnTo>
                    <a:pt x="2908160" y="5765"/>
                  </a:lnTo>
                  <a:lnTo>
                    <a:pt x="2946719" y="22036"/>
                  </a:lnTo>
                  <a:lnTo>
                    <a:pt x="2979388" y="47275"/>
                  </a:lnTo>
                  <a:lnTo>
                    <a:pt x="3004627" y="79944"/>
                  </a:lnTo>
                  <a:lnTo>
                    <a:pt x="3020898" y="118503"/>
                  </a:lnTo>
                  <a:lnTo>
                    <a:pt x="3026664" y="161416"/>
                  </a:lnTo>
                  <a:lnTo>
                    <a:pt x="3026664" y="807212"/>
                  </a:lnTo>
                  <a:lnTo>
                    <a:pt x="3020898" y="850125"/>
                  </a:lnTo>
                  <a:lnTo>
                    <a:pt x="3004627" y="888684"/>
                  </a:lnTo>
                  <a:lnTo>
                    <a:pt x="2979388" y="921353"/>
                  </a:lnTo>
                  <a:lnTo>
                    <a:pt x="2946719" y="946592"/>
                  </a:lnTo>
                  <a:lnTo>
                    <a:pt x="2908160" y="962863"/>
                  </a:lnTo>
                  <a:lnTo>
                    <a:pt x="2865247" y="968628"/>
                  </a:lnTo>
                  <a:lnTo>
                    <a:pt x="161455" y="968628"/>
                  </a:lnTo>
                  <a:lnTo>
                    <a:pt x="118534" y="962863"/>
                  </a:lnTo>
                  <a:lnTo>
                    <a:pt x="79966" y="946592"/>
                  </a:lnTo>
                  <a:lnTo>
                    <a:pt x="47290" y="921353"/>
                  </a:lnTo>
                  <a:lnTo>
                    <a:pt x="22043" y="888684"/>
                  </a:lnTo>
                  <a:lnTo>
                    <a:pt x="5767" y="850125"/>
                  </a:lnTo>
                  <a:lnTo>
                    <a:pt x="0" y="807212"/>
                  </a:lnTo>
                  <a:lnTo>
                    <a:pt x="0" y="16141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400936" y="3922616"/>
            <a:ext cx="987425" cy="929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indent="-1905">
              <a:lnSpc>
                <a:spcPct val="118500"/>
              </a:lnSpc>
              <a:spcBef>
                <a:spcPts val="100"/>
              </a:spcBef>
            </a:pPr>
            <a:r>
              <a:rPr sz="2500" spc="-2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500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500" spc="-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500" spc="-5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500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500" spc="110" dirty="0">
                <a:solidFill>
                  <a:srgbClr val="FFFFFF"/>
                </a:solidFill>
                <a:latin typeface="Arial"/>
                <a:cs typeface="Arial"/>
              </a:rPr>
              <a:t>t  </a:t>
            </a:r>
            <a:r>
              <a:rPr sz="2500" spc="-70" dirty="0">
                <a:solidFill>
                  <a:srgbClr val="FFFFFF"/>
                </a:solidFill>
                <a:latin typeface="Arial"/>
                <a:cs typeface="Arial"/>
              </a:rPr>
              <a:t>(Pfizer)</a:t>
            </a:r>
            <a:endParaRPr sz="25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Times New Roman"/>
              <a:cs typeface="Times New Roman"/>
            </a:endParaRPr>
          </a:p>
          <a:p>
            <a:pPr marL="432434">
              <a:lnSpc>
                <a:spcPct val="100000"/>
              </a:lnSpc>
              <a:spcBef>
                <a:spcPts val="5"/>
              </a:spcBef>
            </a:pPr>
            <a:r>
              <a:rPr sz="2800" spc="20" dirty="0"/>
              <a:t>INDIAN </a:t>
            </a:r>
            <a:r>
              <a:rPr sz="2800" spc="-75" dirty="0"/>
              <a:t>COMPANIES </a:t>
            </a:r>
            <a:r>
              <a:rPr sz="2800" spc="135" dirty="0"/>
              <a:t>&amp; </a:t>
            </a:r>
            <a:r>
              <a:rPr sz="2800" spc="-85" dirty="0"/>
              <a:t>AUTHORIZED</a:t>
            </a:r>
            <a:r>
              <a:rPr sz="2800" spc="-345" dirty="0"/>
              <a:t> </a:t>
            </a:r>
            <a:r>
              <a:rPr sz="2800" spc="-110" dirty="0"/>
              <a:t>GENERICS</a:t>
            </a:r>
            <a:endParaRPr sz="2800"/>
          </a:p>
        </p:txBody>
      </p:sp>
      <p:grpSp>
        <p:nvGrpSpPr>
          <p:cNvPr id="27" name="object 27"/>
          <p:cNvGrpSpPr/>
          <p:nvPr/>
        </p:nvGrpSpPr>
        <p:grpSpPr>
          <a:xfrm>
            <a:off x="3385439" y="5145659"/>
            <a:ext cx="5400040" cy="922019"/>
            <a:chOff x="3385439" y="5145659"/>
            <a:chExt cx="5400040" cy="922019"/>
          </a:xfrm>
        </p:grpSpPr>
        <p:sp>
          <p:nvSpPr>
            <p:cNvPr id="28" name="object 28"/>
            <p:cNvSpPr/>
            <p:nvPr/>
          </p:nvSpPr>
          <p:spPr>
            <a:xfrm>
              <a:off x="3394964" y="5155184"/>
              <a:ext cx="5380990" cy="902969"/>
            </a:xfrm>
            <a:custGeom>
              <a:avLst/>
              <a:gdLst/>
              <a:ahLst/>
              <a:cxnLst/>
              <a:rect l="l" t="t" r="r" b="b"/>
              <a:pathLst>
                <a:path w="5380990" h="902970">
                  <a:moveTo>
                    <a:pt x="5230368" y="0"/>
                  </a:moveTo>
                  <a:lnTo>
                    <a:pt x="0" y="0"/>
                  </a:lnTo>
                  <a:lnTo>
                    <a:pt x="0" y="902398"/>
                  </a:lnTo>
                  <a:lnTo>
                    <a:pt x="5230368" y="902398"/>
                  </a:lnTo>
                  <a:lnTo>
                    <a:pt x="5277900" y="894731"/>
                  </a:lnTo>
                  <a:lnTo>
                    <a:pt x="5319178" y="873379"/>
                  </a:lnTo>
                  <a:lnTo>
                    <a:pt x="5351727" y="840821"/>
                  </a:lnTo>
                  <a:lnTo>
                    <a:pt x="5373071" y="799533"/>
                  </a:lnTo>
                  <a:lnTo>
                    <a:pt x="5380736" y="751992"/>
                  </a:lnTo>
                  <a:lnTo>
                    <a:pt x="5380736" y="150368"/>
                  </a:lnTo>
                  <a:lnTo>
                    <a:pt x="5373071" y="102835"/>
                  </a:lnTo>
                  <a:lnTo>
                    <a:pt x="5351727" y="61557"/>
                  </a:lnTo>
                  <a:lnTo>
                    <a:pt x="5319178" y="29008"/>
                  </a:lnTo>
                  <a:lnTo>
                    <a:pt x="5277900" y="7664"/>
                  </a:lnTo>
                  <a:lnTo>
                    <a:pt x="5230368" y="0"/>
                  </a:lnTo>
                  <a:close/>
                </a:path>
              </a:pathLst>
            </a:custGeom>
            <a:solidFill>
              <a:srgbClr val="EAD3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94964" y="5155184"/>
              <a:ext cx="5380990" cy="902969"/>
            </a:xfrm>
            <a:custGeom>
              <a:avLst/>
              <a:gdLst/>
              <a:ahLst/>
              <a:cxnLst/>
              <a:rect l="l" t="t" r="r" b="b"/>
              <a:pathLst>
                <a:path w="5380990" h="902970">
                  <a:moveTo>
                    <a:pt x="5380736" y="150368"/>
                  </a:moveTo>
                  <a:lnTo>
                    <a:pt x="5380736" y="751992"/>
                  </a:lnTo>
                  <a:lnTo>
                    <a:pt x="5373071" y="799533"/>
                  </a:lnTo>
                  <a:lnTo>
                    <a:pt x="5351727" y="840821"/>
                  </a:lnTo>
                  <a:lnTo>
                    <a:pt x="5319178" y="873379"/>
                  </a:lnTo>
                  <a:lnTo>
                    <a:pt x="5277900" y="894731"/>
                  </a:lnTo>
                  <a:lnTo>
                    <a:pt x="5230368" y="902398"/>
                  </a:lnTo>
                  <a:lnTo>
                    <a:pt x="0" y="902398"/>
                  </a:lnTo>
                  <a:lnTo>
                    <a:pt x="0" y="0"/>
                  </a:lnTo>
                  <a:lnTo>
                    <a:pt x="5230368" y="0"/>
                  </a:lnTo>
                  <a:lnTo>
                    <a:pt x="5277900" y="7664"/>
                  </a:lnTo>
                  <a:lnTo>
                    <a:pt x="5319178" y="29008"/>
                  </a:lnTo>
                  <a:lnTo>
                    <a:pt x="5351727" y="61557"/>
                  </a:lnTo>
                  <a:lnTo>
                    <a:pt x="5373071" y="102835"/>
                  </a:lnTo>
                  <a:lnTo>
                    <a:pt x="5380736" y="150368"/>
                  </a:lnTo>
                  <a:close/>
                </a:path>
              </a:pathLst>
            </a:custGeom>
            <a:ln w="19050">
              <a:solidFill>
                <a:srgbClr val="EAD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504691" y="5154869"/>
            <a:ext cx="1056005" cy="8280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260"/>
              </a:spcBef>
              <a:buChar char="•"/>
              <a:tabLst>
                <a:tab pos="299720" algn="l"/>
              </a:tabLst>
            </a:pPr>
            <a:r>
              <a:rPr sz="2500" spc="-175" dirty="0">
                <a:latin typeface="Arial"/>
                <a:cs typeface="Arial"/>
              </a:rPr>
              <a:t>DRL</a:t>
            </a:r>
            <a:endParaRPr sz="25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60"/>
              </a:spcBef>
              <a:buChar char="•"/>
              <a:tabLst>
                <a:tab pos="299720" algn="l"/>
              </a:tabLst>
            </a:pPr>
            <a:r>
              <a:rPr sz="2500" spc="70" dirty="0">
                <a:latin typeface="Arial"/>
                <a:cs typeface="Arial"/>
              </a:rPr>
              <a:t>2006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58775" y="5003672"/>
            <a:ext cx="3046095" cy="1092200"/>
            <a:chOff x="358775" y="5003672"/>
            <a:chExt cx="3046095" cy="1092200"/>
          </a:xfrm>
        </p:grpSpPr>
        <p:sp>
          <p:nvSpPr>
            <p:cNvPr id="32" name="object 32"/>
            <p:cNvSpPr/>
            <p:nvPr/>
          </p:nvSpPr>
          <p:spPr>
            <a:xfrm>
              <a:off x="368300" y="5013197"/>
              <a:ext cx="3027045" cy="1073150"/>
            </a:xfrm>
            <a:custGeom>
              <a:avLst/>
              <a:gdLst/>
              <a:ahLst/>
              <a:cxnLst/>
              <a:rect l="l" t="t" r="r" b="b"/>
              <a:pathLst>
                <a:path w="3027045" h="1073150">
                  <a:moveTo>
                    <a:pt x="2847848" y="0"/>
                  </a:moveTo>
                  <a:lnTo>
                    <a:pt x="178828" y="0"/>
                  </a:lnTo>
                  <a:lnTo>
                    <a:pt x="131287" y="6384"/>
                  </a:lnTo>
                  <a:lnTo>
                    <a:pt x="88568" y="24402"/>
                  </a:lnTo>
                  <a:lnTo>
                    <a:pt x="52376" y="52355"/>
                  </a:lnTo>
                  <a:lnTo>
                    <a:pt x="24414" y="88542"/>
                  </a:lnTo>
                  <a:lnTo>
                    <a:pt x="6387" y="131262"/>
                  </a:lnTo>
                  <a:lnTo>
                    <a:pt x="0" y="178815"/>
                  </a:lnTo>
                  <a:lnTo>
                    <a:pt x="0" y="894079"/>
                  </a:lnTo>
                  <a:lnTo>
                    <a:pt x="6387" y="941615"/>
                  </a:lnTo>
                  <a:lnTo>
                    <a:pt x="24414" y="984330"/>
                  </a:lnTo>
                  <a:lnTo>
                    <a:pt x="52376" y="1020521"/>
                  </a:lnTo>
                  <a:lnTo>
                    <a:pt x="88568" y="1048481"/>
                  </a:lnTo>
                  <a:lnTo>
                    <a:pt x="131287" y="1066508"/>
                  </a:lnTo>
                  <a:lnTo>
                    <a:pt x="178828" y="1072895"/>
                  </a:lnTo>
                  <a:lnTo>
                    <a:pt x="2847848" y="1072895"/>
                  </a:lnTo>
                  <a:lnTo>
                    <a:pt x="2895401" y="1066508"/>
                  </a:lnTo>
                  <a:lnTo>
                    <a:pt x="2938121" y="1048481"/>
                  </a:lnTo>
                  <a:lnTo>
                    <a:pt x="2974308" y="1020521"/>
                  </a:lnTo>
                  <a:lnTo>
                    <a:pt x="3002261" y="984330"/>
                  </a:lnTo>
                  <a:lnTo>
                    <a:pt x="3020279" y="941615"/>
                  </a:lnTo>
                  <a:lnTo>
                    <a:pt x="3026664" y="894079"/>
                  </a:lnTo>
                  <a:lnTo>
                    <a:pt x="3026664" y="178815"/>
                  </a:lnTo>
                  <a:lnTo>
                    <a:pt x="3020279" y="131262"/>
                  </a:lnTo>
                  <a:lnTo>
                    <a:pt x="3002261" y="88542"/>
                  </a:lnTo>
                  <a:lnTo>
                    <a:pt x="2974308" y="52355"/>
                  </a:lnTo>
                  <a:lnTo>
                    <a:pt x="2938121" y="24402"/>
                  </a:lnTo>
                  <a:lnTo>
                    <a:pt x="2895401" y="6384"/>
                  </a:lnTo>
                  <a:lnTo>
                    <a:pt x="2847848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68300" y="5013197"/>
              <a:ext cx="3027045" cy="1073150"/>
            </a:xfrm>
            <a:custGeom>
              <a:avLst/>
              <a:gdLst/>
              <a:ahLst/>
              <a:cxnLst/>
              <a:rect l="l" t="t" r="r" b="b"/>
              <a:pathLst>
                <a:path w="3027045" h="1073150">
                  <a:moveTo>
                    <a:pt x="0" y="178815"/>
                  </a:moveTo>
                  <a:lnTo>
                    <a:pt x="6387" y="131262"/>
                  </a:lnTo>
                  <a:lnTo>
                    <a:pt x="24414" y="88542"/>
                  </a:lnTo>
                  <a:lnTo>
                    <a:pt x="52376" y="52355"/>
                  </a:lnTo>
                  <a:lnTo>
                    <a:pt x="88568" y="24402"/>
                  </a:lnTo>
                  <a:lnTo>
                    <a:pt x="131287" y="6384"/>
                  </a:lnTo>
                  <a:lnTo>
                    <a:pt x="178828" y="0"/>
                  </a:lnTo>
                  <a:lnTo>
                    <a:pt x="2847848" y="0"/>
                  </a:lnTo>
                  <a:lnTo>
                    <a:pt x="2895401" y="6384"/>
                  </a:lnTo>
                  <a:lnTo>
                    <a:pt x="2938121" y="24402"/>
                  </a:lnTo>
                  <a:lnTo>
                    <a:pt x="2974308" y="52355"/>
                  </a:lnTo>
                  <a:lnTo>
                    <a:pt x="3002261" y="88542"/>
                  </a:lnTo>
                  <a:lnTo>
                    <a:pt x="3020279" y="131262"/>
                  </a:lnTo>
                  <a:lnTo>
                    <a:pt x="3026664" y="178815"/>
                  </a:lnTo>
                  <a:lnTo>
                    <a:pt x="3026664" y="894079"/>
                  </a:lnTo>
                  <a:lnTo>
                    <a:pt x="3020279" y="941615"/>
                  </a:lnTo>
                  <a:lnTo>
                    <a:pt x="3002261" y="984330"/>
                  </a:lnTo>
                  <a:lnTo>
                    <a:pt x="2974308" y="1020521"/>
                  </a:lnTo>
                  <a:lnTo>
                    <a:pt x="2938121" y="1048481"/>
                  </a:lnTo>
                  <a:lnTo>
                    <a:pt x="2895401" y="1066508"/>
                  </a:lnTo>
                  <a:lnTo>
                    <a:pt x="2847848" y="1072895"/>
                  </a:lnTo>
                  <a:lnTo>
                    <a:pt x="178828" y="1072895"/>
                  </a:lnTo>
                  <a:lnTo>
                    <a:pt x="131287" y="1066508"/>
                  </a:lnTo>
                  <a:lnTo>
                    <a:pt x="88568" y="1048481"/>
                  </a:lnTo>
                  <a:lnTo>
                    <a:pt x="52376" y="1020521"/>
                  </a:lnTo>
                  <a:lnTo>
                    <a:pt x="24414" y="984330"/>
                  </a:lnTo>
                  <a:lnTo>
                    <a:pt x="6387" y="941615"/>
                  </a:lnTo>
                  <a:lnTo>
                    <a:pt x="0" y="894079"/>
                  </a:lnTo>
                  <a:lnTo>
                    <a:pt x="0" y="17881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354963" y="4984944"/>
            <a:ext cx="1053465" cy="9791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5255">
              <a:lnSpc>
                <a:spcPct val="125200"/>
              </a:lnSpc>
              <a:spcBef>
                <a:spcPts val="95"/>
              </a:spcBef>
            </a:pPr>
            <a:r>
              <a:rPr sz="2500" spc="-90" dirty="0">
                <a:solidFill>
                  <a:srgbClr val="FFFFFF"/>
                </a:solidFill>
                <a:latin typeface="Arial"/>
                <a:cs typeface="Arial"/>
              </a:rPr>
              <a:t>Zocor  </a:t>
            </a:r>
            <a:r>
              <a:rPr sz="2500" spc="-80" dirty="0">
                <a:solidFill>
                  <a:srgbClr val="FFFFFF"/>
                </a:solidFill>
                <a:latin typeface="Arial"/>
                <a:cs typeface="Arial"/>
              </a:rPr>
              <a:t>(Me</a:t>
            </a:r>
            <a:r>
              <a:rPr sz="2500" spc="-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5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500" spc="-15" dirty="0">
                <a:solidFill>
                  <a:srgbClr val="FFFFFF"/>
                </a:solidFill>
                <a:latin typeface="Arial"/>
                <a:cs typeface="Arial"/>
              </a:rPr>
              <a:t>k)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670010"/>
            <a:ext cx="8176895" cy="48545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38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Evergreening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warehousing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400" spc="63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patents</a:t>
            </a:r>
            <a:endParaRPr sz="2400">
              <a:latin typeface="Arial"/>
              <a:cs typeface="Arial"/>
            </a:endParaRPr>
          </a:p>
          <a:p>
            <a:pPr marL="241300" marR="200660" indent="-228600" algn="just">
              <a:lnSpc>
                <a:spcPts val="2590"/>
              </a:lnSpc>
              <a:spcBef>
                <a:spcPts val="62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20" dirty="0">
                <a:solidFill>
                  <a:srgbClr val="524848"/>
                </a:solidFill>
                <a:latin typeface="Arial"/>
                <a:cs typeface="Arial"/>
              </a:rPr>
              <a:t>An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innovator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may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400" spc="155" dirty="0">
                <a:solidFill>
                  <a:srgbClr val="524848"/>
                </a:solidFill>
                <a:latin typeface="Arial"/>
                <a:cs typeface="Arial"/>
              </a:rPr>
              <a:t>multiple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attributes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-409" dirty="0">
                <a:solidFill>
                  <a:srgbClr val="524848"/>
                </a:solidFill>
                <a:latin typeface="Arial"/>
                <a:cs typeface="Arial"/>
              </a:rPr>
              <a:t>a 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product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(may </a:t>
            </a:r>
            <a:r>
              <a:rPr sz="2400" spc="15" dirty="0">
                <a:solidFill>
                  <a:srgbClr val="524848"/>
                </a:solidFill>
                <a:latin typeface="Arial"/>
                <a:cs typeface="Arial"/>
              </a:rPr>
              <a:t>be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color,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manufacturing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process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or 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chemicals 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produced </a:t>
            </a: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when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drug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45" dirty="0">
                <a:solidFill>
                  <a:srgbClr val="524848"/>
                </a:solidFill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ts val="2415"/>
              </a:lnSpc>
              <a:tabLst>
                <a:tab pos="1693545" algn="l"/>
                <a:tab pos="2159635" algn="l"/>
                <a:tab pos="2830195" algn="l"/>
                <a:tab pos="3826510" algn="l"/>
                <a:tab pos="4567555" algn="l"/>
                <a:tab pos="6102985" algn="l"/>
              </a:tabLst>
            </a:pP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ingested	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in	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	</a:t>
            </a:r>
            <a:r>
              <a:rPr sz="2400" spc="45" dirty="0">
                <a:solidFill>
                  <a:srgbClr val="524848"/>
                </a:solidFill>
                <a:latin typeface="Arial"/>
                <a:cs typeface="Arial"/>
              </a:rPr>
              <a:t>body)	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and	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keeps</a:t>
            </a:r>
            <a:r>
              <a:rPr sz="2400" spc="3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524848"/>
                </a:solidFill>
                <a:latin typeface="Arial"/>
                <a:cs typeface="Arial"/>
              </a:rPr>
              <a:t>on	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adding</a:t>
            </a:r>
            <a:endParaRPr sz="2400">
              <a:latin typeface="Arial"/>
              <a:cs typeface="Arial"/>
            </a:endParaRPr>
          </a:p>
          <a:p>
            <a:pPr marL="241300" marR="271780">
              <a:lnSpc>
                <a:spcPct val="90000"/>
              </a:lnSpc>
              <a:spcBef>
                <a:spcPts val="145"/>
              </a:spcBef>
              <a:tabLst>
                <a:tab pos="722630" algn="l"/>
                <a:tab pos="1545590" algn="l"/>
                <a:tab pos="1816100" algn="l"/>
                <a:tab pos="2012314" algn="l"/>
                <a:tab pos="2306955" algn="l"/>
                <a:tab pos="2682875" algn="l"/>
                <a:tab pos="2977515" algn="l"/>
                <a:tab pos="3349625" algn="l"/>
                <a:tab pos="3931920" algn="l"/>
                <a:tab pos="4227195" algn="l"/>
                <a:tab pos="4700270" algn="l"/>
                <a:tab pos="4965700" algn="l"/>
                <a:tab pos="6797040" algn="l"/>
              </a:tabLst>
            </a:pP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patents	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in		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	</a:t>
            </a:r>
            <a:r>
              <a:rPr sz="2400" spc="30" dirty="0">
                <a:solidFill>
                  <a:srgbClr val="524848"/>
                </a:solidFill>
                <a:latin typeface="Arial"/>
                <a:cs typeface="Arial"/>
              </a:rPr>
              <a:t>Orange	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Book,	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essentially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forcing  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h</a:t>
            </a:r>
            <a:r>
              <a:rPr sz="2400" spc="-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2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g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-85" dirty="0">
                <a:solidFill>
                  <a:srgbClr val="524848"/>
                </a:solidFill>
                <a:latin typeface="Arial"/>
                <a:cs typeface="Arial"/>
              </a:rPr>
              <a:t>c</a:t>
            </a:r>
            <a:r>
              <a:rPr sz="2400" spc="1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-6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2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h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spc="-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2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b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wee</a:t>
            </a:r>
            <a:r>
              <a:rPr sz="2400" spc="-35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spc="1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w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spc="-95" dirty="0">
                <a:solidFill>
                  <a:srgbClr val="524848"/>
                </a:solidFill>
                <a:latin typeface="Arial"/>
                <a:cs typeface="Arial"/>
              </a:rPr>
              <a:t>g</a:t>
            </a:r>
            <a:r>
              <a:rPr sz="2400" spc="204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524848"/>
                </a:solidFill>
                <a:latin typeface="Arial"/>
                <a:cs typeface="Arial"/>
              </a:rPr>
              <a:t>f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h</a:t>
            </a:r>
            <a:r>
              <a:rPr sz="2400" spc="-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p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215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-80" dirty="0">
                <a:solidFill>
                  <a:srgbClr val="524848"/>
                </a:solidFill>
                <a:latin typeface="Arial"/>
                <a:cs typeface="Arial"/>
              </a:rPr>
              <a:t>s 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to	expire	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or	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file	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	</a:t>
            </a:r>
            <a:r>
              <a:rPr sz="2400" spc="45" dirty="0">
                <a:solidFill>
                  <a:srgbClr val="524848"/>
                </a:solidFill>
                <a:latin typeface="Arial"/>
                <a:cs typeface="Arial"/>
              </a:rPr>
              <a:t>Para	</a:t>
            </a:r>
            <a:r>
              <a:rPr sz="2400" spc="-95" dirty="0">
                <a:solidFill>
                  <a:srgbClr val="524848"/>
                </a:solidFill>
                <a:latin typeface="Arial"/>
                <a:cs typeface="Arial"/>
              </a:rPr>
              <a:t>IV	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certification</a:t>
            </a:r>
            <a:r>
              <a:rPr sz="2400" spc="2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which</a:t>
            </a:r>
            <a:endParaRPr sz="2400">
              <a:latin typeface="Arial"/>
              <a:cs typeface="Arial"/>
            </a:endParaRPr>
          </a:p>
          <a:p>
            <a:pPr marL="241300" marR="5080">
              <a:lnSpc>
                <a:spcPts val="2590"/>
              </a:lnSpc>
              <a:spcBef>
                <a:spcPts val="40"/>
              </a:spcBef>
              <a:tabLst>
                <a:tab pos="1341755" algn="l"/>
                <a:tab pos="2350135" algn="l"/>
                <a:tab pos="3020695" algn="l"/>
                <a:tab pos="3917950" algn="l"/>
                <a:tab pos="4404360" algn="l"/>
                <a:tab pos="5925820" algn="l"/>
                <a:tab pos="6586220" algn="l"/>
              </a:tabLst>
            </a:pP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b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g</a:t>
            </a:r>
            <a:r>
              <a:rPr sz="2400" spc="-114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l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spc="-95" dirty="0">
                <a:solidFill>
                  <a:srgbClr val="524848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h</a:t>
            </a:r>
            <a:r>
              <a:rPr sz="2400" spc="-80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spc="220" dirty="0">
                <a:solidFill>
                  <a:srgbClr val="524848"/>
                </a:solidFill>
                <a:latin typeface="Arial"/>
                <a:cs typeface="Arial"/>
              </a:rPr>
              <a:t>k</a:t>
            </a:r>
            <a:r>
              <a:rPr sz="2400" spc="-114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li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g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an</a:t>
            </a:r>
            <a:r>
              <a:rPr sz="2400" spc="-45" dirty="0">
                <a:solidFill>
                  <a:srgbClr val="524848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ss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c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215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-30" dirty="0">
                <a:solidFill>
                  <a:srgbClr val="524848"/>
                </a:solidFill>
                <a:latin typeface="Arial"/>
                <a:cs typeface="Arial"/>
              </a:rPr>
              <a:t>d 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costs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and</a:t>
            </a:r>
            <a:r>
              <a:rPr sz="2400" spc="3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delays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  <a:spcBef>
                <a:spcPts val="254"/>
              </a:spcBef>
            </a:pPr>
            <a:r>
              <a:rPr sz="2400" spc="-625" dirty="0">
                <a:solidFill>
                  <a:srgbClr val="C56951"/>
                </a:solidFill>
                <a:latin typeface="Arial"/>
                <a:cs typeface="Arial"/>
              </a:rPr>
              <a:t> 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provision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filing 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infringement</a:t>
            </a:r>
            <a:r>
              <a:rPr sz="2400" spc="-1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lawsuit</a:t>
            </a:r>
            <a:endParaRPr sz="2400">
              <a:latin typeface="Arial"/>
              <a:cs typeface="Arial"/>
            </a:endParaRPr>
          </a:p>
          <a:p>
            <a:pPr marL="241300" marR="650875">
              <a:lnSpc>
                <a:spcPts val="2590"/>
              </a:lnSpc>
              <a:spcBef>
                <a:spcPts val="185"/>
              </a:spcBef>
              <a:tabLst>
                <a:tab pos="1924050" algn="l"/>
                <a:tab pos="2640330" algn="l"/>
                <a:tab pos="3381375" algn="l"/>
                <a:tab pos="3755390" algn="l"/>
                <a:tab pos="5756910" algn="l"/>
                <a:tab pos="6248400" algn="l"/>
                <a:tab pos="7167880" algn="l"/>
              </a:tabLst>
            </a:pP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g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524848"/>
                </a:solidFill>
                <a:latin typeface="Arial"/>
                <a:cs typeface="Arial"/>
              </a:rPr>
              <a:t>v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-114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spc="1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h</a:t>
            </a:r>
            <a:r>
              <a:rPr sz="2400" spc="-80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b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an</a:t>
            </a:r>
            <a:r>
              <a:rPr sz="2400" spc="-45" dirty="0">
                <a:solidFill>
                  <a:srgbClr val="524848"/>
                </a:solidFill>
                <a:latin typeface="Arial"/>
                <a:cs typeface="Arial"/>
              </a:rPr>
              <a:t>d</a:t>
            </a:r>
            <a:r>
              <a:rPr sz="2400" spc="204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na</a:t>
            </a:r>
            <a:r>
              <a:rPr sz="2400" spc="235" dirty="0">
                <a:solidFill>
                  <a:srgbClr val="524848"/>
                </a:solidFill>
                <a:latin typeface="Arial"/>
                <a:cs typeface="Arial"/>
              </a:rPr>
              <a:t>m</a:t>
            </a:r>
            <a:r>
              <a:rPr sz="2400" spc="-80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235" dirty="0">
                <a:solidFill>
                  <a:srgbClr val="524848"/>
                </a:solidFill>
                <a:latin typeface="Arial"/>
                <a:cs typeface="Arial"/>
              </a:rPr>
              <a:t>m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anu</a:t>
            </a:r>
            <a:r>
              <a:rPr sz="2400" spc="240" dirty="0">
                <a:solidFill>
                  <a:srgbClr val="524848"/>
                </a:solidFill>
                <a:latin typeface="Arial"/>
                <a:cs typeface="Arial"/>
              </a:rPr>
              <a:t>f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c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u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l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-25" dirty="0">
                <a:solidFill>
                  <a:srgbClr val="524848"/>
                </a:solidFill>
                <a:latin typeface="Arial"/>
                <a:cs typeface="Arial"/>
              </a:rPr>
              <a:t>n 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additional	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two	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and	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	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half 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years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400" spc="4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ts val="2555"/>
              </a:lnSpc>
              <a:tabLst>
                <a:tab pos="4441825" algn="l"/>
              </a:tabLst>
            </a:pP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monopoly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has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resulted</a:t>
            </a:r>
            <a:r>
              <a:rPr sz="2400" spc="5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in</a:t>
            </a:r>
            <a:r>
              <a:rPr sz="2400" spc="2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	</a:t>
            </a:r>
            <a:r>
              <a:rPr sz="2400" spc="15" dirty="0">
                <a:solidFill>
                  <a:srgbClr val="524848"/>
                </a:solidFill>
                <a:latin typeface="Arial"/>
                <a:cs typeface="Arial"/>
              </a:rPr>
              <a:t>wave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45" dirty="0">
                <a:solidFill>
                  <a:srgbClr val="524848"/>
                </a:solidFill>
                <a:latin typeface="Arial"/>
                <a:cs typeface="Arial"/>
              </a:rPr>
              <a:t>such</a:t>
            </a:r>
            <a:r>
              <a:rPr sz="2400" spc="-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lawsuits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1270" algn="ctr">
              <a:lnSpc>
                <a:spcPct val="100000"/>
              </a:lnSpc>
            </a:pPr>
            <a:r>
              <a:rPr spc="-120" dirty="0"/>
              <a:t>WAREHOUSING</a:t>
            </a:r>
            <a:r>
              <a:rPr spc="245" dirty="0"/>
              <a:t> </a:t>
            </a:r>
            <a:r>
              <a:rPr spc="-185" dirty="0"/>
              <a:t>PATENTS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682626"/>
            <a:ext cx="8228330" cy="456501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9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000" spc="-1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Hatch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Waxman</a:t>
            </a:r>
            <a:r>
              <a:rPr sz="2000" spc="1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Act</a:t>
            </a:r>
            <a:endParaRPr sz="2000">
              <a:latin typeface="Arial"/>
              <a:cs typeface="Arial"/>
            </a:endParaRPr>
          </a:p>
          <a:p>
            <a:pPr marL="287020" marR="272415" lvl="1">
              <a:lnSpc>
                <a:spcPct val="100000"/>
              </a:lnSpc>
              <a:spcBef>
                <a:spcPts val="440"/>
              </a:spcBef>
              <a:buChar char="–"/>
              <a:tabLst>
                <a:tab pos="502284" algn="l"/>
              </a:tabLst>
            </a:pPr>
            <a:r>
              <a:rPr sz="1800" spc="35" dirty="0">
                <a:solidFill>
                  <a:srgbClr val="524848"/>
                </a:solidFill>
                <a:latin typeface="Arial"/>
                <a:cs typeface="Arial"/>
              </a:rPr>
              <a:t>extended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85" dirty="0">
                <a:solidFill>
                  <a:srgbClr val="524848"/>
                </a:solidFill>
                <a:latin typeface="Arial"/>
                <a:cs typeface="Arial"/>
              </a:rPr>
              <a:t>life </a:t>
            </a: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75" dirty="0">
                <a:solidFill>
                  <a:srgbClr val="524848"/>
                </a:solidFill>
                <a:latin typeface="Arial"/>
                <a:cs typeface="Arial"/>
              </a:rPr>
              <a:t>pharmaceutical </a:t>
            </a:r>
            <a:r>
              <a:rPr sz="1800" spc="60" dirty="0">
                <a:solidFill>
                  <a:srgbClr val="524848"/>
                </a:solidFill>
                <a:latin typeface="Arial"/>
                <a:cs typeface="Arial"/>
              </a:rPr>
              <a:t>patents </a:t>
            </a:r>
            <a:r>
              <a:rPr sz="1800" spc="10" dirty="0">
                <a:solidFill>
                  <a:srgbClr val="524848"/>
                </a:solidFill>
                <a:latin typeface="Arial"/>
                <a:cs typeface="Arial"/>
              </a:rPr>
              <a:t>up </a:t>
            </a:r>
            <a:r>
              <a:rPr sz="1800" spc="4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1800" spc="90" dirty="0">
                <a:solidFill>
                  <a:srgbClr val="524848"/>
                </a:solidFill>
                <a:latin typeface="Arial"/>
                <a:cs typeface="Arial"/>
              </a:rPr>
              <a:t>14 </a:t>
            </a:r>
            <a:r>
              <a:rPr sz="1800" spc="15" dirty="0">
                <a:solidFill>
                  <a:srgbClr val="524848"/>
                </a:solidFill>
                <a:latin typeface="Arial"/>
                <a:cs typeface="Arial"/>
              </a:rPr>
              <a:t>years </a:t>
            </a:r>
            <a:r>
              <a:rPr sz="1800" spc="85" dirty="0">
                <a:solidFill>
                  <a:srgbClr val="524848"/>
                </a:solidFill>
                <a:latin typeface="Arial"/>
                <a:cs typeface="Arial"/>
              </a:rPr>
              <a:t>from </a:t>
            </a:r>
            <a:r>
              <a:rPr sz="1800" spc="67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100" dirty="0">
                <a:solidFill>
                  <a:srgbClr val="524848"/>
                </a:solidFill>
                <a:latin typeface="Arial"/>
                <a:cs typeface="Arial"/>
              </a:rPr>
              <a:t>time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-25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1800" spc="10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1800" spc="70" dirty="0">
                <a:solidFill>
                  <a:srgbClr val="524848"/>
                </a:solidFill>
                <a:latin typeface="Arial"/>
                <a:cs typeface="Arial"/>
              </a:rPr>
              <a:t>Application </a:t>
            </a:r>
            <a:r>
              <a:rPr sz="1800" spc="25" dirty="0">
                <a:solidFill>
                  <a:srgbClr val="524848"/>
                </a:solidFill>
                <a:latin typeface="Arial"/>
                <a:cs typeface="Arial"/>
              </a:rPr>
              <a:t>is </a:t>
            </a:r>
            <a:r>
              <a:rPr sz="1800" spc="30" dirty="0">
                <a:solidFill>
                  <a:srgbClr val="524848"/>
                </a:solidFill>
                <a:latin typeface="Arial"/>
                <a:cs typeface="Arial"/>
              </a:rPr>
              <a:t>approved </a:t>
            </a:r>
            <a:r>
              <a:rPr sz="1800" spc="-35" dirty="0">
                <a:solidFill>
                  <a:srgbClr val="524848"/>
                </a:solidFill>
                <a:latin typeface="Arial"/>
                <a:cs typeface="Arial"/>
              </a:rPr>
              <a:t>by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1800" spc="3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524848"/>
                </a:solidFill>
                <a:latin typeface="Arial"/>
                <a:cs typeface="Arial"/>
              </a:rPr>
              <a:t>FDA,</a:t>
            </a:r>
            <a:endParaRPr sz="1800">
              <a:latin typeface="Arial"/>
              <a:cs typeface="Arial"/>
            </a:endParaRPr>
          </a:p>
          <a:p>
            <a:pPr marL="287020" marR="887730" lvl="1">
              <a:lnSpc>
                <a:spcPct val="100000"/>
              </a:lnSpc>
              <a:spcBef>
                <a:spcPts val="434"/>
              </a:spcBef>
              <a:buChar char="–"/>
              <a:tabLst>
                <a:tab pos="502284" algn="l"/>
              </a:tabLst>
            </a:pP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provided </a:t>
            </a:r>
            <a:r>
              <a:rPr sz="1800" spc="80" dirty="0">
                <a:solidFill>
                  <a:srgbClr val="524848"/>
                </a:solidFill>
                <a:latin typeface="Arial"/>
                <a:cs typeface="Arial"/>
              </a:rPr>
              <a:t>additional </a:t>
            </a:r>
            <a:r>
              <a:rPr sz="1800" spc="90" dirty="0">
                <a:solidFill>
                  <a:srgbClr val="524848"/>
                </a:solidFill>
                <a:latin typeface="Arial"/>
                <a:cs typeface="Arial"/>
              </a:rPr>
              <a:t>market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exclusivity </a:t>
            </a:r>
            <a:r>
              <a:rPr sz="1800" spc="6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15" dirty="0">
                <a:solidFill>
                  <a:srgbClr val="524848"/>
                </a:solidFill>
                <a:latin typeface="Arial"/>
                <a:cs typeface="Arial"/>
              </a:rPr>
              <a:t>new </a:t>
            </a:r>
            <a:r>
              <a:rPr sz="1800" spc="5" dirty="0">
                <a:solidFill>
                  <a:srgbClr val="524848"/>
                </a:solidFill>
                <a:latin typeface="Arial"/>
                <a:cs typeface="Arial"/>
              </a:rPr>
              <a:t>uses </a:t>
            </a:r>
            <a:r>
              <a:rPr sz="1800" spc="15" dirty="0">
                <a:solidFill>
                  <a:srgbClr val="524848"/>
                </a:solidFill>
                <a:latin typeface="Arial"/>
                <a:cs typeface="Arial"/>
              </a:rPr>
              <a:t>or new  </a:t>
            </a:r>
            <a:r>
              <a:rPr sz="1800" spc="80" dirty="0">
                <a:solidFill>
                  <a:srgbClr val="524848"/>
                </a:solidFill>
                <a:latin typeface="Arial"/>
                <a:cs typeface="Arial"/>
              </a:rPr>
              <a:t>formulations,</a:t>
            </a:r>
            <a:endParaRPr sz="1800">
              <a:latin typeface="Arial"/>
              <a:cs typeface="Arial"/>
            </a:endParaRPr>
          </a:p>
          <a:p>
            <a:pPr marL="287020" marR="339090" lvl="1">
              <a:lnSpc>
                <a:spcPct val="100000"/>
              </a:lnSpc>
              <a:spcBef>
                <a:spcPts val="434"/>
              </a:spcBef>
              <a:buChar char="–"/>
              <a:tabLst>
                <a:tab pos="502284" algn="l"/>
              </a:tabLst>
            </a:pP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allowed </a:t>
            </a:r>
            <a:r>
              <a:rPr sz="1800" spc="80" dirty="0">
                <a:solidFill>
                  <a:srgbClr val="524848"/>
                </a:solidFill>
                <a:latin typeface="Arial"/>
                <a:cs typeface="Arial"/>
              </a:rPr>
              <a:t>potential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1800" spc="75" dirty="0">
                <a:solidFill>
                  <a:srgbClr val="524848"/>
                </a:solidFill>
                <a:latin typeface="Arial"/>
                <a:cs typeface="Arial"/>
              </a:rPr>
              <a:t>manufacturers </a:t>
            </a:r>
            <a:r>
              <a:rPr sz="1800" spc="4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conduct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work </a:t>
            </a:r>
            <a:r>
              <a:rPr sz="1800" spc="65" dirty="0">
                <a:solidFill>
                  <a:srgbClr val="524848"/>
                </a:solidFill>
                <a:latin typeface="Arial"/>
                <a:cs typeface="Arial"/>
              </a:rPr>
              <a:t>related </a:t>
            </a:r>
            <a:r>
              <a:rPr sz="1800" spc="40" dirty="0">
                <a:solidFill>
                  <a:srgbClr val="524848"/>
                </a:solidFill>
                <a:latin typeface="Arial"/>
                <a:cs typeface="Arial"/>
              </a:rPr>
              <a:t>to  </a:t>
            </a:r>
            <a:r>
              <a:rPr sz="1800" spc="80" dirty="0">
                <a:solidFill>
                  <a:srgbClr val="524848"/>
                </a:solidFill>
                <a:latin typeface="Arial"/>
                <a:cs typeface="Arial"/>
              </a:rPr>
              <a:t>marketing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3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1800" spc="85" dirty="0">
                <a:solidFill>
                  <a:srgbClr val="524848"/>
                </a:solidFill>
                <a:latin typeface="Arial"/>
                <a:cs typeface="Arial"/>
              </a:rPr>
              <a:t>without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35" dirty="0">
                <a:solidFill>
                  <a:srgbClr val="524848"/>
                </a:solidFill>
                <a:latin typeface="Arial"/>
                <a:cs typeface="Arial"/>
              </a:rPr>
              <a:t>charge </a:t>
            </a: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1800" spc="75" dirty="0">
                <a:solidFill>
                  <a:srgbClr val="524848"/>
                </a:solidFill>
                <a:latin typeface="Arial"/>
                <a:cs typeface="Arial"/>
              </a:rPr>
              <a:t>patent  </a:t>
            </a:r>
            <a:r>
              <a:rPr sz="1800" spc="80" dirty="0">
                <a:solidFill>
                  <a:srgbClr val="524848"/>
                </a:solidFill>
                <a:latin typeface="Arial"/>
                <a:cs typeface="Arial"/>
              </a:rPr>
              <a:t>infringement,</a:t>
            </a:r>
            <a:endParaRPr sz="1800">
              <a:latin typeface="Arial"/>
              <a:cs typeface="Arial"/>
            </a:endParaRPr>
          </a:p>
          <a:p>
            <a:pPr marL="287020" marR="537845" lvl="1">
              <a:lnSpc>
                <a:spcPct val="100000"/>
              </a:lnSpc>
              <a:spcBef>
                <a:spcPts val="430"/>
              </a:spcBef>
              <a:buChar char="–"/>
              <a:tabLst>
                <a:tab pos="502284" algn="l"/>
              </a:tabLst>
            </a:pPr>
            <a:r>
              <a:rPr sz="1800" spc="90" dirty="0">
                <a:solidFill>
                  <a:srgbClr val="524848"/>
                </a:solidFill>
                <a:latin typeface="Arial"/>
                <a:cs typeface="Arial"/>
              </a:rPr>
              <a:t>permitted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1800" spc="75" dirty="0">
                <a:solidFill>
                  <a:srgbClr val="524848"/>
                </a:solidFill>
                <a:latin typeface="Arial"/>
                <a:cs typeface="Arial"/>
              </a:rPr>
              <a:t>manufacturers </a:t>
            </a:r>
            <a:r>
              <a:rPr sz="1800" spc="4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1800" dirty="0">
                <a:solidFill>
                  <a:srgbClr val="524848"/>
                </a:solidFill>
                <a:latin typeface="Arial"/>
                <a:cs typeface="Arial"/>
              </a:rPr>
              <a:t>use </a:t>
            </a: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safety </a:t>
            </a:r>
            <a:r>
              <a:rPr sz="1800" spc="30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1800" spc="60" dirty="0">
                <a:solidFill>
                  <a:srgbClr val="524848"/>
                </a:solidFill>
                <a:latin typeface="Arial"/>
                <a:cs typeface="Arial"/>
              </a:rPr>
              <a:t>effectiveness  </a:t>
            </a:r>
            <a:r>
              <a:rPr sz="1800" spc="40" dirty="0">
                <a:solidFill>
                  <a:srgbClr val="524848"/>
                </a:solidFill>
                <a:latin typeface="Arial"/>
                <a:cs typeface="Arial"/>
              </a:rPr>
              <a:t>research </a:t>
            </a:r>
            <a:r>
              <a:rPr sz="1800" spc="75" dirty="0">
                <a:solidFill>
                  <a:srgbClr val="524848"/>
                </a:solidFill>
                <a:latin typeface="Arial"/>
                <a:cs typeface="Arial"/>
              </a:rPr>
              <a:t>performed </a:t>
            </a:r>
            <a:r>
              <a:rPr sz="1800" spc="-35" dirty="0">
                <a:solidFill>
                  <a:srgbClr val="524848"/>
                </a:solidFill>
                <a:latin typeface="Arial"/>
                <a:cs typeface="Arial"/>
              </a:rPr>
              <a:t>by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brand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name </a:t>
            </a:r>
            <a:r>
              <a:rPr sz="1800" spc="75" dirty="0">
                <a:solidFill>
                  <a:srgbClr val="524848"/>
                </a:solidFill>
                <a:latin typeface="Arial"/>
                <a:cs typeface="Arial"/>
              </a:rPr>
              <a:t>pharmaceutical</a:t>
            </a:r>
            <a:r>
              <a:rPr sz="1800" spc="60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companies,</a:t>
            </a:r>
            <a:endParaRPr sz="1800">
              <a:latin typeface="Arial"/>
              <a:cs typeface="Arial"/>
            </a:endParaRPr>
          </a:p>
          <a:p>
            <a:pPr marL="287020" marR="427990" lvl="1">
              <a:lnSpc>
                <a:spcPct val="100000"/>
              </a:lnSpc>
              <a:spcBef>
                <a:spcPts val="434"/>
              </a:spcBef>
              <a:buChar char="–"/>
              <a:tabLst>
                <a:tab pos="502284" algn="l"/>
              </a:tabLst>
            </a:pPr>
            <a:r>
              <a:rPr sz="1800" spc="65" dirty="0">
                <a:solidFill>
                  <a:srgbClr val="524848"/>
                </a:solidFill>
                <a:latin typeface="Arial"/>
                <a:cs typeface="Arial"/>
              </a:rPr>
              <a:t>introduced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concept of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bioequivalence </a:t>
            </a:r>
            <a:r>
              <a:rPr sz="1800" spc="4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1800" spc="70" dirty="0">
                <a:solidFill>
                  <a:srgbClr val="524848"/>
                </a:solidFill>
                <a:latin typeface="Arial"/>
                <a:cs typeface="Arial"/>
              </a:rPr>
              <a:t>obtain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of 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1800" spc="35" dirty="0">
                <a:solidFill>
                  <a:srgbClr val="524848"/>
                </a:solidFill>
                <a:latin typeface="Arial"/>
                <a:cs typeface="Arial"/>
              </a:rPr>
              <a:t>drug, </a:t>
            </a:r>
            <a:r>
              <a:rPr sz="1800" spc="30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1800" spc="90" dirty="0">
                <a:solidFill>
                  <a:srgbClr val="524848"/>
                </a:solidFill>
                <a:latin typeface="Arial"/>
                <a:cs typeface="Arial"/>
              </a:rPr>
              <a:t>simpliﬁed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1800" spc="3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1800" spc="25" dirty="0">
                <a:solidFill>
                  <a:srgbClr val="524848"/>
                </a:solidFill>
                <a:latin typeface="Arial"/>
                <a:cs typeface="Arial"/>
              </a:rPr>
              <a:t>process </a:t>
            </a:r>
            <a:r>
              <a:rPr sz="1800" spc="-35" dirty="0">
                <a:solidFill>
                  <a:srgbClr val="524848"/>
                </a:solidFill>
                <a:latin typeface="Arial"/>
                <a:cs typeface="Arial"/>
              </a:rPr>
              <a:t>by  </a:t>
            </a:r>
            <a:r>
              <a:rPr sz="1800" spc="70" dirty="0">
                <a:solidFill>
                  <a:srgbClr val="524848"/>
                </a:solidFill>
                <a:latin typeface="Arial"/>
                <a:cs typeface="Arial"/>
              </a:rPr>
              <a:t>introducing </a:t>
            </a:r>
            <a:r>
              <a:rPr sz="1800" spc="-45" dirty="0">
                <a:solidFill>
                  <a:srgbClr val="524848"/>
                </a:solidFill>
                <a:latin typeface="Arial"/>
                <a:cs typeface="Arial"/>
              </a:rPr>
              <a:t>ANDA,</a:t>
            </a:r>
            <a:r>
              <a:rPr sz="1800" spc="2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800" spc="30" dirty="0">
                <a:solidFill>
                  <a:srgbClr val="524848"/>
                </a:solidFill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287020" marR="5080" lvl="1">
              <a:lnSpc>
                <a:spcPct val="100000"/>
              </a:lnSpc>
              <a:spcBef>
                <a:spcPts val="434"/>
              </a:spcBef>
              <a:buChar char="–"/>
              <a:tabLst>
                <a:tab pos="502284" algn="l"/>
              </a:tabLst>
            </a:pPr>
            <a:r>
              <a:rPr sz="1800" spc="40" dirty="0">
                <a:solidFill>
                  <a:srgbClr val="524848"/>
                </a:solidFill>
                <a:latin typeface="Arial"/>
                <a:cs typeface="Arial"/>
              </a:rPr>
              <a:t>encouraged </a:t>
            </a:r>
            <a:r>
              <a:rPr sz="1800" spc="75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challenges </a:t>
            </a:r>
            <a:r>
              <a:rPr sz="1800" spc="-35" dirty="0">
                <a:solidFill>
                  <a:srgbClr val="524848"/>
                </a:solidFill>
                <a:latin typeface="Arial"/>
                <a:cs typeface="Arial"/>
              </a:rPr>
              <a:t>by </a:t>
            </a:r>
            <a:r>
              <a:rPr sz="1800" spc="50" dirty="0">
                <a:solidFill>
                  <a:srgbClr val="524848"/>
                </a:solidFill>
                <a:latin typeface="Arial"/>
                <a:cs typeface="Arial"/>
              </a:rPr>
              <a:t>providing </a:t>
            </a:r>
            <a:r>
              <a:rPr sz="1800" spc="120" dirty="0">
                <a:solidFill>
                  <a:srgbClr val="524848"/>
                </a:solidFill>
                <a:latin typeface="Arial"/>
                <a:cs typeface="Arial"/>
              </a:rPr>
              <a:t>180 </a:t>
            </a:r>
            <a:r>
              <a:rPr sz="1800" spc="-25" dirty="0">
                <a:solidFill>
                  <a:srgbClr val="524848"/>
                </a:solidFill>
                <a:latin typeface="Arial"/>
                <a:cs typeface="Arial"/>
              </a:rPr>
              <a:t>-day </a:t>
            </a:r>
            <a:r>
              <a:rPr sz="1800" spc="90" dirty="0">
                <a:solidFill>
                  <a:srgbClr val="524848"/>
                </a:solidFill>
                <a:latin typeface="Arial"/>
                <a:cs typeface="Arial"/>
              </a:rPr>
              <a:t>market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exclusivity  </a:t>
            </a:r>
            <a:r>
              <a:rPr sz="1800" spc="6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18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1800" spc="90" dirty="0">
                <a:solidFill>
                  <a:srgbClr val="524848"/>
                </a:solidFill>
                <a:latin typeface="Arial"/>
                <a:cs typeface="Arial"/>
              </a:rPr>
              <a:t>ﬁrst </a:t>
            </a:r>
            <a:r>
              <a:rPr sz="1800" spc="45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1800" spc="75" dirty="0">
                <a:solidFill>
                  <a:srgbClr val="524848"/>
                </a:solidFill>
                <a:latin typeface="Arial"/>
                <a:cs typeface="Arial"/>
              </a:rPr>
              <a:t>manufacturer </a:t>
            </a:r>
            <a:r>
              <a:rPr sz="1800" spc="20" dirty="0">
                <a:solidFill>
                  <a:srgbClr val="524848"/>
                </a:solidFill>
                <a:latin typeface="Arial"/>
                <a:cs typeface="Arial"/>
              </a:rPr>
              <a:t>who </a:t>
            </a:r>
            <a:r>
              <a:rPr sz="1800" spc="60" dirty="0">
                <a:solidFill>
                  <a:srgbClr val="524848"/>
                </a:solidFill>
                <a:latin typeface="Arial"/>
                <a:cs typeface="Arial"/>
              </a:rPr>
              <a:t>ﬁles</a:t>
            </a:r>
            <a:r>
              <a:rPr sz="1800" spc="2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524848"/>
                </a:solidFill>
                <a:latin typeface="Arial"/>
                <a:cs typeface="Arial"/>
              </a:rPr>
              <a:t>ANDA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pc="-145" dirty="0"/>
              <a:t>CONCLUSION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683994"/>
            <a:ext cx="8067040" cy="435546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Hatch</a:t>
            </a:r>
            <a:r>
              <a:rPr sz="2000" spc="1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Waxman</a:t>
            </a:r>
            <a:r>
              <a:rPr sz="2000" spc="1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Act</a:t>
            </a:r>
            <a:r>
              <a:rPr sz="2000" spc="2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led</a:t>
            </a:r>
            <a:r>
              <a:rPr sz="2000" spc="204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to</a:t>
            </a:r>
            <a:r>
              <a:rPr sz="2000" spc="2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000" spc="2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45" dirty="0">
                <a:solidFill>
                  <a:srgbClr val="524848"/>
                </a:solidFill>
                <a:latin typeface="Arial"/>
                <a:cs typeface="Arial"/>
              </a:rPr>
              <a:t>birth</a:t>
            </a:r>
            <a:r>
              <a:rPr sz="20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000" spc="229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524848"/>
                </a:solidFill>
                <a:latin typeface="Arial"/>
                <a:cs typeface="Arial"/>
              </a:rPr>
              <a:t>generic</a:t>
            </a:r>
            <a:r>
              <a:rPr sz="2000" spc="1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524848"/>
                </a:solidFill>
                <a:latin typeface="Arial"/>
                <a:cs typeface="Arial"/>
              </a:rPr>
              <a:t>industry</a:t>
            </a:r>
            <a:endParaRPr sz="2000">
              <a:latin typeface="Arial"/>
              <a:cs typeface="Arial"/>
            </a:endParaRPr>
          </a:p>
          <a:p>
            <a:pPr marL="241300" marR="494665" indent="-228600">
              <a:lnSpc>
                <a:spcPct val="100000"/>
              </a:lnSpc>
              <a:spcBef>
                <a:spcPts val="484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000" spc="110" dirty="0">
                <a:solidFill>
                  <a:srgbClr val="524848"/>
                </a:solidFill>
                <a:latin typeface="Arial"/>
                <a:cs typeface="Arial"/>
              </a:rPr>
              <a:t>It </a:t>
            </a:r>
            <a:r>
              <a:rPr sz="2000" spc="80" dirty="0">
                <a:solidFill>
                  <a:srgbClr val="524848"/>
                </a:solidFill>
                <a:latin typeface="Arial"/>
                <a:cs typeface="Arial"/>
              </a:rPr>
              <a:t>also </a:t>
            </a:r>
            <a:r>
              <a:rPr sz="2000" spc="35" dirty="0">
                <a:solidFill>
                  <a:srgbClr val="524848"/>
                </a:solidFill>
                <a:latin typeface="Arial"/>
                <a:cs typeface="Arial"/>
              </a:rPr>
              <a:t>gave </a:t>
            </a:r>
            <a:r>
              <a:rPr sz="2000" spc="125" dirty="0">
                <a:solidFill>
                  <a:srgbClr val="524848"/>
                </a:solidFill>
                <a:latin typeface="Arial"/>
                <a:cs typeface="Arial"/>
              </a:rPr>
              <a:t>protection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000" spc="100" dirty="0">
                <a:solidFill>
                  <a:srgbClr val="524848"/>
                </a:solidFill>
                <a:latin typeface="Arial"/>
                <a:cs typeface="Arial"/>
              </a:rPr>
              <a:t>innovators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000" spc="114" dirty="0">
                <a:solidFill>
                  <a:srgbClr val="524848"/>
                </a:solidFill>
                <a:latin typeface="Arial"/>
                <a:cs typeface="Arial"/>
              </a:rPr>
              <a:t>terms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000" spc="140" dirty="0">
                <a:solidFill>
                  <a:srgbClr val="524848"/>
                </a:solidFill>
                <a:latin typeface="Arial"/>
                <a:cs typeface="Arial"/>
              </a:rPr>
              <a:t>30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month  </a:t>
            </a:r>
            <a:r>
              <a:rPr sz="2000" spc="55" dirty="0">
                <a:solidFill>
                  <a:srgbClr val="524848"/>
                </a:solidFill>
                <a:latin typeface="Arial"/>
                <a:cs typeface="Arial"/>
              </a:rPr>
              <a:t>stay, </a:t>
            </a:r>
            <a:r>
              <a:rPr sz="2000" spc="140" dirty="0">
                <a:solidFill>
                  <a:srgbClr val="524848"/>
                </a:solidFill>
                <a:latin typeface="Arial"/>
                <a:cs typeface="Arial"/>
              </a:rPr>
              <a:t>market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exclusivities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000" spc="125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000" spc="130" dirty="0">
                <a:solidFill>
                  <a:srgbClr val="524848"/>
                </a:solidFill>
                <a:latin typeface="Arial"/>
                <a:cs typeface="Arial"/>
              </a:rPr>
              <a:t>term</a:t>
            </a:r>
            <a:r>
              <a:rPr sz="2000" spc="7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extensions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But,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brand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companies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are </a:t>
            </a:r>
            <a:r>
              <a:rPr sz="2000" spc="135" dirty="0">
                <a:solidFill>
                  <a:srgbClr val="524848"/>
                </a:solidFill>
                <a:latin typeface="Arial"/>
                <a:cs typeface="Arial"/>
              </a:rPr>
              <a:t>taking </a:t>
            </a:r>
            <a:r>
              <a:rPr sz="2000" spc="95" dirty="0">
                <a:solidFill>
                  <a:srgbClr val="524848"/>
                </a:solidFill>
                <a:latin typeface="Arial"/>
                <a:cs typeface="Arial"/>
              </a:rPr>
              <a:t>advantage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of</a:t>
            </a:r>
            <a:r>
              <a:rPr sz="2000" spc="3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241300" marR="662305">
              <a:lnSpc>
                <a:spcPct val="100000"/>
              </a:lnSpc>
            </a:pPr>
            <a:r>
              <a:rPr sz="2000" spc="100" dirty="0">
                <a:solidFill>
                  <a:srgbClr val="524848"/>
                </a:solidFill>
                <a:latin typeface="Arial"/>
                <a:cs typeface="Arial"/>
              </a:rPr>
              <a:t>loopholes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000" spc="-55" dirty="0">
                <a:solidFill>
                  <a:srgbClr val="524848"/>
                </a:solidFill>
                <a:latin typeface="Arial"/>
                <a:cs typeface="Arial"/>
              </a:rPr>
              <a:t>HWA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000" spc="130" dirty="0">
                <a:solidFill>
                  <a:srgbClr val="524848"/>
                </a:solidFill>
                <a:latin typeface="Arial"/>
                <a:cs typeface="Arial"/>
              </a:rPr>
              <a:t>form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authorized </a:t>
            </a: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generics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and  </a:t>
            </a:r>
            <a:r>
              <a:rPr sz="2000" spc="70" dirty="0">
                <a:solidFill>
                  <a:srgbClr val="524848"/>
                </a:solidFill>
                <a:latin typeface="Arial"/>
                <a:cs typeface="Arial"/>
              </a:rPr>
              <a:t>reverse </a:t>
            </a:r>
            <a:r>
              <a:rPr sz="2000" spc="110" dirty="0">
                <a:solidFill>
                  <a:srgbClr val="524848"/>
                </a:solidFill>
                <a:latin typeface="Arial"/>
                <a:cs typeface="Arial"/>
              </a:rPr>
              <a:t>payment</a:t>
            </a:r>
            <a:r>
              <a:rPr sz="2000" spc="30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524848"/>
                </a:solidFill>
                <a:latin typeface="Arial"/>
                <a:cs typeface="Arial"/>
              </a:rPr>
              <a:t>agreements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Brand</a:t>
            </a:r>
            <a:r>
              <a:rPr sz="2000" spc="204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companies</a:t>
            </a:r>
            <a:r>
              <a:rPr sz="2000" spc="1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are</a:t>
            </a:r>
            <a:r>
              <a:rPr sz="20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524848"/>
                </a:solidFill>
                <a:latin typeface="Arial"/>
                <a:cs typeface="Arial"/>
              </a:rPr>
              <a:t>also</a:t>
            </a:r>
            <a:r>
              <a:rPr sz="2000" spc="2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involved</a:t>
            </a:r>
            <a:r>
              <a:rPr sz="2000" spc="1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in</a:t>
            </a:r>
            <a:r>
              <a:rPr sz="2000" spc="22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524848"/>
                </a:solidFill>
                <a:latin typeface="Arial"/>
                <a:cs typeface="Arial"/>
              </a:rPr>
              <a:t>sham</a:t>
            </a:r>
            <a:r>
              <a:rPr sz="2000" spc="21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40" dirty="0">
                <a:solidFill>
                  <a:srgbClr val="524848"/>
                </a:solidFill>
                <a:latin typeface="Arial"/>
                <a:cs typeface="Arial"/>
              </a:rPr>
              <a:t>litigations</a:t>
            </a:r>
            <a:r>
              <a:rPr sz="2000" spc="1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to</a:t>
            </a:r>
            <a:r>
              <a:rPr sz="2000" spc="2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take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advantage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000" spc="140" dirty="0">
                <a:solidFill>
                  <a:srgbClr val="524848"/>
                </a:solidFill>
                <a:latin typeface="Arial"/>
                <a:cs typeface="Arial"/>
              </a:rPr>
              <a:t>30 </a:t>
            </a:r>
            <a:r>
              <a:rPr sz="2000" spc="130" dirty="0">
                <a:solidFill>
                  <a:srgbClr val="524848"/>
                </a:solidFill>
                <a:latin typeface="Arial"/>
                <a:cs typeface="Arial"/>
              </a:rPr>
              <a:t>month </a:t>
            </a:r>
            <a:r>
              <a:rPr sz="2000" spc="70" dirty="0">
                <a:solidFill>
                  <a:srgbClr val="524848"/>
                </a:solidFill>
                <a:latin typeface="Arial"/>
                <a:cs typeface="Arial"/>
              </a:rPr>
              <a:t>stay</a:t>
            </a:r>
            <a:r>
              <a:rPr sz="2000" spc="6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524848"/>
                </a:solidFill>
                <a:latin typeface="Arial"/>
                <a:cs typeface="Arial"/>
              </a:rPr>
              <a:t>provision</a:t>
            </a:r>
            <a:endParaRPr sz="2000">
              <a:latin typeface="Arial"/>
              <a:cs typeface="Arial"/>
            </a:endParaRPr>
          </a:p>
          <a:p>
            <a:pPr marL="241300" marR="488315" indent="-228600">
              <a:lnSpc>
                <a:spcPct val="100000"/>
              </a:lnSpc>
              <a:spcBef>
                <a:spcPts val="48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000" spc="50" dirty="0">
                <a:solidFill>
                  <a:srgbClr val="524848"/>
                </a:solidFill>
                <a:latin typeface="Arial"/>
                <a:cs typeface="Arial"/>
              </a:rPr>
              <a:t>Role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both </a:t>
            </a: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brand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000" spc="95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companies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are </a:t>
            </a:r>
            <a:r>
              <a:rPr sz="2000" spc="130" dirty="0">
                <a:solidFill>
                  <a:srgbClr val="524848"/>
                </a:solidFill>
                <a:latin typeface="Arial"/>
                <a:cs typeface="Arial"/>
              </a:rPr>
              <a:t>vital </a:t>
            </a:r>
            <a:r>
              <a:rPr sz="2000" spc="10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000" spc="-305" dirty="0">
                <a:solidFill>
                  <a:srgbClr val="524848"/>
                </a:solidFill>
                <a:latin typeface="Arial"/>
                <a:cs typeface="Arial"/>
              </a:rPr>
              <a:t>US  </a:t>
            </a:r>
            <a:r>
              <a:rPr sz="2000" spc="114" dirty="0">
                <a:solidFill>
                  <a:srgbClr val="524848"/>
                </a:solidFill>
                <a:latin typeface="Arial"/>
                <a:cs typeface="Arial"/>
              </a:rPr>
              <a:t>healthcare</a:t>
            </a:r>
            <a:r>
              <a:rPr sz="2000" spc="1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marL="321945" indent="-309880">
              <a:lnSpc>
                <a:spcPct val="100000"/>
              </a:lnSpc>
              <a:spcBef>
                <a:spcPts val="480"/>
              </a:spcBef>
              <a:buClr>
                <a:srgbClr val="C56951"/>
              </a:buClr>
              <a:buChar char=""/>
              <a:tabLst>
                <a:tab pos="321945" algn="l"/>
                <a:tab pos="322580" algn="l"/>
              </a:tabLst>
            </a:pPr>
            <a:r>
              <a:rPr sz="2000" spc="130" dirty="0">
                <a:solidFill>
                  <a:srgbClr val="524848"/>
                </a:solidFill>
                <a:latin typeface="Arial"/>
                <a:cs typeface="Arial"/>
              </a:rPr>
              <a:t>Maintaining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000" spc="100" dirty="0">
                <a:solidFill>
                  <a:srgbClr val="524848"/>
                </a:solidFill>
                <a:latin typeface="Arial"/>
                <a:cs typeface="Arial"/>
              </a:rPr>
              <a:t>balance </a:t>
            </a:r>
            <a:r>
              <a:rPr sz="2000" spc="95" dirty="0">
                <a:solidFill>
                  <a:srgbClr val="524848"/>
                </a:solidFill>
                <a:latin typeface="Arial"/>
                <a:cs typeface="Arial"/>
              </a:rPr>
              <a:t>between these </a:t>
            </a:r>
            <a:r>
              <a:rPr sz="2000" spc="90" dirty="0">
                <a:solidFill>
                  <a:srgbClr val="524848"/>
                </a:solidFill>
                <a:latin typeface="Arial"/>
                <a:cs typeface="Arial"/>
              </a:rPr>
              <a:t>two</a:t>
            </a:r>
            <a:r>
              <a:rPr sz="2000" spc="6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155" dirty="0">
                <a:solidFill>
                  <a:srgbClr val="524848"/>
                </a:solidFill>
                <a:latin typeface="Arial"/>
                <a:cs typeface="Arial"/>
              </a:rPr>
              <a:t>important</a:t>
            </a:r>
            <a:endParaRPr sz="2000">
              <a:latin typeface="Arial"/>
              <a:cs typeface="Arial"/>
            </a:endParaRPr>
          </a:p>
          <a:p>
            <a:pPr marL="241300" marR="386080">
              <a:lnSpc>
                <a:spcPct val="100000"/>
              </a:lnSpc>
              <a:spcBef>
                <a:spcPts val="5"/>
              </a:spcBef>
            </a:pPr>
            <a:r>
              <a:rPr sz="2000" spc="125" dirty="0">
                <a:solidFill>
                  <a:srgbClr val="524848"/>
                </a:solidFill>
                <a:latin typeface="Arial"/>
                <a:cs typeface="Arial"/>
              </a:rPr>
              <a:t>contributors </a:t>
            </a:r>
            <a:r>
              <a:rPr sz="2000" spc="7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000" spc="125" dirty="0">
                <a:solidFill>
                  <a:srgbClr val="524848"/>
                </a:solidFill>
                <a:latin typeface="Arial"/>
                <a:cs typeface="Arial"/>
              </a:rPr>
              <a:t>health </a:t>
            </a:r>
            <a:r>
              <a:rPr sz="2000" spc="70" dirty="0">
                <a:solidFill>
                  <a:srgbClr val="524848"/>
                </a:solidFill>
                <a:latin typeface="Arial"/>
                <a:cs typeface="Arial"/>
              </a:rPr>
              <a:t>care </a:t>
            </a:r>
            <a:r>
              <a:rPr sz="2000" spc="135" dirty="0">
                <a:solidFill>
                  <a:srgbClr val="524848"/>
                </a:solidFill>
                <a:latin typeface="Arial"/>
                <a:cs typeface="Arial"/>
              </a:rPr>
              <a:t>will </a:t>
            </a:r>
            <a:r>
              <a:rPr sz="2000" spc="30" dirty="0">
                <a:solidFill>
                  <a:srgbClr val="524848"/>
                </a:solidFill>
                <a:latin typeface="Arial"/>
                <a:cs typeface="Arial"/>
              </a:rPr>
              <a:t>be </a:t>
            </a:r>
            <a:r>
              <a:rPr sz="2000" spc="110" dirty="0">
                <a:solidFill>
                  <a:srgbClr val="524848"/>
                </a:solidFill>
                <a:latin typeface="Arial"/>
                <a:cs typeface="Arial"/>
              </a:rPr>
              <a:t>essential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000" spc="125" dirty="0">
                <a:solidFill>
                  <a:srgbClr val="524848"/>
                </a:solidFill>
                <a:latin typeface="Arial"/>
                <a:cs typeface="Arial"/>
              </a:rPr>
              <a:t>meeting </a:t>
            </a:r>
            <a:r>
              <a:rPr sz="2000" spc="105" dirty="0">
                <a:solidFill>
                  <a:srgbClr val="524848"/>
                </a:solidFill>
                <a:latin typeface="Arial"/>
                <a:cs typeface="Arial"/>
              </a:rPr>
              <a:t>the  </a:t>
            </a:r>
            <a:r>
              <a:rPr sz="2000" spc="80" dirty="0">
                <a:solidFill>
                  <a:srgbClr val="524848"/>
                </a:solidFill>
                <a:latin typeface="Arial"/>
                <a:cs typeface="Arial"/>
              </a:rPr>
              <a:t>goals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000" spc="130" dirty="0">
                <a:solidFill>
                  <a:srgbClr val="524848"/>
                </a:solidFill>
                <a:latin typeface="Arial"/>
                <a:cs typeface="Arial"/>
              </a:rPr>
              <a:t>affordable </a:t>
            </a:r>
            <a:r>
              <a:rPr sz="2000" spc="125" dirty="0">
                <a:solidFill>
                  <a:srgbClr val="524848"/>
                </a:solidFill>
                <a:latin typeface="Arial"/>
                <a:cs typeface="Arial"/>
              </a:rPr>
              <a:t>health </a:t>
            </a:r>
            <a:r>
              <a:rPr sz="2000" spc="70" dirty="0">
                <a:solidFill>
                  <a:srgbClr val="524848"/>
                </a:solidFill>
                <a:latin typeface="Arial"/>
                <a:cs typeface="Arial"/>
              </a:rPr>
              <a:t>care </a:t>
            </a:r>
            <a:r>
              <a:rPr sz="2000" spc="65" dirty="0">
                <a:solidFill>
                  <a:srgbClr val="524848"/>
                </a:solidFill>
                <a:latin typeface="Arial"/>
                <a:cs typeface="Arial"/>
              </a:rPr>
              <a:t>and </a:t>
            </a:r>
            <a:r>
              <a:rPr sz="2000" spc="100" dirty="0">
                <a:solidFill>
                  <a:srgbClr val="524848"/>
                </a:solidFill>
                <a:latin typeface="Arial"/>
                <a:cs typeface="Arial"/>
              </a:rPr>
              <a:t>innovative</a:t>
            </a:r>
            <a:r>
              <a:rPr sz="2000" spc="29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524848"/>
                </a:solidFill>
                <a:latin typeface="Arial"/>
                <a:cs typeface="Arial"/>
              </a:rPr>
              <a:t>research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1270" algn="ctr">
              <a:lnSpc>
                <a:spcPct val="100000"/>
              </a:lnSpc>
            </a:pPr>
            <a:r>
              <a:rPr spc="-145" dirty="0"/>
              <a:t>CONCLUSION</a:t>
            </a:r>
            <a:r>
              <a:rPr spc="250" dirty="0"/>
              <a:t> </a:t>
            </a:r>
            <a:r>
              <a:rPr spc="-260" dirty="0"/>
              <a:t>CONTD…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3485"/>
              </a:spcBef>
            </a:pPr>
            <a:r>
              <a:rPr sz="3600" spc="-215" dirty="0"/>
              <a:t>OBJECTIVES </a:t>
            </a:r>
            <a:r>
              <a:rPr sz="3600" spc="-330" dirty="0"/>
              <a:t>OF </a:t>
            </a:r>
            <a:r>
              <a:rPr sz="3600" spc="-275" dirty="0"/>
              <a:t>THE</a:t>
            </a:r>
            <a:r>
              <a:rPr sz="3600" spc="-95" dirty="0"/>
              <a:t> </a:t>
            </a:r>
            <a:r>
              <a:rPr sz="3600" spc="-300" dirty="0"/>
              <a:t>ACT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530021" y="4643628"/>
            <a:ext cx="8156575" cy="1891664"/>
            <a:chOff x="530021" y="4643628"/>
            <a:chExt cx="8156575" cy="1891664"/>
          </a:xfrm>
        </p:grpSpPr>
        <p:sp>
          <p:nvSpPr>
            <p:cNvPr id="4" name="object 4"/>
            <p:cNvSpPr/>
            <p:nvPr/>
          </p:nvSpPr>
          <p:spPr>
            <a:xfrm>
              <a:off x="539546" y="4653153"/>
              <a:ext cx="8137525" cy="1872614"/>
            </a:xfrm>
            <a:custGeom>
              <a:avLst/>
              <a:gdLst/>
              <a:ahLst/>
              <a:cxnLst/>
              <a:rect l="l" t="t" r="r" b="b"/>
              <a:pathLst>
                <a:path w="8137525" h="1872615">
                  <a:moveTo>
                    <a:pt x="7824927" y="0"/>
                  </a:moveTo>
                  <a:lnTo>
                    <a:pt x="312051" y="0"/>
                  </a:lnTo>
                  <a:lnTo>
                    <a:pt x="265939" y="3383"/>
                  </a:lnTo>
                  <a:lnTo>
                    <a:pt x="221927" y="13211"/>
                  </a:lnTo>
                  <a:lnTo>
                    <a:pt x="180499" y="29000"/>
                  </a:lnTo>
                  <a:lnTo>
                    <a:pt x="142137" y="50270"/>
                  </a:lnTo>
                  <a:lnTo>
                    <a:pt x="107323" y="76536"/>
                  </a:lnTo>
                  <a:lnTo>
                    <a:pt x="76541" y="107316"/>
                  </a:lnTo>
                  <a:lnTo>
                    <a:pt x="50274" y="142128"/>
                  </a:lnTo>
                  <a:lnTo>
                    <a:pt x="29003" y="180489"/>
                  </a:lnTo>
                  <a:lnTo>
                    <a:pt x="13212" y="221916"/>
                  </a:lnTo>
                  <a:lnTo>
                    <a:pt x="3383" y="265927"/>
                  </a:lnTo>
                  <a:lnTo>
                    <a:pt x="0" y="312039"/>
                  </a:lnTo>
                  <a:lnTo>
                    <a:pt x="0" y="1560144"/>
                  </a:lnTo>
                  <a:lnTo>
                    <a:pt x="3383" y="1606256"/>
                  </a:lnTo>
                  <a:lnTo>
                    <a:pt x="13212" y="1650267"/>
                  </a:lnTo>
                  <a:lnTo>
                    <a:pt x="29003" y="1691696"/>
                  </a:lnTo>
                  <a:lnTo>
                    <a:pt x="50274" y="1730058"/>
                  </a:lnTo>
                  <a:lnTo>
                    <a:pt x="76541" y="1764872"/>
                  </a:lnTo>
                  <a:lnTo>
                    <a:pt x="107323" y="1795654"/>
                  </a:lnTo>
                  <a:lnTo>
                    <a:pt x="142137" y="1821921"/>
                  </a:lnTo>
                  <a:lnTo>
                    <a:pt x="180499" y="1843192"/>
                  </a:lnTo>
                  <a:lnTo>
                    <a:pt x="221927" y="1858983"/>
                  </a:lnTo>
                  <a:lnTo>
                    <a:pt x="265939" y="1868812"/>
                  </a:lnTo>
                  <a:lnTo>
                    <a:pt x="312051" y="1872195"/>
                  </a:lnTo>
                  <a:lnTo>
                    <a:pt x="7824927" y="1872195"/>
                  </a:lnTo>
                  <a:lnTo>
                    <a:pt x="7871039" y="1868812"/>
                  </a:lnTo>
                  <a:lnTo>
                    <a:pt x="7915049" y="1858983"/>
                  </a:lnTo>
                  <a:lnTo>
                    <a:pt x="7956476" y="1843192"/>
                  </a:lnTo>
                  <a:lnTo>
                    <a:pt x="7994837" y="1821921"/>
                  </a:lnTo>
                  <a:lnTo>
                    <a:pt x="8029649" y="1795654"/>
                  </a:lnTo>
                  <a:lnTo>
                    <a:pt x="8060429" y="1764872"/>
                  </a:lnTo>
                  <a:lnTo>
                    <a:pt x="8086695" y="1730058"/>
                  </a:lnTo>
                  <a:lnTo>
                    <a:pt x="8107965" y="1691696"/>
                  </a:lnTo>
                  <a:lnTo>
                    <a:pt x="8123755" y="1650267"/>
                  </a:lnTo>
                  <a:lnTo>
                    <a:pt x="8133583" y="1606256"/>
                  </a:lnTo>
                  <a:lnTo>
                    <a:pt x="8136966" y="1560144"/>
                  </a:lnTo>
                  <a:lnTo>
                    <a:pt x="8136966" y="312039"/>
                  </a:lnTo>
                  <a:lnTo>
                    <a:pt x="8133583" y="265927"/>
                  </a:lnTo>
                  <a:lnTo>
                    <a:pt x="8123755" y="221916"/>
                  </a:lnTo>
                  <a:lnTo>
                    <a:pt x="8107965" y="180489"/>
                  </a:lnTo>
                  <a:lnTo>
                    <a:pt x="8086695" y="142128"/>
                  </a:lnTo>
                  <a:lnTo>
                    <a:pt x="8060429" y="107316"/>
                  </a:lnTo>
                  <a:lnTo>
                    <a:pt x="8029649" y="76536"/>
                  </a:lnTo>
                  <a:lnTo>
                    <a:pt x="7994837" y="50270"/>
                  </a:lnTo>
                  <a:lnTo>
                    <a:pt x="7956476" y="29000"/>
                  </a:lnTo>
                  <a:lnTo>
                    <a:pt x="7915049" y="13211"/>
                  </a:lnTo>
                  <a:lnTo>
                    <a:pt x="7871039" y="3383"/>
                  </a:lnTo>
                  <a:lnTo>
                    <a:pt x="7824927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546" y="4653153"/>
              <a:ext cx="8137525" cy="1872614"/>
            </a:xfrm>
            <a:custGeom>
              <a:avLst/>
              <a:gdLst/>
              <a:ahLst/>
              <a:cxnLst/>
              <a:rect l="l" t="t" r="r" b="b"/>
              <a:pathLst>
                <a:path w="8137525" h="1872615">
                  <a:moveTo>
                    <a:pt x="0" y="312039"/>
                  </a:moveTo>
                  <a:lnTo>
                    <a:pt x="3383" y="265927"/>
                  </a:lnTo>
                  <a:lnTo>
                    <a:pt x="13212" y="221916"/>
                  </a:lnTo>
                  <a:lnTo>
                    <a:pt x="29003" y="180489"/>
                  </a:lnTo>
                  <a:lnTo>
                    <a:pt x="50274" y="142128"/>
                  </a:lnTo>
                  <a:lnTo>
                    <a:pt x="76541" y="107316"/>
                  </a:lnTo>
                  <a:lnTo>
                    <a:pt x="107323" y="76536"/>
                  </a:lnTo>
                  <a:lnTo>
                    <a:pt x="142137" y="50270"/>
                  </a:lnTo>
                  <a:lnTo>
                    <a:pt x="180499" y="29000"/>
                  </a:lnTo>
                  <a:lnTo>
                    <a:pt x="221927" y="13211"/>
                  </a:lnTo>
                  <a:lnTo>
                    <a:pt x="265939" y="3383"/>
                  </a:lnTo>
                  <a:lnTo>
                    <a:pt x="312051" y="0"/>
                  </a:lnTo>
                  <a:lnTo>
                    <a:pt x="7824927" y="0"/>
                  </a:lnTo>
                  <a:lnTo>
                    <a:pt x="7871039" y="3383"/>
                  </a:lnTo>
                  <a:lnTo>
                    <a:pt x="7915049" y="13211"/>
                  </a:lnTo>
                  <a:lnTo>
                    <a:pt x="7956476" y="29000"/>
                  </a:lnTo>
                  <a:lnTo>
                    <a:pt x="7994837" y="50270"/>
                  </a:lnTo>
                  <a:lnTo>
                    <a:pt x="8029649" y="76536"/>
                  </a:lnTo>
                  <a:lnTo>
                    <a:pt x="8060429" y="107316"/>
                  </a:lnTo>
                  <a:lnTo>
                    <a:pt x="8086695" y="142128"/>
                  </a:lnTo>
                  <a:lnTo>
                    <a:pt x="8107965" y="180489"/>
                  </a:lnTo>
                  <a:lnTo>
                    <a:pt x="8123755" y="221916"/>
                  </a:lnTo>
                  <a:lnTo>
                    <a:pt x="8133583" y="265927"/>
                  </a:lnTo>
                  <a:lnTo>
                    <a:pt x="8136966" y="312039"/>
                  </a:lnTo>
                  <a:lnTo>
                    <a:pt x="8136966" y="1560144"/>
                  </a:lnTo>
                  <a:lnTo>
                    <a:pt x="8133583" y="1606256"/>
                  </a:lnTo>
                  <a:lnTo>
                    <a:pt x="8123755" y="1650267"/>
                  </a:lnTo>
                  <a:lnTo>
                    <a:pt x="8107965" y="1691696"/>
                  </a:lnTo>
                  <a:lnTo>
                    <a:pt x="8086695" y="1730058"/>
                  </a:lnTo>
                  <a:lnTo>
                    <a:pt x="8060429" y="1764872"/>
                  </a:lnTo>
                  <a:lnTo>
                    <a:pt x="8029649" y="1795654"/>
                  </a:lnTo>
                  <a:lnTo>
                    <a:pt x="7994837" y="1821921"/>
                  </a:lnTo>
                  <a:lnTo>
                    <a:pt x="7956476" y="1843192"/>
                  </a:lnTo>
                  <a:lnTo>
                    <a:pt x="7915049" y="1858983"/>
                  </a:lnTo>
                  <a:lnTo>
                    <a:pt x="7871039" y="1868812"/>
                  </a:lnTo>
                  <a:lnTo>
                    <a:pt x="7824927" y="1872195"/>
                  </a:lnTo>
                  <a:lnTo>
                    <a:pt x="312051" y="1872195"/>
                  </a:lnTo>
                  <a:lnTo>
                    <a:pt x="265939" y="1868812"/>
                  </a:lnTo>
                  <a:lnTo>
                    <a:pt x="221927" y="1858983"/>
                  </a:lnTo>
                  <a:lnTo>
                    <a:pt x="180499" y="1843192"/>
                  </a:lnTo>
                  <a:lnTo>
                    <a:pt x="142137" y="1821921"/>
                  </a:lnTo>
                  <a:lnTo>
                    <a:pt x="107323" y="1795654"/>
                  </a:lnTo>
                  <a:lnTo>
                    <a:pt x="76541" y="1764872"/>
                  </a:lnTo>
                  <a:lnTo>
                    <a:pt x="50274" y="1730058"/>
                  </a:lnTo>
                  <a:lnTo>
                    <a:pt x="29003" y="1691696"/>
                  </a:lnTo>
                  <a:lnTo>
                    <a:pt x="13212" y="1650267"/>
                  </a:lnTo>
                  <a:lnTo>
                    <a:pt x="3383" y="1606256"/>
                  </a:lnTo>
                  <a:lnTo>
                    <a:pt x="0" y="1560144"/>
                  </a:lnTo>
                  <a:lnTo>
                    <a:pt x="0" y="312039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5459" y="1743202"/>
            <a:ext cx="8142605" cy="4399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37185" indent="-228600">
              <a:lnSpc>
                <a:spcPct val="100000"/>
              </a:lnSpc>
              <a:spcBef>
                <a:spcPts val="100"/>
              </a:spcBef>
              <a:buClr>
                <a:srgbClr val="C56951"/>
              </a:buClr>
              <a:buChar char=""/>
              <a:tabLst>
                <a:tab pos="241300" algn="l"/>
                <a:tab pos="725805" algn="l"/>
                <a:tab pos="1099820" algn="l"/>
                <a:tab pos="1798320" algn="l"/>
                <a:tab pos="2386965" algn="l"/>
                <a:tab pos="2468880" algn="l"/>
                <a:tab pos="3273425" algn="l"/>
                <a:tab pos="5052695" algn="l"/>
                <a:tab pos="5868035" algn="l"/>
                <a:tab pos="6538595" algn="l"/>
              </a:tabLst>
            </a:pPr>
            <a:r>
              <a:rPr sz="2400" spc="-60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d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u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c</a:t>
            </a:r>
            <a:r>
              <a:rPr sz="2400" spc="19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n</a:t>
            </a:r>
            <a:r>
              <a:rPr sz="2400" spc="-95" dirty="0">
                <a:solidFill>
                  <a:srgbClr val="524848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h</a:t>
            </a:r>
            <a:r>
              <a:rPr sz="2400" spc="-80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	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c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s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ss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c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215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spc="-45" dirty="0">
                <a:solidFill>
                  <a:srgbClr val="524848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w</a:t>
            </a:r>
            <a:r>
              <a:rPr sz="2400" spc="200" dirty="0">
                <a:solidFill>
                  <a:srgbClr val="524848"/>
                </a:solidFill>
                <a:latin typeface="Arial"/>
                <a:cs typeface="Arial"/>
              </a:rPr>
              <a:t>i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-35" dirty="0">
                <a:solidFill>
                  <a:srgbClr val="524848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250" dirty="0">
                <a:solidFill>
                  <a:srgbClr val="524848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h</a:t>
            </a:r>
            <a:r>
              <a:rPr sz="2400" spc="-80" dirty="0">
                <a:solidFill>
                  <a:srgbClr val="524848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524848"/>
                </a:solidFill>
                <a:latin typeface="Arial"/>
                <a:cs typeface="Arial"/>
              </a:rPr>
              <a:t>	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app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r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o</a:t>
            </a:r>
            <a:r>
              <a:rPr sz="2400" spc="-20" dirty="0">
                <a:solidFill>
                  <a:srgbClr val="524848"/>
                </a:solidFill>
                <a:latin typeface="Arial"/>
                <a:cs typeface="Arial"/>
              </a:rPr>
              <a:t>v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a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l 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of	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	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generic	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drug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300" algn="l"/>
                <a:tab pos="1685925" algn="l"/>
              </a:tabLst>
            </a:pP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Allowing	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Early-Experimental-Use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80"/>
              </a:spcBef>
              <a:buClr>
                <a:srgbClr val="C56951"/>
              </a:buClr>
              <a:buChar char=""/>
              <a:tabLst>
                <a:tab pos="241300" algn="l"/>
                <a:tab pos="842644" algn="l"/>
                <a:tab pos="1513205" algn="l"/>
                <a:tab pos="2377440" algn="l"/>
                <a:tab pos="2545715" algn="l"/>
                <a:tab pos="3114675" algn="l"/>
                <a:tab pos="3216275" algn="l"/>
                <a:tab pos="4004310" algn="l"/>
                <a:tab pos="4620260" algn="l"/>
                <a:tab pos="4673600" algn="l"/>
                <a:tab pos="5628005" algn="l"/>
              </a:tabLst>
            </a:pP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Compensating		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		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branded	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drugs	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manufacturers 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                     </a:t>
            </a:r>
            <a:r>
              <a:rPr sz="2400" spc="5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	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	</a:t>
            </a:r>
            <a:r>
              <a:rPr sz="2400" spc="150" dirty="0">
                <a:solidFill>
                  <a:srgbClr val="524848"/>
                </a:solidFill>
                <a:latin typeface="Arial"/>
                <a:cs typeface="Arial"/>
              </a:rPr>
              <a:t>time	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lost	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from	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		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term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because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regulatory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approval</a:t>
            </a:r>
            <a:r>
              <a:rPr sz="2400" spc="45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formality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Motivating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generic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drug</a:t>
            </a:r>
            <a:r>
              <a:rPr sz="2400" spc="55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manufacturers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400">
              <a:latin typeface="Arial"/>
              <a:cs typeface="Arial"/>
            </a:endParaRPr>
          </a:p>
          <a:p>
            <a:pPr marL="290195" marR="176530" algn="ctr">
              <a:lnSpc>
                <a:spcPct val="100000"/>
              </a:lnSpc>
              <a:tabLst>
                <a:tab pos="700405" algn="l"/>
                <a:tab pos="1195070" algn="l"/>
                <a:tab pos="1934210" algn="l"/>
                <a:tab pos="2189480" algn="l"/>
                <a:tab pos="2371725" algn="l"/>
                <a:tab pos="2596515" algn="l"/>
                <a:tab pos="3018790" algn="l"/>
                <a:tab pos="3480435" algn="l"/>
                <a:tab pos="3596004" algn="l"/>
                <a:tab pos="3797935" algn="l"/>
                <a:tab pos="4756150" algn="l"/>
                <a:tab pos="4984750" algn="l"/>
                <a:tab pos="5868670" algn="l"/>
                <a:tab pos="6255385" algn="l"/>
                <a:tab pos="6830695" algn="l"/>
              </a:tabLst>
            </a:pPr>
            <a:r>
              <a:rPr sz="2400" spc="-70" dirty="0">
                <a:solidFill>
                  <a:srgbClr val="FFFF00"/>
                </a:solidFill>
                <a:latin typeface="Arial"/>
                <a:cs typeface="Arial"/>
              </a:rPr>
              <a:t>“H</a:t>
            </a:r>
            <a:r>
              <a:rPr sz="2400" spc="-190" dirty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sz="2400" spc="-15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spc="-2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spc="-8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400" spc="-10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spc="-9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400" spc="5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spc="-7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spc="4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spc="5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400" spc="-8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400" spc="-4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400" spc="-20" dirty="0">
                <a:solidFill>
                  <a:srgbClr val="FFFF00"/>
                </a:solidFill>
                <a:latin typeface="Arial"/>
                <a:cs typeface="Arial"/>
              </a:rPr>
              <a:t>bala</a:t>
            </a:r>
            <a:r>
              <a:rPr sz="2400" spc="-3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spc="-8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400" spc="-6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400" spc="-7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tw</a:t>
            </a:r>
            <a:r>
              <a:rPr sz="2400" spc="-70" dirty="0">
                <a:solidFill>
                  <a:srgbClr val="FFFF00"/>
                </a:solidFill>
                <a:latin typeface="Arial"/>
                <a:cs typeface="Arial"/>
              </a:rPr>
              <a:t>ee</a:t>
            </a:r>
            <a:r>
              <a:rPr sz="2400" spc="-6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spc="3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400" spc="-8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400" spc="45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spc="-50" dirty="0">
                <a:solidFill>
                  <a:srgbClr val="FFFF00"/>
                </a:solidFill>
                <a:latin typeface="Arial"/>
                <a:cs typeface="Arial"/>
              </a:rPr>
              <a:t>erests  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of	</a:t>
            </a:r>
            <a:r>
              <a:rPr sz="2400" spc="-45" dirty="0">
                <a:solidFill>
                  <a:srgbClr val="FFFF00"/>
                </a:solidFill>
                <a:latin typeface="Arial"/>
                <a:cs typeface="Arial"/>
              </a:rPr>
              <a:t>branded	drug</a:t>
            </a:r>
            <a:r>
              <a:rPr sz="24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00"/>
                </a:solidFill>
                <a:latin typeface="Arial"/>
                <a:cs typeface="Arial"/>
              </a:rPr>
              <a:t>manufacturers,	</a:t>
            </a:r>
            <a:r>
              <a:rPr sz="2400" spc="-50" dirty="0">
                <a:solidFill>
                  <a:srgbClr val="FFFF00"/>
                </a:solidFill>
                <a:latin typeface="Arial"/>
                <a:cs typeface="Arial"/>
              </a:rPr>
              <a:t>generic	</a:t>
            </a:r>
            <a:r>
              <a:rPr sz="2400" spc="-45" dirty="0">
                <a:solidFill>
                  <a:srgbClr val="FFFF00"/>
                </a:solidFill>
                <a:latin typeface="Arial"/>
                <a:cs typeface="Arial"/>
              </a:rPr>
              <a:t>drug    </a:t>
            </a:r>
            <a:r>
              <a:rPr sz="2400" spc="-20" dirty="0">
                <a:solidFill>
                  <a:srgbClr val="FFFF00"/>
                </a:solidFill>
                <a:latin typeface="Arial"/>
                <a:cs typeface="Arial"/>
              </a:rPr>
              <a:t>manufacturers	</a:t>
            </a:r>
            <a:r>
              <a:rPr sz="2400" spc="-40" dirty="0">
                <a:solidFill>
                  <a:srgbClr val="FFFF00"/>
                </a:solidFill>
                <a:latin typeface="Arial"/>
                <a:cs typeface="Arial"/>
              </a:rPr>
              <a:t>and	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the		</a:t>
            </a:r>
            <a:r>
              <a:rPr sz="2400" spc="-35" dirty="0">
                <a:solidFill>
                  <a:srgbClr val="FFFF00"/>
                </a:solidFill>
                <a:latin typeface="Arial"/>
                <a:cs typeface="Arial"/>
              </a:rPr>
              <a:t>consumers”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670047"/>
            <a:ext cx="8169909" cy="44157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7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Creation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section</a:t>
            </a:r>
            <a:r>
              <a:rPr sz="2400" spc="43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505(j)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Section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505(j) </a:t>
            </a:r>
            <a:r>
              <a:rPr sz="2400" spc="105" dirty="0">
                <a:solidFill>
                  <a:srgbClr val="524848"/>
                </a:solidFill>
                <a:latin typeface="Arial"/>
                <a:cs typeface="Arial"/>
              </a:rPr>
              <a:t>established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-65" dirty="0">
                <a:solidFill>
                  <a:srgbClr val="524848"/>
                </a:solidFill>
                <a:latin typeface="Arial"/>
                <a:cs typeface="Arial"/>
              </a:rPr>
              <a:t>ANDA</a:t>
            </a:r>
            <a:r>
              <a:rPr sz="2400" spc="-2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approval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400" spc="55" dirty="0">
                <a:solidFill>
                  <a:srgbClr val="524848"/>
                </a:solidFill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  <a:p>
            <a:pPr marL="241300" marR="343535" indent="-228600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150" dirty="0">
                <a:solidFill>
                  <a:srgbClr val="524848"/>
                </a:solidFill>
                <a:latin typeface="Arial"/>
                <a:cs typeface="Arial"/>
              </a:rPr>
              <a:t>timing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an </a:t>
            </a:r>
            <a:r>
              <a:rPr sz="2400" spc="-65" dirty="0">
                <a:solidFill>
                  <a:srgbClr val="524848"/>
                </a:solidFill>
                <a:latin typeface="Arial"/>
                <a:cs typeface="Arial"/>
              </a:rPr>
              <a:t>ANDA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depends 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part </a:t>
            </a:r>
            <a:r>
              <a:rPr sz="2400" spc="-170" dirty="0">
                <a:solidFill>
                  <a:srgbClr val="524848"/>
                </a:solidFill>
                <a:latin typeface="Arial"/>
                <a:cs typeface="Arial"/>
              </a:rPr>
              <a:t>on 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400" spc="110" dirty="0">
                <a:solidFill>
                  <a:srgbClr val="524848"/>
                </a:solidFill>
                <a:latin typeface="Arial"/>
                <a:cs typeface="Arial"/>
              </a:rPr>
              <a:t>protections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innovator</a:t>
            </a:r>
            <a:r>
              <a:rPr sz="2400" spc="60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drug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85" dirty="0">
                <a:solidFill>
                  <a:srgbClr val="524848"/>
                </a:solidFill>
                <a:latin typeface="Arial"/>
                <a:cs typeface="Arial"/>
              </a:rPr>
              <a:t>NDA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must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include </a:t>
            </a:r>
            <a:r>
              <a:rPr sz="2400" spc="15" dirty="0">
                <a:solidFill>
                  <a:srgbClr val="524848"/>
                </a:solidFill>
                <a:latin typeface="Arial"/>
                <a:cs typeface="Arial"/>
              </a:rPr>
              <a:t>any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claims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400" spc="5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14" dirty="0">
                <a:solidFill>
                  <a:srgbClr val="524848"/>
                </a:solidFill>
                <a:latin typeface="Arial"/>
                <a:cs typeface="Arial"/>
              </a:rPr>
              <a:t>"drug"</a:t>
            </a:r>
            <a:endParaRPr sz="2400">
              <a:latin typeface="Arial"/>
              <a:cs typeface="Arial"/>
            </a:endParaRPr>
          </a:p>
          <a:p>
            <a:pPr marL="241300" marR="5080">
              <a:lnSpc>
                <a:spcPct val="100000"/>
              </a:lnSpc>
            </a:pPr>
            <a:r>
              <a:rPr sz="2400" spc="4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"method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75" dirty="0">
                <a:solidFill>
                  <a:srgbClr val="524848"/>
                </a:solidFill>
                <a:latin typeface="Arial"/>
                <a:cs typeface="Arial"/>
              </a:rPr>
              <a:t>using </a:t>
            </a:r>
            <a:r>
              <a:rPr sz="2400" spc="130" dirty="0">
                <a:solidFill>
                  <a:srgbClr val="524848"/>
                </a:solidFill>
                <a:latin typeface="Arial"/>
                <a:cs typeface="Arial"/>
              </a:rPr>
              <a:t>[the]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drug"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which </a:t>
            </a:r>
            <a:r>
              <a:rPr sz="24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400" spc="135" dirty="0">
                <a:solidFill>
                  <a:srgbClr val="524848"/>
                </a:solidFill>
                <a:latin typeface="Arial"/>
                <a:cs typeface="Arial"/>
              </a:rPr>
              <a:t>claim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400" spc="140" dirty="0">
                <a:solidFill>
                  <a:srgbClr val="524848"/>
                </a:solidFill>
                <a:latin typeface="Arial"/>
                <a:cs typeface="Arial"/>
              </a:rPr>
              <a:t>infringement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could reasonably </a:t>
            </a:r>
            <a:r>
              <a:rPr sz="2400" spc="15" dirty="0">
                <a:solidFill>
                  <a:srgbClr val="524848"/>
                </a:solidFill>
                <a:latin typeface="Arial"/>
                <a:cs typeface="Arial"/>
              </a:rPr>
              <a:t>be</a:t>
            </a:r>
            <a:r>
              <a:rPr sz="2400" spc="64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asserted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105" dirty="0">
                <a:solidFill>
                  <a:srgbClr val="524848"/>
                </a:solidFill>
                <a:latin typeface="Arial"/>
                <a:cs typeface="Arial"/>
              </a:rPr>
              <a:t>On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400" spc="-35" dirty="0">
                <a:solidFill>
                  <a:srgbClr val="524848"/>
                </a:solidFill>
                <a:latin typeface="Arial"/>
                <a:cs typeface="Arial"/>
              </a:rPr>
              <a:t>NDA, </a:t>
            </a:r>
            <a:r>
              <a:rPr sz="2400" spc="-110" dirty="0">
                <a:solidFill>
                  <a:srgbClr val="524848"/>
                </a:solidFill>
                <a:latin typeface="Arial"/>
                <a:cs typeface="Arial"/>
              </a:rPr>
              <a:t>FDA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publishes</a:t>
            </a:r>
            <a:r>
              <a:rPr sz="2400" spc="18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information </a:t>
            </a:r>
            <a:r>
              <a:rPr sz="2400" spc="10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drug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400" spc="30" dirty="0">
                <a:solidFill>
                  <a:srgbClr val="FF0000"/>
                </a:solidFill>
                <a:latin typeface="Arial"/>
                <a:cs typeface="Arial"/>
              </a:rPr>
              <a:t>Orange </a:t>
            </a:r>
            <a:r>
              <a:rPr sz="2400" spc="60" dirty="0">
                <a:solidFill>
                  <a:srgbClr val="FF0000"/>
                </a:solidFill>
                <a:latin typeface="Arial"/>
                <a:cs typeface="Arial"/>
              </a:rPr>
              <a:t>Book</a:t>
            </a:r>
            <a:r>
              <a:rPr sz="2400" spc="3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(“Approved </a:t>
            </a:r>
            <a:r>
              <a:rPr sz="2400" spc="35" dirty="0">
                <a:solidFill>
                  <a:srgbClr val="524848"/>
                </a:solidFill>
                <a:latin typeface="Arial"/>
                <a:cs typeface="Arial"/>
              </a:rPr>
              <a:t>Drug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Products </a:t>
            </a:r>
            <a:r>
              <a:rPr sz="2400" spc="125" dirty="0">
                <a:solidFill>
                  <a:srgbClr val="524848"/>
                </a:solidFill>
                <a:latin typeface="Arial"/>
                <a:cs typeface="Arial"/>
              </a:rPr>
              <a:t>with </a:t>
            </a:r>
            <a:r>
              <a:rPr sz="2400" spc="85" dirty="0">
                <a:solidFill>
                  <a:srgbClr val="524848"/>
                </a:solidFill>
                <a:latin typeface="Arial"/>
                <a:cs typeface="Arial"/>
              </a:rPr>
              <a:t>Therapeutic </a:t>
            </a:r>
            <a:r>
              <a:rPr sz="2400" spc="65" dirty="0">
                <a:solidFill>
                  <a:srgbClr val="524848"/>
                </a:solidFill>
                <a:latin typeface="Arial"/>
                <a:cs typeface="Arial"/>
              </a:rPr>
              <a:t>Equivalence</a:t>
            </a:r>
            <a:r>
              <a:rPr sz="2400" spc="58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Evaluations”)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44259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3485"/>
              </a:spcBef>
            </a:pPr>
            <a:r>
              <a:rPr sz="3600" spc="-135" dirty="0"/>
              <a:t>PROVISIONS </a:t>
            </a:r>
            <a:r>
              <a:rPr sz="3600" spc="-330" dirty="0"/>
              <a:t>OF </a:t>
            </a:r>
            <a:r>
              <a:rPr sz="3600" spc="-275" dirty="0"/>
              <a:t>THE</a:t>
            </a:r>
            <a:r>
              <a:rPr sz="3600" spc="-245" dirty="0"/>
              <a:t> </a:t>
            </a:r>
            <a:r>
              <a:rPr sz="3600" spc="-300" dirty="0"/>
              <a:t>ACT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2540" algn="ctr">
              <a:lnSpc>
                <a:spcPct val="100000"/>
              </a:lnSpc>
            </a:pPr>
            <a:r>
              <a:rPr spc="-95" dirty="0"/>
              <a:t>PROVISIONS </a:t>
            </a:r>
            <a:r>
              <a:rPr spc="-280" dirty="0"/>
              <a:t>OF </a:t>
            </a:r>
            <a:r>
              <a:rPr spc="-229" dirty="0"/>
              <a:t>THE</a:t>
            </a:r>
            <a:r>
              <a:rPr spc="-215" dirty="0"/>
              <a:t> </a:t>
            </a:r>
            <a:r>
              <a:rPr spc="-250" dirty="0"/>
              <a:t>ACT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042160" y="1835276"/>
            <a:ext cx="5347970" cy="595630"/>
            <a:chOff x="2042160" y="1835276"/>
            <a:chExt cx="5347970" cy="595630"/>
          </a:xfrm>
        </p:grpSpPr>
        <p:sp>
          <p:nvSpPr>
            <p:cNvPr id="4" name="object 4"/>
            <p:cNvSpPr/>
            <p:nvPr/>
          </p:nvSpPr>
          <p:spPr>
            <a:xfrm>
              <a:off x="2051685" y="1844801"/>
              <a:ext cx="5328920" cy="576580"/>
            </a:xfrm>
            <a:custGeom>
              <a:avLst/>
              <a:gdLst/>
              <a:ahLst/>
              <a:cxnLst/>
              <a:rect l="l" t="t" r="r" b="b"/>
              <a:pathLst>
                <a:path w="5328920" h="576580">
                  <a:moveTo>
                    <a:pt x="5232654" y="0"/>
                  </a:moveTo>
                  <a:lnTo>
                    <a:pt x="96012" y="0"/>
                  </a:lnTo>
                  <a:lnTo>
                    <a:pt x="58668" y="7554"/>
                  </a:lnTo>
                  <a:lnTo>
                    <a:pt x="28146" y="28146"/>
                  </a:lnTo>
                  <a:lnTo>
                    <a:pt x="7554" y="58668"/>
                  </a:lnTo>
                  <a:lnTo>
                    <a:pt x="0" y="96012"/>
                  </a:lnTo>
                  <a:lnTo>
                    <a:pt x="0" y="480060"/>
                  </a:lnTo>
                  <a:lnTo>
                    <a:pt x="7554" y="517457"/>
                  </a:lnTo>
                  <a:lnTo>
                    <a:pt x="28146" y="547973"/>
                  </a:lnTo>
                  <a:lnTo>
                    <a:pt x="58668" y="568535"/>
                  </a:lnTo>
                  <a:lnTo>
                    <a:pt x="96012" y="576072"/>
                  </a:lnTo>
                  <a:lnTo>
                    <a:pt x="5232654" y="576072"/>
                  </a:lnTo>
                  <a:lnTo>
                    <a:pt x="5269997" y="568535"/>
                  </a:lnTo>
                  <a:lnTo>
                    <a:pt x="5300519" y="547973"/>
                  </a:lnTo>
                  <a:lnTo>
                    <a:pt x="5321111" y="517457"/>
                  </a:lnTo>
                  <a:lnTo>
                    <a:pt x="5328666" y="480060"/>
                  </a:lnTo>
                  <a:lnTo>
                    <a:pt x="5328666" y="96012"/>
                  </a:lnTo>
                  <a:lnTo>
                    <a:pt x="5321111" y="58668"/>
                  </a:lnTo>
                  <a:lnTo>
                    <a:pt x="5300519" y="28146"/>
                  </a:lnTo>
                  <a:lnTo>
                    <a:pt x="5269997" y="7554"/>
                  </a:lnTo>
                  <a:lnTo>
                    <a:pt x="5232654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51685" y="1844801"/>
              <a:ext cx="5328920" cy="576580"/>
            </a:xfrm>
            <a:custGeom>
              <a:avLst/>
              <a:gdLst/>
              <a:ahLst/>
              <a:cxnLst/>
              <a:rect l="l" t="t" r="r" b="b"/>
              <a:pathLst>
                <a:path w="5328920" h="576580">
                  <a:moveTo>
                    <a:pt x="0" y="96012"/>
                  </a:moveTo>
                  <a:lnTo>
                    <a:pt x="7554" y="58668"/>
                  </a:lnTo>
                  <a:lnTo>
                    <a:pt x="28146" y="28146"/>
                  </a:lnTo>
                  <a:lnTo>
                    <a:pt x="58668" y="7554"/>
                  </a:lnTo>
                  <a:lnTo>
                    <a:pt x="96012" y="0"/>
                  </a:lnTo>
                  <a:lnTo>
                    <a:pt x="5232654" y="0"/>
                  </a:lnTo>
                  <a:lnTo>
                    <a:pt x="5269997" y="7554"/>
                  </a:lnTo>
                  <a:lnTo>
                    <a:pt x="5300519" y="28146"/>
                  </a:lnTo>
                  <a:lnTo>
                    <a:pt x="5321111" y="58668"/>
                  </a:lnTo>
                  <a:lnTo>
                    <a:pt x="5328666" y="96012"/>
                  </a:lnTo>
                  <a:lnTo>
                    <a:pt x="5328666" y="480060"/>
                  </a:lnTo>
                  <a:lnTo>
                    <a:pt x="5321111" y="517457"/>
                  </a:lnTo>
                  <a:lnTo>
                    <a:pt x="5300519" y="547973"/>
                  </a:lnTo>
                  <a:lnTo>
                    <a:pt x="5269997" y="568535"/>
                  </a:lnTo>
                  <a:lnTo>
                    <a:pt x="5232654" y="576072"/>
                  </a:lnTo>
                  <a:lnTo>
                    <a:pt x="96012" y="576072"/>
                  </a:lnTo>
                  <a:lnTo>
                    <a:pt x="58668" y="568535"/>
                  </a:lnTo>
                  <a:lnTo>
                    <a:pt x="28146" y="547973"/>
                  </a:lnTo>
                  <a:lnTo>
                    <a:pt x="7554" y="517457"/>
                  </a:lnTo>
                  <a:lnTo>
                    <a:pt x="0" y="480060"/>
                  </a:lnTo>
                  <a:lnTo>
                    <a:pt x="0" y="96012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5459" y="1864613"/>
            <a:ext cx="8070850" cy="4206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8615" algn="ctr">
              <a:lnSpc>
                <a:spcPct val="100000"/>
              </a:lnSpc>
              <a:spcBef>
                <a:spcPts val="105"/>
              </a:spcBef>
            </a:pPr>
            <a:r>
              <a:rPr sz="3200" spc="-330" dirty="0">
                <a:solidFill>
                  <a:srgbClr val="FFFF00"/>
                </a:solidFill>
                <a:latin typeface="Arial"/>
                <a:cs typeface="Arial"/>
              </a:rPr>
              <a:t>ORANGE</a:t>
            </a:r>
            <a:r>
              <a:rPr sz="3200" spc="-1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spc="-310" dirty="0">
                <a:solidFill>
                  <a:srgbClr val="FFFF00"/>
                </a:solidFill>
                <a:latin typeface="Arial"/>
                <a:cs typeface="Arial"/>
              </a:rPr>
              <a:t>BOOK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50">
              <a:latin typeface="Arial"/>
              <a:cs typeface="Arial"/>
            </a:endParaRPr>
          </a:p>
          <a:p>
            <a:pPr marL="241300" marR="193675" indent="-228600">
              <a:lnSpc>
                <a:spcPts val="2300"/>
              </a:lnSpc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110" dirty="0">
                <a:solidFill>
                  <a:srgbClr val="524848"/>
                </a:solidFill>
                <a:latin typeface="Arial"/>
                <a:cs typeface="Arial"/>
              </a:rPr>
              <a:t>FDA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publishes </a:t>
            </a:r>
            <a:r>
              <a:rPr sz="2400" spc="12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400" spc="145" dirty="0">
                <a:solidFill>
                  <a:srgbClr val="524848"/>
                </a:solidFill>
                <a:latin typeface="Arial"/>
                <a:cs typeface="Arial"/>
              </a:rPr>
              <a:t>information </a:t>
            </a:r>
            <a:r>
              <a:rPr sz="2400" spc="25" dirty="0">
                <a:solidFill>
                  <a:srgbClr val="524848"/>
                </a:solidFill>
                <a:latin typeface="Arial"/>
                <a:cs typeface="Arial"/>
              </a:rPr>
              <a:t>on </a:t>
            </a:r>
            <a:r>
              <a:rPr sz="2400" spc="70" dirty="0">
                <a:solidFill>
                  <a:srgbClr val="524848"/>
                </a:solidFill>
                <a:latin typeface="Arial"/>
                <a:cs typeface="Arial"/>
              </a:rPr>
              <a:t>approved </a:t>
            </a:r>
            <a:r>
              <a:rPr sz="2400" spc="-30" dirty="0">
                <a:solidFill>
                  <a:srgbClr val="524848"/>
                </a:solidFill>
                <a:latin typeface="Arial"/>
                <a:cs typeface="Arial"/>
              </a:rPr>
              <a:t>drug  </a:t>
            </a:r>
            <a:r>
              <a:rPr sz="2400" spc="90" dirty="0">
                <a:solidFill>
                  <a:srgbClr val="524848"/>
                </a:solidFill>
                <a:latin typeface="Arial"/>
                <a:cs typeface="Arial"/>
              </a:rPr>
              <a:t>products </a:t>
            </a:r>
            <a:r>
              <a:rPr sz="2400" spc="80" dirty="0">
                <a:solidFill>
                  <a:srgbClr val="524848"/>
                </a:solidFill>
                <a:latin typeface="Arial"/>
                <a:cs typeface="Arial"/>
              </a:rPr>
              <a:t>in </a:t>
            </a:r>
            <a:r>
              <a:rPr sz="2400" spc="9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400" spc="30" dirty="0">
                <a:solidFill>
                  <a:srgbClr val="524848"/>
                </a:solidFill>
                <a:latin typeface="Arial"/>
                <a:cs typeface="Arial"/>
              </a:rPr>
              <a:t>Orange</a:t>
            </a:r>
            <a:r>
              <a:rPr sz="2400" spc="560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524848"/>
                </a:solidFill>
                <a:latin typeface="Arial"/>
                <a:cs typeface="Arial"/>
              </a:rPr>
              <a:t>Book</a:t>
            </a:r>
            <a:endParaRPr sz="2400">
              <a:latin typeface="Arial"/>
              <a:cs typeface="Arial"/>
            </a:endParaRPr>
          </a:p>
          <a:p>
            <a:pPr marL="241300" marR="1288415" indent="-228600">
              <a:lnSpc>
                <a:spcPts val="2310"/>
              </a:lnSpc>
              <a:spcBef>
                <a:spcPts val="57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-20" dirty="0">
                <a:latin typeface="Arial"/>
                <a:cs typeface="Arial"/>
              </a:rPr>
              <a:t>An </a:t>
            </a:r>
            <a:r>
              <a:rPr sz="2400" spc="-85" dirty="0">
                <a:latin typeface="Arial"/>
                <a:cs typeface="Arial"/>
              </a:rPr>
              <a:t>NDA </a:t>
            </a:r>
            <a:r>
              <a:rPr sz="2400" spc="125" dirty="0">
                <a:latin typeface="Arial"/>
                <a:cs typeface="Arial"/>
              </a:rPr>
              <a:t>applicant must </a:t>
            </a:r>
            <a:r>
              <a:rPr sz="2400" spc="135" dirty="0">
                <a:latin typeface="Arial"/>
                <a:cs typeface="Arial"/>
              </a:rPr>
              <a:t>submit </a:t>
            </a:r>
            <a:r>
              <a:rPr sz="2400" spc="95" dirty="0">
                <a:latin typeface="Arial"/>
                <a:cs typeface="Arial"/>
              </a:rPr>
              <a:t>the </a:t>
            </a:r>
            <a:r>
              <a:rPr sz="2400" spc="75" dirty="0">
                <a:latin typeface="Arial"/>
                <a:cs typeface="Arial"/>
              </a:rPr>
              <a:t>following  </a:t>
            </a:r>
            <a:r>
              <a:rPr sz="2400" spc="145" dirty="0">
                <a:latin typeface="Arial"/>
                <a:cs typeface="Arial"/>
              </a:rPr>
              <a:t>information </a:t>
            </a:r>
            <a:r>
              <a:rPr sz="2400" spc="100" dirty="0">
                <a:latin typeface="Arial"/>
                <a:cs typeface="Arial"/>
              </a:rPr>
              <a:t>for </a:t>
            </a:r>
            <a:r>
              <a:rPr sz="2400" spc="55" dirty="0">
                <a:latin typeface="Arial"/>
                <a:cs typeface="Arial"/>
              </a:rPr>
              <a:t>each</a:t>
            </a:r>
            <a:r>
              <a:rPr sz="2400" spc="380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patent:</a:t>
            </a:r>
            <a:endParaRPr sz="24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25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45" dirty="0">
                <a:latin typeface="Arial"/>
                <a:cs typeface="Arial"/>
              </a:rPr>
              <a:t>Patent</a:t>
            </a:r>
            <a:r>
              <a:rPr sz="2200" spc="1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no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20" dirty="0">
                <a:latin typeface="Arial"/>
                <a:cs typeface="Arial"/>
              </a:rPr>
              <a:t>and</a:t>
            </a:r>
            <a:r>
              <a:rPr sz="2200" spc="155" dirty="0">
                <a:latin typeface="Arial"/>
                <a:cs typeface="Arial"/>
              </a:rPr>
              <a:t> </a:t>
            </a:r>
            <a:r>
              <a:rPr sz="2200" spc="45" dirty="0">
                <a:latin typeface="Arial"/>
                <a:cs typeface="Arial"/>
              </a:rPr>
              <a:t>date</a:t>
            </a:r>
            <a:r>
              <a:rPr sz="2200" spc="1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on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45" dirty="0">
                <a:latin typeface="Arial"/>
                <a:cs typeface="Arial"/>
              </a:rPr>
              <a:t>which</a:t>
            </a:r>
            <a:r>
              <a:rPr sz="2200" spc="150" dirty="0">
                <a:latin typeface="Arial"/>
                <a:cs typeface="Arial"/>
              </a:rPr>
              <a:t> </a:t>
            </a:r>
            <a:r>
              <a:rPr sz="2200" spc="55" dirty="0">
                <a:latin typeface="Arial"/>
                <a:cs typeface="Arial"/>
              </a:rPr>
              <a:t>the</a:t>
            </a:r>
            <a:r>
              <a:rPr sz="2200" spc="150" dirty="0">
                <a:latin typeface="Arial"/>
                <a:cs typeface="Arial"/>
              </a:rPr>
              <a:t> </a:t>
            </a:r>
            <a:r>
              <a:rPr sz="2200" spc="70" dirty="0">
                <a:latin typeface="Arial"/>
                <a:cs typeface="Arial"/>
              </a:rPr>
              <a:t>patent</a:t>
            </a:r>
            <a:r>
              <a:rPr sz="2200" spc="160" dirty="0">
                <a:latin typeface="Arial"/>
                <a:cs typeface="Arial"/>
              </a:rPr>
              <a:t> </a:t>
            </a:r>
            <a:r>
              <a:rPr sz="2200" spc="90" dirty="0">
                <a:latin typeface="Arial"/>
                <a:cs typeface="Arial"/>
              </a:rPr>
              <a:t>will</a:t>
            </a:r>
            <a:r>
              <a:rPr sz="2200" spc="150" dirty="0">
                <a:latin typeface="Arial"/>
                <a:cs typeface="Arial"/>
              </a:rPr>
              <a:t> </a:t>
            </a:r>
            <a:r>
              <a:rPr sz="2200" spc="25" dirty="0">
                <a:latin typeface="Arial"/>
                <a:cs typeface="Arial"/>
              </a:rPr>
              <a:t>expire</a:t>
            </a:r>
            <a:endParaRPr sz="22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-95" dirty="0">
                <a:latin typeface="Arial"/>
                <a:cs typeface="Arial"/>
              </a:rPr>
              <a:t>Type </a:t>
            </a:r>
            <a:r>
              <a:rPr sz="2200" spc="55" dirty="0">
                <a:latin typeface="Arial"/>
                <a:cs typeface="Arial"/>
              </a:rPr>
              <a:t>of </a:t>
            </a:r>
            <a:r>
              <a:rPr sz="2200" spc="60" dirty="0">
                <a:latin typeface="Arial"/>
                <a:cs typeface="Arial"/>
              </a:rPr>
              <a:t>patent, </a:t>
            </a:r>
            <a:r>
              <a:rPr sz="2200" spc="20" dirty="0">
                <a:latin typeface="Arial"/>
                <a:cs typeface="Arial"/>
              </a:rPr>
              <a:t>i.e. </a:t>
            </a:r>
            <a:r>
              <a:rPr sz="2200" spc="25" dirty="0">
                <a:latin typeface="Arial"/>
                <a:cs typeface="Arial"/>
              </a:rPr>
              <a:t>drug, drug </a:t>
            </a:r>
            <a:r>
              <a:rPr sz="2200" spc="45" dirty="0">
                <a:latin typeface="Arial"/>
                <a:cs typeface="Arial"/>
              </a:rPr>
              <a:t>product, </a:t>
            </a:r>
            <a:r>
              <a:rPr sz="2200" spc="10" dirty="0">
                <a:latin typeface="Arial"/>
                <a:cs typeface="Arial"/>
              </a:rPr>
              <a:t>or </a:t>
            </a:r>
            <a:r>
              <a:rPr sz="2200" spc="65" dirty="0">
                <a:latin typeface="Arial"/>
                <a:cs typeface="Arial"/>
              </a:rPr>
              <a:t>method </a:t>
            </a:r>
            <a:r>
              <a:rPr sz="2200" spc="55" dirty="0">
                <a:latin typeface="Arial"/>
                <a:cs typeface="Arial"/>
              </a:rPr>
              <a:t>of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use</a:t>
            </a:r>
            <a:endParaRPr sz="22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20" dirty="0">
                <a:latin typeface="Arial"/>
                <a:cs typeface="Arial"/>
              </a:rPr>
              <a:t>Name </a:t>
            </a:r>
            <a:r>
              <a:rPr sz="2200" spc="55" dirty="0">
                <a:latin typeface="Arial"/>
                <a:cs typeface="Arial"/>
              </a:rPr>
              <a:t>of </a:t>
            </a:r>
            <a:r>
              <a:rPr sz="2200" spc="70" dirty="0">
                <a:latin typeface="Arial"/>
                <a:cs typeface="Arial"/>
              </a:rPr>
              <a:t>patent</a:t>
            </a:r>
            <a:r>
              <a:rPr sz="2200" spc="360" dirty="0">
                <a:latin typeface="Arial"/>
                <a:cs typeface="Arial"/>
              </a:rPr>
              <a:t> </a:t>
            </a:r>
            <a:r>
              <a:rPr sz="2200" spc="20" dirty="0">
                <a:latin typeface="Arial"/>
                <a:cs typeface="Arial"/>
              </a:rPr>
              <a:t>owner</a:t>
            </a:r>
            <a:endParaRPr sz="2200">
              <a:latin typeface="Arial"/>
              <a:cs typeface="Arial"/>
            </a:endParaRPr>
          </a:p>
          <a:p>
            <a:pPr marL="515620" lvl="1" indent="-183515">
              <a:lnSpc>
                <a:spcPts val="2635"/>
              </a:lnSpc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-75" dirty="0">
                <a:latin typeface="Arial"/>
                <a:cs typeface="Arial"/>
              </a:rPr>
              <a:t>The </a:t>
            </a:r>
            <a:r>
              <a:rPr sz="2200" spc="50" dirty="0">
                <a:latin typeface="Arial"/>
                <a:cs typeface="Arial"/>
              </a:rPr>
              <a:t>name </a:t>
            </a:r>
            <a:r>
              <a:rPr sz="2200" spc="55" dirty="0">
                <a:latin typeface="Arial"/>
                <a:cs typeface="Arial"/>
              </a:rPr>
              <a:t>of </a:t>
            </a:r>
            <a:r>
              <a:rPr sz="2200" spc="10" dirty="0">
                <a:latin typeface="Arial"/>
                <a:cs typeface="Arial"/>
              </a:rPr>
              <a:t>an </a:t>
            </a:r>
            <a:r>
              <a:rPr sz="2200" spc="45" dirty="0">
                <a:latin typeface="Arial"/>
                <a:cs typeface="Arial"/>
              </a:rPr>
              <a:t>agent </a:t>
            </a:r>
            <a:r>
              <a:rPr sz="2200" spc="55" dirty="0">
                <a:latin typeface="Arial"/>
                <a:cs typeface="Arial"/>
              </a:rPr>
              <a:t>of the </a:t>
            </a:r>
            <a:r>
              <a:rPr sz="2200" spc="70" dirty="0">
                <a:latin typeface="Arial"/>
                <a:cs typeface="Arial"/>
              </a:rPr>
              <a:t>patent </a:t>
            </a:r>
            <a:r>
              <a:rPr sz="2200" spc="20" dirty="0">
                <a:latin typeface="Arial"/>
                <a:cs typeface="Arial"/>
              </a:rPr>
              <a:t>owner </a:t>
            </a:r>
            <a:r>
              <a:rPr sz="2200" spc="10" dirty="0">
                <a:latin typeface="Arial"/>
                <a:cs typeface="Arial"/>
              </a:rPr>
              <a:t>or</a:t>
            </a:r>
            <a:r>
              <a:rPr sz="2200" spc="600" dirty="0">
                <a:latin typeface="Arial"/>
                <a:cs typeface="Arial"/>
              </a:rPr>
              <a:t> </a:t>
            </a:r>
            <a:r>
              <a:rPr sz="2200" spc="75" dirty="0">
                <a:latin typeface="Arial"/>
                <a:cs typeface="Arial"/>
              </a:rPr>
              <a:t>applicant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ts val="2300"/>
              </a:lnSpc>
              <a:spcBef>
                <a:spcPts val="555"/>
              </a:spcBef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400" spc="65" dirty="0">
                <a:latin typeface="Arial"/>
                <a:cs typeface="Arial"/>
              </a:rPr>
              <a:t>Brand </a:t>
            </a:r>
            <a:r>
              <a:rPr sz="2400" spc="60" dirty="0">
                <a:latin typeface="Arial"/>
                <a:cs typeface="Arial"/>
              </a:rPr>
              <a:t>drugs </a:t>
            </a:r>
            <a:r>
              <a:rPr sz="2400" spc="114" dirty="0">
                <a:latin typeface="Arial"/>
                <a:cs typeface="Arial"/>
              </a:rPr>
              <a:t>listed </a:t>
            </a:r>
            <a:r>
              <a:rPr sz="2400" spc="100" dirty="0">
                <a:latin typeface="Arial"/>
                <a:cs typeface="Arial"/>
              </a:rPr>
              <a:t>for </a:t>
            </a:r>
            <a:r>
              <a:rPr sz="2400" spc="75" dirty="0">
                <a:latin typeface="Arial"/>
                <a:cs typeface="Arial"/>
              </a:rPr>
              <a:t>generics </a:t>
            </a:r>
            <a:r>
              <a:rPr sz="2400" spc="70" dirty="0">
                <a:latin typeface="Arial"/>
                <a:cs typeface="Arial"/>
              </a:rPr>
              <a:t>to </a:t>
            </a:r>
            <a:r>
              <a:rPr sz="2400" spc="95" dirty="0">
                <a:latin typeface="Arial"/>
                <a:cs typeface="Arial"/>
              </a:rPr>
              <a:t>compare </a:t>
            </a:r>
            <a:r>
              <a:rPr sz="2400" spc="125" dirty="0">
                <a:latin typeface="Arial"/>
                <a:cs typeface="Arial"/>
              </a:rPr>
              <a:t>with </a:t>
            </a:r>
            <a:r>
              <a:rPr sz="2400" spc="50" dirty="0">
                <a:latin typeface="Arial"/>
                <a:cs typeface="Arial"/>
              </a:rPr>
              <a:t>their  </a:t>
            </a:r>
            <a:r>
              <a:rPr sz="2400" spc="75" dirty="0">
                <a:latin typeface="Arial"/>
                <a:cs typeface="Arial"/>
              </a:rPr>
              <a:t>proposed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95" dirty="0">
                <a:latin typeface="Arial"/>
                <a:cs typeface="Arial"/>
              </a:rPr>
              <a:t>products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R="2540" algn="ctr">
              <a:lnSpc>
                <a:spcPct val="100000"/>
              </a:lnSpc>
            </a:pPr>
            <a:r>
              <a:rPr spc="-95" dirty="0"/>
              <a:t>PROVISIONS </a:t>
            </a:r>
            <a:r>
              <a:rPr spc="-280" dirty="0"/>
              <a:t>OF </a:t>
            </a:r>
            <a:r>
              <a:rPr spc="-229" dirty="0"/>
              <a:t>THE</a:t>
            </a:r>
            <a:r>
              <a:rPr spc="-215" dirty="0"/>
              <a:t> </a:t>
            </a:r>
            <a:r>
              <a:rPr spc="-250" dirty="0"/>
              <a:t>ACT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50111" y="1729358"/>
            <a:ext cx="6932295" cy="523240"/>
            <a:chOff x="1250111" y="1729358"/>
            <a:chExt cx="6932295" cy="523240"/>
          </a:xfrm>
        </p:grpSpPr>
        <p:sp>
          <p:nvSpPr>
            <p:cNvPr id="4" name="object 4"/>
            <p:cNvSpPr/>
            <p:nvPr/>
          </p:nvSpPr>
          <p:spPr>
            <a:xfrm>
              <a:off x="1259636" y="1738883"/>
              <a:ext cx="6913245" cy="504190"/>
            </a:xfrm>
            <a:custGeom>
              <a:avLst/>
              <a:gdLst/>
              <a:ahLst/>
              <a:cxnLst/>
              <a:rect l="l" t="t" r="r" b="b"/>
              <a:pathLst>
                <a:path w="6913245" h="504189">
                  <a:moveTo>
                    <a:pt x="6828739" y="0"/>
                  </a:moveTo>
                  <a:lnTo>
                    <a:pt x="84023" y="0"/>
                  </a:lnTo>
                  <a:lnTo>
                    <a:pt x="51338" y="6617"/>
                  </a:lnTo>
                  <a:lnTo>
                    <a:pt x="24628" y="24653"/>
                  </a:lnTo>
                  <a:lnTo>
                    <a:pt x="6609" y="51381"/>
                  </a:lnTo>
                  <a:lnTo>
                    <a:pt x="0" y="84074"/>
                  </a:lnTo>
                  <a:lnTo>
                    <a:pt x="0" y="420115"/>
                  </a:lnTo>
                  <a:lnTo>
                    <a:pt x="6609" y="452788"/>
                  </a:lnTo>
                  <a:lnTo>
                    <a:pt x="24628" y="479472"/>
                  </a:lnTo>
                  <a:lnTo>
                    <a:pt x="51338" y="497464"/>
                  </a:lnTo>
                  <a:lnTo>
                    <a:pt x="84023" y="504063"/>
                  </a:lnTo>
                  <a:lnTo>
                    <a:pt x="6828739" y="504063"/>
                  </a:lnTo>
                  <a:lnTo>
                    <a:pt x="6861431" y="497464"/>
                  </a:lnTo>
                  <a:lnTo>
                    <a:pt x="6888159" y="479472"/>
                  </a:lnTo>
                  <a:lnTo>
                    <a:pt x="6906195" y="452788"/>
                  </a:lnTo>
                  <a:lnTo>
                    <a:pt x="6912813" y="420115"/>
                  </a:lnTo>
                  <a:lnTo>
                    <a:pt x="6912813" y="84074"/>
                  </a:lnTo>
                  <a:lnTo>
                    <a:pt x="6906195" y="51381"/>
                  </a:lnTo>
                  <a:lnTo>
                    <a:pt x="6888159" y="24653"/>
                  </a:lnTo>
                  <a:lnTo>
                    <a:pt x="6861431" y="6617"/>
                  </a:lnTo>
                  <a:lnTo>
                    <a:pt x="6828739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59636" y="1738883"/>
              <a:ext cx="6913245" cy="504190"/>
            </a:xfrm>
            <a:custGeom>
              <a:avLst/>
              <a:gdLst/>
              <a:ahLst/>
              <a:cxnLst/>
              <a:rect l="l" t="t" r="r" b="b"/>
              <a:pathLst>
                <a:path w="6913245" h="504189">
                  <a:moveTo>
                    <a:pt x="0" y="84074"/>
                  </a:moveTo>
                  <a:lnTo>
                    <a:pt x="6609" y="51381"/>
                  </a:lnTo>
                  <a:lnTo>
                    <a:pt x="24628" y="24653"/>
                  </a:lnTo>
                  <a:lnTo>
                    <a:pt x="51338" y="6617"/>
                  </a:lnTo>
                  <a:lnTo>
                    <a:pt x="84023" y="0"/>
                  </a:lnTo>
                  <a:lnTo>
                    <a:pt x="6828739" y="0"/>
                  </a:lnTo>
                  <a:lnTo>
                    <a:pt x="6861431" y="6617"/>
                  </a:lnTo>
                  <a:lnTo>
                    <a:pt x="6888159" y="24653"/>
                  </a:lnTo>
                  <a:lnTo>
                    <a:pt x="6906195" y="51381"/>
                  </a:lnTo>
                  <a:lnTo>
                    <a:pt x="6912813" y="84074"/>
                  </a:lnTo>
                  <a:lnTo>
                    <a:pt x="6912813" y="420115"/>
                  </a:lnTo>
                  <a:lnTo>
                    <a:pt x="6906195" y="452788"/>
                  </a:lnTo>
                  <a:lnTo>
                    <a:pt x="6888159" y="479472"/>
                  </a:lnTo>
                  <a:lnTo>
                    <a:pt x="6861431" y="497464"/>
                  </a:lnTo>
                  <a:lnTo>
                    <a:pt x="6828739" y="504063"/>
                  </a:lnTo>
                  <a:lnTo>
                    <a:pt x="84023" y="504063"/>
                  </a:lnTo>
                  <a:lnTo>
                    <a:pt x="51338" y="497464"/>
                  </a:lnTo>
                  <a:lnTo>
                    <a:pt x="24628" y="479472"/>
                  </a:lnTo>
                  <a:lnTo>
                    <a:pt x="6609" y="452788"/>
                  </a:lnTo>
                  <a:lnTo>
                    <a:pt x="0" y="420115"/>
                  </a:lnTo>
                  <a:lnTo>
                    <a:pt x="0" y="84074"/>
                  </a:lnTo>
                  <a:close/>
                </a:path>
              </a:pathLst>
            </a:custGeom>
            <a:ln w="19050">
              <a:solidFill>
                <a:srgbClr val="914A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5459" y="1754504"/>
            <a:ext cx="8084820" cy="4441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7185" algn="ctr">
              <a:lnSpc>
                <a:spcPct val="100000"/>
              </a:lnSpc>
              <a:spcBef>
                <a:spcPts val="95"/>
              </a:spcBef>
            </a:pPr>
            <a:r>
              <a:rPr sz="2800" spc="-125" dirty="0">
                <a:solidFill>
                  <a:srgbClr val="FFFF00"/>
                </a:solidFill>
                <a:latin typeface="Arial"/>
                <a:cs typeface="Arial"/>
              </a:rPr>
              <a:t>Four </a:t>
            </a:r>
            <a:r>
              <a:rPr sz="2800" spc="-195" dirty="0">
                <a:solidFill>
                  <a:srgbClr val="FFFF00"/>
                </a:solidFill>
                <a:latin typeface="Arial"/>
                <a:cs typeface="Arial"/>
              </a:rPr>
              <a:t>Types 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sz="2800" spc="-35" dirty="0">
                <a:solidFill>
                  <a:srgbClr val="FFFF00"/>
                </a:solidFill>
                <a:latin typeface="Arial"/>
                <a:cs typeface="Arial"/>
              </a:rPr>
              <a:t>Patent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Certifications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lr>
                <a:srgbClr val="C56951"/>
              </a:buClr>
              <a:buChar char=""/>
              <a:tabLst>
                <a:tab pos="241300" algn="l"/>
              </a:tabLst>
            </a:pP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When </a:t>
            </a:r>
            <a:r>
              <a:rPr sz="2200" spc="30" dirty="0">
                <a:solidFill>
                  <a:srgbClr val="524848"/>
                </a:solidFill>
                <a:latin typeface="Arial"/>
                <a:cs typeface="Arial"/>
              </a:rPr>
              <a:t>an </a:t>
            </a:r>
            <a:r>
              <a:rPr sz="2200" spc="114" dirty="0">
                <a:solidFill>
                  <a:srgbClr val="524848"/>
                </a:solidFill>
                <a:latin typeface="Arial"/>
                <a:cs typeface="Arial"/>
              </a:rPr>
              <a:t>applicant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submits </a:t>
            </a:r>
            <a:r>
              <a:rPr sz="2200" spc="30" dirty="0">
                <a:solidFill>
                  <a:srgbClr val="524848"/>
                </a:solidFill>
                <a:latin typeface="Arial"/>
                <a:cs typeface="Arial"/>
              </a:rPr>
              <a:t>an </a:t>
            </a:r>
            <a:r>
              <a:rPr sz="2200" spc="-65" dirty="0">
                <a:solidFill>
                  <a:srgbClr val="524848"/>
                </a:solidFill>
                <a:latin typeface="Arial"/>
                <a:cs typeface="Arial"/>
              </a:rPr>
              <a:t>ANDA </a:t>
            </a:r>
            <a:r>
              <a:rPr sz="2200" spc="65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r>
              <a:rPr sz="2200" spc="19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524848"/>
                </a:solidFill>
                <a:latin typeface="Arial"/>
                <a:cs typeface="Arial"/>
              </a:rPr>
              <a:t>FDA,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  <a:p>
            <a:pPr marL="241300" marR="346710">
              <a:lnSpc>
                <a:spcPct val="100000"/>
              </a:lnSpc>
            </a:pPr>
            <a:r>
              <a:rPr sz="2200" spc="114" dirty="0">
                <a:solidFill>
                  <a:srgbClr val="524848"/>
                </a:solidFill>
                <a:latin typeface="Arial"/>
                <a:cs typeface="Arial"/>
              </a:rPr>
              <a:t>applicant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must </a:t>
            </a:r>
            <a:r>
              <a:rPr sz="2200" spc="114" dirty="0">
                <a:solidFill>
                  <a:srgbClr val="524848"/>
                </a:solidFill>
                <a:latin typeface="Arial"/>
                <a:cs typeface="Arial"/>
              </a:rPr>
              <a:t>certify </a:t>
            </a: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one </a:t>
            </a:r>
            <a:r>
              <a:rPr sz="2200" spc="80" dirty="0">
                <a:solidFill>
                  <a:srgbClr val="524848"/>
                </a:solidFill>
                <a:latin typeface="Arial"/>
                <a:cs typeface="Arial"/>
              </a:rPr>
              <a:t>of </a:t>
            </a:r>
            <a:r>
              <a:rPr sz="2200" spc="95" dirty="0">
                <a:solidFill>
                  <a:srgbClr val="524848"/>
                </a:solidFill>
                <a:latin typeface="Arial"/>
                <a:cs typeface="Arial"/>
              </a:rPr>
              <a:t>four things </a:t>
            </a: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under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section  </a:t>
            </a:r>
            <a:r>
              <a:rPr sz="2200" spc="110" dirty="0">
                <a:solidFill>
                  <a:srgbClr val="524848"/>
                </a:solidFill>
                <a:latin typeface="Arial"/>
                <a:cs typeface="Arial"/>
              </a:rPr>
              <a:t>505(j)(2)(A)(vii):</a:t>
            </a:r>
            <a:endParaRPr sz="2200">
              <a:latin typeface="Arial"/>
              <a:cs typeface="Arial"/>
            </a:endParaRPr>
          </a:p>
          <a:p>
            <a:pPr marL="515620" marR="683895" lvl="1" indent="-183515">
              <a:lnSpc>
                <a:spcPct val="100000"/>
              </a:lnSpc>
              <a:spcBef>
                <a:spcPts val="530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50" dirty="0">
                <a:solidFill>
                  <a:srgbClr val="524848"/>
                </a:solidFill>
                <a:latin typeface="Arial"/>
                <a:cs typeface="Arial"/>
              </a:rPr>
              <a:t>required </a:t>
            </a:r>
            <a:r>
              <a:rPr sz="2200" spc="7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information </a:t>
            </a:r>
            <a:r>
              <a:rPr sz="2200" spc="75" dirty="0">
                <a:solidFill>
                  <a:srgbClr val="524848"/>
                </a:solidFill>
                <a:latin typeface="Arial"/>
                <a:cs typeface="Arial"/>
              </a:rPr>
              <a:t>relating </a:t>
            </a:r>
            <a:r>
              <a:rPr sz="2200" spc="40" dirty="0">
                <a:solidFill>
                  <a:srgbClr val="524848"/>
                </a:solidFill>
                <a:latin typeface="Arial"/>
                <a:cs typeface="Arial"/>
              </a:rPr>
              <a:t>to </a:t>
            </a:r>
            <a:r>
              <a:rPr sz="2200" spc="5" dirty="0">
                <a:solidFill>
                  <a:srgbClr val="524848"/>
                </a:solidFill>
                <a:latin typeface="Arial"/>
                <a:cs typeface="Arial"/>
              </a:rPr>
              <a:t>such  </a:t>
            </a:r>
            <a:r>
              <a:rPr sz="2200" spc="7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200" dirty="0">
                <a:solidFill>
                  <a:srgbClr val="524848"/>
                </a:solidFill>
                <a:latin typeface="Arial"/>
                <a:cs typeface="Arial"/>
              </a:rPr>
              <a:t>has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not </a:t>
            </a:r>
            <a:r>
              <a:rPr sz="2200" spc="10" dirty="0">
                <a:solidFill>
                  <a:srgbClr val="524848"/>
                </a:solidFill>
                <a:latin typeface="Arial"/>
                <a:cs typeface="Arial"/>
              </a:rPr>
              <a:t>been </a:t>
            </a:r>
            <a:r>
              <a:rPr sz="2200" spc="85" dirty="0">
                <a:solidFill>
                  <a:srgbClr val="524848"/>
                </a:solidFill>
                <a:latin typeface="Arial"/>
                <a:cs typeface="Arial"/>
              </a:rPr>
              <a:t>filed </a:t>
            </a:r>
            <a:r>
              <a:rPr sz="2200" spc="15" dirty="0">
                <a:solidFill>
                  <a:srgbClr val="524848"/>
                </a:solidFill>
                <a:latin typeface="Arial"/>
                <a:cs typeface="Arial"/>
              </a:rPr>
              <a:t>(</a:t>
            </a:r>
            <a:r>
              <a:rPr sz="2200" spc="15" dirty="0">
                <a:solidFill>
                  <a:srgbClr val="FF0000"/>
                </a:solidFill>
                <a:latin typeface="Arial"/>
                <a:cs typeface="Arial"/>
              </a:rPr>
              <a:t>Para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srgbClr val="524848"/>
                </a:solidFill>
                <a:latin typeface="Arial"/>
                <a:cs typeface="Arial"/>
              </a:rPr>
              <a:t>)</a:t>
            </a:r>
            <a:r>
              <a:rPr sz="2200" spc="16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524848"/>
                </a:solidFill>
                <a:latin typeface="Arial"/>
                <a:cs typeface="Arial"/>
              </a:rPr>
              <a:t>;</a:t>
            </a:r>
            <a:endParaRPr sz="22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530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200" spc="5" dirty="0">
                <a:solidFill>
                  <a:srgbClr val="524848"/>
                </a:solidFill>
                <a:latin typeface="Arial"/>
                <a:cs typeface="Arial"/>
              </a:rPr>
              <a:t>such </a:t>
            </a:r>
            <a:r>
              <a:rPr sz="2200" spc="7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200" dirty="0">
                <a:solidFill>
                  <a:srgbClr val="524848"/>
                </a:solidFill>
                <a:latin typeface="Arial"/>
                <a:cs typeface="Arial"/>
              </a:rPr>
              <a:t>has </a:t>
            </a:r>
            <a:r>
              <a:rPr sz="2200" spc="30" dirty="0">
                <a:solidFill>
                  <a:srgbClr val="524848"/>
                </a:solidFill>
                <a:latin typeface="Arial"/>
                <a:cs typeface="Arial"/>
              </a:rPr>
              <a:t>expired </a:t>
            </a:r>
            <a:r>
              <a:rPr sz="2200" spc="15" dirty="0">
                <a:solidFill>
                  <a:srgbClr val="524848"/>
                </a:solidFill>
                <a:latin typeface="Arial"/>
                <a:cs typeface="Arial"/>
              </a:rPr>
              <a:t>(</a:t>
            </a:r>
            <a:r>
              <a:rPr sz="2200" spc="15" dirty="0">
                <a:solidFill>
                  <a:srgbClr val="FF0000"/>
                </a:solidFill>
                <a:latin typeface="Arial"/>
                <a:cs typeface="Arial"/>
              </a:rPr>
              <a:t>Para </a:t>
            </a:r>
            <a:r>
              <a:rPr sz="2200" spc="20" dirty="0">
                <a:solidFill>
                  <a:srgbClr val="FF0000"/>
                </a:solidFill>
                <a:latin typeface="Arial"/>
                <a:cs typeface="Arial"/>
              </a:rPr>
              <a:t>II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)</a:t>
            </a:r>
            <a:r>
              <a:rPr sz="2200" spc="175" dirty="0">
                <a:solidFill>
                  <a:srgbClr val="524848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524848"/>
                </a:solidFill>
                <a:latin typeface="Arial"/>
                <a:cs typeface="Arial"/>
              </a:rPr>
              <a:t>;</a:t>
            </a:r>
            <a:endParaRPr sz="2200">
              <a:latin typeface="Arial"/>
              <a:cs typeface="Arial"/>
            </a:endParaRPr>
          </a:p>
          <a:p>
            <a:pPr marL="515620" lvl="1" indent="-183515">
              <a:lnSpc>
                <a:spcPct val="100000"/>
              </a:lnSpc>
              <a:spcBef>
                <a:spcPts val="530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the </a:t>
            </a:r>
            <a:r>
              <a:rPr sz="2200" spc="7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will </a:t>
            </a:r>
            <a:r>
              <a:rPr sz="2200" spc="25" dirty="0">
                <a:solidFill>
                  <a:srgbClr val="524848"/>
                </a:solidFill>
                <a:latin typeface="Arial"/>
                <a:cs typeface="Arial"/>
              </a:rPr>
              <a:t>expire </a:t>
            </a:r>
            <a:r>
              <a:rPr sz="2200" spc="-5" dirty="0">
                <a:solidFill>
                  <a:srgbClr val="524848"/>
                </a:solidFill>
                <a:latin typeface="Arial"/>
                <a:cs typeface="Arial"/>
              </a:rPr>
              <a:t>on </a:t>
            </a:r>
            <a:r>
              <a:rPr sz="2200" spc="-40" dirty="0">
                <a:solidFill>
                  <a:srgbClr val="524848"/>
                </a:solidFill>
                <a:latin typeface="Arial"/>
                <a:cs typeface="Arial"/>
              </a:rPr>
              <a:t>a </a:t>
            </a:r>
            <a:r>
              <a:rPr sz="2200" spc="85" dirty="0">
                <a:solidFill>
                  <a:srgbClr val="524848"/>
                </a:solidFill>
                <a:latin typeface="Arial"/>
                <a:cs typeface="Arial"/>
              </a:rPr>
              <a:t>particular </a:t>
            </a:r>
            <a:r>
              <a:rPr sz="2200" spc="45" dirty="0">
                <a:solidFill>
                  <a:srgbClr val="524848"/>
                </a:solidFill>
                <a:latin typeface="Arial"/>
                <a:cs typeface="Arial"/>
              </a:rPr>
              <a:t>date </a:t>
            </a:r>
            <a:r>
              <a:rPr sz="2200" spc="-90" dirty="0">
                <a:solidFill>
                  <a:srgbClr val="524848"/>
                </a:solidFill>
                <a:latin typeface="Arial"/>
                <a:cs typeface="Arial"/>
              </a:rPr>
              <a:t>( </a:t>
            </a:r>
            <a:r>
              <a:rPr sz="2200" spc="5" dirty="0">
                <a:solidFill>
                  <a:srgbClr val="FF0000"/>
                </a:solidFill>
                <a:latin typeface="Arial"/>
                <a:cs typeface="Arial"/>
              </a:rPr>
              <a:t>Para</a:t>
            </a:r>
            <a:r>
              <a:rPr sz="2200" spc="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spc="50" dirty="0">
                <a:solidFill>
                  <a:srgbClr val="FF0000"/>
                </a:solidFill>
                <a:latin typeface="Arial"/>
                <a:cs typeface="Arial"/>
              </a:rPr>
              <a:t>III</a:t>
            </a:r>
            <a:r>
              <a:rPr sz="2200" spc="50" dirty="0">
                <a:solidFill>
                  <a:srgbClr val="524848"/>
                </a:solidFill>
                <a:latin typeface="Arial"/>
                <a:cs typeface="Arial"/>
              </a:rPr>
              <a:t>);</a:t>
            </a:r>
            <a:endParaRPr sz="2200">
              <a:latin typeface="Arial"/>
              <a:cs typeface="Arial"/>
            </a:endParaRPr>
          </a:p>
          <a:p>
            <a:pPr marL="515620" marR="5080" lvl="1" indent="-183515">
              <a:lnSpc>
                <a:spcPct val="100000"/>
              </a:lnSpc>
              <a:spcBef>
                <a:spcPts val="530"/>
              </a:spcBef>
              <a:buClr>
                <a:srgbClr val="BE964D"/>
              </a:buClr>
              <a:buFont typeface="Wingdings"/>
              <a:buChar char=""/>
              <a:tabLst>
                <a:tab pos="516255" algn="l"/>
              </a:tabLst>
            </a:pPr>
            <a:r>
              <a:rPr sz="2200" spc="100" dirty="0">
                <a:solidFill>
                  <a:srgbClr val="524848"/>
                </a:solidFill>
                <a:latin typeface="Arial"/>
                <a:cs typeface="Arial"/>
              </a:rPr>
              <a:t>that </a:t>
            </a:r>
            <a:r>
              <a:rPr sz="2200" spc="5" dirty="0">
                <a:solidFill>
                  <a:srgbClr val="524848"/>
                </a:solidFill>
                <a:latin typeface="Arial"/>
                <a:cs typeface="Arial"/>
              </a:rPr>
              <a:t>such </a:t>
            </a:r>
            <a:r>
              <a:rPr sz="2200" spc="70" dirty="0">
                <a:solidFill>
                  <a:srgbClr val="524848"/>
                </a:solidFill>
                <a:latin typeface="Arial"/>
                <a:cs typeface="Arial"/>
              </a:rPr>
              <a:t>patent 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is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invalid </a:t>
            </a:r>
            <a:r>
              <a:rPr sz="2200" spc="10" dirty="0">
                <a:solidFill>
                  <a:srgbClr val="524848"/>
                </a:solidFill>
                <a:latin typeface="Arial"/>
                <a:cs typeface="Arial"/>
              </a:rPr>
              <a:t>or </a:t>
            </a:r>
            <a:r>
              <a:rPr sz="2200" spc="90" dirty="0">
                <a:solidFill>
                  <a:srgbClr val="524848"/>
                </a:solidFill>
                <a:latin typeface="Arial"/>
                <a:cs typeface="Arial"/>
              </a:rPr>
              <a:t>will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not </a:t>
            </a:r>
            <a:r>
              <a:rPr sz="2200" spc="-10" dirty="0">
                <a:solidFill>
                  <a:srgbClr val="524848"/>
                </a:solidFill>
                <a:latin typeface="Arial"/>
                <a:cs typeface="Arial"/>
              </a:rPr>
              <a:t>be </a:t>
            </a:r>
            <a:r>
              <a:rPr sz="2200" spc="70" dirty="0">
                <a:solidFill>
                  <a:srgbClr val="524848"/>
                </a:solidFill>
                <a:latin typeface="Arial"/>
                <a:cs typeface="Arial"/>
              </a:rPr>
              <a:t>infringed </a:t>
            </a:r>
            <a:r>
              <a:rPr sz="2200" spc="-50" dirty="0">
                <a:solidFill>
                  <a:srgbClr val="524848"/>
                </a:solidFill>
                <a:latin typeface="Arial"/>
                <a:cs typeface="Arial"/>
              </a:rPr>
              <a:t>by </a:t>
            </a:r>
            <a:r>
              <a:rPr sz="2200" spc="55" dirty="0">
                <a:solidFill>
                  <a:srgbClr val="524848"/>
                </a:solidFill>
                <a:latin typeface="Arial"/>
                <a:cs typeface="Arial"/>
              </a:rPr>
              <a:t>the  </a:t>
            </a:r>
            <a:r>
              <a:rPr sz="2200" spc="25" dirty="0">
                <a:solidFill>
                  <a:srgbClr val="524848"/>
                </a:solidFill>
                <a:latin typeface="Arial"/>
                <a:cs typeface="Arial"/>
              </a:rPr>
              <a:t>drug, </a:t>
            </a:r>
            <a:r>
              <a:rPr sz="2200" spc="60" dirty="0">
                <a:solidFill>
                  <a:srgbClr val="524848"/>
                </a:solidFill>
                <a:latin typeface="Arial"/>
                <a:cs typeface="Arial"/>
              </a:rPr>
              <a:t>for </a:t>
            </a:r>
            <a:r>
              <a:rPr sz="2200" spc="45" dirty="0">
                <a:solidFill>
                  <a:srgbClr val="524848"/>
                </a:solidFill>
                <a:latin typeface="Arial"/>
                <a:cs typeface="Arial"/>
              </a:rPr>
              <a:t>which </a:t>
            </a: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approval 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is </a:t>
            </a:r>
            <a:r>
              <a:rPr sz="2200" spc="35" dirty="0">
                <a:solidFill>
                  <a:srgbClr val="524848"/>
                </a:solidFill>
                <a:latin typeface="Arial"/>
                <a:cs typeface="Arial"/>
              </a:rPr>
              <a:t>being sought 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(</a:t>
            </a:r>
            <a:r>
              <a:rPr sz="2200" spc="20" dirty="0">
                <a:solidFill>
                  <a:srgbClr val="FF0000"/>
                </a:solidFill>
                <a:latin typeface="Arial"/>
                <a:cs typeface="Arial"/>
              </a:rPr>
              <a:t>Para </a:t>
            </a:r>
            <a:r>
              <a:rPr sz="2200" spc="-110" dirty="0">
                <a:solidFill>
                  <a:srgbClr val="FF0000"/>
                </a:solidFill>
                <a:latin typeface="Arial"/>
                <a:cs typeface="Arial"/>
              </a:rPr>
              <a:t>IV </a:t>
            </a:r>
            <a:r>
              <a:rPr sz="2200" spc="60" dirty="0">
                <a:solidFill>
                  <a:srgbClr val="FF0000"/>
                </a:solidFill>
                <a:latin typeface="Arial"/>
                <a:cs typeface="Arial"/>
              </a:rPr>
              <a:t>– </a:t>
            </a:r>
            <a:r>
              <a:rPr sz="2200" spc="45" dirty="0">
                <a:solidFill>
                  <a:srgbClr val="FF0000"/>
                </a:solidFill>
                <a:latin typeface="Arial"/>
                <a:cs typeface="Arial"/>
              </a:rPr>
              <a:t>Patent  </a:t>
            </a:r>
            <a:r>
              <a:rPr sz="2200" spc="20" dirty="0">
                <a:solidFill>
                  <a:srgbClr val="FF0000"/>
                </a:solidFill>
                <a:latin typeface="Arial"/>
                <a:cs typeface="Arial"/>
              </a:rPr>
              <a:t>Challenge</a:t>
            </a:r>
            <a:r>
              <a:rPr sz="2200" spc="20" dirty="0">
                <a:solidFill>
                  <a:srgbClr val="524848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4435" cy="1346835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pc="-105" dirty="0"/>
              <a:t>PARA </a:t>
            </a:r>
            <a:r>
              <a:rPr spc="-100" dirty="0"/>
              <a:t>IV- </a:t>
            </a:r>
            <a:r>
              <a:rPr spc="-200" dirty="0"/>
              <a:t>PATENT</a:t>
            </a:r>
            <a:r>
              <a:rPr spc="215" dirty="0"/>
              <a:t> </a:t>
            </a:r>
            <a:r>
              <a:rPr spc="-135" dirty="0"/>
              <a:t>CHALLENGE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41998" y="1763267"/>
            <a:ext cx="8444230" cy="4747260"/>
            <a:chOff x="241998" y="1763267"/>
            <a:chExt cx="8444230" cy="4747260"/>
          </a:xfrm>
        </p:grpSpPr>
        <p:sp>
          <p:nvSpPr>
            <p:cNvPr id="4" name="object 4"/>
            <p:cNvSpPr/>
            <p:nvPr/>
          </p:nvSpPr>
          <p:spPr>
            <a:xfrm>
              <a:off x="251523" y="1772792"/>
              <a:ext cx="6740525" cy="1040130"/>
            </a:xfrm>
            <a:custGeom>
              <a:avLst/>
              <a:gdLst/>
              <a:ahLst/>
              <a:cxnLst/>
              <a:rect l="l" t="t" r="r" b="b"/>
              <a:pathLst>
                <a:path w="6740525" h="1040130">
                  <a:moveTo>
                    <a:pt x="6635940" y="0"/>
                  </a:moveTo>
                  <a:lnTo>
                    <a:pt x="104000" y="0"/>
                  </a:lnTo>
                  <a:lnTo>
                    <a:pt x="63516" y="8179"/>
                  </a:lnTo>
                  <a:lnTo>
                    <a:pt x="30459" y="30480"/>
                  </a:lnTo>
                  <a:lnTo>
                    <a:pt x="8172" y="63543"/>
                  </a:lnTo>
                  <a:lnTo>
                    <a:pt x="0" y="104012"/>
                  </a:lnTo>
                  <a:lnTo>
                    <a:pt x="0" y="936117"/>
                  </a:lnTo>
                  <a:lnTo>
                    <a:pt x="8172" y="976586"/>
                  </a:lnTo>
                  <a:lnTo>
                    <a:pt x="30459" y="1009650"/>
                  </a:lnTo>
                  <a:lnTo>
                    <a:pt x="63516" y="1031950"/>
                  </a:lnTo>
                  <a:lnTo>
                    <a:pt x="104000" y="1040130"/>
                  </a:lnTo>
                  <a:lnTo>
                    <a:pt x="6635940" y="1040130"/>
                  </a:lnTo>
                  <a:lnTo>
                    <a:pt x="6676409" y="1031950"/>
                  </a:lnTo>
                  <a:lnTo>
                    <a:pt x="6709473" y="1009650"/>
                  </a:lnTo>
                  <a:lnTo>
                    <a:pt x="6731773" y="976586"/>
                  </a:lnTo>
                  <a:lnTo>
                    <a:pt x="6739953" y="936117"/>
                  </a:lnTo>
                  <a:lnTo>
                    <a:pt x="6739953" y="104012"/>
                  </a:lnTo>
                  <a:lnTo>
                    <a:pt x="6731773" y="63543"/>
                  </a:lnTo>
                  <a:lnTo>
                    <a:pt x="6709473" y="30480"/>
                  </a:lnTo>
                  <a:lnTo>
                    <a:pt x="6676409" y="8179"/>
                  </a:lnTo>
                  <a:lnTo>
                    <a:pt x="6635940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1523" y="1772792"/>
              <a:ext cx="6740525" cy="1040130"/>
            </a:xfrm>
            <a:custGeom>
              <a:avLst/>
              <a:gdLst/>
              <a:ahLst/>
              <a:cxnLst/>
              <a:rect l="l" t="t" r="r" b="b"/>
              <a:pathLst>
                <a:path w="6740525" h="1040130">
                  <a:moveTo>
                    <a:pt x="0" y="104012"/>
                  </a:moveTo>
                  <a:lnTo>
                    <a:pt x="8172" y="63543"/>
                  </a:lnTo>
                  <a:lnTo>
                    <a:pt x="30459" y="30480"/>
                  </a:lnTo>
                  <a:lnTo>
                    <a:pt x="63516" y="8179"/>
                  </a:lnTo>
                  <a:lnTo>
                    <a:pt x="104000" y="0"/>
                  </a:lnTo>
                  <a:lnTo>
                    <a:pt x="6635940" y="0"/>
                  </a:lnTo>
                  <a:lnTo>
                    <a:pt x="6676409" y="8179"/>
                  </a:lnTo>
                  <a:lnTo>
                    <a:pt x="6709473" y="30480"/>
                  </a:lnTo>
                  <a:lnTo>
                    <a:pt x="6731773" y="63543"/>
                  </a:lnTo>
                  <a:lnTo>
                    <a:pt x="6739953" y="104012"/>
                  </a:lnTo>
                  <a:lnTo>
                    <a:pt x="6739953" y="936117"/>
                  </a:lnTo>
                  <a:lnTo>
                    <a:pt x="6731773" y="976586"/>
                  </a:lnTo>
                  <a:lnTo>
                    <a:pt x="6709473" y="1009650"/>
                  </a:lnTo>
                  <a:lnTo>
                    <a:pt x="6676409" y="1031950"/>
                  </a:lnTo>
                  <a:lnTo>
                    <a:pt x="6635940" y="1040130"/>
                  </a:lnTo>
                  <a:lnTo>
                    <a:pt x="104000" y="1040130"/>
                  </a:lnTo>
                  <a:lnTo>
                    <a:pt x="63516" y="1031950"/>
                  </a:lnTo>
                  <a:lnTo>
                    <a:pt x="30459" y="1009650"/>
                  </a:lnTo>
                  <a:lnTo>
                    <a:pt x="8172" y="976586"/>
                  </a:lnTo>
                  <a:lnTo>
                    <a:pt x="0" y="936117"/>
                  </a:lnTo>
                  <a:lnTo>
                    <a:pt x="0" y="10401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5987" y="3002025"/>
              <a:ext cx="6740525" cy="1040130"/>
            </a:xfrm>
            <a:custGeom>
              <a:avLst/>
              <a:gdLst/>
              <a:ahLst/>
              <a:cxnLst/>
              <a:rect l="l" t="t" r="r" b="b"/>
              <a:pathLst>
                <a:path w="6740525" h="1040129">
                  <a:moveTo>
                    <a:pt x="6635991" y="0"/>
                  </a:moveTo>
                  <a:lnTo>
                    <a:pt x="104012" y="0"/>
                  </a:lnTo>
                  <a:lnTo>
                    <a:pt x="63527" y="8179"/>
                  </a:lnTo>
                  <a:lnTo>
                    <a:pt x="30465" y="30480"/>
                  </a:lnTo>
                  <a:lnTo>
                    <a:pt x="8174" y="63543"/>
                  </a:lnTo>
                  <a:lnTo>
                    <a:pt x="0" y="104012"/>
                  </a:lnTo>
                  <a:lnTo>
                    <a:pt x="0" y="936117"/>
                  </a:lnTo>
                  <a:lnTo>
                    <a:pt x="8174" y="976586"/>
                  </a:lnTo>
                  <a:lnTo>
                    <a:pt x="30465" y="1009650"/>
                  </a:lnTo>
                  <a:lnTo>
                    <a:pt x="63527" y="1031950"/>
                  </a:lnTo>
                  <a:lnTo>
                    <a:pt x="104012" y="1040130"/>
                  </a:lnTo>
                  <a:lnTo>
                    <a:pt x="6635991" y="1040130"/>
                  </a:lnTo>
                  <a:lnTo>
                    <a:pt x="6676460" y="1031950"/>
                  </a:lnTo>
                  <a:lnTo>
                    <a:pt x="6709524" y="1009650"/>
                  </a:lnTo>
                  <a:lnTo>
                    <a:pt x="6731824" y="976586"/>
                  </a:lnTo>
                  <a:lnTo>
                    <a:pt x="6740004" y="936117"/>
                  </a:lnTo>
                  <a:lnTo>
                    <a:pt x="6740004" y="104012"/>
                  </a:lnTo>
                  <a:lnTo>
                    <a:pt x="6731824" y="63543"/>
                  </a:lnTo>
                  <a:lnTo>
                    <a:pt x="6709524" y="30480"/>
                  </a:lnTo>
                  <a:lnTo>
                    <a:pt x="6676460" y="8179"/>
                  </a:lnTo>
                  <a:lnTo>
                    <a:pt x="6635991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5987" y="3002025"/>
              <a:ext cx="6740525" cy="1040130"/>
            </a:xfrm>
            <a:custGeom>
              <a:avLst/>
              <a:gdLst/>
              <a:ahLst/>
              <a:cxnLst/>
              <a:rect l="l" t="t" r="r" b="b"/>
              <a:pathLst>
                <a:path w="6740525" h="1040129">
                  <a:moveTo>
                    <a:pt x="0" y="104012"/>
                  </a:moveTo>
                  <a:lnTo>
                    <a:pt x="8174" y="63543"/>
                  </a:lnTo>
                  <a:lnTo>
                    <a:pt x="30465" y="30480"/>
                  </a:lnTo>
                  <a:lnTo>
                    <a:pt x="63527" y="8179"/>
                  </a:lnTo>
                  <a:lnTo>
                    <a:pt x="104012" y="0"/>
                  </a:lnTo>
                  <a:lnTo>
                    <a:pt x="6635991" y="0"/>
                  </a:lnTo>
                  <a:lnTo>
                    <a:pt x="6676460" y="8179"/>
                  </a:lnTo>
                  <a:lnTo>
                    <a:pt x="6709524" y="30480"/>
                  </a:lnTo>
                  <a:lnTo>
                    <a:pt x="6731824" y="63543"/>
                  </a:lnTo>
                  <a:lnTo>
                    <a:pt x="6740004" y="104012"/>
                  </a:lnTo>
                  <a:lnTo>
                    <a:pt x="6740004" y="936117"/>
                  </a:lnTo>
                  <a:lnTo>
                    <a:pt x="6731824" y="976586"/>
                  </a:lnTo>
                  <a:lnTo>
                    <a:pt x="6709524" y="1009650"/>
                  </a:lnTo>
                  <a:lnTo>
                    <a:pt x="6676460" y="1031950"/>
                  </a:lnTo>
                  <a:lnTo>
                    <a:pt x="6635991" y="1040130"/>
                  </a:lnTo>
                  <a:lnTo>
                    <a:pt x="104012" y="1040130"/>
                  </a:lnTo>
                  <a:lnTo>
                    <a:pt x="63527" y="1031950"/>
                  </a:lnTo>
                  <a:lnTo>
                    <a:pt x="30465" y="1009650"/>
                  </a:lnTo>
                  <a:lnTo>
                    <a:pt x="8174" y="976586"/>
                  </a:lnTo>
                  <a:lnTo>
                    <a:pt x="0" y="936117"/>
                  </a:lnTo>
                  <a:lnTo>
                    <a:pt x="0" y="10401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71980" y="4231258"/>
              <a:ext cx="6740525" cy="1040130"/>
            </a:xfrm>
            <a:custGeom>
              <a:avLst/>
              <a:gdLst/>
              <a:ahLst/>
              <a:cxnLst/>
              <a:rect l="l" t="t" r="r" b="b"/>
              <a:pathLst>
                <a:path w="6740525" h="1040129">
                  <a:moveTo>
                    <a:pt x="6636004" y="0"/>
                  </a:moveTo>
                  <a:lnTo>
                    <a:pt x="104012" y="0"/>
                  </a:lnTo>
                  <a:lnTo>
                    <a:pt x="63543" y="8161"/>
                  </a:lnTo>
                  <a:lnTo>
                    <a:pt x="30479" y="30432"/>
                  </a:lnTo>
                  <a:lnTo>
                    <a:pt x="8179" y="63490"/>
                  </a:lnTo>
                  <a:lnTo>
                    <a:pt x="0" y="104013"/>
                  </a:lnTo>
                  <a:lnTo>
                    <a:pt x="0" y="935990"/>
                  </a:lnTo>
                  <a:lnTo>
                    <a:pt x="8179" y="976512"/>
                  </a:lnTo>
                  <a:lnTo>
                    <a:pt x="30480" y="1009570"/>
                  </a:lnTo>
                  <a:lnTo>
                    <a:pt x="63543" y="1031841"/>
                  </a:lnTo>
                  <a:lnTo>
                    <a:pt x="104012" y="1040003"/>
                  </a:lnTo>
                  <a:lnTo>
                    <a:pt x="6636004" y="1040003"/>
                  </a:lnTo>
                  <a:lnTo>
                    <a:pt x="6676473" y="1031841"/>
                  </a:lnTo>
                  <a:lnTo>
                    <a:pt x="6709537" y="1009570"/>
                  </a:lnTo>
                  <a:lnTo>
                    <a:pt x="6731837" y="976512"/>
                  </a:lnTo>
                  <a:lnTo>
                    <a:pt x="6740017" y="935990"/>
                  </a:lnTo>
                  <a:lnTo>
                    <a:pt x="6740017" y="104013"/>
                  </a:lnTo>
                  <a:lnTo>
                    <a:pt x="6731837" y="63490"/>
                  </a:lnTo>
                  <a:lnTo>
                    <a:pt x="6709537" y="30432"/>
                  </a:lnTo>
                  <a:lnTo>
                    <a:pt x="6676473" y="8161"/>
                  </a:lnTo>
                  <a:lnTo>
                    <a:pt x="6636004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71980" y="4231258"/>
              <a:ext cx="6740525" cy="1040130"/>
            </a:xfrm>
            <a:custGeom>
              <a:avLst/>
              <a:gdLst/>
              <a:ahLst/>
              <a:cxnLst/>
              <a:rect l="l" t="t" r="r" b="b"/>
              <a:pathLst>
                <a:path w="6740525" h="1040129">
                  <a:moveTo>
                    <a:pt x="0" y="104013"/>
                  </a:moveTo>
                  <a:lnTo>
                    <a:pt x="8179" y="63490"/>
                  </a:lnTo>
                  <a:lnTo>
                    <a:pt x="30480" y="30432"/>
                  </a:lnTo>
                  <a:lnTo>
                    <a:pt x="63543" y="8161"/>
                  </a:lnTo>
                  <a:lnTo>
                    <a:pt x="104012" y="0"/>
                  </a:lnTo>
                  <a:lnTo>
                    <a:pt x="6636004" y="0"/>
                  </a:lnTo>
                  <a:lnTo>
                    <a:pt x="6676473" y="8161"/>
                  </a:lnTo>
                  <a:lnTo>
                    <a:pt x="6709537" y="30432"/>
                  </a:lnTo>
                  <a:lnTo>
                    <a:pt x="6731837" y="63490"/>
                  </a:lnTo>
                  <a:lnTo>
                    <a:pt x="6740017" y="104013"/>
                  </a:lnTo>
                  <a:lnTo>
                    <a:pt x="6740017" y="935990"/>
                  </a:lnTo>
                  <a:lnTo>
                    <a:pt x="6731837" y="976512"/>
                  </a:lnTo>
                  <a:lnTo>
                    <a:pt x="6709537" y="1009570"/>
                  </a:lnTo>
                  <a:lnTo>
                    <a:pt x="6676473" y="1031841"/>
                  </a:lnTo>
                  <a:lnTo>
                    <a:pt x="6636004" y="1040003"/>
                  </a:lnTo>
                  <a:lnTo>
                    <a:pt x="104012" y="1040003"/>
                  </a:lnTo>
                  <a:lnTo>
                    <a:pt x="63543" y="1031841"/>
                  </a:lnTo>
                  <a:lnTo>
                    <a:pt x="30480" y="1009570"/>
                  </a:lnTo>
                  <a:lnTo>
                    <a:pt x="8179" y="976512"/>
                  </a:lnTo>
                  <a:lnTo>
                    <a:pt x="0" y="935990"/>
                  </a:lnTo>
                  <a:lnTo>
                    <a:pt x="0" y="104013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36496" y="5460364"/>
              <a:ext cx="6740525" cy="1040130"/>
            </a:xfrm>
            <a:custGeom>
              <a:avLst/>
              <a:gdLst/>
              <a:ahLst/>
              <a:cxnLst/>
              <a:rect l="l" t="t" r="r" b="b"/>
              <a:pathLst>
                <a:path w="6740525" h="1040129">
                  <a:moveTo>
                    <a:pt x="6636004" y="0"/>
                  </a:moveTo>
                  <a:lnTo>
                    <a:pt x="104012" y="0"/>
                  </a:lnTo>
                  <a:lnTo>
                    <a:pt x="63543" y="8179"/>
                  </a:lnTo>
                  <a:lnTo>
                    <a:pt x="30480" y="30480"/>
                  </a:lnTo>
                  <a:lnTo>
                    <a:pt x="8179" y="63543"/>
                  </a:lnTo>
                  <a:lnTo>
                    <a:pt x="0" y="104012"/>
                  </a:lnTo>
                  <a:lnTo>
                    <a:pt x="0" y="936104"/>
                  </a:lnTo>
                  <a:lnTo>
                    <a:pt x="8179" y="976589"/>
                  </a:lnTo>
                  <a:lnTo>
                    <a:pt x="30480" y="1009651"/>
                  </a:lnTo>
                  <a:lnTo>
                    <a:pt x="63543" y="1031943"/>
                  </a:lnTo>
                  <a:lnTo>
                    <a:pt x="104012" y="1040117"/>
                  </a:lnTo>
                  <a:lnTo>
                    <a:pt x="6636004" y="1040117"/>
                  </a:lnTo>
                  <a:lnTo>
                    <a:pt x="6676473" y="1031943"/>
                  </a:lnTo>
                  <a:lnTo>
                    <a:pt x="6709536" y="1009651"/>
                  </a:lnTo>
                  <a:lnTo>
                    <a:pt x="6731837" y="976589"/>
                  </a:lnTo>
                  <a:lnTo>
                    <a:pt x="6740017" y="936104"/>
                  </a:lnTo>
                  <a:lnTo>
                    <a:pt x="6740017" y="104013"/>
                  </a:lnTo>
                  <a:lnTo>
                    <a:pt x="6731837" y="63543"/>
                  </a:lnTo>
                  <a:lnTo>
                    <a:pt x="6709537" y="30480"/>
                  </a:lnTo>
                  <a:lnTo>
                    <a:pt x="6676473" y="8179"/>
                  </a:lnTo>
                  <a:lnTo>
                    <a:pt x="6636004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36496" y="5460364"/>
              <a:ext cx="6740525" cy="1040130"/>
            </a:xfrm>
            <a:custGeom>
              <a:avLst/>
              <a:gdLst/>
              <a:ahLst/>
              <a:cxnLst/>
              <a:rect l="l" t="t" r="r" b="b"/>
              <a:pathLst>
                <a:path w="6740525" h="1040129">
                  <a:moveTo>
                    <a:pt x="0" y="104013"/>
                  </a:moveTo>
                  <a:lnTo>
                    <a:pt x="8179" y="63543"/>
                  </a:lnTo>
                  <a:lnTo>
                    <a:pt x="30480" y="30480"/>
                  </a:lnTo>
                  <a:lnTo>
                    <a:pt x="63543" y="8179"/>
                  </a:lnTo>
                  <a:lnTo>
                    <a:pt x="104012" y="0"/>
                  </a:lnTo>
                  <a:lnTo>
                    <a:pt x="6636004" y="0"/>
                  </a:lnTo>
                  <a:lnTo>
                    <a:pt x="6676473" y="8179"/>
                  </a:lnTo>
                  <a:lnTo>
                    <a:pt x="6709537" y="30480"/>
                  </a:lnTo>
                  <a:lnTo>
                    <a:pt x="6731837" y="63543"/>
                  </a:lnTo>
                  <a:lnTo>
                    <a:pt x="6740017" y="104013"/>
                  </a:lnTo>
                  <a:lnTo>
                    <a:pt x="6740017" y="936104"/>
                  </a:lnTo>
                  <a:lnTo>
                    <a:pt x="6731837" y="976589"/>
                  </a:lnTo>
                  <a:lnTo>
                    <a:pt x="6709536" y="1009651"/>
                  </a:lnTo>
                  <a:lnTo>
                    <a:pt x="6676473" y="1031943"/>
                  </a:lnTo>
                  <a:lnTo>
                    <a:pt x="6636004" y="1040117"/>
                  </a:lnTo>
                  <a:lnTo>
                    <a:pt x="104012" y="1040117"/>
                  </a:lnTo>
                  <a:lnTo>
                    <a:pt x="63543" y="1031943"/>
                  </a:lnTo>
                  <a:lnTo>
                    <a:pt x="30480" y="1009651"/>
                  </a:lnTo>
                  <a:lnTo>
                    <a:pt x="8179" y="976589"/>
                  </a:lnTo>
                  <a:lnTo>
                    <a:pt x="0" y="936104"/>
                  </a:lnTo>
                  <a:lnTo>
                    <a:pt x="0" y="104013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64642" y="2055952"/>
            <a:ext cx="6402705" cy="4257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254" dirty="0">
                <a:solidFill>
                  <a:srgbClr val="FFFF00"/>
                </a:solidFill>
                <a:latin typeface="Arial"/>
                <a:cs typeface="Arial"/>
              </a:rPr>
              <a:t>GENERIC- </a:t>
            </a:r>
            <a:r>
              <a:rPr sz="2500" spc="-204" dirty="0">
                <a:solidFill>
                  <a:srgbClr val="FFFF00"/>
                </a:solidFill>
                <a:latin typeface="Arial"/>
                <a:cs typeface="Arial"/>
              </a:rPr>
              <a:t>PARA </a:t>
            </a:r>
            <a:r>
              <a:rPr sz="2500" spc="-175" dirty="0">
                <a:solidFill>
                  <a:srgbClr val="FFFF00"/>
                </a:solidFill>
                <a:latin typeface="Arial"/>
                <a:cs typeface="Arial"/>
              </a:rPr>
              <a:t>IV</a:t>
            </a:r>
            <a:r>
              <a:rPr sz="2500" spc="-2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500" spc="-170" dirty="0">
                <a:solidFill>
                  <a:srgbClr val="FFFF00"/>
                </a:solidFill>
                <a:latin typeface="Arial"/>
                <a:cs typeface="Arial"/>
              </a:rPr>
              <a:t>FILING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Arial"/>
              <a:cs typeface="Arial"/>
            </a:endParaRPr>
          </a:p>
          <a:p>
            <a:pPr marL="576580" marR="623570">
              <a:lnSpc>
                <a:spcPts val="2560"/>
              </a:lnSpc>
            </a:pPr>
            <a:r>
              <a:rPr sz="2500" spc="-254" dirty="0">
                <a:solidFill>
                  <a:srgbClr val="FFFF00"/>
                </a:solidFill>
                <a:latin typeface="Arial"/>
                <a:cs typeface="Arial"/>
              </a:rPr>
              <a:t>GENERIC- </a:t>
            </a:r>
            <a:r>
              <a:rPr sz="2500" spc="-240" dirty="0">
                <a:solidFill>
                  <a:srgbClr val="FFFF00"/>
                </a:solidFill>
                <a:latin typeface="Arial"/>
                <a:cs typeface="Arial"/>
              </a:rPr>
              <a:t>PROVIDE </a:t>
            </a:r>
            <a:r>
              <a:rPr sz="2500" spc="-270" dirty="0">
                <a:solidFill>
                  <a:srgbClr val="FFFF00"/>
                </a:solidFill>
                <a:latin typeface="Arial"/>
                <a:cs typeface="Arial"/>
              </a:rPr>
              <a:t>NOTICE </a:t>
            </a:r>
            <a:r>
              <a:rPr sz="2500" spc="-350" dirty="0">
                <a:solidFill>
                  <a:srgbClr val="FFFF00"/>
                </a:solidFill>
                <a:latin typeface="Arial"/>
                <a:cs typeface="Arial"/>
              </a:rPr>
              <a:t>TO </a:t>
            </a:r>
            <a:r>
              <a:rPr sz="2500" spc="-180" dirty="0">
                <a:solidFill>
                  <a:srgbClr val="FFFF00"/>
                </a:solidFill>
                <a:latin typeface="Arial"/>
                <a:cs typeface="Arial"/>
              </a:rPr>
              <a:t>BRAND  </a:t>
            </a:r>
            <a:r>
              <a:rPr sz="2500" spc="-160" dirty="0">
                <a:solidFill>
                  <a:srgbClr val="FFFF00"/>
                </a:solidFill>
                <a:latin typeface="Arial"/>
                <a:cs typeface="Arial"/>
              </a:rPr>
              <a:t>WITHIN </a:t>
            </a:r>
            <a:r>
              <a:rPr sz="2500" spc="70" dirty="0">
                <a:solidFill>
                  <a:srgbClr val="FFFF00"/>
                </a:solidFill>
                <a:latin typeface="Arial"/>
                <a:cs typeface="Arial"/>
              </a:rPr>
              <a:t>20 </a:t>
            </a:r>
            <a:r>
              <a:rPr sz="2500" spc="-285" dirty="0">
                <a:solidFill>
                  <a:srgbClr val="FFFF00"/>
                </a:solidFill>
                <a:latin typeface="Arial"/>
                <a:cs typeface="Arial"/>
              </a:rPr>
              <a:t>DAYS </a:t>
            </a:r>
            <a:r>
              <a:rPr sz="2500" spc="-300" dirty="0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sz="2500" spc="-3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500" spc="-300" dirty="0">
                <a:solidFill>
                  <a:srgbClr val="FFFF00"/>
                </a:solidFill>
                <a:latin typeface="Arial"/>
                <a:cs typeface="Arial"/>
              </a:rPr>
              <a:t>ACCEPTANCE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950">
              <a:latin typeface="Arial"/>
              <a:cs typeface="Arial"/>
            </a:endParaRPr>
          </a:p>
          <a:p>
            <a:pPr marL="1132840" marR="1054735">
              <a:lnSpc>
                <a:spcPts val="2560"/>
              </a:lnSpc>
            </a:pPr>
            <a:r>
              <a:rPr sz="2500" spc="-190" dirty="0">
                <a:solidFill>
                  <a:srgbClr val="FFFF00"/>
                </a:solidFill>
                <a:latin typeface="Arial"/>
                <a:cs typeface="Arial"/>
              </a:rPr>
              <a:t>BRAND- </a:t>
            </a:r>
            <a:r>
              <a:rPr sz="2500" spc="-245" dirty="0">
                <a:solidFill>
                  <a:srgbClr val="FFFF00"/>
                </a:solidFill>
                <a:latin typeface="Arial"/>
                <a:cs typeface="Arial"/>
              </a:rPr>
              <a:t>MUST </a:t>
            </a:r>
            <a:r>
              <a:rPr sz="2500" spc="-190" dirty="0">
                <a:solidFill>
                  <a:srgbClr val="FFFF00"/>
                </a:solidFill>
                <a:latin typeface="Arial"/>
                <a:cs typeface="Arial"/>
              </a:rPr>
              <a:t>BRING </a:t>
            </a:r>
            <a:r>
              <a:rPr sz="2500" spc="-220" dirty="0">
                <a:solidFill>
                  <a:srgbClr val="FFFF00"/>
                </a:solidFill>
                <a:latin typeface="Arial"/>
                <a:cs typeface="Arial"/>
              </a:rPr>
              <a:t>LAWSUIT  </a:t>
            </a:r>
            <a:r>
              <a:rPr sz="2500" spc="-160" dirty="0">
                <a:solidFill>
                  <a:srgbClr val="FFFF00"/>
                </a:solidFill>
                <a:latin typeface="Arial"/>
                <a:cs typeface="Arial"/>
              </a:rPr>
              <a:t>WITHIN </a:t>
            </a:r>
            <a:r>
              <a:rPr sz="2500" spc="70" dirty="0">
                <a:solidFill>
                  <a:srgbClr val="FFFF00"/>
                </a:solidFill>
                <a:latin typeface="Arial"/>
                <a:cs typeface="Arial"/>
              </a:rPr>
              <a:t>45</a:t>
            </a:r>
            <a:r>
              <a:rPr sz="25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500" spc="-285" dirty="0">
                <a:solidFill>
                  <a:srgbClr val="FFFF00"/>
                </a:solidFill>
                <a:latin typeface="Arial"/>
                <a:cs typeface="Arial"/>
              </a:rPr>
              <a:t>DAYS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950">
              <a:latin typeface="Arial"/>
              <a:cs typeface="Arial"/>
            </a:endParaRPr>
          </a:p>
          <a:p>
            <a:pPr marL="1697355" marR="5080">
              <a:lnSpc>
                <a:spcPts val="2560"/>
              </a:lnSpc>
            </a:pPr>
            <a:r>
              <a:rPr sz="2500" spc="-254" dirty="0">
                <a:solidFill>
                  <a:srgbClr val="FFFF00"/>
                </a:solidFill>
                <a:latin typeface="Arial"/>
                <a:cs typeface="Arial"/>
              </a:rPr>
              <a:t>GENERIC- </a:t>
            </a:r>
            <a:r>
              <a:rPr sz="2500" spc="-145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2500" spc="-235" dirty="0">
                <a:solidFill>
                  <a:srgbClr val="FFFF00"/>
                </a:solidFill>
                <a:latin typeface="Arial"/>
                <a:cs typeface="Arial"/>
              </a:rPr>
              <a:t>SUED, </a:t>
            </a:r>
            <a:r>
              <a:rPr sz="2500" spc="-260" dirty="0">
                <a:solidFill>
                  <a:srgbClr val="FFFF00"/>
                </a:solidFill>
                <a:latin typeface="Arial"/>
                <a:cs typeface="Arial"/>
              </a:rPr>
              <a:t>AUTOMATIC </a:t>
            </a:r>
            <a:r>
              <a:rPr sz="2500" spc="70" dirty="0">
                <a:solidFill>
                  <a:srgbClr val="FFFF00"/>
                </a:solidFill>
                <a:latin typeface="Arial"/>
                <a:cs typeface="Arial"/>
              </a:rPr>
              <a:t>30  </a:t>
            </a:r>
            <a:r>
              <a:rPr sz="2500" spc="-229" dirty="0">
                <a:solidFill>
                  <a:srgbClr val="FFFF00"/>
                </a:solidFill>
                <a:latin typeface="Arial"/>
                <a:cs typeface="Arial"/>
              </a:rPr>
              <a:t>MONTH </a:t>
            </a:r>
            <a:r>
              <a:rPr sz="2500" spc="-335" dirty="0">
                <a:solidFill>
                  <a:srgbClr val="FFFF00"/>
                </a:solidFill>
                <a:latin typeface="Arial"/>
                <a:cs typeface="Arial"/>
              </a:rPr>
              <a:t>STAY </a:t>
            </a:r>
            <a:r>
              <a:rPr sz="2500" spc="-250" dirty="0">
                <a:solidFill>
                  <a:srgbClr val="FFFF00"/>
                </a:solidFill>
                <a:latin typeface="Arial"/>
                <a:cs typeface="Arial"/>
              </a:rPr>
              <a:t>GRANTED </a:t>
            </a:r>
            <a:r>
              <a:rPr sz="2500" spc="-350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2500" spc="-3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500" spc="-180" dirty="0">
                <a:solidFill>
                  <a:srgbClr val="FFFF00"/>
                </a:solidFill>
                <a:latin typeface="Arial"/>
                <a:cs typeface="Arial"/>
              </a:rPr>
              <a:t>BRAND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305930" y="2559939"/>
            <a:ext cx="1816100" cy="3154045"/>
            <a:chOff x="6305930" y="2559939"/>
            <a:chExt cx="1816100" cy="3154045"/>
          </a:xfrm>
        </p:grpSpPr>
        <p:sp>
          <p:nvSpPr>
            <p:cNvPr id="14" name="object 14"/>
            <p:cNvSpPr/>
            <p:nvPr/>
          </p:nvSpPr>
          <p:spPr>
            <a:xfrm>
              <a:off x="6315455" y="2569464"/>
              <a:ext cx="676275" cy="676275"/>
            </a:xfrm>
            <a:custGeom>
              <a:avLst/>
              <a:gdLst/>
              <a:ahLst/>
              <a:cxnLst/>
              <a:rect l="l" t="t" r="r" b="b"/>
              <a:pathLst>
                <a:path w="676275" h="676275">
                  <a:moveTo>
                    <a:pt x="523875" y="0"/>
                  </a:moveTo>
                  <a:lnTo>
                    <a:pt x="152019" y="0"/>
                  </a:lnTo>
                  <a:lnTo>
                    <a:pt x="152019" y="371856"/>
                  </a:lnTo>
                  <a:lnTo>
                    <a:pt x="0" y="371856"/>
                  </a:lnTo>
                  <a:lnTo>
                    <a:pt x="337947" y="676021"/>
                  </a:lnTo>
                  <a:lnTo>
                    <a:pt x="676021" y="371856"/>
                  </a:lnTo>
                  <a:lnTo>
                    <a:pt x="523875" y="371856"/>
                  </a:lnTo>
                  <a:lnTo>
                    <a:pt x="523875" y="0"/>
                  </a:lnTo>
                  <a:close/>
                </a:path>
              </a:pathLst>
            </a:custGeom>
            <a:solidFill>
              <a:srgbClr val="EAD3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15455" y="2569464"/>
              <a:ext cx="676275" cy="676275"/>
            </a:xfrm>
            <a:custGeom>
              <a:avLst/>
              <a:gdLst/>
              <a:ahLst/>
              <a:cxnLst/>
              <a:rect l="l" t="t" r="r" b="b"/>
              <a:pathLst>
                <a:path w="676275" h="676275">
                  <a:moveTo>
                    <a:pt x="0" y="371856"/>
                  </a:moveTo>
                  <a:lnTo>
                    <a:pt x="152019" y="371856"/>
                  </a:lnTo>
                  <a:lnTo>
                    <a:pt x="152019" y="0"/>
                  </a:lnTo>
                  <a:lnTo>
                    <a:pt x="523875" y="0"/>
                  </a:lnTo>
                  <a:lnTo>
                    <a:pt x="523875" y="371856"/>
                  </a:lnTo>
                  <a:lnTo>
                    <a:pt x="676021" y="371856"/>
                  </a:lnTo>
                  <a:lnTo>
                    <a:pt x="337947" y="676021"/>
                  </a:lnTo>
                  <a:lnTo>
                    <a:pt x="0" y="371856"/>
                  </a:lnTo>
                  <a:close/>
                </a:path>
              </a:pathLst>
            </a:custGeom>
            <a:ln w="19050">
              <a:solidFill>
                <a:srgbClr val="EAD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79843" y="3798570"/>
              <a:ext cx="676275" cy="676275"/>
            </a:xfrm>
            <a:custGeom>
              <a:avLst/>
              <a:gdLst/>
              <a:ahLst/>
              <a:cxnLst/>
              <a:rect l="l" t="t" r="r" b="b"/>
              <a:pathLst>
                <a:path w="676275" h="676275">
                  <a:moveTo>
                    <a:pt x="524001" y="0"/>
                  </a:moveTo>
                  <a:lnTo>
                    <a:pt x="152146" y="0"/>
                  </a:lnTo>
                  <a:lnTo>
                    <a:pt x="152146" y="371855"/>
                  </a:lnTo>
                  <a:lnTo>
                    <a:pt x="0" y="371855"/>
                  </a:lnTo>
                  <a:lnTo>
                    <a:pt x="338074" y="676147"/>
                  </a:lnTo>
                  <a:lnTo>
                    <a:pt x="676148" y="371855"/>
                  </a:lnTo>
                  <a:lnTo>
                    <a:pt x="524001" y="371855"/>
                  </a:lnTo>
                  <a:lnTo>
                    <a:pt x="524001" y="0"/>
                  </a:lnTo>
                  <a:close/>
                </a:path>
              </a:pathLst>
            </a:custGeom>
            <a:solidFill>
              <a:srgbClr val="EAD3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79843" y="3798570"/>
              <a:ext cx="676275" cy="676275"/>
            </a:xfrm>
            <a:custGeom>
              <a:avLst/>
              <a:gdLst/>
              <a:ahLst/>
              <a:cxnLst/>
              <a:rect l="l" t="t" r="r" b="b"/>
              <a:pathLst>
                <a:path w="676275" h="676275">
                  <a:moveTo>
                    <a:pt x="0" y="371855"/>
                  </a:moveTo>
                  <a:lnTo>
                    <a:pt x="152146" y="371855"/>
                  </a:lnTo>
                  <a:lnTo>
                    <a:pt x="152146" y="0"/>
                  </a:lnTo>
                  <a:lnTo>
                    <a:pt x="524001" y="0"/>
                  </a:lnTo>
                  <a:lnTo>
                    <a:pt x="524001" y="371855"/>
                  </a:lnTo>
                  <a:lnTo>
                    <a:pt x="676148" y="371855"/>
                  </a:lnTo>
                  <a:lnTo>
                    <a:pt x="338074" y="676147"/>
                  </a:lnTo>
                  <a:lnTo>
                    <a:pt x="0" y="371855"/>
                  </a:lnTo>
                  <a:close/>
                </a:path>
              </a:pathLst>
            </a:custGeom>
            <a:ln w="19050">
              <a:solidFill>
                <a:srgbClr val="EAD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435977" y="5027803"/>
              <a:ext cx="676275" cy="676275"/>
            </a:xfrm>
            <a:custGeom>
              <a:avLst/>
              <a:gdLst/>
              <a:ahLst/>
              <a:cxnLst/>
              <a:rect l="l" t="t" r="r" b="b"/>
              <a:pathLst>
                <a:path w="676275" h="676275">
                  <a:moveTo>
                    <a:pt x="523875" y="0"/>
                  </a:moveTo>
                  <a:lnTo>
                    <a:pt x="152019" y="0"/>
                  </a:lnTo>
                  <a:lnTo>
                    <a:pt x="152019" y="371856"/>
                  </a:lnTo>
                  <a:lnTo>
                    <a:pt x="0" y="371856"/>
                  </a:lnTo>
                  <a:lnTo>
                    <a:pt x="337947" y="676059"/>
                  </a:lnTo>
                  <a:lnTo>
                    <a:pt x="676021" y="371856"/>
                  </a:lnTo>
                  <a:lnTo>
                    <a:pt x="523875" y="371856"/>
                  </a:lnTo>
                  <a:lnTo>
                    <a:pt x="523875" y="0"/>
                  </a:lnTo>
                  <a:close/>
                </a:path>
              </a:pathLst>
            </a:custGeom>
            <a:solidFill>
              <a:srgbClr val="EAD3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435977" y="5027803"/>
              <a:ext cx="676275" cy="676275"/>
            </a:xfrm>
            <a:custGeom>
              <a:avLst/>
              <a:gdLst/>
              <a:ahLst/>
              <a:cxnLst/>
              <a:rect l="l" t="t" r="r" b="b"/>
              <a:pathLst>
                <a:path w="676275" h="676275">
                  <a:moveTo>
                    <a:pt x="0" y="371856"/>
                  </a:moveTo>
                  <a:lnTo>
                    <a:pt x="152019" y="371856"/>
                  </a:lnTo>
                  <a:lnTo>
                    <a:pt x="152019" y="0"/>
                  </a:lnTo>
                  <a:lnTo>
                    <a:pt x="523875" y="0"/>
                  </a:lnTo>
                  <a:lnTo>
                    <a:pt x="523875" y="371856"/>
                  </a:lnTo>
                  <a:lnTo>
                    <a:pt x="676021" y="371856"/>
                  </a:lnTo>
                  <a:lnTo>
                    <a:pt x="337947" y="676059"/>
                  </a:lnTo>
                  <a:lnTo>
                    <a:pt x="0" y="371856"/>
                  </a:lnTo>
                  <a:close/>
                </a:path>
              </a:pathLst>
            </a:custGeom>
            <a:ln w="19050">
              <a:solidFill>
                <a:srgbClr val="EAD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99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3028</Words>
  <Application>Microsoft Office PowerPoint</Application>
  <PresentationFormat>On-screen Show (4:3)</PresentationFormat>
  <Paragraphs>393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Arimo</vt:lpstr>
      <vt:lpstr>Calibri</vt:lpstr>
      <vt:lpstr>Times New Roman</vt:lpstr>
      <vt:lpstr>Wingdings</vt:lpstr>
      <vt:lpstr>Office Theme</vt:lpstr>
      <vt:lpstr>HATCH WAXMAN ACT</vt:lpstr>
      <vt:lpstr> CONTENTS</vt:lpstr>
      <vt:lpstr>INTRODUCTION</vt:lpstr>
      <vt:lpstr>INTRODUCTION CONTD…</vt:lpstr>
      <vt:lpstr>OBJECTIVES OF THE ACT</vt:lpstr>
      <vt:lpstr>PROVISIONS OF THE ACT</vt:lpstr>
      <vt:lpstr> PROVISIONS OF THE ACT</vt:lpstr>
      <vt:lpstr> PROVISIONS OF THE ACT</vt:lpstr>
      <vt:lpstr> PARA IV- PATENT CHALLENGE</vt:lpstr>
      <vt:lpstr>PARA IV- PATENT CHALLENGE</vt:lpstr>
      <vt:lpstr>INCENTIVES AND PROTECTION</vt:lpstr>
      <vt:lpstr>PARA IV DEADLINES</vt:lpstr>
      <vt:lpstr>ANDA APPROVALS</vt:lpstr>
      <vt:lpstr> ANDA APPROVAL &amp; INDIAN COMPANIES</vt:lpstr>
      <vt:lpstr>EXEMPT ACTS OF PATENT INFRINGEMENT  FOR FDA APPROVAL</vt:lpstr>
      <vt:lpstr>HATCH WAXMAN TRADE-OFF</vt:lpstr>
      <vt:lpstr> HATCH WAXMAN TRADE-OFF</vt:lpstr>
      <vt:lpstr> HATCH WAXMAN TRADE-OFF</vt:lpstr>
      <vt:lpstr> NON-PATENT EXCLUSIVITY</vt:lpstr>
      <vt:lpstr>PowerPoint Presentation</vt:lpstr>
      <vt:lpstr>NEW CHEMICAL ENTITY</vt:lpstr>
      <vt:lpstr> NCE EXCLUSIVITY FOR ENANTIOMERS</vt:lpstr>
      <vt:lpstr>PowerPoint Presentation</vt:lpstr>
      <vt:lpstr> NEW CLINICAL STUDY EXCLUSIVITY</vt:lpstr>
      <vt:lpstr> ORPHAN DRUG EXCLUSIVITY</vt:lpstr>
      <vt:lpstr> PEDIATRIC EXCLUSIVITY</vt:lpstr>
      <vt:lpstr> GENERIC DRUG EXCLUSIVITY</vt:lpstr>
      <vt:lpstr> 180-DAY EXCLUSIVITY FORFEITURE</vt:lpstr>
      <vt:lpstr> DELAY IN GENERIC ENTRY</vt:lpstr>
      <vt:lpstr> REVERSE PAYMENT AGREEMENTS</vt:lpstr>
      <vt:lpstr> REVERSE PAYMENT AGREEMENTS</vt:lpstr>
      <vt:lpstr> REVERSE PAYMENT AGREEMENTS</vt:lpstr>
      <vt:lpstr>PowerPoint Presentation</vt:lpstr>
      <vt:lpstr>FTC V. CEPHALON, INC. SETTLEMENT TERMS AND TIMELINE</vt:lpstr>
      <vt:lpstr> REVERSE PAYMENT AGREEMENTS</vt:lpstr>
      <vt:lpstr> BMS/APOTEX SETTLEMENT ON PLAVIX</vt:lpstr>
      <vt:lpstr>SHAM LITIGATION</vt:lpstr>
      <vt:lpstr>SHAM CITIZEN PETITIONING</vt:lpstr>
      <vt:lpstr>WALKER PROCESS FRAUD</vt:lpstr>
      <vt:lpstr>PRODUCT HOPPING</vt:lpstr>
      <vt:lpstr>PowerPoint Presentation</vt:lpstr>
      <vt:lpstr>AUTHORIZED GENERICS(AG)</vt:lpstr>
      <vt:lpstr>AUTHORIZED GENERICS(AG)</vt:lpstr>
      <vt:lpstr>AUTHORIZED GENERICS(AG)</vt:lpstr>
      <vt:lpstr> AUTHORIZED GENERICS(AG)</vt:lpstr>
      <vt:lpstr> INDIAN COMPANIES &amp; AUTHORIZED GENERICS</vt:lpstr>
      <vt:lpstr> WAREHOUSING PATENTS</vt:lpstr>
      <vt:lpstr> CONCLUSION</vt:lpstr>
      <vt:lpstr> CONCLUSION CONTD…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HATCH WAXMAN ACT</dc:title>
  <cp:lastModifiedBy>lipsasamal90@gmail.com</cp:lastModifiedBy>
  <cp:revision>1</cp:revision>
  <dcterms:created xsi:type="dcterms:W3CDTF">2021-05-06T16:23:17Z</dcterms:created>
  <dcterms:modified xsi:type="dcterms:W3CDTF">2021-05-06T16:33:01Z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2011-12-31T00:00:00Z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2021-05-06T00:00:00Z</vt:filetime>
  </property>
</Properties>
</file>