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7" r:id="rId2"/>
    <p:sldId id="257" r:id="rId3"/>
    <p:sldId id="281" r:id="rId4"/>
    <p:sldId id="275" r:id="rId5"/>
    <p:sldId id="274" r:id="rId6"/>
    <p:sldId id="276" r:id="rId7"/>
    <p:sldId id="277" r:id="rId8"/>
    <p:sldId id="278" r:id="rId9"/>
    <p:sldId id="279" r:id="rId10"/>
    <p:sldId id="280" r:id="rId11"/>
    <p:sldId id="272" r:id="rId12"/>
    <p:sldId id="268" r:id="rId13"/>
    <p:sldId id="269" r:id="rId14"/>
    <p:sldId id="270" r:id="rId15"/>
    <p:sldId id="271" r:id="rId16"/>
    <p:sldId id="258" r:id="rId17"/>
    <p:sldId id="259" r:id="rId18"/>
    <p:sldId id="260" r:id="rId19"/>
    <p:sldId id="261" r:id="rId20"/>
    <p:sldId id="262" r:id="rId21"/>
    <p:sldId id="263" r:id="rId22"/>
    <p:sldId id="264" r:id="rId23"/>
    <p:sldId id="265" r:id="rId24"/>
    <p:sldId id="266"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1/17/2023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www.prweb.com/releases/2015/02/prweb12535904.htm"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Industrial Internet of things(IIOT)</a:t>
            </a:r>
            <a:endParaRPr lang="en-US" dirty="0"/>
          </a:p>
        </p:txBody>
      </p:sp>
      <p:sp>
        <p:nvSpPr>
          <p:cNvPr id="3" name="Content Placeholder 2"/>
          <p:cNvSpPr>
            <a:spLocks noGrp="1"/>
          </p:cNvSpPr>
          <p:nvPr>
            <p:ph idx="1"/>
          </p:nvPr>
        </p:nvSpPr>
        <p:spPr/>
        <p:txBody>
          <a:bodyPr>
            <a:normAutofit/>
          </a:bodyPr>
          <a:lstStyle/>
          <a:p>
            <a:r>
              <a:rPr lang="en-US" sz="2800" dirty="0" smtClean="0">
                <a:solidFill>
                  <a:srgbClr val="FF0000"/>
                </a:solidFill>
                <a:latin typeface="Times New Roman" pitchFamily="18" charset="0"/>
                <a:cs typeface="Times New Roman" pitchFamily="18" charset="0"/>
              </a:rPr>
              <a:t>Application </a:t>
            </a:r>
            <a:r>
              <a:rPr lang="en-US" sz="2800" dirty="0">
                <a:solidFill>
                  <a:srgbClr val="FF0000"/>
                </a:solidFill>
                <a:latin typeface="Times New Roman" pitchFamily="18" charset="0"/>
                <a:cs typeface="Times New Roman" pitchFamily="18" charset="0"/>
              </a:rPr>
              <a:t>of  IOT in industry is known as IIOT or Industrial internet of things or Industry 4.0</a:t>
            </a:r>
            <a:r>
              <a:rPr lang="en-US" sz="2800" dirty="0">
                <a:latin typeface="Times New Roman" pitchFamily="18" charset="0"/>
                <a:cs typeface="Times New Roman" pitchFamily="18" charset="0"/>
              </a:rPr>
              <a:t>.</a:t>
            </a:r>
          </a:p>
          <a:p>
            <a:r>
              <a:rPr lang="en-US" sz="2800" dirty="0">
                <a:latin typeface="Times New Roman" pitchFamily="18" charset="0"/>
                <a:cs typeface="Times New Roman" pitchFamily="18" charset="0"/>
              </a:rPr>
              <a:t>Industrial Internet integrates big data technologies, machine learning, sensor data, machine-to-machine (M2M) communication to architect intelligent commercial-ready industrial equipment and facilities.</a:t>
            </a:r>
          </a:p>
          <a:p>
            <a:r>
              <a:rPr lang="en-US" sz="2800" dirty="0">
                <a:latin typeface="Times New Roman" pitchFamily="18" charset="0"/>
                <a:cs typeface="Times New Roman" pitchFamily="18" charset="0"/>
              </a:rPr>
              <a:t> Industrial </a:t>
            </a:r>
            <a:r>
              <a:rPr lang="en-US" sz="2800" dirty="0" err="1">
                <a:latin typeface="Times New Roman" pitchFamily="18" charset="0"/>
                <a:cs typeface="Times New Roman" pitchFamily="18" charset="0"/>
              </a:rPr>
              <a:t>IoT</a:t>
            </a:r>
            <a:r>
              <a:rPr lang="en-US" sz="2800" dirty="0">
                <a:latin typeface="Times New Roman" pitchFamily="18" charset="0"/>
                <a:cs typeface="Times New Roman" pitchFamily="18" charset="0"/>
              </a:rPr>
              <a:t> platform will allow you to connect and process </a:t>
            </a:r>
            <a:r>
              <a:rPr lang="en-US" sz="2800" dirty="0" err="1">
                <a:latin typeface="Times New Roman" pitchFamily="18" charset="0"/>
                <a:cs typeface="Times New Roman" pitchFamily="18" charset="0"/>
              </a:rPr>
              <a:t>IoT</a:t>
            </a:r>
            <a:r>
              <a:rPr lang="en-US" sz="2800" dirty="0">
                <a:latin typeface="Times New Roman" pitchFamily="18" charset="0"/>
                <a:cs typeface="Times New Roman" pitchFamily="18" charset="0"/>
              </a:rPr>
              <a:t> data securely at a larger scale.</a:t>
            </a:r>
          </a:p>
          <a:p>
            <a:endParaRPr lang="en-US" sz="2800" dirty="0"/>
          </a:p>
        </p:txBody>
      </p:sp>
    </p:spTree>
    <p:extLst>
      <p:ext uri="{BB962C8B-B14F-4D97-AF65-F5344CB8AC3E}">
        <p14:creationId xmlns="" xmlns:p14="http://schemas.microsoft.com/office/powerpoint/2010/main" val="23456676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8194" name="Picture 2" descr="Satellite Imagery Pictures | Download Free Images on Unsplash"/>
          <p:cNvPicPr>
            <a:picLocks noChangeAspect="1" noChangeArrowheads="1"/>
          </p:cNvPicPr>
          <p:nvPr/>
        </p:nvPicPr>
        <p:blipFill>
          <a:blip r:embed="rId2"/>
          <a:srcRect/>
          <a:stretch>
            <a:fillRect/>
          </a:stretch>
        </p:blipFill>
        <p:spPr bwMode="auto">
          <a:xfrm>
            <a:off x="714348" y="1857364"/>
            <a:ext cx="5072098" cy="3643338"/>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srcRect/>
          <a:stretch>
            <a:fillRect/>
          </a:stretch>
        </p:blipFill>
        <p:spPr bwMode="auto">
          <a:xfrm>
            <a:off x="500034" y="642918"/>
            <a:ext cx="8001056" cy="571504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Industry 1.0</a:t>
            </a:r>
            <a:endParaRPr lang="en-US" dirty="0"/>
          </a:p>
        </p:txBody>
      </p:sp>
      <p:sp>
        <p:nvSpPr>
          <p:cNvPr id="3" name="Content Placeholder 2"/>
          <p:cNvSpPr>
            <a:spLocks noGrp="1"/>
          </p:cNvSpPr>
          <p:nvPr>
            <p:ph idx="1"/>
          </p:nvPr>
        </p:nvSpPr>
        <p:spPr/>
        <p:txBody>
          <a:bodyPr/>
          <a:lstStyle/>
          <a:p>
            <a:r>
              <a:rPr lang="en-US" dirty="0"/>
              <a:t>The industrial revolution started with the mechanization (water/steam power) of the production pipelines. Steam engines are used in production and transportation.</a:t>
            </a:r>
          </a:p>
        </p:txBody>
      </p:sp>
      <p:pic>
        <p:nvPicPr>
          <p:cNvPr id="1026" name="Picture 2" descr="C:\Users\rajesh\Desktop\iiot\Untitled1.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200400" y="3810000"/>
            <a:ext cx="2819400" cy="249555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6016402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Industry 2.0</a:t>
            </a:r>
            <a:endParaRPr lang="en-US" dirty="0"/>
          </a:p>
        </p:txBody>
      </p:sp>
      <p:sp>
        <p:nvSpPr>
          <p:cNvPr id="3" name="Content Placeholder 2"/>
          <p:cNvSpPr>
            <a:spLocks noGrp="1"/>
          </p:cNvSpPr>
          <p:nvPr>
            <p:ph idx="1"/>
          </p:nvPr>
        </p:nvSpPr>
        <p:spPr/>
        <p:txBody>
          <a:bodyPr/>
          <a:lstStyle/>
          <a:p>
            <a:r>
              <a:rPr lang="en-US" dirty="0"/>
              <a:t>The second transformation has happened once the steam power is replaced with electricity and because of electricity there was mass production.</a:t>
            </a:r>
          </a:p>
          <a:p>
            <a:endParaRPr lang="en-US" dirty="0"/>
          </a:p>
        </p:txBody>
      </p:sp>
      <p:pic>
        <p:nvPicPr>
          <p:cNvPr id="2050" name="Picture 2" descr="C:\Users\rajesh\Desktop\iiot\Untitled2.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647949" y="3657600"/>
            <a:ext cx="4126089" cy="31242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919223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Industry3.0</a:t>
            </a:r>
            <a:endParaRPr lang="en-US" dirty="0"/>
          </a:p>
        </p:txBody>
      </p:sp>
      <p:sp>
        <p:nvSpPr>
          <p:cNvPr id="3" name="Content Placeholder 2"/>
          <p:cNvSpPr>
            <a:spLocks noGrp="1"/>
          </p:cNvSpPr>
          <p:nvPr>
            <p:ph idx="1"/>
          </p:nvPr>
        </p:nvSpPr>
        <p:spPr/>
        <p:txBody>
          <a:bodyPr/>
          <a:lstStyle/>
          <a:p>
            <a:r>
              <a:rPr lang="en-US" dirty="0"/>
              <a:t>Breakthrough in transistor and electric circuits technology produced computers which triggered the third industrial revolution.</a:t>
            </a:r>
          </a:p>
        </p:txBody>
      </p:sp>
      <p:pic>
        <p:nvPicPr>
          <p:cNvPr id="3074" name="Picture 2" descr="C:\Users\rajesh\Desktop\iiot\Untitled3.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819400" y="3733800"/>
            <a:ext cx="3124200" cy="23622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7785134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Industry4.0</a:t>
            </a:r>
            <a:endParaRPr lang="en-US" dirty="0"/>
          </a:p>
        </p:txBody>
      </p:sp>
      <p:sp>
        <p:nvSpPr>
          <p:cNvPr id="3" name="Content Placeholder 2"/>
          <p:cNvSpPr>
            <a:spLocks noGrp="1"/>
          </p:cNvSpPr>
          <p:nvPr>
            <p:ph idx="1"/>
          </p:nvPr>
        </p:nvSpPr>
        <p:spPr/>
        <p:txBody>
          <a:bodyPr/>
          <a:lstStyle/>
          <a:p>
            <a:pPr marL="0" indent="0">
              <a:buNone/>
            </a:pPr>
            <a:r>
              <a:rPr lang="en-US" dirty="0" smtClean="0"/>
              <a:t> Mass </a:t>
            </a:r>
            <a:r>
              <a:rPr lang="en-US" dirty="0"/>
              <a:t>device connectivity pushes the fourth </a:t>
            </a:r>
            <a:r>
              <a:rPr lang="en-US" dirty="0" smtClean="0"/>
              <a:t>  </a:t>
            </a:r>
          </a:p>
          <a:p>
            <a:pPr marL="0" indent="0">
              <a:buNone/>
            </a:pPr>
            <a:r>
              <a:rPr lang="en-US" dirty="0"/>
              <a:t> </a:t>
            </a:r>
            <a:r>
              <a:rPr lang="en-US" dirty="0" smtClean="0"/>
              <a:t>industrial </a:t>
            </a:r>
            <a:r>
              <a:rPr lang="en-US" dirty="0"/>
              <a:t>revolution which is enhanced with </a:t>
            </a:r>
            <a:r>
              <a:rPr lang="en-US" dirty="0" smtClean="0"/>
              <a:t> </a:t>
            </a:r>
          </a:p>
          <a:p>
            <a:pPr marL="0" indent="0">
              <a:buNone/>
            </a:pPr>
            <a:r>
              <a:rPr lang="en-US" dirty="0"/>
              <a:t> </a:t>
            </a:r>
            <a:r>
              <a:rPr lang="en-US" dirty="0" smtClean="0"/>
              <a:t> smart </a:t>
            </a:r>
            <a:r>
              <a:rPr lang="en-US" dirty="0"/>
              <a:t>devices and advanced artificial </a:t>
            </a:r>
            <a:r>
              <a:rPr lang="en-US" dirty="0" smtClean="0"/>
              <a:t>  </a:t>
            </a:r>
          </a:p>
          <a:p>
            <a:pPr marL="0" indent="0">
              <a:buNone/>
            </a:pPr>
            <a:r>
              <a:rPr lang="en-US" dirty="0"/>
              <a:t> </a:t>
            </a:r>
            <a:r>
              <a:rPr lang="en-US" dirty="0" smtClean="0"/>
              <a:t> intelligence </a:t>
            </a:r>
            <a:r>
              <a:rPr lang="en-US" dirty="0"/>
              <a:t>algorithms like machine learning. </a:t>
            </a:r>
          </a:p>
          <a:p>
            <a:pPr marL="0" indent="0">
              <a:buNone/>
            </a:pPr>
            <a:endParaRPr lang="en-US" dirty="0"/>
          </a:p>
        </p:txBody>
      </p:sp>
      <p:pic>
        <p:nvPicPr>
          <p:cNvPr id="4098" name="Picture 2" descr="C:\Users\rajesh\Desktop\iiot\Untitled4.pn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124200" y="3962400"/>
            <a:ext cx="2895600" cy="1905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8507748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52400" y="1447800"/>
            <a:ext cx="9144000" cy="37909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1655932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800" dirty="0" smtClean="0">
                <a:latin typeface="Times New Roman" pitchFamily="18" charset="0"/>
                <a:cs typeface="Times New Roman" pitchFamily="18" charset="0"/>
              </a:rPr>
              <a:t>Industry 4.0 industry revolution basically started in German to push German economy.</a:t>
            </a:r>
          </a:p>
          <a:p>
            <a:r>
              <a:rPr lang="en-US" sz="2800" dirty="0" smtClean="0">
                <a:latin typeface="Times New Roman" pitchFamily="18" charset="0"/>
                <a:cs typeface="Times New Roman" pitchFamily="18" charset="0"/>
              </a:rPr>
              <a:t>This term coined in </a:t>
            </a:r>
            <a:r>
              <a:rPr lang="en-US" sz="2800" dirty="0" smtClean="0">
                <a:solidFill>
                  <a:srgbClr val="FF0000"/>
                </a:solidFill>
                <a:latin typeface="Times New Roman" pitchFamily="18" charset="0"/>
                <a:cs typeface="Times New Roman" pitchFamily="18" charset="0"/>
              </a:rPr>
              <a:t>Hannover university in 2011 </a:t>
            </a:r>
            <a:r>
              <a:rPr lang="en-US" sz="2800" dirty="0" smtClean="0">
                <a:latin typeface="Times New Roman" pitchFamily="18" charset="0"/>
                <a:cs typeface="Times New Roman" pitchFamily="18" charset="0"/>
              </a:rPr>
              <a:t>in </a:t>
            </a:r>
            <a:r>
              <a:rPr lang="en-US" sz="2800" dirty="0" err="1" smtClean="0">
                <a:latin typeface="Times New Roman" pitchFamily="18" charset="0"/>
                <a:cs typeface="Times New Roman" pitchFamily="18" charset="0"/>
              </a:rPr>
              <a:t>germany</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Tree>
    <p:extLst>
      <p:ext uri="{BB962C8B-B14F-4D97-AF65-F5344CB8AC3E}">
        <p14:creationId xmlns="" xmlns:p14="http://schemas.microsoft.com/office/powerpoint/2010/main" val="42732507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639763"/>
          </a:xfrm>
        </p:spPr>
        <p:txBody>
          <a:bodyPr>
            <a:normAutofit fontScale="90000"/>
          </a:bodyPr>
          <a:lstStyle/>
          <a:p>
            <a:r>
              <a:rPr lang="en-US" dirty="0" smtClean="0">
                <a:solidFill>
                  <a:srgbClr val="FF0000"/>
                </a:solidFill>
              </a:rPr>
              <a:t>Difference between IOT &amp;IIOT</a:t>
            </a:r>
            <a:endParaRPr lang="en-US" dirty="0">
              <a:solidFill>
                <a:srgbClr val="FF0000"/>
              </a:solidFill>
            </a:endParaRPr>
          </a:p>
        </p:txBody>
      </p:sp>
      <p:sp>
        <p:nvSpPr>
          <p:cNvPr id="3" name="Content Placeholder 2"/>
          <p:cNvSpPr>
            <a:spLocks noGrp="1"/>
          </p:cNvSpPr>
          <p:nvPr>
            <p:ph idx="1"/>
          </p:nvPr>
        </p:nvSpPr>
        <p:spPr>
          <a:xfrm>
            <a:off x="457200" y="1066800"/>
            <a:ext cx="8229600" cy="5059363"/>
          </a:xfrm>
        </p:spPr>
        <p:txBody>
          <a:bodyPr>
            <a:normAutofit/>
          </a:bodyPr>
          <a:lstStyle/>
          <a:p>
            <a:r>
              <a:rPr lang="en-US" dirty="0" err="1"/>
              <a:t>IoT</a:t>
            </a:r>
            <a:r>
              <a:rPr lang="en-US" dirty="0"/>
              <a:t> </a:t>
            </a:r>
            <a:r>
              <a:rPr lang="en-US" dirty="0" smtClean="0"/>
              <a:t>devices are </a:t>
            </a:r>
            <a:r>
              <a:rPr lang="en-US" dirty="0"/>
              <a:t>commonly used by the hobbyist or another consumer </a:t>
            </a:r>
            <a:r>
              <a:rPr lang="en-US" dirty="0" smtClean="0"/>
              <a:t>usage.</a:t>
            </a:r>
          </a:p>
          <a:p>
            <a:r>
              <a:rPr lang="en-US" dirty="0" err="1"/>
              <a:t>IIoT</a:t>
            </a:r>
            <a:r>
              <a:rPr lang="en-US" dirty="0"/>
              <a:t> is designed for heavy-duty tasks such as </a:t>
            </a:r>
            <a:r>
              <a:rPr lang="en-US" dirty="0" err="1" smtClean="0"/>
              <a:t>manufacturing,monitoring,etc</a:t>
            </a:r>
            <a:r>
              <a:rPr lang="en-US" dirty="0" smtClean="0"/>
              <a:t>.</a:t>
            </a:r>
          </a:p>
          <a:p>
            <a:r>
              <a:rPr lang="en-US" dirty="0" err="1"/>
              <a:t>IIoT</a:t>
            </a:r>
            <a:r>
              <a:rPr lang="en-US" dirty="0"/>
              <a:t> uses more precise and durable (heat/cold resistant) </a:t>
            </a:r>
            <a:r>
              <a:rPr lang="en-US" dirty="0" err="1" smtClean="0"/>
              <a:t>devices,actuators</a:t>
            </a:r>
            <a:r>
              <a:rPr lang="en-US" dirty="0"/>
              <a:t>, sensors, etc</a:t>
            </a:r>
            <a:r>
              <a:rPr lang="en-US" dirty="0" smtClean="0"/>
              <a:t>.</a:t>
            </a:r>
          </a:p>
          <a:p>
            <a:r>
              <a:rPr lang="en-US" dirty="0"/>
              <a:t>Both </a:t>
            </a:r>
            <a:r>
              <a:rPr lang="en-US" dirty="0" err="1"/>
              <a:t>IoT</a:t>
            </a:r>
            <a:r>
              <a:rPr lang="en-US" dirty="0"/>
              <a:t> and </a:t>
            </a:r>
            <a:r>
              <a:rPr lang="en-US" dirty="0" err="1"/>
              <a:t>IIoT</a:t>
            </a:r>
            <a:r>
              <a:rPr lang="en-US" dirty="0"/>
              <a:t> have the same core principles such </a:t>
            </a:r>
            <a:r>
              <a:rPr lang="en-US" dirty="0" smtClean="0"/>
              <a:t>as data </a:t>
            </a:r>
            <a:r>
              <a:rPr lang="en-US" dirty="0"/>
              <a:t>management, network, security, cloud, </a:t>
            </a:r>
            <a:r>
              <a:rPr lang="en-US" dirty="0" err="1"/>
              <a:t>etc</a:t>
            </a:r>
            <a:endParaRPr lang="en-US" dirty="0"/>
          </a:p>
        </p:txBody>
      </p:sp>
    </p:spTree>
    <p:extLst>
      <p:ext uri="{BB962C8B-B14F-4D97-AF65-F5344CB8AC3E}">
        <p14:creationId xmlns="" xmlns:p14="http://schemas.microsoft.com/office/powerpoint/2010/main" val="13968854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a:t>The main differences between </a:t>
            </a:r>
            <a:r>
              <a:rPr lang="en-US" dirty="0" err="1" smtClean="0"/>
              <a:t>IoT</a:t>
            </a:r>
            <a:r>
              <a:rPr lang="en-US" dirty="0" smtClean="0"/>
              <a:t> and </a:t>
            </a:r>
            <a:r>
              <a:rPr lang="en-US" dirty="0" err="1"/>
              <a:t>IIoT</a:t>
            </a:r>
            <a:r>
              <a:rPr lang="en-US" dirty="0"/>
              <a:t> are scalability and the volume of generated data and how data has </a:t>
            </a:r>
            <a:r>
              <a:rPr lang="en-US" dirty="0" smtClean="0"/>
              <a:t>been handled</a:t>
            </a:r>
            <a:r>
              <a:rPr lang="en-US" dirty="0"/>
              <a:t>. Since </a:t>
            </a:r>
            <a:r>
              <a:rPr lang="en-US" dirty="0" err="1"/>
              <a:t>IIoT</a:t>
            </a:r>
            <a:r>
              <a:rPr lang="en-US" dirty="0"/>
              <a:t> devices generate massive amount of </a:t>
            </a:r>
            <a:r>
              <a:rPr lang="en-US" dirty="0" smtClean="0"/>
              <a:t>data.</a:t>
            </a:r>
          </a:p>
          <a:p>
            <a:r>
              <a:rPr lang="en-US" dirty="0" err="1"/>
              <a:t>IIoT</a:t>
            </a:r>
            <a:r>
              <a:rPr lang="en-US" dirty="0"/>
              <a:t> requires </a:t>
            </a:r>
            <a:r>
              <a:rPr lang="en-US" dirty="0" smtClean="0"/>
              <a:t>data streaming</a:t>
            </a:r>
            <a:r>
              <a:rPr lang="en-US" dirty="0"/>
              <a:t>, big data, machine learning or artificial intelligence </a:t>
            </a:r>
            <a:r>
              <a:rPr lang="en-US" dirty="0" smtClean="0"/>
              <a:t>practices.</a:t>
            </a:r>
          </a:p>
          <a:p>
            <a:r>
              <a:rPr lang="en-US" dirty="0"/>
              <a:t>In a </a:t>
            </a:r>
            <a:r>
              <a:rPr lang="en-US" dirty="0" smtClean="0"/>
              <a:t>home network</a:t>
            </a:r>
            <a:r>
              <a:rPr lang="en-US" dirty="0"/>
              <a:t>, loss of the generated data would be trivial but in </a:t>
            </a:r>
            <a:r>
              <a:rPr lang="en-US" dirty="0" err="1"/>
              <a:t>IIoT</a:t>
            </a:r>
            <a:r>
              <a:rPr lang="en-US" dirty="0"/>
              <a:t> it </a:t>
            </a:r>
            <a:r>
              <a:rPr lang="en-US"/>
              <a:t>is </a:t>
            </a:r>
            <a:r>
              <a:rPr lang="en-US" smtClean="0"/>
              <a:t>vital.</a:t>
            </a:r>
            <a:endParaRPr lang="en-US" dirty="0"/>
          </a:p>
        </p:txBody>
      </p:sp>
    </p:spTree>
    <p:extLst>
      <p:ext uri="{BB962C8B-B14F-4D97-AF65-F5344CB8AC3E}">
        <p14:creationId xmlns="" xmlns:p14="http://schemas.microsoft.com/office/powerpoint/2010/main" val="7512245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Industrial </a:t>
            </a:r>
            <a:r>
              <a:rPr lang="en-US" dirty="0" err="1"/>
              <a:t>IoT</a:t>
            </a:r>
            <a:r>
              <a:rPr lang="en-US" dirty="0"/>
              <a:t> Works</a:t>
            </a:r>
            <a:br>
              <a:rPr lang="en-US" dirty="0"/>
            </a:br>
            <a:endParaRPr lang="en-US" dirty="0"/>
          </a:p>
        </p:txBody>
      </p:sp>
      <p:sp>
        <p:nvSpPr>
          <p:cNvPr id="3" name="Content Placeholder 2"/>
          <p:cNvSpPr>
            <a:spLocks noGrp="1"/>
          </p:cNvSpPr>
          <p:nvPr>
            <p:ph idx="1"/>
          </p:nvPr>
        </p:nvSpPr>
        <p:spPr/>
        <p:txBody>
          <a:bodyPr>
            <a:noAutofit/>
          </a:bodyPr>
          <a:lstStyle/>
          <a:p>
            <a:r>
              <a:rPr lang="en-US" sz="2200" b="1" dirty="0"/>
              <a:t>Industrial </a:t>
            </a:r>
            <a:r>
              <a:rPr lang="en-US" sz="2200" b="1" dirty="0" err="1"/>
              <a:t>IoT</a:t>
            </a:r>
            <a:r>
              <a:rPr lang="en-US" sz="2200" dirty="0"/>
              <a:t> (</a:t>
            </a:r>
            <a:r>
              <a:rPr lang="en-US" sz="2200" dirty="0" err="1"/>
              <a:t>IIoT</a:t>
            </a:r>
            <a:r>
              <a:rPr lang="en-US" sz="2200" dirty="0"/>
              <a:t>) is a network of devices which are connected through communications technologies</a:t>
            </a:r>
            <a:r>
              <a:rPr lang="en-US" sz="2200" dirty="0" smtClean="0"/>
              <a:t>.</a:t>
            </a:r>
          </a:p>
          <a:p>
            <a:r>
              <a:rPr lang="en-US" sz="2200" dirty="0" smtClean="0"/>
              <a:t> </a:t>
            </a:r>
            <a:r>
              <a:rPr lang="en-US" sz="2200" dirty="0"/>
              <a:t>These devices analyze data, collect and exchange information to provide complete operational visibility to make rapid operational decisions that can enhance your business</a:t>
            </a:r>
            <a:r>
              <a:rPr lang="en-US" sz="2200" dirty="0" smtClean="0"/>
              <a:t>.</a:t>
            </a:r>
          </a:p>
          <a:p>
            <a:r>
              <a:rPr lang="en-US" sz="2200" dirty="0" smtClean="0"/>
              <a:t> </a:t>
            </a:r>
            <a:r>
              <a:rPr lang="en-US" sz="2200" dirty="0"/>
              <a:t>Industrial </a:t>
            </a:r>
            <a:r>
              <a:rPr lang="en-US" sz="2200" dirty="0" err="1"/>
              <a:t>IoT</a:t>
            </a:r>
            <a:r>
              <a:rPr lang="en-US" sz="2200" dirty="0"/>
              <a:t> increases visibility, enhances operational efficiency, reduces complexities and boosts productivity in the </a:t>
            </a:r>
            <a:r>
              <a:rPr lang="en-US" sz="2200" dirty="0" smtClean="0"/>
              <a:t>industry.</a:t>
            </a:r>
          </a:p>
          <a:p>
            <a:r>
              <a:rPr lang="en-US" sz="2200" dirty="0"/>
              <a:t> </a:t>
            </a:r>
            <a:r>
              <a:rPr lang="en-US" sz="2200" b="1" dirty="0"/>
              <a:t>Industrial </a:t>
            </a:r>
            <a:r>
              <a:rPr lang="en-US" sz="2200" b="1" dirty="0" err="1"/>
              <a:t>IoT</a:t>
            </a:r>
            <a:r>
              <a:rPr lang="en-US" sz="2200" b="1" dirty="0"/>
              <a:t> Platform</a:t>
            </a:r>
            <a:r>
              <a:rPr lang="en-US" sz="2200" dirty="0"/>
              <a:t> makes use of modern sensor technology to architect various industrial </a:t>
            </a:r>
            <a:r>
              <a:rPr lang="en-US" sz="2200" dirty="0" err="1"/>
              <a:t>equipments</a:t>
            </a:r>
            <a:r>
              <a:rPr lang="en-US" sz="2200" dirty="0"/>
              <a:t> with remote monitoring and maintenance capabilities. </a:t>
            </a:r>
            <a:endParaRPr lang="en-US" sz="2200" dirty="0" smtClean="0"/>
          </a:p>
          <a:p>
            <a:r>
              <a:rPr lang="en-US" sz="2200" dirty="0" smtClean="0"/>
              <a:t>It </a:t>
            </a:r>
            <a:r>
              <a:rPr lang="en-US" sz="2200" dirty="0"/>
              <a:t>helps in enhancing </a:t>
            </a:r>
            <a:r>
              <a:rPr lang="en-US" sz="2200" dirty="0">
                <a:solidFill>
                  <a:srgbClr val="FF0000"/>
                </a:solidFill>
              </a:rPr>
              <a:t>productivity, quality and </a:t>
            </a:r>
            <a:r>
              <a:rPr lang="en-US" sz="2200" dirty="0" smtClean="0">
                <a:solidFill>
                  <a:srgbClr val="FF0000"/>
                </a:solidFill>
              </a:rPr>
              <a:t>safety</a:t>
            </a:r>
            <a:r>
              <a:rPr lang="en-US" sz="2200" dirty="0">
                <a:solidFill>
                  <a:srgbClr val="FF0000"/>
                </a:solidFill>
              </a:rPr>
              <a:t> </a:t>
            </a:r>
            <a:r>
              <a:rPr lang="en-US" sz="2200" dirty="0" smtClean="0">
                <a:solidFill>
                  <a:srgbClr val="FF0000"/>
                </a:solidFill>
              </a:rPr>
              <a:t>and machine life</a:t>
            </a:r>
            <a:r>
              <a:rPr lang="en-US" sz="2200" dirty="0" smtClean="0"/>
              <a:t>.</a:t>
            </a:r>
          </a:p>
          <a:p>
            <a:pPr marL="0" indent="0">
              <a:buNone/>
            </a:pPr>
            <a:r>
              <a:rPr lang="en-US" sz="2200" dirty="0"/>
              <a:t/>
            </a:r>
            <a:br>
              <a:rPr lang="en-US" sz="2200" dirty="0"/>
            </a:br>
            <a:endParaRPr lang="en-US" sz="2200" dirty="0"/>
          </a:p>
        </p:txBody>
      </p:sp>
    </p:spTree>
    <p:extLst>
      <p:ext uri="{BB962C8B-B14F-4D97-AF65-F5344CB8AC3E}">
        <p14:creationId xmlns="" xmlns:p14="http://schemas.microsoft.com/office/powerpoint/2010/main" val="17620655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The </a:t>
            </a:r>
            <a:r>
              <a:rPr lang="en-US" dirty="0" smtClean="0"/>
              <a:t>data in </a:t>
            </a:r>
            <a:r>
              <a:rPr lang="en-US" dirty="0" err="1"/>
              <a:t>IIoT</a:t>
            </a:r>
            <a:r>
              <a:rPr lang="en-US" dirty="0"/>
              <a:t> should be more precise, continuous and sensitive. </a:t>
            </a:r>
            <a:endParaRPr lang="en-US" dirty="0" smtClean="0"/>
          </a:p>
          <a:p>
            <a:r>
              <a:rPr lang="en-US" dirty="0" smtClean="0"/>
              <a:t>For </a:t>
            </a:r>
            <a:r>
              <a:rPr lang="en-US" dirty="0"/>
              <a:t>instance, </a:t>
            </a:r>
            <a:r>
              <a:rPr lang="en-US" dirty="0" smtClean="0"/>
              <a:t>considering a </a:t>
            </a:r>
            <a:r>
              <a:rPr lang="en-US" dirty="0"/>
              <a:t>monitoring system in a nuclear power plant or a manufacturing facility should </a:t>
            </a:r>
            <a:r>
              <a:rPr lang="en-US" dirty="0" smtClean="0"/>
              <a:t>be precise</a:t>
            </a:r>
            <a:r>
              <a:rPr lang="en-US" dirty="0"/>
              <a:t>, continuous and sensitive to prevent hazardous events.</a:t>
            </a:r>
          </a:p>
        </p:txBody>
      </p:sp>
    </p:spTree>
    <p:extLst>
      <p:ext uri="{BB962C8B-B14F-4D97-AF65-F5344CB8AC3E}">
        <p14:creationId xmlns="" xmlns:p14="http://schemas.microsoft.com/office/powerpoint/2010/main" val="23288845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 xmlns:p14="http://schemas.microsoft.com/office/powerpoint/2010/main" val="9935844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 xmlns:p14="http://schemas.microsoft.com/office/powerpoint/2010/main" val="14014876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sz="2400" b="1" dirty="0"/>
              <a:t>Security: </a:t>
            </a:r>
            <a:r>
              <a:rPr lang="en-US" sz="2400" dirty="0"/>
              <a:t>As manufacturing processes are becoming smarter (with the use of SCADA Systems), the production processes are becoming more technology-driven, in terms of wireless M2M technologies. Most of the connected machines share information directly to the cloud and hence get exposed to security threats and attacks. In other words, any ‘thing’ or “device” or “asset” that is controlled by the network, or the internet is vulnerable to attacks and hacks.</a:t>
            </a:r>
          </a:p>
          <a:p>
            <a:r>
              <a:rPr lang="en-US" sz="2400" b="1" dirty="0"/>
              <a:t>Interoperability:</a:t>
            </a:r>
            <a:r>
              <a:rPr lang="en-US" sz="2400" dirty="0"/>
              <a:t> As per </a:t>
            </a:r>
            <a:r>
              <a:rPr lang="en-US" sz="2400" dirty="0" err="1">
                <a:hlinkClick r:id="rId2"/>
              </a:rPr>
              <a:t>IoT</a:t>
            </a:r>
            <a:r>
              <a:rPr lang="en-US" sz="2400" dirty="0">
                <a:hlinkClick r:id="rId2"/>
              </a:rPr>
              <a:t> Nexus survey, 77% of </a:t>
            </a:r>
            <a:r>
              <a:rPr lang="en-US" sz="2400" dirty="0" err="1">
                <a:hlinkClick r:id="rId2"/>
              </a:rPr>
              <a:t>IoT</a:t>
            </a:r>
            <a:r>
              <a:rPr lang="en-US" sz="2400" dirty="0">
                <a:hlinkClick r:id="rId2"/>
              </a:rPr>
              <a:t> professionals saw interoperability as the biggest challenge in the Industrial Internet</a:t>
            </a:r>
            <a:r>
              <a:rPr lang="en-US" sz="2400" dirty="0"/>
              <a:t>. The manufacturing environment is flooded with machines and protocols that are yet to be interconnected and most often not interoperable. So, connecting the legacy industrial systems and ensuring interoperability between them is a challenge.</a:t>
            </a:r>
            <a:br>
              <a:rPr lang="en-US" sz="2400" dirty="0"/>
            </a:br>
            <a:endParaRPr lang="en-US" sz="2400" dirty="0"/>
          </a:p>
        </p:txBody>
      </p:sp>
    </p:spTree>
    <p:extLst>
      <p:ext uri="{BB962C8B-B14F-4D97-AF65-F5344CB8AC3E}">
        <p14:creationId xmlns="" xmlns:p14="http://schemas.microsoft.com/office/powerpoint/2010/main" val="32946173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 xmlns:p14="http://schemas.microsoft.com/office/powerpoint/2010/main" val="27415700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solidFill>
                  <a:srgbClr val="FF0000"/>
                </a:solidFill>
              </a:rPr>
              <a:t>Textile industry </a:t>
            </a:r>
            <a:r>
              <a:rPr lang="en-US" dirty="0" smtClean="0"/>
              <a:t>was the first to be affected by industry revolution.</a:t>
            </a:r>
          </a:p>
          <a:p>
            <a:r>
              <a:rPr lang="en-US" dirty="0" smtClean="0"/>
              <a:t>John key`s  Flying shuttle- weaving industry</a:t>
            </a:r>
          </a:p>
          <a:p>
            <a:r>
              <a:rPr lang="en-US" dirty="0" smtClean="0"/>
              <a:t>Spinning jenny-enabling the spinning of 100 of </a:t>
            </a:r>
            <a:r>
              <a:rPr lang="en-US" dirty="0" err="1" smtClean="0"/>
              <a:t>yan</a:t>
            </a:r>
            <a:r>
              <a:rPr lang="en-US" dirty="0" smtClean="0"/>
              <a:t> together.</a:t>
            </a:r>
          </a:p>
          <a:p>
            <a:r>
              <a:rPr lang="en-US" dirty="0" smtClean="0"/>
              <a:t>The power loom</a:t>
            </a:r>
          </a:p>
          <a:p>
            <a:endParaRPr lang="en-US" dirty="0" smtClean="0"/>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Fling shuttle ,spinning jenny</a:t>
            </a:r>
            <a:endParaRPr lang="en-US" dirty="0"/>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a:srcRect/>
          <a:stretch>
            <a:fillRect/>
          </a:stretch>
        </p:blipFill>
        <p:spPr bwMode="auto">
          <a:xfrm>
            <a:off x="1243013" y="1443038"/>
            <a:ext cx="7186639" cy="4414854"/>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 loom</a:t>
            </a:r>
            <a:endParaRPr lang="en-US" dirty="0"/>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2"/>
          <a:srcRect/>
          <a:stretch>
            <a:fillRect/>
          </a:stretch>
        </p:blipFill>
        <p:spPr bwMode="auto">
          <a:xfrm>
            <a:off x="1500166" y="1652588"/>
            <a:ext cx="5786459" cy="4276742"/>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2"/>
          <a:srcRect/>
          <a:stretch>
            <a:fillRect/>
          </a:stretch>
        </p:blipFill>
        <p:spPr bwMode="auto">
          <a:xfrm>
            <a:off x="1004888" y="1728788"/>
            <a:ext cx="7134225" cy="4057666"/>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2" name="Picture 2"/>
          <p:cNvPicPr>
            <a:picLocks noChangeAspect="1" noChangeArrowheads="1"/>
          </p:cNvPicPr>
          <p:nvPr/>
        </p:nvPicPr>
        <p:blipFill>
          <a:blip r:embed="rId2"/>
          <a:srcRect/>
          <a:stretch>
            <a:fillRect/>
          </a:stretch>
        </p:blipFill>
        <p:spPr bwMode="auto">
          <a:xfrm>
            <a:off x="571473" y="1352550"/>
            <a:ext cx="7577166" cy="457678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146" name="Picture 2"/>
          <p:cNvPicPr>
            <a:picLocks noChangeAspect="1" noChangeArrowheads="1"/>
          </p:cNvPicPr>
          <p:nvPr/>
        </p:nvPicPr>
        <p:blipFill>
          <a:blip r:embed="rId2"/>
          <a:srcRect/>
          <a:stretch>
            <a:fillRect/>
          </a:stretch>
        </p:blipFill>
        <p:spPr bwMode="auto">
          <a:xfrm>
            <a:off x="1171575" y="1790700"/>
            <a:ext cx="6800850" cy="3276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170" name="Picture 2"/>
          <p:cNvPicPr>
            <a:picLocks noChangeAspect="1" noChangeArrowheads="1"/>
          </p:cNvPicPr>
          <p:nvPr/>
        </p:nvPicPr>
        <p:blipFill>
          <a:blip r:embed="rId2"/>
          <a:srcRect/>
          <a:stretch>
            <a:fillRect/>
          </a:stretch>
        </p:blipFill>
        <p:spPr bwMode="auto">
          <a:xfrm>
            <a:off x="1000125" y="1357313"/>
            <a:ext cx="7143750" cy="41433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3498</TotalTime>
  <Words>407</Words>
  <Application>Microsoft Office PowerPoint</Application>
  <PresentationFormat>On-screen Show (4:3)</PresentationFormat>
  <Paragraphs>42</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Industrial Internet of things(IIOT)</vt:lpstr>
      <vt:lpstr>How Industrial IoT Works </vt:lpstr>
      <vt:lpstr>Slide 3</vt:lpstr>
      <vt:lpstr>Fling shuttle ,spinning jenny</vt:lpstr>
      <vt:lpstr>Power loom</vt:lpstr>
      <vt:lpstr>Slide 6</vt:lpstr>
      <vt:lpstr>Slide 7</vt:lpstr>
      <vt:lpstr>Slide 8</vt:lpstr>
      <vt:lpstr>Slide 9</vt:lpstr>
      <vt:lpstr>Slide 10</vt:lpstr>
      <vt:lpstr>Slide 11</vt:lpstr>
      <vt:lpstr>Industry 1.0</vt:lpstr>
      <vt:lpstr>Industry 2.0</vt:lpstr>
      <vt:lpstr>Industry3.0</vt:lpstr>
      <vt:lpstr>Industry4.0</vt:lpstr>
      <vt:lpstr>Slide 16</vt:lpstr>
      <vt:lpstr>Slide 17</vt:lpstr>
      <vt:lpstr>Difference between IOT &amp;IIOT</vt:lpstr>
      <vt:lpstr>Slide 19</vt:lpstr>
      <vt:lpstr>Slide 20</vt:lpstr>
      <vt:lpstr>Slide 21</vt:lpstr>
      <vt:lpstr>Slide 22</vt:lpstr>
      <vt:lpstr>Slide 23</vt:lpstr>
      <vt:lpstr>Slide 24</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rajesh</dc:creator>
  <cp:lastModifiedBy>om</cp:lastModifiedBy>
  <cp:revision>39</cp:revision>
  <dcterms:created xsi:type="dcterms:W3CDTF">2006-08-16T00:00:00Z</dcterms:created>
  <dcterms:modified xsi:type="dcterms:W3CDTF">2023-01-17T14:04:37Z</dcterms:modified>
</cp:coreProperties>
</file>