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731507" y="1331213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59096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484620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566916" y="1339215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484620" y="1347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71850" y="1355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164835" y="13552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20574" y="0"/>
                </a:lnTo>
              </a:path>
              <a:path w="62864">
                <a:moveTo>
                  <a:pt x="41148" y="0"/>
                </a:moveTo>
                <a:lnTo>
                  <a:pt x="62483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289041" y="1351025"/>
            <a:ext cx="82296" cy="8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94782" y="135521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794254" y="136321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39033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65348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205984" y="1363217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176272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443733" y="1371219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09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897885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165348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278629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63982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88747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361438" y="137921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05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711957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835401" y="137921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20574" y="0"/>
                </a:lnTo>
              </a:path>
              <a:path w="83185">
                <a:moveTo>
                  <a:pt x="62484" y="0"/>
                </a:moveTo>
                <a:lnTo>
                  <a:pt x="8305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3083051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3185922" y="1379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938009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743455" y="1387221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20574" y="0"/>
                </a:lnTo>
              </a:path>
              <a:path w="102869">
                <a:moveTo>
                  <a:pt x="41148" y="0"/>
                </a:moveTo>
                <a:lnTo>
                  <a:pt x="61722" y="0"/>
                </a:lnTo>
              </a:path>
              <a:path w="102869">
                <a:moveTo>
                  <a:pt x="82295" y="0"/>
                </a:moveTo>
                <a:lnTo>
                  <a:pt x="102870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928622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2402585" y="138722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2794254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2877311" y="1387221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1722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380466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E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405231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6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516380" y="139522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764029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949195" y="1395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990343" y="1395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7680197" y="139522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20574" y="0"/>
                </a:lnTo>
              </a:path>
              <a:path w="82550">
                <a:moveTo>
                  <a:pt x="61722" y="0"/>
                </a:moveTo>
                <a:lnTo>
                  <a:pt x="82296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8051292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7473695" y="1411223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722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042416" y="1351025"/>
            <a:ext cx="7523988" cy="1043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7577328" y="1411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577328" y="1419224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870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844790" y="1415033"/>
            <a:ext cx="82296" cy="83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803641" y="1427225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18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8401812" y="142722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918972" y="1439417"/>
            <a:ext cx="8225028" cy="800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042416" y="1511045"/>
            <a:ext cx="8101583" cy="160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104138" y="1531238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F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1186434" y="1527047"/>
            <a:ext cx="1154430" cy="160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2093975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E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2196846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2382011" y="1527047"/>
            <a:ext cx="6761988" cy="320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2299716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2155697" y="15472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3185922" y="155524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3598164" y="1551431"/>
            <a:ext cx="5545835" cy="76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3618738" y="156324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D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2176272" y="1571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E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2629661" y="1559051"/>
            <a:ext cx="205740" cy="243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2506218" y="1571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E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3681222" y="1559051"/>
            <a:ext cx="5441441" cy="160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618738" y="157924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3742944" y="157924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E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072377" y="1575053"/>
            <a:ext cx="391668" cy="83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3907536" y="1575053"/>
            <a:ext cx="1876044" cy="243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6566916" y="1575053"/>
            <a:ext cx="2555748" cy="243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5061966" y="1595246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6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5309616" y="1591055"/>
            <a:ext cx="185165" cy="83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5556504" y="1595246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20574" y="0"/>
                </a:lnTo>
              </a:path>
              <a:path w="124460">
                <a:moveTo>
                  <a:pt x="103632" y="0"/>
                </a:moveTo>
                <a:lnTo>
                  <a:pt x="124206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4299204" y="1599437"/>
            <a:ext cx="639318" cy="160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5535930" y="160324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7885938" y="1591055"/>
            <a:ext cx="1195578" cy="243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4629150" y="16112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731507" y="1331213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59096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484620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566916" y="1339215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484620" y="1347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958583" y="134721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371850" y="1355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64835" y="13552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20574" y="0"/>
                </a:lnTo>
              </a:path>
              <a:path w="62864">
                <a:moveTo>
                  <a:pt x="41148" y="0"/>
                </a:moveTo>
                <a:lnTo>
                  <a:pt x="62483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89041" y="1351025"/>
            <a:ext cx="82296" cy="83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494782" y="135521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917435" y="1355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794254" y="136321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939033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165348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205984" y="1363217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330190" y="136321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7620">
            <a:solidFill>
              <a:srgbClr val="FED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176272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443733" y="1371219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09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897885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165348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278629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63982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88747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361438" y="137921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05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711957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835401" y="137921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20574" y="0"/>
                </a:lnTo>
              </a:path>
              <a:path w="83185">
                <a:moveTo>
                  <a:pt x="62484" y="0"/>
                </a:moveTo>
                <a:lnTo>
                  <a:pt x="8305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3083051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185922" y="1379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3351276" y="1379219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20574" y="0"/>
                </a:lnTo>
              </a:path>
              <a:path w="102870">
                <a:moveTo>
                  <a:pt x="41148" y="0"/>
                </a:moveTo>
                <a:lnTo>
                  <a:pt x="102870" y="0"/>
                </a:lnTo>
              </a:path>
            </a:pathLst>
          </a:custGeom>
          <a:ln w="7620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6938009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743455" y="1387221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20574" y="0"/>
                </a:lnTo>
              </a:path>
              <a:path w="102869">
                <a:moveTo>
                  <a:pt x="41148" y="0"/>
                </a:moveTo>
                <a:lnTo>
                  <a:pt x="61722" y="0"/>
                </a:lnTo>
              </a:path>
              <a:path w="102869">
                <a:moveTo>
                  <a:pt x="82295" y="0"/>
                </a:moveTo>
                <a:lnTo>
                  <a:pt x="102870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928622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402585" y="138722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794254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877311" y="1387221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1722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380466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E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405231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6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516380" y="139522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764029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949195" y="1395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990343" y="1395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2217420" y="1395222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20574" y="0"/>
                </a:lnTo>
              </a:path>
              <a:path w="62230">
                <a:moveTo>
                  <a:pt x="41148" y="0"/>
                </a:moveTo>
                <a:lnTo>
                  <a:pt x="61722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680197" y="139522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20574" y="0"/>
                </a:lnTo>
              </a:path>
              <a:path w="82550">
                <a:moveTo>
                  <a:pt x="61722" y="0"/>
                </a:moveTo>
                <a:lnTo>
                  <a:pt x="82296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8051292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473695" y="1411223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1722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042416" y="1351025"/>
            <a:ext cx="7523988" cy="1043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577328" y="1411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7577328" y="1419224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870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7844790" y="1415033"/>
            <a:ext cx="82296" cy="83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803641" y="1427225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18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8401812" y="142722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918972" y="1439417"/>
            <a:ext cx="8225028" cy="800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042416" y="1511045"/>
            <a:ext cx="8101583" cy="160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104138" y="1531238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F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186434" y="1527047"/>
            <a:ext cx="1154430" cy="160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2093975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E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2196846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2382011" y="1527047"/>
            <a:ext cx="6761988" cy="320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2299716" y="153923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2155697" y="15472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3185922" y="155524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3598164" y="1551431"/>
            <a:ext cx="5545835" cy="76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618738" y="156324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D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2176272" y="1571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E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2629661" y="1559051"/>
            <a:ext cx="205740" cy="243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2506218" y="1571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E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3681222" y="1559051"/>
            <a:ext cx="5441441" cy="160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3618738" y="157924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3742944" y="157924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E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6072377" y="1575053"/>
            <a:ext cx="391668" cy="838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3907536" y="1575053"/>
            <a:ext cx="1876044" cy="243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6566916" y="1575053"/>
            <a:ext cx="2555748" cy="243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5061966" y="1595246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6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309616" y="1591055"/>
            <a:ext cx="185165" cy="838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5556504" y="1595246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20574" y="0"/>
                </a:lnTo>
              </a:path>
              <a:path w="124460">
                <a:moveTo>
                  <a:pt x="103632" y="0"/>
                </a:moveTo>
                <a:lnTo>
                  <a:pt x="124206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4299204" y="1599437"/>
            <a:ext cx="639318" cy="1600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535930" y="160324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7885938" y="1591055"/>
            <a:ext cx="1195578" cy="2438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4629150" y="16112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E6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3945" y="74929"/>
            <a:ext cx="7976108" cy="1213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7648" y="2564129"/>
            <a:ext cx="6703059" cy="311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939" rIns="0" bIns="0" rtlCol="0">
            <a:spAutoFit/>
          </a:bodyPr>
          <a:lstStyle/>
          <a:p>
            <a:pPr marL="942975" marR="5080" indent="1065530">
              <a:lnSpc>
                <a:spcPts val="4330"/>
              </a:lnSpc>
              <a:spcBef>
                <a:spcPts val="635"/>
              </a:spcBef>
            </a:pP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Introduction to  Op</a:t>
            </a:r>
            <a:r>
              <a:rPr sz="4000" u="sng" spc="-5" dirty="0">
                <a:solidFill>
                  <a:srgbClr val="FF0000"/>
                </a:solidFill>
                <a:uFill>
                  <a:solidFill>
                    <a:srgbClr val="F6CD30"/>
                  </a:solidFill>
                </a:uFill>
                <a:latin typeface="Comic Sans MS"/>
                <a:cs typeface="Comic Sans MS"/>
              </a:rPr>
              <a:t>e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rati</a:t>
            </a:r>
            <a:r>
              <a:rPr sz="4000" u="sng" spc="-5" dirty="0">
                <a:solidFill>
                  <a:srgbClr val="FF0000"/>
                </a:solidFill>
                <a:uFill>
                  <a:solidFill>
                    <a:srgbClr val="FEB417"/>
                  </a:solidFill>
                </a:uFill>
                <a:latin typeface="Comic Sans MS"/>
                <a:cs typeface="Comic Sans MS"/>
              </a:rPr>
              <a:t>o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ns</a:t>
            </a:r>
            <a:r>
              <a:rPr sz="4000" spc="-6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Man</a:t>
            </a:r>
            <a:r>
              <a:rPr sz="4000" u="sng" dirty="0">
                <a:solidFill>
                  <a:srgbClr val="FF0000"/>
                </a:solidFill>
                <a:uFill>
                  <a:solidFill>
                    <a:srgbClr val="FEDD59"/>
                  </a:solidFill>
                </a:uFill>
                <a:latin typeface="Comic Sans MS"/>
                <a:cs typeface="Comic Sans MS"/>
              </a:rPr>
              <a:t>a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geme</a:t>
            </a:r>
            <a:r>
              <a:rPr sz="4000" u="sng" dirty="0">
                <a:solidFill>
                  <a:srgbClr val="FF0000"/>
                </a:solidFill>
                <a:uFill>
                  <a:solidFill>
                    <a:srgbClr val="FEBC17"/>
                  </a:solidFill>
                </a:uFill>
                <a:latin typeface="Comic Sans MS"/>
                <a:cs typeface="Comic Sans MS"/>
              </a:rPr>
              <a:t>n</a:t>
            </a:r>
            <a:r>
              <a:rPr sz="4000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sz="4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7428" y="1709927"/>
            <a:ext cx="3962400" cy="4800600"/>
          </a:xfrm>
          <a:custGeom>
            <a:avLst/>
            <a:gdLst/>
            <a:ahLst/>
            <a:cxnLst/>
            <a:rect l="l" t="t" r="r" b="b"/>
            <a:pathLst>
              <a:path w="3962400" h="4800600">
                <a:moveTo>
                  <a:pt x="0" y="0"/>
                </a:moveTo>
                <a:lnTo>
                  <a:pt x="0" y="4800600"/>
                </a:lnTo>
                <a:lnTo>
                  <a:pt x="3962400" y="4800600"/>
                </a:lnTo>
                <a:lnTo>
                  <a:pt x="3962400" y="0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4653" y="1656080"/>
            <a:ext cx="3720465" cy="465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Evolution in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industrial world:  </a:t>
            </a:r>
            <a:r>
              <a:rPr sz="2400" b="1" dirty="0">
                <a:latin typeface="Arial"/>
                <a:cs typeface="Arial"/>
              </a:rPr>
              <a:t>INFOTAINMENT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faster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than  </a:t>
            </a:r>
            <a:r>
              <a:rPr sz="2400" b="1" dirty="0">
                <a:latin typeface="Arial"/>
                <a:cs typeface="Arial"/>
              </a:rPr>
              <a:t>MICROCHIPS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faster than  </a:t>
            </a:r>
            <a:r>
              <a:rPr sz="2400" b="1" dirty="0">
                <a:latin typeface="Arial"/>
                <a:cs typeface="Arial"/>
              </a:rPr>
              <a:t>AUTOS </a:t>
            </a:r>
            <a:r>
              <a:rPr sz="2400" spc="-5" dirty="0">
                <a:latin typeface="Arial"/>
                <a:cs typeface="Arial"/>
              </a:rPr>
              <a:t>evolve </a:t>
            </a:r>
            <a:r>
              <a:rPr sz="1800" dirty="0">
                <a:latin typeface="Arial"/>
                <a:cs typeface="Arial"/>
              </a:rPr>
              <a:t>faster than  </a:t>
            </a:r>
            <a:r>
              <a:rPr sz="2400" b="1" dirty="0">
                <a:latin typeface="Arial"/>
                <a:cs typeface="Arial"/>
              </a:rPr>
              <a:t>AIRCRAFT </a:t>
            </a:r>
            <a:r>
              <a:rPr sz="2400" dirty="0">
                <a:latin typeface="Arial"/>
                <a:cs typeface="Arial"/>
              </a:rPr>
              <a:t>evolve </a:t>
            </a:r>
            <a:r>
              <a:rPr sz="1800" dirty="0">
                <a:latin typeface="Arial"/>
                <a:cs typeface="Arial"/>
              </a:rPr>
              <a:t>faster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than  </a:t>
            </a:r>
            <a:r>
              <a:rPr sz="2400" b="1" dirty="0">
                <a:latin typeface="Arial"/>
                <a:cs typeface="Arial"/>
              </a:rPr>
              <a:t>MINERAL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EXTRACTION</a:t>
            </a:r>
            <a:endParaRPr sz="2400">
              <a:latin typeface="Arial"/>
              <a:cs typeface="Arial"/>
            </a:endParaRPr>
          </a:p>
          <a:p>
            <a:pPr marL="12700" marR="753110">
              <a:lnSpc>
                <a:spcPts val="4320"/>
              </a:lnSpc>
              <a:spcBef>
                <a:spcPts val="285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THE KEY TOOL:  </a:t>
            </a: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Cross-INDUSTRY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60"/>
              </a:lnSpc>
            </a:pPr>
            <a:r>
              <a:rPr sz="2800" b="1" i="1" spc="-5" dirty="0">
                <a:solidFill>
                  <a:srgbClr val="FF0000"/>
                </a:solidFill>
                <a:latin typeface="Arial"/>
                <a:cs typeface="Arial"/>
              </a:rPr>
              <a:t>Benchmarking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800" b="1" i="1" spc="-5" dirty="0">
                <a:solidFill>
                  <a:srgbClr val="FF0000"/>
                </a:solidFill>
                <a:latin typeface="Arial"/>
                <a:cs typeface="Arial"/>
              </a:rPr>
              <a:t>Dynamic</a:t>
            </a:r>
            <a:r>
              <a:rPr sz="28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Forces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633727"/>
            <a:ext cx="4121150" cy="5175250"/>
          </a:xfrm>
          <a:custGeom>
            <a:avLst/>
            <a:gdLst/>
            <a:ahLst/>
            <a:cxnLst/>
            <a:rect l="l" t="t" r="r" b="b"/>
            <a:pathLst>
              <a:path w="4121150" h="5175250">
                <a:moveTo>
                  <a:pt x="0" y="0"/>
                </a:moveTo>
                <a:lnTo>
                  <a:pt x="0" y="5174741"/>
                </a:lnTo>
                <a:lnTo>
                  <a:pt x="4120896" y="5174741"/>
                </a:lnTo>
                <a:lnTo>
                  <a:pt x="4120896" y="0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72816" y="0"/>
            <a:ext cx="30448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spc="-5" dirty="0">
                <a:solidFill>
                  <a:srgbClr val="5C0AFF"/>
                </a:solidFill>
                <a:latin typeface="Arial"/>
                <a:cs typeface="Arial"/>
              </a:rPr>
              <a:t>Clockspeed: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842" y="499363"/>
            <a:ext cx="8727440" cy="8375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998980" marR="5080" indent="-1986914">
              <a:lnSpc>
                <a:spcPts val="3030"/>
              </a:lnSpc>
              <a:spcBef>
                <a:spcPts val="475"/>
              </a:spcBef>
            </a:pPr>
            <a:r>
              <a:rPr sz="2800" b="1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Dimension </a:t>
            </a:r>
            <a:r>
              <a:rPr sz="2800" b="1" dirty="0">
                <a:latin typeface="Arial"/>
                <a:cs typeface="Arial"/>
              </a:rPr>
              <a:t>of Time on Operations Management 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Study the Industry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Fruitflies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039" y="1579878"/>
            <a:ext cx="3329940" cy="298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Evolution</a:t>
            </a:r>
            <a:r>
              <a:rPr sz="28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the natural</a:t>
            </a:r>
            <a:r>
              <a:rPr sz="2800" b="1" i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world: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  <a:spcBef>
                <a:spcPts val="2165"/>
              </a:spcBef>
            </a:pPr>
            <a:r>
              <a:rPr sz="2400" b="1" spc="-5" dirty="0">
                <a:latin typeface="Arial"/>
                <a:cs typeface="Arial"/>
              </a:rPr>
              <a:t>FRUITFLIES</a:t>
            </a:r>
            <a:endParaRPr sz="2400">
              <a:latin typeface="Arial"/>
              <a:cs typeface="Arial"/>
            </a:endParaRPr>
          </a:p>
          <a:p>
            <a:pPr marL="910590">
              <a:lnSpc>
                <a:spcPts val="2875"/>
              </a:lnSpc>
            </a:pPr>
            <a:r>
              <a:rPr sz="2400" i="1" spc="-5" dirty="0">
                <a:latin typeface="Arial"/>
                <a:cs typeface="Arial"/>
              </a:rPr>
              <a:t>evolve </a:t>
            </a:r>
            <a:r>
              <a:rPr sz="2400" i="1" dirty="0">
                <a:latin typeface="Arial"/>
                <a:cs typeface="Arial"/>
              </a:rPr>
              <a:t>faster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than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b="1" dirty="0">
                <a:latin typeface="Arial"/>
                <a:cs typeface="Arial"/>
              </a:rPr>
              <a:t>MAMMALS</a:t>
            </a:r>
            <a:endParaRPr sz="2400">
              <a:latin typeface="Arial"/>
              <a:cs typeface="Arial"/>
            </a:endParaRPr>
          </a:p>
          <a:p>
            <a:pPr marL="910590">
              <a:lnSpc>
                <a:spcPts val="2875"/>
              </a:lnSpc>
            </a:pPr>
            <a:r>
              <a:rPr sz="2400" i="1" spc="-5" dirty="0">
                <a:latin typeface="Arial"/>
                <a:cs typeface="Arial"/>
              </a:rPr>
              <a:t>evolve </a:t>
            </a:r>
            <a:r>
              <a:rPr sz="2400" i="1" dirty="0">
                <a:latin typeface="Arial"/>
                <a:cs typeface="Arial"/>
              </a:rPr>
              <a:t>faster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than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b="1" spc="-5" dirty="0">
                <a:latin typeface="Arial"/>
                <a:cs typeface="Arial"/>
              </a:rPr>
              <a:t>REPTILES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054" y="4808473"/>
            <a:ext cx="3209925" cy="2008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THE KEY</a:t>
            </a:r>
            <a:r>
              <a:rPr sz="2800" b="1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TOOL:</a:t>
            </a:r>
            <a:endParaRPr sz="2800">
              <a:latin typeface="Arial"/>
              <a:cs typeface="Arial"/>
            </a:endParaRPr>
          </a:p>
          <a:p>
            <a:pPr marL="12700" marR="524510">
              <a:lnSpc>
                <a:spcPct val="100000"/>
              </a:lnSpc>
              <a:spcBef>
                <a:spcPts val="2165"/>
              </a:spcBef>
            </a:pPr>
            <a:r>
              <a:rPr sz="2800" b="1" i="1" spc="-5" dirty="0">
                <a:solidFill>
                  <a:srgbClr val="FF0000"/>
                </a:solidFill>
                <a:latin typeface="Arial"/>
                <a:cs typeface="Arial"/>
              </a:rPr>
              <a:t>Cross-SPECIES  Benchmarking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800" b="1" i="1" spc="-5" dirty="0">
                <a:solidFill>
                  <a:srgbClr val="FF0000"/>
                </a:solidFill>
                <a:latin typeface="Arial"/>
                <a:cs typeface="Arial"/>
              </a:rPr>
              <a:t>Dynamic</a:t>
            </a:r>
            <a:r>
              <a:rPr sz="2800" b="1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Forces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388" y="34543"/>
            <a:ext cx="754697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0000"/>
                </a:solidFill>
              </a:rPr>
              <a:t>INDUSTRY CLOCKSPEED IS </a:t>
            </a:r>
            <a:r>
              <a:rPr sz="2800" dirty="0">
                <a:solidFill>
                  <a:srgbClr val="FF0000"/>
                </a:solidFill>
              </a:rPr>
              <a:t>A</a:t>
            </a:r>
            <a:r>
              <a:rPr sz="2800" spc="-50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COMPOSITE:  </a:t>
            </a:r>
            <a:r>
              <a:rPr sz="2400" dirty="0">
                <a:solidFill>
                  <a:srgbClr val="0000FF"/>
                </a:solidFill>
              </a:rPr>
              <a:t>OF </a:t>
            </a:r>
            <a:r>
              <a:rPr sz="2400" spc="-5" dirty="0">
                <a:solidFill>
                  <a:srgbClr val="0000FF"/>
                </a:solidFill>
              </a:rPr>
              <a:t>PRODUCT, PROCESS, AND </a:t>
            </a:r>
            <a:r>
              <a:rPr sz="2400" dirty="0">
                <a:solidFill>
                  <a:srgbClr val="0000FF"/>
                </a:solidFill>
              </a:rPr>
              <a:t>ORGANIZATIONAL  </a:t>
            </a:r>
            <a:r>
              <a:rPr sz="2800" spc="-5" dirty="0">
                <a:solidFill>
                  <a:srgbClr val="FF0000"/>
                </a:solidFill>
              </a:rPr>
              <a:t>CLOCKSPEEDS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435575" y="2915666"/>
            <a:ext cx="3523615" cy="222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0" algn="ctr">
              <a:lnSpc>
                <a:spcPct val="100000"/>
              </a:lnSpc>
              <a:spcBef>
                <a:spcPts val="100"/>
              </a:spcBef>
            </a:pPr>
            <a:r>
              <a:rPr sz="3100" b="1" spc="-5" dirty="0">
                <a:solidFill>
                  <a:srgbClr val="063DE8"/>
                </a:solidFill>
                <a:latin typeface="Arial"/>
                <a:cs typeface="Arial"/>
              </a:rPr>
              <a:t>THE</a:t>
            </a:r>
            <a:endParaRPr sz="3100">
              <a:latin typeface="Arial"/>
              <a:cs typeface="Arial"/>
            </a:endParaRPr>
          </a:p>
          <a:p>
            <a:pPr marL="12700" marR="5080" indent="217804" algn="ctr">
              <a:lnSpc>
                <a:spcPct val="100000"/>
              </a:lnSpc>
              <a:spcBef>
                <a:spcPts val="5"/>
              </a:spcBef>
            </a:pPr>
            <a:r>
              <a:rPr sz="3100" b="1" i="1" spc="-5" dirty="0">
                <a:solidFill>
                  <a:srgbClr val="8901F3"/>
                </a:solidFill>
                <a:latin typeface="Arial"/>
                <a:cs typeface="Arial"/>
              </a:rPr>
              <a:t>Mobile Phone  </a:t>
            </a:r>
            <a:r>
              <a:rPr sz="3100" b="1" spc="-5" dirty="0">
                <a:solidFill>
                  <a:srgbClr val="063DE8"/>
                </a:solidFill>
                <a:latin typeface="Arial"/>
                <a:cs typeface="Arial"/>
              </a:rPr>
              <a:t>MANUFACTURING  COMPANY</a:t>
            </a:r>
            <a:endParaRPr sz="3100">
              <a:latin typeface="Arial"/>
              <a:cs typeface="Arial"/>
            </a:endParaRPr>
          </a:p>
          <a:p>
            <a:pPr marL="1060450">
              <a:lnSpc>
                <a:spcPct val="100000"/>
              </a:lnSpc>
              <a:spcBef>
                <a:spcPts val="55"/>
              </a:spcBef>
            </a:pPr>
            <a:r>
              <a:rPr sz="2000" b="1" spc="-5" dirty="0">
                <a:latin typeface="Arial"/>
                <a:cs typeface="Arial"/>
              </a:rPr>
              <a:t>organization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770" y="1698751"/>
            <a:ext cx="682053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8901F3"/>
                </a:solidFill>
                <a:latin typeface="Arial"/>
                <a:cs typeface="Arial"/>
              </a:rPr>
              <a:t>Mobile Phone </a:t>
            </a:r>
            <a:r>
              <a:rPr sz="2800" b="1" spc="-5" dirty="0">
                <a:solidFill>
                  <a:srgbClr val="063DE8"/>
                </a:solidFill>
                <a:latin typeface="Arial"/>
                <a:cs typeface="Arial"/>
              </a:rPr>
              <a:t>INDUSTRY</a:t>
            </a:r>
            <a:r>
              <a:rPr sz="2800" b="1" spc="-40" dirty="0">
                <a:solidFill>
                  <a:srgbClr val="063DE8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63DE8"/>
                </a:solidFill>
                <a:latin typeface="Arial"/>
                <a:cs typeface="Arial"/>
              </a:rPr>
              <a:t>CLOCKSPEED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172" y="2892043"/>
            <a:ext cx="81280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spc="-5" dirty="0">
                <a:solidFill>
                  <a:srgbClr val="063DE8"/>
                </a:solidFill>
                <a:latin typeface="Arial"/>
                <a:cs typeface="Arial"/>
              </a:rPr>
              <a:t>THE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15742" y="3365261"/>
            <a:ext cx="258254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i="1" spc="-5" dirty="0">
                <a:solidFill>
                  <a:srgbClr val="8901F3"/>
                </a:solidFill>
                <a:latin typeface="Arial"/>
                <a:cs typeface="Arial"/>
              </a:rPr>
              <a:t>Mobile</a:t>
            </a:r>
            <a:r>
              <a:rPr sz="3100" b="1" i="1" spc="-75" dirty="0">
                <a:solidFill>
                  <a:srgbClr val="8901F3"/>
                </a:solidFill>
                <a:latin typeface="Arial"/>
                <a:cs typeface="Arial"/>
              </a:rPr>
              <a:t> </a:t>
            </a:r>
            <a:r>
              <a:rPr sz="3100" b="1" i="1" spc="-5" dirty="0">
                <a:solidFill>
                  <a:srgbClr val="8901F3"/>
                </a:solidFill>
                <a:latin typeface="Arial"/>
                <a:cs typeface="Arial"/>
              </a:rPr>
              <a:t>Phone</a:t>
            </a:r>
            <a:endParaRPr sz="3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" y="3843782"/>
            <a:ext cx="23977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Arial"/>
                <a:cs typeface="Arial"/>
              </a:rPr>
              <a:t>product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technology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48611" y="2401823"/>
            <a:ext cx="1416685" cy="266065"/>
            <a:chOff x="1848611" y="2401823"/>
            <a:chExt cx="1416685" cy="266065"/>
          </a:xfrm>
        </p:grpSpPr>
        <p:sp>
          <p:nvSpPr>
            <p:cNvPr id="9" name="object 9"/>
            <p:cNvSpPr/>
            <p:nvPr/>
          </p:nvSpPr>
          <p:spPr>
            <a:xfrm>
              <a:off x="2111501" y="2442971"/>
              <a:ext cx="1115695" cy="91440"/>
            </a:xfrm>
            <a:custGeom>
              <a:avLst/>
              <a:gdLst/>
              <a:ahLst/>
              <a:cxnLst/>
              <a:rect l="l" t="t" r="r" b="b"/>
              <a:pathLst>
                <a:path w="1115695" h="91439">
                  <a:moveTo>
                    <a:pt x="1115568" y="0"/>
                  </a:moveTo>
                  <a:lnTo>
                    <a:pt x="0" y="91439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48611" y="2401823"/>
              <a:ext cx="276225" cy="266065"/>
            </a:xfrm>
            <a:custGeom>
              <a:avLst/>
              <a:gdLst/>
              <a:ahLst/>
              <a:cxnLst/>
              <a:rect l="l" t="t" r="r" b="b"/>
              <a:pathLst>
                <a:path w="276225" h="266064">
                  <a:moveTo>
                    <a:pt x="275844" y="265938"/>
                  </a:moveTo>
                  <a:lnTo>
                    <a:pt x="254507" y="0"/>
                  </a:lnTo>
                  <a:lnTo>
                    <a:pt x="0" y="153924"/>
                  </a:lnTo>
                  <a:lnTo>
                    <a:pt x="275844" y="26593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505200" y="2095500"/>
            <a:ext cx="571500" cy="1475740"/>
            <a:chOff x="3505200" y="2095500"/>
            <a:chExt cx="571500" cy="1475740"/>
          </a:xfrm>
        </p:grpSpPr>
        <p:sp>
          <p:nvSpPr>
            <p:cNvPr id="12" name="object 12"/>
            <p:cNvSpPr/>
            <p:nvPr/>
          </p:nvSpPr>
          <p:spPr>
            <a:xfrm>
              <a:off x="3630929" y="2133600"/>
              <a:ext cx="407670" cy="1186815"/>
            </a:xfrm>
            <a:custGeom>
              <a:avLst/>
              <a:gdLst/>
              <a:ahLst/>
              <a:cxnLst/>
              <a:rect l="l" t="t" r="r" b="b"/>
              <a:pathLst>
                <a:path w="407670" h="1186814">
                  <a:moveTo>
                    <a:pt x="407670" y="0"/>
                  </a:moveTo>
                  <a:lnTo>
                    <a:pt x="0" y="1186434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05200" y="3275075"/>
              <a:ext cx="252729" cy="295910"/>
            </a:xfrm>
            <a:custGeom>
              <a:avLst/>
              <a:gdLst/>
              <a:ahLst/>
              <a:cxnLst/>
              <a:rect l="l" t="t" r="r" b="b"/>
              <a:pathLst>
                <a:path w="252729" h="295910">
                  <a:moveTo>
                    <a:pt x="252222" y="86106"/>
                  </a:moveTo>
                  <a:lnTo>
                    <a:pt x="0" y="0"/>
                  </a:lnTo>
                  <a:lnTo>
                    <a:pt x="39624" y="295656"/>
                  </a:lnTo>
                  <a:lnTo>
                    <a:pt x="252222" y="8610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991100" y="2247900"/>
            <a:ext cx="1714500" cy="1028700"/>
            <a:chOff x="4991100" y="2247900"/>
            <a:chExt cx="1714500" cy="1028700"/>
          </a:xfrm>
        </p:grpSpPr>
        <p:sp>
          <p:nvSpPr>
            <p:cNvPr id="15" name="object 15"/>
            <p:cNvSpPr/>
            <p:nvPr/>
          </p:nvSpPr>
          <p:spPr>
            <a:xfrm>
              <a:off x="5029200" y="2286000"/>
              <a:ext cx="1449705" cy="856615"/>
            </a:xfrm>
            <a:custGeom>
              <a:avLst/>
              <a:gdLst/>
              <a:ahLst/>
              <a:cxnLst/>
              <a:rect l="l" t="t" r="r" b="b"/>
              <a:pathLst>
                <a:path w="1449704" h="856614">
                  <a:moveTo>
                    <a:pt x="0" y="0"/>
                  </a:moveTo>
                  <a:lnTo>
                    <a:pt x="1449324" y="856487"/>
                  </a:lnTo>
                </a:path>
              </a:pathLst>
            </a:custGeom>
            <a:ln w="761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08419" y="3025901"/>
              <a:ext cx="297180" cy="250825"/>
            </a:xfrm>
            <a:custGeom>
              <a:avLst/>
              <a:gdLst/>
              <a:ahLst/>
              <a:cxnLst/>
              <a:rect l="l" t="t" r="r" b="b"/>
              <a:pathLst>
                <a:path w="297179" h="250825">
                  <a:moveTo>
                    <a:pt x="297179" y="250698"/>
                  </a:moveTo>
                  <a:lnTo>
                    <a:pt x="136398" y="0"/>
                  </a:lnTo>
                  <a:lnTo>
                    <a:pt x="0" y="229362"/>
                  </a:lnTo>
                  <a:lnTo>
                    <a:pt x="297179" y="25069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100070" y="3887216"/>
            <a:ext cx="81280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spc="-5" dirty="0">
                <a:solidFill>
                  <a:srgbClr val="063DE8"/>
                </a:solidFill>
                <a:latin typeface="Arial"/>
                <a:cs typeface="Arial"/>
              </a:rPr>
              <a:t>THE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1953" y="4360433"/>
            <a:ext cx="2670175" cy="1755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3100" b="1" i="1" spc="-5" dirty="0">
                <a:solidFill>
                  <a:srgbClr val="8901F3"/>
                </a:solidFill>
                <a:latin typeface="Arial"/>
                <a:cs typeface="Arial"/>
              </a:rPr>
              <a:t>Mobile Phone  </a:t>
            </a:r>
            <a:r>
              <a:rPr sz="3100" b="1" spc="-5" dirty="0">
                <a:solidFill>
                  <a:srgbClr val="063DE8"/>
                </a:solidFill>
                <a:latin typeface="Arial"/>
                <a:cs typeface="Arial"/>
              </a:rPr>
              <a:t>PRODUCTION  PROCESS</a:t>
            </a:r>
            <a:endParaRPr sz="3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2000" b="1" spc="-5" dirty="0">
                <a:latin typeface="Arial"/>
                <a:cs typeface="Arial"/>
              </a:rPr>
              <a:t>process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technology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392" y="245954"/>
            <a:ext cx="8482965" cy="89979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 indent="173990">
              <a:lnSpc>
                <a:spcPts val="3360"/>
              </a:lnSpc>
              <a:spcBef>
                <a:spcPts val="370"/>
              </a:spcBef>
            </a:pPr>
            <a:r>
              <a:rPr sz="2950" b="1" i="1" spc="-85" dirty="0">
                <a:solidFill>
                  <a:srgbClr val="8901F3"/>
                </a:solidFill>
                <a:latin typeface="Comic Sans MS"/>
                <a:cs typeface="Comic Sans MS"/>
              </a:rPr>
              <a:t>Mobile Phone </a:t>
            </a:r>
            <a:r>
              <a:rPr sz="2950" b="1" i="1" spc="-95" dirty="0">
                <a:solidFill>
                  <a:srgbClr val="8901F3"/>
                </a:solidFill>
                <a:latin typeface="Comic Sans MS"/>
                <a:cs typeface="Comic Sans MS"/>
              </a:rPr>
              <a:t>System </a:t>
            </a:r>
            <a:r>
              <a:rPr sz="2800" b="1" dirty="0">
                <a:solidFill>
                  <a:srgbClr val="FF0000"/>
                </a:solidFill>
                <a:latin typeface="Comic Sans MS"/>
                <a:cs typeface="Comic Sans MS"/>
              </a:rPr>
              <a:t>CLOCKSPEED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is </a:t>
            </a:r>
            <a:r>
              <a:rPr sz="2800" b="1" dirty="0">
                <a:solidFill>
                  <a:srgbClr val="FF0000"/>
                </a:solidFill>
                <a:latin typeface="Comic Sans MS"/>
                <a:cs typeface="Comic Sans MS"/>
              </a:rPr>
              <a:t>a mix of 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Transmission Standards, Software </a:t>
            </a:r>
            <a:r>
              <a:rPr sz="2800" b="1" dirty="0">
                <a:solidFill>
                  <a:srgbClr val="FF0000"/>
                </a:solidFill>
                <a:latin typeface="Comic Sans MS"/>
                <a:cs typeface="Comic Sans MS"/>
              </a:rPr>
              <a:t>and</a:t>
            </a:r>
            <a:r>
              <a:rPr sz="2800" b="1" spc="-5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Handsets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254" y="1617979"/>
            <a:ext cx="515493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solidFill>
                  <a:srgbClr val="8901F3"/>
                </a:solidFill>
                <a:latin typeface="Arial"/>
                <a:cs typeface="Arial"/>
              </a:rPr>
              <a:t>Mobile Phone</a:t>
            </a:r>
            <a:r>
              <a:rPr i="1" spc="-75" dirty="0">
                <a:solidFill>
                  <a:srgbClr val="8901F3"/>
                </a:solidFill>
                <a:latin typeface="Arial"/>
                <a:cs typeface="Arial"/>
              </a:rPr>
              <a:t> </a:t>
            </a:r>
            <a:r>
              <a:rPr i="1" dirty="0">
                <a:solidFill>
                  <a:srgbClr val="8901F3"/>
                </a:solidFill>
                <a:latin typeface="Arial"/>
                <a:cs typeface="Arial"/>
              </a:rPr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53" y="2692400"/>
            <a:ext cx="1778000" cy="821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63DE8"/>
                </a:solidFill>
                <a:latin typeface="Arial"/>
                <a:cs typeface="Arial"/>
              </a:rPr>
              <a:t>TRANSMISSION  </a:t>
            </a: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STANDARD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600" b="1" spc="-5" dirty="0">
                <a:latin typeface="Arial"/>
                <a:cs typeface="Arial"/>
              </a:rPr>
              <a:t>slow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clockspeed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4306" y="3184652"/>
            <a:ext cx="1549400" cy="54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HAND</a:t>
            </a:r>
            <a:r>
              <a:rPr sz="1800" b="1" spc="-35" dirty="0">
                <a:solidFill>
                  <a:srgbClr val="063DE8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SET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600" b="1" spc="-5" dirty="0">
                <a:latin typeface="Arial"/>
                <a:cs typeface="Arial"/>
              </a:rPr>
              <a:t>fast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clockspeed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24000" y="2164079"/>
            <a:ext cx="733425" cy="315595"/>
            <a:chOff x="1524000" y="2164079"/>
            <a:chExt cx="733425" cy="315595"/>
          </a:xfrm>
        </p:grpSpPr>
        <p:sp>
          <p:nvSpPr>
            <p:cNvPr id="7" name="object 7"/>
            <p:cNvSpPr/>
            <p:nvPr/>
          </p:nvSpPr>
          <p:spPr>
            <a:xfrm>
              <a:off x="1773936" y="2202179"/>
              <a:ext cx="445134" cy="151130"/>
            </a:xfrm>
            <a:custGeom>
              <a:avLst/>
              <a:gdLst/>
              <a:ahLst/>
              <a:cxnLst/>
              <a:rect l="l" t="t" r="r" b="b"/>
              <a:pathLst>
                <a:path w="445135" h="151130">
                  <a:moveTo>
                    <a:pt x="445007" y="0"/>
                  </a:moveTo>
                  <a:lnTo>
                    <a:pt x="0" y="150876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4000" y="2226563"/>
              <a:ext cx="295910" cy="253365"/>
            </a:xfrm>
            <a:custGeom>
              <a:avLst/>
              <a:gdLst/>
              <a:ahLst/>
              <a:cxnLst/>
              <a:rect l="l" t="t" r="r" b="b"/>
              <a:pathLst>
                <a:path w="295910" h="253364">
                  <a:moveTo>
                    <a:pt x="295656" y="252984"/>
                  </a:moveTo>
                  <a:lnTo>
                    <a:pt x="210312" y="0"/>
                  </a:lnTo>
                  <a:lnTo>
                    <a:pt x="0" y="211836"/>
                  </a:lnTo>
                  <a:lnTo>
                    <a:pt x="295656" y="25298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6286500" y="2324100"/>
            <a:ext cx="1144905" cy="502920"/>
            <a:chOff x="6286500" y="2324100"/>
            <a:chExt cx="1144905" cy="502920"/>
          </a:xfrm>
        </p:grpSpPr>
        <p:sp>
          <p:nvSpPr>
            <p:cNvPr id="10" name="object 10"/>
            <p:cNvSpPr/>
            <p:nvPr/>
          </p:nvSpPr>
          <p:spPr>
            <a:xfrm>
              <a:off x="6324600" y="2362200"/>
              <a:ext cx="861060" cy="340995"/>
            </a:xfrm>
            <a:custGeom>
              <a:avLst/>
              <a:gdLst/>
              <a:ahLst/>
              <a:cxnLst/>
              <a:rect l="l" t="t" r="r" b="b"/>
              <a:pathLst>
                <a:path w="861059" h="340994">
                  <a:moveTo>
                    <a:pt x="0" y="0"/>
                  </a:moveTo>
                  <a:lnTo>
                    <a:pt x="861059" y="340613"/>
                  </a:lnTo>
                </a:path>
              </a:pathLst>
            </a:custGeom>
            <a:ln w="761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34605" y="2578608"/>
              <a:ext cx="296545" cy="248920"/>
            </a:xfrm>
            <a:custGeom>
              <a:avLst/>
              <a:gdLst/>
              <a:ahLst/>
              <a:cxnLst/>
              <a:rect l="l" t="t" r="r" b="b"/>
              <a:pathLst>
                <a:path w="296545" h="248919">
                  <a:moveTo>
                    <a:pt x="296418" y="222503"/>
                  </a:moveTo>
                  <a:lnTo>
                    <a:pt x="97536" y="0"/>
                  </a:lnTo>
                  <a:lnTo>
                    <a:pt x="0" y="248412"/>
                  </a:lnTo>
                  <a:lnTo>
                    <a:pt x="296418" y="22250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9126" y="4394708"/>
            <a:ext cx="8599170" cy="197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882775" algn="l"/>
              </a:tabLst>
            </a:pPr>
            <a:r>
              <a:rPr sz="3200" b="1" spc="-5" dirty="0">
                <a:solidFill>
                  <a:srgbClr val="8901F3"/>
                </a:solidFill>
                <a:latin typeface="Comic Sans MS"/>
                <a:cs typeface="Comic Sans MS"/>
              </a:rPr>
              <a:t>ISSUE:	</a:t>
            </a:r>
            <a:r>
              <a:rPr sz="3200" b="1" spc="-5" dirty="0">
                <a:latin typeface="Comic Sans MS"/>
                <a:cs typeface="Comic Sans MS"/>
              </a:rPr>
              <a:t>THE FIRMS THAT ARE FORCED  TO RUN AT THE FASTEST CLOCKSPEED  ARE THE MOST LIKELY TO </a:t>
            </a:r>
            <a:r>
              <a:rPr sz="3200" b="1" spc="-10" dirty="0">
                <a:latin typeface="Comic Sans MS"/>
                <a:cs typeface="Comic Sans MS"/>
              </a:rPr>
              <a:t>STAY AHEAD  </a:t>
            </a:r>
            <a:r>
              <a:rPr sz="3200" b="1" spc="-5" dirty="0">
                <a:latin typeface="Comic Sans MS"/>
                <a:cs typeface="Comic Sans MS"/>
              </a:rPr>
              <a:t>OF THE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GAME.</a:t>
            </a:r>
            <a:endParaRPr sz="3200">
              <a:latin typeface="Comic Sans MS"/>
              <a:cs typeface="Comic Sans M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101084" y="2095500"/>
            <a:ext cx="264795" cy="634365"/>
            <a:chOff x="4101084" y="2095500"/>
            <a:chExt cx="264795" cy="634365"/>
          </a:xfrm>
        </p:grpSpPr>
        <p:sp>
          <p:nvSpPr>
            <p:cNvPr id="14" name="object 14"/>
            <p:cNvSpPr/>
            <p:nvPr/>
          </p:nvSpPr>
          <p:spPr>
            <a:xfrm>
              <a:off x="4191000" y="2133600"/>
              <a:ext cx="41910" cy="333375"/>
            </a:xfrm>
            <a:custGeom>
              <a:avLst/>
              <a:gdLst/>
              <a:ahLst/>
              <a:cxnLst/>
              <a:rect l="l" t="t" r="r" b="b"/>
              <a:pathLst>
                <a:path w="41910" h="333375">
                  <a:moveTo>
                    <a:pt x="0" y="0"/>
                  </a:moveTo>
                  <a:lnTo>
                    <a:pt x="41910" y="332993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01084" y="2448306"/>
              <a:ext cx="264795" cy="281305"/>
            </a:xfrm>
            <a:custGeom>
              <a:avLst/>
              <a:gdLst/>
              <a:ahLst/>
              <a:cxnLst/>
              <a:rect l="l" t="t" r="r" b="b"/>
              <a:pathLst>
                <a:path w="264795" h="281305">
                  <a:moveTo>
                    <a:pt x="264413" y="0"/>
                  </a:moveTo>
                  <a:lnTo>
                    <a:pt x="0" y="32766"/>
                  </a:lnTo>
                  <a:lnTo>
                    <a:pt x="164591" y="281177"/>
                  </a:lnTo>
                  <a:lnTo>
                    <a:pt x="26441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00326" y="2844800"/>
            <a:ext cx="3143885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7465" marR="126364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SOFTWARE  </a:t>
            </a:r>
            <a:r>
              <a:rPr sz="1800" b="1" spc="-5" dirty="0">
                <a:solidFill>
                  <a:srgbClr val="063DE8"/>
                </a:solidFill>
                <a:latin typeface="Arial"/>
                <a:cs typeface="Arial"/>
              </a:rPr>
              <a:t>APPLICATIONS</a:t>
            </a:r>
            <a:endParaRPr sz="1800">
              <a:latin typeface="Arial"/>
              <a:cs typeface="Arial"/>
            </a:endParaRPr>
          </a:p>
          <a:p>
            <a:pPr marL="1176020" algn="ctr">
              <a:lnSpc>
                <a:spcPts val="1789"/>
              </a:lnSpc>
              <a:spcBef>
                <a:spcPts val="20"/>
              </a:spcBef>
            </a:pPr>
            <a:r>
              <a:rPr sz="1600" b="1" spc="-5" dirty="0">
                <a:latin typeface="Arial"/>
                <a:cs typeface="Arial"/>
              </a:rPr>
              <a:t>medium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clockspeed</a:t>
            </a:r>
            <a:endParaRPr sz="1600">
              <a:latin typeface="Arial"/>
              <a:cs typeface="Arial"/>
            </a:endParaRPr>
          </a:p>
          <a:p>
            <a:pPr marR="1750695" algn="ctr">
              <a:lnSpc>
                <a:spcPts val="2030"/>
              </a:lnSpc>
            </a:pP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OPERATING</a:t>
            </a:r>
            <a:endParaRPr sz="1800">
              <a:latin typeface="Arial"/>
              <a:cs typeface="Arial"/>
            </a:endParaRPr>
          </a:p>
          <a:p>
            <a:pPr marR="1752600" algn="ctr">
              <a:lnSpc>
                <a:spcPct val="100000"/>
              </a:lnSpc>
            </a:pPr>
            <a:r>
              <a:rPr sz="1800" b="1" spc="-5" dirty="0">
                <a:solidFill>
                  <a:srgbClr val="063DE8"/>
                </a:solidFill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73072" y="4157726"/>
            <a:ext cx="164083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slow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clockspeed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686050" y="2171700"/>
            <a:ext cx="476250" cy="1409700"/>
            <a:chOff x="2686050" y="2171700"/>
            <a:chExt cx="476250" cy="1409700"/>
          </a:xfrm>
        </p:grpSpPr>
        <p:sp>
          <p:nvSpPr>
            <p:cNvPr id="19" name="object 19"/>
            <p:cNvSpPr/>
            <p:nvPr/>
          </p:nvSpPr>
          <p:spPr>
            <a:xfrm>
              <a:off x="2814065" y="2209800"/>
              <a:ext cx="310515" cy="1117600"/>
            </a:xfrm>
            <a:custGeom>
              <a:avLst/>
              <a:gdLst/>
              <a:ahLst/>
              <a:cxnLst/>
              <a:rect l="l" t="t" r="r" b="b"/>
              <a:pathLst>
                <a:path w="310514" h="1117600">
                  <a:moveTo>
                    <a:pt x="310134" y="0"/>
                  </a:moveTo>
                  <a:lnTo>
                    <a:pt x="0" y="1117091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86050" y="3289553"/>
              <a:ext cx="257810" cy="292100"/>
            </a:xfrm>
            <a:custGeom>
              <a:avLst/>
              <a:gdLst/>
              <a:ahLst/>
              <a:cxnLst/>
              <a:rect l="l" t="t" r="r" b="b"/>
              <a:pathLst>
                <a:path w="257810" h="292100">
                  <a:moveTo>
                    <a:pt x="257555" y="70866"/>
                  </a:moveTo>
                  <a:lnTo>
                    <a:pt x="0" y="0"/>
                  </a:lnTo>
                  <a:lnTo>
                    <a:pt x="57150" y="291846"/>
                  </a:lnTo>
                  <a:lnTo>
                    <a:pt x="257555" y="708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486653" y="3683000"/>
            <a:ext cx="1549400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63DE8"/>
                </a:solidFill>
                <a:latin typeface="Arial"/>
                <a:cs typeface="Arial"/>
              </a:rPr>
              <a:t>SERVICES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600" b="1" spc="-5" dirty="0">
                <a:latin typeface="Arial"/>
                <a:cs typeface="Arial"/>
              </a:rPr>
              <a:t>fast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clockspeed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448300" y="2095500"/>
            <a:ext cx="593725" cy="1333500"/>
            <a:chOff x="5448300" y="2095500"/>
            <a:chExt cx="593725" cy="1333500"/>
          </a:xfrm>
        </p:grpSpPr>
        <p:sp>
          <p:nvSpPr>
            <p:cNvPr id="23" name="object 23"/>
            <p:cNvSpPr/>
            <p:nvPr/>
          </p:nvSpPr>
          <p:spPr>
            <a:xfrm>
              <a:off x="5486400" y="2133600"/>
              <a:ext cx="432434" cy="1050925"/>
            </a:xfrm>
            <a:custGeom>
              <a:avLst/>
              <a:gdLst/>
              <a:ahLst/>
              <a:cxnLst/>
              <a:rect l="l" t="t" r="r" b="b"/>
              <a:pathLst>
                <a:path w="432435" h="1050925">
                  <a:moveTo>
                    <a:pt x="0" y="0"/>
                  </a:moveTo>
                  <a:lnTo>
                    <a:pt x="432053" y="1050797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95009" y="3131819"/>
              <a:ext cx="247015" cy="297180"/>
            </a:xfrm>
            <a:custGeom>
              <a:avLst/>
              <a:gdLst/>
              <a:ahLst/>
              <a:cxnLst/>
              <a:rect l="l" t="t" r="r" b="b"/>
              <a:pathLst>
                <a:path w="247014" h="297179">
                  <a:moveTo>
                    <a:pt x="246887" y="0"/>
                  </a:moveTo>
                  <a:lnTo>
                    <a:pt x="0" y="101345"/>
                  </a:lnTo>
                  <a:lnTo>
                    <a:pt x="224789" y="297179"/>
                  </a:lnTo>
                  <a:lnTo>
                    <a:pt x="24688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676400"/>
            <a:ext cx="8382000" cy="1395730"/>
          </a:xfrm>
          <a:prstGeom prst="rect">
            <a:avLst/>
          </a:prstGeom>
          <a:ln w="25146">
            <a:solidFill>
              <a:srgbClr val="0000F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15290" marR="407670" indent="147320" algn="just">
              <a:lnSpc>
                <a:spcPct val="100000"/>
              </a:lnSpc>
              <a:spcBef>
                <a:spcPts val="305"/>
              </a:spcBef>
            </a:pPr>
            <a:r>
              <a:rPr sz="2800" b="1" dirty="0">
                <a:solidFill>
                  <a:srgbClr val="650065"/>
                </a:solidFill>
                <a:latin typeface="Comic Sans MS"/>
                <a:cs typeface="Comic Sans MS"/>
              </a:rPr>
              <a:t>Dynamics </a:t>
            </a:r>
            <a:r>
              <a:rPr sz="2800" b="1" spc="-5" dirty="0">
                <a:solidFill>
                  <a:srgbClr val="650065"/>
                </a:solidFill>
                <a:latin typeface="Comic Sans MS"/>
                <a:cs typeface="Comic Sans MS"/>
              </a:rPr>
              <a:t>between </a:t>
            </a:r>
            <a:r>
              <a:rPr sz="2800" b="1" spc="-5" dirty="0">
                <a:solidFill>
                  <a:srgbClr val="00CC00"/>
                </a:solidFill>
                <a:latin typeface="Comic Sans MS"/>
                <a:cs typeface="Comic Sans MS"/>
              </a:rPr>
              <a:t>New Projects </a:t>
            </a:r>
            <a:r>
              <a:rPr sz="2800" b="1" spc="-5" dirty="0">
                <a:solidFill>
                  <a:srgbClr val="650065"/>
                </a:solidFill>
                <a:latin typeface="Comic Sans MS"/>
                <a:cs typeface="Comic Sans MS"/>
              </a:rPr>
              <a:t>and </a:t>
            </a:r>
            <a:r>
              <a:rPr sz="2800" b="1" dirty="0">
                <a:solidFill>
                  <a:srgbClr val="00CC00"/>
                </a:solidFill>
                <a:latin typeface="Comic Sans MS"/>
                <a:cs typeface="Comic Sans MS"/>
              </a:rPr>
              <a:t>Core  Capability Development: </a:t>
            </a:r>
            <a:r>
              <a:rPr sz="2800" b="1" dirty="0">
                <a:solidFill>
                  <a:srgbClr val="AA20CC"/>
                </a:solidFill>
                <a:latin typeface="Comic Sans MS"/>
                <a:cs typeface="Comic Sans MS"/>
              </a:rPr>
              <a:t>PROJECTS MUST  </a:t>
            </a:r>
            <a:r>
              <a:rPr sz="2800" b="1" spc="-5" dirty="0">
                <a:solidFill>
                  <a:srgbClr val="AA20CC"/>
                </a:solidFill>
                <a:latin typeface="Comic Sans MS"/>
                <a:cs typeface="Comic Sans MS"/>
              </a:rPr>
              <a:t>MAKE MONEY AND BUILD</a:t>
            </a:r>
            <a:r>
              <a:rPr sz="2800" b="1" spc="-50" dirty="0">
                <a:solidFill>
                  <a:srgbClr val="AA20CC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AA20CC"/>
                </a:solidFill>
                <a:latin typeface="Comic Sans MS"/>
                <a:cs typeface="Comic Sans MS"/>
              </a:rPr>
              <a:t>CAPABILITIES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3429000"/>
            <a:ext cx="8319134" cy="2884170"/>
          </a:xfrm>
          <a:custGeom>
            <a:avLst/>
            <a:gdLst/>
            <a:ahLst/>
            <a:cxnLst/>
            <a:rect l="l" t="t" r="r" b="b"/>
            <a:pathLst>
              <a:path w="8319134" h="2884170">
                <a:moveTo>
                  <a:pt x="3419855" y="1384553"/>
                </a:moveTo>
                <a:lnTo>
                  <a:pt x="3419042" y="1341408"/>
                </a:lnTo>
                <a:lnTo>
                  <a:pt x="3416616" y="1298592"/>
                </a:lnTo>
                <a:lnTo>
                  <a:pt x="3412601" y="1256125"/>
                </a:lnTo>
                <a:lnTo>
                  <a:pt x="3407022" y="1214026"/>
                </a:lnTo>
                <a:lnTo>
                  <a:pt x="3399902" y="1172314"/>
                </a:lnTo>
                <a:lnTo>
                  <a:pt x="3391264" y="1131009"/>
                </a:lnTo>
                <a:lnTo>
                  <a:pt x="3381133" y="1090130"/>
                </a:lnTo>
                <a:lnTo>
                  <a:pt x="3369532" y="1049695"/>
                </a:lnTo>
                <a:lnTo>
                  <a:pt x="3356484" y="1009723"/>
                </a:lnTo>
                <a:lnTo>
                  <a:pt x="3342014" y="970235"/>
                </a:lnTo>
                <a:lnTo>
                  <a:pt x="3326144" y="931248"/>
                </a:lnTo>
                <a:lnTo>
                  <a:pt x="3308900" y="892783"/>
                </a:lnTo>
                <a:lnTo>
                  <a:pt x="3290303" y="854857"/>
                </a:lnTo>
                <a:lnTo>
                  <a:pt x="3270379" y="817491"/>
                </a:lnTo>
                <a:lnTo>
                  <a:pt x="3249151" y="780703"/>
                </a:lnTo>
                <a:lnTo>
                  <a:pt x="3226641" y="744512"/>
                </a:lnTo>
                <a:lnTo>
                  <a:pt x="3202875" y="708938"/>
                </a:lnTo>
                <a:lnTo>
                  <a:pt x="3177876" y="673999"/>
                </a:lnTo>
                <a:lnTo>
                  <a:pt x="3151667" y="639716"/>
                </a:lnTo>
                <a:lnTo>
                  <a:pt x="3124273" y="606105"/>
                </a:lnTo>
                <a:lnTo>
                  <a:pt x="3095716" y="573188"/>
                </a:lnTo>
                <a:lnTo>
                  <a:pt x="3066020" y="540983"/>
                </a:lnTo>
                <a:lnTo>
                  <a:pt x="3035210" y="509509"/>
                </a:lnTo>
                <a:lnTo>
                  <a:pt x="3003308" y="478785"/>
                </a:lnTo>
                <a:lnTo>
                  <a:pt x="2970339" y="448831"/>
                </a:lnTo>
                <a:lnTo>
                  <a:pt x="2936326" y="419665"/>
                </a:lnTo>
                <a:lnTo>
                  <a:pt x="2901293" y="391306"/>
                </a:lnTo>
                <a:lnTo>
                  <a:pt x="2865264" y="363774"/>
                </a:lnTo>
                <a:lnTo>
                  <a:pt x="2828261" y="337088"/>
                </a:lnTo>
                <a:lnTo>
                  <a:pt x="2790310" y="311267"/>
                </a:lnTo>
                <a:lnTo>
                  <a:pt x="2751433" y="286329"/>
                </a:lnTo>
                <a:lnTo>
                  <a:pt x="2711654" y="262295"/>
                </a:lnTo>
                <a:lnTo>
                  <a:pt x="2670998" y="239183"/>
                </a:lnTo>
                <a:lnTo>
                  <a:pt x="2629487" y="217012"/>
                </a:lnTo>
                <a:lnTo>
                  <a:pt x="2587145" y="195801"/>
                </a:lnTo>
                <a:lnTo>
                  <a:pt x="2543996" y="175570"/>
                </a:lnTo>
                <a:lnTo>
                  <a:pt x="2500063" y="156337"/>
                </a:lnTo>
                <a:lnTo>
                  <a:pt x="2455371" y="138122"/>
                </a:lnTo>
                <a:lnTo>
                  <a:pt x="2409943" y="120943"/>
                </a:lnTo>
                <a:lnTo>
                  <a:pt x="2363803" y="104821"/>
                </a:lnTo>
                <a:lnTo>
                  <a:pt x="2316974" y="89773"/>
                </a:lnTo>
                <a:lnTo>
                  <a:pt x="2269480" y="75819"/>
                </a:lnTo>
                <a:lnTo>
                  <a:pt x="2221344" y="62979"/>
                </a:lnTo>
                <a:lnTo>
                  <a:pt x="2172591" y="51271"/>
                </a:lnTo>
                <a:lnTo>
                  <a:pt x="2123245" y="40714"/>
                </a:lnTo>
                <a:lnTo>
                  <a:pt x="2073327" y="31327"/>
                </a:lnTo>
                <a:lnTo>
                  <a:pt x="2022863" y="23131"/>
                </a:lnTo>
                <a:lnTo>
                  <a:pt x="1971877" y="16142"/>
                </a:lnTo>
                <a:lnTo>
                  <a:pt x="1920391" y="10382"/>
                </a:lnTo>
                <a:lnTo>
                  <a:pt x="1868429" y="5868"/>
                </a:lnTo>
                <a:lnTo>
                  <a:pt x="1816015" y="2621"/>
                </a:lnTo>
                <a:lnTo>
                  <a:pt x="1763174" y="658"/>
                </a:lnTo>
                <a:lnTo>
                  <a:pt x="1709927" y="0"/>
                </a:lnTo>
                <a:lnTo>
                  <a:pt x="1656640" y="658"/>
                </a:lnTo>
                <a:lnTo>
                  <a:pt x="1603760" y="2621"/>
                </a:lnTo>
                <a:lnTo>
                  <a:pt x="1551311" y="5868"/>
                </a:lnTo>
                <a:lnTo>
                  <a:pt x="1499317" y="10382"/>
                </a:lnTo>
                <a:lnTo>
                  <a:pt x="1447801" y="16142"/>
                </a:lnTo>
                <a:lnTo>
                  <a:pt x="1396788" y="23131"/>
                </a:lnTo>
                <a:lnTo>
                  <a:pt x="1346300" y="31327"/>
                </a:lnTo>
                <a:lnTo>
                  <a:pt x="1296362" y="40714"/>
                </a:lnTo>
                <a:lnTo>
                  <a:pt x="1246996" y="51271"/>
                </a:lnTo>
                <a:lnTo>
                  <a:pt x="1198227" y="62979"/>
                </a:lnTo>
                <a:lnTo>
                  <a:pt x="1150077" y="75819"/>
                </a:lnTo>
                <a:lnTo>
                  <a:pt x="1102571" y="89773"/>
                </a:lnTo>
                <a:lnTo>
                  <a:pt x="1055733" y="104821"/>
                </a:lnTo>
                <a:lnTo>
                  <a:pt x="1009585" y="120943"/>
                </a:lnTo>
                <a:lnTo>
                  <a:pt x="964151" y="138122"/>
                </a:lnTo>
                <a:lnTo>
                  <a:pt x="919455" y="156337"/>
                </a:lnTo>
                <a:lnTo>
                  <a:pt x="875521" y="175570"/>
                </a:lnTo>
                <a:lnTo>
                  <a:pt x="832372" y="195801"/>
                </a:lnTo>
                <a:lnTo>
                  <a:pt x="790031" y="217012"/>
                </a:lnTo>
                <a:lnTo>
                  <a:pt x="748523" y="239183"/>
                </a:lnTo>
                <a:lnTo>
                  <a:pt x="707870" y="262295"/>
                </a:lnTo>
                <a:lnTo>
                  <a:pt x="668097" y="286329"/>
                </a:lnTo>
                <a:lnTo>
                  <a:pt x="629227" y="311267"/>
                </a:lnTo>
                <a:lnTo>
                  <a:pt x="591284" y="337088"/>
                </a:lnTo>
                <a:lnTo>
                  <a:pt x="554290" y="363774"/>
                </a:lnTo>
                <a:lnTo>
                  <a:pt x="518271" y="391306"/>
                </a:lnTo>
                <a:lnTo>
                  <a:pt x="483249" y="419665"/>
                </a:lnTo>
                <a:lnTo>
                  <a:pt x="449247" y="448831"/>
                </a:lnTo>
                <a:lnTo>
                  <a:pt x="416290" y="478785"/>
                </a:lnTo>
                <a:lnTo>
                  <a:pt x="384402" y="509509"/>
                </a:lnTo>
                <a:lnTo>
                  <a:pt x="353605" y="540983"/>
                </a:lnTo>
                <a:lnTo>
                  <a:pt x="323923" y="573188"/>
                </a:lnTo>
                <a:lnTo>
                  <a:pt x="295380" y="606105"/>
                </a:lnTo>
                <a:lnTo>
                  <a:pt x="267999" y="639716"/>
                </a:lnTo>
                <a:lnTo>
                  <a:pt x="241805" y="673999"/>
                </a:lnTo>
                <a:lnTo>
                  <a:pt x="216820" y="708938"/>
                </a:lnTo>
                <a:lnTo>
                  <a:pt x="193068" y="744512"/>
                </a:lnTo>
                <a:lnTo>
                  <a:pt x="170573" y="780703"/>
                </a:lnTo>
                <a:lnTo>
                  <a:pt x="149359" y="817491"/>
                </a:lnTo>
                <a:lnTo>
                  <a:pt x="129448" y="854857"/>
                </a:lnTo>
                <a:lnTo>
                  <a:pt x="110865" y="892783"/>
                </a:lnTo>
                <a:lnTo>
                  <a:pt x="93633" y="931248"/>
                </a:lnTo>
                <a:lnTo>
                  <a:pt x="77775" y="970235"/>
                </a:lnTo>
                <a:lnTo>
                  <a:pt x="63316" y="1009723"/>
                </a:lnTo>
                <a:lnTo>
                  <a:pt x="50279" y="1049695"/>
                </a:lnTo>
                <a:lnTo>
                  <a:pt x="38688" y="1090130"/>
                </a:lnTo>
                <a:lnTo>
                  <a:pt x="28565" y="1131009"/>
                </a:lnTo>
                <a:lnTo>
                  <a:pt x="19935" y="1172314"/>
                </a:lnTo>
                <a:lnTo>
                  <a:pt x="12821" y="1214026"/>
                </a:lnTo>
                <a:lnTo>
                  <a:pt x="7247" y="1256125"/>
                </a:lnTo>
                <a:lnTo>
                  <a:pt x="3236" y="1298592"/>
                </a:lnTo>
                <a:lnTo>
                  <a:pt x="813" y="1341408"/>
                </a:lnTo>
                <a:lnTo>
                  <a:pt x="0" y="1384553"/>
                </a:lnTo>
                <a:lnTo>
                  <a:pt x="813" y="1427700"/>
                </a:lnTo>
                <a:lnTo>
                  <a:pt x="3236" y="1470519"/>
                </a:lnTo>
                <a:lnTo>
                  <a:pt x="7247" y="1512989"/>
                </a:lnTo>
                <a:lnTo>
                  <a:pt x="12821" y="1555094"/>
                </a:lnTo>
                <a:lnTo>
                  <a:pt x="19935" y="1596812"/>
                </a:lnTo>
                <a:lnTo>
                  <a:pt x="28565" y="1638125"/>
                </a:lnTo>
                <a:lnTo>
                  <a:pt x="38688" y="1679014"/>
                </a:lnTo>
                <a:lnTo>
                  <a:pt x="50279" y="1719459"/>
                </a:lnTo>
                <a:lnTo>
                  <a:pt x="63316" y="1759442"/>
                </a:lnTo>
                <a:lnTo>
                  <a:pt x="77775" y="1798943"/>
                </a:lnTo>
                <a:lnTo>
                  <a:pt x="93633" y="1837944"/>
                </a:lnTo>
                <a:lnTo>
                  <a:pt x="110865" y="1876424"/>
                </a:lnTo>
                <a:lnTo>
                  <a:pt x="129448" y="1914365"/>
                </a:lnTo>
                <a:lnTo>
                  <a:pt x="149359" y="1951748"/>
                </a:lnTo>
                <a:lnTo>
                  <a:pt x="170573" y="1988553"/>
                </a:lnTo>
                <a:lnTo>
                  <a:pt x="193068" y="2024761"/>
                </a:lnTo>
                <a:lnTo>
                  <a:pt x="216820" y="2060354"/>
                </a:lnTo>
                <a:lnTo>
                  <a:pt x="241805" y="2095312"/>
                </a:lnTo>
                <a:lnTo>
                  <a:pt x="267999" y="2129615"/>
                </a:lnTo>
                <a:lnTo>
                  <a:pt x="295380" y="2163245"/>
                </a:lnTo>
                <a:lnTo>
                  <a:pt x="323923" y="2196183"/>
                </a:lnTo>
                <a:lnTo>
                  <a:pt x="353605" y="2228409"/>
                </a:lnTo>
                <a:lnTo>
                  <a:pt x="384402" y="2259904"/>
                </a:lnTo>
                <a:lnTo>
                  <a:pt x="416290" y="2290649"/>
                </a:lnTo>
                <a:lnTo>
                  <a:pt x="449247" y="2320625"/>
                </a:lnTo>
                <a:lnTo>
                  <a:pt x="483249" y="2349812"/>
                </a:lnTo>
                <a:lnTo>
                  <a:pt x="518271" y="2378192"/>
                </a:lnTo>
                <a:lnTo>
                  <a:pt x="554290" y="2405746"/>
                </a:lnTo>
                <a:lnTo>
                  <a:pt x="591284" y="2432454"/>
                </a:lnTo>
                <a:lnTo>
                  <a:pt x="629227" y="2458296"/>
                </a:lnTo>
                <a:lnTo>
                  <a:pt x="668097" y="2483255"/>
                </a:lnTo>
                <a:lnTo>
                  <a:pt x="707870" y="2507310"/>
                </a:lnTo>
                <a:lnTo>
                  <a:pt x="748523" y="2530443"/>
                </a:lnTo>
                <a:lnTo>
                  <a:pt x="790031" y="2552634"/>
                </a:lnTo>
                <a:lnTo>
                  <a:pt x="832372" y="2573864"/>
                </a:lnTo>
                <a:lnTo>
                  <a:pt x="875521" y="2594115"/>
                </a:lnTo>
                <a:lnTo>
                  <a:pt x="919455" y="2613366"/>
                </a:lnTo>
                <a:lnTo>
                  <a:pt x="964151" y="2631599"/>
                </a:lnTo>
                <a:lnTo>
                  <a:pt x="1009585" y="2648794"/>
                </a:lnTo>
                <a:lnTo>
                  <a:pt x="1055733" y="2664933"/>
                </a:lnTo>
                <a:lnTo>
                  <a:pt x="1102571" y="2679997"/>
                </a:lnTo>
                <a:lnTo>
                  <a:pt x="1150077" y="2693965"/>
                </a:lnTo>
                <a:lnTo>
                  <a:pt x="1198227" y="2706819"/>
                </a:lnTo>
                <a:lnTo>
                  <a:pt x="1246996" y="2718540"/>
                </a:lnTo>
                <a:lnTo>
                  <a:pt x="1296362" y="2729108"/>
                </a:lnTo>
                <a:lnTo>
                  <a:pt x="1346300" y="2738505"/>
                </a:lnTo>
                <a:lnTo>
                  <a:pt x="1396788" y="2746711"/>
                </a:lnTo>
                <a:lnTo>
                  <a:pt x="1447801" y="2753708"/>
                </a:lnTo>
                <a:lnTo>
                  <a:pt x="1499317" y="2759475"/>
                </a:lnTo>
                <a:lnTo>
                  <a:pt x="1551311" y="2763994"/>
                </a:lnTo>
                <a:lnTo>
                  <a:pt x="1603760" y="2767245"/>
                </a:lnTo>
                <a:lnTo>
                  <a:pt x="1656640" y="2769210"/>
                </a:lnTo>
                <a:lnTo>
                  <a:pt x="1709927" y="2769870"/>
                </a:lnTo>
                <a:lnTo>
                  <a:pt x="1763174" y="2769210"/>
                </a:lnTo>
                <a:lnTo>
                  <a:pt x="1816015" y="2767245"/>
                </a:lnTo>
                <a:lnTo>
                  <a:pt x="1868429" y="2763994"/>
                </a:lnTo>
                <a:lnTo>
                  <a:pt x="1920391" y="2759475"/>
                </a:lnTo>
                <a:lnTo>
                  <a:pt x="1971877" y="2753708"/>
                </a:lnTo>
                <a:lnTo>
                  <a:pt x="2022863" y="2746711"/>
                </a:lnTo>
                <a:lnTo>
                  <a:pt x="2073327" y="2738505"/>
                </a:lnTo>
                <a:lnTo>
                  <a:pt x="2123245" y="2729108"/>
                </a:lnTo>
                <a:lnTo>
                  <a:pt x="2172591" y="2718540"/>
                </a:lnTo>
                <a:lnTo>
                  <a:pt x="2221344" y="2706819"/>
                </a:lnTo>
                <a:lnTo>
                  <a:pt x="2269480" y="2693965"/>
                </a:lnTo>
                <a:lnTo>
                  <a:pt x="2316974" y="2679997"/>
                </a:lnTo>
                <a:lnTo>
                  <a:pt x="2363803" y="2664933"/>
                </a:lnTo>
                <a:lnTo>
                  <a:pt x="2409943" y="2648794"/>
                </a:lnTo>
                <a:lnTo>
                  <a:pt x="2455371" y="2631599"/>
                </a:lnTo>
                <a:lnTo>
                  <a:pt x="2500063" y="2613366"/>
                </a:lnTo>
                <a:lnTo>
                  <a:pt x="2543996" y="2594115"/>
                </a:lnTo>
                <a:lnTo>
                  <a:pt x="2587145" y="2573864"/>
                </a:lnTo>
                <a:lnTo>
                  <a:pt x="2629487" y="2552634"/>
                </a:lnTo>
                <a:lnTo>
                  <a:pt x="2670998" y="2530443"/>
                </a:lnTo>
                <a:lnTo>
                  <a:pt x="2711654" y="2507310"/>
                </a:lnTo>
                <a:lnTo>
                  <a:pt x="2751433" y="2483255"/>
                </a:lnTo>
                <a:lnTo>
                  <a:pt x="2790310" y="2458296"/>
                </a:lnTo>
                <a:lnTo>
                  <a:pt x="2828261" y="2432454"/>
                </a:lnTo>
                <a:lnTo>
                  <a:pt x="2865264" y="2405746"/>
                </a:lnTo>
                <a:lnTo>
                  <a:pt x="2901293" y="2378192"/>
                </a:lnTo>
                <a:lnTo>
                  <a:pt x="2936326" y="2349812"/>
                </a:lnTo>
                <a:lnTo>
                  <a:pt x="2970339" y="2320625"/>
                </a:lnTo>
                <a:lnTo>
                  <a:pt x="3003308" y="2290649"/>
                </a:lnTo>
                <a:lnTo>
                  <a:pt x="3035210" y="2259904"/>
                </a:lnTo>
                <a:lnTo>
                  <a:pt x="3066020" y="2228409"/>
                </a:lnTo>
                <a:lnTo>
                  <a:pt x="3095716" y="2196183"/>
                </a:lnTo>
                <a:lnTo>
                  <a:pt x="3124273" y="2163245"/>
                </a:lnTo>
                <a:lnTo>
                  <a:pt x="3151667" y="2129615"/>
                </a:lnTo>
                <a:lnTo>
                  <a:pt x="3177876" y="2095312"/>
                </a:lnTo>
                <a:lnTo>
                  <a:pt x="3202875" y="2060354"/>
                </a:lnTo>
                <a:lnTo>
                  <a:pt x="3226641" y="2024761"/>
                </a:lnTo>
                <a:lnTo>
                  <a:pt x="3249151" y="1988553"/>
                </a:lnTo>
                <a:lnTo>
                  <a:pt x="3270379" y="1951748"/>
                </a:lnTo>
                <a:lnTo>
                  <a:pt x="3290303" y="1914365"/>
                </a:lnTo>
                <a:lnTo>
                  <a:pt x="3308900" y="1876424"/>
                </a:lnTo>
                <a:lnTo>
                  <a:pt x="3326144" y="1837944"/>
                </a:lnTo>
                <a:lnTo>
                  <a:pt x="3342014" y="1798943"/>
                </a:lnTo>
                <a:lnTo>
                  <a:pt x="3356484" y="1759442"/>
                </a:lnTo>
                <a:lnTo>
                  <a:pt x="3369532" y="1719459"/>
                </a:lnTo>
                <a:lnTo>
                  <a:pt x="3381133" y="1679014"/>
                </a:lnTo>
                <a:lnTo>
                  <a:pt x="3391264" y="1638125"/>
                </a:lnTo>
                <a:lnTo>
                  <a:pt x="3399902" y="1596812"/>
                </a:lnTo>
                <a:lnTo>
                  <a:pt x="3407022" y="1555094"/>
                </a:lnTo>
                <a:lnTo>
                  <a:pt x="3412601" y="1512989"/>
                </a:lnTo>
                <a:lnTo>
                  <a:pt x="3416616" y="1470519"/>
                </a:lnTo>
                <a:lnTo>
                  <a:pt x="3419042" y="1427700"/>
                </a:lnTo>
                <a:lnTo>
                  <a:pt x="3419855" y="1384553"/>
                </a:lnTo>
                <a:close/>
              </a:path>
              <a:path w="8319134" h="2884170">
                <a:moveTo>
                  <a:pt x="8318754" y="1498853"/>
                </a:moveTo>
                <a:lnTo>
                  <a:pt x="8317940" y="1455708"/>
                </a:lnTo>
                <a:lnTo>
                  <a:pt x="8315514" y="1412892"/>
                </a:lnTo>
                <a:lnTo>
                  <a:pt x="8311499" y="1370425"/>
                </a:lnTo>
                <a:lnTo>
                  <a:pt x="8305920" y="1328326"/>
                </a:lnTo>
                <a:lnTo>
                  <a:pt x="8298800" y="1286614"/>
                </a:lnTo>
                <a:lnTo>
                  <a:pt x="8290162" y="1245309"/>
                </a:lnTo>
                <a:lnTo>
                  <a:pt x="8280031" y="1204430"/>
                </a:lnTo>
                <a:lnTo>
                  <a:pt x="8268430" y="1163995"/>
                </a:lnTo>
                <a:lnTo>
                  <a:pt x="8255382" y="1124023"/>
                </a:lnTo>
                <a:lnTo>
                  <a:pt x="8240912" y="1084535"/>
                </a:lnTo>
                <a:lnTo>
                  <a:pt x="8225042" y="1045548"/>
                </a:lnTo>
                <a:lnTo>
                  <a:pt x="8207798" y="1007083"/>
                </a:lnTo>
                <a:lnTo>
                  <a:pt x="8189201" y="969157"/>
                </a:lnTo>
                <a:lnTo>
                  <a:pt x="8169277" y="931791"/>
                </a:lnTo>
                <a:lnTo>
                  <a:pt x="8148049" y="895003"/>
                </a:lnTo>
                <a:lnTo>
                  <a:pt x="8125539" y="858812"/>
                </a:lnTo>
                <a:lnTo>
                  <a:pt x="8101773" y="823238"/>
                </a:lnTo>
                <a:lnTo>
                  <a:pt x="8076774" y="788299"/>
                </a:lnTo>
                <a:lnTo>
                  <a:pt x="8050565" y="754016"/>
                </a:lnTo>
                <a:lnTo>
                  <a:pt x="8023171" y="720405"/>
                </a:lnTo>
                <a:lnTo>
                  <a:pt x="7994614" y="687488"/>
                </a:lnTo>
                <a:lnTo>
                  <a:pt x="7964918" y="655283"/>
                </a:lnTo>
                <a:lnTo>
                  <a:pt x="7934108" y="623809"/>
                </a:lnTo>
                <a:lnTo>
                  <a:pt x="7902206" y="593085"/>
                </a:lnTo>
                <a:lnTo>
                  <a:pt x="7869237" y="563131"/>
                </a:lnTo>
                <a:lnTo>
                  <a:pt x="7835224" y="533965"/>
                </a:lnTo>
                <a:lnTo>
                  <a:pt x="7800191" y="505606"/>
                </a:lnTo>
                <a:lnTo>
                  <a:pt x="7764162" y="478074"/>
                </a:lnTo>
                <a:lnTo>
                  <a:pt x="7727159" y="451388"/>
                </a:lnTo>
                <a:lnTo>
                  <a:pt x="7689208" y="425567"/>
                </a:lnTo>
                <a:lnTo>
                  <a:pt x="7650331" y="400629"/>
                </a:lnTo>
                <a:lnTo>
                  <a:pt x="7610552" y="376595"/>
                </a:lnTo>
                <a:lnTo>
                  <a:pt x="7569896" y="353483"/>
                </a:lnTo>
                <a:lnTo>
                  <a:pt x="7528385" y="331312"/>
                </a:lnTo>
                <a:lnTo>
                  <a:pt x="7486043" y="310101"/>
                </a:lnTo>
                <a:lnTo>
                  <a:pt x="7442894" y="289870"/>
                </a:lnTo>
                <a:lnTo>
                  <a:pt x="7398961" y="270637"/>
                </a:lnTo>
                <a:lnTo>
                  <a:pt x="7354269" y="252422"/>
                </a:lnTo>
                <a:lnTo>
                  <a:pt x="7308841" y="235243"/>
                </a:lnTo>
                <a:lnTo>
                  <a:pt x="7262701" y="219121"/>
                </a:lnTo>
                <a:lnTo>
                  <a:pt x="7215872" y="204073"/>
                </a:lnTo>
                <a:lnTo>
                  <a:pt x="7168378" y="190119"/>
                </a:lnTo>
                <a:lnTo>
                  <a:pt x="7120242" y="177279"/>
                </a:lnTo>
                <a:lnTo>
                  <a:pt x="7071489" y="165571"/>
                </a:lnTo>
                <a:lnTo>
                  <a:pt x="7022143" y="155014"/>
                </a:lnTo>
                <a:lnTo>
                  <a:pt x="6972225" y="145627"/>
                </a:lnTo>
                <a:lnTo>
                  <a:pt x="6921761" y="137431"/>
                </a:lnTo>
                <a:lnTo>
                  <a:pt x="6870775" y="130442"/>
                </a:lnTo>
                <a:lnTo>
                  <a:pt x="6819289" y="124682"/>
                </a:lnTo>
                <a:lnTo>
                  <a:pt x="6767327" y="120168"/>
                </a:lnTo>
                <a:lnTo>
                  <a:pt x="6714913" y="116921"/>
                </a:lnTo>
                <a:lnTo>
                  <a:pt x="6662072" y="114958"/>
                </a:lnTo>
                <a:lnTo>
                  <a:pt x="6608826" y="114299"/>
                </a:lnTo>
                <a:lnTo>
                  <a:pt x="6555538" y="114958"/>
                </a:lnTo>
                <a:lnTo>
                  <a:pt x="6502658" y="116921"/>
                </a:lnTo>
                <a:lnTo>
                  <a:pt x="6450209" y="120168"/>
                </a:lnTo>
                <a:lnTo>
                  <a:pt x="6398215" y="124682"/>
                </a:lnTo>
                <a:lnTo>
                  <a:pt x="6346699" y="130442"/>
                </a:lnTo>
                <a:lnTo>
                  <a:pt x="6295686" y="137431"/>
                </a:lnTo>
                <a:lnTo>
                  <a:pt x="6245198" y="145627"/>
                </a:lnTo>
                <a:lnTo>
                  <a:pt x="6195260" y="155014"/>
                </a:lnTo>
                <a:lnTo>
                  <a:pt x="6145894" y="165571"/>
                </a:lnTo>
                <a:lnTo>
                  <a:pt x="6097125" y="177279"/>
                </a:lnTo>
                <a:lnTo>
                  <a:pt x="6048975" y="190119"/>
                </a:lnTo>
                <a:lnTo>
                  <a:pt x="6001469" y="204073"/>
                </a:lnTo>
                <a:lnTo>
                  <a:pt x="5954631" y="219121"/>
                </a:lnTo>
                <a:lnTo>
                  <a:pt x="5908483" y="235243"/>
                </a:lnTo>
                <a:lnTo>
                  <a:pt x="5863049" y="252422"/>
                </a:lnTo>
                <a:lnTo>
                  <a:pt x="5818353" y="270637"/>
                </a:lnTo>
                <a:lnTo>
                  <a:pt x="5774419" y="289870"/>
                </a:lnTo>
                <a:lnTo>
                  <a:pt x="5731270" y="310101"/>
                </a:lnTo>
                <a:lnTo>
                  <a:pt x="5688929" y="331312"/>
                </a:lnTo>
                <a:lnTo>
                  <a:pt x="5647421" y="353483"/>
                </a:lnTo>
                <a:lnTo>
                  <a:pt x="5606768" y="376595"/>
                </a:lnTo>
                <a:lnTo>
                  <a:pt x="5566995" y="400629"/>
                </a:lnTo>
                <a:lnTo>
                  <a:pt x="5528125" y="425567"/>
                </a:lnTo>
                <a:lnTo>
                  <a:pt x="5490182" y="451388"/>
                </a:lnTo>
                <a:lnTo>
                  <a:pt x="5453188" y="478074"/>
                </a:lnTo>
                <a:lnTo>
                  <a:pt x="5417169" y="505606"/>
                </a:lnTo>
                <a:lnTo>
                  <a:pt x="5382147" y="533965"/>
                </a:lnTo>
                <a:lnTo>
                  <a:pt x="5348145" y="563131"/>
                </a:lnTo>
                <a:lnTo>
                  <a:pt x="5315188" y="593085"/>
                </a:lnTo>
                <a:lnTo>
                  <a:pt x="5283300" y="623809"/>
                </a:lnTo>
                <a:lnTo>
                  <a:pt x="5252503" y="655283"/>
                </a:lnTo>
                <a:lnTo>
                  <a:pt x="5222821" y="687488"/>
                </a:lnTo>
                <a:lnTo>
                  <a:pt x="5194278" y="720405"/>
                </a:lnTo>
                <a:lnTo>
                  <a:pt x="5166897" y="754016"/>
                </a:lnTo>
                <a:lnTo>
                  <a:pt x="5140703" y="788299"/>
                </a:lnTo>
                <a:lnTo>
                  <a:pt x="5115718" y="823238"/>
                </a:lnTo>
                <a:lnTo>
                  <a:pt x="5091966" y="858812"/>
                </a:lnTo>
                <a:lnTo>
                  <a:pt x="5069471" y="895003"/>
                </a:lnTo>
                <a:lnTo>
                  <a:pt x="5048257" y="931791"/>
                </a:lnTo>
                <a:lnTo>
                  <a:pt x="5028346" y="969157"/>
                </a:lnTo>
                <a:lnTo>
                  <a:pt x="5009763" y="1007083"/>
                </a:lnTo>
                <a:lnTo>
                  <a:pt x="4992531" y="1045548"/>
                </a:lnTo>
                <a:lnTo>
                  <a:pt x="4976673" y="1084535"/>
                </a:lnTo>
                <a:lnTo>
                  <a:pt x="4962214" y="1124023"/>
                </a:lnTo>
                <a:lnTo>
                  <a:pt x="4949177" y="1163995"/>
                </a:lnTo>
                <a:lnTo>
                  <a:pt x="4937586" y="1204430"/>
                </a:lnTo>
                <a:lnTo>
                  <a:pt x="4927463" y="1245309"/>
                </a:lnTo>
                <a:lnTo>
                  <a:pt x="4918833" y="1286614"/>
                </a:lnTo>
                <a:lnTo>
                  <a:pt x="4911719" y="1328326"/>
                </a:lnTo>
                <a:lnTo>
                  <a:pt x="4906145" y="1370425"/>
                </a:lnTo>
                <a:lnTo>
                  <a:pt x="4902134" y="1412892"/>
                </a:lnTo>
                <a:lnTo>
                  <a:pt x="4899711" y="1455708"/>
                </a:lnTo>
                <a:lnTo>
                  <a:pt x="4898898" y="1498853"/>
                </a:lnTo>
                <a:lnTo>
                  <a:pt x="4899711" y="1542000"/>
                </a:lnTo>
                <a:lnTo>
                  <a:pt x="4902134" y="1584819"/>
                </a:lnTo>
                <a:lnTo>
                  <a:pt x="4906145" y="1627289"/>
                </a:lnTo>
                <a:lnTo>
                  <a:pt x="4911719" y="1669394"/>
                </a:lnTo>
                <a:lnTo>
                  <a:pt x="4918833" y="1711112"/>
                </a:lnTo>
                <a:lnTo>
                  <a:pt x="4927463" y="1752425"/>
                </a:lnTo>
                <a:lnTo>
                  <a:pt x="4937586" y="1793314"/>
                </a:lnTo>
                <a:lnTo>
                  <a:pt x="4949177" y="1833759"/>
                </a:lnTo>
                <a:lnTo>
                  <a:pt x="4962214" y="1873742"/>
                </a:lnTo>
                <a:lnTo>
                  <a:pt x="4976673" y="1913243"/>
                </a:lnTo>
                <a:lnTo>
                  <a:pt x="4992531" y="1952244"/>
                </a:lnTo>
                <a:lnTo>
                  <a:pt x="5009763" y="1990724"/>
                </a:lnTo>
                <a:lnTo>
                  <a:pt x="5028346" y="2028665"/>
                </a:lnTo>
                <a:lnTo>
                  <a:pt x="5048257" y="2066048"/>
                </a:lnTo>
                <a:lnTo>
                  <a:pt x="5069471" y="2102853"/>
                </a:lnTo>
                <a:lnTo>
                  <a:pt x="5091966" y="2139061"/>
                </a:lnTo>
                <a:lnTo>
                  <a:pt x="5115718" y="2174654"/>
                </a:lnTo>
                <a:lnTo>
                  <a:pt x="5140703" y="2209612"/>
                </a:lnTo>
                <a:lnTo>
                  <a:pt x="5166897" y="2243915"/>
                </a:lnTo>
                <a:lnTo>
                  <a:pt x="5194278" y="2277545"/>
                </a:lnTo>
                <a:lnTo>
                  <a:pt x="5222821" y="2310483"/>
                </a:lnTo>
                <a:lnTo>
                  <a:pt x="5252503" y="2342709"/>
                </a:lnTo>
                <a:lnTo>
                  <a:pt x="5283300" y="2374204"/>
                </a:lnTo>
                <a:lnTo>
                  <a:pt x="5315188" y="2404949"/>
                </a:lnTo>
                <a:lnTo>
                  <a:pt x="5348145" y="2434925"/>
                </a:lnTo>
                <a:lnTo>
                  <a:pt x="5382147" y="2464112"/>
                </a:lnTo>
                <a:lnTo>
                  <a:pt x="5417169" y="2492492"/>
                </a:lnTo>
                <a:lnTo>
                  <a:pt x="5453188" y="2520046"/>
                </a:lnTo>
                <a:lnTo>
                  <a:pt x="5490182" y="2546754"/>
                </a:lnTo>
                <a:lnTo>
                  <a:pt x="5528125" y="2572596"/>
                </a:lnTo>
                <a:lnTo>
                  <a:pt x="5566995" y="2597555"/>
                </a:lnTo>
                <a:lnTo>
                  <a:pt x="5606768" y="2621610"/>
                </a:lnTo>
                <a:lnTo>
                  <a:pt x="5647421" y="2644743"/>
                </a:lnTo>
                <a:lnTo>
                  <a:pt x="5688929" y="2666934"/>
                </a:lnTo>
                <a:lnTo>
                  <a:pt x="5731270" y="2688164"/>
                </a:lnTo>
                <a:lnTo>
                  <a:pt x="5774419" y="2708415"/>
                </a:lnTo>
                <a:lnTo>
                  <a:pt x="5818353" y="2727666"/>
                </a:lnTo>
                <a:lnTo>
                  <a:pt x="5863049" y="2745899"/>
                </a:lnTo>
                <a:lnTo>
                  <a:pt x="5908483" y="2763094"/>
                </a:lnTo>
                <a:lnTo>
                  <a:pt x="5954631" y="2779233"/>
                </a:lnTo>
                <a:lnTo>
                  <a:pt x="6001469" y="2794297"/>
                </a:lnTo>
                <a:lnTo>
                  <a:pt x="6048975" y="2808265"/>
                </a:lnTo>
                <a:lnTo>
                  <a:pt x="6097125" y="2821119"/>
                </a:lnTo>
                <a:lnTo>
                  <a:pt x="6145894" y="2832840"/>
                </a:lnTo>
                <a:lnTo>
                  <a:pt x="6195260" y="2843408"/>
                </a:lnTo>
                <a:lnTo>
                  <a:pt x="6245198" y="2852805"/>
                </a:lnTo>
                <a:lnTo>
                  <a:pt x="6295686" y="2861011"/>
                </a:lnTo>
                <a:lnTo>
                  <a:pt x="6346699" y="2868008"/>
                </a:lnTo>
                <a:lnTo>
                  <a:pt x="6398215" y="2873775"/>
                </a:lnTo>
                <a:lnTo>
                  <a:pt x="6450209" y="2878294"/>
                </a:lnTo>
                <a:lnTo>
                  <a:pt x="6502658" y="2881545"/>
                </a:lnTo>
                <a:lnTo>
                  <a:pt x="6555538" y="2883510"/>
                </a:lnTo>
                <a:lnTo>
                  <a:pt x="6608826" y="2884170"/>
                </a:lnTo>
                <a:lnTo>
                  <a:pt x="6662072" y="2883510"/>
                </a:lnTo>
                <a:lnTo>
                  <a:pt x="6714913" y="2881545"/>
                </a:lnTo>
                <a:lnTo>
                  <a:pt x="6767327" y="2878294"/>
                </a:lnTo>
                <a:lnTo>
                  <a:pt x="6819289" y="2873775"/>
                </a:lnTo>
                <a:lnTo>
                  <a:pt x="6870775" y="2868008"/>
                </a:lnTo>
                <a:lnTo>
                  <a:pt x="6921761" y="2861011"/>
                </a:lnTo>
                <a:lnTo>
                  <a:pt x="6972225" y="2852805"/>
                </a:lnTo>
                <a:lnTo>
                  <a:pt x="7022143" y="2843408"/>
                </a:lnTo>
                <a:lnTo>
                  <a:pt x="7071489" y="2832840"/>
                </a:lnTo>
                <a:lnTo>
                  <a:pt x="7120242" y="2821119"/>
                </a:lnTo>
                <a:lnTo>
                  <a:pt x="7168378" y="2808265"/>
                </a:lnTo>
                <a:lnTo>
                  <a:pt x="7215872" y="2794297"/>
                </a:lnTo>
                <a:lnTo>
                  <a:pt x="7262701" y="2779233"/>
                </a:lnTo>
                <a:lnTo>
                  <a:pt x="7308841" y="2763094"/>
                </a:lnTo>
                <a:lnTo>
                  <a:pt x="7354269" y="2745899"/>
                </a:lnTo>
                <a:lnTo>
                  <a:pt x="7398961" y="2727666"/>
                </a:lnTo>
                <a:lnTo>
                  <a:pt x="7442894" y="2708415"/>
                </a:lnTo>
                <a:lnTo>
                  <a:pt x="7486043" y="2688164"/>
                </a:lnTo>
                <a:lnTo>
                  <a:pt x="7528385" y="2666934"/>
                </a:lnTo>
                <a:lnTo>
                  <a:pt x="7569896" y="2644743"/>
                </a:lnTo>
                <a:lnTo>
                  <a:pt x="7610552" y="2621610"/>
                </a:lnTo>
                <a:lnTo>
                  <a:pt x="7650331" y="2597555"/>
                </a:lnTo>
                <a:lnTo>
                  <a:pt x="7689208" y="2572596"/>
                </a:lnTo>
                <a:lnTo>
                  <a:pt x="7727159" y="2546754"/>
                </a:lnTo>
                <a:lnTo>
                  <a:pt x="7764162" y="2520046"/>
                </a:lnTo>
                <a:lnTo>
                  <a:pt x="7800191" y="2492492"/>
                </a:lnTo>
                <a:lnTo>
                  <a:pt x="7835224" y="2464112"/>
                </a:lnTo>
                <a:lnTo>
                  <a:pt x="7869237" y="2434925"/>
                </a:lnTo>
                <a:lnTo>
                  <a:pt x="7902206" y="2404949"/>
                </a:lnTo>
                <a:lnTo>
                  <a:pt x="7934108" y="2374204"/>
                </a:lnTo>
                <a:lnTo>
                  <a:pt x="7964918" y="2342709"/>
                </a:lnTo>
                <a:lnTo>
                  <a:pt x="7994614" y="2310483"/>
                </a:lnTo>
                <a:lnTo>
                  <a:pt x="8023171" y="2277545"/>
                </a:lnTo>
                <a:lnTo>
                  <a:pt x="8050565" y="2243915"/>
                </a:lnTo>
                <a:lnTo>
                  <a:pt x="8076774" y="2209612"/>
                </a:lnTo>
                <a:lnTo>
                  <a:pt x="8101773" y="2174654"/>
                </a:lnTo>
                <a:lnTo>
                  <a:pt x="8125539" y="2139061"/>
                </a:lnTo>
                <a:lnTo>
                  <a:pt x="8148049" y="2102853"/>
                </a:lnTo>
                <a:lnTo>
                  <a:pt x="8169277" y="2066048"/>
                </a:lnTo>
                <a:lnTo>
                  <a:pt x="8189201" y="2028665"/>
                </a:lnTo>
                <a:lnTo>
                  <a:pt x="8207798" y="1990724"/>
                </a:lnTo>
                <a:lnTo>
                  <a:pt x="8225042" y="1952244"/>
                </a:lnTo>
                <a:lnTo>
                  <a:pt x="8240912" y="1913243"/>
                </a:lnTo>
                <a:lnTo>
                  <a:pt x="8255382" y="1873742"/>
                </a:lnTo>
                <a:lnTo>
                  <a:pt x="8268430" y="1833759"/>
                </a:lnTo>
                <a:lnTo>
                  <a:pt x="8280031" y="1793314"/>
                </a:lnTo>
                <a:lnTo>
                  <a:pt x="8290162" y="1752425"/>
                </a:lnTo>
                <a:lnTo>
                  <a:pt x="8298800" y="1711112"/>
                </a:lnTo>
                <a:lnTo>
                  <a:pt x="8305920" y="1669394"/>
                </a:lnTo>
                <a:lnTo>
                  <a:pt x="8311499" y="1627289"/>
                </a:lnTo>
                <a:lnTo>
                  <a:pt x="8315514" y="1584819"/>
                </a:lnTo>
                <a:lnTo>
                  <a:pt x="8317940" y="1542000"/>
                </a:lnTo>
                <a:lnTo>
                  <a:pt x="8318754" y="1498853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5202" y="4361941"/>
            <a:ext cx="2755265" cy="97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1045">
              <a:lnSpc>
                <a:spcPct val="100000"/>
              </a:lnSpc>
              <a:spcBef>
                <a:spcPts val="100"/>
              </a:spcBef>
            </a:pPr>
            <a:r>
              <a:rPr sz="3100" b="1" i="1" spc="-5" dirty="0">
                <a:solidFill>
                  <a:srgbClr val="FF0000"/>
                </a:solidFill>
                <a:latin typeface="Arial"/>
                <a:cs typeface="Arial"/>
              </a:rPr>
              <a:t>CORE  CAPABILITIES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3018" y="4436635"/>
            <a:ext cx="3171825" cy="141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i="1" spc="-5" dirty="0">
                <a:solidFill>
                  <a:srgbClr val="FF0000"/>
                </a:solidFill>
                <a:latin typeface="Arial"/>
                <a:cs typeface="Arial"/>
              </a:rPr>
              <a:t>NEW</a:t>
            </a:r>
            <a:r>
              <a:rPr sz="3100" b="1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b="1" i="1" spc="-5" dirty="0">
                <a:solidFill>
                  <a:srgbClr val="FF0000"/>
                </a:solidFill>
                <a:latin typeface="Arial"/>
                <a:cs typeface="Arial"/>
              </a:rPr>
              <a:t>PROJECTS</a:t>
            </a:r>
            <a:endParaRPr sz="3100">
              <a:latin typeface="Arial"/>
              <a:cs typeface="Arial"/>
            </a:endParaRPr>
          </a:p>
          <a:p>
            <a:pPr marL="604520" marR="666115" indent="28575" algn="just">
              <a:lnSpc>
                <a:spcPct val="100000"/>
              </a:lnSpc>
              <a:spcBef>
                <a:spcPts val="45"/>
              </a:spcBef>
            </a:pPr>
            <a:r>
              <a:rPr sz="2000" b="1" i="1" spc="-5" dirty="0">
                <a:latin typeface="Arial"/>
                <a:cs typeface="Arial"/>
              </a:rPr>
              <a:t>(New products,  new</a:t>
            </a:r>
            <a:r>
              <a:rPr sz="2000" b="1" i="1" spc="-5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processes,  new</a:t>
            </a:r>
            <a:r>
              <a:rPr sz="2000" b="1" i="1" spc="-3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suppliers)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25596" y="3581387"/>
            <a:ext cx="1849755" cy="2505075"/>
            <a:chOff x="3625596" y="3581387"/>
            <a:chExt cx="1849755" cy="2505075"/>
          </a:xfrm>
        </p:grpSpPr>
        <p:sp>
          <p:nvSpPr>
            <p:cNvPr id="7" name="object 7"/>
            <p:cNvSpPr/>
            <p:nvPr/>
          </p:nvSpPr>
          <p:spPr>
            <a:xfrm>
              <a:off x="3950970" y="3619487"/>
              <a:ext cx="1485900" cy="339725"/>
            </a:xfrm>
            <a:custGeom>
              <a:avLst/>
              <a:gdLst/>
              <a:ahLst/>
              <a:cxnLst/>
              <a:rect l="l" t="t" r="r" b="b"/>
              <a:pathLst>
                <a:path w="1485900" h="339725">
                  <a:moveTo>
                    <a:pt x="0" y="195084"/>
                  </a:moveTo>
                  <a:lnTo>
                    <a:pt x="41539" y="169428"/>
                  </a:lnTo>
                  <a:lnTo>
                    <a:pt x="83824" y="145576"/>
                  </a:lnTo>
                  <a:lnTo>
                    <a:pt x="126797" y="123529"/>
                  </a:lnTo>
                  <a:lnTo>
                    <a:pt x="170400" y="103287"/>
                  </a:lnTo>
                  <a:lnTo>
                    <a:pt x="214576" y="84852"/>
                  </a:lnTo>
                  <a:lnTo>
                    <a:pt x="259266" y="68224"/>
                  </a:lnTo>
                  <a:lnTo>
                    <a:pt x="304414" y="53403"/>
                  </a:lnTo>
                  <a:lnTo>
                    <a:pt x="349962" y="40391"/>
                  </a:lnTo>
                  <a:lnTo>
                    <a:pt x="395852" y="29188"/>
                  </a:lnTo>
                  <a:lnTo>
                    <a:pt x="442026" y="19795"/>
                  </a:lnTo>
                  <a:lnTo>
                    <a:pt x="488428" y="12212"/>
                  </a:lnTo>
                  <a:lnTo>
                    <a:pt x="534999" y="6440"/>
                  </a:lnTo>
                  <a:lnTo>
                    <a:pt x="581682" y="2481"/>
                  </a:lnTo>
                  <a:lnTo>
                    <a:pt x="628419" y="333"/>
                  </a:lnTo>
                  <a:lnTo>
                    <a:pt x="675153" y="0"/>
                  </a:lnTo>
                  <a:lnTo>
                    <a:pt x="721826" y="1479"/>
                  </a:lnTo>
                  <a:lnTo>
                    <a:pt x="768381" y="4774"/>
                  </a:lnTo>
                  <a:lnTo>
                    <a:pt x="814760" y="9884"/>
                  </a:lnTo>
                  <a:lnTo>
                    <a:pt x="860905" y="16810"/>
                  </a:lnTo>
                  <a:lnTo>
                    <a:pt x="906759" y="25553"/>
                  </a:lnTo>
                  <a:lnTo>
                    <a:pt x="952265" y="36113"/>
                  </a:lnTo>
                  <a:lnTo>
                    <a:pt x="997364" y="48492"/>
                  </a:lnTo>
                  <a:lnTo>
                    <a:pt x="1041999" y="62689"/>
                  </a:lnTo>
                  <a:lnTo>
                    <a:pt x="1086112" y="78706"/>
                  </a:lnTo>
                  <a:lnTo>
                    <a:pt x="1129647" y="96543"/>
                  </a:lnTo>
                  <a:lnTo>
                    <a:pt x="1172545" y="116201"/>
                  </a:lnTo>
                  <a:lnTo>
                    <a:pt x="1214749" y="137680"/>
                  </a:lnTo>
                  <a:lnTo>
                    <a:pt x="1256200" y="160982"/>
                  </a:lnTo>
                  <a:lnTo>
                    <a:pt x="1296843" y="186107"/>
                  </a:lnTo>
                  <a:lnTo>
                    <a:pt x="1336619" y="213056"/>
                  </a:lnTo>
                  <a:lnTo>
                    <a:pt x="1375470" y="241829"/>
                  </a:lnTo>
                  <a:lnTo>
                    <a:pt x="1413338" y="272427"/>
                  </a:lnTo>
                  <a:lnTo>
                    <a:pt x="1450168" y="304851"/>
                  </a:lnTo>
                  <a:lnTo>
                    <a:pt x="1485900" y="339102"/>
                  </a:lnTo>
                </a:path>
              </a:pathLst>
            </a:custGeom>
            <a:ln w="762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44468" y="3710940"/>
              <a:ext cx="291465" cy="271780"/>
            </a:xfrm>
            <a:custGeom>
              <a:avLst/>
              <a:gdLst/>
              <a:ahLst/>
              <a:cxnLst/>
              <a:rect l="l" t="t" r="r" b="b"/>
              <a:pathLst>
                <a:path w="291464" h="271779">
                  <a:moveTo>
                    <a:pt x="291084" y="207263"/>
                  </a:moveTo>
                  <a:lnTo>
                    <a:pt x="123444" y="0"/>
                  </a:lnTo>
                  <a:lnTo>
                    <a:pt x="0" y="271272"/>
                  </a:lnTo>
                  <a:lnTo>
                    <a:pt x="291084" y="207263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63696" y="5683758"/>
              <a:ext cx="1479550" cy="364490"/>
            </a:xfrm>
            <a:custGeom>
              <a:avLst/>
              <a:gdLst/>
              <a:ahLst/>
              <a:cxnLst/>
              <a:rect l="l" t="t" r="r" b="b"/>
              <a:pathLst>
                <a:path w="1479550" h="364489">
                  <a:moveTo>
                    <a:pt x="1479041" y="188213"/>
                  </a:moveTo>
                  <a:lnTo>
                    <a:pt x="1437136" y="212397"/>
                  </a:lnTo>
                  <a:lnTo>
                    <a:pt x="1394558" y="234789"/>
                  </a:lnTo>
                  <a:lnTo>
                    <a:pt x="1351363" y="255392"/>
                  </a:lnTo>
                  <a:lnTo>
                    <a:pt x="1307608" y="274206"/>
                  </a:lnTo>
                  <a:lnTo>
                    <a:pt x="1263349" y="291231"/>
                  </a:lnTo>
                  <a:lnTo>
                    <a:pt x="1218640" y="306470"/>
                  </a:lnTo>
                  <a:lnTo>
                    <a:pt x="1173538" y="319923"/>
                  </a:lnTo>
                  <a:lnTo>
                    <a:pt x="1128098" y="331591"/>
                  </a:lnTo>
                  <a:lnTo>
                    <a:pt x="1082376" y="341475"/>
                  </a:lnTo>
                  <a:lnTo>
                    <a:pt x="1036428" y="349575"/>
                  </a:lnTo>
                  <a:lnTo>
                    <a:pt x="990309" y="355893"/>
                  </a:lnTo>
                  <a:lnTo>
                    <a:pt x="944076" y="360430"/>
                  </a:lnTo>
                  <a:lnTo>
                    <a:pt x="897783" y="363186"/>
                  </a:lnTo>
                  <a:lnTo>
                    <a:pt x="851487" y="364163"/>
                  </a:lnTo>
                  <a:lnTo>
                    <a:pt x="805244" y="363361"/>
                  </a:lnTo>
                  <a:lnTo>
                    <a:pt x="759108" y="360781"/>
                  </a:lnTo>
                  <a:lnTo>
                    <a:pt x="713136" y="356425"/>
                  </a:lnTo>
                  <a:lnTo>
                    <a:pt x="667384" y="350293"/>
                  </a:lnTo>
                  <a:lnTo>
                    <a:pt x="621907" y="342386"/>
                  </a:lnTo>
                  <a:lnTo>
                    <a:pt x="576761" y="332705"/>
                  </a:lnTo>
                  <a:lnTo>
                    <a:pt x="532001" y="321251"/>
                  </a:lnTo>
                  <a:lnTo>
                    <a:pt x="487684" y="308025"/>
                  </a:lnTo>
                  <a:lnTo>
                    <a:pt x="443866" y="293028"/>
                  </a:lnTo>
                  <a:lnTo>
                    <a:pt x="400600" y="276261"/>
                  </a:lnTo>
                  <a:lnTo>
                    <a:pt x="357945" y="257724"/>
                  </a:lnTo>
                  <a:lnTo>
                    <a:pt x="315955" y="237419"/>
                  </a:lnTo>
                  <a:lnTo>
                    <a:pt x="274685" y="215346"/>
                  </a:lnTo>
                  <a:lnTo>
                    <a:pt x="234193" y="191507"/>
                  </a:lnTo>
                  <a:lnTo>
                    <a:pt x="194532" y="165903"/>
                  </a:lnTo>
                  <a:lnTo>
                    <a:pt x="155760" y="138534"/>
                  </a:lnTo>
                  <a:lnTo>
                    <a:pt x="117932" y="109401"/>
                  </a:lnTo>
                  <a:lnTo>
                    <a:pt x="81103" y="78505"/>
                  </a:lnTo>
                  <a:lnTo>
                    <a:pt x="45330" y="45848"/>
                  </a:lnTo>
                  <a:lnTo>
                    <a:pt x="10667" y="11429"/>
                  </a:lnTo>
                  <a:lnTo>
                    <a:pt x="3809" y="3809"/>
                  </a:lnTo>
                  <a:lnTo>
                    <a:pt x="0" y="0"/>
                  </a:lnTo>
                </a:path>
              </a:pathLst>
            </a:custGeom>
            <a:ln w="762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62728" y="5711952"/>
              <a:ext cx="292735" cy="267970"/>
            </a:xfrm>
            <a:custGeom>
              <a:avLst/>
              <a:gdLst/>
              <a:ahLst/>
              <a:cxnLst/>
              <a:rect l="l" t="t" r="r" b="b"/>
              <a:pathLst>
                <a:path w="292735" h="267970">
                  <a:moveTo>
                    <a:pt x="292608" y="0"/>
                  </a:moveTo>
                  <a:lnTo>
                    <a:pt x="0" y="55625"/>
                  </a:lnTo>
                  <a:lnTo>
                    <a:pt x="161544" y="267462"/>
                  </a:lnTo>
                  <a:lnTo>
                    <a:pt x="29260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7200" y="6394703"/>
            <a:ext cx="6400800" cy="46355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850"/>
              </a:spcBef>
            </a:pPr>
            <a:r>
              <a:rPr sz="2000" spc="-5" dirty="0">
                <a:latin typeface="Arial"/>
                <a:cs typeface="Arial"/>
              </a:rPr>
              <a:t>See </a:t>
            </a:r>
            <a:r>
              <a:rPr sz="2000" spc="-10" dirty="0">
                <a:latin typeface="Arial"/>
                <a:cs typeface="Arial"/>
              </a:rPr>
              <a:t>Leonard-Barton, </a:t>
            </a:r>
            <a:r>
              <a:rPr sz="2000" spc="-5" dirty="0">
                <a:latin typeface="Arial"/>
                <a:cs typeface="Arial"/>
              </a:rPr>
              <a:t>D. </a:t>
            </a:r>
            <a:r>
              <a:rPr sz="2000" i="1" spc="-5" dirty="0">
                <a:latin typeface="Arial"/>
                <a:cs typeface="Arial"/>
              </a:rPr>
              <a:t>Wellsprings of</a:t>
            </a:r>
            <a:r>
              <a:rPr sz="2000" i="1" spc="4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Knowledge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48053" y="119888"/>
            <a:ext cx="5835015" cy="1043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" algn="ctr">
              <a:lnSpc>
                <a:spcPts val="3885"/>
              </a:lnSpc>
              <a:spcBef>
                <a:spcPts val="95"/>
              </a:spcBef>
            </a:pPr>
            <a:r>
              <a:rPr sz="3500" spc="-5" dirty="0">
                <a:solidFill>
                  <a:srgbClr val="FF0000"/>
                </a:solidFill>
                <a:latin typeface="Comic Sans MS"/>
                <a:cs typeface="Comic Sans MS"/>
              </a:rPr>
              <a:t>Clockspeed</a:t>
            </a:r>
            <a:r>
              <a:rPr sz="3500" spc="-1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500" spc="-10" dirty="0">
                <a:solidFill>
                  <a:srgbClr val="FF0000"/>
                </a:solidFill>
                <a:latin typeface="Comic Sans MS"/>
                <a:cs typeface="Comic Sans MS"/>
              </a:rPr>
              <a:t>drives</a:t>
            </a:r>
            <a:endParaRPr sz="3500">
              <a:latin typeface="Comic Sans MS"/>
              <a:cs typeface="Comic Sans MS"/>
            </a:endParaRPr>
          </a:p>
          <a:p>
            <a:pPr algn="ctr">
              <a:lnSpc>
                <a:spcPts val="4125"/>
              </a:lnSpc>
            </a:pPr>
            <a:r>
              <a:rPr sz="3700" i="1" spc="-105" dirty="0">
                <a:solidFill>
                  <a:srgbClr val="FF0000"/>
                </a:solidFill>
                <a:latin typeface="Comic Sans MS"/>
                <a:cs typeface="Comic Sans MS"/>
              </a:rPr>
              <a:t>Business </a:t>
            </a:r>
            <a:r>
              <a:rPr sz="3700" i="1" spc="-114" dirty="0">
                <a:solidFill>
                  <a:srgbClr val="FF0000"/>
                </a:solidFill>
                <a:latin typeface="Comic Sans MS"/>
                <a:cs typeface="Comic Sans MS"/>
              </a:rPr>
              <a:t>Strategy</a:t>
            </a:r>
            <a:r>
              <a:rPr sz="3700" i="1" spc="-14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700" i="1" spc="-114" dirty="0">
                <a:solidFill>
                  <a:srgbClr val="FF0000"/>
                </a:solidFill>
                <a:latin typeface="Comic Sans MS"/>
                <a:cs typeface="Comic Sans MS"/>
              </a:rPr>
              <a:t>Cadence</a:t>
            </a:r>
            <a:endParaRPr sz="3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3750" marR="5080" indent="-20516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ALL COMPETITIVE ADVANTAGE 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TEMPORARY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3" y="1433575"/>
            <a:ext cx="8037195" cy="457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Autos: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Ford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1920,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GM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1955,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Toyota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5" dirty="0">
                <a:latin typeface="Arial"/>
                <a:cs typeface="Arial"/>
              </a:rPr>
              <a:t> 1990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100" b="1" i="1" dirty="0">
                <a:solidFill>
                  <a:srgbClr val="FF0000"/>
                </a:solidFill>
                <a:latin typeface="Times New Roman"/>
                <a:cs typeface="Times New Roman"/>
              </a:rPr>
              <a:t>Computing: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IBM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1970, </a:t>
            </a:r>
            <a:r>
              <a:rPr sz="2800" b="1" i="1" spc="-10" dirty="0">
                <a:solidFill>
                  <a:srgbClr val="0000FF"/>
                </a:solidFill>
                <a:latin typeface="Arial"/>
                <a:cs typeface="Arial"/>
              </a:rPr>
              <a:t>DEC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1980,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Wintel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1990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31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World</a:t>
            </a:r>
            <a:r>
              <a:rPr sz="31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Dominion: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Greece </a:t>
            </a:r>
            <a:r>
              <a:rPr sz="2800" b="1" dirty="0">
                <a:latin typeface="Arial"/>
                <a:cs typeface="Arial"/>
              </a:rPr>
              <a:t>in 500 </a:t>
            </a:r>
            <a:r>
              <a:rPr sz="2800" b="1" spc="-5" dirty="0">
                <a:latin typeface="Arial"/>
                <a:cs typeface="Arial"/>
              </a:rPr>
              <a:t>BC,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Rome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100AD, </a:t>
            </a: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G.B.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1800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1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Sports:</a:t>
            </a: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b="1" i="1" spc="-5" dirty="0">
                <a:solidFill>
                  <a:srgbClr val="0000FF"/>
                </a:solidFill>
                <a:latin typeface="Arial"/>
                <a:cs typeface="Arial"/>
              </a:rPr>
              <a:t>Bruins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1971, </a:t>
            </a: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Celtics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1986, </a:t>
            </a:r>
            <a:r>
              <a:rPr sz="2800" b="1" i="1" dirty="0">
                <a:solidFill>
                  <a:srgbClr val="0000FF"/>
                </a:solidFill>
                <a:latin typeface="Arial"/>
                <a:cs typeface="Arial"/>
              </a:rPr>
              <a:t>Yankees </a:t>
            </a:r>
            <a:r>
              <a:rPr sz="2800" b="1" spc="-5" dirty="0">
                <a:latin typeface="Arial"/>
                <a:cs typeface="Arial"/>
              </a:rPr>
              <a:t>no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3100" b="1" i="1" dirty="0">
                <a:solidFill>
                  <a:srgbClr val="650065"/>
                </a:solidFill>
                <a:latin typeface="Times New Roman"/>
                <a:cs typeface="Times New Roman"/>
              </a:rPr>
              <a:t>The faster the clockspeed, the </a:t>
            </a:r>
            <a:r>
              <a:rPr sz="3100" b="1" i="1" spc="-5" dirty="0">
                <a:solidFill>
                  <a:srgbClr val="650065"/>
                </a:solidFill>
                <a:latin typeface="Times New Roman"/>
                <a:cs typeface="Times New Roman"/>
              </a:rPr>
              <a:t>shorter </a:t>
            </a:r>
            <a:r>
              <a:rPr sz="3100" b="1" i="1" dirty="0">
                <a:solidFill>
                  <a:srgbClr val="650065"/>
                </a:solidFill>
                <a:latin typeface="Times New Roman"/>
                <a:cs typeface="Times New Roman"/>
              </a:rPr>
              <a:t>the</a:t>
            </a:r>
            <a:r>
              <a:rPr sz="3100" b="1" i="1" spc="-70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3100" b="1" i="1" dirty="0">
                <a:solidFill>
                  <a:srgbClr val="650065"/>
                </a:solidFill>
                <a:latin typeface="Times New Roman"/>
                <a:cs typeface="Times New Roman"/>
              </a:rPr>
              <a:t>reign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254" y="1617979"/>
            <a:ext cx="7028180" cy="46634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910590" marR="949960" indent="-898525">
              <a:lnSpc>
                <a:spcPts val="2590"/>
              </a:lnSpc>
              <a:spcBef>
                <a:spcPts val="425"/>
              </a:spcBef>
            </a:pPr>
            <a:r>
              <a:rPr sz="2400" b="1" i="1" dirty="0">
                <a:solidFill>
                  <a:srgbClr val="FF0000"/>
                </a:solidFill>
                <a:latin typeface="Arial"/>
                <a:cs typeface="Arial"/>
              </a:rPr>
              <a:t>Integral product </a:t>
            </a: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architectures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feature  close coupling among the</a:t>
            </a:r>
            <a:r>
              <a:rPr sz="24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elements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400"/>
              </a:lnSpc>
              <a:buChar char="-"/>
              <a:tabLst>
                <a:tab pos="367030" algn="l"/>
              </a:tabLst>
            </a:pPr>
            <a:r>
              <a:rPr sz="2400" b="1" dirty="0">
                <a:latin typeface="Arial"/>
                <a:cs typeface="Arial"/>
              </a:rPr>
              <a:t>Elements perform </a:t>
            </a:r>
            <a:r>
              <a:rPr sz="2400" b="1" spc="-5" dirty="0">
                <a:latin typeface="Arial"/>
                <a:cs typeface="Arial"/>
              </a:rPr>
              <a:t>many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functions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590"/>
              </a:lnSpc>
              <a:buChar char="-"/>
              <a:tabLst>
                <a:tab pos="367030" algn="l"/>
              </a:tabLst>
            </a:pPr>
            <a:r>
              <a:rPr sz="2400" b="1" spc="-5" dirty="0">
                <a:latin typeface="Arial"/>
                <a:cs typeface="Arial"/>
              </a:rPr>
              <a:t>Elements are in close spacial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proximity</a:t>
            </a:r>
            <a:endParaRPr sz="2400">
              <a:latin typeface="Arial"/>
              <a:cs typeface="Arial"/>
            </a:endParaRPr>
          </a:p>
          <a:p>
            <a:pPr marL="366395" indent="-185420">
              <a:lnSpc>
                <a:spcPts val="2735"/>
              </a:lnSpc>
              <a:buChar char="-"/>
              <a:tabLst>
                <a:tab pos="367030" algn="l"/>
              </a:tabLst>
            </a:pPr>
            <a:r>
              <a:rPr sz="2400" b="1" spc="-5" dirty="0">
                <a:latin typeface="Arial"/>
                <a:cs typeface="Arial"/>
              </a:rPr>
              <a:t>Elements are tightly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synchronized</a:t>
            </a:r>
            <a:endParaRPr sz="2400">
              <a:latin typeface="Arial"/>
              <a:cs typeface="Arial"/>
            </a:endParaRPr>
          </a:p>
          <a:p>
            <a:pPr marL="451484" lvl="1" indent="-186690">
              <a:lnSpc>
                <a:spcPct val="100000"/>
              </a:lnSpc>
              <a:spcBef>
                <a:spcPts val="570"/>
              </a:spcBef>
              <a:buChar char="-"/>
              <a:tabLst>
                <a:tab pos="452120" algn="l"/>
              </a:tabLst>
            </a:pPr>
            <a:r>
              <a:rPr sz="2400" b="1" spc="-5" dirty="0">
                <a:solidFill>
                  <a:srgbClr val="008000"/>
                </a:solidFill>
                <a:latin typeface="Arial"/>
                <a:cs typeface="Arial"/>
              </a:rPr>
              <a:t>Ex: jet engine, airplane wing,</a:t>
            </a:r>
            <a:r>
              <a:rPr sz="2400" b="1" spc="-7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8000"/>
                </a:solidFill>
                <a:latin typeface="Arial"/>
                <a:cs typeface="Arial"/>
              </a:rPr>
              <a:t>microprocessor</a:t>
            </a:r>
            <a:endParaRPr sz="2400">
              <a:latin typeface="Arial"/>
              <a:cs typeface="Arial"/>
            </a:endParaRPr>
          </a:p>
          <a:p>
            <a:pPr marL="910590" marR="1503045" indent="-898525">
              <a:lnSpc>
                <a:spcPts val="2590"/>
              </a:lnSpc>
              <a:spcBef>
                <a:spcPts val="900"/>
              </a:spcBef>
            </a:pP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Modular </a:t>
            </a:r>
            <a:r>
              <a:rPr sz="2400" b="1" i="1" dirty="0">
                <a:solidFill>
                  <a:srgbClr val="FF0000"/>
                </a:solidFill>
                <a:latin typeface="Arial"/>
                <a:cs typeface="Arial"/>
              </a:rPr>
              <a:t>product </a:t>
            </a: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architectures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feature 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separation among the</a:t>
            </a:r>
            <a:r>
              <a:rPr sz="24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elements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400"/>
              </a:lnSpc>
              <a:buChar char="-"/>
              <a:tabLst>
                <a:tab pos="367030" algn="l"/>
              </a:tabLst>
            </a:pPr>
            <a:r>
              <a:rPr sz="2400" b="1" dirty="0">
                <a:latin typeface="Arial"/>
                <a:cs typeface="Arial"/>
              </a:rPr>
              <a:t>Elements </a:t>
            </a:r>
            <a:r>
              <a:rPr sz="2400" b="1" spc="-5" dirty="0">
                <a:latin typeface="Arial"/>
                <a:cs typeface="Arial"/>
              </a:rPr>
              <a:t>are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interchangeable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590"/>
              </a:lnSpc>
              <a:buChar char="-"/>
              <a:tabLst>
                <a:tab pos="367030" algn="l"/>
              </a:tabLst>
            </a:pPr>
            <a:r>
              <a:rPr sz="2400" b="1" spc="-5" dirty="0">
                <a:latin typeface="Arial"/>
                <a:cs typeface="Arial"/>
              </a:rPr>
              <a:t>Elements are individually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upgradeable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585"/>
              </a:lnSpc>
              <a:buChar char="-"/>
              <a:tabLst>
                <a:tab pos="367030" algn="l"/>
              </a:tabLst>
            </a:pPr>
            <a:r>
              <a:rPr sz="2400" b="1" dirty="0">
                <a:latin typeface="Arial"/>
                <a:cs typeface="Arial"/>
              </a:rPr>
              <a:t>Element interfaces </a:t>
            </a:r>
            <a:r>
              <a:rPr sz="2400" b="1" spc="-5" dirty="0">
                <a:latin typeface="Arial"/>
                <a:cs typeface="Arial"/>
              </a:rPr>
              <a:t>are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standardized</a:t>
            </a:r>
            <a:endParaRPr sz="2400">
              <a:latin typeface="Arial"/>
              <a:cs typeface="Arial"/>
            </a:endParaRPr>
          </a:p>
          <a:p>
            <a:pPr marL="367030" indent="-185420">
              <a:lnSpc>
                <a:spcPts val="2735"/>
              </a:lnSpc>
              <a:buChar char="-"/>
              <a:tabLst>
                <a:tab pos="367030" algn="l"/>
              </a:tabLst>
            </a:pPr>
            <a:r>
              <a:rPr sz="2400" b="1" spc="-5" dirty="0">
                <a:latin typeface="Arial"/>
                <a:cs typeface="Arial"/>
              </a:rPr>
              <a:t>System failures can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localized</a:t>
            </a:r>
            <a:endParaRPr sz="2400">
              <a:latin typeface="Arial"/>
              <a:cs typeface="Arial"/>
            </a:endParaRPr>
          </a:p>
          <a:p>
            <a:pPr marL="451484" lvl="1" indent="-186690">
              <a:lnSpc>
                <a:spcPct val="100000"/>
              </a:lnSpc>
              <a:spcBef>
                <a:spcPts val="570"/>
              </a:spcBef>
              <a:buChar char="-"/>
              <a:tabLst>
                <a:tab pos="452120" algn="l"/>
              </a:tabLst>
            </a:pPr>
            <a:r>
              <a:rPr sz="2400" b="1" spc="-5" dirty="0">
                <a:solidFill>
                  <a:srgbClr val="008000"/>
                </a:solidFill>
                <a:latin typeface="Arial"/>
                <a:cs typeface="Arial"/>
              </a:rPr>
              <a:t>Ex: stereo system, </a:t>
            </a:r>
            <a:r>
              <a:rPr sz="2400" b="1" dirty="0">
                <a:solidFill>
                  <a:srgbClr val="008000"/>
                </a:solidFill>
                <a:latin typeface="Arial"/>
                <a:cs typeface="Arial"/>
              </a:rPr>
              <a:t>desktop PC,</a:t>
            </a:r>
            <a:r>
              <a:rPr sz="2400" b="1" spc="-1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8000"/>
                </a:solidFill>
                <a:latin typeface="Arial"/>
                <a:cs typeface="Arial"/>
              </a:rPr>
              <a:t>bicycle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499" y="18542"/>
            <a:ext cx="6045200" cy="97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100" spc="-5" dirty="0">
                <a:latin typeface="Times New Roman"/>
                <a:cs typeface="Times New Roman"/>
              </a:rPr>
              <a:t>ARCHITECTURES IN</a:t>
            </a:r>
            <a:r>
              <a:rPr sz="3100" spc="-2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3-D</a:t>
            </a:r>
            <a:endParaRPr sz="3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1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INTEGRALITY </a:t>
            </a:r>
            <a:r>
              <a:rPr sz="3100" spc="-5" dirty="0">
                <a:latin typeface="Times New Roman"/>
                <a:cs typeface="Times New Roman"/>
              </a:rPr>
              <a:t>VS.</a:t>
            </a:r>
            <a:r>
              <a:rPr sz="3100" spc="-55" dirty="0">
                <a:latin typeface="Times New Roman"/>
                <a:cs typeface="Times New Roman"/>
              </a:rPr>
              <a:t> </a:t>
            </a:r>
            <a:r>
              <a:rPr sz="31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MODULARITY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863" y="117601"/>
            <a:ext cx="395287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">
              <a:lnSpc>
                <a:spcPct val="100000"/>
              </a:lnSpc>
              <a:spcBef>
                <a:spcPts val="95"/>
              </a:spcBef>
            </a:pPr>
            <a:r>
              <a:rPr sz="3500" i="1" spc="254" dirty="0">
                <a:latin typeface="Arial"/>
                <a:cs typeface="Arial"/>
              </a:rPr>
              <a:t>SUPPLY </a:t>
            </a:r>
            <a:r>
              <a:rPr sz="3500" i="1" spc="305" dirty="0">
                <a:latin typeface="Arial"/>
                <a:cs typeface="Arial"/>
              </a:rPr>
              <a:t>CHAIN  </a:t>
            </a:r>
            <a:r>
              <a:rPr sz="3500" i="1" spc="270" dirty="0">
                <a:latin typeface="Arial"/>
                <a:cs typeface="Arial"/>
              </a:rPr>
              <a:t>ARCHITECTURE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02" y="1624076"/>
            <a:ext cx="8181340" cy="4772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55645" algn="ctr">
              <a:lnSpc>
                <a:spcPts val="2875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Integral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supply-chain</a:t>
            </a:r>
            <a:r>
              <a:rPr sz="2400" b="1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architecture</a:t>
            </a:r>
            <a:endParaRPr sz="2400">
              <a:latin typeface="Arial"/>
              <a:cs typeface="Arial"/>
            </a:endParaRPr>
          </a:p>
          <a:p>
            <a:pPr marR="365760" algn="ctr">
              <a:lnSpc>
                <a:spcPts val="2875"/>
              </a:lnSpc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features close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proximity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among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its</a:t>
            </a:r>
            <a:r>
              <a:rPr sz="2400" b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elements</a:t>
            </a:r>
            <a:endParaRPr sz="2400">
              <a:latin typeface="Arial"/>
              <a:cs typeface="Arial"/>
            </a:endParaRPr>
          </a:p>
          <a:p>
            <a:pPr marL="619125" marR="314960" indent="-619760">
              <a:lnSpc>
                <a:spcPts val="2875"/>
              </a:lnSpc>
              <a:buChar char="-"/>
              <a:tabLst>
                <a:tab pos="619760" algn="l"/>
                <a:tab pos="3010535" algn="l"/>
              </a:tabLst>
            </a:pPr>
            <a:r>
              <a:rPr sz="2400" b="1" spc="-5" dirty="0">
                <a:latin typeface="Arial"/>
                <a:cs typeface="Arial"/>
              </a:rPr>
              <a:t>Proximity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metrics:	Geographic,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Organizational</a:t>
            </a:r>
            <a:endParaRPr sz="2400">
              <a:latin typeface="Arial"/>
              <a:cs typeface="Arial"/>
            </a:endParaRPr>
          </a:p>
          <a:p>
            <a:pPr marL="1706245" algn="ctr">
              <a:lnSpc>
                <a:spcPts val="2875"/>
              </a:lnSpc>
            </a:pPr>
            <a:r>
              <a:rPr sz="2400" b="1" spc="-5" dirty="0">
                <a:latin typeface="Arial"/>
                <a:cs typeface="Arial"/>
              </a:rPr>
              <a:t>Cultural,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Electronic</a:t>
            </a:r>
            <a:endParaRPr sz="2400">
              <a:latin typeface="Arial"/>
              <a:cs typeface="Arial"/>
            </a:endParaRPr>
          </a:p>
          <a:p>
            <a:pPr marL="956310" lvl="1" indent="-271145">
              <a:lnSpc>
                <a:spcPts val="2875"/>
              </a:lnSpc>
              <a:buChar char="-"/>
              <a:tabLst>
                <a:tab pos="956310" algn="l"/>
                <a:tab pos="956944" algn="l"/>
                <a:tab pos="247904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Toyota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city</a:t>
            </a:r>
            <a:endParaRPr sz="2400">
              <a:latin typeface="Arial"/>
              <a:cs typeface="Arial"/>
            </a:endParaRPr>
          </a:p>
          <a:p>
            <a:pPr marL="956310" lvl="1" indent="-271145">
              <a:lnSpc>
                <a:spcPts val="2875"/>
              </a:lnSpc>
              <a:buChar char="-"/>
              <a:tabLst>
                <a:tab pos="956310" algn="l"/>
                <a:tab pos="956944" algn="l"/>
                <a:tab pos="247967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Ma Bell (AT&amp;T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New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Jersey)</a:t>
            </a:r>
            <a:endParaRPr sz="2400">
              <a:latin typeface="Arial"/>
              <a:cs typeface="Arial"/>
            </a:endParaRPr>
          </a:p>
          <a:p>
            <a:pPr marL="12700" marR="5080" lvl="1" indent="673100">
              <a:lnSpc>
                <a:spcPct val="100000"/>
              </a:lnSpc>
              <a:buChar char="-"/>
              <a:tabLst>
                <a:tab pos="956310" algn="l"/>
                <a:tab pos="956944" algn="l"/>
                <a:tab pos="248031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IBM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mainframes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&amp;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Hudson River Valley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Modular supply -chain architecture features</a:t>
            </a:r>
            <a:r>
              <a:rPr sz="24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multiple,</a:t>
            </a:r>
            <a:endParaRPr sz="2400">
              <a:latin typeface="Arial"/>
              <a:cs typeface="Arial"/>
            </a:endParaRPr>
          </a:p>
          <a:p>
            <a:pPr marL="920750">
              <a:lnSpc>
                <a:spcPts val="2865"/>
              </a:lnSpc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interchangeable supplier and standard</a:t>
            </a:r>
            <a:r>
              <a:rPr sz="24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interfaces</a:t>
            </a:r>
            <a:endParaRPr sz="2400">
              <a:latin typeface="Arial"/>
              <a:cs typeface="Arial"/>
            </a:endParaRPr>
          </a:p>
          <a:p>
            <a:pPr marL="871855" lvl="1" indent="-186690">
              <a:lnSpc>
                <a:spcPts val="2875"/>
              </a:lnSpc>
              <a:buChar char="-"/>
              <a:tabLst>
                <a:tab pos="872490" algn="l"/>
                <a:tab pos="239585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Garment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industry</a:t>
            </a:r>
            <a:endParaRPr sz="2400">
              <a:latin typeface="Arial"/>
              <a:cs typeface="Arial"/>
            </a:endParaRPr>
          </a:p>
          <a:p>
            <a:pPr marL="871855" lvl="1" indent="-186690">
              <a:lnSpc>
                <a:spcPts val="2875"/>
              </a:lnSpc>
              <a:buChar char="-"/>
              <a:tabLst>
                <a:tab pos="872490" algn="l"/>
                <a:tab pos="239458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PC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industry</a:t>
            </a:r>
            <a:endParaRPr sz="2400">
              <a:latin typeface="Arial"/>
              <a:cs typeface="Arial"/>
            </a:endParaRPr>
          </a:p>
          <a:p>
            <a:pPr marL="871855" lvl="1" indent="-186690">
              <a:lnSpc>
                <a:spcPts val="2875"/>
              </a:lnSpc>
              <a:buChar char="-"/>
              <a:tabLst>
                <a:tab pos="872490" algn="l"/>
                <a:tab pos="239458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General Motors’ global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sourcing</a:t>
            </a:r>
            <a:endParaRPr sz="2400">
              <a:latin typeface="Arial"/>
              <a:cs typeface="Arial"/>
            </a:endParaRPr>
          </a:p>
          <a:p>
            <a:pPr marL="871855" lvl="1" indent="-186690">
              <a:lnSpc>
                <a:spcPct val="100000"/>
              </a:lnSpc>
              <a:buChar char="-"/>
              <a:tabLst>
                <a:tab pos="872490" algn="l"/>
                <a:tab pos="239458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	Telephones and telephone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774" y="173228"/>
            <a:ext cx="855535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5080" indent="-345440">
              <a:lnSpc>
                <a:spcPct val="100000"/>
              </a:lnSpc>
              <a:spcBef>
                <a:spcPts val="100"/>
              </a:spcBef>
              <a:tabLst>
                <a:tab pos="3339465" algn="l"/>
                <a:tab pos="8285480" algn="l"/>
              </a:tabLst>
            </a:pPr>
            <a:r>
              <a:rPr sz="2800" spc="-5" dirty="0"/>
              <a:t>DESIGNIN</a:t>
            </a:r>
            <a:r>
              <a:rPr sz="2800" dirty="0"/>
              <a:t>G</a:t>
            </a:r>
            <a:r>
              <a:rPr sz="2800" spc="-5" dirty="0"/>
              <a:t> ARCHITECTURE</a:t>
            </a:r>
            <a:r>
              <a:rPr sz="2800" dirty="0"/>
              <a:t>S</a:t>
            </a:r>
            <a:r>
              <a:rPr sz="2800" spc="-5" dirty="0"/>
              <a:t> FO</a:t>
            </a:r>
            <a:r>
              <a:rPr sz="2800" dirty="0"/>
              <a:t>R</a:t>
            </a:r>
            <a:r>
              <a:rPr sz="2800" spc="-5" dirty="0"/>
              <a:t> PRODUCT</a:t>
            </a:r>
            <a:r>
              <a:rPr sz="2800" dirty="0"/>
              <a:t>S	&amp;  </a:t>
            </a:r>
            <a:r>
              <a:rPr sz="2800" spc="-5" dirty="0"/>
              <a:t>VALUE</a:t>
            </a:r>
            <a:r>
              <a:rPr sz="2800" dirty="0"/>
              <a:t> </a:t>
            </a:r>
            <a:r>
              <a:rPr sz="2800" spc="-5" dirty="0"/>
              <a:t>CHAINS:	THE NEED FOR</a:t>
            </a:r>
            <a:r>
              <a:rPr sz="2800" spc="-30" dirty="0"/>
              <a:t> </a:t>
            </a:r>
            <a:r>
              <a:rPr sz="2800" spc="-5" dirty="0"/>
              <a:t>ALIGNMENT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38453" y="5737352"/>
            <a:ext cx="1584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MODULAR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425" y="2501645"/>
            <a:ext cx="2379980" cy="676910"/>
          </a:xfrm>
          <a:custGeom>
            <a:avLst/>
            <a:gdLst/>
            <a:ahLst/>
            <a:cxnLst/>
            <a:rect l="l" t="t" r="r" b="b"/>
            <a:pathLst>
              <a:path w="2379980" h="676910">
                <a:moveTo>
                  <a:pt x="2379726" y="676655"/>
                </a:moveTo>
                <a:lnTo>
                  <a:pt x="0" y="0"/>
                </a:lnTo>
              </a:path>
            </a:pathLst>
          </a:custGeom>
          <a:ln w="76200">
            <a:solidFill>
              <a:srgbClr val="51D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854" y="3146552"/>
            <a:ext cx="243141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PRODUCT  ARCHITECTURE</a:t>
            </a:r>
            <a:endParaRPr sz="2400">
              <a:latin typeface="Arial"/>
              <a:cs typeface="Arial"/>
            </a:endParaRPr>
          </a:p>
          <a:p>
            <a:pPr marL="6223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Arial"/>
                <a:cs typeface="Arial"/>
              </a:rPr>
              <a:t>INTEGRAL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8053" y="1774951"/>
            <a:ext cx="536067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6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VALUE CHAIN</a:t>
            </a:r>
            <a:r>
              <a:rPr sz="28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ARCHITECTURE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880"/>
              </a:lnSpc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(Geog., Organ., Cultural,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Elec.)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05100" y="3162300"/>
          <a:ext cx="61341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7799">
                <a:tc>
                  <a:txBody>
                    <a:bodyPr/>
                    <a:lstStyle/>
                    <a:p>
                      <a:pPr marL="194945" marR="19748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Jet engines 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Microprocessors  Mercedes</a:t>
                      </a:r>
                      <a:r>
                        <a:rPr sz="2400" b="1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vehicles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68275" marB="0">
                    <a:lnL w="76200">
                      <a:solidFill>
                        <a:srgbClr val="51DC00"/>
                      </a:solidFill>
                      <a:prstDash val="solid"/>
                    </a:lnL>
                    <a:lnR w="76200">
                      <a:solidFill>
                        <a:srgbClr val="51DC00"/>
                      </a:solidFill>
                      <a:prstDash val="solid"/>
                    </a:lnR>
                    <a:lnT w="76200">
                      <a:solidFill>
                        <a:srgbClr val="51DC00"/>
                      </a:solidFill>
                      <a:prstDash val="solid"/>
                    </a:lnT>
                    <a:lnB w="53975">
                      <a:solidFill>
                        <a:srgbClr val="51D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93700" marR="828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Polaroid  Nortel,</a:t>
                      </a:r>
                      <a:r>
                        <a:rPr sz="2400" b="1" spc="-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Lucent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76200">
                      <a:solidFill>
                        <a:srgbClr val="51DC00"/>
                      </a:solidFill>
                      <a:prstDash val="solid"/>
                    </a:lnL>
                    <a:lnT w="76200">
                      <a:solidFill>
                        <a:srgbClr val="51DC00"/>
                      </a:solidFill>
                      <a:prstDash val="solid"/>
                    </a:lnT>
                    <a:lnB w="53975">
                      <a:solidFill>
                        <a:srgbClr val="51DC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51DC00"/>
                      </a:solidFill>
                      <a:prstDash val="solid"/>
                    </a:lnR>
                    <a:lnT w="76200">
                      <a:solidFill>
                        <a:srgbClr val="51DC00"/>
                      </a:solidFill>
                      <a:prstDash val="solid"/>
                    </a:lnT>
                    <a:lnB w="76200">
                      <a:solidFill>
                        <a:srgbClr val="51D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42570" marR="53721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Automotive 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Supplier</a:t>
                      </a:r>
                      <a:r>
                        <a:rPr sz="2400" b="1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Parks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0340" marB="0">
                    <a:lnL w="76200">
                      <a:solidFill>
                        <a:srgbClr val="51DC00"/>
                      </a:solidFill>
                      <a:prstDash val="solid"/>
                    </a:lnL>
                    <a:lnR w="76200">
                      <a:solidFill>
                        <a:srgbClr val="51DC00"/>
                      </a:solidFill>
                      <a:prstDash val="solid"/>
                    </a:lnR>
                    <a:lnT w="53975">
                      <a:solidFill>
                        <a:srgbClr val="51D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0" marR="206375">
                        <a:lnSpc>
                          <a:spcPct val="100000"/>
                        </a:lnSpc>
                        <a:spcBef>
                          <a:spcPts val="206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Personal</a:t>
                      </a:r>
                      <a:r>
                        <a:rPr sz="2400" b="1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Computers 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Bicycles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300" marR="567055">
                        <a:lnSpc>
                          <a:spcPts val="2870"/>
                        </a:lnSpc>
                        <a:spcBef>
                          <a:spcPts val="9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Chrysler</a:t>
                      </a:r>
                      <a:r>
                        <a:rPr sz="2400" b="1" spc="-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Vehicles 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Cisco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61620" marB="0">
                    <a:lnL w="76200">
                      <a:solidFill>
                        <a:srgbClr val="51DC00"/>
                      </a:solidFill>
                      <a:prstDash val="solid"/>
                    </a:lnL>
                    <a:lnT w="53975">
                      <a:solidFill>
                        <a:srgbClr val="51D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51DC00"/>
                      </a:solidFill>
                      <a:prstDash val="solid"/>
                    </a:lnR>
                    <a:lnT w="76200">
                      <a:solidFill>
                        <a:srgbClr val="51DC00"/>
                      </a:solidFill>
                      <a:prstDash val="solid"/>
                    </a:lnT>
                    <a:lnB w="76200">
                      <a:solidFill>
                        <a:srgbClr val="51D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51DC00"/>
                      </a:solidFill>
                      <a:prstDash val="solid"/>
                    </a:lnL>
                    <a:lnB w="76200">
                      <a:solidFill>
                        <a:srgbClr val="51DC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51DC00"/>
                      </a:solidFill>
                      <a:prstDash val="solid"/>
                    </a:lnR>
                    <a:lnT w="76200">
                      <a:solidFill>
                        <a:srgbClr val="51DC00"/>
                      </a:solidFill>
                      <a:prstDash val="solid"/>
                    </a:lnT>
                    <a:lnB w="76200">
                      <a:solidFill>
                        <a:srgbClr val="51D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370579" y="2768600"/>
            <a:ext cx="1584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INTEGRAL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99429" y="2728976"/>
            <a:ext cx="1584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MODULAR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9033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83051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6380" y="139522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0197" y="139522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20574" y="0"/>
                </a:lnTo>
              </a:path>
              <a:path w="82550">
                <a:moveTo>
                  <a:pt x="61722" y="0"/>
                </a:moveTo>
                <a:lnTo>
                  <a:pt x="82296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1148" y="1228534"/>
            <a:ext cx="9107805" cy="2104390"/>
            <a:chOff x="41148" y="1228534"/>
            <a:chExt cx="9107805" cy="2104390"/>
          </a:xfrm>
        </p:grpSpPr>
        <p:sp>
          <p:nvSpPr>
            <p:cNvPr id="7" name="object 7"/>
            <p:cNvSpPr/>
            <p:nvPr/>
          </p:nvSpPr>
          <p:spPr>
            <a:xfrm>
              <a:off x="7577328" y="141122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77328" y="1419225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>
                  <a:moveTo>
                    <a:pt x="0" y="0"/>
                  </a:moveTo>
                  <a:lnTo>
                    <a:pt x="102870" y="0"/>
                  </a:lnTo>
                </a:path>
              </a:pathLst>
            </a:custGeom>
            <a:ln w="8382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8972" y="1351026"/>
              <a:ext cx="8225028" cy="1684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22664" y="1515237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90">
                  <a:moveTo>
                    <a:pt x="0" y="0"/>
                  </a:moveTo>
                  <a:lnTo>
                    <a:pt x="21335" y="0"/>
                  </a:lnTo>
                </a:path>
              </a:pathLst>
            </a:custGeom>
            <a:ln w="8382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2415" y="1519428"/>
              <a:ext cx="8101583" cy="960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29150" y="1611249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8382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74736" y="1607058"/>
              <a:ext cx="288797" cy="83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89848" y="1607058"/>
              <a:ext cx="83057" cy="838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14054" y="1607058"/>
              <a:ext cx="246888" cy="838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148" y="1254251"/>
              <a:ext cx="9065260" cy="2052955"/>
            </a:xfrm>
            <a:custGeom>
              <a:avLst/>
              <a:gdLst/>
              <a:ahLst/>
              <a:cxnLst/>
              <a:rect l="l" t="t" r="r" b="b"/>
              <a:pathLst>
                <a:path w="9065260" h="2052954">
                  <a:moveTo>
                    <a:pt x="1416558" y="0"/>
                  </a:moveTo>
                  <a:lnTo>
                    <a:pt x="0" y="0"/>
                  </a:lnTo>
                  <a:lnTo>
                    <a:pt x="0" y="2052828"/>
                  </a:lnTo>
                  <a:lnTo>
                    <a:pt x="1416558" y="2052828"/>
                  </a:lnTo>
                  <a:lnTo>
                    <a:pt x="1416558" y="0"/>
                  </a:lnTo>
                  <a:close/>
                </a:path>
                <a:path w="9065260" h="2052954">
                  <a:moveTo>
                    <a:pt x="9064752" y="0"/>
                  </a:moveTo>
                  <a:lnTo>
                    <a:pt x="7725156" y="0"/>
                  </a:lnTo>
                  <a:lnTo>
                    <a:pt x="7725156" y="2052828"/>
                  </a:lnTo>
                  <a:lnTo>
                    <a:pt x="9064752" y="2052828"/>
                  </a:lnTo>
                  <a:lnTo>
                    <a:pt x="9064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66304" y="1254252"/>
              <a:ext cx="1339850" cy="2052955"/>
            </a:xfrm>
            <a:custGeom>
              <a:avLst/>
              <a:gdLst/>
              <a:ahLst/>
              <a:cxnLst/>
              <a:rect l="l" t="t" r="r" b="b"/>
              <a:pathLst>
                <a:path w="1339850" h="2052954">
                  <a:moveTo>
                    <a:pt x="0" y="0"/>
                  </a:moveTo>
                  <a:lnTo>
                    <a:pt x="0" y="2052827"/>
                  </a:lnTo>
                  <a:lnTo>
                    <a:pt x="1339596" y="2052827"/>
                  </a:lnTo>
                  <a:lnTo>
                    <a:pt x="1339596" y="0"/>
                  </a:lnTo>
                  <a:lnTo>
                    <a:pt x="0" y="0"/>
                  </a:lnTo>
                  <a:close/>
                </a:path>
              </a:pathLst>
            </a:custGeom>
            <a:ln w="51053">
              <a:solidFill>
                <a:srgbClr val="063D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30296" y="1254251"/>
              <a:ext cx="4431030" cy="2052955"/>
            </a:xfrm>
            <a:custGeom>
              <a:avLst/>
              <a:gdLst/>
              <a:ahLst/>
              <a:cxnLst/>
              <a:rect l="l" t="t" r="r" b="b"/>
              <a:pathLst>
                <a:path w="4431030" h="2052954">
                  <a:moveTo>
                    <a:pt x="1418082" y="0"/>
                  </a:moveTo>
                  <a:lnTo>
                    <a:pt x="0" y="0"/>
                  </a:lnTo>
                  <a:lnTo>
                    <a:pt x="0" y="2052828"/>
                  </a:lnTo>
                  <a:lnTo>
                    <a:pt x="1418082" y="2052828"/>
                  </a:lnTo>
                  <a:lnTo>
                    <a:pt x="1418082" y="0"/>
                  </a:lnTo>
                  <a:close/>
                </a:path>
                <a:path w="4431030" h="2052954">
                  <a:moveTo>
                    <a:pt x="2886456" y="0"/>
                  </a:moveTo>
                  <a:lnTo>
                    <a:pt x="1546860" y="0"/>
                  </a:lnTo>
                  <a:lnTo>
                    <a:pt x="1546860" y="2052828"/>
                  </a:lnTo>
                  <a:lnTo>
                    <a:pt x="2886456" y="2052828"/>
                  </a:lnTo>
                  <a:lnTo>
                    <a:pt x="2886456" y="0"/>
                  </a:lnTo>
                  <a:close/>
                </a:path>
                <a:path w="4431030" h="2052954">
                  <a:moveTo>
                    <a:pt x="4431030" y="0"/>
                  </a:moveTo>
                  <a:lnTo>
                    <a:pt x="3091434" y="0"/>
                  </a:lnTo>
                  <a:lnTo>
                    <a:pt x="3091434" y="2052828"/>
                  </a:lnTo>
                  <a:lnTo>
                    <a:pt x="4431030" y="2052828"/>
                  </a:lnTo>
                  <a:lnTo>
                    <a:pt x="4431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0" y="4632197"/>
            <a:ext cx="3581400" cy="218313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487680" indent="-375285">
              <a:lnSpc>
                <a:spcPct val="100000"/>
              </a:lnSpc>
              <a:spcBef>
                <a:spcPts val="484"/>
              </a:spcBef>
              <a:buSzPct val="90000"/>
              <a:buChar char="-"/>
              <a:tabLst>
                <a:tab pos="487680" algn="l"/>
              </a:tabLst>
            </a:pPr>
            <a:r>
              <a:rPr sz="4000" b="1" spc="-5" dirty="0">
                <a:solidFill>
                  <a:srgbClr val="063DE8"/>
                </a:solidFill>
                <a:latin typeface="Verdana"/>
                <a:cs typeface="Verdana"/>
              </a:rPr>
              <a:t>F</a:t>
            </a:r>
            <a:r>
              <a:rPr sz="3600" b="1" spc="-5" dirty="0">
                <a:solidFill>
                  <a:srgbClr val="063DE8"/>
                </a:solidFill>
                <a:latin typeface="Verdana"/>
                <a:cs typeface="Verdana"/>
              </a:rPr>
              <a:t>ocus</a:t>
            </a:r>
            <a:endParaRPr sz="3600">
              <a:latin typeface="Verdana"/>
              <a:cs typeface="Verdana"/>
            </a:endParaRPr>
          </a:p>
          <a:p>
            <a:pPr marL="488315" indent="-376555">
              <a:lnSpc>
                <a:spcPct val="100000"/>
              </a:lnSpc>
              <a:spcBef>
                <a:spcPts val="875"/>
              </a:spcBef>
              <a:buChar char="-"/>
              <a:tabLst>
                <a:tab pos="488950" algn="l"/>
              </a:tabLst>
            </a:pPr>
            <a:r>
              <a:rPr sz="3600" b="1" spc="-5" dirty="0">
                <a:latin typeface="Verdana"/>
                <a:cs typeface="Verdana"/>
              </a:rPr>
              <a:t>A</a:t>
            </a:r>
            <a:r>
              <a:rPr sz="3200" b="1" spc="-5" dirty="0">
                <a:latin typeface="Verdana"/>
                <a:cs typeface="Verdana"/>
              </a:rPr>
              <a:t>rchitecture</a:t>
            </a:r>
            <a:endParaRPr sz="3200">
              <a:latin typeface="Verdana"/>
              <a:cs typeface="Verdana"/>
            </a:endParaRPr>
          </a:p>
          <a:p>
            <a:pPr marL="487680" indent="-375285">
              <a:lnSpc>
                <a:spcPct val="100000"/>
              </a:lnSpc>
              <a:spcBef>
                <a:spcPts val="869"/>
              </a:spcBef>
              <a:buClr>
                <a:srgbClr val="3333CC"/>
              </a:buClr>
              <a:buChar char="-"/>
              <a:tabLst>
                <a:tab pos="487680" algn="l"/>
              </a:tabLst>
            </a:pPr>
            <a:r>
              <a:rPr sz="3600" b="1" spc="-5" dirty="0">
                <a:solidFill>
                  <a:srgbClr val="17FF36"/>
                </a:solidFill>
                <a:latin typeface="Verdana"/>
                <a:cs typeface="Verdana"/>
              </a:rPr>
              <a:t>T</a:t>
            </a:r>
            <a:r>
              <a:rPr sz="3200" b="1" spc="-5" dirty="0">
                <a:solidFill>
                  <a:srgbClr val="17FF36"/>
                </a:solidFill>
                <a:latin typeface="Verdana"/>
                <a:cs typeface="Verdana"/>
              </a:rPr>
              <a:t>echnology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48" y="1254252"/>
            <a:ext cx="1416685" cy="2052955"/>
          </a:xfrm>
          <a:prstGeom prst="rect">
            <a:avLst/>
          </a:prstGeom>
          <a:ln w="51054">
            <a:solidFill>
              <a:srgbClr val="1EFF35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122555" marR="110489">
              <a:lnSpc>
                <a:spcPct val="100000"/>
              </a:lnSpc>
              <a:spcBef>
                <a:spcPts val="1155"/>
              </a:spcBef>
            </a:pPr>
            <a:r>
              <a:rPr sz="2400" b="1" spc="-5" dirty="0">
                <a:solidFill>
                  <a:srgbClr val="17FF36"/>
                </a:solidFill>
                <a:latin typeface="Times New Roman"/>
                <a:cs typeface="Times New Roman"/>
              </a:rPr>
              <a:t>Design  Detailed  Perform.</a:t>
            </a:r>
            <a:endParaRPr sz="2400">
              <a:latin typeface="Times New Roman"/>
              <a:cs typeface="Times New Roman"/>
            </a:endParaRPr>
          </a:p>
          <a:p>
            <a:pPr marL="122555">
              <a:lnSpc>
                <a:spcPts val="2865"/>
              </a:lnSpc>
            </a:pPr>
            <a:r>
              <a:rPr sz="2400" b="1" dirty="0">
                <a:solidFill>
                  <a:srgbClr val="17FF36"/>
                </a:solidFill>
                <a:latin typeface="Times New Roman"/>
                <a:cs typeface="Times New Roman"/>
              </a:rPr>
              <a:t>Specs</a:t>
            </a:r>
            <a:endParaRPr sz="2400">
              <a:latin typeface="Times New Roman"/>
              <a:cs typeface="Times New Roman"/>
            </a:endParaRPr>
          </a:p>
          <a:p>
            <a:pPr marL="122555">
              <a:lnSpc>
                <a:spcPts val="2875"/>
              </a:lnSpc>
            </a:pPr>
            <a:r>
              <a:rPr sz="2400" b="1" dirty="0">
                <a:solidFill>
                  <a:srgbClr val="17FF36"/>
                </a:solidFill>
                <a:latin typeface="Times New Roman"/>
                <a:cs typeface="Times New Roman"/>
              </a:rPr>
              <a:t>&amp;</a:t>
            </a:r>
            <a:r>
              <a:rPr sz="2400" b="1" spc="-40" dirty="0">
                <a:solidFill>
                  <a:srgbClr val="17FF3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7FF36"/>
                </a:solidFill>
                <a:latin typeface="Times New Roman"/>
                <a:cs typeface="Times New Roman"/>
              </a:rPr>
              <a:t>Funct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532000" y="1254252"/>
            <a:ext cx="1534160" cy="2052955"/>
            <a:chOff x="1532000" y="1254252"/>
            <a:chExt cx="1534160" cy="2052955"/>
          </a:xfrm>
        </p:grpSpPr>
        <p:sp>
          <p:nvSpPr>
            <p:cNvPr id="22" name="object 22"/>
            <p:cNvSpPr/>
            <p:nvPr/>
          </p:nvSpPr>
          <p:spPr>
            <a:xfrm>
              <a:off x="1538477" y="1362456"/>
              <a:ext cx="1521460" cy="1600200"/>
            </a:xfrm>
            <a:custGeom>
              <a:avLst/>
              <a:gdLst/>
              <a:ahLst/>
              <a:cxnLst/>
              <a:rect l="l" t="t" r="r" b="b"/>
              <a:pathLst>
                <a:path w="1521460" h="1600200">
                  <a:moveTo>
                    <a:pt x="0" y="0"/>
                  </a:moveTo>
                  <a:lnTo>
                    <a:pt x="0" y="1600200"/>
                  </a:lnTo>
                  <a:lnTo>
                    <a:pt x="1520952" y="1600200"/>
                  </a:lnTo>
                  <a:lnTo>
                    <a:pt x="1520952" y="0"/>
                  </a:lnTo>
                  <a:lnTo>
                    <a:pt x="0" y="0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85721" y="1254252"/>
              <a:ext cx="1340485" cy="2052955"/>
            </a:xfrm>
            <a:custGeom>
              <a:avLst/>
              <a:gdLst/>
              <a:ahLst/>
              <a:cxnLst/>
              <a:rect l="l" t="t" r="r" b="b"/>
              <a:pathLst>
                <a:path w="1340485" h="2052954">
                  <a:moveTo>
                    <a:pt x="1340358" y="2052827"/>
                  </a:moveTo>
                  <a:lnTo>
                    <a:pt x="1340358" y="0"/>
                  </a:lnTo>
                  <a:lnTo>
                    <a:pt x="0" y="0"/>
                  </a:lnTo>
                  <a:lnTo>
                    <a:pt x="0" y="2052827"/>
                  </a:lnTo>
                  <a:lnTo>
                    <a:pt x="1340358" y="20528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130295" y="1254252"/>
            <a:ext cx="1418590" cy="2052955"/>
          </a:xfrm>
          <a:prstGeom prst="rect">
            <a:avLst/>
          </a:prstGeom>
          <a:ln w="51053">
            <a:solidFill>
              <a:srgbClr val="1EFF35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86995" marR="86995" indent="15240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solidFill>
                  <a:srgbClr val="17FF36"/>
                </a:solidFill>
                <a:latin typeface="Times New Roman"/>
                <a:cs typeface="Times New Roman"/>
              </a:rPr>
              <a:t>Unit  </a:t>
            </a:r>
            <a:r>
              <a:rPr sz="2400" b="1" spc="-5" dirty="0">
                <a:solidFill>
                  <a:srgbClr val="17FF36"/>
                </a:solidFill>
                <a:latin typeface="Times New Roman"/>
                <a:cs typeface="Times New Roman"/>
              </a:rPr>
              <a:t>Processes</a:t>
            </a:r>
            <a:endParaRPr sz="2400">
              <a:latin typeface="Times New Roman"/>
              <a:cs typeface="Times New Roman"/>
            </a:endParaRPr>
          </a:p>
          <a:p>
            <a:pPr marL="86995" marR="120650" indent="228600">
              <a:lnSpc>
                <a:spcPts val="2870"/>
              </a:lnSpc>
              <a:spcBef>
                <a:spcPts val="90"/>
              </a:spcBef>
            </a:pPr>
            <a:r>
              <a:rPr sz="2400" b="1" spc="-5" dirty="0">
                <a:solidFill>
                  <a:srgbClr val="17FF36"/>
                </a:solidFill>
                <a:latin typeface="Times New Roman"/>
                <a:cs typeface="Times New Roman"/>
              </a:rPr>
              <a:t>Tech.  </a:t>
            </a:r>
            <a:r>
              <a:rPr sz="2400" b="1" dirty="0">
                <a:solidFill>
                  <a:srgbClr val="17FF36"/>
                </a:solidFill>
                <a:latin typeface="Times New Roman"/>
                <a:cs typeface="Times New Roman"/>
              </a:rPr>
              <a:t>&amp;</a:t>
            </a:r>
            <a:r>
              <a:rPr sz="2400" b="1" spc="-100" dirty="0">
                <a:solidFill>
                  <a:srgbClr val="17FF3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7FF36"/>
                </a:solidFill>
                <a:latin typeface="Times New Roman"/>
                <a:cs typeface="Times New Roman"/>
              </a:rPr>
              <a:t>Equip.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7155" y="1254252"/>
            <a:ext cx="1339850" cy="2052955"/>
          </a:xfrm>
          <a:prstGeom prst="rect">
            <a:avLst/>
          </a:prstGeom>
          <a:ln w="51053">
            <a:solidFill>
              <a:srgbClr val="063DE8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198120" marR="48260" indent="-76200">
              <a:lnSpc>
                <a:spcPct val="100000"/>
              </a:lnSpc>
              <a:spcBef>
                <a:spcPts val="1155"/>
              </a:spcBef>
            </a:pPr>
            <a:r>
              <a:rPr sz="2400" b="1" dirty="0">
                <a:solidFill>
                  <a:srgbClr val="063DE8"/>
                </a:solidFill>
                <a:latin typeface="Times New Roman"/>
                <a:cs typeface="Times New Roman"/>
              </a:rPr>
              <a:t>Mfg.Syst  </a:t>
            </a:r>
            <a:r>
              <a:rPr sz="2400" spc="-5" dirty="0">
                <a:solidFill>
                  <a:srgbClr val="063DE8"/>
                </a:solidFill>
                <a:latin typeface="Times New Roman"/>
                <a:cs typeface="Times New Roman"/>
              </a:rPr>
              <a:t>Functnl  Cellular.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21729" y="1254252"/>
            <a:ext cx="1377950" cy="2052955"/>
          </a:xfrm>
          <a:prstGeom prst="rect">
            <a:avLst/>
          </a:prstGeom>
          <a:ln w="51053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24790" marR="21590">
              <a:lnSpc>
                <a:spcPts val="2875"/>
              </a:lnSpc>
              <a:spcBef>
                <a:spcPts val="450"/>
              </a:spcBef>
            </a:pPr>
            <a:r>
              <a:rPr sz="2400" b="1" dirty="0">
                <a:latin typeface="Times New Roman"/>
                <a:cs typeface="Times New Roman"/>
              </a:rPr>
              <a:t>S.C.</a:t>
            </a:r>
            <a:endParaRPr sz="2400">
              <a:latin typeface="Times New Roman"/>
              <a:cs typeface="Times New Roman"/>
            </a:endParaRPr>
          </a:p>
          <a:p>
            <a:pPr marL="72390">
              <a:lnSpc>
                <a:spcPts val="287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Architect.  </a:t>
            </a:r>
            <a:r>
              <a:rPr sz="2400" dirty="0">
                <a:latin typeface="Times New Roman"/>
                <a:cs typeface="Times New Roman"/>
              </a:rPr>
              <a:t>Orgs Set  &amp; </a:t>
            </a:r>
            <a:r>
              <a:rPr sz="2400" spc="-5" dirty="0">
                <a:latin typeface="Times New Roman"/>
                <a:cs typeface="Times New Roman"/>
              </a:rPr>
              <a:t>Alloc.  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Tasks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66304" y="1254252"/>
            <a:ext cx="1377950" cy="2052955"/>
          </a:xfrm>
          <a:prstGeom prst="rect">
            <a:avLst/>
          </a:prstGeom>
          <a:ln w="51053">
            <a:solidFill>
              <a:srgbClr val="063DE8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545"/>
              </a:spcBef>
            </a:pPr>
            <a:r>
              <a:rPr sz="2400" b="1" spc="-5" dirty="0">
                <a:solidFill>
                  <a:srgbClr val="063DE8"/>
                </a:solidFill>
                <a:latin typeface="Times New Roman"/>
                <a:cs typeface="Times New Roman"/>
              </a:rPr>
              <a:t>Logistics  </a:t>
            </a:r>
            <a:r>
              <a:rPr sz="2400" b="1" dirty="0">
                <a:solidFill>
                  <a:srgbClr val="063DE8"/>
                </a:solidFill>
                <a:latin typeface="Times New Roman"/>
                <a:cs typeface="Times New Roman"/>
              </a:rPr>
              <a:t>&amp; Coord  System  </a:t>
            </a:r>
            <a:r>
              <a:rPr sz="2400" dirty="0">
                <a:solidFill>
                  <a:srgbClr val="063DE8"/>
                </a:solidFill>
                <a:latin typeface="Times New Roman"/>
                <a:cs typeface="Times New Roman"/>
              </a:rPr>
              <a:t>Auton vs.  </a:t>
            </a:r>
            <a:r>
              <a:rPr sz="2400" spc="-5" dirty="0">
                <a:solidFill>
                  <a:srgbClr val="063DE8"/>
                </a:solidFill>
                <a:latin typeface="Times New Roman"/>
                <a:cs typeface="Times New Roman"/>
              </a:rPr>
              <a:t>Integrated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29412" y="3429000"/>
            <a:ext cx="266065" cy="509905"/>
            <a:chOff x="629412" y="3429000"/>
            <a:chExt cx="266065" cy="509905"/>
          </a:xfrm>
        </p:grpSpPr>
        <p:sp>
          <p:nvSpPr>
            <p:cNvPr id="29" name="object 29"/>
            <p:cNvSpPr/>
            <p:nvPr/>
          </p:nvSpPr>
          <p:spPr>
            <a:xfrm>
              <a:off x="762000" y="3693413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5">
                  <a:moveTo>
                    <a:pt x="0" y="0"/>
                  </a:moveTo>
                  <a:lnTo>
                    <a:pt x="0" y="245363"/>
                  </a:lnTo>
                </a:path>
              </a:pathLst>
            </a:custGeom>
            <a:ln w="76200">
              <a:solidFill>
                <a:srgbClr val="1EFF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29412" y="3429000"/>
              <a:ext cx="266065" cy="266700"/>
            </a:xfrm>
            <a:custGeom>
              <a:avLst/>
              <a:gdLst/>
              <a:ahLst/>
              <a:cxnLst/>
              <a:rect l="l" t="t" r="r" b="b"/>
              <a:pathLst>
                <a:path w="266065" h="266700">
                  <a:moveTo>
                    <a:pt x="265938" y="266700"/>
                  </a:moveTo>
                  <a:lnTo>
                    <a:pt x="132587" y="0"/>
                  </a:lnTo>
                  <a:lnTo>
                    <a:pt x="0" y="266700"/>
                  </a:lnTo>
                  <a:lnTo>
                    <a:pt x="265938" y="266700"/>
                  </a:lnTo>
                  <a:close/>
                </a:path>
              </a:pathLst>
            </a:custGeom>
            <a:solidFill>
              <a:srgbClr val="1E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3667505" y="3529584"/>
            <a:ext cx="266065" cy="390525"/>
            <a:chOff x="3667505" y="3529584"/>
            <a:chExt cx="266065" cy="390525"/>
          </a:xfrm>
        </p:grpSpPr>
        <p:sp>
          <p:nvSpPr>
            <p:cNvPr id="32" name="object 32"/>
            <p:cNvSpPr/>
            <p:nvPr/>
          </p:nvSpPr>
          <p:spPr>
            <a:xfrm>
              <a:off x="3800093" y="3793236"/>
              <a:ext cx="0" cy="127000"/>
            </a:xfrm>
            <a:custGeom>
              <a:avLst/>
              <a:gdLst/>
              <a:ahLst/>
              <a:cxnLst/>
              <a:rect l="l" t="t" r="r" b="b"/>
              <a:pathLst>
                <a:path h="127000">
                  <a:moveTo>
                    <a:pt x="0" y="0"/>
                  </a:moveTo>
                  <a:lnTo>
                    <a:pt x="0" y="126491"/>
                  </a:lnTo>
                </a:path>
              </a:pathLst>
            </a:custGeom>
            <a:ln w="76200">
              <a:solidFill>
                <a:srgbClr val="1EFF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67505" y="352958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4">
                  <a:moveTo>
                    <a:pt x="265938" y="265938"/>
                  </a:moveTo>
                  <a:lnTo>
                    <a:pt x="133350" y="0"/>
                  </a:lnTo>
                  <a:lnTo>
                    <a:pt x="0" y="265938"/>
                  </a:lnTo>
                  <a:lnTo>
                    <a:pt x="265938" y="265938"/>
                  </a:lnTo>
                  <a:close/>
                </a:path>
              </a:pathLst>
            </a:custGeom>
            <a:solidFill>
              <a:srgbClr val="1E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908303" y="3529584"/>
            <a:ext cx="7337425" cy="935990"/>
            <a:chOff x="908303" y="3529584"/>
            <a:chExt cx="7337425" cy="935990"/>
          </a:xfrm>
        </p:grpSpPr>
        <p:sp>
          <p:nvSpPr>
            <p:cNvPr id="35" name="object 35"/>
            <p:cNvSpPr/>
            <p:nvPr/>
          </p:nvSpPr>
          <p:spPr>
            <a:xfrm>
              <a:off x="908303" y="4110228"/>
              <a:ext cx="2701290" cy="0"/>
            </a:xfrm>
            <a:custGeom>
              <a:avLst/>
              <a:gdLst/>
              <a:ahLst/>
              <a:cxnLst/>
              <a:rect l="l" t="t" r="r" b="b"/>
              <a:pathLst>
                <a:path w="2701290">
                  <a:moveTo>
                    <a:pt x="0" y="0"/>
                  </a:moveTo>
                  <a:lnTo>
                    <a:pt x="1309116" y="0"/>
                  </a:lnTo>
                </a:path>
                <a:path w="2701290">
                  <a:moveTo>
                    <a:pt x="1385316" y="0"/>
                  </a:moveTo>
                  <a:lnTo>
                    <a:pt x="2701290" y="0"/>
                  </a:lnTo>
                </a:path>
              </a:pathLst>
            </a:custGeom>
            <a:ln w="76200">
              <a:solidFill>
                <a:srgbClr val="1EFF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55519" y="3793236"/>
              <a:ext cx="0" cy="672465"/>
            </a:xfrm>
            <a:custGeom>
              <a:avLst/>
              <a:gdLst/>
              <a:ahLst/>
              <a:cxnLst/>
              <a:rect l="l" t="t" r="r" b="b"/>
              <a:pathLst>
                <a:path h="672464">
                  <a:moveTo>
                    <a:pt x="0" y="0"/>
                  </a:moveTo>
                  <a:lnTo>
                    <a:pt x="0" y="672084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22931" y="352958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4">
                  <a:moveTo>
                    <a:pt x="265938" y="265938"/>
                  </a:moveTo>
                  <a:lnTo>
                    <a:pt x="132587" y="0"/>
                  </a:lnTo>
                  <a:lnTo>
                    <a:pt x="0" y="265938"/>
                  </a:lnTo>
                  <a:lnTo>
                    <a:pt x="265938" y="2659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43550" y="4110228"/>
              <a:ext cx="2702560" cy="0"/>
            </a:xfrm>
            <a:custGeom>
              <a:avLst/>
              <a:gdLst/>
              <a:ahLst/>
              <a:cxnLst/>
              <a:rect l="l" t="t" r="r" b="b"/>
              <a:pathLst>
                <a:path w="2702559">
                  <a:moveTo>
                    <a:pt x="0" y="0"/>
                  </a:moveTo>
                  <a:lnTo>
                    <a:pt x="1387602" y="0"/>
                  </a:lnTo>
                </a:path>
                <a:path w="2702559">
                  <a:moveTo>
                    <a:pt x="1463802" y="0"/>
                  </a:moveTo>
                  <a:lnTo>
                    <a:pt x="2702052" y="0"/>
                  </a:lnTo>
                </a:path>
              </a:pathLst>
            </a:custGeom>
            <a:ln w="76200">
              <a:solidFill>
                <a:srgbClr val="063D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969251" y="3793236"/>
              <a:ext cx="0" cy="672465"/>
            </a:xfrm>
            <a:custGeom>
              <a:avLst/>
              <a:gdLst/>
              <a:ahLst/>
              <a:cxnLst/>
              <a:rect l="l" t="t" r="r" b="b"/>
              <a:pathLst>
                <a:path h="672464">
                  <a:moveTo>
                    <a:pt x="0" y="0"/>
                  </a:moveTo>
                  <a:lnTo>
                    <a:pt x="0" y="672084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36663" y="352958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5" h="266064">
                  <a:moveTo>
                    <a:pt x="265937" y="265938"/>
                  </a:moveTo>
                  <a:lnTo>
                    <a:pt x="132587" y="0"/>
                  </a:lnTo>
                  <a:lnTo>
                    <a:pt x="0" y="265938"/>
                  </a:lnTo>
                  <a:lnTo>
                    <a:pt x="265937" y="2659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38400" y="4419600"/>
              <a:ext cx="4326255" cy="0"/>
            </a:xfrm>
            <a:custGeom>
              <a:avLst/>
              <a:gdLst/>
              <a:ahLst/>
              <a:cxnLst/>
              <a:rect l="l" t="t" r="r" b="b"/>
              <a:pathLst>
                <a:path w="4326255">
                  <a:moveTo>
                    <a:pt x="0" y="0"/>
                  </a:moveTo>
                  <a:lnTo>
                    <a:pt x="4325874" y="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5214365" y="3529584"/>
            <a:ext cx="266065" cy="390525"/>
            <a:chOff x="5214365" y="3529584"/>
            <a:chExt cx="266065" cy="390525"/>
          </a:xfrm>
        </p:grpSpPr>
        <p:sp>
          <p:nvSpPr>
            <p:cNvPr id="43" name="object 43"/>
            <p:cNvSpPr/>
            <p:nvPr/>
          </p:nvSpPr>
          <p:spPr>
            <a:xfrm>
              <a:off x="5346953" y="3793236"/>
              <a:ext cx="0" cy="127000"/>
            </a:xfrm>
            <a:custGeom>
              <a:avLst/>
              <a:gdLst/>
              <a:ahLst/>
              <a:cxnLst/>
              <a:rect l="l" t="t" r="r" b="b"/>
              <a:pathLst>
                <a:path h="127000">
                  <a:moveTo>
                    <a:pt x="0" y="0"/>
                  </a:moveTo>
                  <a:lnTo>
                    <a:pt x="0" y="126491"/>
                  </a:lnTo>
                </a:path>
              </a:pathLst>
            </a:custGeom>
            <a:ln w="76200">
              <a:solidFill>
                <a:srgbClr val="063D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14365" y="352958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4">
                  <a:moveTo>
                    <a:pt x="265938" y="265937"/>
                  </a:moveTo>
                  <a:lnTo>
                    <a:pt x="133350" y="0"/>
                  </a:lnTo>
                  <a:lnTo>
                    <a:pt x="0" y="265938"/>
                  </a:lnTo>
                  <a:lnTo>
                    <a:pt x="265938" y="265937"/>
                  </a:lnTo>
                  <a:close/>
                </a:path>
              </a:pathLst>
            </a:custGeom>
            <a:solidFill>
              <a:srgbClr val="063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8303514" y="3529584"/>
            <a:ext cx="266065" cy="390525"/>
            <a:chOff x="8303514" y="3529584"/>
            <a:chExt cx="266065" cy="390525"/>
          </a:xfrm>
        </p:grpSpPr>
        <p:sp>
          <p:nvSpPr>
            <p:cNvPr id="46" name="object 46"/>
            <p:cNvSpPr/>
            <p:nvPr/>
          </p:nvSpPr>
          <p:spPr>
            <a:xfrm>
              <a:off x="8436102" y="3793236"/>
              <a:ext cx="0" cy="127000"/>
            </a:xfrm>
            <a:custGeom>
              <a:avLst/>
              <a:gdLst/>
              <a:ahLst/>
              <a:cxnLst/>
              <a:rect l="l" t="t" r="r" b="b"/>
              <a:pathLst>
                <a:path h="127000">
                  <a:moveTo>
                    <a:pt x="0" y="0"/>
                  </a:moveTo>
                  <a:lnTo>
                    <a:pt x="0" y="126491"/>
                  </a:lnTo>
                </a:path>
              </a:pathLst>
            </a:custGeom>
            <a:ln w="76200">
              <a:solidFill>
                <a:srgbClr val="063D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03514" y="352958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5" h="266064">
                  <a:moveTo>
                    <a:pt x="265937" y="265938"/>
                  </a:moveTo>
                  <a:lnTo>
                    <a:pt x="133350" y="0"/>
                  </a:lnTo>
                  <a:lnTo>
                    <a:pt x="0" y="265938"/>
                  </a:lnTo>
                  <a:lnTo>
                    <a:pt x="265937" y="265938"/>
                  </a:lnTo>
                  <a:close/>
                </a:path>
              </a:pathLst>
            </a:custGeom>
            <a:solidFill>
              <a:srgbClr val="063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781304" y="172465"/>
            <a:ext cx="1600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Product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18052" y="172465"/>
            <a:ext cx="1498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Process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43903" y="172465"/>
            <a:ext cx="2703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Supply</a:t>
            </a:r>
            <a:r>
              <a:rPr sz="36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Chain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85722" y="1254252"/>
            <a:ext cx="1340485" cy="2052955"/>
          </a:xfrm>
          <a:prstGeom prst="rect">
            <a:avLst/>
          </a:prstGeom>
          <a:ln w="51053">
            <a:solidFill>
              <a:srgbClr val="000000"/>
            </a:solidFill>
          </a:ln>
        </p:spPr>
        <p:txBody>
          <a:bodyPr vert="horz" wrap="square" lIns="0" tIns="160020" rIns="0" bIns="0" rtlCol="0">
            <a:spAutoFit/>
          </a:bodyPr>
          <a:lstStyle/>
          <a:p>
            <a:pPr>
              <a:lnSpc>
                <a:spcPts val="2875"/>
              </a:lnSpc>
              <a:spcBef>
                <a:spcPts val="1260"/>
              </a:spcBef>
            </a:pPr>
            <a:r>
              <a:rPr sz="2400" b="1" spc="-5" dirty="0">
                <a:latin typeface="Times New Roman"/>
                <a:cs typeface="Times New Roman"/>
              </a:rPr>
              <a:t>Architect.</a:t>
            </a:r>
            <a:endParaRPr sz="2400">
              <a:latin typeface="Times New Roman"/>
              <a:cs typeface="Times New Roman"/>
            </a:endParaRPr>
          </a:p>
          <a:p>
            <a:pPr marL="5969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Modular</a:t>
            </a:r>
            <a:endParaRPr sz="2400">
              <a:latin typeface="Times New Roman"/>
              <a:cs typeface="Times New Roman"/>
            </a:endParaRPr>
          </a:p>
          <a:p>
            <a:pPr marL="51689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vs.</a:t>
            </a:r>
            <a:endParaRPr sz="2400">
              <a:latin typeface="Times New Roman"/>
              <a:cs typeface="Times New Roman"/>
            </a:endParaRPr>
          </a:p>
          <a:p>
            <a:pPr marL="13589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Integral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50055" y="5002021"/>
            <a:ext cx="5022850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9779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3-D CE decision model 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illustrating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3600" b="1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i="1" dirty="0">
                <a:latin typeface="Times New Roman"/>
                <a:cs typeface="Times New Roman"/>
              </a:rPr>
              <a:t>imperative 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concurrency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123188" y="872477"/>
            <a:ext cx="1041400" cy="241935"/>
            <a:chOff x="1123188" y="872477"/>
            <a:chExt cx="1041400" cy="241935"/>
          </a:xfrm>
        </p:grpSpPr>
        <p:sp>
          <p:nvSpPr>
            <p:cNvPr id="54" name="object 54"/>
            <p:cNvSpPr/>
            <p:nvPr/>
          </p:nvSpPr>
          <p:spPr>
            <a:xfrm>
              <a:off x="1281684" y="898004"/>
              <a:ext cx="716280" cy="98425"/>
            </a:xfrm>
            <a:custGeom>
              <a:avLst/>
              <a:gdLst/>
              <a:ahLst/>
              <a:cxnLst/>
              <a:rect l="l" t="t" r="r" b="b"/>
              <a:pathLst>
                <a:path w="716280" h="98425">
                  <a:moveTo>
                    <a:pt x="0" y="84975"/>
                  </a:moveTo>
                  <a:lnTo>
                    <a:pt x="42998" y="63122"/>
                  </a:lnTo>
                  <a:lnTo>
                    <a:pt x="87444" y="44501"/>
                  </a:lnTo>
                  <a:lnTo>
                    <a:pt x="133161" y="29118"/>
                  </a:lnTo>
                  <a:lnTo>
                    <a:pt x="179971" y="16973"/>
                  </a:lnTo>
                  <a:lnTo>
                    <a:pt x="227696" y="8070"/>
                  </a:lnTo>
                  <a:lnTo>
                    <a:pt x="276160" y="2411"/>
                  </a:lnTo>
                  <a:lnTo>
                    <a:pt x="325185" y="0"/>
                  </a:lnTo>
                  <a:lnTo>
                    <a:pt x="374594" y="838"/>
                  </a:lnTo>
                  <a:lnTo>
                    <a:pt x="424208" y="4929"/>
                  </a:lnTo>
                  <a:lnTo>
                    <a:pt x="473851" y="12275"/>
                  </a:lnTo>
                  <a:lnTo>
                    <a:pt x="523344" y="22879"/>
                  </a:lnTo>
                  <a:lnTo>
                    <a:pt x="572511" y="36744"/>
                  </a:lnTo>
                  <a:lnTo>
                    <a:pt x="621175" y="53872"/>
                  </a:lnTo>
                  <a:lnTo>
                    <a:pt x="669157" y="74266"/>
                  </a:lnTo>
                  <a:lnTo>
                    <a:pt x="716280" y="97929"/>
                  </a:lnTo>
                </a:path>
              </a:pathLst>
            </a:custGeom>
            <a:ln w="5105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23188" y="904493"/>
              <a:ext cx="1041400" cy="209550"/>
            </a:xfrm>
            <a:custGeom>
              <a:avLst/>
              <a:gdLst/>
              <a:ahLst/>
              <a:cxnLst/>
              <a:rect l="l" t="t" r="r" b="b"/>
              <a:pathLst>
                <a:path w="1041400" h="209550">
                  <a:moveTo>
                    <a:pt x="222504" y="160020"/>
                  </a:moveTo>
                  <a:lnTo>
                    <a:pt x="96774" y="0"/>
                  </a:lnTo>
                  <a:lnTo>
                    <a:pt x="0" y="204978"/>
                  </a:lnTo>
                  <a:lnTo>
                    <a:pt x="222504" y="160020"/>
                  </a:lnTo>
                  <a:close/>
                </a:path>
                <a:path w="1041400" h="209550">
                  <a:moveTo>
                    <a:pt x="1040892" y="209550"/>
                  </a:moveTo>
                  <a:lnTo>
                    <a:pt x="933450" y="8382"/>
                  </a:lnTo>
                  <a:lnTo>
                    <a:pt x="816102" y="174498"/>
                  </a:lnTo>
                  <a:lnTo>
                    <a:pt x="1040892" y="2095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4145279" y="834304"/>
            <a:ext cx="1041400" cy="241935"/>
            <a:chOff x="4145279" y="834304"/>
            <a:chExt cx="1041400" cy="241935"/>
          </a:xfrm>
        </p:grpSpPr>
        <p:sp>
          <p:nvSpPr>
            <p:cNvPr id="57" name="object 57"/>
            <p:cNvSpPr/>
            <p:nvPr/>
          </p:nvSpPr>
          <p:spPr>
            <a:xfrm>
              <a:off x="4302251" y="859831"/>
              <a:ext cx="718185" cy="98425"/>
            </a:xfrm>
            <a:custGeom>
              <a:avLst/>
              <a:gdLst/>
              <a:ahLst/>
              <a:cxnLst/>
              <a:rect l="l" t="t" r="r" b="b"/>
              <a:pathLst>
                <a:path w="718185" h="98425">
                  <a:moveTo>
                    <a:pt x="0" y="86572"/>
                  </a:moveTo>
                  <a:lnTo>
                    <a:pt x="43007" y="64300"/>
                  </a:lnTo>
                  <a:lnTo>
                    <a:pt x="87483" y="45337"/>
                  </a:lnTo>
                  <a:lnTo>
                    <a:pt x="133246" y="29678"/>
                  </a:lnTo>
                  <a:lnTo>
                    <a:pt x="180119" y="17318"/>
                  </a:lnTo>
                  <a:lnTo>
                    <a:pt x="227922" y="8255"/>
                  </a:lnTo>
                  <a:lnTo>
                    <a:pt x="276477" y="2483"/>
                  </a:lnTo>
                  <a:lnTo>
                    <a:pt x="325606" y="0"/>
                  </a:lnTo>
                  <a:lnTo>
                    <a:pt x="375128" y="799"/>
                  </a:lnTo>
                  <a:lnTo>
                    <a:pt x="424866" y="4879"/>
                  </a:lnTo>
                  <a:lnTo>
                    <a:pt x="474641" y="12234"/>
                  </a:lnTo>
                  <a:lnTo>
                    <a:pt x="524273" y="22861"/>
                  </a:lnTo>
                  <a:lnTo>
                    <a:pt x="573584" y="36755"/>
                  </a:lnTo>
                  <a:lnTo>
                    <a:pt x="622396" y="53913"/>
                  </a:lnTo>
                  <a:lnTo>
                    <a:pt x="670528" y="74329"/>
                  </a:lnTo>
                  <a:lnTo>
                    <a:pt x="717803" y="98002"/>
                  </a:lnTo>
                </a:path>
              </a:pathLst>
            </a:custGeom>
            <a:ln w="5105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45280" y="866393"/>
              <a:ext cx="1041400" cy="209550"/>
            </a:xfrm>
            <a:custGeom>
              <a:avLst/>
              <a:gdLst/>
              <a:ahLst/>
              <a:cxnLst/>
              <a:rect l="l" t="t" r="r" b="b"/>
              <a:pathLst>
                <a:path w="1041400" h="209550">
                  <a:moveTo>
                    <a:pt x="221742" y="159258"/>
                  </a:moveTo>
                  <a:lnTo>
                    <a:pt x="96012" y="0"/>
                  </a:lnTo>
                  <a:lnTo>
                    <a:pt x="0" y="204978"/>
                  </a:lnTo>
                  <a:lnTo>
                    <a:pt x="221742" y="159258"/>
                  </a:lnTo>
                  <a:close/>
                </a:path>
                <a:path w="1041400" h="209550">
                  <a:moveTo>
                    <a:pt x="1040892" y="209550"/>
                  </a:moveTo>
                  <a:lnTo>
                    <a:pt x="934212" y="9144"/>
                  </a:lnTo>
                  <a:lnTo>
                    <a:pt x="816864" y="175260"/>
                  </a:lnTo>
                  <a:lnTo>
                    <a:pt x="1040892" y="2095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7129271" y="834377"/>
            <a:ext cx="1041400" cy="241935"/>
            <a:chOff x="7129271" y="834377"/>
            <a:chExt cx="1041400" cy="241935"/>
          </a:xfrm>
        </p:grpSpPr>
        <p:sp>
          <p:nvSpPr>
            <p:cNvPr id="60" name="object 60"/>
            <p:cNvSpPr/>
            <p:nvPr/>
          </p:nvSpPr>
          <p:spPr>
            <a:xfrm>
              <a:off x="7288529" y="859904"/>
              <a:ext cx="716280" cy="98425"/>
            </a:xfrm>
            <a:custGeom>
              <a:avLst/>
              <a:gdLst/>
              <a:ahLst/>
              <a:cxnLst/>
              <a:rect l="l" t="t" r="r" b="b"/>
              <a:pathLst>
                <a:path w="716279" h="98425">
                  <a:moveTo>
                    <a:pt x="0" y="84975"/>
                  </a:moveTo>
                  <a:lnTo>
                    <a:pt x="42998" y="63122"/>
                  </a:lnTo>
                  <a:lnTo>
                    <a:pt x="87444" y="44501"/>
                  </a:lnTo>
                  <a:lnTo>
                    <a:pt x="133161" y="29118"/>
                  </a:lnTo>
                  <a:lnTo>
                    <a:pt x="179971" y="16973"/>
                  </a:lnTo>
                  <a:lnTo>
                    <a:pt x="227696" y="8070"/>
                  </a:lnTo>
                  <a:lnTo>
                    <a:pt x="276160" y="2411"/>
                  </a:lnTo>
                  <a:lnTo>
                    <a:pt x="325185" y="0"/>
                  </a:lnTo>
                  <a:lnTo>
                    <a:pt x="374594" y="838"/>
                  </a:lnTo>
                  <a:lnTo>
                    <a:pt x="424208" y="4929"/>
                  </a:lnTo>
                  <a:lnTo>
                    <a:pt x="473851" y="12275"/>
                  </a:lnTo>
                  <a:lnTo>
                    <a:pt x="523344" y="22879"/>
                  </a:lnTo>
                  <a:lnTo>
                    <a:pt x="572511" y="36744"/>
                  </a:lnTo>
                  <a:lnTo>
                    <a:pt x="621175" y="53872"/>
                  </a:lnTo>
                  <a:lnTo>
                    <a:pt x="669157" y="74266"/>
                  </a:lnTo>
                  <a:lnTo>
                    <a:pt x="716279" y="97929"/>
                  </a:lnTo>
                </a:path>
              </a:pathLst>
            </a:custGeom>
            <a:ln w="51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129272" y="866393"/>
              <a:ext cx="1041400" cy="209550"/>
            </a:xfrm>
            <a:custGeom>
              <a:avLst/>
              <a:gdLst/>
              <a:ahLst/>
              <a:cxnLst/>
              <a:rect l="l" t="t" r="r" b="b"/>
              <a:pathLst>
                <a:path w="1041400" h="209550">
                  <a:moveTo>
                    <a:pt x="223266" y="160020"/>
                  </a:moveTo>
                  <a:lnTo>
                    <a:pt x="97536" y="0"/>
                  </a:lnTo>
                  <a:lnTo>
                    <a:pt x="0" y="204978"/>
                  </a:lnTo>
                  <a:lnTo>
                    <a:pt x="223266" y="160020"/>
                  </a:lnTo>
                  <a:close/>
                </a:path>
                <a:path w="1041400" h="209550">
                  <a:moveTo>
                    <a:pt x="1040892" y="209550"/>
                  </a:moveTo>
                  <a:lnTo>
                    <a:pt x="934212" y="8382"/>
                  </a:lnTo>
                  <a:lnTo>
                    <a:pt x="816864" y="174498"/>
                  </a:lnTo>
                  <a:lnTo>
                    <a:pt x="1040892" y="2095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841" y="22352"/>
            <a:ext cx="515366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  <a:tabLst>
                <a:tab pos="1892300" algn="l"/>
              </a:tabLst>
            </a:pPr>
            <a:r>
              <a:rPr sz="2400" spc="-5" dirty="0">
                <a:solidFill>
                  <a:srgbClr val="00CC00"/>
                </a:solidFill>
              </a:rPr>
              <a:t>DESIGNING ARCHITECTURES</a:t>
            </a:r>
            <a:r>
              <a:rPr sz="2400" spc="-95" dirty="0">
                <a:solidFill>
                  <a:srgbClr val="00CC00"/>
                </a:solidFill>
              </a:rPr>
              <a:t> </a:t>
            </a:r>
            <a:r>
              <a:rPr sz="2400" dirty="0">
                <a:solidFill>
                  <a:srgbClr val="00CC00"/>
                </a:solidFill>
              </a:rPr>
              <a:t>FOR  PRODUCTS	&amp; VALUE </a:t>
            </a:r>
            <a:r>
              <a:rPr sz="2400" spc="-5" dirty="0">
                <a:solidFill>
                  <a:srgbClr val="00CC00"/>
                </a:solidFill>
              </a:rPr>
              <a:t>CHAINS:  </a:t>
            </a:r>
            <a:r>
              <a:rPr sz="2400" dirty="0">
                <a:solidFill>
                  <a:srgbClr val="00CC00"/>
                </a:solidFill>
              </a:rPr>
              <a:t>MODULARITY VS.</a:t>
            </a:r>
            <a:r>
              <a:rPr sz="2400" spc="-55" dirty="0">
                <a:solidFill>
                  <a:srgbClr val="00CC00"/>
                </a:solidFill>
              </a:rPr>
              <a:t> </a:t>
            </a:r>
            <a:r>
              <a:rPr sz="2400" dirty="0">
                <a:solidFill>
                  <a:srgbClr val="00CC00"/>
                </a:solidFill>
              </a:rPr>
              <a:t>OPENNESS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047" y="1879854"/>
            <a:ext cx="2550160" cy="696595"/>
          </a:xfrm>
          <a:custGeom>
            <a:avLst/>
            <a:gdLst/>
            <a:ahLst/>
            <a:cxnLst/>
            <a:rect l="l" t="t" r="r" b="b"/>
            <a:pathLst>
              <a:path w="2550160" h="696594">
                <a:moveTo>
                  <a:pt x="2549652" y="696468"/>
                </a:moveTo>
                <a:lnTo>
                  <a:pt x="0" y="0"/>
                </a:lnTo>
              </a:path>
            </a:pathLst>
          </a:custGeom>
          <a:ln w="76200">
            <a:solidFill>
              <a:srgbClr val="FF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596" y="2457704"/>
            <a:ext cx="2204720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ARCHI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ECTURAL  STRUCTURE</a:t>
            </a:r>
            <a:endParaRPr sz="2000">
              <a:latin typeface="Arial"/>
              <a:cs typeface="Arial"/>
            </a:endParaRPr>
          </a:p>
          <a:p>
            <a:pPr marL="628650">
              <a:lnSpc>
                <a:spcPct val="100000"/>
              </a:lnSpc>
              <a:spcBef>
                <a:spcPts val="1230"/>
              </a:spcBef>
            </a:pPr>
            <a:r>
              <a:rPr sz="2400" b="1" dirty="0">
                <a:latin typeface="Arial"/>
                <a:cs typeface="Arial"/>
              </a:rPr>
              <a:t>INTEGRAL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446" y="1549394"/>
            <a:ext cx="3470275" cy="938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16635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ARCHITECTURAL 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PROPRIETARINESS</a:t>
            </a:r>
            <a:endParaRPr sz="2000">
              <a:latin typeface="Arial"/>
              <a:cs typeface="Arial"/>
            </a:endParaRPr>
          </a:p>
          <a:p>
            <a:pPr marL="2396490">
              <a:lnSpc>
                <a:spcPts val="2390"/>
              </a:lnSpc>
            </a:pPr>
            <a:r>
              <a:rPr sz="2000" b="1" spc="-5" dirty="0">
                <a:latin typeface="Arial"/>
                <a:cs typeface="Arial"/>
              </a:rPr>
              <a:t>CLOSED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517648" y="2564129"/>
          <a:ext cx="6703059" cy="3112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1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T w="76200">
                      <a:solidFill>
                        <a:srgbClr val="FF9A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999">
                <a:tc>
                  <a:txBody>
                    <a:bodyPr/>
                    <a:lstStyle/>
                    <a:p>
                      <a:pPr marL="203200">
                        <a:lnSpc>
                          <a:spcPts val="252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Pentium</a:t>
                      </a:r>
                      <a:r>
                        <a:rPr sz="24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Chip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03200" marR="7937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Mercedes</a:t>
                      </a:r>
                      <a:r>
                        <a:rPr sz="2400" b="1" spc="-10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Vehicles  SAP</a:t>
                      </a:r>
                      <a:r>
                        <a:rPr sz="24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ERP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B w="53975">
                      <a:solidFill>
                        <a:srgbClr val="FF9A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Linux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B w="53975">
                      <a:solidFill>
                        <a:srgbClr val="FF9A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1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15570" marR="80645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IBM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Mainframes 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Microsoft</a:t>
                      </a:r>
                      <a:r>
                        <a:rPr sz="2400" b="1" spc="-9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Windows 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Chrysler</a:t>
                      </a:r>
                      <a:r>
                        <a:rPr sz="2400" b="1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Vehicles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T w="53975">
                      <a:solidFill>
                        <a:srgbClr val="FF9A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875"/>
                        </a:lnSpc>
                        <a:spcBef>
                          <a:spcPts val="860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Palm</a:t>
                      </a:r>
                      <a:r>
                        <a:rPr sz="24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Pilot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300" marR="690880">
                        <a:lnSpc>
                          <a:spcPts val="2870"/>
                        </a:lnSpc>
                        <a:spcBef>
                          <a:spcPts val="105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software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400" b="1" spc="-9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accessories  Phones &amp;</a:t>
                      </a:r>
                      <a:r>
                        <a:rPr sz="2400" b="1" spc="-2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service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300">
                        <a:lnSpc>
                          <a:spcPts val="214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Web-based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ERP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T w="53975">
                      <a:solidFill>
                        <a:srgbClr val="FF9A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9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9A00"/>
                      </a:solidFill>
                      <a:prstDash val="solid"/>
                    </a:lnL>
                    <a:lnR w="76200">
                      <a:solidFill>
                        <a:srgbClr val="FF9A00"/>
                      </a:solidFill>
                      <a:prstDash val="solid"/>
                    </a:lnR>
                    <a:lnB w="76200">
                      <a:solidFill>
                        <a:srgbClr val="FF9A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62254" y="4670552"/>
            <a:ext cx="7252334" cy="1999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MODULAR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1290320" marR="5080" indent="-1046480">
              <a:lnSpc>
                <a:spcPct val="100000"/>
              </a:lnSpc>
            </a:pPr>
            <a:r>
              <a:rPr sz="2800" b="1" spc="-5" dirty="0">
                <a:solidFill>
                  <a:srgbClr val="AA20CC"/>
                </a:solidFill>
                <a:latin typeface="Comic Sans MS"/>
                <a:cs typeface="Comic Sans MS"/>
              </a:rPr>
              <a:t>INFORMATION ARCHITECTURE</a:t>
            </a:r>
            <a:r>
              <a:rPr sz="2800" b="1" spc="-70" dirty="0">
                <a:solidFill>
                  <a:srgbClr val="AA20CC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AA20CC"/>
                </a:solidFill>
                <a:latin typeface="Comic Sans MS"/>
                <a:cs typeface="Comic Sans MS"/>
              </a:rPr>
              <a:t>MUST  REFLECT BUSINESS</a:t>
            </a:r>
            <a:r>
              <a:rPr sz="2800" b="1" spc="-25" dirty="0">
                <a:solidFill>
                  <a:srgbClr val="AA20CC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AA20CC"/>
                </a:solidFill>
                <a:latin typeface="Comic Sans MS"/>
                <a:cs typeface="Comic Sans MS"/>
              </a:rPr>
              <a:t>MODEL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11618" y="2116318"/>
            <a:ext cx="7461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Arial"/>
                <a:cs typeface="Arial"/>
              </a:rPr>
              <a:t>OPEN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1507" y="1331213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59096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84620" y="133921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484620" y="1335024"/>
            <a:ext cx="102870" cy="16510"/>
            <a:chOff x="6484620" y="1335024"/>
            <a:chExt cx="102870" cy="16510"/>
          </a:xfrm>
        </p:grpSpPr>
        <p:sp>
          <p:nvSpPr>
            <p:cNvPr id="6" name="object 6"/>
            <p:cNvSpPr/>
            <p:nvPr/>
          </p:nvSpPr>
          <p:spPr>
            <a:xfrm>
              <a:off x="6566916" y="133921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8382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84620" y="1347216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371850" y="13552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64835" y="13552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20574" y="0"/>
                </a:lnTo>
              </a:path>
              <a:path w="62864">
                <a:moveTo>
                  <a:pt x="41148" y="0"/>
                </a:moveTo>
                <a:lnTo>
                  <a:pt x="62483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89041" y="1351025"/>
            <a:ext cx="82296" cy="8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94782" y="135521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94254" y="136321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9033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5348" y="1363217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5984" y="1363217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76272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43733" y="1371219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09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97885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5348" y="1371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78629" y="1371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3982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87473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61438" y="137921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05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11957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35401" y="137921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20574" y="0"/>
                </a:lnTo>
              </a:path>
              <a:path w="83185">
                <a:moveTo>
                  <a:pt x="62484" y="0"/>
                </a:moveTo>
                <a:lnTo>
                  <a:pt x="8305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83051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85922" y="1379219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38009" y="13792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3455" y="1387221"/>
            <a:ext cx="102870" cy="0"/>
          </a:xfrm>
          <a:custGeom>
            <a:avLst/>
            <a:gdLst/>
            <a:ahLst/>
            <a:cxnLst/>
            <a:rect l="l" t="t" r="r" b="b"/>
            <a:pathLst>
              <a:path w="102869">
                <a:moveTo>
                  <a:pt x="0" y="0"/>
                </a:moveTo>
                <a:lnTo>
                  <a:pt x="20574" y="0"/>
                </a:lnTo>
              </a:path>
              <a:path w="102869">
                <a:moveTo>
                  <a:pt x="41148" y="0"/>
                </a:moveTo>
                <a:lnTo>
                  <a:pt x="61722" y="0"/>
                </a:lnTo>
              </a:path>
              <a:path w="102869">
                <a:moveTo>
                  <a:pt x="82295" y="0"/>
                </a:moveTo>
                <a:lnTo>
                  <a:pt x="102870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8622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02585" y="138722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8382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94254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7311" y="1387221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1722" y="0"/>
                </a:lnTo>
              </a:path>
            </a:pathLst>
          </a:custGeom>
          <a:ln w="8382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0466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E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2315" y="138722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8382">
            <a:solidFill>
              <a:srgbClr val="FEE6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16380" y="139522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64029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E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949195" y="1391411"/>
            <a:ext cx="62230" cy="7620"/>
            <a:chOff x="1949195" y="1391411"/>
            <a:chExt cx="62230" cy="7620"/>
          </a:xfrm>
        </p:grpSpPr>
        <p:sp>
          <p:nvSpPr>
            <p:cNvPr id="39" name="object 39"/>
            <p:cNvSpPr/>
            <p:nvPr/>
          </p:nvSpPr>
          <p:spPr>
            <a:xfrm>
              <a:off x="1949195" y="13952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90343" y="13952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2217420" y="1395222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20574" y="0"/>
                </a:lnTo>
              </a:path>
              <a:path w="62230">
                <a:moveTo>
                  <a:pt x="41148" y="0"/>
                </a:moveTo>
                <a:lnTo>
                  <a:pt x="61722" y="0"/>
                </a:lnTo>
              </a:path>
            </a:pathLst>
          </a:custGeom>
          <a:ln w="7620">
            <a:solidFill>
              <a:srgbClr val="F6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80197" y="139522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20574" y="0"/>
                </a:lnTo>
              </a:path>
              <a:path w="82550">
                <a:moveTo>
                  <a:pt x="61722" y="0"/>
                </a:moveTo>
                <a:lnTo>
                  <a:pt x="82296" y="0"/>
                </a:lnTo>
              </a:path>
            </a:pathLst>
          </a:custGeom>
          <a:ln w="7620">
            <a:solidFill>
              <a:srgbClr val="FEBC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51292" y="139522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7620">
            <a:solidFill>
              <a:srgbClr val="F6C5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918972" y="1351025"/>
            <a:ext cx="8225155" cy="264795"/>
            <a:chOff x="918972" y="1351025"/>
            <a:chExt cx="8225155" cy="264795"/>
          </a:xfrm>
        </p:grpSpPr>
        <p:sp>
          <p:nvSpPr>
            <p:cNvPr id="45" name="object 45"/>
            <p:cNvSpPr/>
            <p:nvPr/>
          </p:nvSpPr>
          <p:spPr>
            <a:xfrm>
              <a:off x="7473695" y="1411223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1722" y="0"/>
                  </a:lnTo>
                </a:path>
              </a:pathLst>
            </a:custGeom>
            <a:ln w="7620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42416" y="1351025"/>
              <a:ext cx="7523988" cy="1043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577328" y="141122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577328" y="1419224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>
                  <a:moveTo>
                    <a:pt x="0" y="0"/>
                  </a:moveTo>
                  <a:lnTo>
                    <a:pt x="102870" y="0"/>
                  </a:lnTo>
                </a:path>
              </a:pathLst>
            </a:custGeom>
            <a:ln w="8382">
              <a:solidFill>
                <a:srgbClr val="FEBC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844790" y="1415033"/>
              <a:ext cx="82296" cy="83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803641" y="1427225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7620">
              <a:solidFill>
                <a:srgbClr val="F6C5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401812" y="1427225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6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18972" y="1439417"/>
              <a:ext cx="8225028" cy="800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42416" y="1511045"/>
              <a:ext cx="8101583" cy="1600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04138" y="15312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8382">
              <a:solidFill>
                <a:srgbClr val="FEF6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86434" y="1527047"/>
              <a:ext cx="1154430" cy="1600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93975" y="1539239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EE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96846" y="1539239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82011" y="1527047"/>
              <a:ext cx="6761988" cy="320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299716" y="1539239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155697" y="1547240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8382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185922" y="155524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598164" y="1551431"/>
              <a:ext cx="5545835" cy="76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618738" y="156324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8382">
              <a:solidFill>
                <a:srgbClr val="F6D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76272" y="157124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629661" y="1559051"/>
              <a:ext cx="205740" cy="2438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506218" y="157124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7620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681222" y="1559051"/>
              <a:ext cx="5441441" cy="1600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618738" y="1579244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8382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742944" y="1579244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8382">
              <a:solidFill>
                <a:srgbClr val="FEEE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072377" y="1575053"/>
              <a:ext cx="391668" cy="838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907536" y="1575053"/>
              <a:ext cx="1876044" cy="2438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566916" y="1575053"/>
              <a:ext cx="2555748" cy="2438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061966" y="1595246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8382">
              <a:solidFill>
                <a:srgbClr val="F6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309616" y="1591055"/>
              <a:ext cx="185165" cy="838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556504" y="1595246"/>
              <a:ext cx="124460" cy="0"/>
            </a:xfrm>
            <a:custGeom>
              <a:avLst/>
              <a:gdLst/>
              <a:ahLst/>
              <a:cxnLst/>
              <a:rect l="l" t="t" r="r" b="b"/>
              <a:pathLst>
                <a:path w="124460">
                  <a:moveTo>
                    <a:pt x="0" y="0"/>
                  </a:moveTo>
                  <a:lnTo>
                    <a:pt x="20574" y="0"/>
                  </a:lnTo>
                </a:path>
                <a:path w="124460">
                  <a:moveTo>
                    <a:pt x="103632" y="0"/>
                  </a:moveTo>
                  <a:lnTo>
                    <a:pt x="124206" y="0"/>
                  </a:lnTo>
                </a:path>
              </a:pathLst>
            </a:custGeom>
            <a:ln w="8382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299204" y="1599437"/>
              <a:ext cx="639318" cy="1600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535930" y="1603247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574" y="0"/>
                  </a:lnTo>
                </a:path>
              </a:pathLst>
            </a:custGeom>
            <a:ln w="7620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885938" y="1591055"/>
              <a:ext cx="1195578" cy="2438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629150" y="1611248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8382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>
            <a:spLocks noGrp="1"/>
          </p:cNvSpPr>
          <p:nvPr>
            <p:ph type="title"/>
          </p:nvPr>
        </p:nvSpPr>
        <p:spPr>
          <a:xfrm>
            <a:off x="2580385" y="176275"/>
            <a:ext cx="378332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Introduction</a:t>
            </a:r>
            <a:r>
              <a:rPr sz="4000" spc="-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1254" y="663945"/>
            <a:ext cx="7051675" cy="5635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284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FF0000"/>
                </a:solidFill>
                <a:latin typeface="Comic Sans MS"/>
                <a:cs typeface="Comic Sans MS"/>
              </a:rPr>
              <a:t>Operati</a:t>
            </a:r>
            <a:r>
              <a:rPr sz="4000" b="1" u="sng" spc="-5" dirty="0">
                <a:solidFill>
                  <a:srgbClr val="FF0000"/>
                </a:solidFill>
                <a:uFill>
                  <a:solidFill>
                    <a:srgbClr val="FEB417"/>
                  </a:solidFill>
                </a:uFill>
                <a:latin typeface="Comic Sans MS"/>
                <a:cs typeface="Comic Sans MS"/>
              </a:rPr>
              <a:t>o</a:t>
            </a:r>
            <a:r>
              <a:rPr sz="4000" b="1" spc="-5" dirty="0">
                <a:solidFill>
                  <a:srgbClr val="FF0000"/>
                </a:solidFill>
                <a:latin typeface="Comic Sans MS"/>
                <a:cs typeface="Comic Sans MS"/>
              </a:rPr>
              <a:t>ns</a:t>
            </a:r>
            <a:r>
              <a:rPr sz="4000" b="1" spc="-6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000" b="1" dirty="0">
                <a:solidFill>
                  <a:srgbClr val="FF0000"/>
                </a:solidFill>
                <a:latin typeface="Comic Sans MS"/>
                <a:cs typeface="Comic Sans MS"/>
              </a:rPr>
              <a:t>Man</a:t>
            </a:r>
            <a:r>
              <a:rPr sz="4000" b="1" u="sng" dirty="0">
                <a:solidFill>
                  <a:srgbClr val="FF0000"/>
                </a:solidFill>
                <a:uFill>
                  <a:solidFill>
                    <a:srgbClr val="FEDD59"/>
                  </a:solidFill>
                </a:uFill>
                <a:latin typeface="Comic Sans MS"/>
                <a:cs typeface="Comic Sans MS"/>
              </a:rPr>
              <a:t>a</a:t>
            </a:r>
            <a:r>
              <a:rPr sz="4000" b="1" dirty="0">
                <a:solidFill>
                  <a:srgbClr val="FF0000"/>
                </a:solidFill>
                <a:latin typeface="Comic Sans MS"/>
                <a:cs typeface="Comic Sans MS"/>
              </a:rPr>
              <a:t>geme</a:t>
            </a:r>
            <a:r>
              <a:rPr sz="4000" b="1" u="sng" dirty="0">
                <a:solidFill>
                  <a:srgbClr val="FF0000"/>
                </a:solidFill>
                <a:uFill>
                  <a:solidFill>
                    <a:srgbClr val="FEBC17"/>
                  </a:solidFill>
                </a:uFill>
                <a:latin typeface="Comic Sans MS"/>
                <a:cs typeface="Comic Sans MS"/>
              </a:rPr>
              <a:t>n</a:t>
            </a:r>
            <a:r>
              <a:rPr sz="4000" b="1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endParaRPr sz="4000">
              <a:latin typeface="Comic Sans MS"/>
              <a:cs typeface="Comic Sans MS"/>
            </a:endParaRPr>
          </a:p>
          <a:p>
            <a:pPr marL="469265" indent="-457200">
              <a:lnSpc>
                <a:spcPct val="100000"/>
              </a:lnSpc>
              <a:spcBef>
                <a:spcPts val="3334"/>
              </a:spcBef>
              <a:buAutoNum type="arabicPeriod"/>
              <a:tabLst>
                <a:tab pos="469900" algn="l"/>
              </a:tabLst>
            </a:pPr>
            <a:r>
              <a:rPr sz="3200" b="1" spc="-10" dirty="0">
                <a:solidFill>
                  <a:srgbClr val="5C0AFF"/>
                </a:solidFill>
                <a:latin typeface="Arial"/>
                <a:cs typeface="Arial"/>
              </a:rPr>
              <a:t>Introductions</a:t>
            </a:r>
            <a:endParaRPr sz="32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9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Housekeeping</a:t>
            </a:r>
            <a:endParaRPr sz="2800">
              <a:latin typeface="Arial"/>
              <a:cs typeface="Arial"/>
            </a:endParaRPr>
          </a:p>
          <a:p>
            <a:pPr marL="918844" lvl="1" indent="-457200">
              <a:lnSpc>
                <a:spcPct val="100000"/>
              </a:lnSpc>
              <a:buAutoNum type="alphaLcPeriod"/>
              <a:tabLst>
                <a:tab pos="918844" algn="l"/>
                <a:tab pos="919480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SloanSpace</a:t>
            </a:r>
            <a:endParaRPr sz="2800">
              <a:latin typeface="Arial"/>
              <a:cs typeface="Arial"/>
            </a:endParaRPr>
          </a:p>
          <a:p>
            <a:pPr marL="919480" lvl="1" indent="-45783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0115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Course</a:t>
            </a:r>
            <a:r>
              <a:rPr sz="2800" b="1" spc="-1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  <a:p>
            <a:pPr marL="918844" lvl="1" indent="-457200">
              <a:lnSpc>
                <a:spcPct val="100000"/>
              </a:lnSpc>
              <a:buAutoNum type="alphaLcPeriod"/>
              <a:tabLst>
                <a:tab pos="918844" algn="l"/>
                <a:tab pos="919480" algn="l"/>
              </a:tabLst>
            </a:pP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Professional</a:t>
            </a: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9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Concepts &amp;</a:t>
            </a: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Nokia</a:t>
            </a:r>
            <a:endParaRPr sz="28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Course</a:t>
            </a:r>
            <a:r>
              <a:rPr sz="2800" b="1" spc="-1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Outline</a:t>
            </a:r>
            <a:endParaRPr sz="2800">
              <a:latin typeface="Arial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Next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918844" lvl="1" indent="-457200">
              <a:lnSpc>
                <a:spcPct val="100000"/>
              </a:lnSpc>
              <a:buAutoNum type="alphaLcPeriod"/>
              <a:tabLst>
                <a:tab pos="918844" algn="l"/>
                <a:tab pos="919480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Sega</a:t>
            </a:r>
            <a:endParaRPr sz="2800">
              <a:latin typeface="Arial"/>
              <a:cs typeface="Arial"/>
            </a:endParaRPr>
          </a:p>
          <a:p>
            <a:pPr marL="919480" lvl="1" indent="-45783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0115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CPM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2" y="239521"/>
            <a:ext cx="80333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latin typeface="Times New Roman"/>
                <a:cs typeface="Times New Roman"/>
              </a:rPr>
              <a:t>All Conclusions </a:t>
            </a:r>
            <a:r>
              <a:rPr sz="4800" dirty="0">
                <a:latin typeface="Times New Roman"/>
                <a:cs typeface="Times New Roman"/>
              </a:rPr>
              <a:t>are</a:t>
            </a:r>
            <a:r>
              <a:rPr sz="4800" spc="-75" dirty="0">
                <a:latin typeface="Times New Roman"/>
                <a:cs typeface="Times New Roman"/>
              </a:rPr>
              <a:t> </a:t>
            </a:r>
            <a:r>
              <a:rPr sz="4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Temporary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02" y="1576832"/>
            <a:ext cx="8091170" cy="431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Clockspeeds are increasing almost</a:t>
            </a:r>
            <a:r>
              <a:rPr sz="3200" b="1" spc="7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everywhere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Times New Roman"/>
              <a:cs typeface="Times New Roman"/>
            </a:endParaRPr>
          </a:p>
          <a:p>
            <a:pPr marL="358140" marR="306705" indent="-346075">
              <a:lnSpc>
                <a:spcPct val="70000"/>
              </a:lnSpc>
            </a:pP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3-D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Concurrent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Engineering must anticipate 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Industry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and Value Chain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Dynamics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Times New Roman"/>
              <a:cs typeface="Times New Roman"/>
            </a:endParaRPr>
          </a:p>
          <a:p>
            <a:pPr marL="358140" marR="1692910" indent="-346075">
              <a:lnSpc>
                <a:spcPct val="70200"/>
              </a:lnSpc>
            </a:pP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3-D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Concurrent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Engineering is a key  organizational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competency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Times New Roman"/>
              <a:cs typeface="Times New Roman"/>
            </a:endParaRPr>
          </a:p>
          <a:p>
            <a:pPr marL="358140" marR="793750" indent="-346075">
              <a:lnSpc>
                <a:spcPct val="70000"/>
              </a:lnSpc>
            </a:pP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Study of Fruit Flies can help with crafting  strategy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423" rIns="0" bIns="0" rtlCol="0">
            <a:spAutoFit/>
          </a:bodyPr>
          <a:lstStyle/>
          <a:p>
            <a:pPr marL="1240155" marR="5080" indent="5461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  <a:latin typeface="Comic Sans MS"/>
                <a:cs typeface="Comic Sans MS"/>
              </a:rPr>
              <a:t>“Housekeeping” </a:t>
            </a:r>
            <a:r>
              <a:rPr sz="3600" spc="-5" dirty="0">
                <a:solidFill>
                  <a:srgbClr val="FF0000"/>
                </a:solidFill>
                <a:latin typeface="Comic Sans MS"/>
                <a:cs typeface="Comic Sans MS"/>
              </a:rPr>
              <a:t>for  Operations</a:t>
            </a:r>
            <a:r>
              <a:rPr sz="3600" spc="-9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600" dirty="0">
                <a:solidFill>
                  <a:srgbClr val="FF0000"/>
                </a:solidFill>
                <a:latin typeface="Comic Sans MS"/>
                <a:cs typeface="Comic Sans MS"/>
              </a:rPr>
              <a:t>Management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3" y="1618684"/>
            <a:ext cx="8071484" cy="238506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69900" marR="4622800" indent="-457200">
              <a:lnSpc>
                <a:spcPct val="109000"/>
              </a:lnSpc>
              <a:spcBef>
                <a:spcPts val="155"/>
              </a:spcBef>
              <a:tabLst>
                <a:tab pos="469265" algn="l"/>
              </a:tabLst>
            </a:pP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1.	Course</a:t>
            </a:r>
            <a:r>
              <a:rPr sz="2800" b="1" spc="-8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Materials</a:t>
            </a:r>
            <a:r>
              <a:rPr sz="2400" b="1" dirty="0">
                <a:latin typeface="Times New Roman"/>
                <a:cs typeface="Times New Roman"/>
              </a:rPr>
              <a:t>:  </a:t>
            </a:r>
            <a:r>
              <a:rPr sz="2400" b="1" spc="-5" dirty="0">
                <a:latin typeface="Times New Roman"/>
                <a:cs typeface="Times New Roman"/>
              </a:rPr>
              <a:t>Course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packet</a:t>
            </a:r>
            <a:endParaRPr sz="2400">
              <a:latin typeface="Times New Roman"/>
              <a:cs typeface="Times New Roman"/>
            </a:endParaRPr>
          </a:p>
          <a:p>
            <a:pPr marL="469900" marR="5080">
              <a:lnSpc>
                <a:spcPct val="79800"/>
              </a:lnSpc>
              <a:spcBef>
                <a:spcPts val="645"/>
              </a:spcBef>
              <a:tabLst>
                <a:tab pos="2372995" algn="l"/>
              </a:tabLst>
            </a:pPr>
            <a:r>
              <a:rPr sz="2400" b="1" dirty="0">
                <a:latin typeface="Times New Roman"/>
                <a:cs typeface="Times New Roman"/>
              </a:rPr>
              <a:t>E.M. Goldratt and J. </a:t>
            </a:r>
            <a:r>
              <a:rPr sz="2400" b="1" spc="-5" dirty="0">
                <a:latin typeface="Times New Roman"/>
                <a:cs typeface="Times New Roman"/>
              </a:rPr>
              <a:t>Cox, </a:t>
            </a:r>
            <a:r>
              <a:rPr sz="2400" b="1" i="1" dirty="0">
                <a:latin typeface="Times New Roman"/>
                <a:cs typeface="Times New Roman"/>
              </a:rPr>
              <a:t>The </a:t>
            </a:r>
            <a:r>
              <a:rPr sz="2400" b="1" i="1" spc="-5" dirty="0">
                <a:latin typeface="Times New Roman"/>
                <a:cs typeface="Times New Roman"/>
              </a:rPr>
              <a:t>Goal: </a:t>
            </a:r>
            <a:r>
              <a:rPr sz="2400" b="1" i="1" dirty="0">
                <a:latin typeface="Times New Roman"/>
                <a:cs typeface="Times New Roman"/>
              </a:rPr>
              <a:t>A Process of </a:t>
            </a:r>
            <a:r>
              <a:rPr sz="2400" b="1" i="1" spc="-5" dirty="0">
                <a:latin typeface="Times New Roman"/>
                <a:cs typeface="Times New Roman"/>
              </a:rPr>
              <a:t>Ongoing  Improvement</a:t>
            </a:r>
            <a:r>
              <a:rPr sz="2400" b="1" spc="-5" dirty="0">
                <a:latin typeface="Times New Roman"/>
                <a:cs typeface="Times New Roman"/>
              </a:rPr>
              <a:t>,	North River </a:t>
            </a:r>
            <a:r>
              <a:rPr sz="2400" b="1" dirty="0">
                <a:latin typeface="Times New Roman"/>
                <a:cs typeface="Times New Roman"/>
              </a:rPr>
              <a:t>Press, </a:t>
            </a:r>
            <a:r>
              <a:rPr sz="2400" b="1" spc="-5" dirty="0">
                <a:latin typeface="Times New Roman"/>
                <a:cs typeface="Times New Roman"/>
              </a:rPr>
              <a:t>2nd Rev. Ed.,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1992.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ts val="2545"/>
              </a:lnSpc>
            </a:pPr>
            <a:r>
              <a:rPr sz="2400" b="1" i="1" dirty="0">
                <a:latin typeface="Times New Roman"/>
                <a:cs typeface="Times New Roman"/>
              </a:rPr>
              <a:t>The </a:t>
            </a:r>
            <a:r>
              <a:rPr sz="2400" b="1" i="1" spc="-5" dirty="0">
                <a:latin typeface="Times New Roman"/>
                <a:cs typeface="Times New Roman"/>
              </a:rPr>
              <a:t>Memory Jogger</a:t>
            </a:r>
            <a:r>
              <a:rPr sz="2400" b="1" spc="-5" dirty="0">
                <a:latin typeface="Times New Roman"/>
                <a:cs typeface="Times New Roman"/>
              </a:rPr>
              <a:t>, Goal/QPC,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1988.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469265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2.	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Grading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2" y="3940555"/>
            <a:ext cx="2767330" cy="13773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390"/>
              </a:spcBef>
            </a:pPr>
            <a:r>
              <a:rPr sz="2400" b="1" spc="-5" dirty="0">
                <a:latin typeface="Times New Roman"/>
                <a:cs typeface="Times New Roman"/>
              </a:rPr>
              <a:t>Class participation:  </a:t>
            </a:r>
            <a:r>
              <a:rPr sz="2400" b="1" dirty="0">
                <a:latin typeface="Times New Roman"/>
                <a:cs typeface="Times New Roman"/>
              </a:rPr>
              <a:t>First case </a:t>
            </a:r>
            <a:r>
              <a:rPr sz="2400" b="1" spc="-5" dirty="0">
                <a:latin typeface="Times New Roman"/>
                <a:cs typeface="Times New Roman"/>
              </a:rPr>
              <a:t>write-up  Second </a:t>
            </a:r>
            <a:r>
              <a:rPr sz="2400" b="1" dirty="0">
                <a:latin typeface="Times New Roman"/>
                <a:cs typeface="Times New Roman"/>
              </a:rPr>
              <a:t>case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write-up  Third </a:t>
            </a:r>
            <a:r>
              <a:rPr sz="2400" b="1" dirty="0">
                <a:latin typeface="Times New Roman"/>
                <a:cs typeface="Times New Roman"/>
              </a:rPr>
              <a:t>case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write-up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8163" y="3940555"/>
            <a:ext cx="636905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30%</a:t>
            </a:r>
            <a:endParaRPr sz="2400">
              <a:latin typeface="Times New Roman"/>
              <a:cs typeface="Times New Roman"/>
            </a:endParaRPr>
          </a:p>
          <a:p>
            <a:pPr marL="13970">
              <a:lnSpc>
                <a:spcPts val="2585"/>
              </a:lnSpc>
            </a:pPr>
            <a:r>
              <a:rPr sz="2400" b="1" spc="-5" dirty="0">
                <a:latin typeface="Times New Roman"/>
                <a:cs typeface="Times New Roman"/>
              </a:rPr>
              <a:t>20%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Times New Roman"/>
                <a:cs typeface="Times New Roman"/>
              </a:rPr>
              <a:t>25%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latin typeface="Times New Roman"/>
                <a:cs typeface="Times New Roman"/>
              </a:rPr>
              <a:t>25%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3" y="5249671"/>
            <a:ext cx="6706234" cy="1109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3.	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Professional</a:t>
            </a:r>
            <a:r>
              <a:rPr sz="2800" b="1" spc="-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0AFF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919480" marR="5080">
              <a:lnSpc>
                <a:spcPts val="2590"/>
              </a:lnSpc>
              <a:spcBef>
                <a:spcPts val="180"/>
              </a:spcBef>
            </a:pPr>
            <a:r>
              <a:rPr sz="2400" b="1" spc="-5" dirty="0">
                <a:latin typeface="Times New Roman"/>
                <a:cs typeface="Times New Roman"/>
              </a:rPr>
              <a:t>Academic Integrity--”Do </a:t>
            </a:r>
            <a:r>
              <a:rPr sz="2400" b="1" dirty="0">
                <a:latin typeface="Times New Roman"/>
                <a:cs typeface="Times New Roman"/>
              </a:rPr>
              <a:t>your own work”  Behavioral </a:t>
            </a:r>
            <a:r>
              <a:rPr sz="2400" b="1" spc="-5" dirty="0">
                <a:latin typeface="Times New Roman"/>
                <a:cs typeface="Times New Roman"/>
              </a:rPr>
              <a:t>Integrity </a:t>
            </a:r>
            <a:r>
              <a:rPr sz="2400" b="1" dirty="0">
                <a:latin typeface="Times New Roman"/>
                <a:cs typeface="Times New Roman"/>
              </a:rPr>
              <a:t>-- “Do </a:t>
            </a:r>
            <a:r>
              <a:rPr sz="2400" b="1" spc="-5" dirty="0">
                <a:latin typeface="Times New Roman"/>
                <a:cs typeface="Times New Roman"/>
              </a:rPr>
              <a:t>unto </a:t>
            </a:r>
            <a:r>
              <a:rPr sz="2400" b="1" dirty="0">
                <a:latin typeface="Times New Roman"/>
                <a:cs typeface="Times New Roman"/>
              </a:rPr>
              <a:t>others . . .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“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0800" y="1676400"/>
            <a:ext cx="3657600" cy="13716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195580" rIns="0" bIns="0" rtlCol="0">
            <a:spAutoFit/>
          </a:bodyPr>
          <a:lstStyle/>
          <a:p>
            <a:pPr marL="318770" marR="310515" indent="619760">
              <a:lnSpc>
                <a:spcPct val="100000"/>
              </a:lnSpc>
              <a:spcBef>
                <a:spcPts val="1540"/>
              </a:spcBef>
            </a:pPr>
            <a:r>
              <a:rPr sz="3200" b="1" spc="-5" dirty="0">
                <a:latin typeface="Verdana"/>
                <a:cs typeface="Verdana"/>
              </a:rPr>
              <a:t>Product  Development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0200" y="3886200"/>
            <a:ext cx="3200400" cy="13716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195580" rIns="0" bIns="0" rtlCol="0">
            <a:spAutoFit/>
          </a:bodyPr>
          <a:lstStyle/>
          <a:p>
            <a:pPr marL="958215" marR="819785" indent="-135255">
              <a:lnSpc>
                <a:spcPct val="100000"/>
              </a:lnSpc>
              <a:spcBef>
                <a:spcPts val="1540"/>
              </a:spcBef>
            </a:pPr>
            <a:r>
              <a:rPr sz="3200" b="1" spc="-10" dirty="0">
                <a:latin typeface="Verdana"/>
                <a:cs typeface="Verdana"/>
              </a:rPr>
              <a:t>Supply  </a:t>
            </a:r>
            <a:r>
              <a:rPr sz="3200" b="1" spc="-5" dirty="0">
                <a:latin typeface="Verdana"/>
                <a:cs typeface="Verdana"/>
              </a:rPr>
              <a:t>Chain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3886200"/>
            <a:ext cx="3810000" cy="13716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195580" rIns="0" bIns="0" rtlCol="0">
            <a:spAutoFit/>
          </a:bodyPr>
          <a:lstStyle/>
          <a:p>
            <a:pPr marL="185420" marR="177165" indent="-88265">
              <a:lnSpc>
                <a:spcPct val="100000"/>
              </a:lnSpc>
              <a:spcBef>
                <a:spcPts val="1540"/>
              </a:spcBef>
            </a:pPr>
            <a:r>
              <a:rPr sz="3200" b="1" spc="-5" dirty="0">
                <a:latin typeface="Verdana"/>
                <a:cs typeface="Verdana"/>
              </a:rPr>
              <a:t>Process Design  &amp;</a:t>
            </a:r>
            <a:r>
              <a:rPr sz="3200" b="1" spc="-55" dirty="0">
                <a:latin typeface="Verdana"/>
                <a:cs typeface="Verdana"/>
              </a:rPr>
              <a:t> </a:t>
            </a:r>
            <a:r>
              <a:rPr sz="3200" b="1" spc="-5" dirty="0">
                <a:latin typeface="Verdana"/>
                <a:cs typeface="Verdana"/>
              </a:rPr>
              <a:t>Management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024633" y="2253233"/>
            <a:ext cx="566420" cy="1633220"/>
            <a:chOff x="2024633" y="2253233"/>
            <a:chExt cx="566420" cy="1633220"/>
          </a:xfrm>
        </p:grpSpPr>
        <p:sp>
          <p:nvSpPr>
            <p:cNvPr id="6" name="object 6"/>
            <p:cNvSpPr/>
            <p:nvPr/>
          </p:nvSpPr>
          <p:spPr>
            <a:xfrm>
              <a:off x="2133599" y="2362199"/>
              <a:ext cx="240029" cy="1306830"/>
            </a:xfrm>
            <a:custGeom>
              <a:avLst/>
              <a:gdLst/>
              <a:ahLst/>
              <a:cxnLst/>
              <a:rect l="l" t="t" r="r" b="b"/>
              <a:pathLst>
                <a:path w="240030" h="1306829">
                  <a:moveTo>
                    <a:pt x="240030" y="0"/>
                  </a:moveTo>
                  <a:lnTo>
                    <a:pt x="0" y="0"/>
                  </a:lnTo>
                  <a:lnTo>
                    <a:pt x="0" y="1306829"/>
                  </a:lnTo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24634" y="2253233"/>
              <a:ext cx="566420" cy="1633220"/>
            </a:xfrm>
            <a:custGeom>
              <a:avLst/>
              <a:gdLst/>
              <a:ahLst/>
              <a:cxnLst/>
              <a:rect l="l" t="t" r="r" b="b"/>
              <a:pathLst>
                <a:path w="566419" h="1633220">
                  <a:moveTo>
                    <a:pt x="218694" y="1414272"/>
                  </a:moveTo>
                  <a:lnTo>
                    <a:pt x="0" y="1414272"/>
                  </a:lnTo>
                  <a:lnTo>
                    <a:pt x="108966" y="1632966"/>
                  </a:lnTo>
                  <a:lnTo>
                    <a:pt x="218694" y="1414272"/>
                  </a:lnTo>
                  <a:close/>
                </a:path>
                <a:path w="566419" h="1633220">
                  <a:moveTo>
                    <a:pt x="566166" y="108966"/>
                  </a:moveTo>
                  <a:lnTo>
                    <a:pt x="347472" y="0"/>
                  </a:lnTo>
                  <a:lnTo>
                    <a:pt x="347472" y="218694"/>
                  </a:lnTo>
                  <a:lnTo>
                    <a:pt x="566166" y="1089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024633" y="5257800"/>
            <a:ext cx="5095875" cy="1003300"/>
            <a:chOff x="2024633" y="5257800"/>
            <a:chExt cx="5095875" cy="1003300"/>
          </a:xfrm>
        </p:grpSpPr>
        <p:sp>
          <p:nvSpPr>
            <p:cNvPr id="9" name="object 9"/>
            <p:cNvSpPr/>
            <p:nvPr/>
          </p:nvSpPr>
          <p:spPr>
            <a:xfrm>
              <a:off x="2133599" y="5474970"/>
              <a:ext cx="4876800" cy="757555"/>
            </a:xfrm>
            <a:custGeom>
              <a:avLst/>
              <a:gdLst/>
              <a:ahLst/>
              <a:cxnLst/>
              <a:rect l="l" t="t" r="r" b="b"/>
              <a:pathLst>
                <a:path w="4876800" h="757554">
                  <a:moveTo>
                    <a:pt x="4876800" y="0"/>
                  </a:moveTo>
                  <a:lnTo>
                    <a:pt x="4876800" y="757428"/>
                  </a:lnTo>
                  <a:lnTo>
                    <a:pt x="0" y="757428"/>
                  </a:lnTo>
                  <a:lnTo>
                    <a:pt x="0" y="1524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24634" y="5257799"/>
              <a:ext cx="5095875" cy="220979"/>
            </a:xfrm>
            <a:custGeom>
              <a:avLst/>
              <a:gdLst/>
              <a:ahLst/>
              <a:cxnLst/>
              <a:rect l="l" t="t" r="r" b="b"/>
              <a:pathLst>
                <a:path w="5095875" h="220979">
                  <a:moveTo>
                    <a:pt x="218694" y="220980"/>
                  </a:moveTo>
                  <a:lnTo>
                    <a:pt x="108966" y="1524"/>
                  </a:lnTo>
                  <a:lnTo>
                    <a:pt x="0" y="220980"/>
                  </a:lnTo>
                  <a:lnTo>
                    <a:pt x="218694" y="220980"/>
                  </a:lnTo>
                  <a:close/>
                </a:path>
                <a:path w="5095875" h="220979">
                  <a:moveTo>
                    <a:pt x="5095494" y="219456"/>
                  </a:moveTo>
                  <a:lnTo>
                    <a:pt x="4985766" y="0"/>
                  </a:lnTo>
                  <a:lnTo>
                    <a:pt x="4876800" y="219456"/>
                  </a:lnTo>
                  <a:lnTo>
                    <a:pt x="5095494" y="21945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248400" y="2253233"/>
            <a:ext cx="871855" cy="1633220"/>
            <a:chOff x="6248400" y="2253233"/>
            <a:chExt cx="871855" cy="1633220"/>
          </a:xfrm>
        </p:grpSpPr>
        <p:sp>
          <p:nvSpPr>
            <p:cNvPr id="12" name="object 12"/>
            <p:cNvSpPr/>
            <p:nvPr/>
          </p:nvSpPr>
          <p:spPr>
            <a:xfrm>
              <a:off x="6465570" y="2362199"/>
              <a:ext cx="544830" cy="1306830"/>
            </a:xfrm>
            <a:custGeom>
              <a:avLst/>
              <a:gdLst/>
              <a:ahLst/>
              <a:cxnLst/>
              <a:rect l="l" t="t" r="r" b="b"/>
              <a:pathLst>
                <a:path w="544829" h="1306829">
                  <a:moveTo>
                    <a:pt x="544829" y="1306829"/>
                  </a:moveTo>
                  <a:lnTo>
                    <a:pt x="544829" y="0"/>
                  </a:lnTo>
                  <a:lnTo>
                    <a:pt x="0" y="0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8400" y="2253233"/>
              <a:ext cx="871855" cy="1633220"/>
            </a:xfrm>
            <a:custGeom>
              <a:avLst/>
              <a:gdLst/>
              <a:ahLst/>
              <a:cxnLst/>
              <a:rect l="l" t="t" r="r" b="b"/>
              <a:pathLst>
                <a:path w="871854" h="1633220">
                  <a:moveTo>
                    <a:pt x="219456" y="0"/>
                  </a:moveTo>
                  <a:lnTo>
                    <a:pt x="0" y="108966"/>
                  </a:lnTo>
                  <a:lnTo>
                    <a:pt x="219456" y="218694"/>
                  </a:lnTo>
                  <a:lnTo>
                    <a:pt x="219456" y="0"/>
                  </a:lnTo>
                  <a:close/>
                </a:path>
                <a:path w="871854" h="1633220">
                  <a:moveTo>
                    <a:pt x="871728" y="1414272"/>
                  </a:moveTo>
                  <a:lnTo>
                    <a:pt x="653034" y="1414272"/>
                  </a:lnTo>
                  <a:lnTo>
                    <a:pt x="762000" y="1632966"/>
                  </a:lnTo>
                  <a:lnTo>
                    <a:pt x="871728" y="141427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57200" y="152400"/>
            <a:ext cx="8077200" cy="10668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46150" marR="393700" indent="-684530">
              <a:lnSpc>
                <a:spcPct val="100000"/>
              </a:lnSpc>
              <a:spcBef>
                <a:spcPts val="340"/>
              </a:spcBef>
            </a:pPr>
            <a:r>
              <a:rPr sz="3200" b="1" spc="-5" dirty="0">
                <a:latin typeface="Verdana"/>
                <a:cs typeface="Verdana"/>
              </a:rPr>
              <a:t>Three </a:t>
            </a:r>
            <a:r>
              <a:rPr sz="3200" b="1" spc="-10" dirty="0">
                <a:latin typeface="Verdana"/>
                <a:cs typeface="Verdana"/>
              </a:rPr>
              <a:t>Foundational </a:t>
            </a:r>
            <a:r>
              <a:rPr sz="3200" b="1" spc="-5" dirty="0">
                <a:latin typeface="Verdana"/>
                <a:cs typeface="Verdana"/>
              </a:rPr>
              <a:t>Components  </a:t>
            </a:r>
            <a:r>
              <a:rPr sz="3200" b="1" dirty="0">
                <a:latin typeface="Verdana"/>
                <a:cs typeface="Verdana"/>
              </a:rPr>
              <a:t>of </a:t>
            </a:r>
            <a:r>
              <a:rPr sz="3200" b="1" spc="-5" dirty="0">
                <a:latin typeface="Verdana"/>
                <a:cs typeface="Verdana"/>
              </a:rPr>
              <a:t>Operations</a:t>
            </a:r>
            <a:r>
              <a:rPr sz="3200" b="1" spc="5" dirty="0">
                <a:latin typeface="Verdana"/>
                <a:cs typeface="Verdana"/>
              </a:rPr>
              <a:t> </a:t>
            </a:r>
            <a:r>
              <a:rPr sz="3200" b="1" spc="-5" dirty="0">
                <a:latin typeface="Verdana"/>
                <a:cs typeface="Verdana"/>
              </a:rPr>
              <a:t>Management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400" y="516890"/>
            <a:ext cx="61982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3333CC"/>
                </a:solidFill>
                <a:latin typeface="Verdana"/>
                <a:cs typeface="Verdana"/>
              </a:rPr>
              <a:t>Product</a:t>
            </a:r>
            <a:r>
              <a:rPr sz="4000" spc="-7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3333CC"/>
                </a:solidFill>
                <a:latin typeface="Verdana"/>
                <a:cs typeface="Verdana"/>
              </a:rPr>
              <a:t>Development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302" y="1921255"/>
            <a:ext cx="8479790" cy="3994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1780">
              <a:lnSpc>
                <a:spcPts val="2875"/>
              </a:lnSpc>
              <a:spcBef>
                <a:spcPts val="100"/>
              </a:spcBef>
              <a:buFont typeface="Verdana"/>
              <a:buChar char="•"/>
              <a:tabLst>
                <a:tab pos="284480" algn="l"/>
              </a:tabLst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Product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Design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-Voice of the</a:t>
            </a:r>
            <a:r>
              <a:rPr sz="2400" b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Customer</a:t>
            </a:r>
            <a:endParaRPr sz="2400">
              <a:latin typeface="Verdana"/>
              <a:cs typeface="Verdana"/>
            </a:endParaRPr>
          </a:p>
          <a:p>
            <a:pPr marL="469265" marR="386080">
              <a:lnSpc>
                <a:spcPts val="1670"/>
              </a:lnSpc>
              <a:spcBef>
                <a:spcPts val="60"/>
              </a:spcBef>
            </a:pPr>
            <a:r>
              <a:rPr sz="1400" b="1" i="1" spc="-10" dirty="0">
                <a:solidFill>
                  <a:srgbClr val="FF0A22"/>
                </a:solidFill>
                <a:latin typeface="Verdana"/>
                <a:cs typeface="Verdana"/>
              </a:rPr>
              <a:t>What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is the role of </a:t>
            </a:r>
            <a:r>
              <a:rPr sz="1400" b="1" i="1" spc="-10" dirty="0">
                <a:solidFill>
                  <a:srgbClr val="FF0A22"/>
                </a:solidFill>
                <a:latin typeface="Verdana"/>
                <a:cs typeface="Verdana"/>
              </a:rPr>
              <a:t>product design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in the demand and </a:t>
            </a:r>
            <a:r>
              <a:rPr sz="1400" b="1" i="1" spc="-10" dirty="0">
                <a:solidFill>
                  <a:srgbClr val="FF0A22"/>
                </a:solidFill>
                <a:latin typeface="Verdana"/>
                <a:cs typeface="Verdana"/>
              </a:rPr>
              <a:t>supply issues faced by 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Nokia and</a:t>
            </a:r>
            <a:r>
              <a:rPr sz="1400" b="1" i="1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Ericsson?</a:t>
            </a:r>
            <a:endParaRPr sz="1400">
              <a:latin typeface="Verdana"/>
              <a:cs typeface="Verdana"/>
            </a:endParaRPr>
          </a:p>
          <a:p>
            <a:pPr marL="469900">
              <a:lnSpc>
                <a:spcPts val="2825"/>
              </a:lnSpc>
            </a:pP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-Product/System Architecture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sz="1400" b="1" i="1" spc="-10" dirty="0">
                <a:solidFill>
                  <a:srgbClr val="FF0A22"/>
                </a:solidFill>
                <a:latin typeface="Verdana"/>
                <a:cs typeface="Verdana"/>
              </a:rPr>
              <a:t>Were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problem </a:t>
            </a:r>
            <a:r>
              <a:rPr sz="1400" b="1" i="1" spc="-10" dirty="0">
                <a:solidFill>
                  <a:srgbClr val="FF0A22"/>
                </a:solidFill>
                <a:latin typeface="Verdana"/>
                <a:cs typeface="Verdana"/>
              </a:rPr>
              <a:t>chips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integral or</a:t>
            </a:r>
            <a:r>
              <a:rPr sz="1400" b="1" i="1" spc="2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i="1" spc="-5" dirty="0">
                <a:solidFill>
                  <a:srgbClr val="FF0A22"/>
                </a:solidFill>
                <a:latin typeface="Verdana"/>
                <a:cs typeface="Verdana"/>
              </a:rPr>
              <a:t>modular?</a:t>
            </a:r>
            <a:endParaRPr sz="1400">
              <a:latin typeface="Verdana"/>
              <a:cs typeface="Verdana"/>
            </a:endParaRPr>
          </a:p>
          <a:p>
            <a:pPr marL="283845" indent="-271780">
              <a:lnSpc>
                <a:spcPts val="2875"/>
              </a:lnSpc>
              <a:spcBef>
                <a:spcPts val="1070"/>
              </a:spcBef>
              <a:buFont typeface="Verdana"/>
              <a:buChar char="•"/>
              <a:tabLst>
                <a:tab pos="284480" algn="l"/>
              </a:tabLst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Product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Development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-Project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management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&amp;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Cost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-Design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for</a:t>
            </a:r>
            <a:r>
              <a:rPr sz="2400" b="1" spc="-1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Manufacturing</a:t>
            </a:r>
            <a:endParaRPr sz="2400">
              <a:latin typeface="Verdana"/>
              <a:cs typeface="Verdana"/>
            </a:endParaRPr>
          </a:p>
          <a:p>
            <a:pPr marL="469900" marR="78740">
              <a:lnSpc>
                <a:spcPts val="1680"/>
              </a:lnSpc>
              <a:spcBef>
                <a:spcPts val="50"/>
              </a:spcBef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How important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was” “Nokia quickly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redesigned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some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of its chips so they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could 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be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produced</a:t>
            </a:r>
            <a:r>
              <a:rPr sz="1400" b="1" spc="-2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elsewhere?”</a:t>
            </a:r>
            <a:endParaRPr sz="1400">
              <a:latin typeface="Verdana"/>
              <a:cs typeface="Verdana"/>
            </a:endParaRPr>
          </a:p>
          <a:p>
            <a:pPr marL="283845" indent="-271780">
              <a:lnSpc>
                <a:spcPts val="2815"/>
              </a:lnSpc>
              <a:buFont typeface="Verdana"/>
              <a:buChar char="•"/>
              <a:tabLst>
                <a:tab pos="284480" algn="l"/>
              </a:tabLst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Technology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Strategy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1675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Did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product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technology play a role in the differential performance of N &amp;</a:t>
            </a:r>
            <a:r>
              <a:rPr sz="1400" b="1" spc="8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E?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3655" y="0"/>
            <a:ext cx="443166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marR="5080" indent="-10795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3333CC"/>
                </a:solidFill>
                <a:latin typeface="Verdana"/>
                <a:cs typeface="Verdana"/>
              </a:rPr>
              <a:t>Process Design  &amp;</a:t>
            </a:r>
            <a:r>
              <a:rPr sz="4000" spc="-9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3333CC"/>
                </a:solidFill>
                <a:latin typeface="Verdana"/>
                <a:cs typeface="Verdana"/>
              </a:rPr>
              <a:t>Management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902" y="1617980"/>
            <a:ext cx="8789670" cy="5017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7490" indent="-224790">
              <a:lnSpc>
                <a:spcPct val="100000"/>
              </a:lnSpc>
              <a:spcBef>
                <a:spcPts val="95"/>
              </a:spcBef>
              <a:buFont typeface="Verdana"/>
              <a:buChar char="•"/>
              <a:tabLst>
                <a:tab pos="237490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Process Design: Options &amp;</a:t>
            </a:r>
            <a:r>
              <a:rPr sz="2000" b="1" spc="1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Assessment</a:t>
            </a:r>
            <a:endParaRPr sz="20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-Queueing Analysis</a:t>
            </a:r>
            <a:endParaRPr sz="20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-Capacity</a:t>
            </a:r>
            <a:r>
              <a:rPr sz="2000" b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Analysis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ts val="1675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How did Nokia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assess capacity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in the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crunch?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How did they change</a:t>
            </a:r>
            <a:r>
              <a:rPr sz="1400" b="1" spc="10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capacity?</a:t>
            </a:r>
            <a:endParaRPr sz="1400">
              <a:latin typeface="Verdana"/>
              <a:cs typeface="Verdana"/>
            </a:endParaRPr>
          </a:p>
          <a:p>
            <a:pPr marL="469900">
              <a:lnSpc>
                <a:spcPts val="2395"/>
              </a:lnSpc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-Uncertainty Analysis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How did each company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prepare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for difficult-to-anticipate</a:t>
            </a:r>
            <a:r>
              <a:rPr sz="1400" b="1" spc="3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events?</a:t>
            </a:r>
            <a:endParaRPr sz="1400">
              <a:latin typeface="Verdana"/>
              <a:cs typeface="Verdana"/>
            </a:endParaRPr>
          </a:p>
          <a:p>
            <a:pPr marL="237490" indent="-224790">
              <a:lnSpc>
                <a:spcPct val="100000"/>
              </a:lnSpc>
              <a:spcBef>
                <a:spcPts val="1365"/>
              </a:spcBef>
              <a:buFont typeface="Verdana"/>
              <a:buChar char="•"/>
              <a:tabLst>
                <a:tab pos="237490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Inventory Systems</a:t>
            </a:r>
            <a:endParaRPr sz="2000">
              <a:latin typeface="Verdana"/>
              <a:cs typeface="Verdana"/>
            </a:endParaRPr>
          </a:p>
          <a:p>
            <a:pPr marL="109855" indent="-97790">
              <a:lnSpc>
                <a:spcPts val="1675"/>
              </a:lnSpc>
              <a:spcBef>
                <a:spcPts val="70"/>
              </a:spcBef>
              <a:buSzPct val="92857"/>
              <a:buFont typeface="Verdana"/>
              <a:buChar char="•"/>
              <a:tabLst>
                <a:tab pos="110489" algn="l"/>
              </a:tabLst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Did N&amp;E operate Just-in-Time, or did they hold big stores of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chips waiting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just in</a:t>
            </a:r>
            <a:r>
              <a:rPr sz="1400" b="1" spc="165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case?</a:t>
            </a:r>
            <a:endParaRPr sz="1400">
              <a:latin typeface="Verdana"/>
              <a:cs typeface="Verdana"/>
            </a:endParaRPr>
          </a:p>
          <a:p>
            <a:pPr marL="237490" indent="-224790">
              <a:lnSpc>
                <a:spcPts val="2395"/>
              </a:lnSpc>
              <a:buFont typeface="Verdana"/>
              <a:buChar char="•"/>
              <a:tabLst>
                <a:tab pos="237490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Production</a:t>
            </a:r>
            <a:r>
              <a:rPr sz="2000" b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Control</a:t>
            </a:r>
            <a:endParaRPr sz="2000">
              <a:latin typeface="Verdana"/>
              <a:cs typeface="Verdana"/>
            </a:endParaRPr>
          </a:p>
          <a:p>
            <a:pPr marL="12700" marR="2995295">
              <a:lnSpc>
                <a:spcPct val="100000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Was Nokia’s software the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principal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instrument of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control? 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How did they monitor the</a:t>
            </a:r>
            <a:r>
              <a:rPr sz="1400" b="1" spc="15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situation?</a:t>
            </a:r>
            <a:endParaRPr sz="1400">
              <a:latin typeface="Verdana"/>
              <a:cs typeface="Verdana"/>
            </a:endParaRPr>
          </a:p>
          <a:p>
            <a:pPr marL="116839">
              <a:lnSpc>
                <a:spcPct val="100000"/>
              </a:lnSpc>
              <a:spcBef>
                <a:spcPts val="390"/>
              </a:spcBef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ERP/Software/Internet</a:t>
            </a:r>
            <a:endParaRPr sz="2000">
              <a:latin typeface="Verdana"/>
              <a:cs typeface="Verdana"/>
            </a:endParaRPr>
          </a:p>
          <a:p>
            <a:pPr marL="109855" indent="-97790">
              <a:lnSpc>
                <a:spcPct val="100000"/>
              </a:lnSpc>
              <a:spcBef>
                <a:spcPts val="75"/>
              </a:spcBef>
              <a:buSzPct val="92857"/>
              <a:buFont typeface="Verdana"/>
              <a:buChar char="•"/>
              <a:tabLst>
                <a:tab pos="110489" algn="l"/>
              </a:tabLst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Was Nokia’s software the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principal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instrument of</a:t>
            </a:r>
            <a:r>
              <a:rPr sz="1400" b="1" spc="25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communication?</a:t>
            </a:r>
            <a:endParaRPr sz="1400">
              <a:latin typeface="Verdana"/>
              <a:cs typeface="Verdana"/>
            </a:endParaRPr>
          </a:p>
          <a:p>
            <a:pPr marL="237490" indent="-224790">
              <a:lnSpc>
                <a:spcPct val="100000"/>
              </a:lnSpc>
              <a:spcBef>
                <a:spcPts val="960"/>
              </a:spcBef>
              <a:buFont typeface="Verdana"/>
              <a:buChar char="•"/>
              <a:tabLst>
                <a:tab pos="237490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Operations Excellence</a:t>
            </a:r>
            <a:endParaRPr sz="2000">
              <a:latin typeface="Verdana"/>
              <a:cs typeface="Verdana"/>
            </a:endParaRPr>
          </a:p>
          <a:p>
            <a:pPr marL="678815" lvl="1" indent="-210185">
              <a:lnSpc>
                <a:spcPct val="100000"/>
              </a:lnSpc>
              <a:buChar char="-"/>
              <a:tabLst>
                <a:tab pos="679450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Continuous Improvement</a:t>
            </a:r>
            <a:endParaRPr sz="2000">
              <a:latin typeface="Verdana"/>
              <a:cs typeface="Verdana"/>
            </a:endParaRPr>
          </a:p>
          <a:p>
            <a:pPr marL="678180" lvl="1" indent="-209550">
              <a:lnSpc>
                <a:spcPts val="2395"/>
              </a:lnSpc>
              <a:buChar char="-"/>
              <a:tabLst>
                <a:tab pos="678815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Just-in-Time</a:t>
            </a:r>
            <a:endParaRPr sz="2000">
              <a:latin typeface="Verdana"/>
              <a:cs typeface="Verdana"/>
            </a:endParaRPr>
          </a:p>
          <a:p>
            <a:pPr marL="678180" lvl="1" indent="-209550">
              <a:lnSpc>
                <a:spcPts val="2395"/>
              </a:lnSpc>
              <a:buChar char="-"/>
              <a:tabLst>
                <a:tab pos="678815" algn="l"/>
              </a:tabLst>
            </a:pPr>
            <a:r>
              <a:rPr sz="2000" b="1" spc="-5" dirty="0">
                <a:solidFill>
                  <a:srgbClr val="3333CC"/>
                </a:solidFill>
                <a:latin typeface="Verdana"/>
                <a:cs typeface="Verdana"/>
              </a:rPr>
              <a:t>Quality Management (SPC,</a:t>
            </a:r>
            <a:r>
              <a:rPr sz="2000" b="1" spc="2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3333CC"/>
                </a:solidFill>
                <a:latin typeface="Verdana"/>
                <a:cs typeface="Verdana"/>
              </a:rPr>
              <a:t>6</a:t>
            </a:r>
            <a:r>
              <a:rPr sz="2000" dirty="0">
                <a:solidFill>
                  <a:srgbClr val="3333CC"/>
                </a:solidFill>
                <a:latin typeface="Symbol"/>
                <a:cs typeface="Symbol"/>
              </a:rPr>
              <a:t></a:t>
            </a:r>
            <a:r>
              <a:rPr sz="2000" b="1" dirty="0">
                <a:solidFill>
                  <a:srgbClr val="3333CC"/>
                </a:solidFill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9005" y="402590"/>
            <a:ext cx="37376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3333CC"/>
                </a:solidFill>
                <a:latin typeface="Verdana"/>
                <a:cs typeface="Verdana"/>
              </a:rPr>
              <a:t>Supply</a:t>
            </a:r>
            <a:r>
              <a:rPr sz="4000" spc="-8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3333CC"/>
                </a:solidFill>
                <a:latin typeface="Verdana"/>
                <a:cs typeface="Verdana"/>
              </a:rPr>
              <a:t>Chain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501" y="2073655"/>
            <a:ext cx="7934959" cy="3432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1780">
              <a:lnSpc>
                <a:spcPts val="2875"/>
              </a:lnSpc>
              <a:spcBef>
                <a:spcPts val="100"/>
              </a:spcBef>
              <a:buFont typeface="Verdana"/>
              <a:buChar char="•"/>
              <a:tabLst>
                <a:tab pos="284480" algn="l"/>
              </a:tabLst>
            </a:pP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Strategic Supply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Chain</a:t>
            </a:r>
            <a:r>
              <a:rPr sz="2400" b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Design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-Make Vs.</a:t>
            </a:r>
            <a:r>
              <a:rPr sz="2400" b="1" spc="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Buy</a:t>
            </a:r>
            <a:endParaRPr sz="2400">
              <a:latin typeface="Verdana"/>
              <a:cs typeface="Verdana"/>
            </a:endParaRPr>
          </a:p>
          <a:p>
            <a:pPr marL="567055" lvl="1" indent="-97790">
              <a:lnSpc>
                <a:spcPts val="1675"/>
              </a:lnSpc>
              <a:buSzPct val="92857"/>
              <a:buFont typeface="Verdana"/>
              <a:buChar char="•"/>
              <a:tabLst>
                <a:tab pos="567690" algn="l"/>
              </a:tabLst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Did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sourcing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strategy play a role in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the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differential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performance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of N &amp;</a:t>
            </a:r>
            <a:r>
              <a:rPr sz="1400" b="1" spc="135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E?</a:t>
            </a:r>
            <a:endParaRPr sz="1400">
              <a:latin typeface="Verdana"/>
              <a:cs typeface="Verdana"/>
            </a:endParaRPr>
          </a:p>
          <a:p>
            <a:pPr marL="9271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-Supplier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Selection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,</a:t>
            </a:r>
            <a:r>
              <a:rPr sz="2400" b="1" spc="-1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Sourcing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1675"/>
              </a:lnSpc>
            </a:pP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Single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vs. Dual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sourcing</a:t>
            </a:r>
            <a:endParaRPr sz="1400">
              <a:latin typeface="Verdana"/>
              <a:cs typeface="Verdana"/>
            </a:endParaRPr>
          </a:p>
          <a:p>
            <a:pPr marL="334010" indent="-321945">
              <a:lnSpc>
                <a:spcPts val="2875"/>
              </a:lnSpc>
              <a:buChar char="•"/>
              <a:tabLst>
                <a:tab pos="334645" algn="l"/>
              </a:tabLst>
            </a:pP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Supply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Chain</a:t>
            </a:r>
            <a:r>
              <a:rPr sz="2400" b="1" spc="-8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Management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2875"/>
              </a:lnSpc>
            </a:pP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-End-to-end</a:t>
            </a:r>
            <a:r>
              <a:rPr sz="2400" b="1" spc="-9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coordination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1675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Do we see here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examples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of integrated</a:t>
            </a:r>
            <a:r>
              <a:rPr sz="1400" b="1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FF0A22"/>
                </a:solidFill>
                <a:latin typeface="Verdana"/>
                <a:cs typeface="Verdana"/>
              </a:rPr>
              <a:t>enterprise?</a:t>
            </a:r>
            <a:endParaRPr sz="1400">
              <a:latin typeface="Verdana"/>
              <a:cs typeface="Verdana"/>
            </a:endParaRPr>
          </a:p>
          <a:p>
            <a:pPr marL="927100">
              <a:lnSpc>
                <a:spcPts val="2875"/>
              </a:lnSpc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-Supplier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Relations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ts val="1675"/>
              </a:lnSpc>
            </a:pP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hard-nosed, polite, hostile,</a:t>
            </a:r>
            <a:r>
              <a:rPr sz="1400" b="1" spc="-20" dirty="0">
                <a:solidFill>
                  <a:srgbClr val="FF0A22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A22"/>
                </a:solidFill>
                <a:latin typeface="Verdana"/>
                <a:cs typeface="Verdana"/>
              </a:rPr>
              <a:t>collaborative?</a:t>
            </a:r>
            <a:endParaRPr sz="1400">
              <a:latin typeface="Verdana"/>
              <a:cs typeface="Verdana"/>
            </a:endParaRPr>
          </a:p>
          <a:p>
            <a:pPr marL="283845" indent="-271780">
              <a:lnSpc>
                <a:spcPts val="2880"/>
              </a:lnSpc>
              <a:buFont typeface="Verdana"/>
              <a:buChar char="•"/>
              <a:tabLst>
                <a:tab pos="284480" algn="l"/>
              </a:tabLst>
            </a:pP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Delayed</a:t>
            </a:r>
            <a:r>
              <a:rPr sz="2400" b="1" spc="-5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33CC"/>
                </a:solidFill>
                <a:latin typeface="Verdana"/>
                <a:cs typeface="Verdana"/>
              </a:rPr>
              <a:t>Differentiation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973" y="1601977"/>
            <a:ext cx="2140585" cy="4694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5"/>
              </a:spcBef>
            </a:pPr>
            <a:r>
              <a:rPr sz="2000" b="1" i="1" spc="-5" dirty="0">
                <a:solidFill>
                  <a:srgbClr val="FF0A22"/>
                </a:solidFill>
                <a:latin typeface="Arial"/>
                <a:cs typeface="Arial"/>
              </a:rPr>
              <a:t>Product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Electronics &amp;</a:t>
            </a:r>
            <a:r>
              <a:rPr sz="2000" b="1" spc="-4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SW</a:t>
            </a:r>
            <a:endParaRPr sz="2000">
              <a:latin typeface="Arial"/>
              <a:cs typeface="Arial"/>
            </a:endParaRPr>
          </a:p>
          <a:p>
            <a:pPr marL="12700" marR="356235">
              <a:lnSpc>
                <a:spcPct val="90100"/>
              </a:lnSpc>
              <a:spcBef>
                <a:spcPts val="965"/>
              </a:spcBef>
            </a:pPr>
            <a:r>
              <a:rPr sz="2000" b="1" i="1" spc="-5" dirty="0">
                <a:solidFill>
                  <a:srgbClr val="FF0A22"/>
                </a:solidFill>
                <a:latin typeface="Arial"/>
                <a:cs typeface="Arial"/>
              </a:rPr>
              <a:t>Process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Autos: 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Electronics: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Financial  Food</a:t>
            </a:r>
            <a:r>
              <a:rPr sz="2000" b="1" spc="-5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Retailing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045"/>
              </a:lnSpc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Food</a:t>
            </a:r>
            <a:r>
              <a:rPr sz="2000" b="1" spc="-2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Processing</a:t>
            </a:r>
            <a:endParaRPr sz="2000">
              <a:latin typeface="Arial"/>
              <a:cs typeface="Arial"/>
            </a:endParaRPr>
          </a:p>
          <a:p>
            <a:pPr marL="12700" marR="510540">
              <a:lnSpc>
                <a:spcPts val="2160"/>
              </a:lnSpc>
              <a:spcBef>
                <a:spcPts val="155"/>
              </a:spcBef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Air</a:t>
            </a:r>
            <a:r>
              <a:rPr sz="2000" b="1" spc="-5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Transport 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Health Care:  Software: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90100"/>
              </a:lnSpc>
              <a:spcBef>
                <a:spcPts val="930"/>
              </a:spcBef>
            </a:pPr>
            <a:r>
              <a:rPr sz="2000" b="1" i="1" spc="-5" dirty="0">
                <a:solidFill>
                  <a:srgbClr val="FF0A22"/>
                </a:solidFill>
                <a:latin typeface="Arial"/>
                <a:cs typeface="Arial"/>
              </a:rPr>
              <a:t>Supply Chain 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Electronics: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Fashion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Apparel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Food</a:t>
            </a:r>
            <a:r>
              <a:rPr sz="2000" b="1" spc="-3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Distribution  eSupply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802" y="1876302"/>
            <a:ext cx="6324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Sega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8774" y="2548400"/>
            <a:ext cx="4510405" cy="225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5"/>
              </a:spcBef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Toyota</a:t>
            </a:r>
            <a:endParaRPr sz="2000">
              <a:latin typeface="Arial"/>
              <a:cs typeface="Arial"/>
            </a:endParaRPr>
          </a:p>
          <a:p>
            <a:pPr marL="12700" marR="2178050" indent="635">
              <a:lnSpc>
                <a:spcPct val="90100"/>
              </a:lnSpc>
              <a:spcBef>
                <a:spcPts val="120"/>
              </a:spcBef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Dell,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Cisco, Quanta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Bank of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America 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Burger King  National Cranberry  Alaska Air 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University</a:t>
            </a:r>
            <a:r>
              <a:rPr sz="2000" b="1" spc="-1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Health</a:t>
            </a:r>
            <a:endParaRPr sz="2000">
              <a:latin typeface="Arial"/>
              <a:cs typeface="Arial"/>
            </a:endParaRPr>
          </a:p>
          <a:p>
            <a:pPr marL="14604">
              <a:lnSpc>
                <a:spcPts val="2160"/>
              </a:lnSpc>
            </a:pP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Sega,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SAP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(Vandelay),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Oracle</a:t>
            </a:r>
            <a:r>
              <a:rPr sz="2000" b="1" spc="25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(Cisco)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8910" y="5142293"/>
            <a:ext cx="2099310" cy="1153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ts val="2280"/>
              </a:lnSpc>
              <a:spcBef>
                <a:spcPts val="95"/>
              </a:spcBef>
            </a:pPr>
            <a:r>
              <a:rPr sz="2000" b="1" spc="-10" dirty="0">
                <a:solidFill>
                  <a:srgbClr val="0E0AFF"/>
                </a:solidFill>
                <a:latin typeface="Arial"/>
                <a:cs typeface="Arial"/>
              </a:rPr>
              <a:t>Nokia, HP</a:t>
            </a:r>
            <a:endParaRPr sz="2000">
              <a:latin typeface="Arial"/>
              <a:cs typeface="Arial"/>
            </a:endParaRPr>
          </a:p>
          <a:p>
            <a:pPr marL="12700" marR="5080" indent="-635">
              <a:lnSpc>
                <a:spcPct val="90100"/>
              </a:lnSpc>
              <a:spcBef>
                <a:spcPts val="120"/>
              </a:spcBef>
            </a:pP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Sport</a:t>
            </a:r>
            <a:r>
              <a:rPr sz="2000" b="1" spc="-50" dirty="0">
                <a:solidFill>
                  <a:srgbClr val="0E0A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0AFF"/>
                </a:solidFill>
                <a:latin typeface="Arial"/>
                <a:cs typeface="Arial"/>
              </a:rPr>
              <a:t>Obermeyer  Barilla Pasta  Webvan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4595" marR="5080" indent="-17468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333CC"/>
                </a:solidFill>
                <a:latin typeface="Verdana"/>
                <a:cs typeface="Verdana"/>
              </a:rPr>
              <a:t>Companies </a:t>
            </a:r>
            <a:r>
              <a:rPr sz="3600" spc="-5" dirty="0">
                <a:solidFill>
                  <a:srgbClr val="3333CC"/>
                </a:solidFill>
                <a:latin typeface="Verdana"/>
                <a:cs typeface="Verdana"/>
              </a:rPr>
              <a:t>and</a:t>
            </a:r>
            <a:r>
              <a:rPr sz="3600" spc="-114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3600" spc="-5" dirty="0">
                <a:solidFill>
                  <a:srgbClr val="3333CC"/>
                </a:solidFill>
                <a:latin typeface="Verdana"/>
                <a:cs typeface="Verdana"/>
              </a:rPr>
              <a:t>Industries  we </a:t>
            </a:r>
            <a:r>
              <a:rPr sz="3600" spc="-10" dirty="0">
                <a:solidFill>
                  <a:srgbClr val="3333CC"/>
                </a:solidFill>
                <a:latin typeface="Verdana"/>
                <a:cs typeface="Verdana"/>
              </a:rPr>
              <a:t>will</a:t>
            </a:r>
            <a:r>
              <a:rPr sz="3600" spc="-30" dirty="0">
                <a:solidFill>
                  <a:srgbClr val="3333CC"/>
                </a:solidFill>
                <a:latin typeface="Verdana"/>
                <a:cs typeface="Verdana"/>
              </a:rPr>
              <a:t> </a:t>
            </a:r>
            <a:r>
              <a:rPr sz="3600" spc="-5" dirty="0">
                <a:solidFill>
                  <a:srgbClr val="3333CC"/>
                </a:solidFill>
                <a:latin typeface="Verdana"/>
                <a:cs typeface="Verdana"/>
              </a:rPr>
              <a:t>cover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54" y="950341"/>
            <a:ext cx="9144635" cy="5900420"/>
            <a:chOff x="-8254" y="950341"/>
            <a:chExt cx="9144635" cy="5900420"/>
          </a:xfrm>
        </p:grpSpPr>
        <p:sp>
          <p:nvSpPr>
            <p:cNvPr id="3" name="object 3"/>
            <p:cNvSpPr/>
            <p:nvPr/>
          </p:nvSpPr>
          <p:spPr>
            <a:xfrm>
              <a:off x="0" y="958596"/>
              <a:ext cx="9128125" cy="1905"/>
            </a:xfrm>
            <a:custGeom>
              <a:avLst/>
              <a:gdLst/>
              <a:ahLst/>
              <a:cxnLst/>
              <a:rect l="l" t="t" r="r" b="b"/>
              <a:pathLst>
                <a:path w="9128125" h="1905">
                  <a:moveTo>
                    <a:pt x="0" y="0"/>
                  </a:moveTo>
                  <a:lnTo>
                    <a:pt x="9127998" y="1523"/>
                  </a:lnTo>
                </a:path>
              </a:pathLst>
            </a:custGeom>
            <a:ln w="16002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58596"/>
              <a:ext cx="1905" cy="5883910"/>
            </a:xfrm>
            <a:custGeom>
              <a:avLst/>
              <a:gdLst/>
              <a:ahLst/>
              <a:cxnLst/>
              <a:rect l="l" t="t" r="r" b="b"/>
              <a:pathLst>
                <a:path w="1905" h="5883909">
                  <a:moveTo>
                    <a:pt x="0" y="0"/>
                  </a:moveTo>
                  <a:lnTo>
                    <a:pt x="1524" y="5883402"/>
                  </a:lnTo>
                </a:path>
              </a:pathLst>
            </a:custGeom>
            <a:ln w="16002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89052" y="986282"/>
            <a:ext cx="14420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1	</a:t>
            </a: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Introduction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8500" y="986282"/>
            <a:ext cx="18434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Course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Introduction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2100" y="971803"/>
            <a:ext cx="34264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Trial by Fire, powerpoint on Ops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Strat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052" y="1319276"/>
            <a:ext cx="1454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2	</a:t>
            </a: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Product</a:t>
            </a:r>
            <a:r>
              <a:rPr sz="1500" b="1" i="1" spc="-75" dirty="0">
                <a:solidFill>
                  <a:srgbClr val="DD0806"/>
                </a:solidFill>
                <a:latin typeface="Arial"/>
                <a:cs typeface="Arial"/>
              </a:rPr>
              <a:t> </a:t>
            </a: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Dev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500" y="1352803"/>
            <a:ext cx="15113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Dreamcast/Sega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2100" y="1352803"/>
            <a:ext cx="385635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dirty="0">
                <a:latin typeface="Arial"/>
                <a:cs typeface="Arial"/>
              </a:rPr>
              <a:t>Chap 8 </a:t>
            </a:r>
            <a:r>
              <a:rPr sz="1500" b="1" i="1" spc="-5" dirty="0">
                <a:latin typeface="Arial"/>
                <a:cs typeface="Arial"/>
              </a:rPr>
              <a:t>in </a:t>
            </a:r>
            <a:r>
              <a:rPr sz="1500" b="1" i="1" dirty="0">
                <a:latin typeface="Arial"/>
                <a:cs typeface="Arial"/>
              </a:rPr>
              <a:t>Clkspd </a:t>
            </a:r>
            <a:r>
              <a:rPr sz="1500" b="1" i="1" spc="-5" dirty="0">
                <a:latin typeface="Arial"/>
                <a:cs typeface="Arial"/>
              </a:rPr>
              <a:t>on </a:t>
            </a:r>
            <a:r>
              <a:rPr sz="1500" b="1" i="1" dirty="0">
                <a:latin typeface="Arial"/>
                <a:cs typeface="Arial"/>
              </a:rPr>
              <a:t>3-DCE, ABC's of</a:t>
            </a:r>
            <a:r>
              <a:rPr sz="1500" b="1" i="1" spc="-130" dirty="0">
                <a:latin typeface="Arial"/>
                <a:cs typeface="Arial"/>
              </a:rPr>
              <a:t> </a:t>
            </a:r>
            <a:r>
              <a:rPr sz="1500" b="1" i="1" dirty="0">
                <a:latin typeface="Arial"/>
                <a:cs typeface="Arial"/>
              </a:rPr>
              <a:t>CPM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052" y="1651508"/>
            <a:ext cx="13392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3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Operations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8500" y="1651508"/>
            <a:ext cx="1126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Burger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King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052" y="1982978"/>
            <a:ext cx="10966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4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Strategy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8500" y="1982978"/>
            <a:ext cx="14427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Inventory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Mgmt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2100" y="1657603"/>
            <a:ext cx="4072254" cy="4845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3970">
              <a:lnSpc>
                <a:spcPct val="100699"/>
              </a:lnSpc>
              <a:spcBef>
                <a:spcPts val="85"/>
              </a:spcBef>
            </a:pPr>
            <a:r>
              <a:rPr sz="1500" b="1" dirty="0">
                <a:latin typeface="Arial"/>
                <a:cs typeface="Arial"/>
              </a:rPr>
              <a:t>Types of </a:t>
            </a:r>
            <a:r>
              <a:rPr sz="1500" b="1" spc="-5" dirty="0">
                <a:latin typeface="Arial"/>
                <a:cs typeface="Arial"/>
              </a:rPr>
              <a:t>Processes, EOQ, Newsvendor  Inven probs, Relevant costs,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Whirlwind/Web,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2100" y="2114803"/>
            <a:ext cx="26117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Dell/Conqueror, Laptop</a:t>
            </a:r>
            <a:r>
              <a:rPr sz="1500" b="1" spc="-9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King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052" y="2315209"/>
            <a:ext cx="10769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5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Process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8500" y="2315209"/>
            <a:ext cx="13912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Alaska</a:t>
            </a:r>
            <a:r>
              <a:rPr sz="1500" b="1" spc="-7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Airlines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2100" y="2343403"/>
            <a:ext cx="533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Levitt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9052" y="2600959"/>
            <a:ext cx="14008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6	</a:t>
            </a:r>
            <a:r>
              <a:rPr sz="1500" b="1" i="1" spc="-10" dirty="0">
                <a:solidFill>
                  <a:srgbClr val="DD0806"/>
                </a:solidFill>
                <a:latin typeface="Arial"/>
                <a:cs typeface="Arial"/>
              </a:rPr>
              <a:t>Technology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92300" y="2572003"/>
            <a:ext cx="7562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dirty="0">
                <a:solidFill>
                  <a:srgbClr val="0000D4"/>
                </a:solidFill>
                <a:latin typeface="Arial"/>
                <a:cs typeface="Arial"/>
              </a:rPr>
              <a:t>Webvan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2100" y="2648203"/>
            <a:ext cx="15627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They've got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mail.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052" y="2884423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7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44839" y="2884423"/>
            <a:ext cx="5441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5" dirty="0">
                <a:latin typeface="Arial"/>
                <a:cs typeface="Arial"/>
              </a:rPr>
              <a:t>isco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2100" y="2953003"/>
            <a:ext cx="29972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MRP </a:t>
            </a:r>
            <a:r>
              <a:rPr sz="1500" b="1" dirty="0">
                <a:latin typeface="Arial"/>
                <a:cs typeface="Arial"/>
              </a:rPr>
              <a:t>note, </a:t>
            </a:r>
            <a:r>
              <a:rPr sz="1500" b="1" spc="-5" dirty="0">
                <a:latin typeface="Arial"/>
                <a:cs typeface="Arial"/>
              </a:rPr>
              <a:t>ERP Technology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Note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052" y="3216655"/>
            <a:ext cx="10769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500" b="1" dirty="0">
                <a:latin typeface="Arial"/>
                <a:cs typeface="Arial"/>
              </a:rPr>
              <a:t>8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Process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28876" y="3181603"/>
            <a:ext cx="196151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Process </a:t>
            </a:r>
            <a:r>
              <a:rPr sz="1500" b="1" spc="-5" dirty="0">
                <a:latin typeface="Arial"/>
                <a:cs typeface="Arial"/>
              </a:rPr>
              <a:t>Flow</a:t>
            </a:r>
            <a:r>
              <a:rPr sz="1500" b="1" spc="-9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Models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02100" y="3257803"/>
            <a:ext cx="32372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Queueing Note </a:t>
            </a:r>
            <a:r>
              <a:rPr sz="1500" b="1" dirty="0">
                <a:latin typeface="Arial"/>
                <a:cs typeface="Arial"/>
              </a:rPr>
              <a:t>&amp; </a:t>
            </a:r>
            <a:r>
              <a:rPr sz="1500" b="1" spc="-5" dirty="0">
                <a:latin typeface="Arial"/>
                <a:cs typeface="Arial"/>
              </a:rPr>
              <a:t>Inventory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Buildup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9052" y="3548126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9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900" y="3596132"/>
            <a:ext cx="8096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Analysis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46401" y="3562604"/>
            <a:ext cx="1739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National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Cranberry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8854" y="3881882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10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46401" y="3867404"/>
            <a:ext cx="18021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0000D4"/>
                </a:solidFill>
                <a:latin typeface="Arial"/>
                <a:cs typeface="Arial"/>
              </a:rPr>
              <a:t>Univ Health</a:t>
            </a:r>
            <a:r>
              <a:rPr sz="1500" b="1" i="1" spc="-80" dirty="0">
                <a:solidFill>
                  <a:srgbClr val="0000D4"/>
                </a:solidFill>
                <a:latin typeface="Arial"/>
                <a:cs typeface="Arial"/>
              </a:rPr>
              <a:t> </a:t>
            </a:r>
            <a:r>
              <a:rPr sz="1500" b="1" i="1" spc="-5" dirty="0">
                <a:solidFill>
                  <a:srgbClr val="0000D4"/>
                </a:solidFill>
                <a:latin typeface="Arial"/>
                <a:cs typeface="Arial"/>
              </a:rPr>
              <a:t>Service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8854" y="4213352"/>
            <a:ext cx="11372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1500" b="1" spc="-5" dirty="0">
                <a:latin typeface="Arial"/>
                <a:cs typeface="Arial"/>
              </a:rPr>
              <a:t>1</a:t>
            </a:r>
            <a:r>
              <a:rPr sz="1500" b="1" dirty="0">
                <a:latin typeface="Arial"/>
                <a:cs typeface="Arial"/>
              </a:rPr>
              <a:t>1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Process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46401" y="4248404"/>
            <a:ext cx="12299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Quality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Mgmt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6296" y="4172204"/>
            <a:ext cx="49644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Deming, Juran, Crosby; 6sig, Berwick, Memory</a:t>
            </a:r>
            <a:r>
              <a:rPr sz="1500" b="1" spc="-4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Jogger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854" y="4545583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6900" y="4592828"/>
            <a:ext cx="6705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Quality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46401" y="4553204"/>
            <a:ext cx="6496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Toyota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78984" y="4553204"/>
            <a:ext cx="25869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Lean Production,</a:t>
            </a:r>
            <a:r>
              <a:rPr sz="1500" b="1" spc="-5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Karmarkar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8854" y="4877054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13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68500" y="4858004"/>
            <a:ext cx="83946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0000D4"/>
                </a:solidFill>
                <a:latin typeface="Arial"/>
                <a:cs typeface="Arial"/>
              </a:rPr>
              <a:t>The</a:t>
            </a:r>
            <a:r>
              <a:rPr sz="1500" b="1" i="1" spc="-80" dirty="0">
                <a:solidFill>
                  <a:srgbClr val="0000D4"/>
                </a:solidFill>
                <a:latin typeface="Arial"/>
                <a:cs typeface="Arial"/>
              </a:rPr>
              <a:t> </a:t>
            </a:r>
            <a:r>
              <a:rPr sz="1500" b="1" i="1" spc="-5" dirty="0">
                <a:solidFill>
                  <a:srgbClr val="0000D4"/>
                </a:solidFill>
                <a:latin typeface="Arial"/>
                <a:cs typeface="Arial"/>
              </a:rPr>
              <a:t>Goal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8854" y="5208523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14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06600" y="5162803"/>
            <a:ext cx="15290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Bank of</a:t>
            </a:r>
            <a:r>
              <a:rPr sz="1500" b="1" spc="-1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America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38676" y="5239003"/>
            <a:ext cx="21977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Hammer &amp; Cole</a:t>
            </a:r>
            <a:r>
              <a:rPr sz="1500" b="1" spc="-1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Articles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8854" y="5542279"/>
            <a:ext cx="10280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1500" b="1" spc="-5" dirty="0">
                <a:latin typeface="Arial"/>
                <a:cs typeface="Arial"/>
              </a:rPr>
              <a:t>1</a:t>
            </a:r>
            <a:r>
              <a:rPr sz="1500" b="1" dirty="0">
                <a:latin typeface="Arial"/>
                <a:cs typeface="Arial"/>
              </a:rPr>
              <a:t>5	</a:t>
            </a: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Supply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49450" y="5543803"/>
            <a:ext cx="15087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Hewlett-Packard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77241" y="5543803"/>
            <a:ext cx="10217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SMR</a:t>
            </a:r>
            <a:r>
              <a:rPr sz="1500" b="1" spc="-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paper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8854" y="5873750"/>
            <a:ext cx="9232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1500" b="1" spc="-5" dirty="0">
                <a:latin typeface="Arial"/>
                <a:cs typeface="Arial"/>
              </a:rPr>
              <a:t>1</a:t>
            </a:r>
            <a:r>
              <a:rPr sz="1500" b="1" dirty="0">
                <a:latin typeface="Arial"/>
                <a:cs typeface="Arial"/>
              </a:rPr>
              <a:t>6	</a:t>
            </a:r>
            <a:r>
              <a:rPr sz="1500" b="1" i="1" dirty="0">
                <a:solidFill>
                  <a:srgbClr val="DD0806"/>
                </a:solidFill>
                <a:latin typeface="Arial"/>
                <a:cs typeface="Arial"/>
              </a:rPr>
              <a:t>Chain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46401" y="5848603"/>
            <a:ext cx="10528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0000D4"/>
                </a:solidFill>
                <a:latin typeface="Arial"/>
                <a:cs typeface="Arial"/>
              </a:rPr>
              <a:t>Barilla</a:t>
            </a:r>
            <a:r>
              <a:rPr sz="1500" b="1" i="1" spc="-75" dirty="0">
                <a:solidFill>
                  <a:srgbClr val="0000D4"/>
                </a:solidFill>
                <a:latin typeface="Arial"/>
                <a:cs typeface="Arial"/>
              </a:rPr>
              <a:t> </a:t>
            </a:r>
            <a:r>
              <a:rPr sz="1500" b="1" i="1" dirty="0">
                <a:solidFill>
                  <a:srgbClr val="0000D4"/>
                </a:solidFill>
                <a:latin typeface="Arial"/>
                <a:cs typeface="Arial"/>
              </a:rPr>
              <a:t>SPA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8854" y="6205982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17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68500" y="6229603"/>
            <a:ext cx="15843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Sport</a:t>
            </a:r>
            <a:r>
              <a:rPr sz="1500" b="1" spc="-4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Obermeyer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8854" y="6585457"/>
            <a:ext cx="2374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18</a:t>
            </a:r>
            <a:endParaRPr sz="15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6900" y="6537452"/>
            <a:ext cx="82041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5" dirty="0">
                <a:solidFill>
                  <a:srgbClr val="DD0806"/>
                </a:solidFill>
                <a:latin typeface="Arial"/>
                <a:cs typeface="Arial"/>
              </a:rPr>
              <a:t>Wrap-Up</a:t>
            </a:r>
            <a:endParaRPr sz="15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18029" y="6554978"/>
            <a:ext cx="7981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Wrap-up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-8000" y="950594"/>
            <a:ext cx="9161780" cy="5915660"/>
            <a:chOff x="-8000" y="950594"/>
            <a:chExt cx="9161780" cy="5915660"/>
          </a:xfrm>
        </p:grpSpPr>
        <p:sp>
          <p:nvSpPr>
            <p:cNvPr id="57" name="object 57"/>
            <p:cNvSpPr/>
            <p:nvPr/>
          </p:nvSpPr>
          <p:spPr>
            <a:xfrm>
              <a:off x="16001" y="1956053"/>
              <a:ext cx="9096375" cy="1905"/>
            </a:xfrm>
            <a:custGeom>
              <a:avLst/>
              <a:gdLst/>
              <a:ahLst/>
              <a:cxnLst/>
              <a:rect l="l" t="t" r="r" b="b"/>
              <a:pathLst>
                <a:path w="9096375" h="1905">
                  <a:moveTo>
                    <a:pt x="0" y="0"/>
                  </a:moveTo>
                  <a:lnTo>
                    <a:pt x="553974" y="1524"/>
                  </a:lnTo>
                </a:path>
                <a:path w="9096375" h="1905">
                  <a:moveTo>
                    <a:pt x="585978" y="0"/>
                  </a:moveTo>
                  <a:lnTo>
                    <a:pt x="1296923" y="1524"/>
                  </a:lnTo>
                </a:path>
                <a:path w="9096375" h="1905">
                  <a:moveTo>
                    <a:pt x="1328927" y="0"/>
                  </a:moveTo>
                  <a:lnTo>
                    <a:pt x="2514599" y="1523"/>
                  </a:lnTo>
                </a:path>
                <a:path w="9096375" h="1905">
                  <a:moveTo>
                    <a:pt x="2545841" y="0"/>
                  </a:moveTo>
                  <a:lnTo>
                    <a:pt x="4492752" y="1523"/>
                  </a:lnTo>
                </a:path>
                <a:path w="9096375" h="1905">
                  <a:moveTo>
                    <a:pt x="4523994" y="0"/>
                  </a:moveTo>
                  <a:lnTo>
                    <a:pt x="9095994" y="1523"/>
                  </a:lnTo>
                </a:path>
              </a:pathLst>
            </a:custGeom>
            <a:ln w="16002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127997" y="958595"/>
              <a:ext cx="1905" cy="997585"/>
            </a:xfrm>
            <a:custGeom>
              <a:avLst/>
              <a:gdLst/>
              <a:ahLst/>
              <a:cxnLst/>
              <a:rect l="l" t="t" r="r" b="b"/>
              <a:pathLst>
                <a:path w="1904" h="997585">
                  <a:moveTo>
                    <a:pt x="0" y="0"/>
                  </a:moveTo>
                  <a:lnTo>
                    <a:pt x="1524" y="997457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001" y="2618993"/>
              <a:ext cx="9096375" cy="1900555"/>
            </a:xfrm>
            <a:custGeom>
              <a:avLst/>
              <a:gdLst/>
              <a:ahLst/>
              <a:cxnLst/>
              <a:rect l="l" t="t" r="r" b="b"/>
              <a:pathLst>
                <a:path w="9096375" h="1900554">
                  <a:moveTo>
                    <a:pt x="0" y="0"/>
                  </a:moveTo>
                  <a:lnTo>
                    <a:pt x="553974" y="2286"/>
                  </a:lnTo>
                </a:path>
                <a:path w="9096375" h="1900554">
                  <a:moveTo>
                    <a:pt x="585978" y="0"/>
                  </a:moveTo>
                  <a:lnTo>
                    <a:pt x="1296924" y="2286"/>
                  </a:lnTo>
                </a:path>
                <a:path w="9096375" h="1900554">
                  <a:moveTo>
                    <a:pt x="1328928" y="0"/>
                  </a:moveTo>
                  <a:lnTo>
                    <a:pt x="2514600" y="2286"/>
                  </a:lnTo>
                </a:path>
                <a:path w="9096375" h="1900554">
                  <a:moveTo>
                    <a:pt x="2545842" y="0"/>
                  </a:moveTo>
                  <a:lnTo>
                    <a:pt x="4492752" y="2286"/>
                  </a:lnTo>
                </a:path>
                <a:path w="9096375" h="1900554">
                  <a:moveTo>
                    <a:pt x="4523994" y="0"/>
                  </a:moveTo>
                  <a:lnTo>
                    <a:pt x="9095994" y="2285"/>
                  </a:lnTo>
                </a:path>
                <a:path w="9096375" h="1900554">
                  <a:moveTo>
                    <a:pt x="0" y="236982"/>
                  </a:moveTo>
                  <a:lnTo>
                    <a:pt x="553974" y="238506"/>
                  </a:lnTo>
                </a:path>
                <a:path w="9096375" h="1900554">
                  <a:moveTo>
                    <a:pt x="585978" y="236982"/>
                  </a:moveTo>
                  <a:lnTo>
                    <a:pt x="1296924" y="238506"/>
                  </a:lnTo>
                </a:path>
                <a:path w="9096375" h="1900554">
                  <a:moveTo>
                    <a:pt x="1328928" y="236982"/>
                  </a:moveTo>
                  <a:lnTo>
                    <a:pt x="2514600" y="238506"/>
                  </a:lnTo>
                </a:path>
                <a:path w="9096375" h="1900554">
                  <a:moveTo>
                    <a:pt x="2545842" y="236982"/>
                  </a:moveTo>
                  <a:lnTo>
                    <a:pt x="4492752" y="238506"/>
                  </a:lnTo>
                </a:path>
                <a:path w="9096375" h="1900554">
                  <a:moveTo>
                    <a:pt x="4523994" y="236982"/>
                  </a:moveTo>
                  <a:lnTo>
                    <a:pt x="9095994" y="238505"/>
                  </a:lnTo>
                </a:path>
                <a:path w="9096375" h="1900554">
                  <a:moveTo>
                    <a:pt x="0" y="902208"/>
                  </a:moveTo>
                  <a:lnTo>
                    <a:pt x="553974" y="903732"/>
                  </a:lnTo>
                </a:path>
                <a:path w="9096375" h="1900554">
                  <a:moveTo>
                    <a:pt x="585978" y="902208"/>
                  </a:moveTo>
                  <a:lnTo>
                    <a:pt x="1296924" y="903732"/>
                  </a:lnTo>
                </a:path>
                <a:path w="9096375" h="1900554">
                  <a:moveTo>
                    <a:pt x="1328928" y="902208"/>
                  </a:moveTo>
                  <a:lnTo>
                    <a:pt x="2514600" y="903732"/>
                  </a:lnTo>
                </a:path>
                <a:path w="9096375" h="1900554">
                  <a:moveTo>
                    <a:pt x="2545842" y="902208"/>
                  </a:moveTo>
                  <a:lnTo>
                    <a:pt x="4492752" y="903732"/>
                  </a:lnTo>
                </a:path>
                <a:path w="9096375" h="1900554">
                  <a:moveTo>
                    <a:pt x="4523994" y="902208"/>
                  </a:moveTo>
                  <a:lnTo>
                    <a:pt x="9095994" y="903731"/>
                  </a:lnTo>
                </a:path>
                <a:path w="9096375" h="1900554">
                  <a:moveTo>
                    <a:pt x="0" y="1233678"/>
                  </a:moveTo>
                  <a:lnTo>
                    <a:pt x="553974" y="1235202"/>
                  </a:lnTo>
                </a:path>
                <a:path w="9096375" h="1900554">
                  <a:moveTo>
                    <a:pt x="585978" y="1233678"/>
                  </a:moveTo>
                  <a:lnTo>
                    <a:pt x="1296924" y="1235202"/>
                  </a:lnTo>
                </a:path>
                <a:path w="9096375" h="1900554">
                  <a:moveTo>
                    <a:pt x="1328928" y="1233678"/>
                  </a:moveTo>
                  <a:lnTo>
                    <a:pt x="2514600" y="1235202"/>
                  </a:lnTo>
                </a:path>
                <a:path w="9096375" h="1900554">
                  <a:moveTo>
                    <a:pt x="2545842" y="1233678"/>
                  </a:moveTo>
                  <a:lnTo>
                    <a:pt x="4492752" y="1235202"/>
                  </a:lnTo>
                </a:path>
                <a:path w="9096375" h="1900554">
                  <a:moveTo>
                    <a:pt x="4523994" y="1233678"/>
                  </a:moveTo>
                  <a:lnTo>
                    <a:pt x="9095994" y="1235202"/>
                  </a:lnTo>
                </a:path>
                <a:path w="9096375" h="1900554">
                  <a:moveTo>
                    <a:pt x="0" y="1898904"/>
                  </a:moveTo>
                  <a:lnTo>
                    <a:pt x="553974" y="1900428"/>
                  </a:lnTo>
                </a:path>
                <a:path w="9096375" h="1900554">
                  <a:moveTo>
                    <a:pt x="585978" y="1898904"/>
                  </a:moveTo>
                  <a:lnTo>
                    <a:pt x="1296924" y="1900428"/>
                  </a:lnTo>
                </a:path>
                <a:path w="9096375" h="1900554">
                  <a:moveTo>
                    <a:pt x="1328928" y="1898904"/>
                  </a:moveTo>
                  <a:lnTo>
                    <a:pt x="2514600" y="1900428"/>
                  </a:lnTo>
                </a:path>
                <a:path w="9096375" h="1900554">
                  <a:moveTo>
                    <a:pt x="2545842" y="1898904"/>
                  </a:moveTo>
                  <a:lnTo>
                    <a:pt x="4492752" y="1900428"/>
                  </a:lnTo>
                </a:path>
                <a:path w="9096375" h="1900554">
                  <a:moveTo>
                    <a:pt x="4523994" y="1898904"/>
                  </a:moveTo>
                  <a:lnTo>
                    <a:pt x="9095994" y="1900427"/>
                  </a:lnTo>
                </a:path>
              </a:pathLst>
            </a:custGeom>
            <a:ln w="16002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127997" y="2303525"/>
              <a:ext cx="1905" cy="1881505"/>
            </a:xfrm>
            <a:custGeom>
              <a:avLst/>
              <a:gdLst/>
              <a:ahLst/>
              <a:cxnLst/>
              <a:rect l="l" t="t" r="r" b="b"/>
              <a:pathLst>
                <a:path w="1904" h="1881504">
                  <a:moveTo>
                    <a:pt x="0" y="0"/>
                  </a:moveTo>
                  <a:lnTo>
                    <a:pt x="1524" y="1881377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6001" y="4850129"/>
              <a:ext cx="9096375" cy="1329690"/>
            </a:xfrm>
            <a:custGeom>
              <a:avLst/>
              <a:gdLst/>
              <a:ahLst/>
              <a:cxnLst/>
              <a:rect l="l" t="t" r="r" b="b"/>
              <a:pathLst>
                <a:path w="9096375" h="1329689">
                  <a:moveTo>
                    <a:pt x="0" y="0"/>
                  </a:moveTo>
                  <a:lnTo>
                    <a:pt x="553974" y="1524"/>
                  </a:lnTo>
                </a:path>
                <a:path w="9096375" h="1329689">
                  <a:moveTo>
                    <a:pt x="585978" y="0"/>
                  </a:moveTo>
                  <a:lnTo>
                    <a:pt x="1296924" y="1524"/>
                  </a:lnTo>
                </a:path>
                <a:path w="9096375" h="1329689">
                  <a:moveTo>
                    <a:pt x="1328928" y="0"/>
                  </a:moveTo>
                  <a:lnTo>
                    <a:pt x="2514600" y="1524"/>
                  </a:lnTo>
                </a:path>
                <a:path w="9096375" h="1329689">
                  <a:moveTo>
                    <a:pt x="2545842" y="0"/>
                  </a:moveTo>
                  <a:lnTo>
                    <a:pt x="4492751" y="1524"/>
                  </a:lnTo>
                </a:path>
                <a:path w="9096375" h="1329689">
                  <a:moveTo>
                    <a:pt x="4523994" y="0"/>
                  </a:moveTo>
                  <a:lnTo>
                    <a:pt x="9095994" y="1523"/>
                  </a:lnTo>
                </a:path>
                <a:path w="9096375" h="1329689">
                  <a:moveTo>
                    <a:pt x="0" y="331470"/>
                  </a:moveTo>
                  <a:lnTo>
                    <a:pt x="553974" y="332994"/>
                  </a:lnTo>
                </a:path>
                <a:path w="9096375" h="1329689">
                  <a:moveTo>
                    <a:pt x="585978" y="331470"/>
                  </a:moveTo>
                  <a:lnTo>
                    <a:pt x="1296924" y="332994"/>
                  </a:lnTo>
                </a:path>
                <a:path w="9096375" h="1329689">
                  <a:moveTo>
                    <a:pt x="1328928" y="331470"/>
                  </a:moveTo>
                  <a:lnTo>
                    <a:pt x="2514600" y="332994"/>
                  </a:lnTo>
                </a:path>
                <a:path w="9096375" h="1329689">
                  <a:moveTo>
                    <a:pt x="2545842" y="331470"/>
                  </a:moveTo>
                  <a:lnTo>
                    <a:pt x="4492751" y="332994"/>
                  </a:lnTo>
                </a:path>
                <a:path w="9096375" h="1329689">
                  <a:moveTo>
                    <a:pt x="4523994" y="331470"/>
                  </a:moveTo>
                  <a:lnTo>
                    <a:pt x="9095994" y="332993"/>
                  </a:lnTo>
                </a:path>
                <a:path w="9096375" h="1329689">
                  <a:moveTo>
                    <a:pt x="0" y="995172"/>
                  </a:moveTo>
                  <a:lnTo>
                    <a:pt x="553974" y="996696"/>
                  </a:lnTo>
                </a:path>
                <a:path w="9096375" h="1329689">
                  <a:moveTo>
                    <a:pt x="585978" y="995172"/>
                  </a:moveTo>
                  <a:lnTo>
                    <a:pt x="1296924" y="996696"/>
                  </a:lnTo>
                </a:path>
                <a:path w="9096375" h="1329689">
                  <a:moveTo>
                    <a:pt x="1328928" y="995172"/>
                  </a:moveTo>
                  <a:lnTo>
                    <a:pt x="2514600" y="996696"/>
                  </a:lnTo>
                </a:path>
                <a:path w="9096375" h="1329689">
                  <a:moveTo>
                    <a:pt x="2545842" y="995172"/>
                  </a:moveTo>
                  <a:lnTo>
                    <a:pt x="4492752" y="996696"/>
                  </a:lnTo>
                </a:path>
                <a:path w="9096375" h="1329689">
                  <a:moveTo>
                    <a:pt x="4523994" y="995172"/>
                  </a:moveTo>
                  <a:lnTo>
                    <a:pt x="9095994" y="996695"/>
                  </a:lnTo>
                </a:path>
                <a:path w="9096375" h="1329689">
                  <a:moveTo>
                    <a:pt x="0" y="1328166"/>
                  </a:moveTo>
                  <a:lnTo>
                    <a:pt x="553974" y="1329690"/>
                  </a:lnTo>
                </a:path>
                <a:path w="9096375" h="1329689">
                  <a:moveTo>
                    <a:pt x="585978" y="1328166"/>
                  </a:moveTo>
                  <a:lnTo>
                    <a:pt x="1296924" y="1329690"/>
                  </a:lnTo>
                </a:path>
                <a:path w="9096375" h="1329689">
                  <a:moveTo>
                    <a:pt x="1328928" y="1328166"/>
                  </a:moveTo>
                  <a:lnTo>
                    <a:pt x="2514600" y="1329690"/>
                  </a:lnTo>
                </a:path>
                <a:path w="9096375" h="1329689">
                  <a:moveTo>
                    <a:pt x="2545842" y="1328166"/>
                  </a:moveTo>
                  <a:lnTo>
                    <a:pt x="4492752" y="1329690"/>
                  </a:lnTo>
                </a:path>
                <a:path w="9096375" h="1329689">
                  <a:moveTo>
                    <a:pt x="4523994" y="1328166"/>
                  </a:moveTo>
                  <a:lnTo>
                    <a:pt x="9095994" y="1329690"/>
                  </a:lnTo>
                </a:path>
              </a:pathLst>
            </a:custGeom>
            <a:ln w="16002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0" y="958595"/>
              <a:ext cx="1905" cy="5899785"/>
            </a:xfrm>
            <a:custGeom>
              <a:avLst/>
              <a:gdLst/>
              <a:ahLst/>
              <a:cxnLst/>
              <a:rect l="l" t="t" r="r" b="b"/>
              <a:pathLst>
                <a:path w="1905" h="5899784">
                  <a:moveTo>
                    <a:pt x="0" y="0"/>
                  </a:moveTo>
                  <a:lnTo>
                    <a:pt x="1524" y="589940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5978" y="958595"/>
              <a:ext cx="1905" cy="5899785"/>
            </a:xfrm>
            <a:custGeom>
              <a:avLst/>
              <a:gdLst/>
              <a:ahLst/>
              <a:cxnLst/>
              <a:rect l="l" t="t" r="r" b="b"/>
              <a:pathLst>
                <a:path w="1904" h="5899784">
                  <a:moveTo>
                    <a:pt x="0" y="0"/>
                  </a:moveTo>
                  <a:lnTo>
                    <a:pt x="1524" y="589940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05000" y="958595"/>
              <a:ext cx="1905" cy="5899785"/>
            </a:xfrm>
            <a:custGeom>
              <a:avLst/>
              <a:gdLst/>
              <a:ahLst/>
              <a:cxnLst/>
              <a:rect l="l" t="t" r="r" b="b"/>
              <a:pathLst>
                <a:path w="1905" h="5899784">
                  <a:moveTo>
                    <a:pt x="0" y="0"/>
                  </a:moveTo>
                  <a:lnTo>
                    <a:pt x="1524" y="589940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038600" y="958595"/>
              <a:ext cx="1905" cy="5899785"/>
            </a:xfrm>
            <a:custGeom>
              <a:avLst/>
              <a:gdLst/>
              <a:ahLst/>
              <a:cxnLst/>
              <a:rect l="l" t="t" r="r" b="b"/>
              <a:pathLst>
                <a:path w="1904" h="5899784">
                  <a:moveTo>
                    <a:pt x="0" y="0"/>
                  </a:moveTo>
                  <a:lnTo>
                    <a:pt x="1524" y="589940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127997" y="4517898"/>
              <a:ext cx="1905" cy="2340610"/>
            </a:xfrm>
            <a:custGeom>
              <a:avLst/>
              <a:gdLst/>
              <a:ahLst/>
              <a:cxnLst/>
              <a:rect l="l" t="t" r="r" b="b"/>
              <a:pathLst>
                <a:path w="1904" h="2340609">
                  <a:moveTo>
                    <a:pt x="0" y="0"/>
                  </a:moveTo>
                  <a:lnTo>
                    <a:pt x="1524" y="2340102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0" y="958595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5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0" y="1290827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5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0" y="1622297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5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2287523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5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0" y="3188969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5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0" y="4184903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4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5513069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4">
                  <a:moveTo>
                    <a:pt x="0" y="0"/>
                  </a:moveTo>
                  <a:lnTo>
                    <a:pt x="9144000" y="1523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0" y="6510528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4">
                  <a:moveTo>
                    <a:pt x="0" y="0"/>
                  </a:moveTo>
                  <a:lnTo>
                    <a:pt x="9144000" y="152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0" y="6841998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4">
                  <a:moveTo>
                    <a:pt x="0" y="0"/>
                  </a:moveTo>
                  <a:lnTo>
                    <a:pt x="9144000" y="1524"/>
                  </a:lnTo>
                </a:path>
              </a:pathLst>
            </a:custGeom>
            <a:ln w="16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2293873" y="85597"/>
            <a:ext cx="4332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EFF35"/>
                </a:solidFill>
                <a:latin typeface="Comic Sans MS"/>
                <a:cs typeface="Comic Sans MS"/>
              </a:rPr>
              <a:t>Course</a:t>
            </a:r>
            <a:r>
              <a:rPr sz="4800" spc="-60" dirty="0">
                <a:solidFill>
                  <a:srgbClr val="1EFF35"/>
                </a:solidFill>
                <a:latin typeface="Comic Sans MS"/>
                <a:cs typeface="Comic Sans MS"/>
              </a:rPr>
              <a:t> </a:t>
            </a:r>
            <a:r>
              <a:rPr sz="4800" dirty="0">
                <a:solidFill>
                  <a:srgbClr val="1EFF35"/>
                </a:solidFill>
                <a:latin typeface="Comic Sans MS"/>
                <a:cs typeface="Comic Sans MS"/>
              </a:rPr>
              <a:t>Outline</a:t>
            </a:r>
            <a:endParaRPr sz="4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1273</Words>
  <Application>Microsoft Office PowerPoint</Application>
  <PresentationFormat>On-screen Show (4:3)</PresentationFormat>
  <Paragraphs>280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Comic Sans MS</vt:lpstr>
      <vt:lpstr>Symbol</vt:lpstr>
      <vt:lpstr>Times New Roman</vt:lpstr>
      <vt:lpstr>Verdana</vt:lpstr>
      <vt:lpstr>Office Theme</vt:lpstr>
      <vt:lpstr>Introduction to  Operations Management</vt:lpstr>
      <vt:lpstr>Introduction to</vt:lpstr>
      <vt:lpstr>“Housekeeping” for  Operations Management</vt:lpstr>
      <vt:lpstr>PowerPoint Presentation</vt:lpstr>
      <vt:lpstr>Product Development</vt:lpstr>
      <vt:lpstr>Process Design  &amp; Management</vt:lpstr>
      <vt:lpstr>Supply Chain</vt:lpstr>
      <vt:lpstr>Companies and Industries  we will cover</vt:lpstr>
      <vt:lpstr>Course Outline</vt:lpstr>
      <vt:lpstr>Clockspeed:</vt:lpstr>
      <vt:lpstr>INDUSTRY CLOCKSPEED IS A COMPOSITE:  OF PRODUCT, PROCESS, AND ORGANIZATIONAL  CLOCKSPEEDS</vt:lpstr>
      <vt:lpstr>Mobile Phone System</vt:lpstr>
      <vt:lpstr>Clockspeed drives Business Strategy Cadence</vt:lpstr>
      <vt:lpstr>ALL COMPETITIVE ADVANTAGE  IS TEMPORARY</vt:lpstr>
      <vt:lpstr>ARCHITECTURES IN 3-D INTEGRALITY VS. MODULARITY</vt:lpstr>
      <vt:lpstr>SUPPLY CHAIN  ARCHITECTURE</vt:lpstr>
      <vt:lpstr>DESIGNING ARCHITECTURES FOR PRODUCTS &amp;  VALUE CHAINS: THE NEED FOR ALIGNMENT</vt:lpstr>
      <vt:lpstr>Product</vt:lpstr>
      <vt:lpstr>DESIGNING ARCHITECTURES FOR  PRODUCTS &amp; VALUE CHAINS:  MODULARITY VS. OPENNESS</vt:lpstr>
      <vt:lpstr>All Conclusions are Temporary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Operations Management</dc:title>
  <cp:lastModifiedBy>lipsasamal90@gmail.com</cp:lastModifiedBy>
  <cp:revision>1</cp:revision>
  <dcterms:created xsi:type="dcterms:W3CDTF">2021-04-22T17:27:25Z</dcterms:created>
  <dcterms:modified xsi:type="dcterms:W3CDTF">2021-04-22T17:30:06Z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2003-08-08T00:00:00Z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2021-04-22T00:00:00Z</vt:filetime>
  </property>
</Properties>
</file>