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0743" y="0"/>
            <a:ext cx="143510" cy="1371600"/>
          </a:xfrm>
          <a:custGeom>
            <a:avLst/>
            <a:gdLst/>
            <a:ahLst/>
            <a:cxnLst/>
            <a:rect l="l" t="t" r="r" b="b"/>
            <a:pathLst>
              <a:path w="143509" h="1371600">
                <a:moveTo>
                  <a:pt x="143255" y="0"/>
                </a:moveTo>
                <a:lnTo>
                  <a:pt x="0" y="0"/>
                </a:lnTo>
                <a:lnTo>
                  <a:pt x="0" y="1371600"/>
                </a:lnTo>
                <a:lnTo>
                  <a:pt x="143255" y="1371600"/>
                </a:lnTo>
                <a:lnTo>
                  <a:pt x="143255" y="0"/>
                </a:lnTo>
                <a:close/>
              </a:path>
            </a:pathLst>
          </a:custGeom>
          <a:solidFill>
            <a:srgbClr val="D12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0743" y="1371599"/>
            <a:ext cx="143510" cy="5486400"/>
          </a:xfrm>
          <a:custGeom>
            <a:avLst/>
            <a:gdLst/>
            <a:ahLst/>
            <a:cxnLst/>
            <a:rect l="l" t="t" r="r" b="b"/>
            <a:pathLst>
              <a:path w="143509" h="5486400">
                <a:moveTo>
                  <a:pt x="143255" y="0"/>
                </a:moveTo>
                <a:lnTo>
                  <a:pt x="0" y="0"/>
                </a:lnTo>
                <a:lnTo>
                  <a:pt x="0" y="5486400"/>
                </a:lnTo>
                <a:lnTo>
                  <a:pt x="143255" y="5486400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0118" y="162255"/>
            <a:ext cx="622376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224604"/>
            <a:ext cx="6007734" cy="2685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488645"/>
            <a:ext cx="813180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0">
                <a:solidFill>
                  <a:srgbClr val="000000"/>
                </a:solidFill>
              </a:rPr>
              <a:t>Introduction</a:t>
            </a:r>
            <a:r>
              <a:rPr sz="7200" spc="-25">
                <a:solidFill>
                  <a:srgbClr val="000000"/>
                </a:solidFill>
              </a:rPr>
              <a:t> </a:t>
            </a:r>
            <a:r>
              <a:rPr sz="7200" spc="5" smtClean="0">
                <a:solidFill>
                  <a:srgbClr val="000000"/>
                </a:solidFill>
              </a:rPr>
              <a:t>to</a:t>
            </a:r>
            <a:r>
              <a:rPr lang="en-US" sz="7200" spc="5" dirty="0" smtClean="0">
                <a:solidFill>
                  <a:srgbClr val="000000"/>
                </a:solidFill>
              </a:rPr>
              <a:t> </a:t>
            </a:r>
            <a:r>
              <a:rPr sz="7200" spc="-5" smtClean="0">
                <a:solidFill>
                  <a:srgbClr val="000000"/>
                </a:solidFill>
              </a:rPr>
              <a:t>Heat</a:t>
            </a:r>
            <a:r>
              <a:rPr lang="en-US" sz="7200" spc="-5" dirty="0" smtClean="0">
                <a:solidFill>
                  <a:srgbClr val="000000"/>
                </a:solidFill>
              </a:rPr>
              <a:t> Transfer</a:t>
            </a:r>
            <a:endParaRPr sz="7200"/>
          </a:p>
        </p:txBody>
      </p:sp>
      <p:sp>
        <p:nvSpPr>
          <p:cNvPr id="9" name="TextBox 8"/>
          <p:cNvSpPr txBox="1"/>
          <p:nvPr/>
        </p:nvSpPr>
        <p:spPr>
          <a:xfrm>
            <a:off x="2971800" y="3429000"/>
            <a:ext cx="138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GURUDUTTA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14600"/>
            <a:ext cx="8915400" cy="366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002284"/>
            <a:ext cx="81965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79755" algn="l"/>
                <a:tab pos="580390" algn="l"/>
                <a:tab pos="2306320" algn="l"/>
              </a:tabLst>
            </a:pPr>
            <a:r>
              <a:rPr sz="2800" b="1" spc="25" dirty="0">
                <a:latin typeface="Arial"/>
                <a:cs typeface="Arial"/>
              </a:rPr>
              <a:t>Conduction </a:t>
            </a:r>
            <a:r>
              <a:rPr sz="2800" b="1" spc="-180" dirty="0">
                <a:latin typeface="Arial"/>
                <a:cs typeface="Arial"/>
              </a:rPr>
              <a:t>is </a:t>
            </a:r>
            <a:r>
              <a:rPr sz="2800" b="1" spc="95" dirty="0">
                <a:latin typeface="Arial"/>
                <a:cs typeface="Arial"/>
              </a:rPr>
              <a:t>the </a:t>
            </a:r>
            <a:r>
              <a:rPr sz="2800" b="1" spc="-105" dirty="0">
                <a:latin typeface="Arial"/>
                <a:cs typeface="Arial"/>
              </a:rPr>
              <a:t>process </a:t>
            </a:r>
            <a:r>
              <a:rPr sz="2800" b="1" spc="-5" dirty="0">
                <a:latin typeface="Arial"/>
                <a:cs typeface="Arial"/>
              </a:rPr>
              <a:t>by </a:t>
            </a:r>
            <a:r>
              <a:rPr sz="2800" b="1" spc="40" dirty="0">
                <a:latin typeface="Arial"/>
                <a:cs typeface="Arial"/>
              </a:rPr>
              <a:t>which </a:t>
            </a:r>
            <a:r>
              <a:rPr sz="2800" b="1" spc="90" dirty="0">
                <a:latin typeface="Arial"/>
                <a:cs typeface="Arial"/>
              </a:rPr>
              <a:t>heat </a:t>
            </a:r>
            <a:r>
              <a:rPr sz="2800" b="1" spc="-185" dirty="0">
                <a:latin typeface="Arial"/>
                <a:cs typeface="Arial"/>
              </a:rPr>
              <a:t>is </a:t>
            </a:r>
            <a:r>
              <a:rPr sz="2800" b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145" dirty="0">
                <a:solidFill>
                  <a:srgbClr val="FF0000"/>
                </a:solidFill>
                <a:latin typeface="Arial"/>
                <a:cs typeface="Arial"/>
              </a:rPr>
              <a:t>transmitted	</a:t>
            </a:r>
            <a:r>
              <a:rPr sz="2800" b="1" spc="70" dirty="0">
                <a:latin typeface="Arial"/>
                <a:cs typeface="Arial"/>
              </a:rPr>
              <a:t>through </a:t>
            </a:r>
            <a:r>
              <a:rPr sz="2800" b="1" spc="75" dirty="0">
                <a:latin typeface="Arial"/>
                <a:cs typeface="Arial"/>
              </a:rPr>
              <a:t>a </a:t>
            </a:r>
            <a:r>
              <a:rPr sz="2800" b="1" spc="110" dirty="0">
                <a:latin typeface="Arial"/>
                <a:cs typeface="Arial"/>
              </a:rPr>
              <a:t>medium </a:t>
            </a:r>
            <a:r>
              <a:rPr sz="2800" b="1" spc="145" dirty="0">
                <a:latin typeface="Arial"/>
                <a:cs typeface="Arial"/>
              </a:rPr>
              <a:t>from </a:t>
            </a:r>
            <a:r>
              <a:rPr sz="2800" b="1" spc="-40" dirty="0">
                <a:latin typeface="Arial"/>
                <a:cs typeface="Arial"/>
              </a:rPr>
              <a:t>one  </a:t>
            </a:r>
            <a:r>
              <a:rPr sz="2800" b="1" spc="80" dirty="0">
                <a:latin typeface="Arial"/>
                <a:cs typeface="Arial"/>
              </a:rPr>
              <a:t>particle </a:t>
            </a:r>
            <a:r>
              <a:rPr sz="2800" b="1" spc="114" dirty="0">
                <a:latin typeface="Arial"/>
                <a:cs typeface="Arial"/>
              </a:rPr>
              <a:t>to</a:t>
            </a:r>
            <a:r>
              <a:rPr sz="2800" b="1" spc="640" dirty="0">
                <a:latin typeface="Arial"/>
                <a:cs typeface="Arial"/>
              </a:rPr>
              <a:t> </a:t>
            </a:r>
            <a:r>
              <a:rPr sz="2800" b="1" spc="75" dirty="0">
                <a:latin typeface="Arial"/>
                <a:cs typeface="Arial"/>
              </a:rPr>
              <a:t>another.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216" y="55575"/>
            <a:ext cx="5951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95" dirty="0">
                <a:solidFill>
                  <a:srgbClr val="D1282D"/>
                </a:solidFill>
                <a:latin typeface="Comic Sans MS"/>
                <a:cs typeface="Comic Sans MS"/>
              </a:rPr>
              <a:t>Fourier </a:t>
            </a:r>
            <a:r>
              <a:rPr b="0" spc="75" dirty="0">
                <a:solidFill>
                  <a:srgbClr val="D1282D"/>
                </a:solidFill>
                <a:latin typeface="Comic Sans MS"/>
                <a:cs typeface="Comic Sans MS"/>
              </a:rPr>
              <a:t>law </a:t>
            </a:r>
            <a:r>
              <a:rPr b="0" spc="60" dirty="0">
                <a:solidFill>
                  <a:srgbClr val="D1282D"/>
                </a:solidFill>
                <a:latin typeface="Comic Sans MS"/>
                <a:cs typeface="Comic Sans MS"/>
              </a:rPr>
              <a:t>Of</a:t>
            </a:r>
            <a:r>
              <a:rPr b="0" spc="445" dirty="0">
                <a:solidFill>
                  <a:srgbClr val="D1282D"/>
                </a:solidFill>
                <a:latin typeface="Comic Sans MS"/>
                <a:cs typeface="Comic Sans MS"/>
              </a:rPr>
              <a:t> </a:t>
            </a:r>
            <a:r>
              <a:rPr b="0" spc="100" dirty="0">
                <a:solidFill>
                  <a:srgbClr val="D1282D"/>
                </a:solidFill>
                <a:latin typeface="Comic Sans MS"/>
                <a:cs typeface="Comic Sans MS"/>
              </a:rPr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1905000"/>
            <a:ext cx="3491484" cy="213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429" y="4334038"/>
            <a:ext cx="4676931" cy="476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5029200"/>
            <a:ext cx="8007743" cy="1254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7244" y="839470"/>
            <a:ext cx="7369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77825" algn="l"/>
                <a:tab pos="378460" algn="l"/>
              </a:tabLst>
            </a:pPr>
            <a:r>
              <a:rPr sz="1800" spc="130" dirty="0">
                <a:latin typeface="Arial"/>
                <a:cs typeface="Arial"/>
              </a:rPr>
              <a:t>In </a:t>
            </a:r>
            <a:r>
              <a:rPr sz="1800" spc="310" dirty="0">
                <a:latin typeface="Arial"/>
                <a:cs typeface="Arial"/>
              </a:rPr>
              <a:t>1822 </a:t>
            </a:r>
            <a:r>
              <a:rPr sz="1800" spc="105" dirty="0">
                <a:latin typeface="Arial"/>
                <a:cs typeface="Arial"/>
              </a:rPr>
              <a:t>Fourier postulated </a:t>
            </a:r>
            <a:r>
              <a:rPr sz="1800" spc="215" dirty="0">
                <a:latin typeface="Arial"/>
                <a:cs typeface="Arial"/>
              </a:rPr>
              <a:t>that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55" dirty="0">
                <a:latin typeface="Arial"/>
                <a:cs typeface="Arial"/>
              </a:rPr>
              <a:t>rate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10" dirty="0">
                <a:latin typeface="Arial"/>
                <a:cs typeface="Arial"/>
              </a:rPr>
              <a:t>heat </a:t>
            </a:r>
            <a:r>
              <a:rPr sz="1800" spc="145" dirty="0">
                <a:latin typeface="Arial"/>
                <a:cs typeface="Arial"/>
              </a:rPr>
              <a:t>transfer </a:t>
            </a:r>
            <a:r>
              <a:rPr sz="1800" spc="-15" dirty="0">
                <a:latin typeface="Arial"/>
                <a:cs typeface="Arial"/>
              </a:rPr>
              <a:t>is  </a:t>
            </a:r>
            <a:r>
              <a:rPr sz="1800" spc="145" dirty="0">
                <a:latin typeface="Arial"/>
                <a:cs typeface="Arial"/>
              </a:rPr>
              <a:t>proportional </a:t>
            </a:r>
            <a:r>
              <a:rPr sz="1800" spc="175" dirty="0">
                <a:latin typeface="Arial"/>
                <a:cs typeface="Arial"/>
              </a:rPr>
              <a:t>to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55" dirty="0">
                <a:latin typeface="Arial"/>
                <a:cs typeface="Arial"/>
              </a:rPr>
              <a:t>temperature </a:t>
            </a:r>
            <a:r>
              <a:rPr sz="1800" spc="145" dirty="0">
                <a:latin typeface="Arial"/>
                <a:cs typeface="Arial"/>
              </a:rPr>
              <a:t>gradient </a:t>
            </a:r>
            <a:r>
              <a:rPr sz="1800" spc="100" dirty="0">
                <a:latin typeface="Arial"/>
                <a:cs typeface="Arial"/>
              </a:rPr>
              <a:t>present </a:t>
            </a:r>
            <a:r>
              <a:rPr sz="1800" spc="150" dirty="0">
                <a:latin typeface="Arial"/>
                <a:cs typeface="Arial"/>
              </a:rPr>
              <a:t>in </a:t>
            </a:r>
            <a:r>
              <a:rPr sz="1800" spc="55" dirty="0">
                <a:latin typeface="Arial"/>
                <a:cs typeface="Arial"/>
              </a:rPr>
              <a:t>a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solid.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95986"/>
            <a:ext cx="6238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5" dirty="0">
                <a:solidFill>
                  <a:srgbClr val="D1282D"/>
                </a:solidFill>
                <a:latin typeface="Comic Sans MS"/>
                <a:cs typeface="Comic Sans MS"/>
              </a:rPr>
              <a:t>Factors </a:t>
            </a:r>
            <a:r>
              <a:rPr sz="2800" b="0" spc="-60" dirty="0">
                <a:solidFill>
                  <a:srgbClr val="D1282D"/>
                </a:solidFill>
                <a:latin typeface="Comic Sans MS"/>
                <a:cs typeface="Comic Sans MS"/>
              </a:rPr>
              <a:t>affecting </a:t>
            </a:r>
            <a:r>
              <a:rPr sz="2800" b="0" spc="-55" dirty="0">
                <a:solidFill>
                  <a:srgbClr val="D1282D"/>
                </a:solidFill>
                <a:latin typeface="Comic Sans MS"/>
                <a:cs typeface="Comic Sans MS"/>
              </a:rPr>
              <a:t>thermal</a:t>
            </a:r>
            <a:r>
              <a:rPr sz="2800" b="0" spc="-140" dirty="0">
                <a:solidFill>
                  <a:srgbClr val="D1282D"/>
                </a:solidFill>
                <a:latin typeface="Comic Sans MS"/>
                <a:cs typeface="Comic Sans MS"/>
              </a:rPr>
              <a:t> </a:t>
            </a:r>
            <a:r>
              <a:rPr sz="2800" b="0" spc="-60" dirty="0">
                <a:solidFill>
                  <a:srgbClr val="D1282D"/>
                </a:solidFill>
                <a:latin typeface="Comic Sans MS"/>
                <a:cs typeface="Comic Sans MS"/>
              </a:rPr>
              <a:t>conductivity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063497"/>
            <a:ext cx="64446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85" dirty="0">
                <a:latin typeface="Arial"/>
                <a:cs typeface="Arial"/>
              </a:rPr>
              <a:t>Thermal </a:t>
            </a:r>
            <a:r>
              <a:rPr sz="2000" b="1" spc="40" dirty="0">
                <a:latin typeface="Arial"/>
                <a:cs typeface="Arial"/>
              </a:rPr>
              <a:t>conductivity </a:t>
            </a:r>
            <a:r>
              <a:rPr sz="2000" b="1" spc="55" dirty="0">
                <a:latin typeface="Arial"/>
                <a:cs typeface="Arial"/>
              </a:rPr>
              <a:t>in </a:t>
            </a:r>
            <a:r>
              <a:rPr sz="2000" b="1" spc="60" dirty="0">
                <a:latin typeface="Arial"/>
                <a:cs typeface="Arial"/>
              </a:rPr>
              <a:t>materials </a:t>
            </a:r>
            <a:r>
              <a:rPr sz="2000" b="1" spc="-10" dirty="0">
                <a:latin typeface="Arial"/>
                <a:cs typeface="Arial"/>
              </a:rPr>
              <a:t>depends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7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pc="15" dirty="0"/>
              <a:t>following</a:t>
            </a:r>
            <a:r>
              <a:rPr spc="220" dirty="0"/>
              <a:t> </a:t>
            </a:r>
            <a:r>
              <a:rPr spc="10" dirty="0"/>
              <a:t>factors: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527685" algn="l"/>
              </a:tabLst>
            </a:pPr>
            <a:r>
              <a:rPr spc="70" dirty="0"/>
              <a:t>(i)	</a:t>
            </a:r>
            <a:r>
              <a:rPr spc="25" dirty="0"/>
              <a:t>The </a:t>
            </a:r>
            <a:r>
              <a:rPr spc="100" dirty="0"/>
              <a:t>temperature </a:t>
            </a:r>
            <a:r>
              <a:rPr spc="25" dirty="0"/>
              <a:t>difference </a:t>
            </a:r>
            <a:r>
              <a:rPr spc="40" dirty="0"/>
              <a:t>(aө)</a:t>
            </a:r>
            <a:r>
              <a:rPr spc="140" dirty="0"/>
              <a:t> </a:t>
            </a:r>
            <a:r>
              <a:rPr spc="40" dirty="0"/>
              <a:t>between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pc="25" dirty="0"/>
              <a:t>The </a:t>
            </a:r>
            <a:r>
              <a:rPr spc="-40" dirty="0"/>
              <a:t>ends </a:t>
            </a:r>
            <a:r>
              <a:rPr spc="-15" dirty="0"/>
              <a:t>of </a:t>
            </a:r>
            <a:r>
              <a:rPr spc="70" dirty="0"/>
              <a:t>the</a:t>
            </a:r>
            <a:r>
              <a:rPr spc="-90" dirty="0"/>
              <a:t> </a:t>
            </a:r>
            <a:r>
              <a:rPr spc="25" dirty="0"/>
              <a:t>conductor.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309495" algn="l"/>
              </a:tabLst>
            </a:pPr>
            <a:r>
              <a:rPr spc="70" dirty="0"/>
              <a:t>(Ii) the</a:t>
            </a:r>
            <a:r>
              <a:rPr spc="415" dirty="0"/>
              <a:t> </a:t>
            </a:r>
            <a:r>
              <a:rPr spc="40" dirty="0"/>
              <a:t>length</a:t>
            </a:r>
            <a:r>
              <a:rPr spc="250" dirty="0"/>
              <a:t> </a:t>
            </a:r>
            <a:r>
              <a:rPr spc="-15" dirty="0"/>
              <a:t>of	</a:t>
            </a:r>
            <a:r>
              <a:rPr spc="70" dirty="0"/>
              <a:t>the </a:t>
            </a:r>
            <a:r>
              <a:rPr spc="30" dirty="0"/>
              <a:t>conductor</a:t>
            </a:r>
            <a:r>
              <a:rPr spc="380" dirty="0"/>
              <a:t> </a:t>
            </a:r>
            <a:r>
              <a:rPr spc="35" dirty="0"/>
              <a:t>(l).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pc="60" dirty="0"/>
              <a:t>(Iii) </a:t>
            </a:r>
            <a:r>
              <a:rPr spc="75" dirty="0"/>
              <a:t>the </a:t>
            </a:r>
            <a:r>
              <a:rPr dirty="0"/>
              <a:t>cross-section </a:t>
            </a:r>
            <a:r>
              <a:rPr spc="75" dirty="0"/>
              <a:t>area(a) </a:t>
            </a:r>
            <a:r>
              <a:rPr spc="-10" dirty="0"/>
              <a:t>of </a:t>
            </a:r>
            <a:r>
              <a:rPr spc="75" dirty="0"/>
              <a:t>the</a:t>
            </a:r>
            <a:r>
              <a:rPr spc="60" dirty="0"/>
              <a:t> </a:t>
            </a:r>
            <a:r>
              <a:rPr spc="20" dirty="0"/>
              <a:t>conductor.</a:t>
            </a: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pc="60" dirty="0"/>
              <a:t>(Iv) </a:t>
            </a:r>
            <a:r>
              <a:rPr spc="70" dirty="0"/>
              <a:t>the </a:t>
            </a:r>
            <a:r>
              <a:rPr spc="95" dirty="0"/>
              <a:t>nature </a:t>
            </a:r>
            <a:r>
              <a:rPr spc="-15" dirty="0"/>
              <a:t>of </a:t>
            </a:r>
            <a:r>
              <a:rPr spc="70" dirty="0"/>
              <a:t>the </a:t>
            </a:r>
            <a:r>
              <a:rPr spc="100" dirty="0"/>
              <a:t>material</a:t>
            </a:r>
            <a:r>
              <a:rPr spc="555" dirty="0"/>
              <a:t> </a:t>
            </a:r>
            <a:r>
              <a:rPr spc="45" dirty="0"/>
              <a:t>(k).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2524455"/>
            <a:ext cx="659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Comic Sans MS"/>
                <a:cs typeface="Comic Sans MS"/>
              </a:rPr>
              <a:t>Why </a:t>
            </a:r>
            <a:r>
              <a:rPr sz="2800" spc="-80" dirty="0">
                <a:latin typeface="Comic Sans MS"/>
                <a:cs typeface="Comic Sans MS"/>
              </a:rPr>
              <a:t>liquids </a:t>
            </a:r>
            <a:r>
              <a:rPr sz="2800" spc="-65" dirty="0">
                <a:latin typeface="Comic Sans MS"/>
                <a:cs typeface="Comic Sans MS"/>
              </a:rPr>
              <a:t>are poor </a:t>
            </a:r>
            <a:r>
              <a:rPr sz="2800" spc="-80" dirty="0">
                <a:latin typeface="Comic Sans MS"/>
                <a:cs typeface="Comic Sans MS"/>
              </a:rPr>
              <a:t>conductors </a:t>
            </a:r>
            <a:r>
              <a:rPr sz="2800" spc="-45" dirty="0">
                <a:latin typeface="Comic Sans MS"/>
                <a:cs typeface="Comic Sans MS"/>
              </a:rPr>
              <a:t>of </a:t>
            </a:r>
            <a:r>
              <a:rPr sz="2800" spc="-70" dirty="0">
                <a:latin typeface="Comic Sans MS"/>
                <a:cs typeface="Comic Sans MS"/>
              </a:rPr>
              <a:t>heat</a:t>
            </a:r>
            <a:r>
              <a:rPr sz="2800" spc="-59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?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3147771"/>
            <a:ext cx="7409815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15489" algn="l"/>
              </a:tabLst>
            </a:pPr>
            <a:r>
              <a:rPr sz="1800" spc="140" dirty="0">
                <a:solidFill>
                  <a:srgbClr val="D1282D"/>
                </a:solidFill>
                <a:latin typeface="Arial"/>
                <a:cs typeface="Arial"/>
              </a:rPr>
              <a:t>This</a:t>
            </a:r>
            <a:r>
              <a:rPr sz="1800" spc="459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D1282D"/>
                </a:solidFill>
                <a:latin typeface="Arial"/>
                <a:cs typeface="Arial"/>
              </a:rPr>
              <a:t>is</a:t>
            </a:r>
            <a:r>
              <a:rPr sz="1800" spc="475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D1282D"/>
                </a:solidFill>
                <a:latin typeface="Arial"/>
                <a:cs typeface="Arial"/>
              </a:rPr>
              <a:t>because	</a:t>
            </a:r>
            <a:r>
              <a:rPr sz="1800" spc="220" dirty="0">
                <a:solidFill>
                  <a:srgbClr val="D1282D"/>
                </a:solidFill>
                <a:latin typeface="Arial"/>
                <a:cs typeface="Arial"/>
              </a:rPr>
              <a:t>there </a:t>
            </a:r>
            <a:r>
              <a:rPr sz="1800" spc="175" dirty="0">
                <a:solidFill>
                  <a:srgbClr val="D1282D"/>
                </a:solidFill>
                <a:latin typeface="Arial"/>
                <a:cs typeface="Arial"/>
              </a:rPr>
              <a:t>are </a:t>
            </a:r>
            <a:r>
              <a:rPr sz="1800" spc="180" dirty="0">
                <a:solidFill>
                  <a:srgbClr val="D1282D"/>
                </a:solidFill>
                <a:latin typeface="Arial"/>
                <a:cs typeface="Arial"/>
              </a:rPr>
              <a:t>large </a:t>
            </a:r>
            <a:r>
              <a:rPr sz="1800" spc="270" dirty="0">
                <a:solidFill>
                  <a:srgbClr val="D1282D"/>
                </a:solidFill>
                <a:latin typeface="Arial"/>
                <a:cs typeface="Arial"/>
              </a:rPr>
              <a:t>inter-molecular </a:t>
            </a:r>
            <a:r>
              <a:rPr sz="1800" spc="165" dirty="0">
                <a:solidFill>
                  <a:srgbClr val="D1282D"/>
                </a:solidFill>
                <a:latin typeface="Arial"/>
                <a:cs typeface="Arial"/>
              </a:rPr>
              <a:t>distances  </a:t>
            </a:r>
            <a:r>
              <a:rPr sz="1800" spc="190" dirty="0">
                <a:solidFill>
                  <a:srgbClr val="D1282D"/>
                </a:solidFill>
                <a:latin typeface="Arial"/>
                <a:cs typeface="Arial"/>
              </a:rPr>
              <a:t>between </a:t>
            </a:r>
            <a:r>
              <a:rPr sz="1800" spc="204" dirty="0">
                <a:solidFill>
                  <a:srgbClr val="D1282D"/>
                </a:solidFill>
                <a:latin typeface="Arial"/>
                <a:cs typeface="Arial"/>
              </a:rPr>
              <a:t>liquid </a:t>
            </a:r>
            <a:r>
              <a:rPr sz="1800" spc="160" dirty="0">
                <a:solidFill>
                  <a:srgbClr val="D1282D"/>
                </a:solidFill>
                <a:latin typeface="Arial"/>
                <a:cs typeface="Arial"/>
              </a:rPr>
              <a:t>molecules.There </a:t>
            </a:r>
            <a:r>
              <a:rPr sz="1800" spc="175" dirty="0">
                <a:solidFill>
                  <a:srgbClr val="D1282D"/>
                </a:solidFill>
                <a:latin typeface="Arial"/>
                <a:cs typeface="Arial"/>
              </a:rPr>
              <a:t>are </a:t>
            </a:r>
            <a:r>
              <a:rPr sz="1800" spc="100" dirty="0">
                <a:solidFill>
                  <a:srgbClr val="D1282D"/>
                </a:solidFill>
                <a:latin typeface="Arial"/>
                <a:cs typeface="Arial"/>
              </a:rPr>
              <a:t>also </a:t>
            </a:r>
            <a:r>
              <a:rPr sz="1800" spc="220" dirty="0">
                <a:solidFill>
                  <a:srgbClr val="D1282D"/>
                </a:solidFill>
                <a:latin typeface="Arial"/>
                <a:cs typeface="Arial"/>
              </a:rPr>
              <a:t>fewer and </a:t>
            </a:r>
            <a:r>
              <a:rPr sz="1800" spc="240" dirty="0">
                <a:solidFill>
                  <a:srgbClr val="D1282D"/>
                </a:solidFill>
                <a:latin typeface="Arial"/>
                <a:cs typeface="Arial"/>
              </a:rPr>
              <a:t>rare  </a:t>
            </a:r>
            <a:r>
              <a:rPr sz="1800" spc="145" dirty="0">
                <a:solidFill>
                  <a:srgbClr val="D1282D"/>
                </a:solidFill>
                <a:latin typeface="Arial"/>
                <a:cs typeface="Arial"/>
              </a:rPr>
              <a:t>collisions </a:t>
            </a:r>
            <a:r>
              <a:rPr sz="1800" spc="190" dirty="0">
                <a:solidFill>
                  <a:srgbClr val="D1282D"/>
                </a:solidFill>
                <a:latin typeface="Arial"/>
                <a:cs typeface="Arial"/>
              </a:rPr>
              <a:t>between </a:t>
            </a:r>
            <a:r>
              <a:rPr sz="1800" spc="204" dirty="0">
                <a:solidFill>
                  <a:srgbClr val="D1282D"/>
                </a:solidFill>
                <a:latin typeface="Arial"/>
                <a:cs typeface="Arial"/>
              </a:rPr>
              <a:t>the</a:t>
            </a:r>
            <a:r>
              <a:rPr sz="1800" spc="350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140" dirty="0">
                <a:solidFill>
                  <a:srgbClr val="D1282D"/>
                </a:solidFill>
                <a:latin typeface="Arial"/>
                <a:cs typeface="Arial"/>
              </a:rPr>
              <a:t>molecules.</a:t>
            </a:r>
            <a:endParaRPr sz="180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  <a:spcBef>
                <a:spcPts val="1035"/>
              </a:spcBef>
              <a:tabLst>
                <a:tab pos="4086860" algn="l"/>
              </a:tabLst>
            </a:pPr>
            <a:r>
              <a:rPr sz="1800" spc="204" dirty="0">
                <a:solidFill>
                  <a:srgbClr val="D1282D"/>
                </a:solidFill>
                <a:latin typeface="Arial"/>
                <a:cs typeface="Arial"/>
              </a:rPr>
              <a:t>Electrolytes, </a:t>
            </a:r>
            <a:r>
              <a:rPr sz="1800" spc="90" dirty="0">
                <a:solidFill>
                  <a:srgbClr val="D1282D"/>
                </a:solidFill>
                <a:latin typeface="Arial"/>
                <a:cs typeface="Arial"/>
              </a:rPr>
              <a:t>e.g., </a:t>
            </a:r>
            <a:r>
              <a:rPr sz="1800" spc="200" dirty="0">
                <a:solidFill>
                  <a:srgbClr val="D1282D"/>
                </a:solidFill>
                <a:latin typeface="Arial"/>
                <a:cs typeface="Arial"/>
              </a:rPr>
              <a:t>Salt </a:t>
            </a:r>
            <a:r>
              <a:rPr sz="1800" spc="195" dirty="0">
                <a:solidFill>
                  <a:srgbClr val="D1282D"/>
                </a:solidFill>
                <a:latin typeface="Arial"/>
                <a:cs typeface="Arial"/>
              </a:rPr>
              <a:t>solution </a:t>
            </a:r>
            <a:r>
              <a:rPr sz="1800" spc="175" dirty="0">
                <a:solidFill>
                  <a:srgbClr val="D1282D"/>
                </a:solidFill>
                <a:latin typeface="Arial"/>
                <a:cs typeface="Arial"/>
              </a:rPr>
              <a:t>are </a:t>
            </a:r>
            <a:r>
              <a:rPr sz="1800" spc="245" dirty="0">
                <a:solidFill>
                  <a:srgbClr val="D1282D"/>
                </a:solidFill>
                <a:latin typeface="Arial"/>
                <a:cs typeface="Arial"/>
              </a:rPr>
              <a:t>better </a:t>
            </a:r>
            <a:r>
              <a:rPr sz="1800" spc="204" dirty="0">
                <a:solidFill>
                  <a:srgbClr val="D1282D"/>
                </a:solidFill>
                <a:latin typeface="Arial"/>
                <a:cs typeface="Arial"/>
              </a:rPr>
              <a:t>conductors </a:t>
            </a:r>
            <a:r>
              <a:rPr sz="1800" spc="150" dirty="0">
                <a:solidFill>
                  <a:srgbClr val="D1282D"/>
                </a:solidFill>
                <a:latin typeface="Arial"/>
                <a:cs typeface="Arial"/>
              </a:rPr>
              <a:t>of  </a:t>
            </a:r>
            <a:r>
              <a:rPr sz="1800" spc="200" dirty="0">
                <a:solidFill>
                  <a:srgbClr val="D1282D"/>
                </a:solidFill>
                <a:latin typeface="Arial"/>
                <a:cs typeface="Arial"/>
              </a:rPr>
              <a:t>heat  </a:t>
            </a:r>
            <a:r>
              <a:rPr sz="1800" spc="260" dirty="0">
                <a:solidFill>
                  <a:srgbClr val="D1282D"/>
                </a:solidFill>
                <a:latin typeface="Arial"/>
                <a:cs typeface="Arial"/>
              </a:rPr>
              <a:t>than </a:t>
            </a:r>
            <a:r>
              <a:rPr sz="1800" spc="210" dirty="0">
                <a:solidFill>
                  <a:srgbClr val="D1282D"/>
                </a:solidFill>
                <a:latin typeface="Arial"/>
                <a:cs typeface="Arial"/>
              </a:rPr>
              <a:t>pure</a:t>
            </a:r>
            <a:r>
              <a:rPr sz="1800" spc="290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170" dirty="0">
                <a:solidFill>
                  <a:srgbClr val="D1282D"/>
                </a:solidFill>
                <a:latin typeface="Arial"/>
                <a:cs typeface="Arial"/>
              </a:rPr>
              <a:t>liquids</a:t>
            </a:r>
            <a:r>
              <a:rPr sz="1800" spc="505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D1282D"/>
                </a:solidFill>
                <a:latin typeface="Arial"/>
                <a:cs typeface="Arial"/>
              </a:rPr>
              <a:t>because	</a:t>
            </a:r>
            <a:r>
              <a:rPr sz="1800" spc="150" dirty="0">
                <a:solidFill>
                  <a:srgbClr val="D1282D"/>
                </a:solidFill>
                <a:latin typeface="Arial"/>
                <a:cs typeface="Arial"/>
              </a:rPr>
              <a:t>of </a:t>
            </a:r>
            <a:r>
              <a:rPr sz="1800" spc="180" dirty="0">
                <a:solidFill>
                  <a:srgbClr val="D1282D"/>
                </a:solidFill>
                <a:latin typeface="Arial"/>
                <a:cs typeface="Arial"/>
              </a:rPr>
              <a:t>an </a:t>
            </a:r>
            <a:r>
              <a:rPr sz="1800" spc="170" dirty="0">
                <a:solidFill>
                  <a:srgbClr val="D1282D"/>
                </a:solidFill>
                <a:latin typeface="Arial"/>
                <a:cs typeface="Arial"/>
              </a:rPr>
              <a:t>increased  </a:t>
            </a:r>
            <a:r>
              <a:rPr sz="1800" spc="175" dirty="0">
                <a:solidFill>
                  <a:srgbClr val="D1282D"/>
                </a:solidFill>
                <a:latin typeface="Arial"/>
                <a:cs typeface="Arial"/>
              </a:rPr>
              <a:t>compactness </a:t>
            </a:r>
            <a:r>
              <a:rPr sz="1800" spc="150" dirty="0">
                <a:solidFill>
                  <a:srgbClr val="D1282D"/>
                </a:solidFill>
                <a:latin typeface="Arial"/>
                <a:cs typeface="Arial"/>
              </a:rPr>
              <a:t>of </a:t>
            </a:r>
            <a:r>
              <a:rPr sz="1800" spc="210" dirty="0">
                <a:solidFill>
                  <a:srgbClr val="D1282D"/>
                </a:solidFill>
                <a:latin typeface="Arial"/>
                <a:cs typeface="Arial"/>
              </a:rPr>
              <a:t>the</a:t>
            </a:r>
            <a:r>
              <a:rPr sz="1800" spc="430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190" dirty="0">
                <a:solidFill>
                  <a:srgbClr val="D1282D"/>
                </a:solidFill>
                <a:latin typeface="Arial"/>
                <a:cs typeface="Arial"/>
              </a:rPr>
              <a:t>particles.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2800" spc="-80" dirty="0">
                <a:latin typeface="Comic Sans MS"/>
                <a:cs typeface="Comic Sans MS"/>
              </a:rPr>
              <a:t>Thermal conductivity </a:t>
            </a:r>
            <a:r>
              <a:rPr sz="2800" spc="-50" dirty="0">
                <a:latin typeface="Comic Sans MS"/>
                <a:cs typeface="Comic Sans MS"/>
              </a:rPr>
              <a:t>in</a:t>
            </a:r>
            <a:r>
              <a:rPr sz="2800" spc="-225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gases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1800" spc="35" dirty="0">
                <a:solidFill>
                  <a:srgbClr val="D1282D"/>
                </a:solidFill>
                <a:latin typeface="Arial"/>
                <a:cs typeface="Arial"/>
              </a:rPr>
              <a:t>Gases </a:t>
            </a:r>
            <a:r>
              <a:rPr sz="1800" spc="175" dirty="0">
                <a:solidFill>
                  <a:srgbClr val="D1282D"/>
                </a:solidFill>
                <a:latin typeface="Arial"/>
                <a:cs typeface="Arial"/>
              </a:rPr>
              <a:t>are worse </a:t>
            </a:r>
            <a:r>
              <a:rPr sz="1800" spc="204" dirty="0">
                <a:solidFill>
                  <a:srgbClr val="D1282D"/>
                </a:solidFill>
                <a:latin typeface="Arial"/>
                <a:cs typeface="Arial"/>
              </a:rPr>
              <a:t>conductors </a:t>
            </a:r>
            <a:r>
              <a:rPr sz="1800" spc="150" dirty="0">
                <a:solidFill>
                  <a:srgbClr val="D1282D"/>
                </a:solidFill>
                <a:latin typeface="Arial"/>
                <a:cs typeface="Arial"/>
              </a:rPr>
              <a:t>of </a:t>
            </a:r>
            <a:r>
              <a:rPr sz="1800" spc="200" dirty="0">
                <a:solidFill>
                  <a:srgbClr val="D1282D"/>
                </a:solidFill>
                <a:latin typeface="Arial"/>
                <a:cs typeface="Arial"/>
              </a:rPr>
              <a:t>heat </a:t>
            </a:r>
            <a:r>
              <a:rPr sz="1800" spc="90" dirty="0">
                <a:solidFill>
                  <a:srgbClr val="D1282D"/>
                </a:solidFill>
                <a:latin typeface="Arial"/>
                <a:cs typeface="Arial"/>
              </a:rPr>
              <a:t>because </a:t>
            </a:r>
            <a:r>
              <a:rPr sz="1800" spc="150" dirty="0">
                <a:solidFill>
                  <a:srgbClr val="D1282D"/>
                </a:solidFill>
                <a:latin typeface="Arial"/>
                <a:cs typeface="Arial"/>
              </a:rPr>
              <a:t>of</a:t>
            </a:r>
            <a:r>
              <a:rPr sz="1800" spc="215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D1282D"/>
                </a:solidFill>
                <a:latin typeface="Arial"/>
                <a:cs typeface="Arial"/>
              </a:rPr>
              <a:t>large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270" dirty="0">
                <a:solidFill>
                  <a:srgbClr val="D1282D"/>
                </a:solidFill>
                <a:latin typeface="Arial"/>
                <a:cs typeface="Arial"/>
              </a:rPr>
              <a:t>inter-molecular</a:t>
            </a:r>
            <a:r>
              <a:rPr sz="1800" spc="465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1800" spc="175" dirty="0">
                <a:solidFill>
                  <a:srgbClr val="D1282D"/>
                </a:solidFill>
                <a:latin typeface="Arial"/>
                <a:cs typeface="Arial"/>
              </a:rPr>
              <a:t>distance.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166827"/>
            <a:ext cx="4505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80" dirty="0">
                <a:solidFill>
                  <a:srgbClr val="000000"/>
                </a:solidFill>
                <a:latin typeface="Comic Sans MS"/>
                <a:cs typeface="Comic Sans MS"/>
              </a:rPr>
              <a:t>Thermal conductivity </a:t>
            </a:r>
            <a:r>
              <a:rPr sz="2800" b="0" spc="-50" dirty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sz="2800" b="0" spc="-26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b="0" spc="-75" dirty="0">
                <a:solidFill>
                  <a:srgbClr val="000000"/>
                </a:solidFill>
                <a:latin typeface="Comic Sans MS"/>
                <a:cs typeface="Comic Sans MS"/>
              </a:rPr>
              <a:t>solid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854709"/>
            <a:ext cx="715390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C00000"/>
                </a:solidFill>
                <a:latin typeface="Arial"/>
                <a:cs typeface="Arial"/>
              </a:rPr>
              <a:t>If </a:t>
            </a:r>
            <a:r>
              <a:rPr sz="1800" spc="90" dirty="0">
                <a:solidFill>
                  <a:srgbClr val="C00000"/>
                </a:solidFill>
                <a:latin typeface="Arial"/>
                <a:cs typeface="Arial"/>
              </a:rPr>
              <a:t>you </a:t>
            </a:r>
            <a:r>
              <a:rPr sz="1800" spc="155" dirty="0">
                <a:solidFill>
                  <a:srgbClr val="C00000"/>
                </a:solidFill>
                <a:latin typeface="Arial"/>
                <a:cs typeface="Arial"/>
              </a:rPr>
              <a:t>stir </a:t>
            </a:r>
            <a:r>
              <a:rPr sz="1800" spc="160" dirty="0">
                <a:solidFill>
                  <a:srgbClr val="C00000"/>
                </a:solidFill>
                <a:latin typeface="Arial"/>
                <a:cs typeface="Arial"/>
              </a:rPr>
              <a:t>hot </a:t>
            </a:r>
            <a:r>
              <a:rPr sz="1800" spc="110" dirty="0">
                <a:solidFill>
                  <a:srgbClr val="C00000"/>
                </a:solidFill>
                <a:latin typeface="Arial"/>
                <a:cs typeface="Arial"/>
              </a:rPr>
              <a:t>tea </a:t>
            </a:r>
            <a:r>
              <a:rPr sz="1800" spc="55" dirty="0">
                <a:solidFill>
                  <a:srgbClr val="C00000"/>
                </a:solidFill>
                <a:latin typeface="Arial"/>
                <a:cs typeface="Arial"/>
              </a:rPr>
              <a:t>using a </a:t>
            </a:r>
            <a:r>
              <a:rPr sz="1800" spc="155" dirty="0">
                <a:solidFill>
                  <a:srgbClr val="C00000"/>
                </a:solidFill>
                <a:latin typeface="Arial"/>
                <a:cs typeface="Arial"/>
              </a:rPr>
              <a:t>metal </a:t>
            </a:r>
            <a:r>
              <a:rPr sz="1800" spc="55" dirty="0">
                <a:solidFill>
                  <a:srgbClr val="C00000"/>
                </a:solidFill>
                <a:latin typeface="Arial"/>
                <a:cs typeface="Arial"/>
              </a:rPr>
              <a:t>spoon, </a:t>
            </a:r>
            <a:r>
              <a:rPr sz="1800" spc="90" dirty="0">
                <a:solidFill>
                  <a:srgbClr val="C00000"/>
                </a:solidFill>
                <a:latin typeface="Arial"/>
                <a:cs typeface="Arial"/>
              </a:rPr>
              <a:t>you </a:t>
            </a:r>
            <a:r>
              <a:rPr sz="1800" spc="150" dirty="0">
                <a:solidFill>
                  <a:srgbClr val="C00000"/>
                </a:solidFill>
                <a:latin typeface="Arial"/>
                <a:cs typeface="Arial"/>
              </a:rPr>
              <a:t>will </a:t>
            </a:r>
            <a:r>
              <a:rPr sz="1800" spc="20" dirty="0">
                <a:solidFill>
                  <a:srgbClr val="C00000"/>
                </a:solidFill>
                <a:latin typeface="Arial"/>
                <a:cs typeface="Arial"/>
              </a:rPr>
              <a:t>observe </a:t>
            </a:r>
            <a:r>
              <a:rPr sz="1800" spc="215" dirty="0">
                <a:solidFill>
                  <a:srgbClr val="C00000"/>
                </a:solidFill>
                <a:latin typeface="Arial"/>
                <a:cs typeface="Arial"/>
              </a:rPr>
              <a:t>that  </a:t>
            </a:r>
            <a:r>
              <a:rPr sz="1800" spc="13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95" dirty="0">
                <a:solidFill>
                  <a:srgbClr val="C00000"/>
                </a:solidFill>
                <a:latin typeface="Arial"/>
                <a:cs typeface="Arial"/>
              </a:rPr>
              <a:t>handle </a:t>
            </a:r>
            <a:r>
              <a:rPr sz="1800" spc="90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spc="13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45" dirty="0">
                <a:solidFill>
                  <a:srgbClr val="C00000"/>
                </a:solidFill>
                <a:latin typeface="Arial"/>
                <a:cs typeface="Arial"/>
              </a:rPr>
              <a:t>spoon </a:t>
            </a:r>
            <a:r>
              <a:rPr sz="1800" spc="15" dirty="0">
                <a:solidFill>
                  <a:srgbClr val="C00000"/>
                </a:solidFill>
                <a:latin typeface="Arial"/>
                <a:cs typeface="Arial"/>
              </a:rPr>
              <a:t>becomes</a:t>
            </a:r>
            <a:r>
              <a:rPr sz="1800" spc="3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C00000"/>
                </a:solidFill>
                <a:latin typeface="Arial"/>
                <a:cs typeface="Arial"/>
              </a:rPr>
              <a:t>warm.</a:t>
            </a:r>
            <a:endParaRPr sz="18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2160"/>
              </a:spcBef>
            </a:pPr>
            <a:r>
              <a:rPr sz="1800" spc="40" dirty="0">
                <a:solidFill>
                  <a:srgbClr val="C00000"/>
                </a:solidFill>
                <a:latin typeface="Arial"/>
                <a:cs typeface="Arial"/>
              </a:rPr>
              <a:t>Solids </a:t>
            </a:r>
            <a:r>
              <a:rPr sz="1800" spc="215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sz="1800" spc="100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r>
              <a:rPr sz="1800" spc="60" dirty="0">
                <a:solidFill>
                  <a:srgbClr val="C00000"/>
                </a:solidFill>
                <a:latin typeface="Arial"/>
                <a:cs typeface="Arial"/>
              </a:rPr>
              <a:t>good </a:t>
            </a:r>
            <a:r>
              <a:rPr sz="1800" spc="100" dirty="0">
                <a:solidFill>
                  <a:srgbClr val="C00000"/>
                </a:solidFill>
                <a:latin typeface="Arial"/>
                <a:cs typeface="Arial"/>
              </a:rPr>
              <a:t>conductors </a:t>
            </a:r>
            <a:r>
              <a:rPr sz="1800" spc="90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spc="114" dirty="0">
                <a:solidFill>
                  <a:srgbClr val="C00000"/>
                </a:solidFill>
                <a:latin typeface="Arial"/>
                <a:cs typeface="Arial"/>
              </a:rPr>
              <a:t>heat </a:t>
            </a:r>
            <a:r>
              <a:rPr sz="1800" spc="100" dirty="0">
                <a:solidFill>
                  <a:srgbClr val="C00000"/>
                </a:solidFill>
                <a:latin typeface="Arial"/>
                <a:cs typeface="Arial"/>
              </a:rPr>
              <a:t>(metals)</a:t>
            </a:r>
            <a:r>
              <a:rPr sz="1800" spc="3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C00000"/>
                </a:solidFill>
                <a:latin typeface="Arial"/>
                <a:cs typeface="Arial"/>
              </a:rPr>
              <a:t>use </a:t>
            </a:r>
            <a:r>
              <a:rPr sz="1800" spc="125" dirty="0">
                <a:solidFill>
                  <a:srgbClr val="C00000"/>
                </a:solidFill>
                <a:latin typeface="Arial"/>
                <a:cs typeface="Arial"/>
              </a:rPr>
              <a:t>both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90" dirty="0">
                <a:solidFill>
                  <a:srgbClr val="C00000"/>
                </a:solidFill>
                <a:latin typeface="Arial"/>
                <a:cs typeface="Arial"/>
              </a:rPr>
              <a:t>atom </a:t>
            </a:r>
            <a:r>
              <a:rPr sz="1800" spc="135" dirty="0">
                <a:solidFill>
                  <a:srgbClr val="C00000"/>
                </a:solidFill>
                <a:latin typeface="Arial"/>
                <a:cs typeface="Arial"/>
              </a:rPr>
              <a:t>vibration </a:t>
            </a:r>
            <a:r>
              <a:rPr sz="1800" spc="140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800" spc="85" dirty="0">
                <a:solidFill>
                  <a:srgbClr val="C00000"/>
                </a:solidFill>
                <a:latin typeface="Arial"/>
                <a:cs typeface="Arial"/>
              </a:rPr>
              <a:t>free </a:t>
            </a:r>
            <a:r>
              <a:rPr sz="1800" spc="75" dirty="0">
                <a:solidFill>
                  <a:srgbClr val="C00000"/>
                </a:solidFill>
                <a:latin typeface="Arial"/>
                <a:cs typeface="Arial"/>
              </a:rPr>
              <a:t>electrons </a:t>
            </a:r>
            <a:r>
              <a:rPr sz="1800" spc="18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spc="120" dirty="0">
                <a:solidFill>
                  <a:srgbClr val="C00000"/>
                </a:solidFill>
                <a:latin typeface="Arial"/>
                <a:cs typeface="Arial"/>
              </a:rPr>
              <a:t>conduct</a:t>
            </a:r>
            <a:r>
              <a:rPr sz="1800" spc="1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C00000"/>
                </a:solidFill>
                <a:latin typeface="Arial"/>
                <a:cs typeface="Arial"/>
              </a:rPr>
              <a:t>heat</a:t>
            </a:r>
            <a:r>
              <a:rPr sz="1800" spc="8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60934"/>
            <a:ext cx="4781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85" dirty="0">
                <a:solidFill>
                  <a:srgbClr val="D1282D"/>
                </a:solidFill>
                <a:latin typeface="Comic Sans MS"/>
                <a:cs typeface="Comic Sans MS"/>
              </a:rPr>
              <a:t>What </a:t>
            </a:r>
            <a:r>
              <a:rPr b="0" spc="55" dirty="0">
                <a:solidFill>
                  <a:srgbClr val="D1282D"/>
                </a:solidFill>
                <a:latin typeface="Comic Sans MS"/>
                <a:cs typeface="Comic Sans MS"/>
              </a:rPr>
              <a:t>is </a:t>
            </a:r>
            <a:r>
              <a:rPr b="0" spc="100" dirty="0">
                <a:solidFill>
                  <a:srgbClr val="D1282D"/>
                </a:solidFill>
                <a:latin typeface="Comic Sans MS"/>
                <a:cs typeface="Comic Sans MS"/>
              </a:rPr>
              <a:t>Convection</a:t>
            </a:r>
            <a:r>
              <a:rPr b="0" spc="480" dirty="0">
                <a:solidFill>
                  <a:srgbClr val="D1282D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D1282D"/>
                </a:solidFill>
                <a:latin typeface="Comic Sans MS"/>
                <a:cs typeface="Comic Sans MS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39697"/>
            <a:ext cx="7751445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80" dirty="0">
                <a:latin typeface="Arial"/>
                <a:cs typeface="Arial"/>
              </a:rPr>
              <a:t>What </a:t>
            </a:r>
            <a:r>
              <a:rPr sz="2000" spc="75" dirty="0">
                <a:latin typeface="Arial"/>
                <a:cs typeface="Arial"/>
              </a:rPr>
              <a:t>happens </a:t>
            </a:r>
            <a:r>
              <a:rPr sz="2000" spc="200" dirty="0">
                <a:latin typeface="Arial"/>
                <a:cs typeface="Arial"/>
              </a:rPr>
              <a:t>to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110" dirty="0">
                <a:latin typeface="Arial"/>
                <a:cs typeface="Arial"/>
              </a:rPr>
              <a:t>particles </a:t>
            </a:r>
            <a:r>
              <a:rPr sz="2000" spc="170" dirty="0">
                <a:latin typeface="Arial"/>
                <a:cs typeface="Arial"/>
              </a:rPr>
              <a:t>in </a:t>
            </a:r>
            <a:r>
              <a:rPr sz="2000" spc="60" dirty="0">
                <a:latin typeface="Arial"/>
                <a:cs typeface="Arial"/>
              </a:rPr>
              <a:t>a </a:t>
            </a:r>
            <a:r>
              <a:rPr sz="2000" spc="120" dirty="0">
                <a:latin typeface="Arial"/>
                <a:cs typeface="Arial"/>
              </a:rPr>
              <a:t>liquid </a:t>
            </a:r>
            <a:r>
              <a:rPr sz="2000" spc="185" dirty="0">
                <a:latin typeface="Arial"/>
                <a:cs typeface="Arial"/>
              </a:rPr>
              <a:t>or </a:t>
            </a:r>
            <a:r>
              <a:rPr sz="2000" spc="60" dirty="0">
                <a:latin typeface="Arial"/>
                <a:cs typeface="Arial"/>
              </a:rPr>
              <a:t>a </a:t>
            </a:r>
            <a:r>
              <a:rPr sz="2000" spc="-20" dirty="0">
                <a:latin typeface="Arial"/>
                <a:cs typeface="Arial"/>
              </a:rPr>
              <a:t>gas </a:t>
            </a:r>
            <a:r>
              <a:rPr sz="2000" spc="150" dirty="0">
                <a:latin typeface="Arial"/>
                <a:cs typeface="Arial"/>
              </a:rPr>
              <a:t>when </a:t>
            </a:r>
            <a:r>
              <a:rPr sz="2000" spc="100" dirty="0">
                <a:latin typeface="Arial"/>
                <a:cs typeface="Arial"/>
              </a:rPr>
              <a:t>you  </a:t>
            </a:r>
            <a:r>
              <a:rPr sz="2000" spc="130" dirty="0">
                <a:latin typeface="Arial"/>
                <a:cs typeface="Arial"/>
              </a:rPr>
              <a:t>heat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spc="150" dirty="0">
                <a:latin typeface="Arial"/>
                <a:cs typeface="Arial"/>
              </a:rPr>
              <a:t>them?</a:t>
            </a:r>
            <a:endParaRPr sz="2000">
              <a:latin typeface="Arial"/>
              <a:cs typeface="Arial"/>
            </a:endParaRPr>
          </a:p>
          <a:p>
            <a:pPr marL="3779520" marR="944880" indent="-676910">
              <a:lnSpc>
                <a:spcPct val="100000"/>
              </a:lnSpc>
              <a:spcBef>
                <a:spcPts val="3000"/>
              </a:spcBef>
            </a:pP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110" dirty="0">
                <a:latin typeface="Arial"/>
                <a:cs typeface="Arial"/>
              </a:rPr>
              <a:t>particles </a:t>
            </a:r>
            <a:r>
              <a:rPr sz="2000" spc="90" dirty="0">
                <a:latin typeface="Arial"/>
                <a:cs typeface="Arial"/>
              </a:rPr>
              <a:t>spread </a:t>
            </a:r>
            <a:r>
              <a:rPr sz="2000" spc="165" dirty="0">
                <a:latin typeface="Arial"/>
                <a:cs typeface="Arial"/>
              </a:rPr>
              <a:t>out </a:t>
            </a:r>
            <a:r>
              <a:rPr sz="2000" spc="160" dirty="0">
                <a:latin typeface="Arial"/>
                <a:cs typeface="Arial"/>
              </a:rPr>
              <a:t>and  </a:t>
            </a:r>
            <a:r>
              <a:rPr sz="2000" spc="50" dirty="0">
                <a:latin typeface="Arial"/>
                <a:cs typeface="Arial"/>
              </a:rPr>
              <a:t>become </a:t>
            </a:r>
            <a:r>
              <a:rPr sz="2000" spc="-65" dirty="0">
                <a:latin typeface="Arial"/>
                <a:cs typeface="Arial"/>
              </a:rPr>
              <a:t>less</a:t>
            </a:r>
            <a:r>
              <a:rPr sz="2000" spc="3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dense.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3227" y="3043427"/>
            <a:ext cx="1990725" cy="1228725"/>
            <a:chOff x="1443227" y="3043427"/>
            <a:chExt cx="1990725" cy="1228725"/>
          </a:xfrm>
        </p:grpSpPr>
        <p:sp>
          <p:nvSpPr>
            <p:cNvPr id="5" name="object 5"/>
            <p:cNvSpPr/>
            <p:nvPr/>
          </p:nvSpPr>
          <p:spPr>
            <a:xfrm>
              <a:off x="1447799" y="3124199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19812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981200" y="114300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799" y="3124199"/>
              <a:ext cx="1981200" cy="1143000"/>
            </a:xfrm>
            <a:custGeom>
              <a:avLst/>
              <a:gdLst/>
              <a:ahLst/>
              <a:cxnLst/>
              <a:rect l="l" t="t" r="r" b="b"/>
              <a:pathLst>
                <a:path w="1981200" h="1143000">
                  <a:moveTo>
                    <a:pt x="0" y="1143000"/>
                  </a:moveTo>
                  <a:lnTo>
                    <a:pt x="1981200" y="1143000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2140" y="3047999"/>
              <a:ext cx="381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2140" y="30479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9803" y="3054095"/>
              <a:ext cx="381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9803" y="305409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4375" y="3427475"/>
              <a:ext cx="381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4375" y="342747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5000" y="3505200"/>
              <a:ext cx="381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5000" y="35052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7423" y="3832859"/>
              <a:ext cx="381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87423" y="383285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5000" y="3886200"/>
              <a:ext cx="381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5000" y="38862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024628" y="3119627"/>
            <a:ext cx="1914525" cy="1152525"/>
            <a:chOff x="5024628" y="3119627"/>
            <a:chExt cx="1914525" cy="1152525"/>
          </a:xfrm>
        </p:grpSpPr>
        <p:sp>
          <p:nvSpPr>
            <p:cNvPr id="20" name="object 20"/>
            <p:cNvSpPr/>
            <p:nvPr/>
          </p:nvSpPr>
          <p:spPr>
            <a:xfrm>
              <a:off x="5029200" y="3124199"/>
              <a:ext cx="1905000" cy="1143000"/>
            </a:xfrm>
            <a:custGeom>
              <a:avLst/>
              <a:gdLst/>
              <a:ahLst/>
              <a:cxnLst/>
              <a:rect l="l" t="t" r="r" b="b"/>
              <a:pathLst>
                <a:path w="1905000" h="1143000">
                  <a:moveTo>
                    <a:pt x="1905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905000" y="114300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29200" y="3124199"/>
              <a:ext cx="1905000" cy="1143000"/>
            </a:xfrm>
            <a:custGeom>
              <a:avLst/>
              <a:gdLst/>
              <a:ahLst/>
              <a:cxnLst/>
              <a:rect l="l" t="t" r="r" b="b"/>
              <a:pathLst>
                <a:path w="1905000" h="1143000">
                  <a:moveTo>
                    <a:pt x="0" y="1143000"/>
                  </a:moveTo>
                  <a:lnTo>
                    <a:pt x="1905000" y="114300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28260" y="3337559"/>
              <a:ext cx="396239" cy="396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2200" y="3870959"/>
              <a:ext cx="396240" cy="396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5000" y="3489959"/>
              <a:ext cx="396239" cy="396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976627" y="4338828"/>
            <a:ext cx="847725" cy="1074420"/>
            <a:chOff x="1976627" y="4338828"/>
            <a:chExt cx="847725" cy="1074420"/>
          </a:xfrm>
        </p:grpSpPr>
        <p:sp>
          <p:nvSpPr>
            <p:cNvPr id="26" name="object 26"/>
            <p:cNvSpPr/>
            <p:nvPr/>
          </p:nvSpPr>
          <p:spPr>
            <a:xfrm>
              <a:off x="1981199" y="4343400"/>
              <a:ext cx="838200" cy="1065530"/>
            </a:xfrm>
            <a:custGeom>
              <a:avLst/>
              <a:gdLst/>
              <a:ahLst/>
              <a:cxnLst/>
              <a:rect l="l" t="t" r="r" b="b"/>
              <a:pathLst>
                <a:path w="838200" h="1065529">
                  <a:moveTo>
                    <a:pt x="419100" y="0"/>
                  </a:moveTo>
                  <a:lnTo>
                    <a:pt x="0" y="361950"/>
                  </a:lnTo>
                  <a:lnTo>
                    <a:pt x="209550" y="361950"/>
                  </a:lnTo>
                  <a:lnTo>
                    <a:pt x="209550" y="1065276"/>
                  </a:lnTo>
                  <a:lnTo>
                    <a:pt x="628650" y="1065276"/>
                  </a:lnTo>
                  <a:lnTo>
                    <a:pt x="628650" y="361950"/>
                  </a:lnTo>
                  <a:lnTo>
                    <a:pt x="838200" y="3619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81199" y="4343400"/>
              <a:ext cx="838200" cy="1065530"/>
            </a:xfrm>
            <a:custGeom>
              <a:avLst/>
              <a:gdLst/>
              <a:ahLst/>
              <a:cxnLst/>
              <a:rect l="l" t="t" r="r" b="b"/>
              <a:pathLst>
                <a:path w="838200" h="1065529">
                  <a:moveTo>
                    <a:pt x="0" y="361950"/>
                  </a:moveTo>
                  <a:lnTo>
                    <a:pt x="419100" y="0"/>
                  </a:lnTo>
                  <a:lnTo>
                    <a:pt x="838200" y="361950"/>
                  </a:lnTo>
                  <a:lnTo>
                    <a:pt x="628650" y="361950"/>
                  </a:lnTo>
                  <a:lnTo>
                    <a:pt x="628650" y="1065276"/>
                  </a:lnTo>
                  <a:lnTo>
                    <a:pt x="209550" y="1065276"/>
                  </a:lnTo>
                  <a:lnTo>
                    <a:pt x="209550" y="361950"/>
                  </a:lnTo>
                  <a:lnTo>
                    <a:pt x="0" y="36195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76836" y="5486400"/>
            <a:ext cx="7171208" cy="867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4540" y="6275323"/>
            <a:ext cx="2226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D4D4D"/>
                </a:solidFill>
                <a:latin typeface="Times New Roman"/>
                <a:cs typeface="Times New Roman"/>
              </a:rPr>
              <a:t>convection heat</a:t>
            </a:r>
            <a:r>
              <a:rPr sz="1800" spc="-85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D4D4D"/>
                </a:solid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43884" y="3491484"/>
            <a:ext cx="1248410" cy="181610"/>
            <a:chOff x="3643884" y="3491484"/>
            <a:chExt cx="1248410" cy="181610"/>
          </a:xfrm>
        </p:grpSpPr>
        <p:sp>
          <p:nvSpPr>
            <p:cNvPr id="31" name="object 31"/>
            <p:cNvSpPr/>
            <p:nvPr/>
          </p:nvSpPr>
          <p:spPr>
            <a:xfrm>
              <a:off x="3658362" y="3505962"/>
              <a:ext cx="1219200" cy="152400"/>
            </a:xfrm>
            <a:custGeom>
              <a:avLst/>
              <a:gdLst/>
              <a:ahLst/>
              <a:cxnLst/>
              <a:rect l="l" t="t" r="r" b="b"/>
              <a:pathLst>
                <a:path w="1219200" h="152400">
                  <a:moveTo>
                    <a:pt x="1143000" y="0"/>
                  </a:moveTo>
                  <a:lnTo>
                    <a:pt x="114300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1143000" y="114300"/>
                  </a:lnTo>
                  <a:lnTo>
                    <a:pt x="1143000" y="152400"/>
                  </a:lnTo>
                  <a:lnTo>
                    <a:pt x="1219200" y="76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58362" y="3505962"/>
              <a:ext cx="1219200" cy="152400"/>
            </a:xfrm>
            <a:custGeom>
              <a:avLst/>
              <a:gdLst/>
              <a:ahLst/>
              <a:cxnLst/>
              <a:rect l="l" t="t" r="r" b="b"/>
              <a:pathLst>
                <a:path w="1219200" h="152400">
                  <a:moveTo>
                    <a:pt x="0" y="38100"/>
                  </a:moveTo>
                  <a:lnTo>
                    <a:pt x="1143000" y="38100"/>
                  </a:lnTo>
                  <a:lnTo>
                    <a:pt x="1143000" y="0"/>
                  </a:lnTo>
                  <a:lnTo>
                    <a:pt x="1219200" y="76200"/>
                  </a:lnTo>
                  <a:lnTo>
                    <a:pt x="1143000" y="152400"/>
                  </a:lnTo>
                  <a:lnTo>
                    <a:pt x="11430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71602"/>
            <a:ext cx="73723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89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Convection </a:t>
            </a:r>
            <a:r>
              <a:rPr sz="2400" b="1" spc="-155" dirty="0">
                <a:latin typeface="Arial"/>
                <a:cs typeface="Arial"/>
              </a:rPr>
              <a:t>is </a:t>
            </a:r>
            <a:r>
              <a:rPr sz="2400" b="1" spc="85" dirty="0">
                <a:latin typeface="Arial"/>
                <a:cs typeface="Arial"/>
              </a:rPr>
              <a:t>the </a:t>
            </a:r>
            <a:r>
              <a:rPr sz="2400" b="1" spc="-90" dirty="0">
                <a:latin typeface="Arial"/>
                <a:cs typeface="Arial"/>
              </a:rPr>
              <a:t>process </a:t>
            </a:r>
            <a:r>
              <a:rPr sz="2400" b="1" spc="-5" dirty="0">
                <a:latin typeface="Arial"/>
                <a:cs typeface="Arial"/>
              </a:rPr>
              <a:t>by </a:t>
            </a:r>
            <a:r>
              <a:rPr sz="2400" b="1" spc="35" dirty="0">
                <a:latin typeface="Arial"/>
                <a:cs typeface="Arial"/>
              </a:rPr>
              <a:t>which </a:t>
            </a:r>
            <a:r>
              <a:rPr sz="2400" b="1" spc="80" dirty="0">
                <a:latin typeface="Arial"/>
                <a:cs typeface="Arial"/>
              </a:rPr>
              <a:t>heat </a:t>
            </a:r>
            <a:r>
              <a:rPr sz="2400" b="1" spc="-160" dirty="0">
                <a:latin typeface="Arial"/>
                <a:cs typeface="Arial"/>
              </a:rPr>
              <a:t>is  </a:t>
            </a:r>
            <a:r>
              <a:rPr sz="2400" b="1" spc="125" dirty="0">
                <a:latin typeface="Arial"/>
                <a:cs typeface="Arial"/>
              </a:rPr>
              <a:t>transmitted from </a:t>
            </a:r>
            <a:r>
              <a:rPr sz="2400" b="1" spc="-35" dirty="0">
                <a:latin typeface="Arial"/>
                <a:cs typeface="Arial"/>
              </a:rPr>
              <a:t>one </a:t>
            </a:r>
            <a:r>
              <a:rPr sz="2400" b="1" spc="-10" dirty="0">
                <a:latin typeface="Arial"/>
                <a:cs typeface="Arial"/>
              </a:rPr>
              <a:t>place </a:t>
            </a:r>
            <a:r>
              <a:rPr sz="2400" b="1" spc="100" dirty="0">
                <a:latin typeface="Arial"/>
                <a:cs typeface="Arial"/>
              </a:rPr>
              <a:t>to </a:t>
            </a:r>
            <a:r>
              <a:rPr sz="2400" b="1" spc="85" dirty="0">
                <a:latin typeface="Arial"/>
                <a:cs typeface="Arial"/>
              </a:rPr>
              <a:t>another </a:t>
            </a:r>
            <a:r>
              <a:rPr sz="2400" b="1" spc="-5" dirty="0">
                <a:latin typeface="Arial"/>
                <a:cs typeface="Arial"/>
              </a:rPr>
              <a:t>by </a:t>
            </a:r>
            <a:r>
              <a:rPr sz="2400" b="1" spc="85" dirty="0">
                <a:latin typeface="Arial"/>
                <a:cs typeface="Arial"/>
              </a:rPr>
              <a:t>the  </a:t>
            </a:r>
            <a:r>
              <a:rPr sz="2400" b="1" spc="80" dirty="0">
                <a:latin typeface="Arial"/>
                <a:cs typeface="Arial"/>
              </a:rPr>
              <a:t>movement </a:t>
            </a:r>
            <a:r>
              <a:rPr sz="2400" b="1" spc="-15" dirty="0">
                <a:latin typeface="Arial"/>
                <a:cs typeface="Arial"/>
              </a:rPr>
              <a:t>of </a:t>
            </a:r>
            <a:r>
              <a:rPr sz="2400" b="1" spc="55" dirty="0">
                <a:latin typeface="Arial"/>
                <a:cs typeface="Arial"/>
              </a:rPr>
              <a:t>heated </a:t>
            </a:r>
            <a:r>
              <a:rPr sz="2400" b="1" spc="25" dirty="0">
                <a:latin typeface="Arial"/>
                <a:cs typeface="Arial"/>
              </a:rPr>
              <a:t>particles </a:t>
            </a:r>
            <a:r>
              <a:rPr sz="2400" b="1" spc="-15" dirty="0">
                <a:latin typeface="Arial"/>
                <a:cs typeface="Arial"/>
              </a:rPr>
              <a:t>of </a:t>
            </a:r>
            <a:r>
              <a:rPr sz="2400" b="1" spc="65" dirty="0">
                <a:latin typeface="Arial"/>
                <a:cs typeface="Arial"/>
              </a:rPr>
              <a:t>a </a:t>
            </a:r>
            <a:r>
              <a:rPr sz="2400" b="1" spc="-120" dirty="0">
                <a:latin typeface="Arial"/>
                <a:cs typeface="Arial"/>
              </a:rPr>
              <a:t>gas </a:t>
            </a:r>
            <a:r>
              <a:rPr sz="2400" b="1" spc="80" dirty="0">
                <a:latin typeface="Arial"/>
                <a:cs typeface="Arial"/>
              </a:rPr>
              <a:t>or</a:t>
            </a:r>
            <a:r>
              <a:rPr sz="2400" b="1" spc="-3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liquid.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52598"/>
            <a:ext cx="8915400" cy="5105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5338"/>
            <a:ext cx="7058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Definition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Convection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sz="2000" b="0" spc="15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000" b="0" spc="25" dirty="0">
                <a:solidFill>
                  <a:srgbClr val="000000"/>
                </a:solidFill>
                <a:latin typeface="Arial"/>
                <a:cs typeface="Arial"/>
              </a:rPr>
              <a:t>process </a:t>
            </a:r>
            <a:r>
              <a:rPr sz="2000" b="0" spc="114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2000" b="0" spc="145" dirty="0">
                <a:solidFill>
                  <a:srgbClr val="000000"/>
                </a:solidFill>
                <a:latin typeface="Arial"/>
                <a:cs typeface="Arial"/>
              </a:rPr>
              <a:t>which </a:t>
            </a:r>
            <a:r>
              <a:rPr sz="2000" b="0" spc="130" dirty="0">
                <a:solidFill>
                  <a:srgbClr val="000000"/>
                </a:solidFill>
                <a:latin typeface="Arial"/>
                <a:cs typeface="Arial"/>
              </a:rPr>
              <a:t>heat</a:t>
            </a:r>
            <a:r>
              <a:rPr sz="20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03477"/>
            <a:ext cx="8081009" cy="4286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65" dirty="0">
                <a:latin typeface="Arial"/>
                <a:cs typeface="Arial"/>
              </a:rPr>
              <a:t>transferred </a:t>
            </a:r>
            <a:r>
              <a:rPr sz="2000" spc="170" dirty="0">
                <a:latin typeface="Arial"/>
                <a:cs typeface="Arial"/>
              </a:rPr>
              <a:t>through </a:t>
            </a:r>
            <a:r>
              <a:rPr sz="2000" spc="100" dirty="0">
                <a:latin typeface="Arial"/>
                <a:cs typeface="Arial"/>
              </a:rPr>
              <a:t>fluids </a:t>
            </a:r>
            <a:r>
              <a:rPr sz="2000" spc="90" dirty="0">
                <a:latin typeface="Arial"/>
                <a:cs typeface="Arial"/>
              </a:rPr>
              <a:t>(liquids </a:t>
            </a:r>
            <a:r>
              <a:rPr sz="2000" spc="160" dirty="0">
                <a:latin typeface="Arial"/>
                <a:cs typeface="Arial"/>
              </a:rPr>
              <a:t>and</a:t>
            </a:r>
            <a:r>
              <a:rPr sz="2000" spc="61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gases).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2000" spc="105" dirty="0">
                <a:latin typeface="Arial"/>
                <a:cs typeface="Arial"/>
              </a:rPr>
              <a:t>When </a:t>
            </a:r>
            <a:r>
              <a:rPr sz="2000" spc="60" dirty="0">
                <a:latin typeface="Arial"/>
                <a:cs typeface="Arial"/>
              </a:rPr>
              <a:t>a </a:t>
            </a:r>
            <a:r>
              <a:rPr sz="2000" spc="120" dirty="0">
                <a:latin typeface="Arial"/>
                <a:cs typeface="Arial"/>
              </a:rPr>
              <a:t>liquid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110" dirty="0">
                <a:latin typeface="Arial"/>
                <a:cs typeface="Arial"/>
              </a:rPr>
              <a:t>heated, </a:t>
            </a:r>
            <a:r>
              <a:rPr sz="2000" spc="254" dirty="0">
                <a:latin typeface="Arial"/>
                <a:cs typeface="Arial"/>
              </a:rPr>
              <a:t>it </a:t>
            </a:r>
            <a:r>
              <a:rPr sz="2000" spc="75" dirty="0">
                <a:latin typeface="Arial"/>
                <a:cs typeface="Arial"/>
              </a:rPr>
              <a:t>expands </a:t>
            </a:r>
            <a:r>
              <a:rPr sz="2000" spc="160" dirty="0">
                <a:latin typeface="Arial"/>
                <a:cs typeface="Arial"/>
              </a:rPr>
              <a:t>and </a:t>
            </a:r>
            <a:r>
              <a:rPr sz="2000" spc="125" dirty="0">
                <a:latin typeface="Arial"/>
                <a:cs typeface="Arial"/>
              </a:rPr>
              <a:t>this </a:t>
            </a:r>
            <a:r>
              <a:rPr sz="2000" spc="95" dirty="0">
                <a:latin typeface="Arial"/>
                <a:cs typeface="Arial"/>
              </a:rPr>
              <a:t>lowers </a:t>
            </a:r>
            <a:r>
              <a:rPr sz="2000" spc="114" dirty="0">
                <a:latin typeface="Arial"/>
                <a:cs typeface="Arial"/>
              </a:rPr>
              <a:t>its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density.</a:t>
            </a:r>
            <a:endParaRPr sz="200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  <a:spcBef>
                <a:spcPts val="2405"/>
              </a:spcBef>
            </a:pP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-65" dirty="0">
                <a:latin typeface="Arial"/>
                <a:cs typeface="Arial"/>
              </a:rPr>
              <a:t>less </a:t>
            </a:r>
            <a:r>
              <a:rPr sz="2000" spc="20" dirty="0">
                <a:latin typeface="Arial"/>
                <a:cs typeface="Arial"/>
              </a:rPr>
              <a:t>dense </a:t>
            </a:r>
            <a:r>
              <a:rPr sz="2000" spc="120" dirty="0">
                <a:latin typeface="Arial"/>
                <a:cs typeface="Arial"/>
              </a:rPr>
              <a:t>liquid </a:t>
            </a:r>
            <a:r>
              <a:rPr sz="2000" spc="20" dirty="0">
                <a:latin typeface="Arial"/>
                <a:cs typeface="Arial"/>
              </a:rPr>
              <a:t>rises </a:t>
            </a:r>
            <a:r>
              <a:rPr sz="2000" spc="160" dirty="0">
                <a:latin typeface="Arial"/>
                <a:cs typeface="Arial"/>
              </a:rPr>
              <a:t>and </a:t>
            </a:r>
            <a:r>
              <a:rPr sz="2000" spc="114" dirty="0">
                <a:latin typeface="Arial"/>
                <a:cs typeface="Arial"/>
              </a:rPr>
              <a:t>its </a:t>
            </a:r>
            <a:r>
              <a:rPr sz="2000" spc="60" dirty="0">
                <a:latin typeface="Arial"/>
                <a:cs typeface="Arial"/>
              </a:rPr>
              <a:t>place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155" dirty="0">
                <a:latin typeface="Arial"/>
                <a:cs typeface="Arial"/>
              </a:rPr>
              <a:t>taken </a:t>
            </a:r>
            <a:r>
              <a:rPr sz="2000" spc="114" dirty="0">
                <a:latin typeface="Arial"/>
                <a:cs typeface="Arial"/>
              </a:rPr>
              <a:t>by </a:t>
            </a:r>
            <a:r>
              <a:rPr sz="2000" spc="170" dirty="0">
                <a:latin typeface="Arial"/>
                <a:cs typeface="Arial"/>
              </a:rPr>
              <a:t>more </a:t>
            </a:r>
            <a:r>
              <a:rPr sz="2000" spc="20" dirty="0">
                <a:latin typeface="Arial"/>
                <a:cs typeface="Arial"/>
              </a:rPr>
              <a:t>dense  </a:t>
            </a:r>
            <a:r>
              <a:rPr sz="2000" spc="110" dirty="0">
                <a:latin typeface="Arial"/>
                <a:cs typeface="Arial"/>
              </a:rPr>
              <a:t>colder </a:t>
            </a:r>
            <a:r>
              <a:rPr sz="2000" spc="95" dirty="0">
                <a:latin typeface="Arial"/>
                <a:cs typeface="Arial"/>
              </a:rPr>
              <a:t>liquid. </a:t>
            </a:r>
            <a:r>
              <a:rPr sz="2000" spc="60" dirty="0">
                <a:latin typeface="Arial"/>
                <a:cs typeface="Arial"/>
              </a:rPr>
              <a:t>This </a:t>
            </a:r>
            <a:r>
              <a:rPr sz="2000" spc="165" dirty="0">
                <a:latin typeface="Arial"/>
                <a:cs typeface="Arial"/>
              </a:rPr>
              <a:t>movement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120" dirty="0">
                <a:latin typeface="Arial"/>
                <a:cs typeface="Arial"/>
              </a:rPr>
              <a:t>liquid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155" dirty="0">
                <a:latin typeface="Arial"/>
                <a:cs typeface="Arial"/>
              </a:rPr>
              <a:t>forms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100" dirty="0">
                <a:solidFill>
                  <a:srgbClr val="C00000"/>
                </a:solidFill>
                <a:latin typeface="Arial"/>
                <a:cs typeface="Arial"/>
              </a:rPr>
              <a:t>convection</a:t>
            </a:r>
            <a:r>
              <a:rPr sz="2000" spc="1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C00000"/>
                </a:solidFill>
                <a:latin typeface="Arial"/>
                <a:cs typeface="Arial"/>
              </a:rPr>
              <a:t>currents</a:t>
            </a:r>
            <a:r>
              <a:rPr sz="2000" spc="13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879475">
              <a:lnSpc>
                <a:spcPct val="100000"/>
              </a:lnSpc>
              <a:spcBef>
                <a:spcPts val="2345"/>
              </a:spcBef>
            </a:pPr>
            <a:r>
              <a:rPr sz="2000" spc="30" dirty="0">
                <a:latin typeface="Arial"/>
                <a:cs typeface="Arial"/>
              </a:rPr>
              <a:t>Molecules </a:t>
            </a:r>
            <a:r>
              <a:rPr sz="2000" spc="170" dirty="0">
                <a:latin typeface="Arial"/>
                <a:cs typeface="Arial"/>
              </a:rPr>
              <a:t>in </a:t>
            </a:r>
            <a:r>
              <a:rPr sz="2000" spc="100" dirty="0">
                <a:latin typeface="Arial"/>
                <a:cs typeface="Arial"/>
              </a:rPr>
              <a:t>fluids </a:t>
            </a: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204" dirty="0">
                <a:latin typeface="Arial"/>
                <a:cs typeface="Arial"/>
              </a:rPr>
              <a:t>further apart </a:t>
            </a:r>
            <a:r>
              <a:rPr sz="2000" spc="160" dirty="0">
                <a:latin typeface="Arial"/>
                <a:cs typeface="Arial"/>
              </a:rPr>
              <a:t>and </a:t>
            </a:r>
            <a:r>
              <a:rPr sz="2000" spc="55" dirty="0">
                <a:latin typeface="Arial"/>
                <a:cs typeface="Arial"/>
              </a:rPr>
              <a:t>have </a:t>
            </a:r>
            <a:r>
              <a:rPr sz="2000" spc="65" dirty="0">
                <a:latin typeface="Arial"/>
                <a:cs typeface="Arial"/>
              </a:rPr>
              <a:t>negligible  </a:t>
            </a:r>
            <a:r>
              <a:rPr sz="2000" spc="10" dirty="0">
                <a:latin typeface="Arial"/>
                <a:cs typeface="Arial"/>
              </a:rPr>
              <a:t>cohesive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force.</a:t>
            </a:r>
            <a:endParaRPr sz="2000">
              <a:latin typeface="Arial"/>
              <a:cs typeface="Arial"/>
            </a:endParaRPr>
          </a:p>
          <a:p>
            <a:pPr marL="12700" marR="339090">
              <a:lnSpc>
                <a:spcPct val="100000"/>
              </a:lnSpc>
              <a:spcBef>
                <a:spcPts val="2400"/>
              </a:spcBef>
            </a:pPr>
            <a:r>
              <a:rPr sz="2000" spc="90" dirty="0">
                <a:latin typeface="Arial"/>
                <a:cs typeface="Arial"/>
              </a:rPr>
              <a:t>Convection </a:t>
            </a:r>
            <a:r>
              <a:rPr sz="2000" spc="150" dirty="0">
                <a:latin typeface="Arial"/>
                <a:cs typeface="Arial"/>
              </a:rPr>
              <a:t>currents </a:t>
            </a: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50" dirty="0">
                <a:latin typeface="Arial"/>
                <a:cs typeface="Arial"/>
              </a:rPr>
              <a:t>set </a:t>
            </a:r>
            <a:r>
              <a:rPr sz="2000" spc="145" dirty="0">
                <a:latin typeface="Arial"/>
                <a:cs typeface="Arial"/>
              </a:rPr>
              <a:t>up </a:t>
            </a:r>
            <a:r>
              <a:rPr sz="2000" spc="165" dirty="0">
                <a:latin typeface="Arial"/>
                <a:cs typeface="Arial"/>
              </a:rPr>
              <a:t>much </a:t>
            </a:r>
            <a:r>
              <a:rPr sz="2000" spc="125" dirty="0">
                <a:latin typeface="Arial"/>
                <a:cs typeface="Arial"/>
              </a:rPr>
              <a:t>faster </a:t>
            </a:r>
            <a:r>
              <a:rPr sz="2000" spc="170" dirty="0">
                <a:latin typeface="Arial"/>
                <a:cs typeface="Arial"/>
              </a:rPr>
              <a:t>in </a:t>
            </a:r>
            <a:r>
              <a:rPr sz="2000" spc="-60" dirty="0">
                <a:latin typeface="Arial"/>
                <a:cs typeface="Arial"/>
              </a:rPr>
              <a:t>gases </a:t>
            </a:r>
            <a:r>
              <a:rPr sz="2000" spc="200" dirty="0">
                <a:latin typeface="Arial"/>
                <a:cs typeface="Arial"/>
              </a:rPr>
              <a:t>than </a:t>
            </a:r>
            <a:r>
              <a:rPr sz="2000" spc="170" dirty="0">
                <a:latin typeface="Arial"/>
                <a:cs typeface="Arial"/>
              </a:rPr>
              <a:t>in  </a:t>
            </a:r>
            <a:r>
              <a:rPr sz="2000" spc="80" dirty="0">
                <a:latin typeface="Arial"/>
                <a:cs typeface="Arial"/>
              </a:rPr>
              <a:t>liquids </a:t>
            </a:r>
            <a:r>
              <a:rPr sz="2000" spc="-10" dirty="0">
                <a:latin typeface="Arial"/>
                <a:cs typeface="Arial"/>
              </a:rPr>
              <a:t>because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140" dirty="0">
                <a:latin typeface="Arial"/>
                <a:cs typeface="Arial"/>
              </a:rPr>
              <a:t>extremely </a:t>
            </a:r>
            <a:r>
              <a:rPr sz="2000" spc="155" dirty="0">
                <a:latin typeface="Arial"/>
                <a:cs typeface="Arial"/>
              </a:rPr>
              <a:t>low </a:t>
            </a:r>
            <a:r>
              <a:rPr sz="2000" spc="15" dirty="0">
                <a:latin typeface="Arial"/>
                <a:cs typeface="Arial"/>
              </a:rPr>
              <a:t>cohesive </a:t>
            </a:r>
            <a:r>
              <a:rPr sz="2000" spc="55" dirty="0">
                <a:latin typeface="Arial"/>
                <a:cs typeface="Arial"/>
              </a:rPr>
              <a:t>forces </a:t>
            </a:r>
            <a:r>
              <a:rPr sz="2000" spc="90" dirty="0">
                <a:latin typeface="Arial"/>
                <a:cs typeface="Arial"/>
              </a:rPr>
              <a:t>existing  </a:t>
            </a:r>
            <a:r>
              <a:rPr sz="2000" spc="105" dirty="0">
                <a:latin typeface="Arial"/>
                <a:cs typeface="Arial"/>
              </a:rPr>
              <a:t>between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55" dirty="0">
                <a:latin typeface="Arial"/>
                <a:cs typeface="Arial"/>
              </a:rPr>
              <a:t>molecules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150" dirty="0">
                <a:latin typeface="Arial"/>
                <a:cs typeface="Arial"/>
              </a:rPr>
              <a:t>the</a:t>
            </a:r>
            <a:r>
              <a:rPr sz="2000" spc="6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gases.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682497"/>
            <a:ext cx="2759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50" dirty="0">
                <a:solidFill>
                  <a:srgbClr val="000000"/>
                </a:solidFill>
                <a:latin typeface="Arial"/>
                <a:cs typeface="Arial"/>
              </a:rPr>
              <a:t>Types </a:t>
            </a:r>
            <a:r>
              <a:rPr sz="2000" b="0" spc="10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000" b="0" spc="95" dirty="0">
                <a:solidFill>
                  <a:srgbClr val="000000"/>
                </a:solidFill>
                <a:latin typeface="Arial"/>
                <a:cs typeface="Arial"/>
              </a:rPr>
              <a:t>Convection</a:t>
            </a:r>
            <a:r>
              <a:rPr sz="2000" b="0" spc="4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4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296670"/>
            <a:ext cx="7602855" cy="444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124460" indent="-356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800" spc="155" dirty="0">
                <a:solidFill>
                  <a:srgbClr val="C00000"/>
                </a:solidFill>
                <a:latin typeface="Arial"/>
                <a:cs typeface="Arial"/>
              </a:rPr>
              <a:t>Natural </a:t>
            </a:r>
            <a:r>
              <a:rPr sz="1800" spc="80" dirty="0">
                <a:solidFill>
                  <a:srgbClr val="C00000"/>
                </a:solidFill>
                <a:latin typeface="Arial"/>
                <a:cs typeface="Arial"/>
              </a:rPr>
              <a:t>convection: </a:t>
            </a:r>
            <a:r>
              <a:rPr sz="1800" spc="155" dirty="0">
                <a:latin typeface="Arial"/>
                <a:cs typeface="Arial"/>
              </a:rPr>
              <a:t>Natural </a:t>
            </a:r>
            <a:r>
              <a:rPr sz="1800" spc="90" dirty="0">
                <a:latin typeface="Arial"/>
                <a:cs typeface="Arial"/>
              </a:rPr>
              <a:t>convection </a:t>
            </a:r>
            <a:r>
              <a:rPr sz="1800" spc="45" dirty="0">
                <a:latin typeface="Arial"/>
                <a:cs typeface="Arial"/>
              </a:rPr>
              <a:t>occurs </a:t>
            </a:r>
            <a:r>
              <a:rPr sz="1800" spc="95" dirty="0">
                <a:latin typeface="Arial"/>
                <a:cs typeface="Arial"/>
              </a:rPr>
              <a:t>whenever </a:t>
            </a:r>
            <a:r>
              <a:rPr sz="1800" spc="110" dirty="0">
                <a:latin typeface="Arial"/>
                <a:cs typeface="Arial"/>
              </a:rPr>
              <a:t>heat  </a:t>
            </a:r>
            <a:r>
              <a:rPr sz="1800" spc="90" dirty="0">
                <a:latin typeface="Arial"/>
                <a:cs typeface="Arial"/>
              </a:rPr>
              <a:t>flows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between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a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solid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and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fluid,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or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between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fluid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layers.</a:t>
            </a:r>
            <a:endParaRPr sz="1800">
              <a:latin typeface="Arial"/>
              <a:cs typeface="Arial"/>
            </a:endParaRPr>
          </a:p>
          <a:p>
            <a:pPr marL="355600" marR="135255" indent="-343535">
              <a:lnSpc>
                <a:spcPct val="100000"/>
              </a:lnSpc>
              <a:spcBef>
                <a:spcPts val="2160"/>
              </a:spcBef>
            </a:pPr>
            <a:r>
              <a:rPr sz="1800" spc="25" dirty="0">
                <a:latin typeface="Arial"/>
                <a:cs typeface="Arial"/>
              </a:rPr>
              <a:t>As </a:t>
            </a:r>
            <a:r>
              <a:rPr sz="1800" spc="55" dirty="0">
                <a:latin typeface="Arial"/>
                <a:cs typeface="Arial"/>
              </a:rPr>
              <a:t>a </a:t>
            </a:r>
            <a:r>
              <a:rPr sz="1800" spc="105" dirty="0">
                <a:latin typeface="Arial"/>
                <a:cs typeface="Arial"/>
              </a:rPr>
              <a:t>result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10" dirty="0">
                <a:latin typeface="Arial"/>
                <a:cs typeface="Arial"/>
              </a:rPr>
              <a:t>heat </a:t>
            </a:r>
            <a:r>
              <a:rPr sz="1800" spc="50" dirty="0">
                <a:latin typeface="Arial"/>
                <a:cs typeface="Arial"/>
              </a:rPr>
              <a:t>exchange, </a:t>
            </a:r>
            <a:r>
              <a:rPr sz="1800" spc="45" dirty="0">
                <a:latin typeface="Arial"/>
                <a:cs typeface="Arial"/>
              </a:rPr>
              <a:t>Change </a:t>
            </a:r>
            <a:r>
              <a:rPr sz="1800" spc="150" dirty="0">
                <a:latin typeface="Arial"/>
                <a:cs typeface="Arial"/>
              </a:rPr>
              <a:t>in </a:t>
            </a:r>
            <a:r>
              <a:rPr sz="1800" spc="110" dirty="0">
                <a:latin typeface="Arial"/>
                <a:cs typeface="Arial"/>
              </a:rPr>
              <a:t>density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70" dirty="0">
                <a:latin typeface="Arial"/>
                <a:cs typeface="Arial"/>
              </a:rPr>
              <a:t>effective </a:t>
            </a:r>
            <a:r>
              <a:rPr sz="1800" spc="135" dirty="0">
                <a:latin typeface="Arial"/>
                <a:cs typeface="Arial"/>
              </a:rPr>
              <a:t>fluid  </a:t>
            </a:r>
            <a:r>
              <a:rPr sz="1800" spc="70" dirty="0">
                <a:latin typeface="Arial"/>
                <a:cs typeface="Arial"/>
              </a:rPr>
              <a:t>layers </a:t>
            </a:r>
            <a:r>
              <a:rPr sz="1800" spc="135" dirty="0">
                <a:latin typeface="Arial"/>
                <a:cs typeface="Arial"/>
              </a:rPr>
              <a:t>taken </a:t>
            </a:r>
            <a:r>
              <a:rPr sz="1800" spc="60" dirty="0">
                <a:latin typeface="Arial"/>
                <a:cs typeface="Arial"/>
              </a:rPr>
              <a:t>place, </a:t>
            </a:r>
            <a:r>
              <a:rPr sz="1800" spc="125" dirty="0">
                <a:latin typeface="Arial"/>
                <a:cs typeface="Arial"/>
              </a:rPr>
              <a:t>which </a:t>
            </a:r>
            <a:r>
              <a:rPr sz="1800" spc="-35" dirty="0">
                <a:latin typeface="Arial"/>
                <a:cs typeface="Arial"/>
              </a:rPr>
              <a:t>causes </a:t>
            </a:r>
            <a:r>
              <a:rPr sz="1800" spc="175" dirty="0">
                <a:latin typeface="Arial"/>
                <a:cs typeface="Arial"/>
              </a:rPr>
              <a:t>upward </a:t>
            </a:r>
            <a:r>
              <a:rPr sz="1800" spc="145" dirty="0">
                <a:latin typeface="Arial"/>
                <a:cs typeface="Arial"/>
              </a:rPr>
              <a:t>flow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95" dirty="0">
                <a:latin typeface="Arial"/>
                <a:cs typeface="Arial"/>
              </a:rPr>
              <a:t>heated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fluid.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20" dirty="0">
                <a:latin typeface="Arial"/>
                <a:cs typeface="Arial"/>
              </a:rPr>
              <a:t>If </a:t>
            </a:r>
            <a:r>
              <a:rPr sz="1800" spc="110" dirty="0">
                <a:latin typeface="Arial"/>
                <a:cs typeface="Arial"/>
              </a:rPr>
              <a:t>this </a:t>
            </a:r>
            <a:r>
              <a:rPr sz="1800" spc="170" dirty="0">
                <a:latin typeface="Arial"/>
                <a:cs typeface="Arial"/>
              </a:rPr>
              <a:t>motion </a:t>
            </a:r>
            <a:r>
              <a:rPr sz="1800" spc="-15" dirty="0">
                <a:latin typeface="Arial"/>
                <a:cs typeface="Arial"/>
              </a:rPr>
              <a:t>is </a:t>
            </a:r>
            <a:r>
              <a:rPr sz="1800" spc="40" dirty="0">
                <a:latin typeface="Arial"/>
                <a:cs typeface="Arial"/>
              </a:rPr>
              <a:t>associated </a:t>
            </a:r>
            <a:r>
              <a:rPr sz="1800" spc="215" dirty="0">
                <a:latin typeface="Arial"/>
                <a:cs typeface="Arial"/>
              </a:rPr>
              <a:t>with </a:t>
            </a:r>
            <a:r>
              <a:rPr sz="1800" spc="110" dirty="0">
                <a:latin typeface="Arial"/>
                <a:cs typeface="Arial"/>
              </a:rPr>
              <a:t>heat </a:t>
            </a:r>
            <a:r>
              <a:rPr sz="1800" spc="145" dirty="0">
                <a:latin typeface="Arial"/>
                <a:cs typeface="Arial"/>
              </a:rPr>
              <a:t>transfer </a:t>
            </a:r>
            <a:r>
              <a:rPr sz="1800" spc="105" dirty="0">
                <a:latin typeface="Arial"/>
                <a:cs typeface="Arial"/>
              </a:rPr>
              <a:t>mechanism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only,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45" dirty="0">
                <a:latin typeface="Arial"/>
                <a:cs typeface="Arial"/>
              </a:rPr>
              <a:t>then </a:t>
            </a:r>
            <a:r>
              <a:rPr sz="1800" spc="229" dirty="0">
                <a:latin typeface="Arial"/>
                <a:cs typeface="Arial"/>
              </a:rPr>
              <a:t>it </a:t>
            </a:r>
            <a:r>
              <a:rPr sz="1800" spc="-10" dirty="0">
                <a:latin typeface="Arial"/>
                <a:cs typeface="Arial"/>
              </a:rPr>
              <a:t>is </a:t>
            </a:r>
            <a:r>
              <a:rPr sz="1800" spc="70" dirty="0">
                <a:latin typeface="Arial"/>
                <a:cs typeface="Arial"/>
              </a:rPr>
              <a:t>called </a:t>
            </a:r>
            <a:r>
              <a:rPr sz="1800" spc="155" dirty="0">
                <a:solidFill>
                  <a:srgbClr val="C00000"/>
                </a:solidFill>
                <a:latin typeface="Arial"/>
                <a:cs typeface="Arial"/>
              </a:rPr>
              <a:t>Natural</a:t>
            </a:r>
            <a:r>
              <a:rPr sz="1800" spc="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C00000"/>
                </a:solidFill>
                <a:latin typeface="Arial"/>
                <a:cs typeface="Arial"/>
              </a:rPr>
              <a:t>Convection.</a:t>
            </a:r>
            <a:endParaRPr sz="1800">
              <a:latin typeface="Arial"/>
              <a:cs typeface="Arial"/>
            </a:endParaRPr>
          </a:p>
          <a:p>
            <a:pPr marL="328295" marR="361315" indent="-328295">
              <a:lnSpc>
                <a:spcPct val="100000"/>
              </a:lnSpc>
              <a:spcBef>
                <a:spcPts val="2405"/>
              </a:spcBef>
              <a:buAutoNum type="arabicPeriod" startAt="2"/>
              <a:tabLst>
                <a:tab pos="328295" algn="l"/>
              </a:tabLst>
            </a:pPr>
            <a:r>
              <a:rPr sz="1800" spc="70" dirty="0">
                <a:solidFill>
                  <a:srgbClr val="C00000"/>
                </a:solidFill>
                <a:latin typeface="Arial"/>
                <a:cs typeface="Arial"/>
              </a:rPr>
              <a:t>Forced </a:t>
            </a:r>
            <a:r>
              <a:rPr sz="1800" spc="80" dirty="0">
                <a:solidFill>
                  <a:srgbClr val="C00000"/>
                </a:solidFill>
                <a:latin typeface="Arial"/>
                <a:cs typeface="Arial"/>
              </a:rPr>
              <a:t>convection</a:t>
            </a:r>
            <a:r>
              <a:rPr sz="1800" spc="80" dirty="0">
                <a:latin typeface="Arial"/>
                <a:cs typeface="Arial"/>
              </a:rPr>
              <a:t>: </a:t>
            </a:r>
            <a:r>
              <a:rPr sz="1800" spc="114" dirty="0">
                <a:latin typeface="Arial"/>
                <a:cs typeface="Arial"/>
              </a:rPr>
              <a:t>Mixing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60" dirty="0">
                <a:latin typeface="Arial"/>
                <a:cs typeface="Arial"/>
              </a:rPr>
              <a:t>hot </a:t>
            </a:r>
            <a:r>
              <a:rPr sz="1800" spc="140" dirty="0">
                <a:latin typeface="Arial"/>
                <a:cs typeface="Arial"/>
              </a:rPr>
              <a:t>and </a:t>
            </a:r>
            <a:r>
              <a:rPr sz="1800" spc="80" dirty="0">
                <a:latin typeface="Arial"/>
                <a:cs typeface="Arial"/>
              </a:rPr>
              <a:t>cold </a:t>
            </a:r>
            <a:r>
              <a:rPr sz="1800" spc="145" dirty="0">
                <a:latin typeface="Arial"/>
                <a:cs typeface="Arial"/>
              </a:rPr>
              <a:t>parts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35" dirty="0">
                <a:latin typeface="Arial"/>
                <a:cs typeface="Arial"/>
              </a:rPr>
              <a:t>fluid  </a:t>
            </a:r>
            <a:r>
              <a:rPr sz="1800" spc="145" dirty="0">
                <a:latin typeface="Arial"/>
                <a:cs typeface="Arial"/>
              </a:rPr>
              <a:t>through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some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external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stirring,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like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fan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or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pump.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  <a:tabLst>
                <a:tab pos="3271520" algn="l"/>
              </a:tabLst>
            </a:pPr>
            <a:r>
              <a:rPr sz="1800" spc="120" dirty="0">
                <a:latin typeface="Arial"/>
                <a:cs typeface="Arial"/>
              </a:rPr>
              <a:t>If </a:t>
            </a:r>
            <a:r>
              <a:rPr sz="1800" spc="110" dirty="0">
                <a:latin typeface="Arial"/>
                <a:cs typeface="Arial"/>
              </a:rPr>
              <a:t>this </a:t>
            </a:r>
            <a:r>
              <a:rPr sz="1800" spc="170" dirty="0">
                <a:latin typeface="Arial"/>
                <a:cs typeface="Arial"/>
              </a:rPr>
              <a:t>motion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is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associated	</a:t>
            </a:r>
            <a:r>
              <a:rPr sz="1800" spc="100" dirty="0">
                <a:latin typeface="Arial"/>
                <a:cs typeface="Arial"/>
              </a:rPr>
              <a:t>by </a:t>
            </a:r>
            <a:r>
              <a:rPr sz="1800" spc="90" dirty="0">
                <a:latin typeface="Arial"/>
                <a:cs typeface="Arial"/>
              </a:rPr>
              <a:t>mechanical </a:t>
            </a:r>
            <a:r>
              <a:rPr sz="1800" spc="75" dirty="0">
                <a:latin typeface="Arial"/>
                <a:cs typeface="Arial"/>
              </a:rPr>
              <a:t>means </a:t>
            </a:r>
            <a:r>
              <a:rPr sz="1800" spc="20" dirty="0">
                <a:latin typeface="Arial"/>
                <a:cs typeface="Arial"/>
              </a:rPr>
              <a:t>such </a:t>
            </a:r>
            <a:r>
              <a:rPr sz="1800" spc="-40" dirty="0">
                <a:latin typeface="Arial"/>
                <a:cs typeface="Arial"/>
              </a:rPr>
              <a:t>as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pumps,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55" dirty="0">
                <a:latin typeface="Arial"/>
                <a:cs typeface="Arial"/>
              </a:rPr>
              <a:t>gravity </a:t>
            </a:r>
            <a:r>
              <a:rPr sz="1800" spc="160" dirty="0">
                <a:latin typeface="Arial"/>
                <a:cs typeface="Arial"/>
              </a:rPr>
              <a:t>or </a:t>
            </a:r>
            <a:r>
              <a:rPr sz="1800" spc="75" dirty="0">
                <a:latin typeface="Arial"/>
                <a:cs typeface="Arial"/>
              </a:rPr>
              <a:t>fans,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45" dirty="0">
                <a:latin typeface="Arial"/>
                <a:cs typeface="Arial"/>
              </a:rPr>
              <a:t>movement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35" dirty="0">
                <a:latin typeface="Arial"/>
                <a:cs typeface="Arial"/>
              </a:rPr>
              <a:t>fluid</a:t>
            </a:r>
            <a:r>
              <a:rPr sz="1800" spc="7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is </a:t>
            </a:r>
            <a:r>
              <a:rPr sz="1800" spc="75" dirty="0">
                <a:latin typeface="Arial"/>
                <a:cs typeface="Arial"/>
              </a:rPr>
              <a:t>enforced.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90" dirty="0">
                <a:latin typeface="Arial"/>
                <a:cs typeface="Arial"/>
              </a:rPr>
              <a:t>And </a:t>
            </a:r>
            <a:r>
              <a:rPr sz="1800" spc="150" dirty="0">
                <a:latin typeface="Arial"/>
                <a:cs typeface="Arial"/>
              </a:rPr>
              <a:t>in </a:t>
            </a:r>
            <a:r>
              <a:rPr sz="1800" spc="110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case, </a:t>
            </a:r>
            <a:r>
              <a:rPr sz="1800" spc="105" dirty="0">
                <a:latin typeface="Arial"/>
                <a:cs typeface="Arial"/>
              </a:rPr>
              <a:t>we </a:t>
            </a:r>
            <a:r>
              <a:rPr sz="1800" spc="145" dirty="0">
                <a:latin typeface="Arial"/>
                <a:cs typeface="Arial"/>
              </a:rPr>
              <a:t>then </a:t>
            </a:r>
            <a:r>
              <a:rPr sz="1800" spc="30" dirty="0">
                <a:latin typeface="Arial"/>
                <a:cs typeface="Arial"/>
              </a:rPr>
              <a:t>speak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70" dirty="0">
                <a:solidFill>
                  <a:srgbClr val="FF3300"/>
                </a:solidFill>
                <a:latin typeface="Arial"/>
                <a:cs typeface="Arial"/>
              </a:rPr>
              <a:t>Forced</a:t>
            </a:r>
            <a:r>
              <a:rPr sz="1800" spc="1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FF3300"/>
                </a:solidFill>
                <a:latin typeface="Arial"/>
                <a:cs typeface="Arial"/>
              </a:rPr>
              <a:t>convection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152400"/>
            <a:ext cx="4191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3422903"/>
            <a:ext cx="4191000" cy="3282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77546"/>
            <a:ext cx="8491220" cy="64496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4415790">
              <a:lnSpc>
                <a:spcPct val="103299"/>
              </a:lnSpc>
              <a:spcBef>
                <a:spcPts val="25"/>
              </a:spcBef>
              <a:buSzPct val="111111"/>
              <a:buFont typeface="Arial"/>
              <a:buChar char="•"/>
              <a:tabLst>
                <a:tab pos="224790" algn="l"/>
              </a:tabLst>
            </a:pP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During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60" dirty="0">
                <a:solidFill>
                  <a:srgbClr val="C00000"/>
                </a:solidFill>
                <a:latin typeface="Arial"/>
                <a:cs typeface="Arial"/>
              </a:rPr>
              <a:t>day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sun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heats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land </a:t>
            </a:r>
            <a:r>
              <a:rPr sz="1800" b="1" spc="30" dirty="0">
                <a:solidFill>
                  <a:srgbClr val="C00000"/>
                </a:solidFill>
                <a:latin typeface="Arial"/>
                <a:cs typeface="Arial"/>
              </a:rPr>
              <a:t>much 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faster </a:t>
            </a:r>
            <a:r>
              <a:rPr sz="1800" b="1" spc="100" dirty="0">
                <a:solidFill>
                  <a:srgbClr val="C00000"/>
                </a:solidFill>
                <a:latin typeface="Arial"/>
                <a:cs typeface="Arial"/>
              </a:rPr>
              <a:t>than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3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sea.</a:t>
            </a:r>
            <a:endParaRPr sz="1800">
              <a:latin typeface="Arial"/>
              <a:cs typeface="Arial"/>
            </a:endParaRPr>
          </a:p>
          <a:p>
            <a:pPr marL="12700" marR="4573270">
              <a:lnSpc>
                <a:spcPct val="100000"/>
              </a:lnSpc>
              <a:spcBef>
                <a:spcPts val="2160"/>
              </a:spcBef>
              <a:buSzPct val="94444"/>
              <a:buFont typeface="Arial"/>
              <a:buChar char="•"/>
              <a:tabLst>
                <a:tab pos="111760" algn="l"/>
              </a:tabLst>
            </a:pP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90" dirty="0">
                <a:solidFill>
                  <a:srgbClr val="C00000"/>
                </a:solidFill>
                <a:latin typeface="Arial"/>
                <a:cs typeface="Arial"/>
              </a:rPr>
              <a:t>air 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above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land </a:t>
            </a:r>
            <a:r>
              <a:rPr sz="1800" b="1" spc="-114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50" dirty="0">
                <a:solidFill>
                  <a:srgbClr val="C00000"/>
                </a:solidFill>
                <a:latin typeface="Arial"/>
                <a:cs typeface="Arial"/>
              </a:rPr>
              <a:t>heated, 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expands </a:t>
            </a:r>
            <a:r>
              <a:rPr sz="1800" b="1" spc="7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rises.</a:t>
            </a:r>
            <a:endParaRPr sz="1800">
              <a:latin typeface="Arial"/>
              <a:cs typeface="Arial"/>
            </a:endParaRPr>
          </a:p>
          <a:p>
            <a:pPr marL="12700" marR="412877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Cold </a:t>
            </a:r>
            <a:r>
              <a:rPr sz="1800" b="1" spc="90" dirty="0">
                <a:solidFill>
                  <a:srgbClr val="C00000"/>
                </a:solidFill>
                <a:latin typeface="Arial"/>
                <a:cs typeface="Arial"/>
              </a:rPr>
              <a:t>air </a:t>
            </a:r>
            <a:r>
              <a:rPr sz="1800" b="1" spc="95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sea 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moves </a:t>
            </a:r>
            <a:r>
              <a:rPr sz="1800" b="1" spc="50" dirty="0">
                <a:solidFill>
                  <a:srgbClr val="C00000"/>
                </a:solidFill>
                <a:latin typeface="Arial"/>
                <a:cs typeface="Arial"/>
              </a:rPr>
              <a:t>inland  </a:t>
            </a:r>
            <a:r>
              <a:rPr sz="1800" b="1" spc="75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70" dirty="0">
                <a:solidFill>
                  <a:srgbClr val="C00000"/>
                </a:solidFill>
                <a:latin typeface="Arial"/>
                <a:cs typeface="Arial"/>
              </a:rPr>
              <a:t>take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its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place.</a:t>
            </a:r>
            <a:endParaRPr sz="18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Hence, 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sea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breeze </a:t>
            </a:r>
            <a:r>
              <a:rPr sz="1800" b="1" spc="-114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8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obtained.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450">
              <a:latin typeface="Arial"/>
              <a:cs typeface="Arial"/>
            </a:endParaRPr>
          </a:p>
          <a:p>
            <a:pPr marL="4379595" lvl="1" indent="-99695">
              <a:lnSpc>
                <a:spcPct val="100000"/>
              </a:lnSpc>
              <a:buSzPct val="94444"/>
              <a:buFont typeface="Arial"/>
              <a:buChar char="•"/>
              <a:tabLst>
                <a:tab pos="4380230" algn="l"/>
              </a:tabLst>
            </a:pPr>
            <a:r>
              <a:rPr sz="1800" b="1" spc="60" dirty="0">
                <a:solidFill>
                  <a:srgbClr val="C00000"/>
                </a:solidFill>
                <a:latin typeface="Arial"/>
                <a:cs typeface="Arial"/>
              </a:rPr>
              <a:t>Land </a:t>
            </a:r>
            <a:r>
              <a:rPr sz="1800" b="1" spc="-130" dirty="0">
                <a:solidFill>
                  <a:srgbClr val="C00000"/>
                </a:solidFill>
                <a:latin typeface="Arial"/>
                <a:cs typeface="Arial"/>
              </a:rPr>
              <a:t>loses </a:t>
            </a:r>
            <a:r>
              <a:rPr sz="1800" b="1" spc="60" dirty="0">
                <a:solidFill>
                  <a:srgbClr val="C00000"/>
                </a:solidFill>
                <a:latin typeface="Arial"/>
                <a:cs typeface="Arial"/>
              </a:rPr>
              <a:t>heat 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faster </a:t>
            </a:r>
            <a:r>
              <a:rPr sz="1800" b="1" spc="100" dirty="0">
                <a:solidFill>
                  <a:srgbClr val="C00000"/>
                </a:solidFill>
                <a:latin typeface="Arial"/>
                <a:cs typeface="Arial"/>
              </a:rPr>
              <a:t>than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sea.</a:t>
            </a:r>
            <a:endParaRPr sz="1800">
              <a:latin typeface="Arial"/>
              <a:cs typeface="Arial"/>
            </a:endParaRPr>
          </a:p>
          <a:p>
            <a:pPr marL="4280535" marR="163195" lvl="1">
              <a:lnSpc>
                <a:spcPct val="100000"/>
              </a:lnSpc>
              <a:spcBef>
                <a:spcPts val="2160"/>
              </a:spcBef>
              <a:buSzPct val="94444"/>
              <a:buFont typeface="Arial"/>
              <a:buChar char="•"/>
              <a:tabLst>
                <a:tab pos="4380230" algn="l"/>
              </a:tabLst>
            </a:pPr>
            <a:r>
              <a:rPr sz="1800" b="1" spc="100" dirty="0">
                <a:solidFill>
                  <a:srgbClr val="C00000"/>
                </a:solidFill>
                <a:latin typeface="Arial"/>
                <a:cs typeface="Arial"/>
              </a:rPr>
              <a:t>Hot </a:t>
            </a:r>
            <a:r>
              <a:rPr sz="1800" b="1" spc="90" dirty="0">
                <a:solidFill>
                  <a:srgbClr val="C00000"/>
                </a:solidFill>
                <a:latin typeface="Arial"/>
                <a:cs typeface="Arial"/>
              </a:rPr>
              <a:t>air 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above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sea 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which </a:t>
            </a:r>
            <a:r>
              <a:rPr sz="1800" b="1" spc="-114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40" dirty="0">
                <a:solidFill>
                  <a:srgbClr val="C00000"/>
                </a:solidFill>
                <a:latin typeface="Arial"/>
                <a:cs typeface="Arial"/>
              </a:rPr>
              <a:t>less 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dense,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expands </a:t>
            </a:r>
            <a:r>
              <a:rPr sz="1800" b="1" spc="7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1800" b="1" spc="-2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rises.</a:t>
            </a:r>
            <a:endParaRPr sz="1800">
              <a:latin typeface="Arial"/>
              <a:cs typeface="Arial"/>
            </a:endParaRPr>
          </a:p>
          <a:p>
            <a:pPr marL="4280535" marR="701675" lvl="1">
              <a:lnSpc>
                <a:spcPct val="100000"/>
              </a:lnSpc>
              <a:spcBef>
                <a:spcPts val="2165"/>
              </a:spcBef>
              <a:buSzPct val="94444"/>
              <a:buFont typeface="Arial"/>
              <a:buChar char="•"/>
              <a:tabLst>
                <a:tab pos="4380230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Cold </a:t>
            </a:r>
            <a:r>
              <a:rPr sz="1800" b="1" spc="90" dirty="0">
                <a:solidFill>
                  <a:srgbClr val="C00000"/>
                </a:solidFill>
                <a:latin typeface="Arial"/>
                <a:cs typeface="Arial"/>
              </a:rPr>
              <a:t>air </a:t>
            </a:r>
            <a:r>
              <a:rPr sz="1800" b="1" spc="95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land 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moves  </a:t>
            </a:r>
            <a:r>
              <a:rPr sz="1800" b="1" spc="60" dirty="0">
                <a:solidFill>
                  <a:srgbClr val="C00000"/>
                </a:solidFill>
                <a:latin typeface="Arial"/>
                <a:cs typeface="Arial"/>
              </a:rPr>
              <a:t>towards </a:t>
            </a:r>
            <a:r>
              <a:rPr sz="1800" b="1" spc="6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3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sea.</a:t>
            </a:r>
            <a:endParaRPr sz="1800">
              <a:latin typeface="Arial"/>
              <a:cs typeface="Arial"/>
            </a:endParaRPr>
          </a:p>
          <a:p>
            <a:pPr marL="4379595" lvl="1" indent="-99695">
              <a:lnSpc>
                <a:spcPct val="100000"/>
              </a:lnSpc>
              <a:spcBef>
                <a:spcPts val="2160"/>
              </a:spcBef>
              <a:buSzPct val="94444"/>
              <a:buFont typeface="Arial"/>
              <a:buChar char="•"/>
              <a:tabLst>
                <a:tab pos="438023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Convection </a:t>
            </a:r>
            <a:r>
              <a:rPr sz="1800" b="1" spc="80" dirty="0">
                <a:solidFill>
                  <a:srgbClr val="C00000"/>
                </a:solidFill>
                <a:latin typeface="Arial"/>
                <a:cs typeface="Arial"/>
              </a:rPr>
              <a:t>current </a:t>
            </a:r>
            <a:r>
              <a:rPr sz="1800" b="1" spc="-114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8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C00000"/>
                </a:solidFill>
                <a:latin typeface="Arial"/>
                <a:cs typeface="Arial"/>
              </a:rPr>
              <a:t>formed.</a:t>
            </a:r>
            <a:endParaRPr sz="1800">
              <a:latin typeface="Arial"/>
              <a:cs typeface="Arial"/>
            </a:endParaRPr>
          </a:p>
          <a:p>
            <a:pPr marL="4379595" lvl="1" indent="-99695">
              <a:lnSpc>
                <a:spcPct val="100000"/>
              </a:lnSpc>
              <a:spcBef>
                <a:spcPts val="2160"/>
              </a:spcBef>
              <a:buSzPct val="94444"/>
              <a:buFont typeface="Arial"/>
              <a:buChar char="•"/>
              <a:tabLst>
                <a:tab pos="4380230" algn="l"/>
              </a:tabLst>
            </a:pPr>
            <a:r>
              <a:rPr sz="1800" b="1" spc="60" dirty="0">
                <a:solidFill>
                  <a:srgbClr val="C00000"/>
                </a:solidFill>
                <a:latin typeface="Arial"/>
                <a:cs typeface="Arial"/>
              </a:rPr>
              <a:t>Land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Breeze </a:t>
            </a:r>
            <a:r>
              <a:rPr sz="1800" b="1" spc="-114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8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obtained.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114" y="343611"/>
            <a:ext cx="2442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C00000"/>
                </a:solidFill>
                <a:latin typeface="Comic Sans MS"/>
                <a:cs typeface="Comic Sans MS"/>
              </a:rPr>
              <a:t>Radıat</a:t>
            </a:r>
            <a:r>
              <a:rPr sz="4400" b="0" spc="5" dirty="0">
                <a:solidFill>
                  <a:srgbClr val="C00000"/>
                </a:solidFill>
                <a:latin typeface="Comic Sans MS"/>
                <a:cs typeface="Comic Sans MS"/>
              </a:rPr>
              <a:t>ı</a:t>
            </a:r>
            <a:r>
              <a:rPr sz="4400" b="0" dirty="0">
                <a:solidFill>
                  <a:srgbClr val="C00000"/>
                </a:solidFill>
                <a:latin typeface="Comic Sans MS"/>
                <a:cs typeface="Comic Sans MS"/>
              </a:rPr>
              <a:t>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139697"/>
            <a:ext cx="65297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175" dirty="0">
                <a:latin typeface="Arial"/>
                <a:cs typeface="Arial"/>
              </a:rPr>
              <a:t>tfeat </a:t>
            </a:r>
            <a:r>
              <a:rPr sz="2000" spc="165" dirty="0">
                <a:latin typeface="Arial"/>
                <a:cs typeface="Arial"/>
              </a:rPr>
              <a:t>transfer </a:t>
            </a:r>
            <a:r>
              <a:rPr sz="2000" spc="170" dirty="0">
                <a:latin typeface="Arial"/>
                <a:cs typeface="Arial"/>
              </a:rPr>
              <a:t>through </a:t>
            </a:r>
            <a:r>
              <a:rPr sz="2000" spc="130" dirty="0">
                <a:latin typeface="Arial"/>
                <a:cs typeface="Arial"/>
              </a:rPr>
              <a:t>vacuum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75" dirty="0">
                <a:latin typeface="Arial"/>
                <a:cs typeface="Arial"/>
              </a:rPr>
              <a:t>called 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thermal  </a:t>
            </a:r>
            <a:r>
              <a:rPr sz="2000" b="1" spc="65" dirty="0">
                <a:solidFill>
                  <a:srgbClr val="C00000"/>
                </a:solidFill>
                <a:latin typeface="Arial"/>
                <a:cs typeface="Arial"/>
              </a:rPr>
              <a:t>radiation. </a:t>
            </a:r>
            <a:r>
              <a:rPr sz="2000" spc="155" dirty="0">
                <a:latin typeface="Arial"/>
                <a:cs typeface="Arial"/>
              </a:rPr>
              <a:t>All </a:t>
            </a:r>
            <a:r>
              <a:rPr sz="2000" spc="25" dirty="0">
                <a:latin typeface="Arial"/>
                <a:cs typeface="Arial"/>
              </a:rPr>
              <a:t>bodies </a:t>
            </a:r>
            <a:r>
              <a:rPr sz="2000" spc="60" dirty="0">
                <a:latin typeface="Arial"/>
                <a:cs typeface="Arial"/>
              </a:rPr>
              <a:t>absorb </a:t>
            </a:r>
            <a:r>
              <a:rPr sz="2000" spc="160" dirty="0">
                <a:latin typeface="Arial"/>
                <a:cs typeface="Arial"/>
              </a:rPr>
              <a:t>and </a:t>
            </a:r>
            <a:r>
              <a:rPr sz="2000" spc="204" dirty="0">
                <a:latin typeface="Arial"/>
                <a:cs typeface="Arial"/>
              </a:rPr>
              <a:t>emit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spc="145" dirty="0">
                <a:latin typeface="Arial"/>
                <a:cs typeface="Arial"/>
              </a:rPr>
              <a:t>radiation.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2129542"/>
            <a:ext cx="4235196" cy="2975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5195138"/>
            <a:ext cx="76441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latin typeface="Arial"/>
                <a:cs typeface="Arial"/>
              </a:rPr>
              <a:t>An </a:t>
            </a:r>
            <a:r>
              <a:rPr sz="2000" spc="110" dirty="0">
                <a:latin typeface="Arial"/>
                <a:cs typeface="Arial"/>
              </a:rPr>
              <a:t>electric </a:t>
            </a:r>
            <a:r>
              <a:rPr sz="2000" spc="85" dirty="0">
                <a:latin typeface="Arial"/>
                <a:cs typeface="Arial"/>
              </a:rPr>
              <a:t>bulb </a:t>
            </a:r>
            <a:r>
              <a:rPr sz="2000" spc="170" dirty="0">
                <a:latin typeface="Arial"/>
                <a:cs typeface="Arial"/>
              </a:rPr>
              <a:t>in </a:t>
            </a:r>
            <a:r>
              <a:rPr sz="2000" spc="65" dirty="0">
                <a:latin typeface="Arial"/>
                <a:cs typeface="Arial"/>
              </a:rPr>
              <a:t>a </a:t>
            </a:r>
            <a:r>
              <a:rPr sz="2000" spc="190" dirty="0">
                <a:latin typeface="Arial"/>
                <a:cs typeface="Arial"/>
              </a:rPr>
              <a:t>room </a:t>
            </a:r>
            <a:r>
              <a:rPr sz="2000" spc="80" dirty="0">
                <a:latin typeface="Arial"/>
                <a:cs typeface="Arial"/>
              </a:rPr>
              <a:t>produces </a:t>
            </a:r>
            <a:r>
              <a:rPr sz="2000" spc="145" dirty="0">
                <a:latin typeface="Arial"/>
                <a:cs typeface="Arial"/>
              </a:rPr>
              <a:t>both </a:t>
            </a:r>
            <a:r>
              <a:rPr sz="2000" spc="165" dirty="0">
                <a:latin typeface="Arial"/>
                <a:cs typeface="Arial"/>
              </a:rPr>
              <a:t>light and </a:t>
            </a:r>
            <a:r>
              <a:rPr sz="2000" spc="195" dirty="0">
                <a:latin typeface="Arial"/>
                <a:cs typeface="Arial"/>
              </a:rPr>
              <a:t>radiant  </a:t>
            </a:r>
            <a:r>
              <a:rPr sz="2000" spc="90" dirty="0">
                <a:latin typeface="Arial"/>
                <a:cs typeface="Arial"/>
              </a:rPr>
              <a:t>heat. </a:t>
            </a: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195" dirty="0">
                <a:latin typeface="Arial"/>
                <a:cs typeface="Arial"/>
              </a:rPr>
              <a:t>radiant </a:t>
            </a:r>
            <a:r>
              <a:rPr sz="2000" spc="130" dirty="0">
                <a:latin typeface="Arial"/>
                <a:cs typeface="Arial"/>
              </a:rPr>
              <a:t>heat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65" dirty="0">
                <a:latin typeface="Arial"/>
                <a:cs typeface="Arial"/>
              </a:rPr>
              <a:t>absorbed </a:t>
            </a:r>
            <a:r>
              <a:rPr sz="2000" spc="114" dirty="0">
                <a:latin typeface="Arial"/>
                <a:cs typeface="Arial"/>
              </a:rPr>
              <a:t>by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140" dirty="0">
                <a:latin typeface="Arial"/>
                <a:cs typeface="Arial"/>
              </a:rPr>
              <a:t>materials </a:t>
            </a:r>
            <a:r>
              <a:rPr sz="2000" spc="170" dirty="0">
                <a:latin typeface="Arial"/>
                <a:cs typeface="Arial"/>
              </a:rPr>
              <a:t>in </a:t>
            </a:r>
            <a:r>
              <a:rPr sz="2000" spc="150" dirty="0">
                <a:latin typeface="Arial"/>
                <a:cs typeface="Arial"/>
              </a:rPr>
              <a:t>the  </a:t>
            </a:r>
            <a:r>
              <a:rPr sz="2000" spc="180" dirty="0">
                <a:latin typeface="Arial"/>
                <a:cs typeface="Arial"/>
              </a:rPr>
              <a:t>room, </a:t>
            </a:r>
            <a:r>
              <a:rPr sz="2000" spc="145" dirty="0">
                <a:latin typeface="Arial"/>
                <a:cs typeface="Arial"/>
              </a:rPr>
              <a:t>which </a:t>
            </a:r>
            <a:r>
              <a:rPr sz="2000" spc="170" dirty="0">
                <a:latin typeface="Arial"/>
                <a:cs typeface="Arial"/>
              </a:rPr>
              <a:t>in </a:t>
            </a:r>
            <a:r>
              <a:rPr sz="2000" spc="265" dirty="0">
                <a:latin typeface="Arial"/>
                <a:cs typeface="Arial"/>
              </a:rPr>
              <a:t>turn </a:t>
            </a:r>
            <a:r>
              <a:rPr sz="2000" spc="45" dirty="0">
                <a:latin typeface="Arial"/>
                <a:cs typeface="Arial"/>
              </a:rPr>
              <a:t>give </a:t>
            </a:r>
            <a:r>
              <a:rPr sz="2000" spc="165" dirty="0">
                <a:latin typeface="Arial"/>
                <a:cs typeface="Arial"/>
              </a:rPr>
              <a:t>out </a:t>
            </a:r>
            <a:r>
              <a:rPr sz="2000" spc="195" dirty="0">
                <a:latin typeface="Arial"/>
                <a:cs typeface="Arial"/>
              </a:rPr>
              <a:t>radiant </a:t>
            </a:r>
            <a:r>
              <a:rPr sz="2000" spc="130" dirty="0">
                <a:latin typeface="Arial"/>
                <a:cs typeface="Arial"/>
              </a:rPr>
              <a:t>heat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145" dirty="0">
                <a:latin typeface="Arial"/>
                <a:cs typeface="Arial"/>
              </a:rPr>
              <a:t>lower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energy.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489" y="121137"/>
            <a:ext cx="8046728" cy="673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450" y="3505200"/>
            <a:ext cx="7292149" cy="2776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363981"/>
            <a:ext cx="7976234" cy="332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9060">
              <a:lnSpc>
                <a:spcPct val="100000"/>
              </a:lnSpc>
              <a:spcBef>
                <a:spcPts val="95"/>
              </a:spcBef>
              <a:tabLst>
                <a:tab pos="7107555" algn="l"/>
              </a:tabLst>
            </a:pPr>
            <a:r>
              <a:rPr sz="2800" b="1" spc="114" dirty="0">
                <a:latin typeface="Arial"/>
                <a:cs typeface="Arial"/>
              </a:rPr>
              <a:t>Radia</a:t>
            </a:r>
            <a:r>
              <a:rPr sz="2800" b="1" spc="80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io</a:t>
            </a:r>
            <a:r>
              <a:rPr sz="2800" b="1" spc="10" dirty="0">
                <a:latin typeface="Arial"/>
                <a:cs typeface="Arial"/>
              </a:rPr>
              <a:t>n</a:t>
            </a:r>
            <a:r>
              <a:rPr sz="2800" b="1" spc="370" dirty="0">
                <a:latin typeface="Arial"/>
                <a:cs typeface="Arial"/>
              </a:rPr>
              <a:t> </a:t>
            </a:r>
            <a:r>
              <a:rPr sz="2800" b="1" spc="-125" dirty="0">
                <a:latin typeface="Arial"/>
                <a:cs typeface="Arial"/>
              </a:rPr>
              <a:t>i</a:t>
            </a:r>
            <a:r>
              <a:rPr sz="2800" b="1" spc="-235" dirty="0">
                <a:latin typeface="Arial"/>
                <a:cs typeface="Arial"/>
              </a:rPr>
              <a:t>s</a:t>
            </a:r>
            <a:r>
              <a:rPr sz="2800" b="1" spc="335" dirty="0">
                <a:latin typeface="Arial"/>
                <a:cs typeface="Arial"/>
              </a:rPr>
              <a:t> </a:t>
            </a:r>
            <a:r>
              <a:rPr sz="2800" b="1" spc="75" dirty="0">
                <a:latin typeface="Arial"/>
                <a:cs typeface="Arial"/>
              </a:rPr>
              <a:t>a</a:t>
            </a:r>
            <a:r>
              <a:rPr sz="2800" b="1" spc="350" dirty="0">
                <a:latin typeface="Arial"/>
                <a:cs typeface="Arial"/>
              </a:rPr>
              <a:t> </a:t>
            </a:r>
            <a:r>
              <a:rPr sz="2800" b="1" spc="120" dirty="0">
                <a:latin typeface="Arial"/>
                <a:cs typeface="Arial"/>
              </a:rPr>
              <a:t>m</a:t>
            </a:r>
            <a:r>
              <a:rPr sz="2800" b="1" spc="80" dirty="0">
                <a:latin typeface="Arial"/>
                <a:cs typeface="Arial"/>
              </a:rPr>
              <a:t>e</a:t>
            </a:r>
            <a:r>
              <a:rPr sz="2800" b="1" spc="100" dirty="0">
                <a:latin typeface="Arial"/>
                <a:cs typeface="Arial"/>
              </a:rPr>
              <a:t>thod</a:t>
            </a:r>
            <a:r>
              <a:rPr sz="2800" b="1" spc="38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15" dirty="0">
                <a:latin typeface="Arial"/>
                <a:cs typeface="Arial"/>
              </a:rPr>
              <a:t>f</a:t>
            </a:r>
            <a:r>
              <a:rPr sz="2800" b="1" spc="335" dirty="0">
                <a:latin typeface="Arial"/>
                <a:cs typeface="Arial"/>
              </a:rPr>
              <a:t> </a:t>
            </a:r>
            <a:r>
              <a:rPr sz="2800" b="1" spc="100" dirty="0">
                <a:latin typeface="Arial"/>
                <a:cs typeface="Arial"/>
              </a:rPr>
              <a:t>hea</a:t>
            </a:r>
            <a:r>
              <a:rPr sz="2800" b="1" spc="60" dirty="0">
                <a:latin typeface="Arial"/>
                <a:cs typeface="Arial"/>
              </a:rPr>
              <a:t>t</a:t>
            </a:r>
            <a:r>
              <a:rPr sz="2800" b="1" spc="375" dirty="0">
                <a:latin typeface="Arial"/>
                <a:cs typeface="Arial"/>
              </a:rPr>
              <a:t> </a:t>
            </a:r>
            <a:r>
              <a:rPr sz="2800" b="1" spc="105" dirty="0">
                <a:latin typeface="Arial"/>
                <a:cs typeface="Arial"/>
              </a:rPr>
              <a:t>transfer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185" dirty="0">
                <a:latin typeface="Arial"/>
                <a:cs typeface="Arial"/>
              </a:rPr>
              <a:t>that  </a:t>
            </a:r>
            <a:r>
              <a:rPr sz="2800" b="1" spc="-125" dirty="0">
                <a:latin typeface="Arial"/>
                <a:cs typeface="Arial"/>
              </a:rPr>
              <a:t>does </a:t>
            </a:r>
            <a:r>
              <a:rPr sz="2800" b="1" spc="120" dirty="0">
                <a:latin typeface="Arial"/>
                <a:cs typeface="Arial"/>
              </a:rPr>
              <a:t>not </a:t>
            </a:r>
            <a:r>
              <a:rPr sz="2800" b="1" spc="45" dirty="0">
                <a:latin typeface="Arial"/>
                <a:cs typeface="Arial"/>
              </a:rPr>
              <a:t>require </a:t>
            </a:r>
            <a:r>
              <a:rPr sz="2800" b="1" spc="100" dirty="0">
                <a:latin typeface="Arial"/>
                <a:cs typeface="Arial"/>
              </a:rPr>
              <a:t>any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80" dirty="0">
                <a:latin typeface="Arial"/>
                <a:cs typeface="Arial"/>
              </a:rPr>
              <a:t>medium.</a:t>
            </a:r>
            <a:endParaRPr sz="2800">
              <a:latin typeface="Arial"/>
              <a:cs typeface="Arial"/>
            </a:endParaRPr>
          </a:p>
          <a:p>
            <a:pPr marL="12700" marR="10160">
              <a:lnSpc>
                <a:spcPct val="100000"/>
              </a:lnSpc>
              <a:spcBef>
                <a:spcPts val="3360"/>
              </a:spcBef>
            </a:pPr>
            <a:r>
              <a:rPr sz="2800" b="1" spc="235" dirty="0">
                <a:latin typeface="Arial"/>
                <a:cs typeface="Arial"/>
              </a:rPr>
              <a:t>It </a:t>
            </a:r>
            <a:r>
              <a:rPr sz="2800" b="1" spc="25" dirty="0">
                <a:latin typeface="Arial"/>
                <a:cs typeface="Arial"/>
              </a:rPr>
              <a:t>can </a:t>
            </a:r>
            <a:r>
              <a:rPr sz="2800" b="1" spc="105" dirty="0">
                <a:latin typeface="Arial"/>
                <a:cs typeface="Arial"/>
              </a:rPr>
              <a:t>take </a:t>
            </a:r>
            <a:r>
              <a:rPr sz="2800" b="1" spc="-15" dirty="0">
                <a:latin typeface="Arial"/>
                <a:cs typeface="Arial"/>
              </a:rPr>
              <a:t>place </a:t>
            </a:r>
            <a:r>
              <a:rPr sz="2800" b="1" spc="80" dirty="0">
                <a:latin typeface="Arial"/>
                <a:cs typeface="Arial"/>
              </a:rPr>
              <a:t>in </a:t>
            </a:r>
            <a:r>
              <a:rPr sz="2800" b="1" spc="75" dirty="0">
                <a:latin typeface="Arial"/>
                <a:cs typeface="Arial"/>
              </a:rPr>
              <a:t>a </a:t>
            </a:r>
            <a:r>
              <a:rPr sz="2800" b="1" spc="15" dirty="0">
                <a:latin typeface="Arial"/>
                <a:cs typeface="Arial"/>
              </a:rPr>
              <a:t>vacuum. </a:t>
            </a:r>
            <a:r>
              <a:rPr sz="2800" b="1" spc="120" dirty="0">
                <a:latin typeface="Arial"/>
                <a:cs typeface="Arial"/>
              </a:rPr>
              <a:t>In </a:t>
            </a:r>
            <a:r>
              <a:rPr sz="2800" b="1" spc="114" dirty="0">
                <a:latin typeface="Arial"/>
                <a:cs typeface="Arial"/>
              </a:rPr>
              <a:t>radiation,  </a:t>
            </a:r>
            <a:r>
              <a:rPr sz="2800" b="1" spc="90" dirty="0">
                <a:latin typeface="Arial"/>
                <a:cs typeface="Arial"/>
              </a:rPr>
              <a:t>heat </a:t>
            </a:r>
            <a:r>
              <a:rPr sz="2800" b="1" spc="95" dirty="0">
                <a:latin typeface="Arial"/>
                <a:cs typeface="Arial"/>
              </a:rPr>
              <a:t>transmits </a:t>
            </a:r>
            <a:r>
              <a:rPr sz="2800" b="1" spc="35" dirty="0">
                <a:latin typeface="Arial"/>
                <a:cs typeface="Arial"/>
              </a:rPr>
              <a:t>energy </a:t>
            </a:r>
            <a:r>
              <a:rPr sz="2800" b="1" spc="75" dirty="0">
                <a:latin typeface="Arial"/>
                <a:cs typeface="Arial"/>
              </a:rPr>
              <a:t>in </a:t>
            </a:r>
            <a:r>
              <a:rPr sz="2800" b="1" spc="95" dirty="0">
                <a:latin typeface="Arial"/>
                <a:cs typeface="Arial"/>
              </a:rPr>
              <a:t>the </a:t>
            </a:r>
            <a:r>
              <a:rPr sz="2800" b="1" spc="150" dirty="0">
                <a:latin typeface="Arial"/>
                <a:cs typeface="Arial"/>
              </a:rPr>
              <a:t>form </a:t>
            </a:r>
            <a:r>
              <a:rPr sz="2800" b="1" spc="-20" dirty="0">
                <a:latin typeface="Arial"/>
                <a:cs typeface="Arial"/>
              </a:rPr>
              <a:t>of</a:t>
            </a:r>
            <a:r>
              <a:rPr sz="2800" b="1" spc="37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waves.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30"/>
              </a:lnSpc>
              <a:spcBef>
                <a:spcPts val="3150"/>
              </a:spcBef>
            </a:pPr>
            <a:r>
              <a:rPr sz="2800" b="1" spc="25" dirty="0">
                <a:latin typeface="Arial"/>
                <a:cs typeface="Arial"/>
              </a:rPr>
              <a:t>The </a:t>
            </a:r>
            <a:r>
              <a:rPr sz="2800" b="1" spc="90" dirty="0">
                <a:latin typeface="Arial"/>
                <a:cs typeface="Arial"/>
              </a:rPr>
              <a:t>heat </a:t>
            </a:r>
            <a:r>
              <a:rPr sz="2800" b="1" spc="35" dirty="0">
                <a:latin typeface="Arial"/>
                <a:cs typeface="Arial"/>
              </a:rPr>
              <a:t>energy </a:t>
            </a:r>
            <a:r>
              <a:rPr sz="2800" b="1" spc="150" dirty="0">
                <a:latin typeface="Arial"/>
                <a:cs typeface="Arial"/>
              </a:rPr>
              <a:t>from </a:t>
            </a:r>
            <a:r>
              <a:rPr sz="2800" b="1" spc="95" dirty="0">
                <a:latin typeface="Arial"/>
                <a:cs typeface="Arial"/>
              </a:rPr>
              <a:t>the </a:t>
            </a:r>
            <a:r>
              <a:rPr sz="2800" b="1" spc="-90" dirty="0">
                <a:latin typeface="Arial"/>
                <a:cs typeface="Arial"/>
              </a:rPr>
              <a:t>sun </a:t>
            </a:r>
            <a:r>
              <a:rPr sz="2800" b="1" spc="-180" dirty="0">
                <a:latin typeface="Arial"/>
                <a:cs typeface="Arial"/>
              </a:rPr>
              <a:t>is </a:t>
            </a:r>
            <a:r>
              <a:rPr sz="2800" b="1" spc="125" dirty="0">
                <a:latin typeface="Arial"/>
                <a:cs typeface="Arial"/>
              </a:rPr>
              <a:t>radiated </a:t>
            </a:r>
            <a:r>
              <a:rPr sz="2800" b="1" spc="114" dirty="0">
                <a:latin typeface="Arial"/>
                <a:cs typeface="Arial"/>
              </a:rPr>
              <a:t>to  </a:t>
            </a:r>
            <a:r>
              <a:rPr sz="2800" b="1" spc="-160" dirty="0">
                <a:latin typeface="Arial"/>
                <a:cs typeface="Arial"/>
              </a:rPr>
              <a:t>us.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2067"/>
            <a:ext cx="7024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75" dirty="0">
                <a:solidFill>
                  <a:srgbClr val="D1282D"/>
                </a:solidFill>
                <a:latin typeface="Comic Sans MS"/>
                <a:cs typeface="Comic Sans MS"/>
              </a:rPr>
              <a:t>How </a:t>
            </a:r>
            <a:r>
              <a:rPr sz="2800" b="0" spc="85" dirty="0">
                <a:solidFill>
                  <a:srgbClr val="D1282D"/>
                </a:solidFill>
                <a:latin typeface="Comic Sans MS"/>
                <a:cs typeface="Comic Sans MS"/>
              </a:rPr>
              <a:t>Does Heat </a:t>
            </a:r>
            <a:r>
              <a:rPr sz="2800" b="0" spc="90" dirty="0">
                <a:solidFill>
                  <a:srgbClr val="D1282D"/>
                </a:solidFill>
                <a:latin typeface="Comic Sans MS"/>
                <a:cs typeface="Comic Sans MS"/>
              </a:rPr>
              <a:t>Travel </a:t>
            </a:r>
            <a:r>
              <a:rPr sz="2800" b="0" spc="95" dirty="0">
                <a:solidFill>
                  <a:srgbClr val="D1282D"/>
                </a:solidFill>
                <a:latin typeface="Comic Sans MS"/>
                <a:cs typeface="Comic Sans MS"/>
              </a:rPr>
              <a:t>Through</a:t>
            </a:r>
            <a:r>
              <a:rPr sz="2800" b="0" spc="844" dirty="0">
                <a:solidFill>
                  <a:srgbClr val="D1282D"/>
                </a:solidFill>
                <a:latin typeface="Comic Sans MS"/>
                <a:cs typeface="Comic Sans MS"/>
              </a:rPr>
              <a:t> </a:t>
            </a:r>
            <a:r>
              <a:rPr sz="2800" b="0" spc="95" dirty="0">
                <a:solidFill>
                  <a:srgbClr val="D1282D"/>
                </a:solidFill>
                <a:latin typeface="Comic Sans MS"/>
                <a:cs typeface="Comic Sans MS"/>
              </a:rPr>
              <a:t>Space?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923264"/>
            <a:ext cx="6977380" cy="1069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190" dirty="0">
                <a:latin typeface="Arial"/>
                <a:cs typeface="Arial"/>
              </a:rPr>
              <a:t>Earth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204" dirty="0">
                <a:latin typeface="Arial"/>
                <a:cs typeface="Arial"/>
              </a:rPr>
              <a:t>warmed </a:t>
            </a:r>
            <a:r>
              <a:rPr sz="2000" spc="114" dirty="0">
                <a:latin typeface="Arial"/>
                <a:cs typeface="Arial"/>
              </a:rPr>
              <a:t>by </a:t>
            </a:r>
            <a:r>
              <a:rPr sz="2000" spc="130" dirty="0">
                <a:latin typeface="Arial"/>
                <a:cs typeface="Arial"/>
              </a:rPr>
              <a:t>heat </a:t>
            </a:r>
            <a:r>
              <a:rPr sz="2000" spc="105" dirty="0">
                <a:latin typeface="Arial"/>
                <a:cs typeface="Arial"/>
              </a:rPr>
              <a:t>energy </a:t>
            </a:r>
            <a:r>
              <a:rPr sz="2000" spc="235" dirty="0">
                <a:latin typeface="Arial"/>
                <a:cs typeface="Arial"/>
              </a:rPr>
              <a:t>from </a:t>
            </a:r>
            <a:r>
              <a:rPr sz="2000" spc="150" dirty="0">
                <a:latin typeface="Arial"/>
                <a:cs typeface="Arial"/>
              </a:rPr>
              <a:t>the</a:t>
            </a:r>
            <a:r>
              <a:rPr sz="2000" spc="47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Sun.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9"/>
              </a:spcBef>
            </a:pPr>
            <a:r>
              <a:rPr sz="2000" spc="210" dirty="0">
                <a:latin typeface="Arial"/>
                <a:cs typeface="Arial"/>
              </a:rPr>
              <a:t>tfow </a:t>
            </a:r>
            <a:r>
              <a:rPr sz="2000" spc="-5" dirty="0">
                <a:latin typeface="Arial"/>
                <a:cs typeface="Arial"/>
              </a:rPr>
              <a:t>does </a:t>
            </a:r>
            <a:r>
              <a:rPr sz="2000" spc="125" dirty="0">
                <a:latin typeface="Arial"/>
                <a:cs typeface="Arial"/>
              </a:rPr>
              <a:t>this heat </a:t>
            </a:r>
            <a:r>
              <a:rPr sz="2000" spc="105" dirty="0">
                <a:latin typeface="Arial"/>
                <a:cs typeface="Arial"/>
              </a:rPr>
              <a:t>energy </a:t>
            </a:r>
            <a:r>
              <a:rPr sz="2000" spc="155" dirty="0">
                <a:latin typeface="Arial"/>
                <a:cs typeface="Arial"/>
              </a:rPr>
              <a:t>travel </a:t>
            </a:r>
            <a:r>
              <a:rPr sz="2000" spc="235" dirty="0">
                <a:latin typeface="Arial"/>
                <a:cs typeface="Arial"/>
              </a:rPr>
              <a:t>from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90" dirty="0">
                <a:latin typeface="Arial"/>
                <a:cs typeface="Arial"/>
              </a:rPr>
              <a:t>Sun </a:t>
            </a:r>
            <a:r>
              <a:rPr sz="2000" spc="200" dirty="0">
                <a:latin typeface="Arial"/>
                <a:cs typeface="Arial"/>
              </a:rPr>
              <a:t>to </a:t>
            </a:r>
            <a:r>
              <a:rPr sz="2000" spc="150" dirty="0">
                <a:latin typeface="Arial"/>
                <a:cs typeface="Arial"/>
              </a:rPr>
              <a:t>the  </a:t>
            </a:r>
            <a:r>
              <a:rPr sz="2000" spc="145" dirty="0">
                <a:latin typeface="Arial"/>
                <a:cs typeface="Arial"/>
              </a:rPr>
              <a:t>Earth?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791" y="1828800"/>
            <a:ext cx="5229225" cy="2514600"/>
            <a:chOff x="621791" y="1828800"/>
            <a:chExt cx="5229225" cy="2514600"/>
          </a:xfrm>
        </p:grpSpPr>
        <p:sp>
          <p:nvSpPr>
            <p:cNvPr id="5" name="object 5"/>
            <p:cNvSpPr/>
            <p:nvPr/>
          </p:nvSpPr>
          <p:spPr>
            <a:xfrm>
              <a:off x="621791" y="1828800"/>
              <a:ext cx="2753868" cy="251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9940" y="2761488"/>
              <a:ext cx="2520950" cy="320040"/>
            </a:xfrm>
            <a:custGeom>
              <a:avLst/>
              <a:gdLst/>
              <a:ahLst/>
              <a:cxnLst/>
              <a:rect l="l" t="t" r="r" b="b"/>
              <a:pathLst>
                <a:path w="2520950" h="320039">
                  <a:moveTo>
                    <a:pt x="2200656" y="0"/>
                  </a:moveTo>
                  <a:lnTo>
                    <a:pt x="2200656" y="320039"/>
                  </a:lnTo>
                  <a:lnTo>
                    <a:pt x="2456688" y="192024"/>
                  </a:lnTo>
                  <a:lnTo>
                    <a:pt x="2232660" y="192024"/>
                  </a:lnTo>
                  <a:lnTo>
                    <a:pt x="2232660" y="128015"/>
                  </a:lnTo>
                  <a:lnTo>
                    <a:pt x="2456687" y="128015"/>
                  </a:lnTo>
                  <a:lnTo>
                    <a:pt x="2200656" y="0"/>
                  </a:lnTo>
                  <a:close/>
                </a:path>
                <a:path w="2520950" h="320039">
                  <a:moveTo>
                    <a:pt x="2200656" y="128015"/>
                  </a:moveTo>
                  <a:lnTo>
                    <a:pt x="0" y="128015"/>
                  </a:lnTo>
                  <a:lnTo>
                    <a:pt x="0" y="192024"/>
                  </a:lnTo>
                  <a:lnTo>
                    <a:pt x="2200656" y="192024"/>
                  </a:lnTo>
                  <a:lnTo>
                    <a:pt x="2200656" y="128015"/>
                  </a:lnTo>
                  <a:close/>
                </a:path>
                <a:path w="2520950" h="320039">
                  <a:moveTo>
                    <a:pt x="2456687" y="128015"/>
                  </a:moveTo>
                  <a:lnTo>
                    <a:pt x="2232660" y="128015"/>
                  </a:lnTo>
                  <a:lnTo>
                    <a:pt x="2232660" y="192024"/>
                  </a:lnTo>
                  <a:lnTo>
                    <a:pt x="2456688" y="192024"/>
                  </a:lnTo>
                  <a:lnTo>
                    <a:pt x="2520696" y="160020"/>
                  </a:lnTo>
                  <a:lnTo>
                    <a:pt x="2456687" y="1280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41775" y="3017519"/>
              <a:ext cx="2095500" cy="573405"/>
            </a:xfrm>
            <a:custGeom>
              <a:avLst/>
              <a:gdLst/>
              <a:ahLst/>
              <a:cxnLst/>
              <a:rect l="l" t="t" r="r" b="b"/>
              <a:pathLst>
                <a:path w="2095500" h="573404">
                  <a:moveTo>
                    <a:pt x="2095500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2095500" y="573024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019800" y="2049029"/>
            <a:ext cx="1828800" cy="182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54602" y="2958464"/>
            <a:ext cx="106870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sz="2000" b="1" spc="90" dirty="0">
                <a:latin typeface="Arial"/>
                <a:cs typeface="Arial"/>
              </a:rPr>
              <a:t>infrared</a:t>
            </a:r>
            <a:endParaRPr sz="2000">
              <a:latin typeface="Arial"/>
              <a:cs typeface="Arial"/>
            </a:endParaRPr>
          </a:p>
          <a:p>
            <a:pPr marL="158750">
              <a:lnSpc>
                <a:spcPts val="2100"/>
              </a:lnSpc>
            </a:pPr>
            <a:r>
              <a:rPr sz="2000" b="1" spc="-20" dirty="0">
                <a:latin typeface="Arial"/>
                <a:cs typeface="Arial"/>
              </a:rPr>
              <a:t>waves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1342" y="4462398"/>
            <a:ext cx="2849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5" dirty="0">
                <a:latin typeface="Arial"/>
                <a:cs typeface="Arial"/>
              </a:rPr>
              <a:t>There </a:t>
            </a:r>
            <a:r>
              <a:rPr sz="2000" spc="114" dirty="0">
                <a:latin typeface="Arial"/>
                <a:cs typeface="Arial"/>
              </a:rPr>
              <a:t>are no</a:t>
            </a:r>
            <a:r>
              <a:rPr sz="2000" spc="40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particles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342" y="4767198"/>
            <a:ext cx="3279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Arial"/>
                <a:cs typeface="Arial"/>
              </a:rPr>
              <a:t>between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90" dirty="0">
                <a:latin typeface="Arial"/>
                <a:cs typeface="Arial"/>
              </a:rPr>
              <a:t>Sun </a:t>
            </a:r>
            <a:r>
              <a:rPr sz="2000" spc="160" dirty="0">
                <a:latin typeface="Arial"/>
                <a:cs typeface="Arial"/>
              </a:rPr>
              <a:t>and</a:t>
            </a:r>
            <a:r>
              <a:rPr sz="2000" spc="509" dirty="0">
                <a:latin typeface="Arial"/>
                <a:cs typeface="Arial"/>
              </a:rPr>
              <a:t> </a:t>
            </a:r>
            <a:r>
              <a:rPr sz="2000" spc="15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342" y="5071998"/>
            <a:ext cx="33420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80" dirty="0">
                <a:latin typeface="Arial"/>
                <a:cs typeface="Arial"/>
              </a:rPr>
              <a:t>Earth, </a:t>
            </a:r>
            <a:r>
              <a:rPr sz="2000" spc="-70" dirty="0">
                <a:latin typeface="Arial"/>
                <a:cs typeface="Arial"/>
              </a:rPr>
              <a:t>so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130" dirty="0">
                <a:latin typeface="Arial"/>
                <a:cs typeface="Arial"/>
              </a:rPr>
              <a:t>heat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cannot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342" y="5376773"/>
            <a:ext cx="3434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5" dirty="0">
                <a:latin typeface="Arial"/>
                <a:cs typeface="Arial"/>
              </a:rPr>
              <a:t>travel </a:t>
            </a:r>
            <a:r>
              <a:rPr sz="2000" spc="114" dirty="0">
                <a:latin typeface="Arial"/>
                <a:cs typeface="Arial"/>
              </a:rPr>
              <a:t>by </a:t>
            </a:r>
            <a:r>
              <a:rPr sz="2000" spc="130" dirty="0">
                <a:latin typeface="Arial"/>
                <a:cs typeface="Arial"/>
              </a:rPr>
              <a:t>conduction </a:t>
            </a:r>
            <a:r>
              <a:rPr sz="2000" spc="185" dirty="0">
                <a:latin typeface="Arial"/>
                <a:cs typeface="Arial"/>
              </a:rPr>
              <a:t>or</a:t>
            </a:r>
            <a:r>
              <a:rPr sz="2000" spc="44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342" y="5681268"/>
            <a:ext cx="14357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5" dirty="0">
                <a:latin typeface="Arial"/>
                <a:cs typeface="Arial"/>
              </a:rPr>
              <a:t>convection.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0053" y="4462398"/>
            <a:ext cx="36912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125" dirty="0">
                <a:latin typeface="Arial"/>
                <a:cs typeface="Arial"/>
              </a:rPr>
              <a:t>heat </a:t>
            </a:r>
            <a:r>
              <a:rPr sz="2000" spc="110" dirty="0">
                <a:latin typeface="Arial"/>
                <a:cs typeface="Arial"/>
              </a:rPr>
              <a:t>travels </a:t>
            </a:r>
            <a:r>
              <a:rPr sz="2000" spc="200" dirty="0">
                <a:latin typeface="Arial"/>
                <a:cs typeface="Arial"/>
              </a:rPr>
              <a:t>to </a:t>
            </a:r>
            <a:r>
              <a:rPr sz="2000" spc="190" dirty="0">
                <a:latin typeface="Arial"/>
                <a:cs typeface="Arial"/>
              </a:rPr>
              <a:t>Earth</a:t>
            </a:r>
            <a:r>
              <a:rPr sz="2000" spc="60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50053" y="4767198"/>
            <a:ext cx="32981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0" dirty="0">
                <a:latin typeface="Arial"/>
                <a:cs typeface="Arial"/>
              </a:rPr>
              <a:t>infrared </a:t>
            </a:r>
            <a:r>
              <a:rPr sz="2000" b="1" spc="-25" dirty="0">
                <a:latin typeface="Arial"/>
                <a:cs typeface="Arial"/>
              </a:rPr>
              <a:t>waves</a:t>
            </a:r>
            <a:r>
              <a:rPr sz="2000" spc="-25" dirty="0">
                <a:latin typeface="Arial"/>
                <a:cs typeface="Arial"/>
              </a:rPr>
              <a:t>. </a:t>
            </a:r>
            <a:r>
              <a:rPr sz="2000" spc="-5" dirty="0">
                <a:latin typeface="Arial"/>
                <a:cs typeface="Arial"/>
              </a:rPr>
              <a:t>These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50053" y="5071998"/>
            <a:ext cx="3364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Arial"/>
                <a:cs typeface="Arial"/>
              </a:rPr>
              <a:t>similar </a:t>
            </a:r>
            <a:r>
              <a:rPr sz="2000" spc="200" dirty="0">
                <a:latin typeface="Arial"/>
                <a:cs typeface="Arial"/>
              </a:rPr>
              <a:t>to </a:t>
            </a:r>
            <a:r>
              <a:rPr sz="2000" spc="160" dirty="0">
                <a:latin typeface="Arial"/>
                <a:cs typeface="Arial"/>
              </a:rPr>
              <a:t>light </a:t>
            </a:r>
            <a:r>
              <a:rPr sz="2000" spc="45" dirty="0">
                <a:latin typeface="Arial"/>
                <a:cs typeface="Arial"/>
              </a:rPr>
              <a:t>waves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spc="16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0053" y="5376773"/>
            <a:ext cx="3359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40" dirty="0">
                <a:latin typeface="Arial"/>
                <a:cs typeface="Arial"/>
              </a:rPr>
              <a:t>able </a:t>
            </a:r>
            <a:r>
              <a:rPr sz="2000" spc="200" dirty="0">
                <a:latin typeface="Arial"/>
                <a:cs typeface="Arial"/>
              </a:rPr>
              <a:t>to </a:t>
            </a:r>
            <a:r>
              <a:rPr sz="2000" spc="155" dirty="0">
                <a:latin typeface="Arial"/>
                <a:cs typeface="Arial"/>
              </a:rPr>
              <a:t>travel</a:t>
            </a:r>
            <a:r>
              <a:rPr sz="2000" spc="515" dirty="0">
                <a:latin typeface="Arial"/>
                <a:cs typeface="Arial"/>
              </a:rPr>
              <a:t> </a:t>
            </a:r>
            <a:r>
              <a:rPr sz="2000" spc="170" dirty="0">
                <a:latin typeface="Arial"/>
                <a:cs typeface="Arial"/>
              </a:rPr>
              <a:t>through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50053" y="5681268"/>
            <a:ext cx="1699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0" dirty="0">
                <a:latin typeface="Arial"/>
                <a:cs typeface="Arial"/>
              </a:rPr>
              <a:t>empty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space.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91600" cy="533400"/>
          </a:xfrm>
          <a:custGeom>
            <a:avLst/>
            <a:gdLst/>
            <a:ahLst/>
            <a:cxnLst/>
            <a:rect l="l" t="t" r="r" b="b"/>
            <a:pathLst>
              <a:path w="8991600" h="533400">
                <a:moveTo>
                  <a:pt x="0" y="533400"/>
                </a:moveTo>
                <a:lnTo>
                  <a:pt x="8991600" y="533400"/>
                </a:lnTo>
                <a:lnTo>
                  <a:pt x="8991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14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514" y="0"/>
            <a:ext cx="38214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5" dirty="0">
                <a:solidFill>
                  <a:srgbClr val="C00000"/>
                </a:solidFill>
                <a:latin typeface="Comic Sans MS"/>
                <a:cs typeface="Comic Sans MS"/>
              </a:rPr>
              <a:t>Emission</a:t>
            </a:r>
            <a:r>
              <a:rPr sz="3200" b="0" spc="-17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b="0" spc="-55" dirty="0">
                <a:solidFill>
                  <a:srgbClr val="C00000"/>
                </a:solidFill>
                <a:latin typeface="Comic Sans MS"/>
                <a:cs typeface="Comic Sans MS"/>
              </a:rPr>
              <a:t>Experiment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721428"/>
            <a:ext cx="81813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100" dirty="0">
                <a:solidFill>
                  <a:srgbClr val="FF0000"/>
                </a:solidFill>
                <a:latin typeface="Arial"/>
                <a:cs typeface="Arial"/>
              </a:rPr>
              <a:t>shiny </a:t>
            </a:r>
            <a:r>
              <a:rPr sz="2000" spc="180" dirty="0">
                <a:solidFill>
                  <a:srgbClr val="FF0000"/>
                </a:solidFill>
                <a:latin typeface="Arial"/>
                <a:cs typeface="Arial"/>
              </a:rPr>
              <a:t>metal </a:t>
            </a:r>
            <a:r>
              <a:rPr sz="2000" spc="145" dirty="0">
                <a:latin typeface="Arial"/>
                <a:cs typeface="Arial"/>
              </a:rPr>
              <a:t>container </a:t>
            </a:r>
            <a:r>
              <a:rPr sz="2000" spc="155" dirty="0">
                <a:latin typeface="Arial"/>
                <a:cs typeface="Arial"/>
              </a:rPr>
              <a:t>would </a:t>
            </a:r>
            <a:r>
              <a:rPr sz="2000" spc="-15" dirty="0">
                <a:latin typeface="Arial"/>
                <a:cs typeface="Arial"/>
              </a:rPr>
              <a:t>be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180" dirty="0">
                <a:latin typeface="Arial"/>
                <a:cs typeface="Arial"/>
              </a:rPr>
              <a:t>warmest after </a:t>
            </a:r>
            <a:r>
              <a:rPr sz="2000" spc="175" dirty="0">
                <a:latin typeface="Arial"/>
                <a:cs typeface="Arial"/>
              </a:rPr>
              <a:t>ten  </a:t>
            </a:r>
            <a:r>
              <a:rPr sz="2000" spc="145" dirty="0">
                <a:latin typeface="Arial"/>
                <a:cs typeface="Arial"/>
              </a:rPr>
              <a:t>minutes </a:t>
            </a:r>
            <a:r>
              <a:rPr sz="2000" spc="-10" dirty="0">
                <a:latin typeface="Arial"/>
                <a:cs typeface="Arial"/>
              </a:rPr>
              <a:t>because </a:t>
            </a:r>
            <a:r>
              <a:rPr sz="2000" spc="114" dirty="0">
                <a:latin typeface="Arial"/>
                <a:cs typeface="Arial"/>
              </a:rPr>
              <a:t>its </a:t>
            </a:r>
            <a:r>
              <a:rPr sz="2000" spc="105" dirty="0">
                <a:latin typeface="Arial"/>
                <a:cs typeface="Arial"/>
              </a:rPr>
              <a:t>shiny </a:t>
            </a:r>
            <a:r>
              <a:rPr sz="2000" spc="65" dirty="0">
                <a:latin typeface="Arial"/>
                <a:cs typeface="Arial"/>
              </a:rPr>
              <a:t>surface </a:t>
            </a:r>
            <a:r>
              <a:rPr sz="2000" spc="95" dirty="0">
                <a:latin typeface="Arial"/>
                <a:cs typeface="Arial"/>
              </a:rPr>
              <a:t>reflects </a:t>
            </a:r>
            <a:r>
              <a:rPr sz="2000" spc="130" dirty="0">
                <a:latin typeface="Arial"/>
                <a:cs typeface="Arial"/>
              </a:rPr>
              <a:t>heat </a:t>
            </a:r>
            <a:r>
              <a:rPr sz="2000" spc="135" dirty="0">
                <a:solidFill>
                  <a:srgbClr val="FF0000"/>
                </a:solidFill>
                <a:latin typeface="Arial"/>
                <a:cs typeface="Arial"/>
              </a:rPr>
              <a:t>Radiation </a:t>
            </a:r>
            <a:r>
              <a:rPr sz="2000" spc="70" dirty="0">
                <a:latin typeface="Arial"/>
                <a:cs typeface="Arial"/>
              </a:rPr>
              <a:t>back  </a:t>
            </a:r>
            <a:r>
              <a:rPr sz="2000" spc="185" dirty="0">
                <a:latin typeface="Arial"/>
                <a:cs typeface="Arial"/>
              </a:rPr>
              <a:t>into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145" dirty="0">
                <a:latin typeface="Arial"/>
                <a:cs typeface="Arial"/>
              </a:rPr>
              <a:t>container </a:t>
            </a:r>
            <a:r>
              <a:rPr sz="2000" spc="-70" dirty="0">
                <a:latin typeface="Arial"/>
                <a:cs typeface="Arial"/>
              </a:rPr>
              <a:t>so </a:t>
            </a:r>
            <a:r>
              <a:rPr sz="2000" spc="-65" dirty="0">
                <a:latin typeface="Arial"/>
                <a:cs typeface="Arial"/>
              </a:rPr>
              <a:t>less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60" dirty="0">
                <a:latin typeface="Arial"/>
                <a:cs typeface="Arial"/>
              </a:rPr>
              <a:t>lost. </a:t>
            </a: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140" dirty="0">
                <a:solidFill>
                  <a:srgbClr val="FF0000"/>
                </a:solidFill>
                <a:latin typeface="Arial"/>
                <a:cs typeface="Arial"/>
              </a:rPr>
              <a:t>dull </a:t>
            </a:r>
            <a:r>
              <a:rPr sz="2000" spc="85" dirty="0">
                <a:solidFill>
                  <a:srgbClr val="FF0000"/>
                </a:solidFill>
                <a:latin typeface="Arial"/>
                <a:cs typeface="Arial"/>
              </a:rPr>
              <a:t>black </a:t>
            </a:r>
            <a:r>
              <a:rPr sz="2000" spc="145" dirty="0">
                <a:latin typeface="Arial"/>
                <a:cs typeface="Arial"/>
              </a:rPr>
              <a:t>container </a:t>
            </a:r>
            <a:r>
              <a:rPr sz="2000" spc="150" dirty="0">
                <a:latin typeface="Arial"/>
                <a:cs typeface="Arial"/>
              </a:rPr>
              <a:t>would  </a:t>
            </a:r>
            <a:r>
              <a:rPr sz="2000" spc="-15" dirty="0">
                <a:latin typeface="Arial"/>
                <a:cs typeface="Arial"/>
              </a:rPr>
              <a:t>be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50" dirty="0">
                <a:latin typeface="Arial"/>
                <a:cs typeface="Arial"/>
              </a:rPr>
              <a:t>coolest </a:t>
            </a:r>
            <a:r>
              <a:rPr sz="2000" spc="-10" dirty="0">
                <a:latin typeface="Arial"/>
                <a:cs typeface="Arial"/>
              </a:rPr>
              <a:t>because </a:t>
            </a:r>
            <a:r>
              <a:rPr sz="2000" spc="254" dirty="0">
                <a:latin typeface="Arial"/>
                <a:cs typeface="Arial"/>
              </a:rPr>
              <a:t>it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50" dirty="0">
                <a:latin typeface="Arial"/>
                <a:cs typeface="Arial"/>
              </a:rPr>
              <a:t>best </a:t>
            </a:r>
            <a:r>
              <a:rPr sz="2000" spc="220" dirty="0">
                <a:latin typeface="Arial"/>
                <a:cs typeface="Arial"/>
              </a:rPr>
              <a:t>at </a:t>
            </a:r>
            <a:r>
              <a:rPr sz="2000" spc="200" dirty="0">
                <a:solidFill>
                  <a:srgbClr val="FF0000"/>
                </a:solidFill>
                <a:latin typeface="Arial"/>
                <a:cs typeface="Arial"/>
              </a:rPr>
              <a:t>emitting </a:t>
            </a:r>
            <a:r>
              <a:rPr sz="2000" spc="130" dirty="0">
                <a:latin typeface="Arial"/>
                <a:cs typeface="Arial"/>
              </a:rPr>
              <a:t>heat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145" dirty="0">
                <a:latin typeface="Arial"/>
                <a:cs typeface="Arial"/>
              </a:rPr>
              <a:t>radiation.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977" y="838200"/>
            <a:ext cx="7972022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91600" cy="759460"/>
          </a:xfrm>
          <a:custGeom>
            <a:avLst/>
            <a:gdLst/>
            <a:ahLst/>
            <a:cxnLst/>
            <a:rect l="l" t="t" r="r" b="b"/>
            <a:pathLst>
              <a:path w="8991600" h="759460">
                <a:moveTo>
                  <a:pt x="0" y="758951"/>
                </a:moveTo>
                <a:lnTo>
                  <a:pt x="8991600" y="758951"/>
                </a:lnTo>
                <a:lnTo>
                  <a:pt x="8991600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ln w="914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0660" y="129032"/>
            <a:ext cx="4523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solidFill>
                  <a:srgbClr val="C00000"/>
                </a:solidFill>
                <a:latin typeface="Comic Sans MS"/>
                <a:cs typeface="Comic Sans MS"/>
              </a:rPr>
              <a:t>Radiation Questions</a:t>
            </a:r>
            <a:r>
              <a:rPr b="0" spc="-254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C00000"/>
                </a:solidFill>
                <a:latin typeface="Comic Sans MS"/>
                <a:cs typeface="Comic Sans MS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063497"/>
            <a:ext cx="4757420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55" dirty="0">
                <a:latin typeface="Arial"/>
                <a:cs typeface="Arial"/>
              </a:rPr>
              <a:t>Why </a:t>
            </a: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-20" dirty="0">
                <a:latin typeface="Arial"/>
                <a:cs typeface="Arial"/>
              </a:rPr>
              <a:t>houses </a:t>
            </a:r>
            <a:r>
              <a:rPr sz="2000" spc="155" dirty="0">
                <a:latin typeface="Arial"/>
                <a:cs typeface="Arial"/>
              </a:rPr>
              <a:t>painted </a:t>
            </a:r>
            <a:r>
              <a:rPr sz="2000" spc="175" dirty="0">
                <a:latin typeface="Arial"/>
                <a:cs typeface="Arial"/>
              </a:rPr>
              <a:t>white </a:t>
            </a:r>
            <a:r>
              <a:rPr sz="2000" spc="170" dirty="0">
                <a:latin typeface="Arial"/>
                <a:cs typeface="Arial"/>
              </a:rPr>
              <a:t>in </a:t>
            </a:r>
            <a:r>
              <a:rPr sz="2000" spc="180" dirty="0">
                <a:latin typeface="Arial"/>
                <a:cs typeface="Arial"/>
              </a:rPr>
              <a:t>hot  </a:t>
            </a:r>
            <a:r>
              <a:rPr sz="2000" spc="90" dirty="0">
                <a:latin typeface="Arial"/>
                <a:cs typeface="Arial"/>
              </a:rPr>
              <a:t>countries?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145" dirty="0">
                <a:solidFill>
                  <a:srgbClr val="C00000"/>
                </a:solidFill>
                <a:latin typeface="Arial"/>
                <a:cs typeface="Arial"/>
              </a:rPr>
              <a:t>White </a:t>
            </a:r>
            <a:r>
              <a:rPr sz="2000" spc="90" dirty="0">
                <a:solidFill>
                  <a:srgbClr val="C00000"/>
                </a:solidFill>
                <a:latin typeface="Arial"/>
                <a:cs typeface="Arial"/>
              </a:rPr>
              <a:t>reflects </a:t>
            </a:r>
            <a:r>
              <a:rPr sz="2000" spc="130" dirty="0">
                <a:solidFill>
                  <a:srgbClr val="C00000"/>
                </a:solidFill>
                <a:latin typeface="Arial"/>
                <a:cs typeface="Arial"/>
              </a:rPr>
              <a:t>heat </a:t>
            </a:r>
            <a:r>
              <a:rPr sz="2000" spc="165" dirty="0">
                <a:solidFill>
                  <a:srgbClr val="C00000"/>
                </a:solidFill>
                <a:latin typeface="Arial"/>
                <a:cs typeface="Arial"/>
              </a:rPr>
              <a:t>radiation</a:t>
            </a:r>
            <a:r>
              <a:rPr sz="2000" spc="5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16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C00000"/>
                </a:solidFill>
                <a:latin typeface="Arial"/>
                <a:cs typeface="Arial"/>
              </a:rPr>
              <a:t>keeps 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C00000"/>
                </a:solidFill>
                <a:latin typeface="Arial"/>
                <a:cs typeface="Arial"/>
              </a:rPr>
              <a:t>house</a:t>
            </a:r>
            <a:r>
              <a:rPr sz="20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C00000"/>
                </a:solidFill>
                <a:latin typeface="Arial"/>
                <a:cs typeface="Arial"/>
              </a:rPr>
              <a:t>cooler.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366008"/>
            <a:ext cx="5448300" cy="231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55" dirty="0">
                <a:latin typeface="Arial"/>
                <a:cs typeface="Arial"/>
              </a:rPr>
              <a:t>Why </a:t>
            </a: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100" dirty="0">
                <a:latin typeface="Arial"/>
                <a:cs typeface="Arial"/>
              </a:rPr>
              <a:t>shiny </a:t>
            </a:r>
            <a:r>
              <a:rPr sz="2000" spc="114" dirty="0">
                <a:latin typeface="Arial"/>
                <a:cs typeface="Arial"/>
              </a:rPr>
              <a:t>foil </a:t>
            </a:r>
            <a:r>
              <a:rPr sz="2000" spc="95" dirty="0">
                <a:latin typeface="Arial"/>
                <a:cs typeface="Arial"/>
              </a:rPr>
              <a:t>blankets </a:t>
            </a:r>
            <a:r>
              <a:rPr sz="2000" spc="170" dirty="0">
                <a:latin typeface="Arial"/>
                <a:cs typeface="Arial"/>
              </a:rPr>
              <a:t>wrapped  </a:t>
            </a:r>
            <a:r>
              <a:rPr sz="2000" spc="160" dirty="0">
                <a:latin typeface="Arial"/>
                <a:cs typeface="Arial"/>
              </a:rPr>
              <a:t>around </a:t>
            </a:r>
            <a:r>
              <a:rPr sz="2000" spc="200" dirty="0">
                <a:latin typeface="Arial"/>
                <a:cs typeface="Arial"/>
              </a:rPr>
              <a:t>marathon </a:t>
            </a:r>
            <a:r>
              <a:rPr sz="2000" spc="140" dirty="0">
                <a:latin typeface="Arial"/>
                <a:cs typeface="Arial"/>
              </a:rPr>
              <a:t>runners </a:t>
            </a:r>
            <a:r>
              <a:rPr sz="2000" spc="220" dirty="0">
                <a:latin typeface="Arial"/>
                <a:cs typeface="Arial"/>
              </a:rPr>
              <a:t>at </a:t>
            </a:r>
            <a:r>
              <a:rPr sz="2000" spc="150" dirty="0">
                <a:latin typeface="Arial"/>
                <a:cs typeface="Arial"/>
              </a:rPr>
              <a:t>the </a:t>
            </a:r>
            <a:r>
              <a:rPr sz="2000" spc="114" dirty="0">
                <a:latin typeface="Arial"/>
                <a:cs typeface="Arial"/>
              </a:rPr>
              <a:t>end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60" dirty="0">
                <a:latin typeface="Arial"/>
                <a:cs typeface="Arial"/>
              </a:rPr>
              <a:t>a  </a:t>
            </a:r>
            <a:r>
              <a:rPr sz="2000" spc="50" dirty="0">
                <a:latin typeface="Arial"/>
                <a:cs typeface="Arial"/>
              </a:rPr>
              <a:t>race?</a:t>
            </a:r>
            <a:endParaRPr sz="2000">
              <a:latin typeface="Arial"/>
              <a:cs typeface="Arial"/>
            </a:endParaRPr>
          </a:p>
          <a:p>
            <a:pPr marL="12700" marR="1623060">
              <a:lnSpc>
                <a:spcPct val="100000"/>
              </a:lnSpc>
              <a:spcBef>
                <a:spcPts val="1200"/>
              </a:spcBef>
            </a:pPr>
            <a:r>
              <a:rPr sz="2000" spc="6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spc="100" dirty="0">
                <a:solidFill>
                  <a:srgbClr val="C00000"/>
                </a:solidFill>
                <a:latin typeface="Arial"/>
                <a:cs typeface="Arial"/>
              </a:rPr>
              <a:t>shiny </a:t>
            </a:r>
            <a:r>
              <a:rPr sz="2000" spc="180" dirty="0">
                <a:solidFill>
                  <a:srgbClr val="C00000"/>
                </a:solidFill>
                <a:latin typeface="Arial"/>
                <a:cs typeface="Arial"/>
              </a:rPr>
              <a:t>metal </a:t>
            </a:r>
            <a:r>
              <a:rPr sz="2000" spc="90" dirty="0">
                <a:solidFill>
                  <a:srgbClr val="C00000"/>
                </a:solidFill>
                <a:latin typeface="Arial"/>
                <a:cs typeface="Arial"/>
              </a:rPr>
              <a:t>reflects 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2000" spc="130" dirty="0">
                <a:solidFill>
                  <a:srgbClr val="C00000"/>
                </a:solidFill>
                <a:latin typeface="Arial"/>
                <a:cs typeface="Arial"/>
              </a:rPr>
              <a:t>heat </a:t>
            </a:r>
            <a:r>
              <a:rPr sz="2000" spc="170" dirty="0">
                <a:solidFill>
                  <a:srgbClr val="C00000"/>
                </a:solidFill>
                <a:latin typeface="Arial"/>
                <a:cs typeface="Arial"/>
              </a:rPr>
              <a:t>radiation </a:t>
            </a:r>
            <a:r>
              <a:rPr sz="2000" spc="235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2000" spc="190" dirty="0">
                <a:solidFill>
                  <a:srgbClr val="C00000"/>
                </a:solidFill>
                <a:latin typeface="Arial"/>
                <a:cs typeface="Arial"/>
              </a:rPr>
              <a:t>runner </a:t>
            </a:r>
            <a:r>
              <a:rPr sz="2000" spc="75" dirty="0">
                <a:solidFill>
                  <a:srgbClr val="C00000"/>
                </a:solidFill>
                <a:latin typeface="Arial"/>
                <a:cs typeface="Arial"/>
              </a:rPr>
              <a:t>back </a:t>
            </a:r>
            <a:r>
              <a:rPr sz="2000" spc="155" dirty="0">
                <a:solidFill>
                  <a:srgbClr val="C00000"/>
                </a:solidFill>
                <a:latin typeface="Arial"/>
                <a:cs typeface="Arial"/>
              </a:rPr>
              <a:t>in, </a:t>
            </a:r>
            <a:r>
              <a:rPr sz="2000" spc="125" dirty="0">
                <a:solidFill>
                  <a:srgbClr val="C00000"/>
                </a:solidFill>
                <a:latin typeface="Arial"/>
                <a:cs typeface="Arial"/>
              </a:rPr>
              <a:t>this </a:t>
            </a:r>
            <a:r>
              <a:rPr sz="2000" spc="50" dirty="0">
                <a:solidFill>
                  <a:srgbClr val="C00000"/>
                </a:solidFill>
                <a:latin typeface="Arial"/>
                <a:cs typeface="Arial"/>
              </a:rPr>
              <a:t>stops 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2000" spc="190" dirty="0">
                <a:solidFill>
                  <a:srgbClr val="C00000"/>
                </a:solidFill>
                <a:latin typeface="Arial"/>
                <a:cs typeface="Arial"/>
              </a:rPr>
              <a:t>runner </a:t>
            </a:r>
            <a:r>
              <a:rPr sz="2000" spc="155" dirty="0">
                <a:solidFill>
                  <a:srgbClr val="C00000"/>
                </a:solidFill>
                <a:latin typeface="Arial"/>
                <a:cs typeface="Arial"/>
              </a:rPr>
              <a:t>getting</a:t>
            </a:r>
            <a:r>
              <a:rPr sz="2000" spc="2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C00000"/>
                </a:solidFill>
                <a:latin typeface="Arial"/>
                <a:cs typeface="Arial"/>
              </a:rPr>
              <a:t>cold.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19800" y="1143000"/>
            <a:ext cx="2620010" cy="5172710"/>
            <a:chOff x="6019800" y="1143000"/>
            <a:chExt cx="2620010" cy="5172710"/>
          </a:xfrm>
        </p:grpSpPr>
        <p:sp>
          <p:nvSpPr>
            <p:cNvPr id="7" name="object 7"/>
            <p:cNvSpPr/>
            <p:nvPr/>
          </p:nvSpPr>
          <p:spPr>
            <a:xfrm>
              <a:off x="6019800" y="4191000"/>
              <a:ext cx="2619755" cy="2124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1143000"/>
              <a:ext cx="2438400" cy="2057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24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/>
              <a:t>Thermal Contact</a:t>
            </a:r>
            <a:r>
              <a:rPr spc="-95" dirty="0"/>
              <a:t> </a:t>
            </a:r>
            <a:r>
              <a:rPr spc="-5" dirty="0"/>
              <a:t>Resistance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" y="907406"/>
            <a:ext cx="7848600" cy="495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6066535"/>
            <a:ext cx="8494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Temperature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distribution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and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heat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145" dirty="0">
                <a:latin typeface="Arial"/>
                <a:cs typeface="Arial"/>
              </a:rPr>
              <a:t>flow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lines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along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210" dirty="0">
                <a:latin typeface="Arial"/>
                <a:cs typeface="Arial"/>
              </a:rPr>
              <a:t>two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solid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plates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35" dirty="0">
                <a:latin typeface="Arial"/>
                <a:cs typeface="Arial"/>
              </a:rPr>
              <a:t>pressed </a:t>
            </a:r>
            <a:r>
              <a:rPr sz="1800" spc="90" dirty="0">
                <a:latin typeface="Arial"/>
                <a:cs typeface="Arial"/>
              </a:rPr>
              <a:t>against </a:t>
            </a:r>
            <a:r>
              <a:rPr sz="1800" spc="25" dirty="0">
                <a:latin typeface="Arial"/>
                <a:cs typeface="Arial"/>
              </a:rPr>
              <a:t>each </a:t>
            </a:r>
            <a:r>
              <a:rPr sz="1800" spc="140" dirty="0">
                <a:latin typeface="Arial"/>
                <a:cs typeface="Arial"/>
              </a:rPr>
              <a:t>other </a:t>
            </a:r>
            <a:r>
              <a:rPr sz="1800" spc="165" dirty="0">
                <a:latin typeface="Arial"/>
                <a:cs typeface="Arial"/>
              </a:rPr>
              <a:t>for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-35" dirty="0">
                <a:latin typeface="Arial"/>
                <a:cs typeface="Arial"/>
              </a:rPr>
              <a:t>case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20" dirty="0">
                <a:latin typeface="Arial"/>
                <a:cs typeface="Arial"/>
              </a:rPr>
              <a:t>perfect </a:t>
            </a:r>
            <a:r>
              <a:rPr sz="1800" spc="140" dirty="0">
                <a:latin typeface="Arial"/>
                <a:cs typeface="Arial"/>
              </a:rPr>
              <a:t>and </a:t>
            </a:r>
            <a:r>
              <a:rPr sz="1800" spc="145" dirty="0">
                <a:latin typeface="Arial"/>
                <a:cs typeface="Arial"/>
              </a:rPr>
              <a:t>imperfect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contact.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9138"/>
            <a:ext cx="1765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C00000"/>
                </a:solidFill>
                <a:latin typeface="Comic Sans MS"/>
                <a:cs typeface="Comic Sans MS"/>
              </a:rPr>
              <a:t>Summary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46962"/>
            <a:ext cx="7788909" cy="406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0" indent="-64833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660400" algn="l"/>
                <a:tab pos="661035" algn="l"/>
              </a:tabLst>
            </a:pPr>
            <a:r>
              <a:rPr sz="2000" b="1" spc="105" dirty="0">
                <a:latin typeface="Arial"/>
                <a:cs typeface="Arial"/>
              </a:rPr>
              <a:t>Heat </a:t>
            </a:r>
            <a:r>
              <a:rPr sz="2000" b="1" spc="-130" dirty="0">
                <a:latin typeface="Arial"/>
                <a:cs typeface="Arial"/>
              </a:rPr>
              <a:t>is </a:t>
            </a:r>
            <a:r>
              <a:rPr sz="2000" b="1" spc="60" dirty="0">
                <a:latin typeface="Arial"/>
                <a:cs typeface="Arial"/>
              </a:rPr>
              <a:t>a </a:t>
            </a:r>
            <a:r>
              <a:rPr sz="2000" b="1" spc="110" dirty="0">
                <a:latin typeface="Arial"/>
                <a:cs typeface="Arial"/>
              </a:rPr>
              <a:t>form </a:t>
            </a:r>
            <a:r>
              <a:rPr sz="2000" b="1" spc="-15" dirty="0">
                <a:latin typeface="Arial"/>
                <a:cs typeface="Arial"/>
              </a:rPr>
              <a:t>of </a:t>
            </a:r>
            <a:r>
              <a:rPr sz="2000" b="1" spc="30" dirty="0">
                <a:latin typeface="Arial"/>
                <a:cs typeface="Arial"/>
              </a:rPr>
              <a:t>energy which </a:t>
            </a:r>
            <a:r>
              <a:rPr sz="2000" b="1" spc="-15" dirty="0">
                <a:latin typeface="Arial"/>
                <a:cs typeface="Arial"/>
              </a:rPr>
              <a:t>flows </a:t>
            </a:r>
            <a:r>
              <a:rPr sz="2000" b="1" spc="-105" dirty="0">
                <a:latin typeface="Arial"/>
                <a:cs typeface="Arial"/>
              </a:rPr>
              <a:t>as </a:t>
            </a:r>
            <a:r>
              <a:rPr sz="2000" b="1" spc="60" dirty="0">
                <a:latin typeface="Arial"/>
                <a:cs typeface="Arial"/>
              </a:rPr>
              <a:t>a </a:t>
            </a:r>
            <a:r>
              <a:rPr sz="2000" b="1" spc="25" dirty="0">
                <a:latin typeface="Arial"/>
                <a:cs typeface="Arial"/>
              </a:rPr>
              <a:t>result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100" dirty="0">
                <a:latin typeface="Arial"/>
                <a:cs typeface="Arial"/>
              </a:rPr>
              <a:t>temperature </a:t>
            </a:r>
            <a:r>
              <a:rPr sz="2000" b="1" spc="25" dirty="0">
                <a:latin typeface="Arial"/>
                <a:cs typeface="Arial"/>
              </a:rPr>
              <a:t>difference </a:t>
            </a:r>
            <a:r>
              <a:rPr sz="2000" b="1" spc="40" dirty="0">
                <a:latin typeface="Arial"/>
                <a:cs typeface="Arial"/>
              </a:rPr>
              <a:t>between </a:t>
            </a:r>
            <a:r>
              <a:rPr sz="2000" b="1" spc="125" dirty="0">
                <a:latin typeface="Arial"/>
                <a:cs typeface="Arial"/>
              </a:rPr>
              <a:t>two</a:t>
            </a:r>
            <a:r>
              <a:rPr sz="2000" b="1" spc="70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regions.</a:t>
            </a:r>
            <a:endParaRPr sz="2000">
              <a:latin typeface="Arial"/>
              <a:cs typeface="Arial"/>
            </a:endParaRPr>
          </a:p>
          <a:p>
            <a:pPr marL="355600" marR="1058545" indent="-3435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660400" algn="l"/>
                <a:tab pos="661035" algn="l"/>
              </a:tabLst>
            </a:pPr>
            <a:r>
              <a:rPr dirty="0"/>
              <a:t>	</a:t>
            </a:r>
            <a:r>
              <a:rPr sz="2000" b="1" spc="45" dirty="0">
                <a:latin typeface="Arial"/>
                <a:cs typeface="Arial"/>
              </a:rPr>
              <a:t>There </a:t>
            </a:r>
            <a:r>
              <a:rPr sz="2000" b="1" spc="75" dirty="0">
                <a:latin typeface="Arial"/>
                <a:cs typeface="Arial"/>
              </a:rPr>
              <a:t>are three </a:t>
            </a:r>
            <a:r>
              <a:rPr sz="2000" b="1" spc="-25" dirty="0">
                <a:latin typeface="Arial"/>
                <a:cs typeface="Arial"/>
              </a:rPr>
              <a:t>modes </a:t>
            </a:r>
            <a:r>
              <a:rPr sz="2000" b="1" spc="-15" dirty="0">
                <a:latin typeface="Arial"/>
                <a:cs typeface="Arial"/>
              </a:rPr>
              <a:t>of </a:t>
            </a:r>
            <a:r>
              <a:rPr sz="2000" b="1" spc="70" dirty="0">
                <a:latin typeface="Arial"/>
                <a:cs typeface="Arial"/>
              </a:rPr>
              <a:t>heat </a:t>
            </a:r>
            <a:r>
              <a:rPr sz="2000" b="1" spc="80" dirty="0">
                <a:latin typeface="Arial"/>
                <a:cs typeface="Arial"/>
              </a:rPr>
              <a:t>transfer </a:t>
            </a:r>
            <a:r>
              <a:rPr sz="2000" b="1" spc="60" dirty="0">
                <a:latin typeface="Arial"/>
                <a:cs typeface="Arial"/>
              </a:rPr>
              <a:t>namely  </a:t>
            </a:r>
            <a:r>
              <a:rPr sz="2000" b="1" spc="10" dirty="0">
                <a:latin typeface="Arial"/>
                <a:cs typeface="Arial"/>
              </a:rPr>
              <a:t>conduction,convection </a:t>
            </a:r>
            <a:r>
              <a:rPr sz="2000" b="1" spc="85" dirty="0">
                <a:latin typeface="Arial"/>
                <a:cs typeface="Arial"/>
              </a:rPr>
              <a:t>and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65" dirty="0">
                <a:latin typeface="Arial"/>
                <a:cs typeface="Arial"/>
              </a:rPr>
              <a:t>radiation.</a:t>
            </a:r>
            <a:endParaRPr sz="2000">
              <a:latin typeface="Arial"/>
              <a:cs typeface="Arial"/>
            </a:endParaRPr>
          </a:p>
          <a:p>
            <a:pPr marL="660400" indent="-6483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660400" algn="l"/>
                <a:tab pos="661035" algn="l"/>
              </a:tabLst>
            </a:pPr>
            <a:r>
              <a:rPr sz="2000" b="1" spc="85" dirty="0">
                <a:latin typeface="Arial"/>
                <a:cs typeface="Arial"/>
              </a:rPr>
              <a:t>In </a:t>
            </a:r>
            <a:r>
              <a:rPr sz="2000" b="1" spc="15" dirty="0">
                <a:latin typeface="Arial"/>
                <a:cs typeface="Arial"/>
              </a:rPr>
              <a:t>conduction </a:t>
            </a:r>
            <a:r>
              <a:rPr sz="2000" b="1" spc="85" dirty="0">
                <a:latin typeface="Arial"/>
                <a:cs typeface="Arial"/>
              </a:rPr>
              <a:t>and </a:t>
            </a:r>
            <a:r>
              <a:rPr sz="2000" b="1" dirty="0">
                <a:latin typeface="Arial"/>
                <a:cs typeface="Arial"/>
              </a:rPr>
              <a:t>convection </a:t>
            </a:r>
            <a:r>
              <a:rPr sz="2000" b="1" spc="60" dirty="0">
                <a:latin typeface="Arial"/>
                <a:cs typeface="Arial"/>
              </a:rPr>
              <a:t>a </a:t>
            </a:r>
            <a:r>
              <a:rPr sz="2000" b="1" spc="100" dirty="0">
                <a:latin typeface="Arial"/>
                <a:cs typeface="Arial"/>
              </a:rPr>
              <a:t>material </a:t>
            </a:r>
            <a:r>
              <a:rPr sz="2000" b="1" spc="-130" dirty="0">
                <a:latin typeface="Arial"/>
                <a:cs typeface="Arial"/>
              </a:rPr>
              <a:t>is</a:t>
            </a:r>
            <a:r>
              <a:rPr sz="2000" b="1" spc="165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30" dirty="0">
                <a:latin typeface="Arial"/>
                <a:cs typeface="Arial"/>
              </a:rPr>
              <a:t>while </a:t>
            </a:r>
            <a:r>
              <a:rPr sz="2000" b="1" spc="60" dirty="0">
                <a:latin typeface="Arial"/>
                <a:cs typeface="Arial"/>
              </a:rPr>
              <a:t>in </a:t>
            </a:r>
            <a:r>
              <a:rPr sz="2000" b="1" spc="80" dirty="0">
                <a:latin typeface="Arial"/>
                <a:cs typeface="Arial"/>
              </a:rPr>
              <a:t>radiation,heat </a:t>
            </a:r>
            <a:r>
              <a:rPr sz="2000" b="1" spc="30" dirty="0">
                <a:latin typeface="Arial"/>
                <a:cs typeface="Arial"/>
              </a:rPr>
              <a:t>travels </a:t>
            </a:r>
            <a:r>
              <a:rPr sz="2000" b="1" spc="55" dirty="0">
                <a:latin typeface="Arial"/>
                <a:cs typeface="Arial"/>
              </a:rPr>
              <a:t>through </a:t>
            </a:r>
            <a:r>
              <a:rPr sz="2000" b="1" spc="60" dirty="0">
                <a:latin typeface="Arial"/>
                <a:cs typeface="Arial"/>
              </a:rPr>
              <a:t>a</a:t>
            </a:r>
            <a:r>
              <a:rPr sz="2000" b="1" spc="5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vacuum.</a:t>
            </a:r>
            <a:endParaRPr sz="2000">
              <a:latin typeface="Arial"/>
              <a:cs typeface="Arial"/>
            </a:endParaRPr>
          </a:p>
          <a:p>
            <a:pPr marL="660400" indent="-6483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660400" algn="l"/>
                <a:tab pos="661035" algn="l"/>
              </a:tabLst>
            </a:pPr>
            <a:r>
              <a:rPr sz="2000" b="1" spc="85" dirty="0">
                <a:latin typeface="Arial"/>
                <a:cs typeface="Arial"/>
              </a:rPr>
              <a:t>Thermal </a:t>
            </a:r>
            <a:r>
              <a:rPr sz="2000" b="1" spc="40" dirty="0">
                <a:latin typeface="Arial"/>
                <a:cs typeface="Arial"/>
              </a:rPr>
              <a:t>conductivity </a:t>
            </a:r>
            <a:r>
              <a:rPr sz="2000" b="1" spc="-10" dirty="0">
                <a:latin typeface="Arial"/>
                <a:cs typeface="Arial"/>
              </a:rPr>
              <a:t>depends</a:t>
            </a:r>
            <a:r>
              <a:rPr sz="2000" b="1" spc="520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on:</a:t>
            </a:r>
            <a:endParaRPr sz="20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  <a:spcBef>
                <a:spcPts val="1080"/>
              </a:spcBef>
            </a:pPr>
            <a:r>
              <a:rPr sz="2000" b="1" spc="85" dirty="0">
                <a:latin typeface="Arial"/>
                <a:cs typeface="Arial"/>
              </a:rPr>
              <a:t>Temperature </a:t>
            </a:r>
            <a:r>
              <a:rPr sz="2000" b="1" spc="75" dirty="0">
                <a:latin typeface="Arial"/>
                <a:cs typeface="Arial"/>
              </a:rPr>
              <a:t>difference-the </a:t>
            </a:r>
            <a:r>
              <a:rPr sz="2000" b="1" spc="80" dirty="0">
                <a:latin typeface="Arial"/>
                <a:cs typeface="Arial"/>
              </a:rPr>
              <a:t>greater </a:t>
            </a:r>
            <a:r>
              <a:rPr sz="2000" b="1" spc="70" dirty="0">
                <a:latin typeface="Arial"/>
                <a:cs typeface="Arial"/>
              </a:rPr>
              <a:t>the </a:t>
            </a:r>
            <a:r>
              <a:rPr sz="2000" b="1" spc="100" dirty="0">
                <a:latin typeface="Arial"/>
                <a:cs typeface="Arial"/>
              </a:rPr>
              <a:t>temperature  </a:t>
            </a:r>
            <a:r>
              <a:rPr sz="2000" b="1" spc="25" dirty="0">
                <a:latin typeface="Arial"/>
                <a:cs typeface="Arial"/>
              </a:rPr>
              <a:t>difference </a:t>
            </a:r>
            <a:r>
              <a:rPr sz="2000" b="1" spc="70" dirty="0">
                <a:latin typeface="Arial"/>
                <a:cs typeface="Arial"/>
              </a:rPr>
              <a:t>the </a:t>
            </a:r>
            <a:r>
              <a:rPr sz="2000" b="1" spc="25" dirty="0">
                <a:latin typeface="Arial"/>
                <a:cs typeface="Arial"/>
              </a:rPr>
              <a:t>higher </a:t>
            </a:r>
            <a:r>
              <a:rPr sz="2000" b="1" spc="70" dirty="0">
                <a:latin typeface="Arial"/>
                <a:cs typeface="Arial"/>
              </a:rPr>
              <a:t>the </a:t>
            </a:r>
            <a:r>
              <a:rPr sz="2000" b="1" spc="120" dirty="0">
                <a:latin typeface="Arial"/>
                <a:cs typeface="Arial"/>
              </a:rPr>
              <a:t>rate </a:t>
            </a:r>
            <a:r>
              <a:rPr sz="2000" b="1" spc="-15" dirty="0">
                <a:latin typeface="Arial"/>
                <a:cs typeface="Arial"/>
              </a:rPr>
              <a:t>of</a:t>
            </a:r>
            <a:r>
              <a:rPr sz="2000" b="1" spc="50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conduction.</a:t>
            </a:r>
            <a:endParaRPr sz="2000">
              <a:latin typeface="Arial"/>
              <a:cs typeface="Arial"/>
            </a:endParaRPr>
          </a:p>
          <a:p>
            <a:pPr marL="927100" marR="64769">
              <a:lnSpc>
                <a:spcPct val="100000"/>
              </a:lnSpc>
              <a:spcBef>
                <a:spcPts val="1085"/>
              </a:spcBef>
            </a:pPr>
            <a:r>
              <a:rPr sz="2000" b="1" spc="25" dirty="0">
                <a:latin typeface="Arial"/>
                <a:cs typeface="Arial"/>
              </a:rPr>
              <a:t>Cross- </a:t>
            </a:r>
            <a:r>
              <a:rPr sz="2000" b="1" spc="-15" dirty="0">
                <a:latin typeface="Arial"/>
                <a:cs typeface="Arial"/>
              </a:rPr>
              <a:t>sectional </a:t>
            </a:r>
            <a:r>
              <a:rPr sz="2000" b="1" spc="110" dirty="0">
                <a:latin typeface="Arial"/>
                <a:cs typeface="Arial"/>
              </a:rPr>
              <a:t>area-thicker </a:t>
            </a:r>
            <a:r>
              <a:rPr sz="2000" b="1" spc="60" dirty="0">
                <a:latin typeface="Arial"/>
                <a:cs typeface="Arial"/>
              </a:rPr>
              <a:t>materials </a:t>
            </a:r>
            <a:r>
              <a:rPr sz="2000" b="1" spc="20" dirty="0">
                <a:latin typeface="Arial"/>
                <a:cs typeface="Arial"/>
              </a:rPr>
              <a:t>conduct </a:t>
            </a:r>
            <a:r>
              <a:rPr sz="2000" b="1" spc="70" dirty="0">
                <a:latin typeface="Arial"/>
                <a:cs typeface="Arial"/>
              </a:rPr>
              <a:t>heat  </a:t>
            </a:r>
            <a:r>
              <a:rPr sz="2000" b="1" spc="50" dirty="0">
                <a:latin typeface="Arial"/>
                <a:cs typeface="Arial"/>
              </a:rPr>
              <a:t>faster </a:t>
            </a:r>
            <a:r>
              <a:rPr sz="2000" b="1" spc="114" dirty="0">
                <a:latin typeface="Arial"/>
                <a:cs typeface="Arial"/>
              </a:rPr>
              <a:t>than </a:t>
            </a:r>
            <a:r>
              <a:rPr sz="2000" b="1" spc="105" dirty="0">
                <a:latin typeface="Arial"/>
                <a:cs typeface="Arial"/>
              </a:rPr>
              <a:t>thin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ones.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319" y="2378471"/>
            <a:ext cx="6234430" cy="1957705"/>
            <a:chOff x="599319" y="2378471"/>
            <a:chExt cx="6234430" cy="1957705"/>
          </a:xfrm>
        </p:grpSpPr>
        <p:sp>
          <p:nvSpPr>
            <p:cNvPr id="3" name="object 3"/>
            <p:cNvSpPr/>
            <p:nvPr/>
          </p:nvSpPr>
          <p:spPr>
            <a:xfrm>
              <a:off x="599319" y="3718560"/>
              <a:ext cx="6233908" cy="617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027" y="2378471"/>
              <a:ext cx="6223127" cy="1359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114031" y="2996692"/>
            <a:ext cx="897255" cy="1338580"/>
            <a:chOff x="7114031" y="2996692"/>
            <a:chExt cx="897255" cy="1338580"/>
          </a:xfrm>
        </p:grpSpPr>
        <p:sp>
          <p:nvSpPr>
            <p:cNvPr id="6" name="object 6"/>
            <p:cNvSpPr/>
            <p:nvPr/>
          </p:nvSpPr>
          <p:spPr>
            <a:xfrm>
              <a:off x="7114031" y="3728042"/>
              <a:ext cx="897234" cy="606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8890" y="2996692"/>
              <a:ext cx="876680" cy="7383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232215"/>
            <a:ext cx="3328670" cy="26777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7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70" dirty="0">
                <a:latin typeface="Arial"/>
                <a:cs typeface="Arial"/>
              </a:rPr>
              <a:t>Introduction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-25" dirty="0">
                <a:latin typeface="Arial"/>
                <a:cs typeface="Arial"/>
              </a:rPr>
              <a:t>Modes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spc="105" dirty="0">
                <a:latin typeface="Arial"/>
                <a:cs typeface="Arial"/>
              </a:rPr>
              <a:t>Heat</a:t>
            </a:r>
            <a:r>
              <a:rPr sz="2000" b="1" spc="655" dirty="0">
                <a:latin typeface="Arial"/>
                <a:cs typeface="Arial"/>
              </a:rPr>
              <a:t> </a:t>
            </a:r>
            <a:r>
              <a:rPr sz="2000" b="1" spc="60" dirty="0">
                <a:latin typeface="Arial"/>
                <a:cs typeface="Arial"/>
              </a:rPr>
              <a:t>Transfer</a:t>
            </a:r>
            <a:endParaRPr sz="2000">
              <a:latin typeface="Arial"/>
              <a:cs typeface="Arial"/>
            </a:endParaRPr>
          </a:p>
          <a:p>
            <a:pPr marL="769620" lvl="1" indent="-35052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770255" algn="l"/>
              </a:tabLst>
            </a:pPr>
            <a:r>
              <a:rPr sz="2000" b="1" spc="15" dirty="0">
                <a:latin typeface="Arial"/>
                <a:cs typeface="Arial"/>
              </a:rPr>
              <a:t>Conduction</a:t>
            </a:r>
            <a:endParaRPr sz="2000">
              <a:latin typeface="Arial"/>
              <a:cs typeface="Arial"/>
            </a:endParaRPr>
          </a:p>
          <a:p>
            <a:pPr marL="769620" lvl="1" indent="-35052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770255" algn="l"/>
              </a:tabLst>
            </a:pPr>
            <a:r>
              <a:rPr sz="2000" b="1" dirty="0">
                <a:latin typeface="Arial"/>
                <a:cs typeface="Arial"/>
              </a:rPr>
              <a:t>Convection</a:t>
            </a:r>
            <a:endParaRPr sz="2000">
              <a:latin typeface="Arial"/>
              <a:cs typeface="Arial"/>
            </a:endParaRPr>
          </a:p>
          <a:p>
            <a:pPr marL="770890" lvl="1" indent="-35179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771525" algn="l"/>
              </a:tabLst>
            </a:pPr>
            <a:r>
              <a:rPr sz="2000" b="1" spc="60" dirty="0">
                <a:latin typeface="Arial"/>
                <a:cs typeface="Arial"/>
              </a:rPr>
              <a:t>Radiation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105" dirty="0">
                <a:latin typeface="Arial"/>
                <a:cs typeface="Arial"/>
              </a:rPr>
              <a:t>Summary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437134"/>
            <a:ext cx="256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solidFill>
                  <a:srgbClr val="D1282D"/>
                </a:solidFill>
                <a:latin typeface="Comic Sans MS"/>
                <a:cs typeface="Comic Sans MS"/>
              </a:rPr>
              <a:t>CONTENTS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905126"/>
            <a:ext cx="5102225" cy="298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985" indent="-457834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  <a:tab pos="470534" algn="l"/>
                <a:tab pos="1198245" algn="l"/>
                <a:tab pos="2163445" algn="l"/>
                <a:tab pos="3062605" algn="l"/>
                <a:tab pos="3815715" algn="l"/>
                <a:tab pos="4114165" algn="l"/>
              </a:tabLst>
            </a:pPr>
            <a:r>
              <a:rPr sz="1900" spc="100" dirty="0">
                <a:latin typeface="Arial"/>
                <a:cs typeface="Arial"/>
              </a:rPr>
              <a:t>tf</a:t>
            </a:r>
            <a:r>
              <a:rPr sz="1900" spc="190" dirty="0">
                <a:latin typeface="Arial"/>
                <a:cs typeface="Arial"/>
              </a:rPr>
              <a:t>e</a:t>
            </a:r>
            <a:r>
              <a:rPr sz="1900" spc="204" dirty="0">
                <a:latin typeface="Arial"/>
                <a:cs typeface="Arial"/>
              </a:rPr>
              <a:t>at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90" dirty="0">
                <a:latin typeface="Arial"/>
                <a:cs typeface="Arial"/>
              </a:rPr>
              <a:t>always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370" dirty="0">
                <a:latin typeface="Arial"/>
                <a:cs typeface="Arial"/>
              </a:rPr>
              <a:t>m</a:t>
            </a:r>
            <a:r>
              <a:rPr sz="1900" spc="-35" dirty="0">
                <a:latin typeface="Arial"/>
                <a:cs typeface="Arial"/>
              </a:rPr>
              <a:t>ove</a:t>
            </a:r>
            <a:r>
              <a:rPr sz="1900" spc="-30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229" dirty="0">
                <a:latin typeface="Arial"/>
                <a:cs typeface="Arial"/>
              </a:rPr>
              <a:t>f</a:t>
            </a:r>
            <a:r>
              <a:rPr sz="1900" spc="280" dirty="0">
                <a:latin typeface="Arial"/>
                <a:cs typeface="Arial"/>
              </a:rPr>
              <a:t>r</a:t>
            </a:r>
            <a:r>
              <a:rPr sz="1900" spc="20" dirty="0">
                <a:latin typeface="Arial"/>
                <a:cs typeface="Arial"/>
              </a:rPr>
              <a:t>o</a:t>
            </a:r>
            <a:r>
              <a:rPr sz="1900" spc="365" dirty="0">
                <a:latin typeface="Arial"/>
                <a:cs typeface="Arial"/>
              </a:rPr>
              <a:t>m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55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265" dirty="0">
                <a:latin typeface="Arial"/>
                <a:cs typeface="Arial"/>
              </a:rPr>
              <a:t>wa</a:t>
            </a:r>
            <a:r>
              <a:rPr sz="1900" spc="145" dirty="0">
                <a:latin typeface="Arial"/>
                <a:cs typeface="Arial"/>
              </a:rPr>
              <a:t>r</a:t>
            </a:r>
            <a:r>
              <a:rPr sz="1900" spc="165" dirty="0">
                <a:latin typeface="Arial"/>
                <a:cs typeface="Arial"/>
              </a:rPr>
              <a:t>mer  </a:t>
            </a:r>
            <a:r>
              <a:rPr sz="1900" spc="50" dirty="0">
                <a:latin typeface="Arial"/>
                <a:cs typeface="Arial"/>
              </a:rPr>
              <a:t>place </a:t>
            </a:r>
            <a:r>
              <a:rPr sz="1900" spc="185" dirty="0">
                <a:latin typeface="Arial"/>
                <a:cs typeface="Arial"/>
              </a:rPr>
              <a:t>to </a:t>
            </a:r>
            <a:r>
              <a:rPr sz="1900" spc="55" dirty="0">
                <a:latin typeface="Arial"/>
                <a:cs typeface="Arial"/>
              </a:rPr>
              <a:t>a </a:t>
            </a:r>
            <a:r>
              <a:rPr sz="1900" spc="65" dirty="0">
                <a:latin typeface="Arial"/>
                <a:cs typeface="Arial"/>
              </a:rPr>
              <a:t>cooler</a:t>
            </a:r>
            <a:r>
              <a:rPr sz="1900" spc="640" dirty="0">
                <a:latin typeface="Arial"/>
                <a:cs typeface="Arial"/>
              </a:rPr>
              <a:t> </a:t>
            </a:r>
            <a:r>
              <a:rPr sz="1900" spc="30" dirty="0">
                <a:latin typeface="Arial"/>
                <a:cs typeface="Arial"/>
              </a:rPr>
              <a:t>place.</a:t>
            </a:r>
            <a:endParaRPr sz="1900">
              <a:latin typeface="Arial"/>
              <a:cs typeface="Arial"/>
            </a:endParaRPr>
          </a:p>
          <a:p>
            <a:pPr marL="469900" marR="5715" indent="-457834">
              <a:lnSpc>
                <a:spcPct val="100000"/>
              </a:lnSpc>
              <a:spcBef>
                <a:spcPts val="105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1900" spc="204" dirty="0">
                <a:latin typeface="Arial"/>
                <a:cs typeface="Arial"/>
              </a:rPr>
              <a:t>tfot </a:t>
            </a:r>
            <a:r>
              <a:rPr sz="1900" spc="55" dirty="0">
                <a:latin typeface="Arial"/>
                <a:cs typeface="Arial"/>
              </a:rPr>
              <a:t>objects </a:t>
            </a:r>
            <a:r>
              <a:rPr sz="1900" spc="160" dirty="0">
                <a:latin typeface="Arial"/>
                <a:cs typeface="Arial"/>
              </a:rPr>
              <a:t>in </a:t>
            </a:r>
            <a:r>
              <a:rPr sz="1900" spc="55" dirty="0">
                <a:latin typeface="Arial"/>
                <a:cs typeface="Arial"/>
              </a:rPr>
              <a:t>a </a:t>
            </a:r>
            <a:r>
              <a:rPr sz="1900" spc="65" dirty="0">
                <a:latin typeface="Arial"/>
                <a:cs typeface="Arial"/>
              </a:rPr>
              <a:t>cooler </a:t>
            </a:r>
            <a:r>
              <a:rPr sz="1900" spc="180" dirty="0">
                <a:latin typeface="Arial"/>
                <a:cs typeface="Arial"/>
              </a:rPr>
              <a:t>room </a:t>
            </a:r>
            <a:r>
              <a:rPr sz="1900" spc="160" dirty="0">
                <a:latin typeface="Arial"/>
                <a:cs typeface="Arial"/>
              </a:rPr>
              <a:t>will </a:t>
            </a:r>
            <a:r>
              <a:rPr sz="1900" spc="40" dirty="0">
                <a:latin typeface="Arial"/>
                <a:cs typeface="Arial"/>
              </a:rPr>
              <a:t>cool  </a:t>
            </a:r>
            <a:r>
              <a:rPr sz="1900" spc="185" dirty="0">
                <a:latin typeface="Arial"/>
                <a:cs typeface="Arial"/>
              </a:rPr>
              <a:t>to </a:t>
            </a:r>
            <a:r>
              <a:rPr sz="1900" spc="175" dirty="0">
                <a:latin typeface="Arial"/>
                <a:cs typeface="Arial"/>
              </a:rPr>
              <a:t>room</a:t>
            </a:r>
            <a:r>
              <a:rPr sz="1900" spc="285" dirty="0">
                <a:latin typeface="Arial"/>
                <a:cs typeface="Arial"/>
              </a:rPr>
              <a:t> </a:t>
            </a:r>
            <a:r>
              <a:rPr sz="1900" spc="145" dirty="0">
                <a:latin typeface="Arial"/>
                <a:cs typeface="Arial"/>
              </a:rPr>
              <a:t>temperature.</a:t>
            </a:r>
            <a:endParaRPr sz="19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55"/>
              </a:spcBef>
              <a:buFont typeface="Wingdings"/>
              <a:buChar char=""/>
              <a:tabLst>
                <a:tab pos="469900" algn="l"/>
                <a:tab pos="470534" algn="l"/>
                <a:tab pos="1144905" algn="l"/>
                <a:tab pos="2105660" algn="l"/>
                <a:tab pos="2479040" algn="l"/>
                <a:tab pos="2765425" algn="l"/>
                <a:tab pos="3879850" algn="l"/>
                <a:tab pos="4667250" algn="l"/>
              </a:tabLst>
            </a:pPr>
            <a:r>
              <a:rPr sz="1900" spc="65" dirty="0">
                <a:latin typeface="Arial"/>
                <a:cs typeface="Arial"/>
              </a:rPr>
              <a:t>Cold	</a:t>
            </a:r>
            <a:r>
              <a:rPr sz="1900" spc="55" dirty="0">
                <a:latin typeface="Arial"/>
                <a:cs typeface="Arial"/>
              </a:rPr>
              <a:t>objects	</a:t>
            </a:r>
            <a:r>
              <a:rPr sz="1900" spc="160" dirty="0">
                <a:latin typeface="Arial"/>
                <a:cs typeface="Arial"/>
              </a:rPr>
              <a:t>in	</a:t>
            </a:r>
            <a:r>
              <a:rPr sz="1900" spc="55" dirty="0">
                <a:latin typeface="Arial"/>
                <a:cs typeface="Arial"/>
              </a:rPr>
              <a:t>a	</a:t>
            </a:r>
            <a:r>
              <a:rPr sz="1900" spc="215" dirty="0">
                <a:latin typeface="Arial"/>
                <a:cs typeface="Arial"/>
              </a:rPr>
              <a:t>warmer	</a:t>
            </a:r>
            <a:r>
              <a:rPr sz="1900" spc="180" dirty="0">
                <a:latin typeface="Arial"/>
                <a:cs typeface="Arial"/>
              </a:rPr>
              <a:t>room	</a:t>
            </a:r>
            <a:r>
              <a:rPr sz="1900" spc="160" dirty="0">
                <a:latin typeface="Arial"/>
                <a:cs typeface="Arial"/>
              </a:rPr>
              <a:t>will</a:t>
            </a:r>
            <a:endParaRPr sz="19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900" spc="114" dirty="0">
                <a:latin typeface="Arial"/>
                <a:cs typeface="Arial"/>
              </a:rPr>
              <a:t>heat </a:t>
            </a:r>
            <a:r>
              <a:rPr sz="1900" spc="130" dirty="0">
                <a:latin typeface="Arial"/>
                <a:cs typeface="Arial"/>
              </a:rPr>
              <a:t>up </a:t>
            </a:r>
            <a:r>
              <a:rPr sz="1900" spc="185" dirty="0">
                <a:latin typeface="Arial"/>
                <a:cs typeface="Arial"/>
              </a:rPr>
              <a:t>to </a:t>
            </a:r>
            <a:r>
              <a:rPr sz="1900" spc="175" dirty="0">
                <a:latin typeface="Arial"/>
                <a:cs typeface="Arial"/>
              </a:rPr>
              <a:t>room</a:t>
            </a:r>
            <a:r>
              <a:rPr sz="1900" spc="509" dirty="0">
                <a:latin typeface="Arial"/>
                <a:cs typeface="Arial"/>
              </a:rPr>
              <a:t> </a:t>
            </a:r>
            <a:r>
              <a:rPr sz="1900" spc="145" dirty="0">
                <a:latin typeface="Arial"/>
                <a:cs typeface="Arial"/>
              </a:rPr>
              <a:t>temperature.</a:t>
            </a:r>
            <a:endParaRPr sz="1900">
              <a:latin typeface="Arial"/>
              <a:cs typeface="Arial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1045"/>
              </a:spcBef>
              <a:buFont typeface="Wingdings"/>
              <a:buChar char=""/>
              <a:tabLst>
                <a:tab pos="470534" algn="l"/>
              </a:tabLst>
            </a:pPr>
            <a:r>
              <a:rPr sz="1800" spc="155" dirty="0">
                <a:latin typeface="Arial"/>
                <a:cs typeface="Arial"/>
              </a:rPr>
              <a:t>tfeat </a:t>
            </a:r>
            <a:r>
              <a:rPr sz="1800" spc="-15" dirty="0">
                <a:latin typeface="Arial"/>
                <a:cs typeface="Arial"/>
              </a:rPr>
              <a:t>is </a:t>
            </a:r>
            <a:r>
              <a:rPr sz="1800" spc="55" dirty="0">
                <a:latin typeface="Arial"/>
                <a:cs typeface="Arial"/>
              </a:rPr>
              <a:t>a </a:t>
            </a:r>
            <a:r>
              <a:rPr sz="1800" spc="210" dirty="0">
                <a:latin typeface="Arial"/>
                <a:cs typeface="Arial"/>
              </a:rPr>
              <a:t>form </a:t>
            </a:r>
            <a:r>
              <a:rPr sz="1800" spc="90" dirty="0">
                <a:latin typeface="Arial"/>
                <a:cs typeface="Arial"/>
              </a:rPr>
              <a:t>of energy </a:t>
            </a:r>
            <a:r>
              <a:rPr sz="1800" spc="130" dirty="0">
                <a:latin typeface="Arial"/>
                <a:cs typeface="Arial"/>
              </a:rPr>
              <a:t>which </a:t>
            </a:r>
            <a:r>
              <a:rPr sz="1800" spc="-50" dirty="0">
                <a:latin typeface="Arial"/>
                <a:cs typeface="Arial"/>
              </a:rPr>
              <a:t>passes  </a:t>
            </a:r>
            <a:r>
              <a:rPr sz="1800" spc="210" dirty="0">
                <a:latin typeface="Arial"/>
                <a:cs typeface="Arial"/>
              </a:rPr>
              <a:t>from </a:t>
            </a:r>
            <a:r>
              <a:rPr sz="1800" spc="55" dirty="0">
                <a:latin typeface="Arial"/>
                <a:cs typeface="Arial"/>
              </a:rPr>
              <a:t>a </a:t>
            </a:r>
            <a:r>
              <a:rPr sz="1800" spc="100" dirty="0">
                <a:latin typeface="Arial"/>
                <a:cs typeface="Arial"/>
              </a:rPr>
              <a:t>body </a:t>
            </a:r>
            <a:r>
              <a:rPr sz="1800" spc="200" dirty="0">
                <a:latin typeface="Arial"/>
                <a:cs typeface="Arial"/>
              </a:rPr>
              <a:t>at </a:t>
            </a:r>
            <a:r>
              <a:rPr sz="1800" spc="105" dirty="0">
                <a:latin typeface="Arial"/>
                <a:cs typeface="Arial"/>
              </a:rPr>
              <a:t>higher </a:t>
            </a:r>
            <a:r>
              <a:rPr sz="1800" spc="160" dirty="0">
                <a:latin typeface="Arial"/>
                <a:cs typeface="Arial"/>
              </a:rPr>
              <a:t>temperature </a:t>
            </a:r>
            <a:r>
              <a:rPr sz="1800" spc="185" dirty="0">
                <a:latin typeface="Arial"/>
                <a:cs typeface="Arial"/>
              </a:rPr>
              <a:t>to  </a:t>
            </a:r>
            <a:r>
              <a:rPr sz="1800" spc="55" dirty="0">
                <a:latin typeface="Arial"/>
                <a:cs typeface="Arial"/>
              </a:rPr>
              <a:t>a </a:t>
            </a:r>
            <a:r>
              <a:rPr sz="1800" spc="100" dirty="0">
                <a:latin typeface="Arial"/>
                <a:cs typeface="Arial"/>
              </a:rPr>
              <a:t>body </a:t>
            </a:r>
            <a:r>
              <a:rPr sz="1800" spc="195" dirty="0">
                <a:latin typeface="Arial"/>
                <a:cs typeface="Arial"/>
              </a:rPr>
              <a:t>at </a:t>
            </a:r>
            <a:r>
              <a:rPr sz="1800" spc="55" dirty="0">
                <a:latin typeface="Arial"/>
                <a:cs typeface="Arial"/>
              </a:rPr>
              <a:t>a </a:t>
            </a:r>
            <a:r>
              <a:rPr sz="1800" spc="130" dirty="0">
                <a:latin typeface="Arial"/>
                <a:cs typeface="Arial"/>
              </a:rPr>
              <a:t>lower</a:t>
            </a:r>
            <a:r>
              <a:rPr sz="1800" spc="685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temperature.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7133" y="449325"/>
            <a:ext cx="2971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65" dirty="0">
                <a:solidFill>
                  <a:srgbClr val="D1282D"/>
                </a:solidFill>
                <a:latin typeface="Comic Sans MS"/>
                <a:cs typeface="Comic Sans MS"/>
              </a:rPr>
              <a:t>I</a:t>
            </a:r>
            <a:r>
              <a:rPr sz="4000" b="0" spc="-70" dirty="0">
                <a:solidFill>
                  <a:srgbClr val="D1282D"/>
                </a:solidFill>
                <a:latin typeface="Comic Sans MS"/>
                <a:cs typeface="Comic Sans MS"/>
              </a:rPr>
              <a:t>ntr</a:t>
            </a:r>
            <a:r>
              <a:rPr sz="4000" b="0" spc="-65" dirty="0">
                <a:solidFill>
                  <a:srgbClr val="D1282D"/>
                </a:solidFill>
                <a:latin typeface="Comic Sans MS"/>
                <a:cs typeface="Comic Sans MS"/>
              </a:rPr>
              <a:t>o</a:t>
            </a:r>
            <a:r>
              <a:rPr sz="4000" b="0" spc="-60" dirty="0">
                <a:solidFill>
                  <a:srgbClr val="D1282D"/>
                </a:solidFill>
                <a:latin typeface="Comic Sans MS"/>
                <a:cs typeface="Comic Sans MS"/>
              </a:rPr>
              <a:t>d</a:t>
            </a:r>
            <a:r>
              <a:rPr sz="4000" b="0" spc="-65" dirty="0">
                <a:solidFill>
                  <a:srgbClr val="D1282D"/>
                </a:solidFill>
                <a:latin typeface="Comic Sans MS"/>
                <a:cs typeface="Comic Sans MS"/>
              </a:rPr>
              <a:t>u</a:t>
            </a:r>
            <a:r>
              <a:rPr sz="4000" b="0" spc="-70" dirty="0">
                <a:solidFill>
                  <a:srgbClr val="D1282D"/>
                </a:solidFill>
                <a:latin typeface="Comic Sans MS"/>
                <a:cs typeface="Comic Sans MS"/>
              </a:rPr>
              <a:t>cti</a:t>
            </a:r>
            <a:r>
              <a:rPr sz="4000" b="0" spc="-65" dirty="0">
                <a:solidFill>
                  <a:srgbClr val="D1282D"/>
                </a:solidFill>
                <a:latin typeface="Comic Sans MS"/>
                <a:cs typeface="Comic Sans MS"/>
              </a:rPr>
              <a:t>o</a:t>
            </a:r>
            <a:r>
              <a:rPr sz="4000" b="0" spc="-5" dirty="0">
                <a:solidFill>
                  <a:srgbClr val="D1282D"/>
                </a:solidFill>
                <a:latin typeface="Comic Sans MS"/>
                <a:cs typeface="Comic Sans MS"/>
              </a:rPr>
              <a:t>n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6911" y="2062018"/>
            <a:ext cx="2676088" cy="3611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698" y="665734"/>
            <a:ext cx="6272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75" dirty="0">
                <a:solidFill>
                  <a:srgbClr val="D1282D"/>
                </a:solidFill>
                <a:latin typeface="Comic Sans MS"/>
                <a:cs typeface="Comic Sans MS"/>
              </a:rPr>
              <a:t>Why </a:t>
            </a:r>
            <a:r>
              <a:rPr b="0" spc="55" dirty="0">
                <a:solidFill>
                  <a:srgbClr val="D1282D"/>
                </a:solidFill>
                <a:latin typeface="Comic Sans MS"/>
                <a:cs typeface="Comic Sans MS"/>
              </a:rPr>
              <a:t>we </a:t>
            </a:r>
            <a:r>
              <a:rPr b="0" spc="80" dirty="0">
                <a:solidFill>
                  <a:srgbClr val="D1282D"/>
                </a:solidFill>
                <a:latin typeface="Comic Sans MS"/>
                <a:cs typeface="Comic Sans MS"/>
              </a:rPr>
              <a:t>need </a:t>
            </a:r>
            <a:r>
              <a:rPr b="0" spc="85" dirty="0">
                <a:solidFill>
                  <a:srgbClr val="D1282D"/>
                </a:solidFill>
                <a:latin typeface="Comic Sans MS"/>
                <a:cs typeface="Comic Sans MS"/>
              </a:rPr>
              <a:t>heat</a:t>
            </a:r>
            <a:r>
              <a:rPr b="0" spc="675" dirty="0">
                <a:solidFill>
                  <a:srgbClr val="D1282D"/>
                </a:solidFill>
                <a:latin typeface="Comic Sans MS"/>
                <a:cs typeface="Comic Sans MS"/>
              </a:rPr>
              <a:t> </a:t>
            </a:r>
            <a:r>
              <a:rPr b="0" spc="95" dirty="0">
                <a:solidFill>
                  <a:srgbClr val="D1282D"/>
                </a:solidFill>
                <a:latin typeface="Comic Sans MS"/>
                <a:cs typeface="Comic Sans MS"/>
              </a:rPr>
              <a:t>transfer</a:t>
            </a:r>
          </a:p>
        </p:txBody>
      </p:sp>
      <p:sp>
        <p:nvSpPr>
          <p:cNvPr id="3" name="object 3"/>
          <p:cNvSpPr/>
          <p:nvPr/>
        </p:nvSpPr>
        <p:spPr>
          <a:xfrm>
            <a:off x="5056055" y="1447800"/>
            <a:ext cx="3402144" cy="4638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814525"/>
            <a:ext cx="4347210" cy="3532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35560" algn="just">
              <a:lnSpc>
                <a:spcPct val="100000"/>
              </a:lnSpc>
              <a:spcBef>
                <a:spcPts val="100"/>
              </a:spcBef>
            </a:pPr>
            <a:r>
              <a:rPr sz="1800" spc="200" dirty="0">
                <a:latin typeface="Arial"/>
                <a:cs typeface="Arial"/>
              </a:rPr>
              <a:t>A </a:t>
            </a:r>
            <a:r>
              <a:rPr sz="1800" spc="165" dirty="0">
                <a:latin typeface="Arial"/>
                <a:cs typeface="Arial"/>
              </a:rPr>
              <a:t>thermodynamic </a:t>
            </a:r>
            <a:r>
              <a:rPr sz="1800" spc="125" dirty="0">
                <a:latin typeface="Arial"/>
                <a:cs typeface="Arial"/>
              </a:rPr>
              <a:t>simply </a:t>
            </a:r>
            <a:r>
              <a:rPr sz="1800" spc="70" dirty="0">
                <a:latin typeface="Arial"/>
                <a:cs typeface="Arial"/>
              </a:rPr>
              <a:t>tells </a:t>
            </a:r>
            <a:r>
              <a:rPr sz="1800" spc="-30" dirty="0">
                <a:latin typeface="Arial"/>
                <a:cs typeface="Arial"/>
              </a:rPr>
              <a:t>us  </a:t>
            </a:r>
            <a:r>
              <a:rPr sz="1800" spc="140" dirty="0">
                <a:latin typeface="Arial"/>
                <a:cs typeface="Arial"/>
              </a:rPr>
              <a:t>how much </a:t>
            </a:r>
            <a:r>
              <a:rPr sz="1800" spc="170" dirty="0">
                <a:latin typeface="Arial"/>
                <a:cs typeface="Arial"/>
              </a:rPr>
              <a:t>amount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14" dirty="0">
                <a:latin typeface="Arial"/>
                <a:cs typeface="Arial"/>
              </a:rPr>
              <a:t>heat </a:t>
            </a:r>
            <a:r>
              <a:rPr sz="1800" spc="145" dirty="0">
                <a:latin typeface="Arial"/>
                <a:cs typeface="Arial"/>
              </a:rPr>
              <a:t>transfer  </a:t>
            </a:r>
            <a:r>
              <a:rPr sz="1800" spc="210" dirty="0">
                <a:latin typeface="Arial"/>
                <a:cs typeface="Arial"/>
              </a:rPr>
              <a:t>from</a:t>
            </a:r>
            <a:r>
              <a:rPr sz="1800" spc="919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one </a:t>
            </a:r>
            <a:r>
              <a:rPr sz="1800" spc="120" dirty="0">
                <a:latin typeface="Arial"/>
                <a:cs typeface="Arial"/>
              </a:rPr>
              <a:t>equilibrium </a:t>
            </a:r>
            <a:r>
              <a:rPr sz="1800" spc="105" dirty="0">
                <a:latin typeface="Arial"/>
                <a:cs typeface="Arial"/>
              </a:rPr>
              <a:t>state </a:t>
            </a:r>
            <a:r>
              <a:rPr sz="1800" spc="175" dirty="0">
                <a:latin typeface="Arial"/>
                <a:cs typeface="Arial"/>
              </a:rPr>
              <a:t>to  </a:t>
            </a:r>
            <a:r>
              <a:rPr sz="1800" spc="135" dirty="0">
                <a:latin typeface="Arial"/>
                <a:cs typeface="Arial"/>
              </a:rPr>
              <a:t>another </a:t>
            </a:r>
            <a:r>
              <a:rPr sz="1800" spc="114" dirty="0">
                <a:latin typeface="Arial"/>
                <a:cs typeface="Arial"/>
              </a:rPr>
              <a:t>equilibrium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state.</a:t>
            </a:r>
            <a:endParaRPr sz="1800">
              <a:latin typeface="Arial"/>
              <a:cs typeface="Arial"/>
            </a:endParaRPr>
          </a:p>
          <a:p>
            <a:pPr marL="12700" marR="109220">
              <a:lnSpc>
                <a:spcPct val="100000"/>
              </a:lnSpc>
              <a:spcBef>
                <a:spcPts val="1685"/>
              </a:spcBef>
            </a:pPr>
            <a:r>
              <a:rPr sz="1800" spc="120" dirty="0">
                <a:latin typeface="Arial"/>
                <a:cs typeface="Arial"/>
              </a:rPr>
              <a:t>If </a:t>
            </a:r>
            <a:r>
              <a:rPr sz="1800" spc="210" dirty="0">
                <a:latin typeface="Arial"/>
                <a:cs typeface="Arial"/>
              </a:rPr>
              <a:t>two </a:t>
            </a:r>
            <a:r>
              <a:rPr sz="1800" spc="20" dirty="0">
                <a:latin typeface="Arial"/>
                <a:cs typeface="Arial"/>
              </a:rPr>
              <a:t>bodies </a:t>
            </a:r>
            <a:r>
              <a:rPr sz="1800" spc="200" dirty="0">
                <a:latin typeface="Arial"/>
                <a:cs typeface="Arial"/>
              </a:rPr>
              <a:t>at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45" dirty="0">
                <a:latin typeface="Arial"/>
                <a:cs typeface="Arial"/>
              </a:rPr>
              <a:t>same  </a:t>
            </a:r>
            <a:r>
              <a:rPr sz="1800" spc="155" dirty="0">
                <a:latin typeface="Arial"/>
                <a:cs typeface="Arial"/>
              </a:rPr>
              <a:t>temperature </a:t>
            </a:r>
            <a:r>
              <a:rPr sz="1800" spc="100" dirty="0">
                <a:latin typeface="Arial"/>
                <a:cs typeface="Arial"/>
              </a:rPr>
              <a:t>are </a:t>
            </a:r>
            <a:r>
              <a:rPr sz="1800" spc="150" dirty="0">
                <a:latin typeface="Arial"/>
                <a:cs typeface="Arial"/>
              </a:rPr>
              <a:t>in </a:t>
            </a:r>
            <a:r>
              <a:rPr sz="1800" spc="130" dirty="0">
                <a:latin typeface="Arial"/>
                <a:cs typeface="Arial"/>
              </a:rPr>
              <a:t>contact, </a:t>
            </a:r>
            <a:r>
              <a:rPr sz="1800" spc="125" dirty="0">
                <a:latin typeface="Arial"/>
                <a:cs typeface="Arial"/>
              </a:rPr>
              <a:t>there </a:t>
            </a:r>
            <a:r>
              <a:rPr sz="1800" spc="-15" dirty="0">
                <a:latin typeface="Arial"/>
                <a:cs typeface="Arial"/>
              </a:rPr>
              <a:t>is  </a:t>
            </a:r>
            <a:r>
              <a:rPr sz="1800" spc="100" dirty="0">
                <a:latin typeface="Arial"/>
                <a:cs typeface="Arial"/>
              </a:rPr>
              <a:t>no </a:t>
            </a:r>
            <a:r>
              <a:rPr sz="1800" spc="150" dirty="0">
                <a:latin typeface="Arial"/>
                <a:cs typeface="Arial"/>
              </a:rPr>
              <a:t>net </a:t>
            </a:r>
            <a:r>
              <a:rPr sz="1800" spc="110" dirty="0">
                <a:latin typeface="Arial"/>
                <a:cs typeface="Arial"/>
              </a:rPr>
              <a:t>heat </a:t>
            </a:r>
            <a:r>
              <a:rPr sz="1800" spc="145" dirty="0">
                <a:latin typeface="Arial"/>
                <a:cs typeface="Arial"/>
              </a:rPr>
              <a:t>flow </a:t>
            </a:r>
            <a:r>
              <a:rPr sz="1800" spc="210" dirty="0">
                <a:latin typeface="Arial"/>
                <a:cs typeface="Arial"/>
              </a:rPr>
              <a:t>from </a:t>
            </a:r>
            <a:r>
              <a:rPr sz="1800" spc="40" dirty="0">
                <a:latin typeface="Arial"/>
                <a:cs typeface="Arial"/>
              </a:rPr>
              <a:t>one </a:t>
            </a:r>
            <a:r>
              <a:rPr sz="1800" spc="95" dirty="0">
                <a:latin typeface="Arial"/>
                <a:cs typeface="Arial"/>
              </a:rPr>
              <a:t>body </a:t>
            </a:r>
            <a:r>
              <a:rPr sz="1800" spc="180" dirty="0">
                <a:latin typeface="Arial"/>
                <a:cs typeface="Arial"/>
              </a:rPr>
              <a:t>to 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45" dirty="0">
                <a:latin typeface="Arial"/>
                <a:cs typeface="Arial"/>
              </a:rPr>
              <a:t>other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spc="50" dirty="0">
                <a:latin typeface="Arial"/>
                <a:cs typeface="Arial"/>
              </a:rPr>
              <a:t>This </a:t>
            </a:r>
            <a:r>
              <a:rPr sz="1800" spc="130" dirty="0">
                <a:latin typeface="Arial"/>
                <a:cs typeface="Arial"/>
              </a:rPr>
              <a:t>condition </a:t>
            </a:r>
            <a:r>
              <a:rPr sz="1800" spc="-15" dirty="0">
                <a:latin typeface="Arial"/>
                <a:cs typeface="Arial"/>
              </a:rPr>
              <a:t>is </a:t>
            </a:r>
            <a:r>
              <a:rPr sz="1800" spc="165" dirty="0">
                <a:latin typeface="Arial"/>
                <a:cs typeface="Arial"/>
              </a:rPr>
              <a:t>known </a:t>
            </a:r>
            <a:r>
              <a:rPr sz="1800" spc="-45" dirty="0">
                <a:latin typeface="Arial"/>
                <a:cs typeface="Arial"/>
              </a:rPr>
              <a:t>as </a:t>
            </a:r>
            <a:r>
              <a:rPr sz="1800" b="1" spc="90" dirty="0">
                <a:solidFill>
                  <a:srgbClr val="C00000"/>
                </a:solidFill>
                <a:latin typeface="Arial"/>
                <a:cs typeface="Arial"/>
              </a:rPr>
              <a:t>thermal 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equilibrium</a:t>
            </a:r>
            <a:r>
              <a:rPr sz="1800" spc="10" dirty="0">
                <a:latin typeface="Arial"/>
                <a:cs typeface="Arial"/>
              </a:rPr>
              <a:t>. </a:t>
            </a:r>
            <a:r>
              <a:rPr sz="1800" spc="55" dirty="0">
                <a:latin typeface="Arial"/>
                <a:cs typeface="Arial"/>
              </a:rPr>
              <a:t>The </a:t>
            </a:r>
            <a:r>
              <a:rPr sz="1800" spc="10" dirty="0">
                <a:latin typeface="Arial"/>
                <a:cs typeface="Arial"/>
              </a:rPr>
              <a:t>SI </a:t>
            </a:r>
            <a:r>
              <a:rPr sz="1800" spc="180" dirty="0">
                <a:latin typeface="Arial"/>
                <a:cs typeface="Arial"/>
              </a:rPr>
              <a:t>unit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114" dirty="0">
                <a:latin typeface="Arial"/>
                <a:cs typeface="Arial"/>
              </a:rPr>
              <a:t>heat </a:t>
            </a:r>
            <a:r>
              <a:rPr sz="1800" spc="-10" dirty="0">
                <a:latin typeface="Arial"/>
                <a:cs typeface="Arial"/>
              </a:rPr>
              <a:t>is </a:t>
            </a:r>
            <a:r>
              <a:rPr sz="1800" spc="130" dirty="0">
                <a:latin typeface="Arial"/>
                <a:cs typeface="Arial"/>
              </a:rPr>
              <a:t>the 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Joule</a:t>
            </a:r>
            <a:r>
              <a:rPr sz="1800" b="1" spc="22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(J).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925" y="142875"/>
            <a:ext cx="6979434" cy="461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5249417"/>
            <a:ext cx="76936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204" dirty="0">
                <a:latin typeface="Arial"/>
                <a:cs typeface="Arial"/>
              </a:rPr>
              <a:t>tfeat </a:t>
            </a:r>
            <a:r>
              <a:rPr sz="2400" spc="195" dirty="0">
                <a:latin typeface="Arial"/>
                <a:cs typeface="Arial"/>
              </a:rPr>
              <a:t>transfer </a:t>
            </a:r>
            <a:r>
              <a:rPr sz="2400" spc="90" dirty="0">
                <a:latin typeface="Arial"/>
                <a:cs typeface="Arial"/>
              </a:rPr>
              <a:t>plays </a:t>
            </a:r>
            <a:r>
              <a:rPr sz="2400" spc="245" dirty="0">
                <a:latin typeface="Arial"/>
                <a:cs typeface="Arial"/>
              </a:rPr>
              <a:t>major </a:t>
            </a:r>
            <a:r>
              <a:rPr sz="2400" spc="150" dirty="0">
                <a:latin typeface="Arial"/>
                <a:cs typeface="Arial"/>
              </a:rPr>
              <a:t>rule </a:t>
            </a:r>
            <a:r>
              <a:rPr sz="2400" spc="70" dirty="0">
                <a:latin typeface="Arial"/>
                <a:cs typeface="Arial"/>
              </a:rPr>
              <a:t>design </a:t>
            </a:r>
            <a:r>
              <a:rPr sz="2400" spc="120" dirty="0">
                <a:latin typeface="Arial"/>
                <a:cs typeface="Arial"/>
              </a:rPr>
              <a:t>of </a:t>
            </a:r>
            <a:r>
              <a:rPr sz="2400" spc="250" dirty="0">
                <a:latin typeface="Arial"/>
                <a:cs typeface="Arial"/>
              </a:rPr>
              <a:t>many  </a:t>
            </a:r>
            <a:r>
              <a:rPr sz="2400" spc="35" dirty="0">
                <a:latin typeface="Arial"/>
                <a:cs typeface="Arial"/>
              </a:rPr>
              <a:t>devices,such </a:t>
            </a:r>
            <a:r>
              <a:rPr sz="2400" spc="-60" dirty="0">
                <a:latin typeface="Arial"/>
                <a:cs typeface="Arial"/>
              </a:rPr>
              <a:t>as </a:t>
            </a:r>
            <a:r>
              <a:rPr sz="2400" spc="185" dirty="0">
                <a:latin typeface="Arial"/>
                <a:cs typeface="Arial"/>
              </a:rPr>
              <a:t>radiators, </a:t>
            </a:r>
            <a:r>
              <a:rPr sz="2400" spc="95" dirty="0">
                <a:latin typeface="Arial"/>
                <a:cs typeface="Arial"/>
              </a:rPr>
              <a:t>solar </a:t>
            </a:r>
            <a:r>
              <a:rPr sz="2400" spc="100" dirty="0">
                <a:latin typeface="Arial"/>
                <a:cs typeface="Arial"/>
              </a:rPr>
              <a:t>collectors, </a:t>
            </a:r>
            <a:r>
              <a:rPr sz="2400" spc="105" dirty="0">
                <a:latin typeface="Arial"/>
                <a:cs typeface="Arial"/>
              </a:rPr>
              <a:t>various  </a:t>
            </a:r>
            <a:r>
              <a:rPr sz="2400" spc="145" dirty="0">
                <a:latin typeface="Arial"/>
                <a:cs typeface="Arial"/>
              </a:rPr>
              <a:t>components </a:t>
            </a:r>
            <a:r>
              <a:rPr sz="2400" spc="120" dirty="0">
                <a:latin typeface="Arial"/>
                <a:cs typeface="Arial"/>
              </a:rPr>
              <a:t>of </a:t>
            </a:r>
            <a:r>
              <a:rPr sz="2400" spc="185" dirty="0">
                <a:latin typeface="Arial"/>
                <a:cs typeface="Arial"/>
              </a:rPr>
              <a:t>power </a:t>
            </a:r>
            <a:r>
              <a:rPr sz="2400" spc="155" dirty="0">
                <a:latin typeface="Arial"/>
                <a:cs typeface="Arial"/>
              </a:rPr>
              <a:t>plants, </a:t>
            </a:r>
            <a:r>
              <a:rPr sz="2400" spc="45" dirty="0">
                <a:latin typeface="Arial"/>
                <a:cs typeface="Arial"/>
              </a:rPr>
              <a:t>even </a:t>
            </a:r>
            <a:r>
              <a:rPr sz="2400" dirty="0">
                <a:latin typeface="Arial"/>
                <a:cs typeface="Arial"/>
              </a:rPr>
              <a:t>space</a:t>
            </a:r>
            <a:r>
              <a:rPr sz="2400" spc="39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craft.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0934"/>
            <a:ext cx="570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90" dirty="0">
                <a:solidFill>
                  <a:srgbClr val="D1282D"/>
                </a:solidFill>
                <a:latin typeface="Comic Sans MS"/>
                <a:cs typeface="Comic Sans MS"/>
              </a:rPr>
              <a:t>Modes </a:t>
            </a:r>
            <a:r>
              <a:rPr b="0" spc="60" dirty="0">
                <a:solidFill>
                  <a:srgbClr val="D1282D"/>
                </a:solidFill>
                <a:latin typeface="Comic Sans MS"/>
                <a:cs typeface="Comic Sans MS"/>
              </a:rPr>
              <a:t>Of </a:t>
            </a:r>
            <a:r>
              <a:rPr b="0" spc="85" dirty="0">
                <a:solidFill>
                  <a:srgbClr val="D1282D"/>
                </a:solidFill>
                <a:latin typeface="Comic Sans MS"/>
                <a:cs typeface="Comic Sans MS"/>
              </a:rPr>
              <a:t>Heat</a:t>
            </a:r>
            <a:r>
              <a:rPr b="0" spc="459" dirty="0">
                <a:solidFill>
                  <a:srgbClr val="D1282D"/>
                </a:solidFill>
                <a:latin typeface="Comic Sans MS"/>
                <a:cs typeface="Comic Sans MS"/>
              </a:rPr>
              <a:t> </a:t>
            </a:r>
            <a:r>
              <a:rPr b="0" spc="95" dirty="0">
                <a:solidFill>
                  <a:srgbClr val="D1282D"/>
                </a:solidFill>
                <a:latin typeface="Comic Sans MS"/>
                <a:cs typeface="Comic Sans MS"/>
              </a:rPr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20470"/>
            <a:ext cx="6324600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sz="1800" spc="155" dirty="0">
                <a:latin typeface="Arial"/>
                <a:cs typeface="Arial"/>
              </a:rPr>
              <a:t>tfeat </a:t>
            </a:r>
            <a:r>
              <a:rPr sz="1800" spc="85" dirty="0">
                <a:latin typeface="Arial"/>
                <a:cs typeface="Arial"/>
              </a:rPr>
              <a:t>can </a:t>
            </a:r>
            <a:r>
              <a:rPr sz="1800" spc="140" dirty="0">
                <a:latin typeface="Arial"/>
                <a:cs typeface="Arial"/>
              </a:rPr>
              <a:t>travel </a:t>
            </a:r>
            <a:r>
              <a:rPr sz="1800" spc="150" dirty="0">
                <a:latin typeface="Arial"/>
                <a:cs typeface="Arial"/>
              </a:rPr>
              <a:t>through </a:t>
            </a:r>
            <a:r>
              <a:rPr sz="1800" spc="55" dirty="0">
                <a:latin typeface="Arial"/>
                <a:cs typeface="Arial"/>
              </a:rPr>
              <a:t>a </a:t>
            </a:r>
            <a:r>
              <a:rPr sz="1800" spc="170" dirty="0">
                <a:latin typeface="Arial"/>
                <a:cs typeface="Arial"/>
              </a:rPr>
              <a:t>medium </a:t>
            </a:r>
            <a:r>
              <a:rPr sz="1800" spc="145" dirty="0">
                <a:latin typeface="Arial"/>
                <a:cs typeface="Arial"/>
              </a:rPr>
              <a:t>and </a:t>
            </a:r>
            <a:r>
              <a:rPr sz="1800" spc="10" dirty="0">
                <a:latin typeface="Arial"/>
                <a:cs typeface="Arial"/>
              </a:rPr>
              <a:t>also </a:t>
            </a:r>
            <a:r>
              <a:rPr sz="1800" spc="150" dirty="0">
                <a:latin typeface="Arial"/>
                <a:cs typeface="Arial"/>
              </a:rPr>
              <a:t>through  </a:t>
            </a:r>
            <a:r>
              <a:rPr sz="1800" spc="85" dirty="0">
                <a:latin typeface="Arial"/>
                <a:cs typeface="Arial"/>
              </a:rPr>
              <a:t>vacuum.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20" dirty="0">
                <a:latin typeface="Arial"/>
                <a:cs typeface="Arial"/>
              </a:rPr>
              <a:t>Types </a:t>
            </a:r>
            <a:r>
              <a:rPr sz="1800" b="1" spc="55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Modes</a:t>
            </a:r>
            <a:endParaRPr sz="1800">
              <a:latin typeface="Arial"/>
              <a:cs typeface="Arial"/>
            </a:endParaRPr>
          </a:p>
          <a:p>
            <a:pPr marL="972819" lvl="1" indent="-31623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973455" algn="l"/>
              </a:tabLst>
            </a:pPr>
            <a:r>
              <a:rPr sz="1800" spc="105" dirty="0">
                <a:latin typeface="Arial"/>
                <a:cs typeface="Arial"/>
              </a:rPr>
              <a:t>Conduction</a:t>
            </a:r>
            <a:endParaRPr sz="1800">
              <a:latin typeface="Arial"/>
              <a:cs typeface="Arial"/>
            </a:endParaRPr>
          </a:p>
          <a:p>
            <a:pPr marL="972819" lvl="1" indent="-31623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973455" algn="l"/>
              </a:tabLst>
            </a:pPr>
            <a:r>
              <a:rPr sz="1800" spc="80" dirty="0">
                <a:latin typeface="Arial"/>
                <a:cs typeface="Arial"/>
              </a:rPr>
              <a:t>Convection</a:t>
            </a:r>
            <a:endParaRPr sz="1800">
              <a:latin typeface="Arial"/>
              <a:cs typeface="Arial"/>
            </a:endParaRPr>
          </a:p>
          <a:p>
            <a:pPr marL="972819" lvl="1" indent="-31623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973455" algn="l"/>
              </a:tabLst>
            </a:pPr>
            <a:r>
              <a:rPr sz="1800" spc="114" dirty="0">
                <a:latin typeface="Arial"/>
                <a:cs typeface="Arial"/>
              </a:rPr>
              <a:t>Radiation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5575"/>
            <a:ext cx="466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85" dirty="0">
                <a:solidFill>
                  <a:srgbClr val="D1282D"/>
                </a:solidFill>
                <a:latin typeface="Comic Sans MS"/>
                <a:cs typeface="Comic Sans MS"/>
              </a:rPr>
              <a:t>What </a:t>
            </a:r>
            <a:r>
              <a:rPr b="0" spc="55" dirty="0">
                <a:solidFill>
                  <a:srgbClr val="D1282D"/>
                </a:solidFill>
                <a:latin typeface="Comic Sans MS"/>
                <a:cs typeface="Comic Sans MS"/>
              </a:rPr>
              <a:t>is</a:t>
            </a:r>
            <a:r>
              <a:rPr b="0" spc="315" dirty="0">
                <a:solidFill>
                  <a:srgbClr val="D1282D"/>
                </a:solidFill>
                <a:latin typeface="Comic Sans MS"/>
                <a:cs typeface="Comic Sans MS"/>
              </a:rPr>
              <a:t> </a:t>
            </a:r>
            <a:r>
              <a:rPr b="0" spc="100" dirty="0">
                <a:solidFill>
                  <a:srgbClr val="D1282D"/>
                </a:solidFill>
                <a:latin typeface="Comic Sans MS"/>
                <a:cs typeface="Comic Sans MS"/>
              </a:rPr>
              <a:t>Conduction?</a:t>
            </a:r>
          </a:p>
        </p:txBody>
      </p:sp>
      <p:sp>
        <p:nvSpPr>
          <p:cNvPr id="3" name="object 3"/>
          <p:cNvSpPr/>
          <p:nvPr/>
        </p:nvSpPr>
        <p:spPr>
          <a:xfrm>
            <a:off x="771875" y="1391375"/>
            <a:ext cx="2190048" cy="2161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2944" y="1391375"/>
            <a:ext cx="2191451" cy="2161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4516" y="1391375"/>
            <a:ext cx="2191451" cy="216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6794" y="3735704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Arial"/>
                <a:cs typeface="Arial"/>
              </a:rPr>
              <a:t>solids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175" y="3735704"/>
            <a:ext cx="74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Arial"/>
                <a:cs typeface="Arial"/>
              </a:rPr>
              <a:t>liquids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809" y="3705859"/>
            <a:ext cx="60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gases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660" y="4649800"/>
            <a:ext cx="73596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Arial"/>
                <a:cs typeface="Arial"/>
              </a:rPr>
              <a:t>Conduction </a:t>
            </a:r>
            <a:r>
              <a:rPr sz="1800" spc="-10" dirty="0">
                <a:latin typeface="Arial"/>
                <a:cs typeface="Arial"/>
              </a:rPr>
              <a:t>is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45" dirty="0">
                <a:latin typeface="Arial"/>
                <a:cs typeface="Arial"/>
              </a:rPr>
              <a:t>transfer </a:t>
            </a:r>
            <a:r>
              <a:rPr sz="1800" spc="90" dirty="0">
                <a:latin typeface="Arial"/>
                <a:cs typeface="Arial"/>
              </a:rPr>
              <a:t>of energy </a:t>
            </a:r>
            <a:r>
              <a:rPr sz="1800" spc="210" dirty="0">
                <a:latin typeface="Arial"/>
                <a:cs typeface="Arial"/>
              </a:rPr>
              <a:t>from </a:t>
            </a:r>
            <a:r>
              <a:rPr sz="1800" spc="150" dirty="0">
                <a:latin typeface="Arial"/>
                <a:cs typeface="Arial"/>
              </a:rPr>
              <a:t>more </a:t>
            </a:r>
            <a:r>
              <a:rPr sz="1800" spc="85" dirty="0">
                <a:latin typeface="Arial"/>
                <a:cs typeface="Arial"/>
              </a:rPr>
              <a:t>energetic  </a:t>
            </a:r>
            <a:r>
              <a:rPr sz="1800" spc="95" dirty="0">
                <a:latin typeface="Arial"/>
                <a:cs typeface="Arial"/>
              </a:rPr>
              <a:t>particles </a:t>
            </a:r>
            <a:r>
              <a:rPr sz="1800" spc="90" dirty="0">
                <a:latin typeface="Arial"/>
                <a:cs typeface="Arial"/>
              </a:rPr>
              <a:t>of </a:t>
            </a:r>
            <a:r>
              <a:rPr sz="1800" spc="55" dirty="0">
                <a:latin typeface="Arial"/>
                <a:cs typeface="Arial"/>
              </a:rPr>
              <a:t>a </a:t>
            </a:r>
            <a:r>
              <a:rPr sz="1800" spc="40" dirty="0">
                <a:latin typeface="Arial"/>
                <a:cs typeface="Arial"/>
              </a:rPr>
              <a:t>substance </a:t>
            </a:r>
            <a:r>
              <a:rPr sz="1800" spc="180" dirty="0">
                <a:latin typeface="Arial"/>
                <a:cs typeface="Arial"/>
              </a:rPr>
              <a:t>to </a:t>
            </a:r>
            <a:r>
              <a:rPr sz="1800" spc="114" dirty="0">
                <a:latin typeface="Arial"/>
                <a:cs typeface="Arial"/>
              </a:rPr>
              <a:t>adjacent </a:t>
            </a:r>
            <a:r>
              <a:rPr sz="1800" spc="-60" dirty="0">
                <a:latin typeface="Arial"/>
                <a:cs typeface="Arial"/>
              </a:rPr>
              <a:t>less </a:t>
            </a:r>
            <a:r>
              <a:rPr sz="1800" spc="85" dirty="0">
                <a:latin typeface="Arial"/>
                <a:cs typeface="Arial"/>
              </a:rPr>
              <a:t>energetic </a:t>
            </a:r>
            <a:r>
              <a:rPr sz="1800" spc="-5" dirty="0">
                <a:latin typeface="Arial"/>
                <a:cs typeface="Arial"/>
              </a:rPr>
              <a:t>ones </a:t>
            </a:r>
            <a:r>
              <a:rPr sz="1800" spc="105" dirty="0">
                <a:latin typeface="Arial"/>
                <a:cs typeface="Arial"/>
              </a:rPr>
              <a:t>result </a:t>
            </a:r>
            <a:r>
              <a:rPr sz="1800" spc="85" dirty="0">
                <a:latin typeface="Arial"/>
                <a:cs typeface="Arial"/>
              </a:rPr>
              <a:t>of  </a:t>
            </a:r>
            <a:r>
              <a:rPr sz="1800" spc="145" dirty="0">
                <a:latin typeface="Arial"/>
                <a:cs typeface="Arial"/>
              </a:rPr>
              <a:t>interaction </a:t>
            </a:r>
            <a:r>
              <a:rPr sz="1800" spc="90" dirty="0">
                <a:latin typeface="Arial"/>
                <a:cs typeface="Arial"/>
              </a:rPr>
              <a:t>between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particles.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165"/>
              </a:spcBef>
            </a:pPr>
            <a:r>
              <a:rPr sz="1800" spc="204" dirty="0">
                <a:latin typeface="Arial"/>
                <a:cs typeface="Arial"/>
              </a:rPr>
              <a:t>It </a:t>
            </a:r>
            <a:r>
              <a:rPr sz="1800" spc="85" dirty="0">
                <a:latin typeface="Arial"/>
                <a:cs typeface="Arial"/>
              </a:rPr>
              <a:t>can </a:t>
            </a:r>
            <a:r>
              <a:rPr sz="1800" spc="-15" dirty="0">
                <a:latin typeface="Arial"/>
                <a:cs typeface="Arial"/>
              </a:rPr>
              <a:t>be </a:t>
            </a:r>
            <a:r>
              <a:rPr sz="1800" spc="110" dirty="0">
                <a:latin typeface="Arial"/>
                <a:cs typeface="Arial"/>
              </a:rPr>
              <a:t>Understood </a:t>
            </a:r>
            <a:r>
              <a:rPr sz="1800" spc="210" dirty="0">
                <a:latin typeface="Arial"/>
                <a:cs typeface="Arial"/>
              </a:rPr>
              <a:t>from </a:t>
            </a:r>
            <a:r>
              <a:rPr sz="1800" spc="130" dirty="0">
                <a:latin typeface="Arial"/>
                <a:cs typeface="Arial"/>
              </a:rPr>
              <a:t>the </a:t>
            </a:r>
            <a:r>
              <a:rPr sz="1800" spc="105" dirty="0">
                <a:latin typeface="Arial"/>
                <a:cs typeface="Arial"/>
              </a:rPr>
              <a:t>Fourier </a:t>
            </a:r>
            <a:r>
              <a:rPr sz="1800" spc="145" dirty="0">
                <a:latin typeface="Arial"/>
                <a:cs typeface="Arial"/>
              </a:rPr>
              <a:t>law </a:t>
            </a:r>
            <a:r>
              <a:rPr sz="1800" spc="90" dirty="0">
                <a:latin typeface="Arial"/>
                <a:cs typeface="Arial"/>
              </a:rPr>
              <a:t>of</a:t>
            </a:r>
            <a:r>
              <a:rPr sz="1800" spc="56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Conduction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341" y="723646"/>
            <a:ext cx="715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Arial"/>
                <a:cs typeface="Arial"/>
              </a:rPr>
              <a:t>tfow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are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the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particles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arranged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in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solid,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a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liquid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and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a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gas?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7905"/>
            <a:ext cx="665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65" dirty="0">
                <a:solidFill>
                  <a:srgbClr val="000000"/>
                </a:solidFill>
                <a:latin typeface="Comic Sans MS"/>
                <a:cs typeface="Comic Sans MS"/>
              </a:rPr>
              <a:t>Why are </a:t>
            </a:r>
            <a:r>
              <a:rPr sz="2800" b="0" spc="-75" dirty="0">
                <a:solidFill>
                  <a:srgbClr val="000000"/>
                </a:solidFill>
                <a:latin typeface="Comic Sans MS"/>
                <a:cs typeface="Comic Sans MS"/>
              </a:rPr>
              <a:t>metals </a:t>
            </a:r>
            <a:r>
              <a:rPr sz="2800" b="0" spc="-65" dirty="0">
                <a:solidFill>
                  <a:srgbClr val="000000"/>
                </a:solidFill>
                <a:latin typeface="Comic Sans MS"/>
                <a:cs typeface="Comic Sans MS"/>
              </a:rPr>
              <a:t>good </a:t>
            </a:r>
            <a:r>
              <a:rPr sz="2800" b="0" spc="-80" dirty="0">
                <a:solidFill>
                  <a:srgbClr val="000000"/>
                </a:solidFill>
                <a:latin typeface="Comic Sans MS"/>
                <a:cs typeface="Comic Sans MS"/>
              </a:rPr>
              <a:t>thermal</a:t>
            </a:r>
            <a:r>
              <a:rPr sz="2800" b="0" spc="-4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b="0" spc="-80" dirty="0">
                <a:solidFill>
                  <a:srgbClr val="000000"/>
                </a:solidFill>
                <a:latin typeface="Comic Sans MS"/>
                <a:cs typeface="Comic Sans MS"/>
              </a:rPr>
              <a:t>conductors?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3220034"/>
            <a:ext cx="7011034" cy="288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75" dirty="0">
                <a:latin typeface="Arial"/>
                <a:cs typeface="Arial"/>
              </a:rPr>
              <a:t>There are </a:t>
            </a:r>
            <a:r>
              <a:rPr sz="1800" b="1" spc="80" dirty="0">
                <a:latin typeface="Arial"/>
                <a:cs typeface="Arial"/>
              </a:rPr>
              <a:t>delocalised </a:t>
            </a:r>
            <a:r>
              <a:rPr sz="1800" b="1" spc="105" dirty="0">
                <a:latin typeface="Arial"/>
                <a:cs typeface="Arial"/>
              </a:rPr>
              <a:t>electrons </a:t>
            </a:r>
            <a:r>
              <a:rPr sz="1800" spc="190" dirty="0">
                <a:latin typeface="Arial"/>
                <a:cs typeface="Arial"/>
              </a:rPr>
              <a:t>(‘free’ </a:t>
            </a:r>
            <a:r>
              <a:rPr sz="1800" spc="180" dirty="0">
                <a:latin typeface="Arial"/>
                <a:cs typeface="Arial"/>
              </a:rPr>
              <a:t>electrons)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spc="21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204" dirty="0">
                <a:latin typeface="Arial"/>
                <a:cs typeface="Arial"/>
              </a:rPr>
              <a:t>metals</a:t>
            </a:r>
            <a:endParaRPr sz="1800">
              <a:latin typeface="Arial"/>
              <a:cs typeface="Arial"/>
            </a:endParaRPr>
          </a:p>
          <a:p>
            <a:pPr marL="12700" marR="200660">
              <a:lnSpc>
                <a:spcPct val="100000"/>
              </a:lnSpc>
              <a:spcBef>
                <a:spcPts val="1030"/>
              </a:spcBef>
              <a:tabLst>
                <a:tab pos="3254375" algn="l"/>
              </a:tabLst>
            </a:pPr>
            <a:r>
              <a:rPr sz="1800" spc="85" dirty="0">
                <a:latin typeface="Arial"/>
                <a:cs typeface="Arial"/>
              </a:rPr>
              <a:t>These  </a:t>
            </a:r>
            <a:r>
              <a:rPr sz="1800" spc="170" dirty="0">
                <a:latin typeface="Arial"/>
                <a:cs typeface="Arial"/>
              </a:rPr>
              <a:t>free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spc="180" dirty="0">
                <a:latin typeface="Arial"/>
                <a:cs typeface="Arial"/>
              </a:rPr>
              <a:t>electrons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can	</a:t>
            </a:r>
            <a:r>
              <a:rPr sz="1800" b="1" spc="90" dirty="0">
                <a:latin typeface="Arial"/>
                <a:cs typeface="Arial"/>
              </a:rPr>
              <a:t>move </a:t>
            </a:r>
            <a:r>
              <a:rPr sz="1800" b="1" spc="130" dirty="0">
                <a:latin typeface="Arial"/>
                <a:cs typeface="Arial"/>
              </a:rPr>
              <a:t>freely </a:t>
            </a:r>
            <a:r>
              <a:rPr sz="1800" spc="250" dirty="0">
                <a:latin typeface="Arial"/>
                <a:cs typeface="Arial"/>
              </a:rPr>
              <a:t>throughout </a:t>
            </a:r>
            <a:r>
              <a:rPr sz="1800" spc="204" dirty="0">
                <a:latin typeface="Arial"/>
                <a:cs typeface="Arial"/>
              </a:rPr>
              <a:t>the  metals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30"/>
              </a:spcBef>
            </a:pPr>
            <a:r>
              <a:rPr sz="1800" spc="180" dirty="0">
                <a:latin typeface="Arial"/>
                <a:cs typeface="Arial"/>
              </a:rPr>
              <a:t>When </a:t>
            </a:r>
            <a:r>
              <a:rPr sz="1800" spc="195" dirty="0">
                <a:latin typeface="Arial"/>
                <a:cs typeface="Arial"/>
              </a:rPr>
              <a:t>heated, </a:t>
            </a:r>
            <a:r>
              <a:rPr sz="1800" spc="130" dirty="0">
                <a:latin typeface="Arial"/>
                <a:cs typeface="Arial"/>
              </a:rPr>
              <a:t>these </a:t>
            </a:r>
            <a:r>
              <a:rPr sz="1800" spc="175" dirty="0">
                <a:latin typeface="Arial"/>
                <a:cs typeface="Arial"/>
              </a:rPr>
              <a:t>free </a:t>
            </a:r>
            <a:r>
              <a:rPr sz="1800" spc="180" dirty="0">
                <a:latin typeface="Arial"/>
                <a:cs typeface="Arial"/>
              </a:rPr>
              <a:t>electrons </a:t>
            </a:r>
            <a:r>
              <a:rPr sz="1800" spc="185" dirty="0">
                <a:latin typeface="Arial"/>
                <a:cs typeface="Arial"/>
              </a:rPr>
              <a:t>gain </a:t>
            </a:r>
            <a:r>
              <a:rPr sz="1800" spc="220" dirty="0">
                <a:latin typeface="Arial"/>
                <a:cs typeface="Arial"/>
              </a:rPr>
              <a:t>kinetic </a:t>
            </a:r>
            <a:r>
              <a:rPr sz="1800" spc="190" dirty="0">
                <a:latin typeface="Arial"/>
                <a:cs typeface="Arial"/>
              </a:rPr>
              <a:t>energy  </a:t>
            </a:r>
            <a:r>
              <a:rPr sz="1800" spc="220" dirty="0">
                <a:latin typeface="Arial"/>
                <a:cs typeface="Arial"/>
              </a:rPr>
              <a:t>and </a:t>
            </a:r>
            <a:r>
              <a:rPr sz="1800" b="1" spc="90" dirty="0">
                <a:latin typeface="Arial"/>
                <a:cs typeface="Arial"/>
              </a:rPr>
              <a:t>move </a:t>
            </a:r>
            <a:r>
              <a:rPr sz="1800" b="1" spc="185" dirty="0">
                <a:latin typeface="Arial"/>
                <a:cs typeface="Arial"/>
              </a:rPr>
              <a:t>from </a:t>
            </a:r>
            <a:r>
              <a:rPr sz="1800" b="1" spc="140" dirty="0">
                <a:latin typeface="Arial"/>
                <a:cs typeface="Arial"/>
              </a:rPr>
              <a:t>the </a:t>
            </a:r>
            <a:r>
              <a:rPr sz="1800" b="1" spc="190" dirty="0">
                <a:latin typeface="Arial"/>
                <a:cs typeface="Arial"/>
              </a:rPr>
              <a:t>hotter </a:t>
            </a:r>
            <a:r>
              <a:rPr sz="1800" b="1" spc="110" dirty="0">
                <a:latin typeface="Arial"/>
                <a:cs typeface="Arial"/>
              </a:rPr>
              <a:t>end </a:t>
            </a:r>
            <a:r>
              <a:rPr sz="1800" b="1" spc="135" dirty="0">
                <a:latin typeface="Arial"/>
                <a:cs typeface="Arial"/>
              </a:rPr>
              <a:t>to </a:t>
            </a:r>
            <a:r>
              <a:rPr sz="1800" b="1" spc="140" dirty="0">
                <a:latin typeface="Arial"/>
                <a:cs typeface="Arial"/>
              </a:rPr>
              <a:t>the </a:t>
            </a:r>
            <a:r>
              <a:rPr sz="1800" b="1" spc="110" dirty="0">
                <a:latin typeface="Arial"/>
                <a:cs typeface="Arial"/>
              </a:rPr>
              <a:t>colder end </a:t>
            </a:r>
            <a:r>
              <a:rPr sz="1800" spc="114" dirty="0">
                <a:latin typeface="Arial"/>
                <a:cs typeface="Arial"/>
              </a:rPr>
              <a:t>,  </a:t>
            </a:r>
            <a:r>
              <a:rPr sz="1800" spc="250" dirty="0">
                <a:latin typeface="Arial"/>
                <a:cs typeface="Arial"/>
              </a:rPr>
              <a:t>carrying </a:t>
            </a:r>
            <a:r>
              <a:rPr sz="1800" spc="190" dirty="0">
                <a:latin typeface="Arial"/>
                <a:cs typeface="Arial"/>
              </a:rPr>
              <a:t>energy </a:t>
            </a:r>
            <a:r>
              <a:rPr sz="1800" spc="300" dirty="0">
                <a:latin typeface="Arial"/>
                <a:cs typeface="Arial"/>
              </a:rPr>
              <a:t>with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spc="229" dirty="0"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  <a:p>
            <a:pPr marL="12700" marR="354965">
              <a:lnSpc>
                <a:spcPct val="100000"/>
              </a:lnSpc>
              <a:spcBef>
                <a:spcPts val="1035"/>
              </a:spcBef>
              <a:tabLst>
                <a:tab pos="1977389" algn="l"/>
              </a:tabLst>
            </a:pPr>
            <a:r>
              <a:rPr sz="1800" spc="140" dirty="0">
                <a:latin typeface="Arial"/>
                <a:cs typeface="Arial"/>
              </a:rPr>
              <a:t>This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process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is	</a:t>
            </a:r>
            <a:r>
              <a:rPr sz="1800" b="1" spc="114" dirty="0">
                <a:latin typeface="Arial"/>
                <a:cs typeface="Arial"/>
              </a:rPr>
              <a:t>much </a:t>
            </a:r>
            <a:r>
              <a:rPr sz="1800" b="1" spc="140" dirty="0">
                <a:latin typeface="Arial"/>
                <a:cs typeface="Arial"/>
              </a:rPr>
              <a:t>faster </a:t>
            </a:r>
            <a:r>
              <a:rPr sz="1800" spc="260" dirty="0">
                <a:latin typeface="Arial"/>
                <a:cs typeface="Arial"/>
              </a:rPr>
              <a:t>than </a:t>
            </a:r>
            <a:r>
              <a:rPr sz="1800" spc="220" dirty="0">
                <a:latin typeface="Arial"/>
                <a:cs typeface="Arial"/>
              </a:rPr>
              <a:t>conduction </a:t>
            </a:r>
            <a:r>
              <a:rPr sz="1800" spc="160" dirty="0">
                <a:latin typeface="Arial"/>
                <a:cs typeface="Arial"/>
              </a:rPr>
              <a:t>by </a:t>
            </a:r>
            <a:r>
              <a:rPr sz="1800" spc="204" dirty="0">
                <a:latin typeface="Arial"/>
                <a:cs typeface="Arial"/>
              </a:rPr>
              <a:t>the  </a:t>
            </a:r>
            <a:r>
              <a:rPr sz="1800" spc="240" dirty="0">
                <a:latin typeface="Arial"/>
                <a:cs typeface="Arial"/>
              </a:rPr>
              <a:t>vibration </a:t>
            </a:r>
            <a:r>
              <a:rPr sz="1800" spc="150" dirty="0">
                <a:latin typeface="Arial"/>
                <a:cs typeface="Arial"/>
              </a:rPr>
              <a:t>of </a:t>
            </a:r>
            <a:r>
              <a:rPr sz="1800" spc="204" dirty="0">
                <a:latin typeface="Arial"/>
                <a:cs typeface="Arial"/>
              </a:rPr>
              <a:t>the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molecules.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7057" y="1313602"/>
            <a:ext cx="5842635" cy="4688840"/>
            <a:chOff x="387057" y="1313602"/>
            <a:chExt cx="5842635" cy="4688840"/>
          </a:xfrm>
        </p:grpSpPr>
        <p:sp>
          <p:nvSpPr>
            <p:cNvPr id="5" name="object 5"/>
            <p:cNvSpPr/>
            <p:nvPr/>
          </p:nvSpPr>
          <p:spPr>
            <a:xfrm>
              <a:off x="855624" y="2945942"/>
              <a:ext cx="5374005" cy="81280"/>
            </a:xfrm>
            <a:custGeom>
              <a:avLst/>
              <a:gdLst/>
              <a:ahLst/>
              <a:cxnLst/>
              <a:rect l="l" t="t" r="r" b="b"/>
              <a:pathLst>
                <a:path w="5374005" h="8128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81241"/>
                  </a:lnTo>
                  <a:lnTo>
                    <a:pt x="5373382" y="81241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CC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5624" y="2871469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CF6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5624" y="2796997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D16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5624" y="2715755"/>
              <a:ext cx="5374005" cy="81280"/>
            </a:xfrm>
            <a:custGeom>
              <a:avLst/>
              <a:gdLst/>
              <a:ahLst/>
              <a:cxnLst/>
              <a:rect l="l" t="t" r="r" b="b"/>
              <a:pathLst>
                <a:path w="5374005" h="8128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81241"/>
                  </a:lnTo>
                  <a:lnTo>
                    <a:pt x="5373382" y="81241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D36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5624" y="2641282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D56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5624" y="2566796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81"/>
                  </a:lnTo>
                  <a:lnTo>
                    <a:pt x="0" y="13550"/>
                  </a:lnTo>
                  <a:lnTo>
                    <a:pt x="0" y="74485"/>
                  </a:lnTo>
                  <a:lnTo>
                    <a:pt x="5373382" y="74485"/>
                  </a:lnTo>
                  <a:lnTo>
                    <a:pt x="5373382" y="6781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D97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5624" y="2485554"/>
              <a:ext cx="5374005" cy="81280"/>
            </a:xfrm>
            <a:custGeom>
              <a:avLst/>
              <a:gdLst/>
              <a:ahLst/>
              <a:cxnLst/>
              <a:rect l="l" t="t" r="r" b="b"/>
              <a:pathLst>
                <a:path w="5374005" h="8128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81241"/>
                  </a:lnTo>
                  <a:lnTo>
                    <a:pt x="5373382" y="81241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DB7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5624" y="2411082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DE7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5624" y="2336609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DF7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5624" y="2262136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E27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5624" y="2174125"/>
              <a:ext cx="5374005" cy="88265"/>
            </a:xfrm>
            <a:custGeom>
              <a:avLst/>
              <a:gdLst/>
              <a:ahLst/>
              <a:cxnLst/>
              <a:rect l="l" t="t" r="r" b="b"/>
              <a:pathLst>
                <a:path w="5374005" h="88264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88011"/>
                  </a:lnTo>
                  <a:lnTo>
                    <a:pt x="5373382" y="88011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E47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5624" y="2099652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E88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5624" y="2025179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EB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5624" y="1943925"/>
              <a:ext cx="5374005" cy="81280"/>
            </a:xfrm>
            <a:custGeom>
              <a:avLst/>
              <a:gdLst/>
              <a:ahLst/>
              <a:cxnLst/>
              <a:rect l="l" t="t" r="r" b="b"/>
              <a:pathLst>
                <a:path w="5374005" h="81280">
                  <a:moveTo>
                    <a:pt x="5373382" y="0"/>
                  </a:moveTo>
                  <a:lnTo>
                    <a:pt x="0" y="0"/>
                  </a:lnTo>
                  <a:lnTo>
                    <a:pt x="0" y="6781"/>
                  </a:lnTo>
                  <a:lnTo>
                    <a:pt x="0" y="13550"/>
                  </a:lnTo>
                  <a:lnTo>
                    <a:pt x="0" y="81254"/>
                  </a:lnTo>
                  <a:lnTo>
                    <a:pt x="5373382" y="81254"/>
                  </a:lnTo>
                  <a:lnTo>
                    <a:pt x="5373382" y="6781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EC8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624" y="1869452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50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81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EF8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624" y="1794979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50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F18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5624" y="1713737"/>
              <a:ext cx="5374005" cy="81280"/>
            </a:xfrm>
            <a:custGeom>
              <a:avLst/>
              <a:gdLst/>
              <a:ahLst/>
              <a:cxnLst/>
              <a:rect l="l" t="t" r="r" b="b"/>
              <a:pathLst>
                <a:path w="5374005" h="8128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81241"/>
                  </a:lnTo>
                  <a:lnTo>
                    <a:pt x="5373382" y="81241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F58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5624" y="1639264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F79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5624" y="1564792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F993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5624" y="1490319"/>
              <a:ext cx="5374005" cy="74930"/>
            </a:xfrm>
            <a:custGeom>
              <a:avLst/>
              <a:gdLst/>
              <a:ahLst/>
              <a:cxnLst/>
              <a:rect l="l" t="t" r="r" b="b"/>
              <a:pathLst>
                <a:path w="5374005" h="74930">
                  <a:moveTo>
                    <a:pt x="5373382" y="0"/>
                  </a:moveTo>
                  <a:lnTo>
                    <a:pt x="0" y="0"/>
                  </a:lnTo>
                  <a:lnTo>
                    <a:pt x="0" y="6769"/>
                  </a:lnTo>
                  <a:lnTo>
                    <a:pt x="0" y="13538"/>
                  </a:lnTo>
                  <a:lnTo>
                    <a:pt x="0" y="74472"/>
                  </a:lnTo>
                  <a:lnTo>
                    <a:pt x="5373382" y="74472"/>
                  </a:lnTo>
                  <a:lnTo>
                    <a:pt x="5373382" y="6769"/>
                  </a:lnTo>
                  <a:lnTo>
                    <a:pt x="5373382" y="0"/>
                  </a:lnTo>
                  <a:close/>
                </a:path>
              </a:pathLst>
            </a:custGeom>
            <a:solidFill>
              <a:srgbClr val="FB9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5626" y="1483541"/>
              <a:ext cx="5374005" cy="6985"/>
            </a:xfrm>
            <a:custGeom>
              <a:avLst/>
              <a:gdLst/>
              <a:ahLst/>
              <a:cxnLst/>
              <a:rect l="l" t="t" r="r" b="b"/>
              <a:pathLst>
                <a:path w="5374005" h="6984">
                  <a:moveTo>
                    <a:pt x="5373386" y="0"/>
                  </a:moveTo>
                  <a:lnTo>
                    <a:pt x="0" y="0"/>
                  </a:lnTo>
                  <a:lnTo>
                    <a:pt x="0" y="6770"/>
                  </a:lnTo>
                  <a:lnTo>
                    <a:pt x="5373386" y="6770"/>
                  </a:lnTo>
                  <a:lnTo>
                    <a:pt x="5373386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2804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6992" y="0"/>
                  </a:lnTo>
                  <a:lnTo>
                    <a:pt x="46901" y="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6797" y="1528673"/>
                  </a:lnTo>
                  <a:lnTo>
                    <a:pt x="46901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1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9901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403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0305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6992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57401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37792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403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2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18196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6992" y="0"/>
                  </a:lnTo>
                  <a:lnTo>
                    <a:pt x="46901" y="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6797" y="1528673"/>
                  </a:lnTo>
                  <a:lnTo>
                    <a:pt x="46901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2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5293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2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85684" y="1373695"/>
              <a:ext cx="67310" cy="1529080"/>
            </a:xfrm>
            <a:custGeom>
              <a:avLst/>
              <a:gdLst/>
              <a:ahLst/>
              <a:cxnLst/>
              <a:rect l="l" t="t" r="r" b="b"/>
              <a:pathLst>
                <a:path w="67309" h="1529080">
                  <a:moveTo>
                    <a:pt x="67005" y="0"/>
                  </a:moveTo>
                  <a:lnTo>
                    <a:pt x="46901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6901" y="1528673"/>
                  </a:lnTo>
                  <a:lnTo>
                    <a:pt x="67005" y="1528673"/>
                  </a:lnTo>
                  <a:lnTo>
                    <a:pt x="67005" y="0"/>
                  </a:lnTo>
                  <a:close/>
                </a:path>
              </a:pathLst>
            </a:custGeom>
            <a:solidFill>
              <a:srgbClr val="FF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52692" y="1373687"/>
              <a:ext cx="20320" cy="1529080"/>
            </a:xfrm>
            <a:custGeom>
              <a:avLst/>
              <a:gdLst/>
              <a:ahLst/>
              <a:cxnLst/>
              <a:rect l="l" t="t" r="r" b="b"/>
              <a:pathLst>
                <a:path w="20319" h="1529080">
                  <a:moveTo>
                    <a:pt x="20099" y="0"/>
                  </a:moveTo>
                  <a:lnTo>
                    <a:pt x="0" y="0"/>
                  </a:lnTo>
                  <a:lnTo>
                    <a:pt x="0" y="1528681"/>
                  </a:lnTo>
                  <a:lnTo>
                    <a:pt x="20099" y="1528681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2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72780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2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3080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2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13484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6992" y="0"/>
                  </a:lnTo>
                  <a:lnTo>
                    <a:pt x="46901" y="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6797" y="1528673"/>
                  </a:lnTo>
                  <a:lnTo>
                    <a:pt x="46901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2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00580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3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80971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7005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7005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3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68068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3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48472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3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08771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6992" y="0"/>
                  </a:lnTo>
                  <a:lnTo>
                    <a:pt x="46901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6901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3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95868" y="1373695"/>
              <a:ext cx="40640" cy="1529080"/>
            </a:xfrm>
            <a:custGeom>
              <a:avLst/>
              <a:gdLst/>
              <a:ahLst/>
              <a:cxnLst/>
              <a:rect l="l" t="t" r="r" b="b"/>
              <a:pathLst>
                <a:path w="40639" h="1529080">
                  <a:moveTo>
                    <a:pt x="40195" y="0"/>
                  </a:move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FF4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36063" y="1373695"/>
              <a:ext cx="40640" cy="1529080"/>
            </a:xfrm>
            <a:custGeom>
              <a:avLst/>
              <a:gdLst/>
              <a:ahLst/>
              <a:cxnLst/>
              <a:rect l="l" t="t" r="r" b="b"/>
              <a:pathLst>
                <a:path w="40639" h="1529080">
                  <a:moveTo>
                    <a:pt x="40195" y="0"/>
                  </a:move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FF4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76259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4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63355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4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43759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403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4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24163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6992" y="0"/>
                  </a:lnTo>
                  <a:lnTo>
                    <a:pt x="46888" y="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6797" y="1528673"/>
                  </a:lnTo>
                  <a:lnTo>
                    <a:pt x="46888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4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11259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86" y="0"/>
                  </a:move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86" y="1528673"/>
                  </a:lnTo>
                  <a:lnTo>
                    <a:pt x="60286" y="0"/>
                  </a:lnTo>
                  <a:close/>
                </a:path>
              </a:pathLst>
            </a:custGeom>
            <a:solidFill>
              <a:srgbClr val="FF4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71546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109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7109" y="1528673"/>
                  </a:lnTo>
                  <a:lnTo>
                    <a:pt x="87109" y="0"/>
                  </a:lnTo>
                  <a:close/>
                </a:path>
              </a:pathLst>
            </a:custGeom>
            <a:solidFill>
              <a:srgbClr val="FF4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58655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391" y="0"/>
                  </a:moveTo>
                  <a:lnTo>
                    <a:pt x="60286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86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5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39047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53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99352" y="1373687"/>
              <a:ext cx="20320" cy="1529080"/>
            </a:xfrm>
            <a:custGeom>
              <a:avLst/>
              <a:gdLst/>
              <a:ahLst/>
              <a:cxnLst/>
              <a:rect l="l" t="t" r="r" b="b"/>
              <a:pathLst>
                <a:path w="20319" h="1529080">
                  <a:moveTo>
                    <a:pt x="20099" y="0"/>
                  </a:moveTo>
                  <a:lnTo>
                    <a:pt x="0" y="0"/>
                  </a:lnTo>
                  <a:lnTo>
                    <a:pt x="0" y="1528681"/>
                  </a:lnTo>
                  <a:lnTo>
                    <a:pt x="20099" y="1528681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5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19450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6992" y="0"/>
                  </a:lnTo>
                  <a:lnTo>
                    <a:pt x="46888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6888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5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06547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4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5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86938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30" h="1529080">
                  <a:moveTo>
                    <a:pt x="87096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5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74034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5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54438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6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14738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6992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6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01834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6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482225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69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69322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6B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49726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6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30117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7005" y="0"/>
                  </a:lnTo>
                  <a:lnTo>
                    <a:pt x="46901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6901" y="1528673"/>
                  </a:lnTo>
                  <a:lnTo>
                    <a:pt x="67005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6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17213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73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77513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7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57916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6992" y="0"/>
                  </a:lnTo>
                  <a:lnTo>
                    <a:pt x="46901" y="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6797" y="1528673"/>
                  </a:lnTo>
                  <a:lnTo>
                    <a:pt x="46901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7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45013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7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25404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7005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7005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7C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12512" y="1373687"/>
              <a:ext cx="20320" cy="1529080"/>
            </a:xfrm>
            <a:custGeom>
              <a:avLst/>
              <a:gdLst/>
              <a:ahLst/>
              <a:cxnLst/>
              <a:rect l="l" t="t" r="r" b="b"/>
              <a:pathLst>
                <a:path w="20320" h="1529080">
                  <a:moveTo>
                    <a:pt x="20099" y="0"/>
                  </a:moveTo>
                  <a:lnTo>
                    <a:pt x="0" y="0"/>
                  </a:lnTo>
                  <a:lnTo>
                    <a:pt x="0" y="1528681"/>
                  </a:lnTo>
                  <a:lnTo>
                    <a:pt x="20099" y="1528681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7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32605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7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2904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8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73296" y="1373695"/>
              <a:ext cx="67310" cy="1529080"/>
            </a:xfrm>
            <a:custGeom>
              <a:avLst/>
              <a:gdLst/>
              <a:ahLst/>
              <a:cxnLst/>
              <a:rect l="l" t="t" r="r" b="b"/>
              <a:pathLst>
                <a:path w="67310" h="1529080">
                  <a:moveTo>
                    <a:pt x="67005" y="0"/>
                  </a:moveTo>
                  <a:lnTo>
                    <a:pt x="46901" y="0"/>
                  </a:lnTo>
                  <a:lnTo>
                    <a:pt x="26809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6809" y="1528673"/>
                  </a:lnTo>
                  <a:lnTo>
                    <a:pt x="46901" y="1528673"/>
                  </a:lnTo>
                  <a:lnTo>
                    <a:pt x="67005" y="1528673"/>
                  </a:lnTo>
                  <a:lnTo>
                    <a:pt x="67005" y="0"/>
                  </a:lnTo>
                  <a:close/>
                </a:path>
              </a:pathLst>
            </a:custGeom>
            <a:solidFill>
              <a:srgbClr val="FF8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40301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20692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8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07788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8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88192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8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68596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6992" y="0"/>
                  </a:lnTo>
                  <a:lnTo>
                    <a:pt x="46888" y="0"/>
                  </a:lnTo>
                  <a:lnTo>
                    <a:pt x="26797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6797" y="1528673"/>
                  </a:lnTo>
                  <a:lnTo>
                    <a:pt x="46888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9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55692" y="1373695"/>
              <a:ext cx="40640" cy="1529080"/>
            </a:xfrm>
            <a:custGeom>
              <a:avLst/>
              <a:gdLst/>
              <a:ahLst/>
              <a:cxnLst/>
              <a:rect l="l" t="t" r="r" b="b"/>
              <a:pathLst>
                <a:path w="40639" h="1529080">
                  <a:moveTo>
                    <a:pt x="40195" y="0"/>
                  </a:move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FF9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95888" y="1373695"/>
              <a:ext cx="40640" cy="1529080"/>
            </a:xfrm>
            <a:custGeom>
              <a:avLst/>
              <a:gdLst/>
              <a:ahLst/>
              <a:cxnLst/>
              <a:rect l="l" t="t" r="r" b="b"/>
              <a:pathLst>
                <a:path w="40639" h="1529080">
                  <a:moveTo>
                    <a:pt x="40195" y="0"/>
                  </a:move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FF93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36083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7005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7005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9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23180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9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83479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9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63883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6992" y="0"/>
                  </a:lnTo>
                  <a:lnTo>
                    <a:pt x="46888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6888" y="1528673"/>
                  </a:lnTo>
                  <a:lnTo>
                    <a:pt x="66992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9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50980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A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31371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A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18468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A6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98871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A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59172" y="1373687"/>
              <a:ext cx="20320" cy="1529080"/>
            </a:xfrm>
            <a:custGeom>
              <a:avLst/>
              <a:gdLst/>
              <a:ahLst/>
              <a:cxnLst/>
              <a:rect l="l" t="t" r="r" b="b"/>
              <a:pathLst>
                <a:path w="20320" h="1529080">
                  <a:moveTo>
                    <a:pt x="20099" y="0"/>
                  </a:moveTo>
                  <a:lnTo>
                    <a:pt x="0" y="0"/>
                  </a:lnTo>
                  <a:lnTo>
                    <a:pt x="0" y="1528681"/>
                  </a:lnTo>
                  <a:lnTo>
                    <a:pt x="20099" y="1528681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A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79262" y="1373695"/>
              <a:ext cx="67310" cy="1529080"/>
            </a:xfrm>
            <a:custGeom>
              <a:avLst/>
              <a:gdLst/>
              <a:ahLst/>
              <a:cxnLst/>
              <a:rect l="l" t="t" r="r" b="b"/>
              <a:pathLst>
                <a:path w="67310" h="1529080">
                  <a:moveTo>
                    <a:pt x="67005" y="0"/>
                  </a:moveTo>
                  <a:lnTo>
                    <a:pt x="46901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6901" y="1528673"/>
                  </a:lnTo>
                  <a:lnTo>
                    <a:pt x="67005" y="1528673"/>
                  </a:lnTo>
                  <a:lnTo>
                    <a:pt x="67005" y="0"/>
                  </a:lnTo>
                  <a:close/>
                </a:path>
              </a:pathLst>
            </a:custGeom>
            <a:solidFill>
              <a:srgbClr val="FFA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46267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AC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26658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A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13755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B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94159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391" y="0"/>
                  </a:moveTo>
                  <a:lnTo>
                    <a:pt x="60299" y="0"/>
                  </a:lnTo>
                  <a:lnTo>
                    <a:pt x="40195" y="0"/>
                  </a:lnTo>
                  <a:lnTo>
                    <a:pt x="20091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091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80391" y="1528673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FFB5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74550" y="1373695"/>
              <a:ext cx="87630" cy="1529080"/>
            </a:xfrm>
            <a:custGeom>
              <a:avLst/>
              <a:gdLst/>
              <a:ahLst/>
              <a:cxnLst/>
              <a:rect l="l" t="t" r="r" b="b"/>
              <a:pathLst>
                <a:path w="87629" h="1529080">
                  <a:moveTo>
                    <a:pt x="87096" y="0"/>
                  </a:moveTo>
                  <a:lnTo>
                    <a:pt x="67005" y="0"/>
                  </a:lnTo>
                  <a:lnTo>
                    <a:pt x="46901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6901" y="1528673"/>
                  </a:lnTo>
                  <a:lnTo>
                    <a:pt x="67005" y="1528673"/>
                  </a:lnTo>
                  <a:lnTo>
                    <a:pt x="87096" y="1528673"/>
                  </a:lnTo>
                  <a:lnTo>
                    <a:pt x="87096" y="0"/>
                  </a:lnTo>
                  <a:close/>
                </a:path>
              </a:pathLst>
            </a:custGeom>
            <a:solidFill>
              <a:srgbClr val="FFB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61646" y="1373695"/>
              <a:ext cx="80645" cy="1529080"/>
            </a:xfrm>
            <a:custGeom>
              <a:avLst/>
              <a:gdLst/>
              <a:ahLst/>
              <a:cxnLst/>
              <a:rect l="l" t="t" r="r" b="b"/>
              <a:pathLst>
                <a:path w="80645" h="1529080">
                  <a:moveTo>
                    <a:pt x="80403" y="0"/>
                  </a:moveTo>
                  <a:lnTo>
                    <a:pt x="60299" y="0"/>
                  </a:lnTo>
                  <a:lnTo>
                    <a:pt x="40208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208" y="1528673"/>
                  </a:lnTo>
                  <a:lnTo>
                    <a:pt x="60299" y="1528673"/>
                  </a:lnTo>
                  <a:lnTo>
                    <a:pt x="80403" y="1528673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FFB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142050" y="1373695"/>
              <a:ext cx="60325" cy="1529080"/>
            </a:xfrm>
            <a:custGeom>
              <a:avLst/>
              <a:gdLst/>
              <a:ahLst/>
              <a:cxnLst/>
              <a:rect l="l" t="t" r="r" b="b"/>
              <a:pathLst>
                <a:path w="60325" h="1529080">
                  <a:moveTo>
                    <a:pt x="60299" y="0"/>
                  </a:moveTo>
                  <a:lnTo>
                    <a:pt x="40195" y="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1528673"/>
                  </a:lnTo>
                  <a:lnTo>
                    <a:pt x="20104" y="1528673"/>
                  </a:lnTo>
                  <a:lnTo>
                    <a:pt x="40195" y="1528673"/>
                  </a:lnTo>
                  <a:lnTo>
                    <a:pt x="60299" y="1528673"/>
                  </a:lnTo>
                  <a:lnTo>
                    <a:pt x="60299" y="0"/>
                  </a:lnTo>
                  <a:close/>
                </a:path>
              </a:pathLst>
            </a:custGeom>
            <a:solidFill>
              <a:srgbClr val="FFBC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202353" y="1373687"/>
              <a:ext cx="27305" cy="1529080"/>
            </a:xfrm>
            <a:custGeom>
              <a:avLst/>
              <a:gdLst/>
              <a:ahLst/>
              <a:cxnLst/>
              <a:rect l="l" t="t" r="r" b="b"/>
              <a:pathLst>
                <a:path w="27304" h="1529080">
                  <a:moveTo>
                    <a:pt x="26799" y="0"/>
                  </a:moveTo>
                  <a:lnTo>
                    <a:pt x="0" y="0"/>
                  </a:lnTo>
                  <a:lnTo>
                    <a:pt x="0" y="1528681"/>
                  </a:lnTo>
                  <a:lnTo>
                    <a:pt x="26799" y="1528681"/>
                  </a:lnTo>
                  <a:lnTo>
                    <a:pt x="26799" y="0"/>
                  </a:lnTo>
                  <a:close/>
                </a:path>
              </a:pathLst>
            </a:custGeom>
            <a:solidFill>
              <a:srgbClr val="FBB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55954" y="1775460"/>
              <a:ext cx="4706620" cy="982980"/>
            </a:xfrm>
            <a:custGeom>
              <a:avLst/>
              <a:gdLst/>
              <a:ahLst/>
              <a:cxnLst/>
              <a:rect l="l" t="t" r="r" b="b"/>
              <a:pathLst>
                <a:path w="4706620" h="982980">
                  <a:moveTo>
                    <a:pt x="4116324" y="491489"/>
                  </a:moveTo>
                  <a:lnTo>
                    <a:pt x="3723132" y="982979"/>
                  </a:lnTo>
                  <a:lnTo>
                    <a:pt x="4509516" y="589788"/>
                  </a:lnTo>
                  <a:lnTo>
                    <a:pt x="4116324" y="589788"/>
                  </a:lnTo>
                  <a:lnTo>
                    <a:pt x="4116324" y="491489"/>
                  </a:lnTo>
                  <a:close/>
                </a:path>
                <a:path w="4706620" h="982980">
                  <a:moveTo>
                    <a:pt x="4037685" y="393191"/>
                  </a:moveTo>
                  <a:lnTo>
                    <a:pt x="0" y="393191"/>
                  </a:lnTo>
                  <a:lnTo>
                    <a:pt x="0" y="589788"/>
                  </a:lnTo>
                  <a:lnTo>
                    <a:pt x="4037685" y="589788"/>
                  </a:lnTo>
                  <a:lnTo>
                    <a:pt x="4116324" y="491489"/>
                  </a:lnTo>
                  <a:lnTo>
                    <a:pt x="4037685" y="393191"/>
                  </a:lnTo>
                  <a:close/>
                </a:path>
                <a:path w="4706620" h="982980">
                  <a:moveTo>
                    <a:pt x="4509516" y="393191"/>
                  </a:moveTo>
                  <a:lnTo>
                    <a:pt x="4116324" y="393191"/>
                  </a:lnTo>
                  <a:lnTo>
                    <a:pt x="4116324" y="589788"/>
                  </a:lnTo>
                  <a:lnTo>
                    <a:pt x="4509516" y="589788"/>
                  </a:lnTo>
                  <a:lnTo>
                    <a:pt x="4706112" y="491489"/>
                  </a:lnTo>
                  <a:lnTo>
                    <a:pt x="4509516" y="393191"/>
                  </a:lnTo>
                  <a:close/>
                </a:path>
                <a:path w="4706620" h="982980">
                  <a:moveTo>
                    <a:pt x="3723132" y="0"/>
                  </a:moveTo>
                  <a:lnTo>
                    <a:pt x="4116324" y="491489"/>
                  </a:lnTo>
                  <a:lnTo>
                    <a:pt x="4116324" y="393191"/>
                  </a:lnTo>
                  <a:lnTo>
                    <a:pt x="4509516" y="393191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7057" y="1313602"/>
              <a:ext cx="5727390" cy="46883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6400800" y="1429511"/>
            <a:ext cx="2484120" cy="1545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944</Words>
  <Application>Microsoft Office PowerPoint</Application>
  <PresentationFormat>On-screen Show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Introduction to Heat Transfer</vt:lpstr>
      <vt:lpstr>Slide 2</vt:lpstr>
      <vt:lpstr>CONTENTS</vt:lpstr>
      <vt:lpstr>Introduction</vt:lpstr>
      <vt:lpstr>Why we need heat transfer</vt:lpstr>
      <vt:lpstr>Slide 6</vt:lpstr>
      <vt:lpstr>Modes Of Heat Transfer</vt:lpstr>
      <vt:lpstr>What is Conduction?</vt:lpstr>
      <vt:lpstr>Why are metals good thermal conductors?</vt:lpstr>
      <vt:lpstr>Slide 10</vt:lpstr>
      <vt:lpstr>Fourier law Of Conduction</vt:lpstr>
      <vt:lpstr>Factors affecting thermal conductivity</vt:lpstr>
      <vt:lpstr>Thermal conductivity in solid</vt:lpstr>
      <vt:lpstr>What is Convection ?</vt:lpstr>
      <vt:lpstr>Slide 15</vt:lpstr>
      <vt:lpstr>Definition : Convection is the process by which heat is</vt:lpstr>
      <vt:lpstr>Types of Convection :</vt:lpstr>
      <vt:lpstr>Slide 18</vt:lpstr>
      <vt:lpstr>Radıatıon</vt:lpstr>
      <vt:lpstr>Slide 20</vt:lpstr>
      <vt:lpstr>How Does Heat Travel Through Space?</vt:lpstr>
      <vt:lpstr>Emission Experiment</vt:lpstr>
      <vt:lpstr>Radiation Questions ?</vt:lpstr>
      <vt:lpstr>Thermal Contact Resistance</vt:lpstr>
      <vt:lpstr>Summary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Heat Transfer</dc:title>
  <dc:creator>HP</dc:creator>
  <cp:lastModifiedBy>HP</cp:lastModifiedBy>
  <cp:revision>1</cp:revision>
  <dcterms:created xsi:type="dcterms:W3CDTF">2020-06-18T10:42:53Z</dcterms:created>
  <dcterms:modified xsi:type="dcterms:W3CDTF">2020-06-18T10:47:45Z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2020-06-18T00:00:00Z</vt:filetime>
  </property>
</Properties>
</file>