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C0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C0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C0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934200" y="4724400"/>
            <a:ext cx="1981200" cy="1981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69" y="307594"/>
            <a:ext cx="8074660" cy="1628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C0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6704" y="1484122"/>
            <a:ext cx="8530590" cy="3866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4904" y="383794"/>
            <a:ext cx="68865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omic Sans MS"/>
                <a:cs typeface="Comic Sans MS"/>
              </a:rPr>
              <a:t>Definition of</a:t>
            </a:r>
            <a:r>
              <a:rPr b="1" spc="-70" dirty="0">
                <a:latin typeface="Comic Sans MS"/>
                <a:cs typeface="Comic Sans MS"/>
              </a:rPr>
              <a:t> </a:t>
            </a:r>
            <a:r>
              <a:rPr b="1" spc="-5" dirty="0">
                <a:latin typeface="Comic Sans MS"/>
                <a:cs typeface="Comic Sans MS"/>
              </a:rPr>
              <a:t>Inventory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499361"/>
            <a:ext cx="815022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9277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Inventories means </a:t>
            </a:r>
            <a:r>
              <a:rPr sz="2800" dirty="0">
                <a:latin typeface="Times New Roman"/>
                <a:cs typeface="Times New Roman"/>
              </a:rPr>
              <a:t>the stock of the </a:t>
            </a:r>
            <a:r>
              <a:rPr sz="2800" spc="-5" dirty="0">
                <a:latin typeface="Times New Roman"/>
                <a:cs typeface="Times New Roman"/>
              </a:rPr>
              <a:t>product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  company and components thereof that makes </a:t>
            </a:r>
            <a:r>
              <a:rPr sz="2800" dirty="0">
                <a:latin typeface="Times New Roman"/>
                <a:cs typeface="Times New Roman"/>
              </a:rPr>
              <a:t>up the  </a:t>
            </a:r>
            <a:r>
              <a:rPr sz="2800" spc="-5" dirty="0">
                <a:latin typeface="Times New Roman"/>
                <a:cs typeface="Times New Roman"/>
              </a:rPr>
              <a:t>product. It includes the raw materials, work in progress  and </a:t>
            </a:r>
            <a:r>
              <a:rPr sz="2800" dirty="0">
                <a:latin typeface="Times New Roman"/>
                <a:cs typeface="Times New Roman"/>
              </a:rPr>
              <a:t>finished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goods.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927735" algn="l"/>
              </a:tabLst>
            </a:pPr>
            <a:r>
              <a:rPr sz="2800" spc="-5" dirty="0">
                <a:latin typeface="Times New Roman"/>
                <a:cs typeface="Times New Roman"/>
              </a:rPr>
              <a:t>It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physical stock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items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business or  </a:t>
            </a:r>
            <a:r>
              <a:rPr sz="2800" spc="-5" dirty="0">
                <a:latin typeface="Times New Roman"/>
                <a:cs typeface="Times New Roman"/>
              </a:rPr>
              <a:t>production </a:t>
            </a:r>
            <a:r>
              <a:rPr sz="2800" spc="-10" dirty="0">
                <a:latin typeface="Times New Roman"/>
                <a:cs typeface="Times New Roman"/>
              </a:rPr>
              <a:t>organization </a:t>
            </a:r>
            <a:r>
              <a:rPr sz="2800" spc="-5" dirty="0">
                <a:latin typeface="Times New Roman"/>
                <a:cs typeface="Times New Roman"/>
              </a:rPr>
              <a:t>kept in hand for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efficient  </a:t>
            </a:r>
            <a:r>
              <a:rPr sz="2800" dirty="0">
                <a:latin typeface="Times New Roman"/>
                <a:cs typeface="Times New Roman"/>
              </a:rPr>
              <a:t>running of business or </a:t>
            </a:r>
            <a:r>
              <a:rPr sz="2800" spc="-5" dirty="0">
                <a:latin typeface="Times New Roman"/>
                <a:cs typeface="Times New Roman"/>
              </a:rPr>
              <a:t>its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86600" y="4876800"/>
            <a:ext cx="1705355" cy="1705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078862"/>
            <a:ext cx="830262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3. </a:t>
            </a:r>
            <a:r>
              <a:rPr sz="2800" spc="-5" dirty="0">
                <a:latin typeface="Times New Roman"/>
                <a:cs typeface="Times New Roman"/>
              </a:rPr>
              <a:t>Reasonable price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: Management should ensure supply 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raw materials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at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a reasonable low price without  sacrificing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quality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it thereby helping the cost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 production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quality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finished</a:t>
            </a:r>
            <a:r>
              <a:rPr sz="280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goods.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3756" y="307594"/>
            <a:ext cx="69646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Advantages </a:t>
            </a:r>
            <a:r>
              <a:rPr dirty="0"/>
              <a:t>of</a:t>
            </a:r>
            <a:r>
              <a:rPr spc="-50" dirty="0"/>
              <a:t> </a:t>
            </a:r>
            <a:r>
              <a:rPr spc="-5" dirty="0"/>
              <a:t>inventory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485646"/>
            <a:ext cx="8149590" cy="447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Delivery in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time: </a:t>
            </a:r>
            <a:r>
              <a:rPr sz="2400" spc="-5" dirty="0">
                <a:latin typeface="Times New Roman"/>
                <a:cs typeface="Times New Roman"/>
              </a:rPr>
              <a:t>as inventory stored </a:t>
            </a:r>
            <a:r>
              <a:rPr sz="2400" dirty="0">
                <a:latin typeface="Times New Roman"/>
                <a:cs typeface="Times New Roman"/>
              </a:rPr>
              <a:t>aids </a:t>
            </a:r>
            <a:r>
              <a:rPr sz="2400" spc="-5" dirty="0">
                <a:latin typeface="Times New Roman"/>
                <a:cs typeface="Times New Roman"/>
              </a:rPr>
              <a:t>smooth production, 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manufacturing company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5" dirty="0">
                <a:latin typeface="Times New Roman"/>
                <a:cs typeface="Times New Roman"/>
              </a:rPr>
              <a:t>earn reputation </a:t>
            </a:r>
            <a:r>
              <a:rPr sz="2400" dirty="0">
                <a:latin typeface="Times New Roman"/>
                <a:cs typeface="Times New Roman"/>
              </a:rPr>
              <a:t>as a </a:t>
            </a:r>
            <a:r>
              <a:rPr sz="2400" spc="-5" dirty="0">
                <a:latin typeface="Times New Roman"/>
                <a:cs typeface="Times New Roman"/>
              </a:rPr>
              <a:t>reliable  </a:t>
            </a:r>
            <a:r>
              <a:rPr sz="2400" spc="-25" dirty="0">
                <a:latin typeface="Times New Roman"/>
                <a:cs typeface="Times New Roman"/>
              </a:rPr>
              <a:t>supply.</a:t>
            </a:r>
            <a:endParaRPr sz="2400">
              <a:latin typeface="Times New Roman"/>
              <a:cs typeface="Times New Roman"/>
            </a:endParaRPr>
          </a:p>
          <a:p>
            <a:pPr marL="534035" lvl="1" indent="-179070" algn="just">
              <a:lnSpc>
                <a:spcPct val="100000"/>
              </a:lnSpc>
              <a:buChar char="-"/>
              <a:tabLst>
                <a:tab pos="534670" algn="l"/>
              </a:tabLst>
            </a:pPr>
            <a:r>
              <a:rPr sz="2400" dirty="0">
                <a:latin typeface="Times New Roman"/>
                <a:cs typeface="Times New Roman"/>
              </a:rPr>
              <a:t>our finished goods can be raw </a:t>
            </a:r>
            <a:r>
              <a:rPr sz="2400" spc="-5" dirty="0">
                <a:latin typeface="Times New Roman"/>
                <a:cs typeface="Times New Roman"/>
              </a:rPr>
              <a:t>materials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buyers.</a:t>
            </a:r>
            <a:endParaRPr sz="2400">
              <a:latin typeface="Times New Roman"/>
              <a:cs typeface="Times New Roman"/>
            </a:endParaRPr>
          </a:p>
          <a:p>
            <a:pPr marL="534035" lvl="1" indent="-179070" algn="just">
              <a:lnSpc>
                <a:spcPct val="100000"/>
              </a:lnSpc>
              <a:buChar char="-"/>
              <a:tabLst>
                <a:tab pos="534670" algn="l"/>
              </a:tabLst>
            </a:pPr>
            <a:r>
              <a:rPr sz="2400" spc="-5" dirty="0">
                <a:latin typeface="Times New Roman"/>
                <a:cs typeface="Times New Roman"/>
              </a:rPr>
              <a:t>reputation </a:t>
            </a:r>
            <a:r>
              <a:rPr sz="2400" dirty="0">
                <a:latin typeface="Times New Roman"/>
                <a:cs typeface="Times New Roman"/>
              </a:rPr>
              <a:t>can get </a:t>
            </a:r>
            <a:r>
              <a:rPr sz="2400" spc="-5" dirty="0">
                <a:latin typeface="Times New Roman"/>
                <a:cs typeface="Times New Roman"/>
              </a:rPr>
              <a:t>more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customers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imes New Roman"/>
              <a:buChar char="-"/>
            </a:pPr>
            <a:endParaRPr sz="25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buClr>
                <a:srgbClr val="000000"/>
              </a:buClr>
              <a:buAutoNum type="arabicPeriod"/>
              <a:tabLst>
                <a:tab pos="317500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Possibility of discount on bulk</a:t>
            </a:r>
            <a:r>
              <a:rPr sz="2400" spc="-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purchase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buClr>
                <a:srgbClr val="000000"/>
              </a:buClr>
              <a:buAutoNum type="arabicPeriod"/>
              <a:tabLst>
                <a:tab pos="345440" algn="l"/>
              </a:tabLst>
            </a:pP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Efficiently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handle unforeseen circumstances</a:t>
            </a:r>
            <a:r>
              <a:rPr sz="2400" spc="-5" dirty="0">
                <a:latin typeface="Times New Roman"/>
                <a:cs typeface="Times New Roman"/>
              </a:rPr>
              <a:t>: harthal, bandh </a:t>
            </a:r>
            <a:r>
              <a:rPr sz="2400" dirty="0">
                <a:latin typeface="Times New Roman"/>
                <a:cs typeface="Times New Roman"/>
              </a:rPr>
              <a:t>or  other transportation </a:t>
            </a:r>
            <a:r>
              <a:rPr sz="2400" spc="-5" dirty="0">
                <a:latin typeface="Times New Roman"/>
                <a:cs typeface="Times New Roman"/>
              </a:rPr>
              <a:t>difficulties </a:t>
            </a:r>
            <a:r>
              <a:rPr sz="2400" dirty="0">
                <a:latin typeface="Times New Roman"/>
                <a:cs typeface="Times New Roman"/>
              </a:rPr>
              <a:t>do not hinder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AutoNum type="arabicPeriod"/>
            </a:pPr>
            <a:endParaRPr sz="245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AutoNum type="arabicPeriod"/>
              <a:tabLst>
                <a:tab pos="317500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No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idling of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workers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machineries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9060" y="307594"/>
            <a:ext cx="77425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Disadvantages of</a:t>
            </a:r>
            <a:r>
              <a:rPr spc="-70" dirty="0"/>
              <a:t> </a:t>
            </a:r>
            <a:r>
              <a:rPr spc="-5" dirty="0"/>
              <a:t>inventory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424685"/>
            <a:ext cx="845502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35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235" algn="l"/>
                <a:tab pos="1618615" algn="l"/>
                <a:tab pos="2633980" algn="l"/>
                <a:tab pos="3294379" algn="l"/>
                <a:tab pos="3888740" algn="l"/>
                <a:tab pos="4600575" algn="l"/>
                <a:tab pos="5561965" algn="l"/>
                <a:tab pos="6137910" algn="l"/>
                <a:tab pos="7255509" algn="l"/>
                <a:tab pos="7814945" algn="l"/>
              </a:tabLst>
            </a:pPr>
            <a:r>
              <a:rPr sz="2400" spc="-204" dirty="0">
                <a:solidFill>
                  <a:srgbClr val="C00000"/>
                </a:solidFill>
                <a:latin typeface="Times New Roman"/>
                <a:cs typeface="Times New Roman"/>
              </a:rPr>
              <a:t>W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ork</a:t>
            </a:r>
            <a:r>
              <a:rPr sz="2400" spc="5" dirty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ng	c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p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tal	t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ed	up</a:t>
            </a:r>
            <a:r>
              <a:rPr sz="2400" dirty="0">
                <a:latin typeface="Times New Roman"/>
                <a:cs typeface="Times New Roman"/>
              </a:rPr>
              <a:t>:	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ant	</a:t>
            </a:r>
            <a:r>
              <a:rPr sz="2400" spc="-1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li</a:t>
            </a:r>
            <a:r>
              <a:rPr sz="2400" spc="-15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e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ount	for	o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her  purposes </a:t>
            </a:r>
            <a:r>
              <a:rPr sz="2400" spc="-5" dirty="0">
                <a:latin typeface="Times New Roman"/>
                <a:cs typeface="Times New Roman"/>
              </a:rPr>
              <a:t>nor </a:t>
            </a:r>
            <a:r>
              <a:rPr sz="2400" dirty="0">
                <a:latin typeface="Times New Roman"/>
                <a:cs typeface="Times New Roman"/>
              </a:rPr>
              <a:t>it yield any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interest.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marR="7620" indent="-343535">
              <a:lnSpc>
                <a:spcPct val="100000"/>
              </a:lnSpc>
              <a:buAutoNum type="arabicPeriod"/>
              <a:tabLst>
                <a:tab pos="356235" algn="l"/>
                <a:tab pos="6807834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More space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required</a:t>
            </a:r>
            <a:r>
              <a:rPr sz="2400" spc="-5" dirty="0">
                <a:latin typeface="Times New Roman"/>
                <a:cs typeface="Times New Roman"/>
              </a:rPr>
              <a:t>: more inventories more 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	</a:t>
            </a:r>
            <a:r>
              <a:rPr sz="2400" dirty="0">
                <a:latin typeface="Times New Roman"/>
                <a:cs typeface="Times New Roman"/>
              </a:rPr>
              <a:t>space </a:t>
            </a:r>
            <a:r>
              <a:rPr sz="2400" spc="-5" dirty="0">
                <a:latin typeface="Times New Roman"/>
                <a:cs typeface="Times New Roman"/>
              </a:rPr>
              <a:t>needed  </a:t>
            </a:r>
            <a:r>
              <a:rPr sz="2400" dirty="0">
                <a:latin typeface="Times New Roman"/>
                <a:cs typeface="Times New Roman"/>
              </a:rPr>
              <a:t>and space accounts for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rent.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marR="8890" indent="-343535">
              <a:lnSpc>
                <a:spcPct val="100000"/>
              </a:lnSpc>
              <a:buAutoNum type="arabicPeriod"/>
              <a:tabLst>
                <a:tab pos="356235" algn="l"/>
                <a:tab pos="1580515" algn="l"/>
                <a:tab pos="2959100" algn="l"/>
                <a:tab pos="4178300" algn="l"/>
                <a:tab pos="5556250" algn="l"/>
                <a:tab pos="6257290" algn="l"/>
                <a:tab pos="6720840" algn="l"/>
                <a:tab pos="7997825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Increase	i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sur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an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e	c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400" spc="-45" dirty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:	Incr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ased	cost	of	handl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	and  </a:t>
            </a:r>
            <a:r>
              <a:rPr sz="2400" spc="-5" dirty="0">
                <a:latin typeface="Times New Roman"/>
                <a:cs typeface="Times New Roman"/>
              </a:rPr>
              <a:t>manufacturing.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AutoNum type="arabicPeriod"/>
              <a:tabLst>
                <a:tab pos="356235" algn="l"/>
                <a:tab pos="1690370" algn="l"/>
                <a:tab pos="2397760" algn="l"/>
                <a:tab pos="3140075" algn="l"/>
                <a:tab pos="4491990" algn="l"/>
                <a:tab pos="5673090" algn="l"/>
                <a:tab pos="7023734" algn="l"/>
                <a:tab pos="8203565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Increased	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ver	he</a:t>
            </a:r>
            <a:r>
              <a:rPr sz="2400" spc="5" dirty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d	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xpenses</a:t>
            </a:r>
            <a:r>
              <a:rPr sz="2400" dirty="0">
                <a:latin typeface="Times New Roman"/>
                <a:cs typeface="Times New Roman"/>
              </a:rPr>
              <a:t>:	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curity	p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rs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nnel	requ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red	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guard</a:t>
            </a:r>
            <a:r>
              <a:rPr sz="2400" spc="-15" dirty="0">
                <a:latin typeface="Times New Roman"/>
                <a:cs typeface="Times New Roman"/>
              </a:rPr>
              <a:t> inventory.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Chances of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damage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Pilferage, </a:t>
            </a:r>
            <a:r>
              <a:rPr sz="2400" spc="-5" dirty="0">
                <a:latin typeface="Times New Roman"/>
                <a:cs typeface="Times New Roman"/>
              </a:rPr>
              <a:t>replacement, </a:t>
            </a:r>
            <a:r>
              <a:rPr sz="2400" dirty="0">
                <a:latin typeface="Times New Roman"/>
                <a:cs typeface="Times New Roman"/>
              </a:rPr>
              <a:t>etc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more.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Increased chance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sz="2400" spc="-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obsolesce</a:t>
            </a:r>
            <a:r>
              <a:rPr sz="1800" dirty="0">
                <a:solidFill>
                  <a:srgbClr val="C00000"/>
                </a:solidFill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4260" y="2767583"/>
            <a:ext cx="5163739" cy="2061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11681"/>
            <a:ext cx="81489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Inventories constitute a significant part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working  capital.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92223"/>
            <a:ext cx="28829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  <a:tab pos="1582420" algn="l"/>
                <a:tab pos="1862455" algn="l"/>
              </a:tabLst>
            </a:pP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ventory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con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rol  purchase	and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350" y="2718942"/>
            <a:ext cx="4443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59914" algn="l"/>
                <a:tab pos="2839720" algn="l"/>
                <a:tab pos="3660140" algn="l"/>
              </a:tabLst>
            </a:pP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ro</a:t>
            </a:r>
            <a:r>
              <a:rPr sz="2800" dirty="0">
                <a:latin typeface="Times New Roman"/>
                <a:cs typeface="Times New Roman"/>
              </a:rPr>
              <a:t>du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t)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val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6975" y="2292223"/>
            <a:ext cx="49472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996315" algn="l"/>
                <a:tab pos="1616710" algn="l"/>
                <a:tab pos="3796665" algn="l"/>
              </a:tabLst>
            </a:pP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t/physical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l(</a:t>
            </a:r>
            <a:endParaRPr sz="28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2800" spc="-2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trol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145662"/>
            <a:ext cx="814895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(Accounts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unit)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  <a:tab pos="1158875" algn="l"/>
                <a:tab pos="1489075" algn="l"/>
                <a:tab pos="2273935" algn="l"/>
                <a:tab pos="2981960" algn="l"/>
                <a:tab pos="4361180" algn="l"/>
                <a:tab pos="4830445" algn="l"/>
                <a:tab pos="6049645" algn="l"/>
                <a:tab pos="6421755" algn="l"/>
                <a:tab pos="754507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When	a	fi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tage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fi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ance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ould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ake  more </a:t>
            </a:r>
            <a:r>
              <a:rPr sz="2800" spc="-10" dirty="0">
                <a:latin typeface="Times New Roman"/>
                <a:cs typeface="Times New Roman"/>
              </a:rPr>
              <a:t>care </a:t>
            </a:r>
            <a:r>
              <a:rPr sz="2800" spc="-5" dirty="0">
                <a:latin typeface="Times New Roman"/>
                <a:cs typeface="Times New Roman"/>
              </a:rPr>
              <a:t>in its inventories rather than anything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else.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696" y="6807"/>
            <a:ext cx="71615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1690" marR="5080" indent="-809625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Ordering </a:t>
            </a:r>
            <a:r>
              <a:rPr sz="4000" spc="-5" dirty="0"/>
              <a:t>cost or procurement  cost or purchasing</a:t>
            </a:r>
            <a:r>
              <a:rPr sz="4000" spc="40" dirty="0"/>
              <a:t> </a:t>
            </a:r>
            <a:r>
              <a:rPr sz="4000" spc="-5" dirty="0"/>
              <a:t>cost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241805"/>
            <a:ext cx="8299450" cy="5447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10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The cost that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to be spent in </a:t>
            </a:r>
            <a:r>
              <a:rPr sz="2400" spc="-5" dirty="0">
                <a:latin typeface="Times New Roman"/>
                <a:cs typeface="Times New Roman"/>
              </a:rPr>
              <a:t>making </a:t>
            </a:r>
            <a:r>
              <a:rPr sz="2400" dirty="0">
                <a:latin typeface="Times New Roman"/>
                <a:cs typeface="Times New Roman"/>
              </a:rPr>
              <a:t>purchase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order.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Includes all the expenditure </a:t>
            </a:r>
            <a:r>
              <a:rPr sz="2400" spc="-5" dirty="0">
                <a:latin typeface="Times New Roman"/>
                <a:cs typeface="Times New Roman"/>
              </a:rPr>
              <a:t>associated </a:t>
            </a:r>
            <a:r>
              <a:rPr sz="2400" dirty="0">
                <a:latin typeface="Times New Roman"/>
                <a:cs typeface="Times New Roman"/>
              </a:rPr>
              <a:t>on placing an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order.</a:t>
            </a:r>
            <a:endParaRPr sz="2400">
              <a:latin typeface="Times New Roman"/>
              <a:cs typeface="Times New Roman"/>
            </a:endParaRPr>
          </a:p>
          <a:p>
            <a:pPr marL="1105535" lvl="1" indent="-179070">
              <a:lnSpc>
                <a:spcPct val="100000"/>
              </a:lnSpc>
              <a:spcBef>
                <a:spcPts val="925"/>
              </a:spcBef>
              <a:buChar char="-"/>
              <a:tabLst>
                <a:tab pos="1106170" algn="l"/>
              </a:tabLst>
            </a:pPr>
            <a:r>
              <a:rPr sz="2400" dirty="0">
                <a:latin typeface="Times New Roman"/>
                <a:cs typeface="Times New Roman"/>
              </a:rPr>
              <a:t>postal service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expense</a:t>
            </a:r>
            <a:endParaRPr sz="2400">
              <a:latin typeface="Times New Roman"/>
              <a:cs typeface="Times New Roman"/>
            </a:endParaRPr>
          </a:p>
          <a:p>
            <a:pPr marL="1105535" lvl="1" indent="-179070">
              <a:lnSpc>
                <a:spcPct val="100000"/>
              </a:lnSpc>
              <a:spcBef>
                <a:spcPts val="1440"/>
              </a:spcBef>
              <a:buChar char="-"/>
              <a:tabLst>
                <a:tab pos="1106170" algn="l"/>
              </a:tabLst>
            </a:pPr>
            <a:r>
              <a:rPr sz="2400" dirty="0">
                <a:latin typeface="Times New Roman"/>
                <a:cs typeface="Times New Roman"/>
              </a:rPr>
              <a:t>expenditure on stationary and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consumables.</a:t>
            </a:r>
            <a:endParaRPr sz="2400">
              <a:latin typeface="Times New Roman"/>
              <a:cs typeface="Times New Roman"/>
            </a:endParaRPr>
          </a:p>
          <a:p>
            <a:pPr marL="1105535" lvl="1" indent="-179070">
              <a:lnSpc>
                <a:spcPct val="100000"/>
              </a:lnSpc>
              <a:spcBef>
                <a:spcPts val="1445"/>
              </a:spcBef>
              <a:buChar char="-"/>
              <a:tabLst>
                <a:tab pos="1106170" algn="l"/>
              </a:tabLst>
            </a:pPr>
            <a:r>
              <a:rPr sz="2400" spc="-5" dirty="0">
                <a:latin typeface="Times New Roman"/>
                <a:cs typeface="Times New Roman"/>
              </a:rPr>
              <a:t>travelling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expense.</a:t>
            </a:r>
            <a:endParaRPr sz="2400">
              <a:latin typeface="Times New Roman"/>
              <a:cs typeface="Times New Roman"/>
            </a:endParaRPr>
          </a:p>
          <a:p>
            <a:pPr marL="927100" marR="5080" lvl="1">
              <a:lnSpc>
                <a:spcPct val="150000"/>
              </a:lnSpc>
              <a:buChar char="-"/>
              <a:tabLst>
                <a:tab pos="1205865" algn="l"/>
                <a:tab pos="1206500" algn="l"/>
                <a:tab pos="1922145" algn="l"/>
                <a:tab pos="2743835" algn="l"/>
                <a:tab pos="3225800" algn="l"/>
                <a:tab pos="3928110" algn="l"/>
                <a:tab pos="4485640" algn="l"/>
                <a:tab pos="6029960" algn="l"/>
                <a:tab pos="6562090" algn="l"/>
                <a:tab pos="7385050" algn="l"/>
                <a:tab pos="8001000" algn="l"/>
              </a:tabLst>
            </a:pPr>
            <a:r>
              <a:rPr sz="2400" dirty="0">
                <a:latin typeface="Times New Roman"/>
                <a:cs typeface="Times New Roman"/>
              </a:rPr>
              <a:t>ti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spent	by	purc</a:t>
            </a: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spc="-5" dirty="0">
                <a:latin typeface="Times New Roman"/>
                <a:cs typeface="Times New Roman"/>
              </a:rPr>
              <a:t>ase</a:t>
            </a:r>
            <a:r>
              <a:rPr sz="2400" dirty="0">
                <a:latin typeface="Times New Roman"/>
                <a:cs typeface="Times New Roman"/>
              </a:rPr>
              <a:t>	depar</a:t>
            </a:r>
            <a:r>
              <a:rPr sz="2400" spc="-15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	for	</a:t>
            </a:r>
            <a:r>
              <a:rPr sz="2400" spc="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rd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	and	</a:t>
            </a:r>
            <a:r>
              <a:rPr sz="2400" spc="-15" dirty="0">
                <a:latin typeface="Times New Roman"/>
                <a:cs typeface="Times New Roman"/>
              </a:rPr>
              <a:t>its  </a:t>
            </a:r>
            <a:r>
              <a:rPr sz="2400" dirty="0">
                <a:latin typeface="Times New Roman"/>
                <a:cs typeface="Times New Roman"/>
              </a:rPr>
              <a:t>equivalence in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terms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	</a:t>
            </a:r>
            <a:r>
              <a:rPr sz="2400" spc="-30" dirty="0">
                <a:latin typeface="Times New Roman"/>
                <a:cs typeface="Times New Roman"/>
              </a:rPr>
              <a:t>money.</a:t>
            </a:r>
            <a:endParaRPr sz="2400">
              <a:latin typeface="Times New Roman"/>
              <a:cs typeface="Times New Roman"/>
            </a:endParaRPr>
          </a:p>
          <a:p>
            <a:pPr marL="1105535" lvl="1" indent="-179070">
              <a:lnSpc>
                <a:spcPct val="100000"/>
              </a:lnSpc>
              <a:spcBef>
                <a:spcPts val="1440"/>
              </a:spcBef>
              <a:buChar char="-"/>
              <a:tabLst>
                <a:tab pos="1106170" algn="l"/>
              </a:tabLst>
            </a:pPr>
            <a:r>
              <a:rPr sz="2400" dirty="0">
                <a:latin typeface="Times New Roman"/>
                <a:cs typeface="Times New Roman"/>
              </a:rPr>
              <a:t>expenses 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supplies.</a:t>
            </a:r>
            <a:endParaRPr sz="2400">
              <a:latin typeface="Times New Roman"/>
              <a:cs typeface="Times New Roman"/>
            </a:endParaRPr>
          </a:p>
          <a:p>
            <a:pPr marL="1105535" lvl="1" indent="-179070">
              <a:lnSpc>
                <a:spcPct val="100000"/>
              </a:lnSpc>
              <a:spcBef>
                <a:spcPts val="1440"/>
              </a:spcBef>
              <a:buChar char="-"/>
              <a:tabLst>
                <a:tab pos="1106170" algn="l"/>
              </a:tabLst>
            </a:pPr>
            <a:r>
              <a:rPr sz="2400" dirty="0">
                <a:latin typeface="Times New Roman"/>
                <a:cs typeface="Times New Roman"/>
              </a:rPr>
              <a:t>rent for </a:t>
            </a:r>
            <a:r>
              <a:rPr sz="2400" spc="-5" dirty="0">
                <a:latin typeface="Times New Roman"/>
                <a:cs typeface="Times New Roman"/>
              </a:rPr>
              <a:t>premises </a:t>
            </a:r>
            <a:r>
              <a:rPr sz="2400" dirty="0">
                <a:latin typeface="Times New Roman"/>
                <a:cs typeface="Times New Roman"/>
              </a:rPr>
              <a:t>occupied by purchase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department</a:t>
            </a:r>
            <a:endParaRPr sz="2400">
              <a:latin typeface="Times New Roman"/>
              <a:cs typeface="Times New Roman"/>
            </a:endParaRPr>
          </a:p>
          <a:p>
            <a:pPr marL="1105535" lvl="1" indent="-179070">
              <a:lnSpc>
                <a:spcPct val="100000"/>
              </a:lnSpc>
              <a:spcBef>
                <a:spcPts val="1440"/>
              </a:spcBef>
              <a:buChar char="-"/>
              <a:tabLst>
                <a:tab pos="1106170" algn="l"/>
              </a:tabLst>
            </a:pPr>
            <a:r>
              <a:rPr sz="2400" dirty="0">
                <a:latin typeface="Times New Roman"/>
                <a:cs typeface="Times New Roman"/>
              </a:rPr>
              <a:t>legal fee for lawyers in case such situations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arises.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5468" y="307594"/>
            <a:ext cx="67722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Inventory </a:t>
            </a:r>
            <a:r>
              <a:rPr dirty="0"/>
              <a:t>carrying</a:t>
            </a:r>
            <a:r>
              <a:rPr spc="-55" dirty="0"/>
              <a:t> </a:t>
            </a:r>
            <a:r>
              <a:rPr dirty="0"/>
              <a:t>cost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Cost </a:t>
            </a:r>
            <a:r>
              <a:rPr dirty="0"/>
              <a:t>of </a:t>
            </a:r>
            <a:r>
              <a:rPr spc="-5" dirty="0"/>
              <a:t>blocking material </a:t>
            </a:r>
            <a:r>
              <a:rPr spc="-10" dirty="0"/>
              <a:t>as </a:t>
            </a:r>
            <a:r>
              <a:rPr dirty="0"/>
              <a:t>inventory </a:t>
            </a:r>
            <a:r>
              <a:rPr spc="-5" dirty="0"/>
              <a:t>. This</a:t>
            </a:r>
            <a:r>
              <a:rPr spc="-15" dirty="0"/>
              <a:t> </a:t>
            </a:r>
            <a:r>
              <a:rPr spc="-5" dirty="0"/>
              <a:t>includes:-</a:t>
            </a:r>
          </a:p>
          <a:p>
            <a:pPr marL="635">
              <a:lnSpc>
                <a:spcPct val="100000"/>
              </a:lnSpc>
              <a:spcBef>
                <a:spcPts val="25"/>
              </a:spcBef>
            </a:pPr>
            <a:endParaRPr sz="2900"/>
          </a:p>
          <a:p>
            <a:pPr marL="356235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235" algn="l"/>
              </a:tabLst>
            </a:pPr>
            <a:r>
              <a:rPr spc="-5" dirty="0"/>
              <a:t>Cost </a:t>
            </a:r>
            <a:r>
              <a:rPr dirty="0"/>
              <a:t>of </a:t>
            </a:r>
            <a:r>
              <a:rPr spc="-5" dirty="0"/>
              <a:t>interest </a:t>
            </a:r>
            <a:r>
              <a:rPr dirty="0"/>
              <a:t>for the </a:t>
            </a:r>
            <a:r>
              <a:rPr spc="-5" dirty="0"/>
              <a:t>value </a:t>
            </a:r>
            <a:r>
              <a:rPr dirty="0"/>
              <a:t>of </a:t>
            </a:r>
            <a:r>
              <a:rPr spc="-5" dirty="0"/>
              <a:t>items </a:t>
            </a:r>
            <a:r>
              <a:rPr dirty="0"/>
              <a:t>stored </a:t>
            </a:r>
            <a:r>
              <a:rPr spc="-5" dirty="0"/>
              <a:t>as </a:t>
            </a:r>
            <a:r>
              <a:rPr spc="-20" dirty="0"/>
              <a:t>inventory.</a:t>
            </a:r>
          </a:p>
          <a:p>
            <a:pPr marL="356235" marR="5080" indent="-342900">
              <a:lnSpc>
                <a:spcPct val="100000"/>
              </a:lnSpc>
              <a:buAutoNum type="arabicPeriod"/>
              <a:tabLst>
                <a:tab pos="356235" algn="l"/>
                <a:tab pos="1832610" algn="l"/>
                <a:tab pos="2483485" algn="l"/>
                <a:tab pos="4219575" algn="l"/>
                <a:tab pos="5972810" algn="l"/>
                <a:tab pos="7372350" algn="l"/>
              </a:tabLst>
            </a:pPr>
            <a:r>
              <a:rPr spc="-5" dirty="0"/>
              <a:t>Salaries	</a:t>
            </a:r>
            <a:r>
              <a:rPr dirty="0"/>
              <a:t>o</a:t>
            </a:r>
            <a:r>
              <a:rPr spc="-5" dirty="0"/>
              <a:t>f</a:t>
            </a:r>
            <a:r>
              <a:rPr dirty="0"/>
              <a:t>	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onnel</a:t>
            </a:r>
            <a:r>
              <a:rPr dirty="0"/>
              <a:t>	</a:t>
            </a:r>
            <a:r>
              <a:rPr spc="-20" dirty="0"/>
              <a:t>m</a:t>
            </a:r>
            <a:r>
              <a:rPr spc="-5" dirty="0"/>
              <a:t>anaging</a:t>
            </a:r>
            <a:r>
              <a:rPr dirty="0"/>
              <a:t>	</a:t>
            </a:r>
            <a:r>
              <a:rPr spc="-5" dirty="0"/>
              <a:t>v</a:t>
            </a:r>
            <a:r>
              <a:rPr spc="-20" dirty="0"/>
              <a:t>a</a:t>
            </a:r>
            <a:r>
              <a:rPr spc="-5" dirty="0"/>
              <a:t>ri</a:t>
            </a:r>
            <a:r>
              <a:rPr spc="5" dirty="0"/>
              <a:t>o</a:t>
            </a:r>
            <a:r>
              <a:rPr spc="-5" dirty="0"/>
              <a:t>us</a:t>
            </a:r>
            <a:r>
              <a:rPr dirty="0"/>
              <a:t>	</a:t>
            </a:r>
            <a:r>
              <a:rPr spc="-5" dirty="0"/>
              <a:t>position  including security</a:t>
            </a:r>
            <a:r>
              <a:rPr spc="-30" dirty="0"/>
              <a:t> </a:t>
            </a:r>
            <a:r>
              <a:rPr dirty="0"/>
              <a:t>personnel.</a:t>
            </a:r>
          </a:p>
          <a:p>
            <a:pPr marL="356235" indent="-342900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pc="-10" dirty="0"/>
              <a:t>Rent </a:t>
            </a:r>
            <a:r>
              <a:rPr dirty="0"/>
              <a:t>for the </a:t>
            </a:r>
            <a:r>
              <a:rPr spc="-5" dirty="0"/>
              <a:t>space occupied </a:t>
            </a:r>
            <a:r>
              <a:rPr dirty="0"/>
              <a:t>by the</a:t>
            </a:r>
            <a:r>
              <a:rPr spc="-35" dirty="0"/>
              <a:t> </a:t>
            </a:r>
            <a:r>
              <a:rPr dirty="0"/>
              <a:t>inventories.</a:t>
            </a:r>
          </a:p>
          <a:p>
            <a:pPr marL="356235" indent="-342900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pc="-5" dirty="0"/>
              <a:t>The potential scope </a:t>
            </a:r>
            <a:r>
              <a:rPr dirty="0"/>
              <a:t>of </a:t>
            </a:r>
            <a:r>
              <a:rPr spc="-5" dirty="0"/>
              <a:t>loss , pilferage, obsolescence,</a:t>
            </a:r>
            <a:r>
              <a:rPr spc="45" dirty="0"/>
              <a:t> </a:t>
            </a:r>
            <a:r>
              <a:rPr spc="-5" dirty="0"/>
              <a:t>etc.</a:t>
            </a:r>
          </a:p>
          <a:p>
            <a:pPr marL="444500" indent="-431800">
              <a:lnSpc>
                <a:spcPct val="100000"/>
              </a:lnSpc>
              <a:buAutoNum type="arabicPeriod"/>
              <a:tabLst>
                <a:tab pos="444500" algn="l"/>
                <a:tab pos="445134" algn="l"/>
              </a:tabLst>
            </a:pPr>
            <a:r>
              <a:rPr spc="-5" dirty="0"/>
              <a:t>Cost </a:t>
            </a:r>
            <a:r>
              <a:rPr dirty="0"/>
              <a:t>involved </a:t>
            </a:r>
            <a:r>
              <a:rPr spc="-5" dirty="0"/>
              <a:t>in </a:t>
            </a:r>
            <a:r>
              <a:rPr dirty="0"/>
              <a:t>the </a:t>
            </a:r>
            <a:r>
              <a:rPr spc="-5" dirty="0"/>
              <a:t>insurance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inventories.</a:t>
            </a:r>
          </a:p>
          <a:p>
            <a:pPr marL="534035" indent="-521334">
              <a:lnSpc>
                <a:spcPct val="100000"/>
              </a:lnSpc>
              <a:buAutoNum type="arabicPeriod"/>
              <a:tabLst>
                <a:tab pos="534035" algn="l"/>
                <a:tab pos="534670" algn="l"/>
              </a:tabLst>
            </a:pPr>
            <a:r>
              <a:rPr dirty="0"/>
              <a:t>Stationeries </a:t>
            </a:r>
            <a:r>
              <a:rPr spc="-5" dirty="0"/>
              <a:t>and consumables used by the </a:t>
            </a:r>
            <a:r>
              <a:rPr dirty="0"/>
              <a:t>store</a:t>
            </a:r>
            <a:r>
              <a:rPr spc="-35" dirty="0"/>
              <a:t> </a:t>
            </a:r>
            <a:r>
              <a:rPr spc="-5" dirty="0"/>
              <a:t>people.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355" y="307594"/>
            <a:ext cx="82715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Under </a:t>
            </a:r>
            <a:r>
              <a:rPr spc="-5" dirty="0"/>
              <a:t>stocking </a:t>
            </a:r>
            <a:r>
              <a:rPr dirty="0"/>
              <a:t>or</a:t>
            </a:r>
            <a:r>
              <a:rPr spc="-65" dirty="0"/>
              <a:t> </a:t>
            </a:r>
            <a:r>
              <a:rPr dirty="0"/>
              <a:t>shortages.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16560" rIns="0" bIns="0" rtlCol="0">
            <a:spAutoFit/>
          </a:bodyPr>
          <a:lstStyle/>
          <a:p>
            <a:pPr marL="13335" marR="5080" indent="8826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It is the </a:t>
            </a:r>
            <a:r>
              <a:rPr dirty="0"/>
              <a:t>cost </a:t>
            </a:r>
            <a:r>
              <a:rPr spc="-5" dirty="0"/>
              <a:t>of not having </a:t>
            </a:r>
            <a:r>
              <a:rPr spc="-10" dirty="0"/>
              <a:t>an </a:t>
            </a:r>
            <a:r>
              <a:rPr spc="-5" dirty="0"/>
              <a:t>item when it is </a:t>
            </a:r>
            <a:r>
              <a:rPr dirty="0"/>
              <a:t>needed, thus  </a:t>
            </a:r>
            <a:r>
              <a:rPr spc="-10" dirty="0"/>
              <a:t>affecting </a:t>
            </a:r>
            <a:r>
              <a:rPr dirty="0"/>
              <a:t>the </a:t>
            </a:r>
            <a:r>
              <a:rPr spc="-5" dirty="0"/>
              <a:t>sales </a:t>
            </a:r>
            <a:r>
              <a:rPr dirty="0"/>
              <a:t>of the</a:t>
            </a:r>
            <a:r>
              <a:rPr spc="-30" dirty="0"/>
              <a:t> company.</a:t>
            </a:r>
          </a:p>
          <a:p>
            <a:pPr marL="635">
              <a:lnSpc>
                <a:spcPct val="100000"/>
              </a:lnSpc>
              <a:spcBef>
                <a:spcPts val="30"/>
              </a:spcBef>
            </a:pPr>
            <a:endParaRPr sz="2900"/>
          </a:p>
          <a:p>
            <a:pPr marL="13335">
              <a:lnSpc>
                <a:spcPct val="100000"/>
              </a:lnSpc>
            </a:pPr>
            <a:r>
              <a:rPr spc="-5" dirty="0"/>
              <a:t>This </a:t>
            </a:r>
            <a:r>
              <a:rPr spc="-10" dirty="0"/>
              <a:t>may </a:t>
            </a:r>
            <a:r>
              <a:rPr spc="-5" dirty="0"/>
              <a:t>lead to 2</a:t>
            </a:r>
            <a:r>
              <a:rPr spc="30" dirty="0"/>
              <a:t> </a:t>
            </a:r>
            <a:r>
              <a:rPr spc="-5" dirty="0"/>
              <a:t>situations:-</a:t>
            </a:r>
          </a:p>
          <a:p>
            <a:pPr marL="635">
              <a:lnSpc>
                <a:spcPct val="100000"/>
              </a:lnSpc>
              <a:spcBef>
                <a:spcPts val="25"/>
              </a:spcBef>
            </a:pPr>
            <a:endParaRPr sz="2900"/>
          </a:p>
          <a:p>
            <a:pPr marL="356235" indent="-342900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pc="-10" dirty="0"/>
              <a:t>Back</a:t>
            </a:r>
            <a:r>
              <a:rPr spc="-5" dirty="0"/>
              <a:t> </a:t>
            </a:r>
            <a:r>
              <a:rPr dirty="0"/>
              <a:t>logging</a:t>
            </a:r>
          </a:p>
          <a:p>
            <a:pPr marL="356235" indent="-342900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pc="-5" dirty="0"/>
              <a:t>Cancellation </a:t>
            </a:r>
            <a:r>
              <a:rPr dirty="0"/>
              <a:t>of orders.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708405"/>
            <a:ext cx="8225790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Backlogging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work is </a:t>
            </a:r>
            <a:r>
              <a:rPr sz="2400" spc="-5" dirty="0">
                <a:latin typeface="Times New Roman"/>
                <a:cs typeface="Times New Roman"/>
              </a:rPr>
              <a:t>delayed beyond </a:t>
            </a:r>
            <a:r>
              <a:rPr sz="2400" dirty="0">
                <a:latin typeface="Times New Roman"/>
                <a:cs typeface="Times New Roman"/>
              </a:rPr>
              <a:t>its </a:t>
            </a:r>
            <a:r>
              <a:rPr sz="2400" spc="-5" dirty="0">
                <a:latin typeface="Times New Roman"/>
                <a:cs typeface="Times New Roman"/>
              </a:rPr>
              <a:t>schedule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eats </a:t>
            </a:r>
            <a:r>
              <a:rPr sz="2400" dirty="0">
                <a:latin typeface="Times New Roman"/>
                <a:cs typeface="Times New Roman"/>
              </a:rPr>
              <a:t>away  the schedule </a:t>
            </a:r>
            <a:r>
              <a:rPr sz="2400" spc="-5" dirty="0">
                <a:latin typeface="Times New Roman"/>
                <a:cs typeface="Times New Roman"/>
              </a:rPr>
              <a:t>time </a:t>
            </a:r>
            <a:r>
              <a:rPr sz="2400" dirty="0">
                <a:latin typeface="Times New Roman"/>
                <a:cs typeface="Times New Roman"/>
              </a:rPr>
              <a:t>of next order thereby delaying the next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order.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Cancellation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order</a:t>
            </a:r>
            <a:r>
              <a:rPr sz="2400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When </a:t>
            </a:r>
            <a:r>
              <a:rPr sz="2400" dirty="0">
                <a:latin typeface="Times New Roman"/>
                <a:cs typeface="Times New Roman"/>
              </a:rPr>
              <a:t>buyer is </a:t>
            </a:r>
            <a:r>
              <a:rPr sz="2400" spc="-5" dirty="0">
                <a:latin typeface="Times New Roman"/>
                <a:cs typeface="Times New Roman"/>
              </a:rPr>
              <a:t>not </a:t>
            </a:r>
            <a:r>
              <a:rPr sz="2400" dirty="0">
                <a:latin typeface="Times New Roman"/>
                <a:cs typeface="Times New Roman"/>
              </a:rPr>
              <a:t>in a position to wait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Both the above results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in:</a:t>
            </a:r>
            <a:endParaRPr sz="2400">
              <a:latin typeface="Times New Roman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Penality cost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Purchase order </a:t>
            </a:r>
            <a:r>
              <a:rPr sz="2400" spc="-5" dirty="0">
                <a:latin typeface="Times New Roman"/>
                <a:cs typeface="Times New Roman"/>
              </a:rPr>
              <a:t>will have </a:t>
            </a:r>
            <a:r>
              <a:rPr sz="2400" dirty="0">
                <a:latin typeface="Times New Roman"/>
                <a:cs typeface="Times New Roman"/>
              </a:rPr>
              <a:t>an in </a:t>
            </a:r>
            <a:r>
              <a:rPr sz="2400" spc="-5" dirty="0">
                <a:latin typeface="Times New Roman"/>
                <a:cs typeface="Times New Roman"/>
              </a:rPr>
              <a:t>built provision </a:t>
            </a:r>
            <a:r>
              <a:rPr sz="2400" dirty="0">
                <a:latin typeface="Times New Roman"/>
                <a:cs typeface="Times New Roman"/>
              </a:rPr>
              <a:t>for  penality </a:t>
            </a:r>
            <a:r>
              <a:rPr sz="2400" spc="-5" dirty="0">
                <a:latin typeface="Times New Roman"/>
                <a:cs typeface="Times New Roman"/>
              </a:rPr>
              <a:t>eg, 20% payment </a:t>
            </a:r>
            <a:r>
              <a:rPr sz="2400" dirty="0">
                <a:latin typeface="Times New Roman"/>
                <a:cs typeface="Times New Roman"/>
              </a:rPr>
              <a:t>reduced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2 days </a:t>
            </a:r>
            <a:r>
              <a:rPr sz="2400" spc="-25" dirty="0">
                <a:latin typeface="Times New Roman"/>
                <a:cs typeface="Times New Roman"/>
              </a:rPr>
              <a:t>delay,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Emergency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replenishment: </a:t>
            </a:r>
            <a:r>
              <a:rPr sz="2400" dirty="0">
                <a:latin typeface="Times New Roman"/>
                <a:cs typeface="Times New Roman"/>
              </a:rPr>
              <a:t>In an </a:t>
            </a:r>
            <a:r>
              <a:rPr sz="2400" spc="-10" dirty="0">
                <a:latin typeface="Times New Roman"/>
                <a:cs typeface="Times New Roman"/>
              </a:rPr>
              <a:t>urgent </a:t>
            </a:r>
            <a:r>
              <a:rPr sz="2400" spc="-5" dirty="0">
                <a:latin typeface="Times New Roman"/>
                <a:cs typeface="Times New Roman"/>
              </a:rPr>
              <a:t>situation </a:t>
            </a:r>
            <a:r>
              <a:rPr sz="2400" dirty="0">
                <a:latin typeface="Times New Roman"/>
                <a:cs typeface="Times New Roman"/>
              </a:rPr>
              <a:t>if you </a:t>
            </a:r>
            <a:r>
              <a:rPr sz="2400" spc="-5" dirty="0">
                <a:latin typeface="Times New Roman"/>
                <a:cs typeface="Times New Roman"/>
              </a:rPr>
              <a:t>want  </a:t>
            </a:r>
            <a:r>
              <a:rPr sz="2400" dirty="0">
                <a:latin typeface="Times New Roman"/>
                <a:cs typeface="Times New Roman"/>
              </a:rPr>
              <a:t>good </a:t>
            </a:r>
            <a:r>
              <a:rPr sz="2400" spc="-5" dirty="0">
                <a:latin typeface="Times New Roman"/>
                <a:cs typeface="Times New Roman"/>
              </a:rPr>
              <a:t>quality we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have to </a:t>
            </a:r>
            <a:r>
              <a:rPr sz="2400" spc="-5" dirty="0">
                <a:latin typeface="Times New Roman"/>
                <a:cs typeface="Times New Roman"/>
              </a:rPr>
              <a:t>spent extra amount </a:t>
            </a:r>
            <a:r>
              <a:rPr sz="2400" dirty="0">
                <a:latin typeface="Times New Roman"/>
                <a:cs typeface="Times New Roman"/>
              </a:rPr>
              <a:t>eg. </a:t>
            </a:r>
            <a:r>
              <a:rPr sz="2400" spc="-10" dirty="0">
                <a:latin typeface="Times New Roman"/>
                <a:cs typeface="Times New Roman"/>
              </a:rPr>
              <a:t>Emergency  </a:t>
            </a:r>
            <a:r>
              <a:rPr sz="2400" dirty="0">
                <a:latin typeface="Times New Roman"/>
                <a:cs typeface="Times New Roman"/>
              </a:rPr>
              <a:t>transportation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cost,etc.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431800" indent="-419734">
              <a:lnSpc>
                <a:spcPct val="100000"/>
              </a:lnSpc>
              <a:buAutoNum type="arabicPeriod"/>
              <a:tabLst>
                <a:tab pos="431800" algn="l"/>
                <a:tab pos="432434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loss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of good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 will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9985" y="688594"/>
            <a:ext cx="53797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Over stocking</a:t>
            </a:r>
            <a:r>
              <a:rPr spc="-60" dirty="0"/>
              <a:t> </a:t>
            </a:r>
            <a:r>
              <a:rPr dirty="0"/>
              <a:t>cost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864817"/>
            <a:ext cx="8452485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This results when stock is left on hand when the demand 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item has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ended.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R="4006215" algn="ctr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 left over </a:t>
            </a:r>
            <a:r>
              <a:rPr sz="2800" dirty="0">
                <a:latin typeface="Times New Roman"/>
                <a:cs typeface="Times New Roman"/>
              </a:rPr>
              <a:t>inventory </a:t>
            </a:r>
            <a:r>
              <a:rPr sz="2800" spc="-10" dirty="0">
                <a:latin typeface="Times New Roman"/>
                <a:cs typeface="Times New Roman"/>
              </a:rPr>
              <a:t>may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endParaRPr sz="2800">
              <a:latin typeface="Times New Roman"/>
              <a:cs typeface="Times New Roman"/>
            </a:endParaRPr>
          </a:p>
          <a:p>
            <a:pPr marL="676910" marR="3935729" indent="-677545">
              <a:lnSpc>
                <a:spcPct val="100000"/>
              </a:lnSpc>
              <a:buChar char="-"/>
              <a:tabLst>
                <a:tab pos="677545" algn="l"/>
              </a:tabLst>
            </a:pPr>
            <a:r>
              <a:rPr sz="2800" spc="-5" dirty="0">
                <a:latin typeface="Times New Roman"/>
                <a:cs typeface="Times New Roman"/>
              </a:rPr>
              <a:t>Utilized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a later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stage.</a:t>
            </a:r>
            <a:endParaRPr sz="2800">
              <a:latin typeface="Times New Roman"/>
              <a:cs typeface="Times New Roman"/>
            </a:endParaRPr>
          </a:p>
          <a:p>
            <a:pPr marL="671195" marR="4321175" indent="-671830">
              <a:lnSpc>
                <a:spcPct val="100000"/>
              </a:lnSpc>
              <a:buChar char="-"/>
              <a:tabLst>
                <a:tab pos="671830" algn="l"/>
              </a:tabLst>
            </a:pPr>
            <a:r>
              <a:rPr sz="2800" spc="-5" dirty="0">
                <a:latin typeface="Times New Roman"/>
                <a:cs typeface="Times New Roman"/>
              </a:rPr>
              <a:t>Thrown </a:t>
            </a:r>
            <a:r>
              <a:rPr sz="2800" dirty="0">
                <a:latin typeface="Times New Roman"/>
                <a:cs typeface="Times New Roman"/>
              </a:rPr>
              <a:t>out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scrap.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88366"/>
            <a:ext cx="42335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Inventories </a:t>
            </a:r>
            <a:r>
              <a:rPr sz="4000" spc="-5" dirty="0"/>
              <a:t>are</a:t>
            </a:r>
            <a:r>
              <a:rPr sz="4000" spc="40" dirty="0"/>
              <a:t> </a:t>
            </a:r>
            <a:r>
              <a:rPr sz="4000" dirty="0"/>
              <a:t>:-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3540" y="1011681"/>
            <a:ext cx="8453120" cy="3622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Items in</a:t>
            </a:r>
            <a:r>
              <a:rPr sz="2800" dirty="0">
                <a:latin typeface="Times New Roman"/>
                <a:cs typeface="Times New Roman"/>
              </a:rPr>
              <a:t> stock.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Usable but </a:t>
            </a:r>
            <a:r>
              <a:rPr sz="2800" dirty="0">
                <a:latin typeface="Times New Roman"/>
                <a:cs typeface="Times New Roman"/>
              </a:rPr>
              <a:t>idle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resources.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spc="-10" dirty="0">
                <a:solidFill>
                  <a:srgbClr val="C00000"/>
                </a:solidFill>
                <a:latin typeface="Comic Sans MS"/>
                <a:cs typeface="Comic Sans MS"/>
              </a:rPr>
              <a:t>Inventory</a:t>
            </a:r>
            <a:r>
              <a:rPr sz="4000" spc="6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control</a:t>
            </a:r>
            <a:endParaRPr sz="4000">
              <a:latin typeface="Comic Sans MS"/>
              <a:cs typeface="Comic Sans MS"/>
            </a:endParaRPr>
          </a:p>
          <a:p>
            <a:pPr marL="12700" marR="5080" indent="88265">
              <a:lnSpc>
                <a:spcPct val="100000"/>
              </a:lnSpc>
              <a:spcBef>
                <a:spcPts val="100"/>
              </a:spcBef>
              <a:tabLst>
                <a:tab pos="1438910" algn="l"/>
                <a:tab pos="1987550" algn="l"/>
                <a:tab pos="3935729" algn="l"/>
                <a:tab pos="5467350" algn="l"/>
                <a:tab pos="6726555" algn="l"/>
                <a:tab pos="8142605" algn="l"/>
              </a:tabLst>
            </a:pP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ss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aintai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ng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opti</a:t>
            </a:r>
            <a:r>
              <a:rPr sz="2800" spc="-30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nee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ed</a:t>
            </a:r>
            <a:r>
              <a:rPr sz="2800" dirty="0">
                <a:latin typeface="Times New Roman"/>
                <a:cs typeface="Times New Roman"/>
              </a:rPr>
              <a:t>	qu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spc="-2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ity</a:t>
            </a:r>
            <a:r>
              <a:rPr sz="2800" dirty="0">
                <a:latin typeface="Times New Roman"/>
                <a:cs typeface="Times New Roman"/>
              </a:rPr>
              <a:t>	of  </a:t>
            </a:r>
            <a:r>
              <a:rPr sz="2800" spc="-5" dirty="0">
                <a:latin typeface="Times New Roman"/>
                <a:cs typeface="Times New Roman"/>
              </a:rPr>
              <a:t>inventories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smooth operation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organization.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8531" y="2643279"/>
            <a:ext cx="4452799" cy="1355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545081"/>
            <a:ext cx="237871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ABC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analysis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VED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analysis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SDE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analysis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FSN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analysis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HML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analysis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3801" y="307594"/>
            <a:ext cx="35966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ABC</a:t>
            </a:r>
            <a:r>
              <a:rPr spc="-95" dirty="0"/>
              <a:t> </a:t>
            </a:r>
            <a:r>
              <a:rPr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484122"/>
            <a:ext cx="8607425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 indent="-125095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Process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classifying items </a:t>
            </a:r>
            <a:r>
              <a:rPr sz="2800" dirty="0">
                <a:latin typeface="Times New Roman"/>
                <a:cs typeface="Times New Roman"/>
              </a:rPr>
              <a:t>using </a:t>
            </a:r>
            <a:r>
              <a:rPr sz="2800" spc="-5" dirty="0">
                <a:latin typeface="Times New Roman"/>
                <a:cs typeface="Times New Roman"/>
              </a:rPr>
              <a:t>values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measure.</a:t>
            </a:r>
            <a:endParaRPr sz="28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Process of excursing selective </a:t>
            </a:r>
            <a:r>
              <a:rPr sz="2800" dirty="0">
                <a:latin typeface="Times New Roman"/>
                <a:cs typeface="Times New Roman"/>
              </a:rPr>
              <a:t>control over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inventories.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Objectives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of the</a:t>
            </a:r>
            <a:r>
              <a:rPr sz="280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analysis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Frame </a:t>
            </a:r>
            <a:r>
              <a:rPr sz="2800" dirty="0">
                <a:latin typeface="Times New Roman"/>
                <a:cs typeface="Times New Roman"/>
              </a:rPr>
              <a:t>policy guidelines </a:t>
            </a:r>
            <a:r>
              <a:rPr sz="2800" spc="-5" dirty="0">
                <a:latin typeface="Times New Roman"/>
                <a:cs typeface="Times New Roman"/>
              </a:rPr>
              <a:t>regarding </a:t>
            </a:r>
            <a:r>
              <a:rPr sz="2800" dirty="0">
                <a:latin typeface="Times New Roman"/>
                <a:cs typeface="Times New Roman"/>
              </a:rPr>
              <a:t>control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items.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policy enables material managers to exercise  selective control when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is confronted with </a:t>
            </a:r>
            <a:r>
              <a:rPr sz="2800" spc="-15" dirty="0">
                <a:latin typeface="Times New Roman"/>
                <a:cs typeface="Times New Roman"/>
              </a:rPr>
              <a:t>large  </a:t>
            </a:r>
            <a:r>
              <a:rPr sz="2800" spc="-5" dirty="0">
                <a:latin typeface="Times New Roman"/>
                <a:cs typeface="Times New Roman"/>
              </a:rPr>
              <a:t>number 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items.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Expensive items are branded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 items(10%)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in  between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B(20%) and least </a:t>
            </a:r>
            <a:r>
              <a:rPr sz="2800" dirty="0">
                <a:latin typeface="Times New Roman"/>
                <a:cs typeface="Times New Roman"/>
              </a:rPr>
              <a:t>expensive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r>
              <a:rPr sz="2800" spc="-5" dirty="0">
                <a:latin typeface="Times New Roman"/>
                <a:cs typeface="Times New Roman"/>
              </a:rPr>
              <a:t> C(70%)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78281"/>
            <a:ext cx="8453120" cy="557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The</a:t>
            </a:r>
            <a:r>
              <a:rPr sz="2800" spc="-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method.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All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item that are used in </a:t>
            </a:r>
            <a:r>
              <a:rPr sz="2800" dirty="0">
                <a:latin typeface="Times New Roman"/>
                <a:cs typeface="Times New Roman"/>
              </a:rPr>
              <a:t>the industry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identified.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Items are listed as per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value.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number of </a:t>
            </a:r>
            <a:r>
              <a:rPr sz="2800" dirty="0">
                <a:latin typeface="Times New Roman"/>
                <a:cs typeface="Times New Roman"/>
              </a:rPr>
              <a:t>high </a:t>
            </a:r>
            <a:r>
              <a:rPr sz="2800" spc="-5" dirty="0">
                <a:latin typeface="Times New Roman"/>
                <a:cs typeface="Times New Roman"/>
              </a:rPr>
              <a:t>valued </a:t>
            </a:r>
            <a:r>
              <a:rPr sz="2800" spc="-10" dirty="0">
                <a:latin typeface="Times New Roman"/>
                <a:cs typeface="Times New Roman"/>
              </a:rPr>
              <a:t>items </a:t>
            </a:r>
            <a:r>
              <a:rPr sz="2800" spc="-5" dirty="0">
                <a:latin typeface="Times New Roman"/>
                <a:cs typeface="Times New Roman"/>
              </a:rPr>
              <a:t>, medium valued and  low valued items are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counted.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Their percentage is </a:t>
            </a:r>
            <a:r>
              <a:rPr sz="2800" dirty="0">
                <a:latin typeface="Times New Roman"/>
                <a:cs typeface="Times New Roman"/>
              </a:rPr>
              <a:t>found out.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concept</a:t>
            </a:r>
            <a:endParaRPr sz="2800">
              <a:latin typeface="Times New Roman"/>
              <a:cs typeface="Times New Roman"/>
            </a:endParaRPr>
          </a:p>
          <a:p>
            <a:pPr marL="355600" marR="5080" indent="5715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It is practically not feasible to exercise tight control  </a:t>
            </a:r>
            <a:r>
              <a:rPr sz="2800" dirty="0">
                <a:latin typeface="Times New Roman"/>
                <a:cs typeface="Times New Roman"/>
              </a:rPr>
              <a:t>over </a:t>
            </a:r>
            <a:r>
              <a:rPr sz="2800" spc="-5" dirty="0">
                <a:latin typeface="Times New Roman"/>
                <a:cs typeface="Times New Roman"/>
              </a:rPr>
              <a:t>all items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large </a:t>
            </a:r>
            <a:r>
              <a:rPr sz="2800" spc="-5" dirty="0">
                <a:latin typeface="Times New Roman"/>
                <a:cs typeface="Times New Roman"/>
              </a:rPr>
              <a:t>or in medium sized  </a:t>
            </a:r>
            <a:r>
              <a:rPr sz="2800" spc="-10" dirty="0">
                <a:latin typeface="Times New Roman"/>
                <a:cs typeface="Times New Roman"/>
              </a:rPr>
              <a:t>organization. </a:t>
            </a:r>
            <a:r>
              <a:rPr sz="2800" spc="-5" dirty="0">
                <a:latin typeface="Times New Roman"/>
                <a:cs typeface="Times New Roman"/>
              </a:rPr>
              <a:t>Hence </a:t>
            </a:r>
            <a:r>
              <a:rPr sz="2800" spc="-1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resort to classify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items  according to their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importance.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9333" y="2235"/>
            <a:ext cx="36207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VED</a:t>
            </a:r>
            <a:r>
              <a:rPr spc="-75" dirty="0"/>
              <a:t> </a:t>
            </a:r>
            <a:r>
              <a:rPr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179322"/>
            <a:ext cx="8453755" cy="557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Based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the critical values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shortage cost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item.  Thus helps focus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vital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items.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Based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criticality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item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classified into 3  categories viz; </a:t>
            </a:r>
            <a:r>
              <a:rPr sz="2800" spc="-35" dirty="0">
                <a:latin typeface="Times New Roman"/>
                <a:cs typeface="Times New Roman"/>
              </a:rPr>
              <a:t>Vital, </a:t>
            </a:r>
            <a:r>
              <a:rPr sz="2800" spc="-5" dirty="0">
                <a:latin typeface="Times New Roman"/>
                <a:cs typeface="Times New Roman"/>
              </a:rPr>
              <a:t>Essential and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Desirable.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40" dirty="0">
                <a:latin typeface="Times New Roman"/>
                <a:cs typeface="Times New Roman"/>
              </a:rPr>
              <a:t>Vital </a:t>
            </a:r>
            <a:r>
              <a:rPr sz="2800" spc="-5" dirty="0">
                <a:latin typeface="Times New Roman"/>
                <a:cs typeface="Times New Roman"/>
              </a:rPr>
              <a:t>items are critically </a:t>
            </a:r>
            <a:r>
              <a:rPr sz="2800" spc="-10" dirty="0">
                <a:latin typeface="Times New Roman"/>
                <a:cs typeface="Times New Roman"/>
              </a:rPr>
              <a:t>needed </a:t>
            </a:r>
            <a:r>
              <a:rPr sz="2800" spc="-5" dirty="0">
                <a:latin typeface="Times New Roman"/>
                <a:cs typeface="Times New Roman"/>
              </a:rPr>
              <a:t>in a manufacturing unit.  The items with lower criticality included in E and lowest  in 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status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5" dirty="0">
                <a:latin typeface="Times New Roman"/>
                <a:cs typeface="Times New Roman"/>
              </a:rPr>
              <a:t>each  </a:t>
            </a:r>
            <a:r>
              <a:rPr sz="2800" spc="-5" dirty="0">
                <a:latin typeface="Times New Roman"/>
                <a:cs typeface="Times New Roman"/>
              </a:rPr>
              <a:t>item will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discussed with  justification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material manager in consultation with  </a:t>
            </a:r>
            <a:r>
              <a:rPr sz="2800" dirty="0">
                <a:latin typeface="Times New Roman"/>
                <a:cs typeface="Times New Roman"/>
              </a:rPr>
              <a:t>other </a:t>
            </a:r>
            <a:r>
              <a:rPr sz="2800" spc="-5" dirty="0">
                <a:latin typeface="Times New Roman"/>
                <a:cs typeface="Times New Roman"/>
              </a:rPr>
              <a:t>departments of the manufacturing </a:t>
            </a:r>
            <a:r>
              <a:rPr sz="2800" dirty="0">
                <a:latin typeface="Times New Roman"/>
                <a:cs typeface="Times New Roman"/>
              </a:rPr>
              <a:t>unit.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242" y="459994"/>
            <a:ext cx="364362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SDE</a:t>
            </a:r>
            <a:r>
              <a:rPr spc="-95" dirty="0"/>
              <a:t> </a:t>
            </a:r>
            <a:r>
              <a:rPr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36217"/>
            <a:ext cx="8378190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Classification based on lead time/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availability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762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dirty="0">
                <a:latin typeface="Times New Roman"/>
                <a:cs typeface="Times New Roman"/>
              </a:rPr>
              <a:t>S( </a:t>
            </a:r>
            <a:r>
              <a:rPr sz="2800" spc="-5" dirty="0">
                <a:latin typeface="Times New Roman"/>
                <a:cs typeface="Times New Roman"/>
              </a:rPr>
              <a:t>Scarce) </a:t>
            </a:r>
            <a:r>
              <a:rPr sz="2800" dirty="0">
                <a:latin typeface="Times New Roman"/>
                <a:cs typeface="Times New Roman"/>
              </a:rPr>
              <a:t>those </a:t>
            </a:r>
            <a:r>
              <a:rPr sz="2800" spc="-10" dirty="0">
                <a:latin typeface="Times New Roman"/>
                <a:cs typeface="Times New Roman"/>
              </a:rPr>
              <a:t>item </a:t>
            </a:r>
            <a:r>
              <a:rPr sz="2800" spc="-5" dirty="0">
                <a:latin typeface="Times New Roman"/>
                <a:cs typeface="Times New Roman"/>
              </a:rPr>
              <a:t>which are imported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which need  a lead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more than 6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months.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D(Difficult): The </a:t>
            </a:r>
            <a:r>
              <a:rPr sz="2800" spc="-10" dirty="0">
                <a:latin typeface="Times New Roman"/>
                <a:cs typeface="Times New Roman"/>
              </a:rPr>
              <a:t>items </a:t>
            </a:r>
            <a:r>
              <a:rPr sz="2800" spc="-5" dirty="0">
                <a:latin typeface="Times New Roman"/>
                <a:cs typeface="Times New Roman"/>
              </a:rPr>
              <a:t>which require </a:t>
            </a:r>
            <a:r>
              <a:rPr sz="2800" spc="-10" dirty="0">
                <a:latin typeface="Times New Roman"/>
                <a:cs typeface="Times New Roman"/>
              </a:rPr>
              <a:t>less </a:t>
            </a:r>
            <a:r>
              <a:rPr sz="2800" spc="-5" dirty="0">
                <a:latin typeface="Times New Roman"/>
                <a:cs typeface="Times New Roman"/>
              </a:rPr>
              <a:t>than 6 months 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more than a fort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night.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  <a:tab pos="608330" algn="l"/>
                <a:tab pos="1572895" algn="l"/>
                <a:tab pos="3205480" algn="l"/>
                <a:tab pos="4132579" algn="l"/>
                <a:tab pos="5137150" algn="l"/>
                <a:tab pos="5705475" algn="l"/>
                <a:tab pos="7124700" algn="l"/>
                <a:tab pos="8087995" algn="l"/>
              </a:tabLst>
            </a:pP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si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availa</a:t>
            </a:r>
            <a:r>
              <a:rPr sz="2800" spc="-2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le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It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which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ailable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sily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  less than a fort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night.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Helps </a:t>
            </a:r>
            <a:r>
              <a:rPr sz="2800" dirty="0">
                <a:latin typeface="Times New Roman"/>
                <a:cs typeface="Times New Roman"/>
              </a:rPr>
              <a:t>bring down </a:t>
            </a:r>
            <a:r>
              <a:rPr sz="2800" spc="-5" dirty="0">
                <a:latin typeface="Times New Roman"/>
                <a:cs typeface="Times New Roman"/>
              </a:rPr>
              <a:t>lead time and out of </a:t>
            </a:r>
            <a:r>
              <a:rPr sz="2800" dirty="0">
                <a:latin typeface="Times New Roman"/>
                <a:cs typeface="Times New Roman"/>
              </a:rPr>
              <a:t>stock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cost.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0377" y="383794"/>
            <a:ext cx="36810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FSN</a:t>
            </a:r>
            <a:r>
              <a:rPr spc="-85" dirty="0"/>
              <a:t> </a:t>
            </a:r>
            <a:r>
              <a:rPr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60322"/>
            <a:ext cx="8303259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Classification based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frequency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issue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5" dirty="0">
                <a:latin typeface="Times New Roman"/>
                <a:cs typeface="Times New Roman"/>
              </a:rPr>
              <a:t> use.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24790" algn="l"/>
                <a:tab pos="568960" algn="l"/>
                <a:tab pos="916305" algn="l"/>
                <a:tab pos="1656714" algn="l"/>
                <a:tab pos="2890520" algn="l"/>
                <a:tab pos="3803015" algn="l"/>
                <a:tab pos="4483100" algn="l"/>
                <a:tab pos="5063490" algn="l"/>
                <a:tab pos="6673215" algn="l"/>
                <a:tab pos="7706995" algn="l"/>
                <a:tab pos="8130540" algn="l"/>
              </a:tabLst>
            </a:pPr>
            <a:r>
              <a:rPr sz="2800" spc="-5" dirty="0">
                <a:latin typeface="Times New Roman"/>
                <a:cs typeface="Times New Roman"/>
              </a:rPr>
              <a:t>F	=	Fast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it</a:t>
            </a:r>
            <a:r>
              <a:rPr sz="2800" spc="-20" dirty="0">
                <a:latin typeface="Times New Roman"/>
                <a:cs typeface="Times New Roman"/>
              </a:rPr>
              <a:t>em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equen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ly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ued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  manufacturing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unit.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S = </a:t>
            </a:r>
            <a:r>
              <a:rPr sz="2800" dirty="0">
                <a:latin typeface="Times New Roman"/>
                <a:cs typeface="Times New Roman"/>
              </a:rPr>
              <a:t>Slow </a:t>
            </a:r>
            <a:r>
              <a:rPr sz="2800" spc="-5" dirty="0">
                <a:latin typeface="Times New Roman"/>
                <a:cs typeface="Times New Roman"/>
              </a:rPr>
              <a:t>moving items in a manufacturing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unit.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N = Non moving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item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This classification helps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establishing most suitable  layout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locating all fast moving items near </a:t>
            </a:r>
            <a:r>
              <a:rPr sz="2800" dirty="0">
                <a:latin typeface="Times New Roman"/>
                <a:cs typeface="Times New Roman"/>
              </a:rPr>
              <a:t>the  dispensing </a:t>
            </a:r>
            <a:r>
              <a:rPr sz="2800" spc="-5" dirty="0">
                <a:latin typeface="Times New Roman"/>
                <a:cs typeface="Times New Roman"/>
              </a:rPr>
              <a:t>window to reduce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handling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efforts.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6850" y="307594"/>
            <a:ext cx="37407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HML</a:t>
            </a:r>
            <a:r>
              <a:rPr spc="-7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788617"/>
            <a:ext cx="8302625" cy="3867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Classification based on </a:t>
            </a:r>
            <a:r>
              <a:rPr sz="2800" dirty="0">
                <a:latin typeface="Times New Roman"/>
                <a:cs typeface="Times New Roman"/>
              </a:rPr>
              <a:t>unit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85152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H = high cost  </a:t>
            </a:r>
            <a:r>
              <a:rPr sz="2800" spc="-10" dirty="0">
                <a:latin typeface="Times New Roman"/>
                <a:cs typeface="Times New Roman"/>
              </a:rPr>
              <a:t>M= </a:t>
            </a:r>
            <a:r>
              <a:rPr sz="2800" spc="-5" dirty="0">
                <a:latin typeface="Times New Roman"/>
                <a:cs typeface="Times New Roman"/>
              </a:rPr>
              <a:t>medium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cost  L= Low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cost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This type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analysis helps in exercising control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use 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. </a:t>
            </a:r>
            <a:r>
              <a:rPr sz="2800" dirty="0">
                <a:latin typeface="Times New Roman"/>
                <a:cs typeface="Times New Roman"/>
              </a:rPr>
              <a:t>Proper </a:t>
            </a:r>
            <a:r>
              <a:rPr sz="2800" spc="-5" dirty="0">
                <a:latin typeface="Times New Roman"/>
                <a:cs typeface="Times New Roman"/>
              </a:rPr>
              <a:t>authorization should be there for replacing  a high value</a:t>
            </a:r>
            <a:r>
              <a:rPr sz="2800" spc="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item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620099"/>
            <a:ext cx="9144000" cy="939800"/>
            <a:chOff x="0" y="2620099"/>
            <a:chExt cx="9144000" cy="939800"/>
          </a:xfrm>
        </p:grpSpPr>
        <p:sp>
          <p:nvSpPr>
            <p:cNvPr id="3" name="object 3"/>
            <p:cNvSpPr/>
            <p:nvPr/>
          </p:nvSpPr>
          <p:spPr>
            <a:xfrm>
              <a:off x="0" y="2620099"/>
              <a:ext cx="9144000" cy="9392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627248"/>
              <a:ext cx="9143999" cy="8799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526489"/>
            <a:ext cx="52679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Definition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EOQ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703702"/>
            <a:ext cx="845502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  <a:tabLst>
                <a:tab pos="384175" algn="l"/>
                <a:tab pos="775970" algn="l"/>
                <a:tab pos="1364615" algn="l"/>
                <a:tab pos="2879725" algn="l"/>
                <a:tab pos="4197985" algn="l"/>
                <a:tab pos="4606290" algn="l"/>
                <a:tab pos="5629275" algn="l"/>
                <a:tab pos="6217285" algn="l"/>
                <a:tab pos="6962775" algn="l"/>
                <a:tab pos="7415530" algn="l"/>
                <a:tab pos="8143875" algn="l"/>
              </a:tabLst>
            </a:pPr>
            <a:r>
              <a:rPr sz="2800" spc="-5" dirty="0">
                <a:latin typeface="Times New Roman"/>
                <a:cs typeface="Times New Roman"/>
              </a:rPr>
              <a:t>It	is	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rt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cular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quantity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wh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ch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st</a:t>
            </a:r>
            <a:r>
              <a:rPr sz="2800" dirty="0">
                <a:latin typeface="Times New Roman"/>
                <a:cs typeface="Times New Roman"/>
              </a:rPr>
              <a:t>	of  </a:t>
            </a:r>
            <a:r>
              <a:rPr sz="2800" spc="-5" dirty="0">
                <a:latin typeface="Times New Roman"/>
                <a:cs typeface="Times New Roman"/>
              </a:rPr>
              <a:t>both </a:t>
            </a:r>
            <a:r>
              <a:rPr sz="2800" dirty="0">
                <a:latin typeface="Times New Roman"/>
                <a:cs typeface="Times New Roman"/>
              </a:rPr>
              <a:t>the ordering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inventory </a:t>
            </a:r>
            <a:r>
              <a:rPr sz="2800" spc="-5" dirty="0">
                <a:latin typeface="Times New Roman"/>
                <a:cs typeface="Times New Roman"/>
              </a:rPr>
              <a:t>carrying cost 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minimum.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1561465" algn="l"/>
              </a:tabLst>
            </a:pPr>
            <a:r>
              <a:rPr sz="2800" spc="-45" dirty="0">
                <a:solidFill>
                  <a:srgbClr val="C00000"/>
                </a:solidFill>
                <a:latin typeface="Times New Roman"/>
                <a:cs typeface="Times New Roman"/>
              </a:rPr>
              <a:t>Total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cost	= carrying cost + procurement cost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098" y="2235"/>
            <a:ext cx="79813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Classification of</a:t>
            </a:r>
            <a:r>
              <a:rPr spc="-65" dirty="0"/>
              <a:t> </a:t>
            </a:r>
            <a:r>
              <a:rPr spc="-5" dirty="0"/>
              <a:t>inventories</a:t>
            </a:r>
          </a:p>
        </p:txBody>
      </p:sp>
      <p:sp>
        <p:nvSpPr>
          <p:cNvPr id="3" name="object 3"/>
          <p:cNvSpPr/>
          <p:nvPr/>
        </p:nvSpPr>
        <p:spPr>
          <a:xfrm>
            <a:off x="270105" y="2731342"/>
            <a:ext cx="2745890" cy="13743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6193" y="3088970"/>
            <a:ext cx="18040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Inventory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27705" y="4636342"/>
            <a:ext cx="2745890" cy="1374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00194" y="4834204"/>
            <a:ext cx="139382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9539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Indirect  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spc="-60" dirty="0">
                <a:latin typeface="Carlito"/>
                <a:cs typeface="Carlito"/>
              </a:rPr>
              <a:t>n</a:t>
            </a:r>
            <a:r>
              <a:rPr sz="2800" spc="-30" dirty="0">
                <a:latin typeface="Carlito"/>
                <a:cs typeface="Carlito"/>
              </a:rPr>
              <a:t>v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spc="-30" dirty="0">
                <a:latin typeface="Carlito"/>
                <a:cs typeface="Carlito"/>
              </a:rPr>
              <a:t>n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5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y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27705" y="2807542"/>
            <a:ext cx="2745890" cy="1374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57521" y="3005454"/>
            <a:ext cx="14801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244" marR="5080" indent="-431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In</a:t>
            </a:r>
            <a:r>
              <a:rPr sz="2800" spc="-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process  </a:t>
            </a:r>
            <a:r>
              <a:rPr sz="2800" spc="-20" dirty="0">
                <a:latin typeface="Carlito"/>
                <a:cs typeface="Carlito"/>
              </a:rPr>
              <a:t>inventory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27705" y="1131142"/>
            <a:ext cx="2745890" cy="1374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35017" y="1328673"/>
            <a:ext cx="19208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7495" marR="5080" indent="-26543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Raw</a:t>
            </a:r>
            <a:r>
              <a:rPr sz="2800" spc="-8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material  </a:t>
            </a:r>
            <a:r>
              <a:rPr sz="2800" spc="-20" dirty="0">
                <a:latin typeface="Carlito"/>
                <a:cs typeface="Carlito"/>
              </a:rPr>
              <a:t>inventory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006470" y="2139314"/>
            <a:ext cx="893444" cy="2550160"/>
            <a:chOff x="3006470" y="2139314"/>
            <a:chExt cx="893444" cy="2550160"/>
          </a:xfrm>
        </p:grpSpPr>
        <p:sp>
          <p:nvSpPr>
            <p:cNvPr id="12" name="object 12"/>
            <p:cNvSpPr/>
            <p:nvPr/>
          </p:nvSpPr>
          <p:spPr>
            <a:xfrm>
              <a:off x="3019170" y="2152014"/>
              <a:ext cx="774700" cy="570230"/>
            </a:xfrm>
            <a:custGeom>
              <a:avLst/>
              <a:gdLst/>
              <a:ahLst/>
              <a:cxnLst/>
              <a:rect l="l" t="t" r="r" b="b"/>
              <a:pathLst>
                <a:path w="774700" h="570230">
                  <a:moveTo>
                    <a:pt x="514731" y="0"/>
                  </a:moveTo>
                  <a:lnTo>
                    <a:pt x="561975" y="82676"/>
                  </a:lnTo>
                  <a:lnTo>
                    <a:pt x="0" y="404622"/>
                  </a:lnTo>
                  <a:lnTo>
                    <a:pt x="94615" y="569849"/>
                  </a:lnTo>
                  <a:lnTo>
                    <a:pt x="656717" y="248031"/>
                  </a:lnTo>
                  <a:lnTo>
                    <a:pt x="704088" y="330708"/>
                  </a:lnTo>
                  <a:lnTo>
                    <a:pt x="774700" y="70738"/>
                  </a:lnTo>
                  <a:lnTo>
                    <a:pt x="51473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19170" y="2152014"/>
              <a:ext cx="774700" cy="570230"/>
            </a:xfrm>
            <a:custGeom>
              <a:avLst/>
              <a:gdLst/>
              <a:ahLst/>
              <a:cxnLst/>
              <a:rect l="l" t="t" r="r" b="b"/>
              <a:pathLst>
                <a:path w="774700" h="570230">
                  <a:moveTo>
                    <a:pt x="0" y="404622"/>
                  </a:moveTo>
                  <a:lnTo>
                    <a:pt x="561975" y="82676"/>
                  </a:lnTo>
                  <a:lnTo>
                    <a:pt x="514731" y="0"/>
                  </a:lnTo>
                  <a:lnTo>
                    <a:pt x="774700" y="70738"/>
                  </a:lnTo>
                  <a:lnTo>
                    <a:pt x="704088" y="330708"/>
                  </a:lnTo>
                  <a:lnTo>
                    <a:pt x="656717" y="248031"/>
                  </a:lnTo>
                  <a:lnTo>
                    <a:pt x="94615" y="569849"/>
                  </a:lnTo>
                  <a:lnTo>
                    <a:pt x="0" y="404622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48761" y="3277361"/>
              <a:ext cx="838200" cy="381000"/>
            </a:xfrm>
            <a:custGeom>
              <a:avLst/>
              <a:gdLst/>
              <a:ahLst/>
              <a:cxnLst/>
              <a:rect l="l" t="t" r="r" b="b"/>
              <a:pathLst>
                <a:path w="838200" h="381000">
                  <a:moveTo>
                    <a:pt x="647700" y="0"/>
                  </a:moveTo>
                  <a:lnTo>
                    <a:pt x="64770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647700" y="285750"/>
                  </a:lnTo>
                  <a:lnTo>
                    <a:pt x="647700" y="381000"/>
                  </a:lnTo>
                  <a:lnTo>
                    <a:pt x="838200" y="190500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48761" y="3277361"/>
              <a:ext cx="838200" cy="381000"/>
            </a:xfrm>
            <a:custGeom>
              <a:avLst/>
              <a:gdLst/>
              <a:ahLst/>
              <a:cxnLst/>
              <a:rect l="l" t="t" r="r" b="b"/>
              <a:pathLst>
                <a:path w="838200" h="381000">
                  <a:moveTo>
                    <a:pt x="0" y="95250"/>
                  </a:moveTo>
                  <a:lnTo>
                    <a:pt x="647700" y="95250"/>
                  </a:lnTo>
                  <a:lnTo>
                    <a:pt x="647700" y="0"/>
                  </a:lnTo>
                  <a:lnTo>
                    <a:pt x="838200" y="190500"/>
                  </a:lnTo>
                  <a:lnTo>
                    <a:pt x="647700" y="381000"/>
                  </a:lnTo>
                  <a:lnTo>
                    <a:pt x="647700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10864" y="4033900"/>
              <a:ext cx="692785" cy="642620"/>
            </a:xfrm>
            <a:custGeom>
              <a:avLst/>
              <a:gdLst/>
              <a:ahLst/>
              <a:cxnLst/>
              <a:rect l="l" t="t" r="r" b="b"/>
              <a:pathLst>
                <a:path w="692785" h="642620">
                  <a:moveTo>
                    <a:pt x="125857" y="0"/>
                  </a:moveTo>
                  <a:lnTo>
                    <a:pt x="0" y="143001"/>
                  </a:lnTo>
                  <a:lnTo>
                    <a:pt x="486283" y="570865"/>
                  </a:lnTo>
                  <a:lnTo>
                    <a:pt x="423418" y="642366"/>
                  </a:lnTo>
                  <a:lnTo>
                    <a:pt x="692276" y="625221"/>
                  </a:lnTo>
                  <a:lnTo>
                    <a:pt x="675132" y="356362"/>
                  </a:lnTo>
                  <a:lnTo>
                    <a:pt x="612139" y="427863"/>
                  </a:lnTo>
                  <a:lnTo>
                    <a:pt x="12585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10864" y="4033900"/>
              <a:ext cx="692785" cy="642620"/>
            </a:xfrm>
            <a:custGeom>
              <a:avLst/>
              <a:gdLst/>
              <a:ahLst/>
              <a:cxnLst/>
              <a:rect l="l" t="t" r="r" b="b"/>
              <a:pathLst>
                <a:path w="692785" h="642620">
                  <a:moveTo>
                    <a:pt x="125857" y="0"/>
                  </a:moveTo>
                  <a:lnTo>
                    <a:pt x="612139" y="427863"/>
                  </a:lnTo>
                  <a:lnTo>
                    <a:pt x="675132" y="356362"/>
                  </a:lnTo>
                  <a:lnTo>
                    <a:pt x="692276" y="625221"/>
                  </a:lnTo>
                  <a:lnTo>
                    <a:pt x="423418" y="642366"/>
                  </a:lnTo>
                  <a:lnTo>
                    <a:pt x="486283" y="570865"/>
                  </a:lnTo>
                  <a:lnTo>
                    <a:pt x="0" y="143001"/>
                  </a:lnTo>
                  <a:lnTo>
                    <a:pt x="125857" y="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985" y="3759"/>
            <a:ext cx="45408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Consumption</a:t>
            </a:r>
            <a:r>
              <a:rPr sz="4400" spc="-120" dirty="0"/>
              <a:t> </a:t>
            </a:r>
            <a:r>
              <a:rPr sz="4400" spc="-5" dirty="0"/>
              <a:t>rate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118361"/>
            <a:ext cx="8378825" cy="557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It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rate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raw materials are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consumed.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spc="-1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plot a graph </a:t>
            </a:r>
            <a:r>
              <a:rPr sz="2800" spc="-10" dirty="0">
                <a:latin typeface="Times New Roman"/>
                <a:cs typeface="Times New Roman"/>
              </a:rPr>
              <a:t>between </a:t>
            </a:r>
            <a:r>
              <a:rPr sz="2800" spc="-5" dirty="0">
                <a:latin typeface="Times New Roman"/>
                <a:cs typeface="Times New Roman"/>
              </a:rPr>
              <a:t>time and level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inventory </a:t>
            </a:r>
            <a:r>
              <a:rPr sz="2800" dirty="0">
                <a:latin typeface="Times New Roman"/>
                <a:cs typeface="Times New Roman"/>
              </a:rPr>
              <a:t>the  slope of the </a:t>
            </a:r>
            <a:r>
              <a:rPr sz="2800" spc="-5" dirty="0">
                <a:latin typeface="Times New Roman"/>
                <a:cs typeface="Times New Roman"/>
              </a:rPr>
              <a:t>graph gives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consumption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rate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Constant consumption</a:t>
            </a:r>
            <a:r>
              <a:rPr sz="28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rate.</a:t>
            </a:r>
            <a:endParaRPr sz="2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raw material is consumed at same rate over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same  period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Actual / irregular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consumption</a:t>
            </a:r>
            <a:r>
              <a:rPr sz="28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rate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There will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variation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production which leads to  </a:t>
            </a:r>
            <a:r>
              <a:rPr sz="2800" spc="-10" dirty="0">
                <a:latin typeface="Times New Roman"/>
                <a:cs typeface="Times New Roman"/>
              </a:rPr>
              <a:t>different </a:t>
            </a:r>
            <a:r>
              <a:rPr sz="2800" spc="-5" dirty="0">
                <a:latin typeface="Times New Roman"/>
                <a:cs typeface="Times New Roman"/>
              </a:rPr>
              <a:t>consumption rates </a:t>
            </a:r>
            <a:r>
              <a:rPr sz="2800" spc="-10" dirty="0">
                <a:latin typeface="Times New Roman"/>
                <a:cs typeface="Times New Roman"/>
              </a:rPr>
              <a:t>at different time </a:t>
            </a:r>
            <a:r>
              <a:rPr sz="2800" dirty="0">
                <a:latin typeface="Times New Roman"/>
                <a:cs typeface="Times New Roman"/>
              </a:rPr>
              <a:t>intervals.  </a:t>
            </a:r>
            <a:r>
              <a:rPr sz="2800" spc="-5" dirty="0">
                <a:latin typeface="Times New Roman"/>
                <a:cs typeface="Times New Roman"/>
              </a:rPr>
              <a:t>Also influenced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factors like power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failure.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1298" y="307594"/>
            <a:ext cx="42703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Replenishment.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788617"/>
            <a:ext cx="853122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The process of </a:t>
            </a:r>
            <a:r>
              <a:rPr sz="2800" dirty="0">
                <a:latin typeface="Times New Roman"/>
                <a:cs typeface="Times New Roman"/>
              </a:rPr>
              <a:t>refilling </a:t>
            </a:r>
            <a:r>
              <a:rPr sz="2800" spc="-5" dirty="0">
                <a:latin typeface="Times New Roman"/>
                <a:cs typeface="Times New Roman"/>
              </a:rPr>
              <a:t>the material </a:t>
            </a:r>
            <a:r>
              <a:rPr sz="280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and when it is  consumed so </a:t>
            </a:r>
            <a:r>
              <a:rPr sz="2800" spc="-10" dirty="0">
                <a:latin typeface="Times New Roman"/>
                <a:cs typeface="Times New Roman"/>
              </a:rPr>
              <a:t>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inventory level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maintained within a  range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30" dirty="0">
                <a:latin typeface="Times New Roman"/>
                <a:cs typeface="Times New Roman"/>
              </a:rPr>
              <a:t>Types:-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Instantaneous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replenishment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Replenishment at constant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rate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Replenishment at irregular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rate.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92681"/>
            <a:ext cx="8227059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20" indent="-34290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Instantaneous replenishment</a:t>
            </a:r>
            <a:r>
              <a:rPr sz="2800" spc="-5" dirty="0">
                <a:latin typeface="Times New Roman"/>
                <a:cs typeface="Times New Roman"/>
              </a:rPr>
              <a:t>: refilling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done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one  </a:t>
            </a:r>
            <a:r>
              <a:rPr sz="2800" spc="-5" dirty="0">
                <a:latin typeface="Times New Roman"/>
                <a:cs typeface="Times New Roman"/>
              </a:rPr>
              <a:t>time,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one </a:t>
            </a:r>
            <a:r>
              <a:rPr sz="2800" dirty="0">
                <a:latin typeface="Times New Roman"/>
                <a:cs typeface="Times New Roman"/>
              </a:rPr>
              <a:t>instant </a:t>
            </a:r>
            <a:r>
              <a:rPr sz="2800" spc="-5" dirty="0">
                <a:latin typeface="Times New Roman"/>
                <a:cs typeface="Times New Roman"/>
              </a:rPr>
              <a:t>for the one </a:t>
            </a:r>
            <a:r>
              <a:rPr sz="2800" dirty="0">
                <a:latin typeface="Times New Roman"/>
                <a:cs typeface="Times New Roman"/>
              </a:rPr>
              <a:t>full </a:t>
            </a:r>
            <a:r>
              <a:rPr sz="2800" spc="-5" dirty="0">
                <a:latin typeface="Times New Roman"/>
                <a:cs typeface="Times New Roman"/>
              </a:rPr>
              <a:t>lot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size.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444500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Replenishment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at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constant rate</a:t>
            </a:r>
            <a:r>
              <a:rPr sz="2800" spc="-5" dirty="0">
                <a:latin typeface="Times New Roman"/>
                <a:cs typeface="Times New Roman"/>
              </a:rPr>
              <a:t>: If </a:t>
            </a:r>
            <a:r>
              <a:rPr sz="2800" spc="-1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replenish the  used inventory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a constant rate . Usually practiced </a:t>
            </a:r>
            <a:r>
              <a:rPr sz="2800" spc="-15" dirty="0">
                <a:latin typeface="Times New Roman"/>
                <a:cs typeface="Times New Roman"/>
              </a:rPr>
              <a:t>in  </a:t>
            </a:r>
            <a:r>
              <a:rPr sz="2800" spc="-5" dirty="0">
                <a:latin typeface="Times New Roman"/>
                <a:cs typeface="Times New Roman"/>
              </a:rPr>
              <a:t>industries especially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ones which manufacture its  own raw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Replacement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at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irregular interval: </a:t>
            </a:r>
            <a:r>
              <a:rPr sz="2800" spc="-5" dirty="0">
                <a:latin typeface="Times New Roman"/>
                <a:cs typeface="Times New Roman"/>
              </a:rPr>
              <a:t>The inventory is not  refilled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regular interval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5975" y="309118"/>
            <a:ext cx="25838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Lead</a:t>
            </a:r>
            <a:r>
              <a:rPr sz="4400" spc="-80" dirty="0"/>
              <a:t> </a:t>
            </a:r>
            <a:r>
              <a:rPr sz="4400" spc="-5" dirty="0"/>
              <a:t>time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996442"/>
            <a:ext cx="8225790" cy="557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Lead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is the time gap </a:t>
            </a:r>
            <a:r>
              <a:rPr sz="2800" spc="-10" dirty="0">
                <a:latin typeface="Times New Roman"/>
                <a:cs typeface="Times New Roman"/>
              </a:rPr>
              <a:t>between </a:t>
            </a:r>
            <a:r>
              <a:rPr sz="2800" spc="-5" dirty="0">
                <a:latin typeface="Times New Roman"/>
                <a:cs typeface="Times New Roman"/>
              </a:rPr>
              <a:t>starting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initiating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process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ordering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receiving the ordered  </a:t>
            </a:r>
            <a:r>
              <a:rPr sz="2800" dirty="0">
                <a:latin typeface="Times New Roman"/>
                <a:cs typeface="Times New Roman"/>
              </a:rPr>
              <a:t>quantity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stores.</a:t>
            </a:r>
            <a:endParaRPr sz="2800">
              <a:latin typeface="Times New Roman"/>
              <a:cs typeface="Times New Roman"/>
            </a:endParaRPr>
          </a:p>
          <a:p>
            <a:pPr marL="12700" marR="2456815">
              <a:lnSpc>
                <a:spcPct val="200100"/>
              </a:lnSpc>
            </a:pPr>
            <a:r>
              <a:rPr sz="2800" spc="-5" dirty="0">
                <a:latin typeface="Times New Roman"/>
                <a:cs typeface="Times New Roman"/>
              </a:rPr>
              <a:t>This is estimated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past experience.  Lead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includes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following:-</a:t>
            </a:r>
            <a:endParaRPr sz="28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35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taken to prepare purchase requisition and placing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order.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35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taken to </a:t>
            </a:r>
            <a:r>
              <a:rPr sz="2800" dirty="0">
                <a:latin typeface="Times New Roman"/>
                <a:cs typeface="Times New Roman"/>
              </a:rPr>
              <a:t>deliver </a:t>
            </a:r>
            <a:r>
              <a:rPr sz="2800" spc="-5" dirty="0">
                <a:latin typeface="Times New Roman"/>
                <a:cs typeface="Times New Roman"/>
              </a:rPr>
              <a:t>purchase </a:t>
            </a:r>
            <a:r>
              <a:rPr sz="2800" dirty="0">
                <a:latin typeface="Times New Roman"/>
                <a:cs typeface="Times New Roman"/>
              </a:rPr>
              <a:t>order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vendor.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35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taken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vendor to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manufacture.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  <a:tab pos="1250315" algn="l"/>
                <a:tab pos="2181225" algn="l"/>
                <a:tab pos="2757805" algn="l"/>
                <a:tab pos="4890135" algn="l"/>
                <a:tab pos="5740400" algn="l"/>
                <a:tab pos="7028815" algn="l"/>
                <a:tab pos="7935595" algn="l"/>
              </a:tabLst>
            </a:pPr>
            <a:r>
              <a:rPr sz="2800" spc="-10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tak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transp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rt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ven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pl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ce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stores.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5033" y="309118"/>
            <a:ext cx="36195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Reorder</a:t>
            </a:r>
            <a:r>
              <a:rPr sz="4400" spc="-80" dirty="0"/>
              <a:t> </a:t>
            </a:r>
            <a:r>
              <a:rPr sz="4400" dirty="0"/>
              <a:t>point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140" y="1423161"/>
            <a:ext cx="850328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This is </a:t>
            </a:r>
            <a:r>
              <a:rPr sz="2800" dirty="0">
                <a:latin typeface="Times New Roman"/>
                <a:cs typeface="Times New Roman"/>
              </a:rPr>
              <a:t>the point </a:t>
            </a:r>
            <a:r>
              <a:rPr sz="2800" spc="-5" dirty="0">
                <a:latin typeface="Times New Roman"/>
                <a:cs typeface="Times New Roman"/>
              </a:rPr>
              <a:t>which indicate that it is </a:t>
            </a:r>
            <a:r>
              <a:rPr sz="2800" dirty="0">
                <a:latin typeface="Times New Roman"/>
                <a:cs typeface="Times New Roman"/>
              </a:rPr>
              <a:t>high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we place  the </a:t>
            </a:r>
            <a:r>
              <a:rPr sz="2800" dirty="0">
                <a:latin typeface="Times New Roman"/>
                <a:cs typeface="Times New Roman"/>
              </a:rPr>
              <a:t>order </a:t>
            </a:r>
            <a:r>
              <a:rPr sz="2800" spc="-5" dirty="0">
                <a:latin typeface="Times New Roman"/>
                <a:cs typeface="Times New Roman"/>
              </a:rPr>
              <a:t>failing which the </a:t>
            </a:r>
            <a:r>
              <a:rPr sz="2800" dirty="0">
                <a:latin typeface="Times New Roman"/>
                <a:cs typeface="Times New Roman"/>
              </a:rPr>
              <a:t>stokes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get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exhausted.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Reorder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spc="-10" dirty="0">
                <a:latin typeface="Times New Roman"/>
                <a:cs typeface="Times New Roman"/>
              </a:rPr>
              <a:t>lead time </a:t>
            </a:r>
            <a:r>
              <a:rPr sz="2800" spc="-5" dirty="0">
                <a:latin typeface="Times New Roman"/>
                <a:cs typeface="Times New Roman"/>
              </a:rPr>
              <a:t>– predicted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exhaustion.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3048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Eg. </a:t>
            </a:r>
            <a:r>
              <a:rPr sz="2800" dirty="0">
                <a:latin typeface="Times New Roman"/>
                <a:cs typeface="Times New Roman"/>
              </a:rPr>
              <a:t>If </a:t>
            </a:r>
            <a:r>
              <a:rPr sz="2800" spc="-5" dirty="0">
                <a:latin typeface="Times New Roman"/>
                <a:cs typeface="Times New Roman"/>
              </a:rPr>
              <a:t>we order once in every </a:t>
            </a:r>
            <a:r>
              <a:rPr sz="2800" dirty="0">
                <a:latin typeface="Times New Roman"/>
                <a:cs typeface="Times New Roman"/>
              </a:rPr>
              <a:t>10 </a:t>
            </a:r>
            <a:r>
              <a:rPr sz="2800" spc="-5" dirty="0">
                <a:latin typeface="Times New Roman"/>
                <a:cs typeface="Times New Roman"/>
              </a:rPr>
              <a:t>days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lead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is 3  days then </a:t>
            </a:r>
            <a:r>
              <a:rPr sz="2800" spc="-10" dirty="0">
                <a:latin typeface="Times New Roman"/>
                <a:cs typeface="Times New Roman"/>
              </a:rPr>
              <a:t>ROP </a:t>
            </a:r>
            <a:r>
              <a:rPr sz="2800" spc="-5" dirty="0">
                <a:latin typeface="Times New Roman"/>
                <a:cs typeface="Times New Roman"/>
              </a:rPr>
              <a:t>= 10 – 3 = 7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days.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2677" y="461518"/>
            <a:ext cx="4899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Lead </a:t>
            </a:r>
            <a:r>
              <a:rPr sz="4400" spc="-5" dirty="0"/>
              <a:t>time</a:t>
            </a:r>
            <a:r>
              <a:rPr sz="4400" spc="-90" dirty="0"/>
              <a:t> </a:t>
            </a:r>
            <a:r>
              <a:rPr sz="4400" dirty="0"/>
              <a:t>analysis.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40" y="1819097"/>
            <a:ext cx="8531225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Lead </a:t>
            </a:r>
            <a:r>
              <a:rPr sz="2800" spc="-5" dirty="0">
                <a:latin typeface="Times New Roman"/>
                <a:cs typeface="Times New Roman"/>
              </a:rPr>
              <a:t>time depends on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:-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  <a:tab pos="1083945" algn="l"/>
                <a:tab pos="2400935" algn="l"/>
                <a:tab pos="2875280" algn="l"/>
                <a:tab pos="4650740" algn="l"/>
                <a:tab pos="5124450" algn="l"/>
                <a:tab pos="5735955" algn="l"/>
                <a:tab pos="7630795" algn="l"/>
                <a:tab pos="8082915" algn="l"/>
              </a:tabLst>
            </a:pPr>
            <a:r>
              <a:rPr sz="2800" spc="-10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spc="-4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gency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tance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comp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nents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  manufacturing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process.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Reliability </a:t>
            </a:r>
            <a:r>
              <a:rPr sz="2800" dirty="0">
                <a:latin typeface="Times New Roman"/>
                <a:cs typeface="Times New Roman"/>
              </a:rPr>
              <a:t>of 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vendors.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86055" marR="5080" indent="6997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Reserve stock(O-RS)/  Safety </a:t>
            </a:r>
            <a:r>
              <a:rPr dirty="0"/>
              <a:t>stock/Buffer</a:t>
            </a:r>
            <a:r>
              <a:rPr spc="-40" dirty="0"/>
              <a:t> </a:t>
            </a:r>
            <a:r>
              <a:rPr dirty="0"/>
              <a:t>stock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368423"/>
            <a:ext cx="837819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105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guard against disturbances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production process  either </a:t>
            </a:r>
            <a:r>
              <a:rPr sz="2800" dirty="0">
                <a:latin typeface="Times New Roman"/>
                <a:cs typeface="Times New Roman"/>
              </a:rPr>
              <a:t>due </a:t>
            </a:r>
            <a:r>
              <a:rPr sz="2800" spc="-5" dirty="0">
                <a:latin typeface="Times New Roman"/>
                <a:cs typeface="Times New Roman"/>
              </a:rPr>
              <a:t>to uncertainties in consumption rates </a:t>
            </a:r>
            <a:r>
              <a:rPr sz="2800" spc="-1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lead  time some extra </a:t>
            </a:r>
            <a:r>
              <a:rPr sz="2800" dirty="0">
                <a:latin typeface="Times New Roman"/>
                <a:cs typeface="Times New Roman"/>
              </a:rPr>
              <a:t>stock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maintained.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It serve the purpose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minimizing the </a:t>
            </a:r>
            <a:r>
              <a:rPr sz="2800" spc="-10" dirty="0">
                <a:latin typeface="Times New Roman"/>
                <a:cs typeface="Times New Roman"/>
              </a:rPr>
              <a:t>chances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running  </a:t>
            </a:r>
            <a:r>
              <a:rPr sz="2800" dirty="0">
                <a:latin typeface="Times New Roman"/>
                <a:cs typeface="Times New Roman"/>
              </a:rPr>
              <a:t>out 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stock.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 algn="just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It should </a:t>
            </a:r>
            <a:r>
              <a:rPr sz="2800" dirty="0">
                <a:latin typeface="Times New Roman"/>
                <a:cs typeface="Times New Roman"/>
              </a:rPr>
              <a:t>not be </a:t>
            </a:r>
            <a:r>
              <a:rPr sz="2800" spc="-5" dirty="0">
                <a:latin typeface="Times New Roman"/>
                <a:cs typeface="Times New Roman"/>
              </a:rPr>
              <a:t>very less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excess.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316481"/>
            <a:ext cx="614045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Safety </a:t>
            </a:r>
            <a:r>
              <a:rPr sz="2800" dirty="0">
                <a:latin typeface="Times New Roman"/>
                <a:cs typeface="Times New Roman"/>
              </a:rPr>
              <a:t>stock </a:t>
            </a:r>
            <a:r>
              <a:rPr sz="2800" spc="-10" dirty="0">
                <a:latin typeface="Times New Roman"/>
                <a:cs typeface="Times New Roman"/>
              </a:rPr>
              <a:t>come </a:t>
            </a:r>
            <a:r>
              <a:rPr sz="2800" spc="-5" dirty="0">
                <a:latin typeface="Times New Roman"/>
                <a:cs typeface="Times New Roman"/>
              </a:rPr>
              <a:t>to play when there is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:-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indent="88265">
              <a:lnSpc>
                <a:spcPct val="100000"/>
              </a:lnSpc>
              <a:spcBef>
                <a:spcPts val="5"/>
              </a:spcBef>
              <a:tabLst>
                <a:tab pos="608330" algn="l"/>
                <a:tab pos="1282065" algn="l"/>
                <a:tab pos="2449830" algn="l"/>
                <a:tab pos="3932554" algn="l"/>
                <a:tab pos="4467860" algn="l"/>
                <a:tab pos="5850255" algn="l"/>
              </a:tabLst>
            </a:pPr>
            <a:r>
              <a:rPr sz="2800" dirty="0">
                <a:latin typeface="Times New Roman"/>
                <a:cs typeface="Times New Roman"/>
              </a:rPr>
              <a:t>1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x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ss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reje</a:t>
            </a:r>
            <a:r>
              <a:rPr sz="2800" spc="-1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wastage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  process than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normal.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66584" y="2170302"/>
            <a:ext cx="1565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production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3450158"/>
            <a:ext cx="573532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2. Rejection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the time of receipt due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-Poor </a:t>
            </a:r>
            <a:r>
              <a:rPr sz="2800" spc="-5" dirty="0">
                <a:latin typeface="Times New Roman"/>
                <a:cs typeface="Times New Roman"/>
              </a:rPr>
              <a:t>production quality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vendor.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 </a:t>
            </a:r>
            <a:r>
              <a:rPr sz="2800" spc="-10" dirty="0">
                <a:latin typeface="Times New Roman"/>
                <a:cs typeface="Times New Roman"/>
              </a:rPr>
              <a:t>Damage </a:t>
            </a:r>
            <a:r>
              <a:rPr sz="2800" spc="-5" dirty="0">
                <a:latin typeface="Times New Roman"/>
                <a:cs typeface="Times New Roman"/>
              </a:rPr>
              <a:t>to raw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5750" y="840994"/>
            <a:ext cx="61874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Factor of</a:t>
            </a:r>
            <a:r>
              <a:rPr spc="-75" dirty="0"/>
              <a:t> </a:t>
            </a:r>
            <a:r>
              <a:rPr spc="-5" dirty="0"/>
              <a:t>uncertainty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2017902"/>
            <a:ext cx="7792084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Uncertainty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main </a:t>
            </a:r>
            <a:r>
              <a:rPr sz="2800" spc="-5" dirty="0">
                <a:latin typeface="Times New Roman"/>
                <a:cs typeface="Times New Roman"/>
              </a:rPr>
              <a:t>reason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having safety </a:t>
            </a:r>
            <a:r>
              <a:rPr sz="2800" dirty="0">
                <a:latin typeface="Times New Roman"/>
                <a:cs typeface="Times New Roman"/>
              </a:rPr>
              <a:t>stock.  </a:t>
            </a: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be due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to:-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Uncertainty of demand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Uncertainty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delivery.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Uncertainty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quantity.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78281"/>
            <a:ext cx="8226425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Uncertainty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demand: </a:t>
            </a:r>
            <a:r>
              <a:rPr sz="2800" spc="-5" dirty="0">
                <a:latin typeface="Times New Roman"/>
                <a:cs typeface="Times New Roman"/>
              </a:rPr>
              <a:t>there will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difference  </a:t>
            </a:r>
            <a:r>
              <a:rPr sz="2800" spc="-5" dirty="0">
                <a:latin typeface="Times New Roman"/>
                <a:cs typeface="Times New Roman"/>
              </a:rPr>
              <a:t>between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expected demand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actual </a:t>
            </a:r>
            <a:r>
              <a:rPr sz="2800" spc="-10" dirty="0">
                <a:latin typeface="Times New Roman"/>
                <a:cs typeface="Times New Roman"/>
              </a:rPr>
              <a:t>demand  </a:t>
            </a:r>
            <a:r>
              <a:rPr sz="2800" spc="-5" dirty="0">
                <a:latin typeface="Times New Roman"/>
                <a:cs typeface="Times New Roman"/>
              </a:rPr>
              <a:t>which is known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forecast </a:t>
            </a:r>
            <a:r>
              <a:rPr sz="2800" spc="-30" dirty="0">
                <a:latin typeface="Times New Roman"/>
                <a:cs typeface="Times New Roman"/>
              </a:rPr>
              <a:t>error. </a:t>
            </a:r>
            <a:r>
              <a:rPr sz="2800" spc="-5" dirty="0">
                <a:latin typeface="Times New Roman"/>
                <a:cs typeface="Times New Roman"/>
              </a:rPr>
              <a:t>It is mainly  dependent on the </a:t>
            </a:r>
            <a:r>
              <a:rPr sz="2800" dirty="0">
                <a:latin typeface="Times New Roman"/>
                <a:cs typeface="Times New Roman"/>
              </a:rPr>
              <a:t>buyers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side.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Uncertainty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delivery: </a:t>
            </a:r>
            <a:r>
              <a:rPr sz="2800" spc="-5" dirty="0">
                <a:latin typeface="Times New Roman"/>
                <a:cs typeface="Times New Roman"/>
              </a:rPr>
              <a:t>depends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how long the </a:t>
            </a:r>
            <a:r>
              <a:rPr sz="2800" spc="-10" dirty="0">
                <a:latin typeface="Times New Roman"/>
                <a:cs typeface="Times New Roman"/>
              </a:rPr>
              <a:t>lead  time </a:t>
            </a:r>
            <a:r>
              <a:rPr sz="2800" spc="-5" dirty="0">
                <a:latin typeface="Times New Roman"/>
                <a:cs typeface="Times New Roman"/>
              </a:rPr>
              <a:t>is going to be. If something goes wrong with </a:t>
            </a:r>
            <a:r>
              <a:rPr sz="2800" dirty="0">
                <a:latin typeface="Times New Roman"/>
                <a:cs typeface="Times New Roman"/>
              </a:rPr>
              <a:t>the  suppliers production </a:t>
            </a:r>
            <a:r>
              <a:rPr sz="2800" spc="-5" dirty="0">
                <a:latin typeface="Times New Roman"/>
                <a:cs typeface="Times New Roman"/>
              </a:rPr>
              <a:t>the lead time </a:t>
            </a:r>
            <a:r>
              <a:rPr sz="2800" spc="-10" dirty="0">
                <a:latin typeface="Times New Roman"/>
                <a:cs typeface="Times New Roman"/>
              </a:rPr>
              <a:t>may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prolong.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Uncertainty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of quantity: </a:t>
            </a:r>
            <a:r>
              <a:rPr sz="2800" spc="-5" dirty="0">
                <a:latin typeface="Times New Roman"/>
                <a:cs typeface="Times New Roman"/>
              </a:rPr>
              <a:t>this </a:t>
            </a:r>
            <a:r>
              <a:rPr sz="2800" dirty="0">
                <a:latin typeface="Times New Roman"/>
                <a:cs typeface="Times New Roman"/>
              </a:rPr>
              <a:t>depends on how </a:t>
            </a:r>
            <a:r>
              <a:rPr sz="2800" spc="-10" dirty="0">
                <a:latin typeface="Times New Roman"/>
                <a:cs typeface="Times New Roman"/>
              </a:rPr>
              <a:t>many  </a:t>
            </a:r>
            <a:r>
              <a:rPr sz="2800" spc="-5" dirty="0">
                <a:latin typeface="Times New Roman"/>
                <a:cs typeface="Times New Roman"/>
              </a:rPr>
              <a:t>scrap or imperfect items the </a:t>
            </a:r>
            <a:r>
              <a:rPr sz="2800" dirty="0">
                <a:latin typeface="Times New Roman"/>
                <a:cs typeface="Times New Roman"/>
              </a:rPr>
              <a:t>ordered </a:t>
            </a:r>
            <a:r>
              <a:rPr sz="2800" spc="-5" dirty="0">
                <a:latin typeface="Times New Roman"/>
                <a:cs typeface="Times New Roman"/>
              </a:rPr>
              <a:t>quantity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going </a:t>
            </a:r>
            <a:r>
              <a:rPr sz="2800" spc="-15" dirty="0">
                <a:latin typeface="Times New Roman"/>
                <a:cs typeface="Times New Roman"/>
              </a:rPr>
              <a:t>to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contain.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0838" y="383794"/>
            <a:ext cx="68033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Objectives </a:t>
            </a:r>
            <a:r>
              <a:rPr dirty="0"/>
              <a:t>of</a:t>
            </a:r>
            <a:r>
              <a:rPr spc="-25" dirty="0"/>
              <a:t> </a:t>
            </a:r>
            <a:r>
              <a:rPr spc="-5" dirty="0"/>
              <a:t>inventory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50158" y="1115009"/>
            <a:ext cx="20427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>
                <a:solidFill>
                  <a:srgbClr val="C00000"/>
                </a:solidFill>
                <a:latin typeface="Comic Sans MS"/>
                <a:cs typeface="Comic Sans MS"/>
              </a:rPr>
              <a:t>control</a:t>
            </a:r>
            <a:endParaRPr sz="4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697177"/>
            <a:ext cx="6259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The basic managerial objectives are 2</a:t>
            </a:r>
            <a:r>
              <a:rPr sz="2800" dirty="0">
                <a:latin typeface="Times New Roman"/>
                <a:cs typeface="Times New Roman"/>
              </a:rPr>
              <a:t> fold:-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2551302"/>
            <a:ext cx="898525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45" dirty="0">
                <a:latin typeface="Times New Roman"/>
                <a:cs typeface="Times New Roman"/>
              </a:rPr>
              <a:t>Avoid </a:t>
            </a:r>
            <a:r>
              <a:rPr sz="2800" spc="-5" dirty="0">
                <a:latin typeface="Times New Roman"/>
                <a:cs typeface="Times New Roman"/>
              </a:rPr>
              <a:t>over/under investment in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inventories.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10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provide right </a:t>
            </a:r>
            <a:r>
              <a:rPr sz="2800" spc="-5" dirty="0">
                <a:latin typeface="Times New Roman"/>
                <a:cs typeface="Times New Roman"/>
              </a:rPr>
              <a:t>quantity and quality goods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right </a:t>
            </a:r>
            <a:r>
              <a:rPr sz="2800" spc="-5" dirty="0">
                <a:latin typeface="Times New Roman"/>
                <a:cs typeface="Times New Roman"/>
              </a:rPr>
              <a:t>time </a:t>
            </a:r>
            <a:r>
              <a:rPr sz="2800" spc="-15" dirty="0">
                <a:latin typeface="Times New Roman"/>
                <a:cs typeface="Times New Roman"/>
              </a:rPr>
              <a:t>at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proper value.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1648" y="536194"/>
            <a:ext cx="694182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6210" marR="5080" indent="-268414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Determination </a:t>
            </a:r>
            <a:r>
              <a:rPr dirty="0"/>
              <a:t>of </a:t>
            </a:r>
            <a:r>
              <a:rPr spc="-5" dirty="0"/>
              <a:t>safety  stock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44623"/>
            <a:ext cx="8072120" cy="38658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521460" algn="l"/>
                <a:tab pos="2933065" algn="l"/>
                <a:tab pos="4226560" algn="l"/>
                <a:tab pos="4696460" algn="l"/>
                <a:tab pos="640461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level	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3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safety	</a:t>
            </a:r>
            <a:r>
              <a:rPr sz="2800" dirty="0">
                <a:latin typeface="Times New Roman"/>
                <a:cs typeface="Times New Roman"/>
              </a:rPr>
              <a:t>stock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	</a:t>
            </a:r>
            <a:r>
              <a:rPr sz="2800" dirty="0">
                <a:latin typeface="Times New Roman"/>
                <a:cs typeface="Times New Roman"/>
              </a:rPr>
              <a:t>be	</a:t>
            </a:r>
            <a:r>
              <a:rPr sz="2800" spc="-5" dirty="0">
                <a:latin typeface="Times New Roman"/>
                <a:cs typeface="Times New Roman"/>
              </a:rPr>
              <a:t>maintained	depends </a:t>
            </a:r>
            <a:r>
              <a:rPr sz="2800" dirty="0">
                <a:latin typeface="Times New Roman"/>
                <a:cs typeface="Times New Roman"/>
              </a:rPr>
              <a:t>on  </a:t>
            </a:r>
            <a:r>
              <a:rPr sz="2800" spc="-5" dirty="0">
                <a:latin typeface="Times New Roman"/>
                <a:cs typeface="Times New Roman"/>
              </a:rPr>
              <a:t>various factors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like:-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-Cost of item 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question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-Uncertainties in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demand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-Negative fall </a:t>
            </a:r>
            <a:r>
              <a:rPr sz="2800" dirty="0">
                <a:latin typeface="Times New Roman"/>
                <a:cs typeface="Times New Roman"/>
              </a:rPr>
              <a:t>out of stock of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item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-Spoilage </a:t>
            </a:r>
            <a:r>
              <a:rPr sz="2800" dirty="0">
                <a:latin typeface="Times New Roman"/>
                <a:cs typeface="Times New Roman"/>
              </a:rPr>
              <a:t>due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long </a:t>
            </a:r>
            <a:r>
              <a:rPr sz="2800" spc="-5" dirty="0">
                <a:latin typeface="Times New Roman"/>
                <a:cs typeface="Times New Roman"/>
              </a:rPr>
              <a:t>storage 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Optimum safety stock = maximum lead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time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in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amount- 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normal lead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time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in</a:t>
            </a:r>
            <a:r>
              <a:rPr sz="2800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amount.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783081"/>
            <a:ext cx="16217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016635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Max.	lead  </a:t>
            </a:r>
            <a:r>
              <a:rPr sz="2800" spc="-5" dirty="0">
                <a:latin typeface="Times New Roman"/>
                <a:cs typeface="Times New Roman"/>
              </a:rPr>
              <a:t>occurred.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8522" y="783081"/>
            <a:ext cx="59829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6695">
              <a:lnSpc>
                <a:spcPct val="100000"/>
              </a:lnSpc>
              <a:spcBef>
                <a:spcPts val="95"/>
              </a:spcBef>
              <a:tabLst>
                <a:tab pos="1134110" algn="l"/>
                <a:tab pos="1225550" algn="l"/>
                <a:tab pos="1600835" algn="l"/>
                <a:tab pos="1983105" algn="l"/>
                <a:tab pos="2299970" algn="l"/>
                <a:tab pos="2562225" algn="l"/>
                <a:tab pos="3356610" algn="l"/>
                <a:tab pos="4599940" algn="l"/>
                <a:tab pos="4784725" algn="l"/>
                <a:tab pos="5534660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ti</a:t>
            </a:r>
            <a:r>
              <a:rPr sz="2800" spc="-20" dirty="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wor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possible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scenario  </a:t>
            </a:r>
            <a:r>
              <a:rPr sz="2800" dirty="0">
                <a:latin typeface="Times New Roman"/>
                <a:cs typeface="Times New Roman"/>
              </a:rPr>
              <a:t>Foun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		ou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co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sul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with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636217"/>
            <a:ext cx="7616825" cy="3867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purchase department or past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records.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Normal lead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= most expected lead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dirty="0">
                <a:latin typeface="Times New Roman"/>
                <a:cs typeface="Times New Roman"/>
              </a:rPr>
              <a:t>or the  </a:t>
            </a:r>
            <a:r>
              <a:rPr sz="2800" spc="-5" dirty="0">
                <a:latin typeface="Times New Roman"/>
                <a:cs typeface="Times New Roman"/>
              </a:rPr>
              <a:t>average lead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715" indent="88265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e.g..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maximum </a:t>
            </a:r>
            <a:r>
              <a:rPr sz="2800" spc="-5" dirty="0">
                <a:latin typeface="Times New Roman"/>
                <a:cs typeface="Times New Roman"/>
              </a:rPr>
              <a:t>lead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13 </a:t>
            </a:r>
            <a:r>
              <a:rPr sz="2800" spc="-5" dirty="0">
                <a:latin typeface="Times New Roman"/>
                <a:cs typeface="Times New Roman"/>
              </a:rPr>
              <a:t>days and the  average lead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spc="-30" dirty="0">
                <a:latin typeface="Times New Roman"/>
                <a:cs typeface="Times New Roman"/>
              </a:rPr>
              <a:t>11.5 </a:t>
            </a:r>
            <a:r>
              <a:rPr sz="2800" spc="-5" dirty="0">
                <a:latin typeface="Times New Roman"/>
                <a:cs typeface="Times New Roman"/>
              </a:rPr>
              <a:t>days then </a:t>
            </a:r>
            <a:r>
              <a:rPr sz="2800" spc="-15" dirty="0">
                <a:latin typeface="Times New Roman"/>
                <a:cs typeface="Times New Roman"/>
              </a:rPr>
              <a:t>13-11.5= </a:t>
            </a:r>
            <a:r>
              <a:rPr sz="2800" spc="-5" dirty="0">
                <a:latin typeface="Times New Roman"/>
                <a:cs typeface="Times New Roman"/>
              </a:rPr>
              <a:t>1.5, a  </a:t>
            </a:r>
            <a:r>
              <a:rPr sz="2800" dirty="0">
                <a:latin typeface="Times New Roman"/>
                <a:cs typeface="Times New Roman"/>
              </a:rPr>
              <a:t>stock </a:t>
            </a:r>
            <a:r>
              <a:rPr sz="2800" spc="-5" dirty="0">
                <a:latin typeface="Times New Roman"/>
                <a:cs typeface="Times New Roman"/>
              </a:rPr>
              <a:t>that last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1.5 days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optimum safety  </a:t>
            </a:r>
            <a:r>
              <a:rPr sz="2800" dirty="0">
                <a:latin typeface="Times New Roman"/>
                <a:cs typeface="Times New Roman"/>
              </a:rPr>
              <a:t>stock.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8920" rIns="0" bIns="0" rtlCol="0">
            <a:spAutoFit/>
          </a:bodyPr>
          <a:lstStyle/>
          <a:p>
            <a:pPr marL="3110865" marR="5080" indent="-249110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Disposal of obsolete and</a:t>
            </a:r>
            <a:r>
              <a:rPr sz="3600" spc="-110" dirty="0"/>
              <a:t> </a:t>
            </a:r>
            <a:r>
              <a:rPr sz="3600" spc="-5" dirty="0"/>
              <a:t>surplus  material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078862"/>
            <a:ext cx="837819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Obsolete material: </a:t>
            </a:r>
            <a:r>
              <a:rPr sz="2800" spc="-5" dirty="0">
                <a:latin typeface="Times New Roman"/>
                <a:cs typeface="Times New Roman"/>
              </a:rPr>
              <a:t>Those materials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equipments which  are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damaged </a:t>
            </a:r>
            <a:r>
              <a:rPr sz="280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which have economic work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are  </a:t>
            </a:r>
            <a:r>
              <a:rPr sz="2800" dirty="0">
                <a:latin typeface="Times New Roman"/>
                <a:cs typeface="Times New Roman"/>
              </a:rPr>
              <a:t>no </a:t>
            </a:r>
            <a:r>
              <a:rPr sz="2800" spc="-5" dirty="0">
                <a:latin typeface="Times New Roman"/>
                <a:cs typeface="Times New Roman"/>
              </a:rPr>
              <a:t>longer useful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25" dirty="0">
                <a:latin typeface="Times New Roman"/>
                <a:cs typeface="Times New Roman"/>
              </a:rPr>
              <a:t>company’s </a:t>
            </a:r>
            <a:r>
              <a:rPr sz="2800" spc="-5" dirty="0">
                <a:latin typeface="Times New Roman"/>
                <a:cs typeface="Times New Roman"/>
              </a:rPr>
              <a:t>operation </a:t>
            </a:r>
            <a:r>
              <a:rPr sz="2800" dirty="0">
                <a:latin typeface="Times New Roman"/>
                <a:cs typeface="Times New Roman"/>
              </a:rPr>
              <a:t>due </a:t>
            </a:r>
            <a:r>
              <a:rPr sz="2800" spc="-15" dirty="0">
                <a:latin typeface="Times New Roman"/>
                <a:cs typeface="Times New Roman"/>
              </a:rPr>
              <a:t>to  </a:t>
            </a:r>
            <a:r>
              <a:rPr sz="2800" spc="-5" dirty="0">
                <a:latin typeface="Times New Roman"/>
                <a:cs typeface="Times New Roman"/>
              </a:rPr>
              <a:t>change in </a:t>
            </a:r>
            <a:r>
              <a:rPr sz="2800" dirty="0">
                <a:latin typeface="Times New Roman"/>
                <a:cs typeface="Times New Roman"/>
              </a:rPr>
              <a:t>production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term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associated with equipments, materials,  stocks, techniques,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It is very </a:t>
            </a:r>
            <a:r>
              <a:rPr sz="2800" spc="-10" dirty="0">
                <a:latin typeface="Times New Roman"/>
                <a:cs typeface="Times New Roman"/>
              </a:rPr>
              <a:t>difficult </a:t>
            </a:r>
            <a:r>
              <a:rPr sz="2800" spc="-5" dirty="0">
                <a:latin typeface="Times New Roman"/>
                <a:cs typeface="Times New Roman"/>
              </a:rPr>
              <a:t>to predict when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technology will  change leading to obsolescence. The company should  have sharp eye on the competition so that it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have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more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8275" y="383794"/>
            <a:ext cx="71177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Causes </a:t>
            </a:r>
            <a:r>
              <a:rPr spc="-5" dirty="0"/>
              <a:t>for</a:t>
            </a:r>
            <a:r>
              <a:rPr spc="-45" dirty="0"/>
              <a:t> </a:t>
            </a:r>
            <a:r>
              <a:rPr spc="-5" dirty="0"/>
              <a:t>Obsolescence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135126"/>
            <a:ext cx="837882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715" indent="-4572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Adoption of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standardization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lead to </a:t>
            </a:r>
            <a:r>
              <a:rPr sz="2400" spc="-5" dirty="0">
                <a:latin typeface="Times New Roman"/>
                <a:cs typeface="Times New Roman"/>
              </a:rPr>
              <a:t>elimination </a:t>
            </a:r>
            <a:r>
              <a:rPr sz="2400" dirty="0">
                <a:latin typeface="Times New Roman"/>
                <a:cs typeface="Times New Roman"/>
              </a:rPr>
              <a:t>of non standard  varieties.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Adoption of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new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 technology.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Changes in production</a:t>
            </a:r>
            <a:r>
              <a:rPr sz="24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design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Cannibalization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when a </a:t>
            </a:r>
            <a:r>
              <a:rPr sz="2400" spc="-5" dirty="0">
                <a:latin typeface="Times New Roman"/>
                <a:cs typeface="Times New Roman"/>
              </a:rPr>
              <a:t>machine breaks </a:t>
            </a:r>
            <a:r>
              <a:rPr sz="2400" dirty="0">
                <a:latin typeface="Times New Roman"/>
                <a:cs typeface="Times New Roman"/>
              </a:rPr>
              <a:t>down, it </a:t>
            </a:r>
            <a:r>
              <a:rPr sz="2400" spc="-5" dirty="0">
                <a:latin typeface="Times New Roman"/>
                <a:cs typeface="Times New Roman"/>
              </a:rPr>
              <a:t>is, sometimes  rectified </a:t>
            </a:r>
            <a:r>
              <a:rPr sz="2400" dirty="0">
                <a:latin typeface="Times New Roman"/>
                <a:cs typeface="Times New Roman"/>
              </a:rPr>
              <a:t>by using </a:t>
            </a:r>
            <a:r>
              <a:rPr sz="2400" spc="-5" dirty="0">
                <a:latin typeface="Times New Roman"/>
                <a:cs typeface="Times New Roman"/>
              </a:rPr>
              <a:t>components </a:t>
            </a:r>
            <a:r>
              <a:rPr sz="2400" dirty="0">
                <a:latin typeface="Times New Roman"/>
                <a:cs typeface="Times New Roman"/>
              </a:rPr>
              <a:t>of an </a:t>
            </a:r>
            <a:r>
              <a:rPr sz="2400" spc="-5" dirty="0">
                <a:latin typeface="Times New Roman"/>
                <a:cs typeface="Times New Roman"/>
              </a:rPr>
              <a:t>identical machine </a:t>
            </a:r>
            <a:r>
              <a:rPr sz="2400" spc="-10" dirty="0">
                <a:latin typeface="Times New Roman"/>
                <a:cs typeface="Times New Roman"/>
              </a:rPr>
              <a:t>which </a:t>
            </a:r>
            <a:r>
              <a:rPr sz="2400" dirty="0">
                <a:latin typeface="Times New Roman"/>
                <a:cs typeface="Times New Roman"/>
              </a:rPr>
              <a:t>is  already not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functional.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Faulty purchases </a:t>
            </a:r>
            <a:r>
              <a:rPr sz="2400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it the purchases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made </a:t>
            </a:r>
            <a:r>
              <a:rPr sz="2400" dirty="0">
                <a:latin typeface="Times New Roman"/>
                <a:cs typeface="Times New Roman"/>
              </a:rPr>
              <a:t>in bulk </a:t>
            </a:r>
            <a:r>
              <a:rPr sz="2400" spc="-5" dirty="0">
                <a:latin typeface="Times New Roman"/>
                <a:cs typeface="Times New Roman"/>
              </a:rPr>
              <a:t>so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they  </a:t>
            </a:r>
            <a:r>
              <a:rPr sz="2400" dirty="0">
                <a:latin typeface="Times New Roman"/>
                <a:cs typeface="Times New Roman"/>
              </a:rPr>
              <a:t>can last for a very long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Can be controlled by </a:t>
            </a:r>
            <a:r>
              <a:rPr sz="2400" spc="-5" dirty="0">
                <a:latin typeface="Times New Roman"/>
                <a:cs typeface="Times New Roman"/>
              </a:rPr>
              <a:t>FSN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analysis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9838" y="764794"/>
            <a:ext cx="46945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Surplus</a:t>
            </a:r>
            <a:r>
              <a:rPr spc="-95" dirty="0"/>
              <a:t> </a:t>
            </a:r>
            <a:r>
              <a:rPr dirty="0"/>
              <a:t>material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941702"/>
            <a:ext cx="799655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Equipments which have </a:t>
            </a:r>
            <a:r>
              <a:rPr sz="2800" dirty="0">
                <a:latin typeface="Times New Roman"/>
                <a:cs typeface="Times New Roman"/>
              </a:rPr>
              <a:t>no </a:t>
            </a:r>
            <a:r>
              <a:rPr sz="2800" spc="-5" dirty="0">
                <a:latin typeface="Times New Roman"/>
                <a:cs typeface="Times New Roman"/>
              </a:rPr>
              <a:t>immediate use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10" dirty="0">
                <a:latin typeface="Times New Roman"/>
                <a:cs typeface="Times New Roman"/>
              </a:rPr>
              <a:t>had  </a:t>
            </a:r>
            <a:r>
              <a:rPr sz="2800" spc="-5" dirty="0">
                <a:latin typeface="Times New Roman"/>
                <a:cs typeface="Times New Roman"/>
              </a:rPr>
              <a:t>accumulated </a:t>
            </a:r>
            <a:r>
              <a:rPr sz="2800" dirty="0">
                <a:latin typeface="Times New Roman"/>
                <a:cs typeface="Times New Roman"/>
              </a:rPr>
              <a:t>due </a:t>
            </a:r>
            <a:r>
              <a:rPr sz="2800" spc="-5" dirty="0">
                <a:latin typeface="Times New Roman"/>
                <a:cs typeface="Times New Roman"/>
              </a:rPr>
              <a:t>to faulty planning , forecasting and  </a:t>
            </a:r>
            <a:r>
              <a:rPr sz="2800" dirty="0">
                <a:latin typeface="Times New Roman"/>
                <a:cs typeface="Times New Roman"/>
              </a:rPr>
              <a:t>purchasing. </a:t>
            </a:r>
            <a:r>
              <a:rPr sz="2800" spc="-5" dirty="0">
                <a:latin typeface="Times New Roman"/>
                <a:cs typeface="Times New Roman"/>
              </a:rPr>
              <a:t>They have usage value in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future.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They are merely excess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what is in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need.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4502277"/>
            <a:ext cx="584073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 indent="-125095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Easy to control compared to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obsolete.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  <a:tab pos="1071880" algn="l"/>
                <a:tab pos="2344420" algn="l"/>
                <a:tab pos="3100705" algn="l"/>
                <a:tab pos="4527550" algn="l"/>
              </a:tabLst>
            </a:pPr>
            <a:r>
              <a:rPr sz="2800" spc="-5" dirty="0">
                <a:latin typeface="Times New Roman"/>
                <a:cs typeface="Times New Roman"/>
              </a:rPr>
              <a:t>Both	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rplus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solete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aterials  </a:t>
            </a:r>
            <a:r>
              <a:rPr sz="2800" dirty="0">
                <a:latin typeface="Times New Roman"/>
                <a:cs typeface="Times New Roman"/>
              </a:rPr>
              <a:t>condition.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2453" y="5356047"/>
            <a:ext cx="19373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9610" algn="l"/>
                <a:tab pos="1210310" algn="l"/>
              </a:tabLst>
            </a:pPr>
            <a:r>
              <a:rPr sz="2800" spc="-5" dirty="0">
                <a:latin typeface="Times New Roman"/>
                <a:cs typeface="Times New Roman"/>
              </a:rPr>
              <a:t>are	in	</a:t>
            </a:r>
            <a:r>
              <a:rPr sz="2800" dirty="0">
                <a:latin typeface="Times New Roman"/>
                <a:cs typeface="Times New Roman"/>
              </a:rPr>
              <a:t>good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385318"/>
            <a:ext cx="8091805" cy="1367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35760" marR="5080" indent="-1623695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Common causes </a:t>
            </a:r>
            <a:r>
              <a:rPr sz="4400" spc="-5" dirty="0"/>
              <a:t>for </a:t>
            </a:r>
            <a:r>
              <a:rPr sz="4400" dirty="0"/>
              <a:t>surplus</a:t>
            </a:r>
            <a:r>
              <a:rPr sz="4400" spc="-150" dirty="0"/>
              <a:t> </a:t>
            </a:r>
            <a:r>
              <a:rPr sz="4400" dirty="0"/>
              <a:t>and  obsolete</a:t>
            </a:r>
            <a:r>
              <a:rPr sz="4400" spc="-30" dirty="0"/>
              <a:t> </a:t>
            </a:r>
            <a:r>
              <a:rPr sz="4400" dirty="0"/>
              <a:t>materials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40" y="2170302"/>
            <a:ext cx="670115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Over</a:t>
            </a:r>
            <a:r>
              <a:rPr sz="2800" dirty="0">
                <a:latin typeface="Times New Roman"/>
                <a:cs typeface="Times New Roman"/>
              </a:rPr>
              <a:t> ordering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Faulty </a:t>
            </a:r>
            <a:r>
              <a:rPr sz="2800" dirty="0">
                <a:latin typeface="Times New Roman"/>
                <a:cs typeface="Times New Roman"/>
              </a:rPr>
              <a:t>planning, </a:t>
            </a:r>
            <a:r>
              <a:rPr sz="2800" spc="-5" dirty="0">
                <a:latin typeface="Times New Roman"/>
                <a:cs typeface="Times New Roman"/>
              </a:rPr>
              <a:t>purchasing and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forecasting.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Reduced </a:t>
            </a:r>
            <a:r>
              <a:rPr sz="2800" dirty="0">
                <a:latin typeface="Times New Roman"/>
                <a:cs typeface="Times New Roman"/>
              </a:rPr>
              <a:t>production.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Drastic reduction 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wastage.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Modification 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processes.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Faults in </a:t>
            </a:r>
            <a:r>
              <a:rPr sz="2800" dirty="0">
                <a:latin typeface="Times New Roman"/>
                <a:cs typeface="Times New Roman"/>
              </a:rPr>
              <a:t>store </a:t>
            </a:r>
            <a:r>
              <a:rPr sz="2800" spc="-5" dirty="0">
                <a:latin typeface="Times New Roman"/>
                <a:cs typeface="Times New Roman"/>
              </a:rPr>
              <a:t>keeping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record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keeping.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9572" y="459994"/>
            <a:ext cx="77781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They </a:t>
            </a:r>
            <a:r>
              <a:rPr spc="-5" dirty="0"/>
              <a:t>need to be disposed</a:t>
            </a:r>
            <a:r>
              <a:rPr spc="-85" dirty="0"/>
              <a:t> 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6217"/>
            <a:ext cx="5960110" cy="3867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Keeping them is a costly</a:t>
            </a:r>
            <a:r>
              <a:rPr sz="2800" spc="-30" dirty="0">
                <a:latin typeface="Times New Roman"/>
                <a:cs typeface="Times New Roman"/>
              </a:rPr>
              <a:t> affair.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They need space.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More </a:t>
            </a:r>
            <a:r>
              <a:rPr sz="2800" spc="-5" dirty="0">
                <a:latin typeface="Times New Roman"/>
                <a:cs typeface="Times New Roman"/>
              </a:rPr>
              <a:t>security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personnel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Separate </a:t>
            </a:r>
            <a:r>
              <a:rPr sz="2800" dirty="0">
                <a:latin typeface="Times New Roman"/>
                <a:cs typeface="Times New Roman"/>
              </a:rPr>
              <a:t>store for </a:t>
            </a:r>
            <a:r>
              <a:rPr sz="2800" spc="-5" dirty="0">
                <a:latin typeface="Times New Roman"/>
                <a:cs typeface="Times New Roman"/>
              </a:rPr>
              <a:t>maintaining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them.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More chances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pilferage, damage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7425" marR="5080" indent="-444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Stages </a:t>
            </a:r>
            <a:r>
              <a:rPr dirty="0"/>
              <a:t>of </a:t>
            </a:r>
            <a:r>
              <a:rPr spc="-5" dirty="0"/>
              <a:t>disposal</a:t>
            </a:r>
            <a:r>
              <a:rPr spc="-85" dirty="0"/>
              <a:t> </a:t>
            </a:r>
            <a:r>
              <a:rPr dirty="0"/>
              <a:t>of  obsolete and</a:t>
            </a:r>
            <a:r>
              <a:rPr spc="-60" dirty="0"/>
              <a:t> </a:t>
            </a:r>
            <a:r>
              <a:rPr spc="-5" dirty="0"/>
              <a:t>surplus.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216023"/>
            <a:ext cx="7616190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Finding: </a:t>
            </a:r>
            <a:r>
              <a:rPr sz="2800" spc="-5" dirty="0">
                <a:latin typeface="Times New Roman"/>
                <a:cs typeface="Times New Roman"/>
              </a:rPr>
              <a:t>Periodic study must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carried </a:t>
            </a:r>
            <a:r>
              <a:rPr sz="2800" dirty="0">
                <a:latin typeface="Times New Roman"/>
                <a:cs typeface="Times New Roman"/>
              </a:rPr>
              <a:t>out of </a:t>
            </a:r>
            <a:r>
              <a:rPr sz="2800" spc="-5" dirty="0">
                <a:latin typeface="Times New Roman"/>
                <a:cs typeface="Times New Roman"/>
              </a:rPr>
              <a:t>all  items stocked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staying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20" dirty="0">
                <a:latin typeface="Times New Roman"/>
                <a:cs typeface="Times New Roman"/>
              </a:rPr>
              <a:t>inventory.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AutoNum type="arabicPeriod"/>
              <a:tabLst>
                <a:tab pos="356235" algn="l"/>
                <a:tab pos="2684780" algn="l"/>
                <a:tab pos="4481830" algn="l"/>
                <a:tab pos="5409565" algn="l"/>
                <a:tab pos="5904865" algn="l"/>
                <a:tab pos="6874509" algn="l"/>
              </a:tabLst>
            </a:pP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cri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io</a:t>
            </a:r>
            <a:r>
              <a:rPr sz="2800" spc="1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Alternati</a:t>
            </a:r>
            <a:r>
              <a:rPr sz="2800" spc="5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ways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using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se  items must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explored within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industry.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If they cannot be used any where then disposal </a:t>
            </a:r>
            <a:r>
              <a:rPr sz="2800" spc="-10" dirty="0">
                <a:latin typeface="Times New Roman"/>
                <a:cs typeface="Times New Roman"/>
              </a:rPr>
              <a:t>act  </a:t>
            </a:r>
            <a:r>
              <a:rPr sz="2800" spc="-5" dirty="0">
                <a:latin typeface="Times New Roman"/>
                <a:cs typeface="Times New Roman"/>
              </a:rPr>
              <a:t>is carried</a:t>
            </a:r>
            <a:r>
              <a:rPr sz="2800" dirty="0">
                <a:latin typeface="Times New Roman"/>
                <a:cs typeface="Times New Roman"/>
              </a:rPr>
              <a:t> out.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7259" rIns="0" bIns="0" rtlCol="0">
            <a:spAutoFit/>
          </a:bodyPr>
          <a:lstStyle/>
          <a:p>
            <a:pPr marL="2935605" marR="5080" indent="-2408555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Priorities </a:t>
            </a:r>
            <a:r>
              <a:rPr sz="4400" spc="-5" dirty="0"/>
              <a:t>in the </a:t>
            </a:r>
            <a:r>
              <a:rPr sz="4400" dirty="0"/>
              <a:t>process</a:t>
            </a:r>
            <a:r>
              <a:rPr sz="4400" spc="-95" dirty="0"/>
              <a:t> </a:t>
            </a:r>
            <a:r>
              <a:rPr sz="4400" dirty="0"/>
              <a:t>of  </a:t>
            </a:r>
            <a:r>
              <a:rPr sz="4400" spc="-5" dirty="0"/>
              <a:t>disposal.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819097"/>
            <a:ext cx="8226425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Explore </a:t>
            </a:r>
            <a:r>
              <a:rPr sz="2800" spc="-5" dirty="0">
                <a:latin typeface="Times New Roman"/>
                <a:cs typeface="Times New Roman"/>
              </a:rPr>
              <a:t>possibility of sending in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bulk.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Dispose to </a:t>
            </a:r>
            <a:r>
              <a:rPr sz="2800" dirty="0">
                <a:latin typeface="Times New Roman"/>
                <a:cs typeface="Times New Roman"/>
              </a:rPr>
              <a:t>original </a:t>
            </a:r>
            <a:r>
              <a:rPr sz="2800" spc="-5" dirty="0">
                <a:latin typeface="Times New Roman"/>
                <a:cs typeface="Times New Roman"/>
              </a:rPr>
              <a:t>supplier if they show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interest.</a:t>
            </a:r>
            <a:endParaRPr sz="28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AutoNum type="arabicPeriod"/>
              <a:tabLst>
                <a:tab pos="355600" algn="l"/>
                <a:tab pos="2042795" algn="l"/>
                <a:tab pos="2820035" algn="l"/>
                <a:tab pos="3324860" algn="l"/>
                <a:tab pos="4281805" algn="l"/>
                <a:tab pos="4725670" algn="l"/>
                <a:tab pos="5842635" algn="l"/>
                <a:tab pos="6305550" algn="l"/>
                <a:tab pos="7600315" algn="l"/>
              </a:tabLst>
            </a:pP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eference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ay</a:t>
            </a:r>
            <a:r>
              <a:rPr sz="2800" dirty="0">
                <a:latin typeface="Times New Roman"/>
                <a:cs typeface="Times New Roman"/>
              </a:rPr>
              <a:t>	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ven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yers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ven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who  have long term relation with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company.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  <a:tab pos="1250315" algn="l"/>
                <a:tab pos="2146300" algn="l"/>
                <a:tab pos="2608580" algn="l"/>
                <a:tab pos="3641725" algn="l"/>
                <a:tab pos="4418965" algn="l"/>
                <a:tab pos="5194935" algn="l"/>
                <a:tab pos="5894070" algn="l"/>
                <a:tab pos="6311900" algn="l"/>
                <a:tab pos="704977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Then	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ink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others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who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ay</a:t>
            </a:r>
            <a:r>
              <a:rPr sz="2800" dirty="0">
                <a:latin typeface="Times New Roman"/>
                <a:cs typeface="Times New Roman"/>
              </a:rPr>
              <a:t>	bu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best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poss</a:t>
            </a:r>
            <a:r>
              <a:rPr sz="2800" spc="-2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  price.</a:t>
            </a:r>
            <a:endParaRPr sz="2800">
              <a:latin typeface="Times New Roman"/>
              <a:cs typeface="Times New Roman"/>
            </a:endParaRPr>
          </a:p>
          <a:p>
            <a:pPr marL="355600" marR="889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it cannot </a:t>
            </a:r>
            <a:r>
              <a:rPr sz="2800" dirty="0">
                <a:latin typeface="Times New Roman"/>
                <a:cs typeface="Times New Roman"/>
              </a:rPr>
              <a:t>be pushed </a:t>
            </a:r>
            <a:r>
              <a:rPr sz="2800" spc="-15" dirty="0">
                <a:latin typeface="Times New Roman"/>
                <a:cs typeface="Times New Roman"/>
              </a:rPr>
              <a:t>off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best </a:t>
            </a:r>
            <a:r>
              <a:rPr sz="2800" spc="-5" dirty="0">
                <a:latin typeface="Times New Roman"/>
                <a:cs typeface="Times New Roman"/>
              </a:rPr>
              <a:t>possible price, sell </a:t>
            </a:r>
            <a:r>
              <a:rPr sz="2800" spc="-15" dirty="0">
                <a:latin typeface="Times New Roman"/>
                <a:cs typeface="Times New Roman"/>
              </a:rPr>
              <a:t>at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scrap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value.</a:t>
            </a:r>
            <a:endParaRPr sz="28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  <a:tab pos="745490" algn="l"/>
                <a:tab pos="1096010" algn="l"/>
                <a:tab pos="1486535" algn="l"/>
                <a:tab pos="2092960" algn="l"/>
                <a:tab pos="3409950" algn="l"/>
                <a:tab pos="4629150" algn="l"/>
                <a:tab pos="5490210" algn="l"/>
                <a:tab pos="6052820" algn="l"/>
                <a:tab pos="6758940" algn="l"/>
                <a:tab pos="7208520" algn="l"/>
                <a:tab pos="7935595" algn="l"/>
              </a:tabLst>
            </a:pPr>
            <a:r>
              <a:rPr sz="2800" spc="-5" dirty="0">
                <a:latin typeface="Times New Roman"/>
                <a:cs typeface="Times New Roman"/>
              </a:rPr>
              <a:t>If	it	is	not	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ssible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ose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spc="-4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ree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co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  someone who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use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them.</a:t>
            </a:r>
            <a:endParaRPr sz="2800">
              <a:latin typeface="Times New Roman"/>
              <a:cs typeface="Times New Roman"/>
            </a:endParaRPr>
          </a:p>
          <a:p>
            <a:pPr marL="355600" marR="8255" indent="-342900">
              <a:lnSpc>
                <a:spcPct val="100000"/>
              </a:lnSpc>
              <a:tabLst>
                <a:tab pos="751840" algn="l"/>
                <a:tab pos="2193290" algn="l"/>
                <a:tab pos="3006090" algn="l"/>
                <a:tab pos="4046854" algn="l"/>
                <a:tab pos="4464685" algn="l"/>
                <a:tab pos="5650230" algn="l"/>
                <a:tab pos="6687184" algn="l"/>
              </a:tabLst>
            </a:pPr>
            <a:r>
              <a:rPr sz="2800" spc="-5" dirty="0">
                <a:latin typeface="Times New Roman"/>
                <a:cs typeface="Times New Roman"/>
              </a:rPr>
              <a:t>( sometimes when distribute to employers it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lead to  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negative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si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6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fe</a:t>
            </a:r>
            <a:r>
              <a:rPr sz="2800" spc="-1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ethic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iss</a:t>
            </a:r>
            <a:r>
              <a:rPr sz="2800" spc="-2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e,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os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8797" y="840994"/>
            <a:ext cx="625030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Process </a:t>
            </a:r>
            <a:r>
              <a:rPr dirty="0"/>
              <a:t>of </a:t>
            </a:r>
            <a:r>
              <a:rPr spc="-5" dirty="0"/>
              <a:t>disposal</a:t>
            </a:r>
            <a:r>
              <a:rPr spc="-65" dirty="0"/>
              <a:t> </a:t>
            </a:r>
            <a:r>
              <a:rPr dirty="0"/>
              <a:t>of  </a:t>
            </a:r>
            <a:r>
              <a:rPr spc="-5" dirty="0"/>
              <a:t>obsolete </a:t>
            </a:r>
            <a:r>
              <a:rPr dirty="0"/>
              <a:t>and surplus  material.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3351098"/>
            <a:ext cx="799592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 indent="-125095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  <a:tab pos="684530" algn="l"/>
                <a:tab pos="2419350" algn="l"/>
                <a:tab pos="3044190" algn="l"/>
                <a:tab pos="4046854" algn="l"/>
                <a:tab pos="5263515" algn="l"/>
                <a:tab pos="6996430" algn="l"/>
                <a:tab pos="7548245" algn="l"/>
              </a:tabLst>
            </a:pPr>
            <a:r>
              <a:rPr sz="2800" spc="-1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nego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2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ation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which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rs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appr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hes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purchase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such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dirty="0">
                <a:latin typeface="Times New Roman"/>
                <a:cs typeface="Times New Roman"/>
              </a:rPr>
              <a:t>Auction.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30" dirty="0">
                <a:latin typeface="Times New Roman"/>
                <a:cs typeface="Times New Roman"/>
              </a:rPr>
              <a:t>Tenders.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93079"/>
            <a:ext cx="4139961" cy="3707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97000" y="2627503"/>
            <a:ext cx="131953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Objecti</a:t>
            </a:r>
            <a:r>
              <a:rPr sz="2400" spc="-25" dirty="0">
                <a:latin typeface="Carlito"/>
                <a:cs typeface="Carlito"/>
              </a:rPr>
              <a:t>v</a:t>
            </a:r>
            <a:r>
              <a:rPr sz="2400" dirty="0">
                <a:latin typeface="Carlito"/>
                <a:cs typeface="Carlito"/>
              </a:rPr>
              <a:t>es  </a:t>
            </a:r>
            <a:r>
              <a:rPr sz="2400" spc="-5" dirty="0">
                <a:latin typeface="Carlito"/>
                <a:cs typeface="Carlito"/>
              </a:rPr>
              <a:t>of     </a:t>
            </a:r>
            <a:r>
              <a:rPr sz="2400" spc="-15" dirty="0">
                <a:latin typeface="Carlito"/>
                <a:cs typeface="Carlito"/>
              </a:rPr>
              <a:t>inventory  control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7308" y="1054948"/>
            <a:ext cx="3117383" cy="15934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54192" y="1366773"/>
            <a:ext cx="14833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000000"/>
                </a:solidFill>
                <a:latin typeface="Carlito"/>
                <a:cs typeface="Carlito"/>
              </a:rPr>
              <a:t>Operating  </a:t>
            </a:r>
            <a:r>
              <a:rPr sz="2800" spc="-10" dirty="0">
                <a:solidFill>
                  <a:srgbClr val="000000"/>
                </a:solidFill>
                <a:latin typeface="Carlito"/>
                <a:cs typeface="Carlito"/>
              </a:rPr>
              <a:t>objecti</a:t>
            </a:r>
            <a:r>
              <a:rPr sz="2800" spc="-45" dirty="0">
                <a:solidFill>
                  <a:srgbClr val="000000"/>
                </a:solidFill>
                <a:latin typeface="Carlito"/>
                <a:cs typeface="Carlito"/>
              </a:rPr>
              <a:t>v</a:t>
            </a:r>
            <a:r>
              <a:rPr sz="2800" spc="-5" dirty="0">
                <a:solidFill>
                  <a:srgbClr val="000000"/>
                </a:solidFill>
                <a:latin typeface="Carlito"/>
                <a:cs typeface="Carlito"/>
              </a:rPr>
              <a:t>es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99688" y="1878076"/>
            <a:ext cx="848994" cy="2323465"/>
            <a:chOff x="3599688" y="1878076"/>
            <a:chExt cx="848994" cy="2323465"/>
          </a:xfrm>
        </p:grpSpPr>
        <p:sp>
          <p:nvSpPr>
            <p:cNvPr id="7" name="object 7"/>
            <p:cNvSpPr/>
            <p:nvPr/>
          </p:nvSpPr>
          <p:spPr>
            <a:xfrm>
              <a:off x="3619246" y="3668776"/>
              <a:ext cx="807085" cy="520065"/>
            </a:xfrm>
            <a:custGeom>
              <a:avLst/>
              <a:gdLst/>
              <a:ahLst/>
              <a:cxnLst/>
              <a:rect l="l" t="t" r="r" b="b"/>
              <a:pathLst>
                <a:path w="807085" h="520064">
                  <a:moveTo>
                    <a:pt x="75818" y="0"/>
                  </a:moveTo>
                  <a:lnTo>
                    <a:pt x="0" y="174751"/>
                  </a:lnTo>
                  <a:lnTo>
                    <a:pt x="594232" y="432435"/>
                  </a:lnTo>
                  <a:lnTo>
                    <a:pt x="556387" y="519938"/>
                  </a:lnTo>
                  <a:lnTo>
                    <a:pt x="806957" y="420878"/>
                  </a:lnTo>
                  <a:lnTo>
                    <a:pt x="708025" y="170306"/>
                  </a:lnTo>
                  <a:lnTo>
                    <a:pt x="670051" y="257682"/>
                  </a:lnTo>
                  <a:lnTo>
                    <a:pt x="7581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19246" y="3668776"/>
              <a:ext cx="807085" cy="520065"/>
            </a:xfrm>
            <a:custGeom>
              <a:avLst/>
              <a:gdLst/>
              <a:ahLst/>
              <a:cxnLst/>
              <a:rect l="l" t="t" r="r" b="b"/>
              <a:pathLst>
                <a:path w="807085" h="520064">
                  <a:moveTo>
                    <a:pt x="75818" y="0"/>
                  </a:moveTo>
                  <a:lnTo>
                    <a:pt x="670051" y="257682"/>
                  </a:lnTo>
                  <a:lnTo>
                    <a:pt x="708025" y="170306"/>
                  </a:lnTo>
                  <a:lnTo>
                    <a:pt x="806957" y="420878"/>
                  </a:lnTo>
                  <a:lnTo>
                    <a:pt x="556387" y="519938"/>
                  </a:lnTo>
                  <a:lnTo>
                    <a:pt x="594232" y="432435"/>
                  </a:lnTo>
                  <a:lnTo>
                    <a:pt x="0" y="174751"/>
                  </a:lnTo>
                  <a:lnTo>
                    <a:pt x="75818" y="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12388" y="1890776"/>
              <a:ext cx="823594" cy="481330"/>
            </a:xfrm>
            <a:custGeom>
              <a:avLst/>
              <a:gdLst/>
              <a:ahLst/>
              <a:cxnLst/>
              <a:rect l="l" t="t" r="r" b="b"/>
              <a:pathLst>
                <a:path w="823595" h="481330">
                  <a:moveTo>
                    <a:pt x="581533" y="0"/>
                  </a:moveTo>
                  <a:lnTo>
                    <a:pt x="612521" y="90043"/>
                  </a:lnTo>
                  <a:lnTo>
                    <a:pt x="0" y="300736"/>
                  </a:lnTo>
                  <a:lnTo>
                    <a:pt x="61975" y="480822"/>
                  </a:lnTo>
                  <a:lnTo>
                    <a:pt x="674497" y="270256"/>
                  </a:lnTo>
                  <a:lnTo>
                    <a:pt x="705358" y="360299"/>
                  </a:lnTo>
                  <a:lnTo>
                    <a:pt x="823595" y="118110"/>
                  </a:lnTo>
                  <a:lnTo>
                    <a:pt x="58153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12388" y="1890776"/>
              <a:ext cx="823594" cy="481330"/>
            </a:xfrm>
            <a:custGeom>
              <a:avLst/>
              <a:gdLst/>
              <a:ahLst/>
              <a:cxnLst/>
              <a:rect l="l" t="t" r="r" b="b"/>
              <a:pathLst>
                <a:path w="823595" h="481330">
                  <a:moveTo>
                    <a:pt x="0" y="300736"/>
                  </a:moveTo>
                  <a:lnTo>
                    <a:pt x="612521" y="90043"/>
                  </a:lnTo>
                  <a:lnTo>
                    <a:pt x="581533" y="0"/>
                  </a:lnTo>
                  <a:lnTo>
                    <a:pt x="823595" y="118110"/>
                  </a:lnTo>
                  <a:lnTo>
                    <a:pt x="705358" y="360299"/>
                  </a:lnTo>
                  <a:lnTo>
                    <a:pt x="674497" y="270256"/>
                  </a:lnTo>
                  <a:lnTo>
                    <a:pt x="61975" y="480822"/>
                  </a:lnTo>
                  <a:lnTo>
                    <a:pt x="0" y="300736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4604003" y="3407664"/>
            <a:ext cx="3136392" cy="1612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30392" y="3729609"/>
            <a:ext cx="14833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39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Financial  objecti</a:t>
            </a:r>
            <a:r>
              <a:rPr sz="2800" spc="-35" dirty="0">
                <a:latin typeface="Carlito"/>
                <a:cs typeface="Carlito"/>
              </a:rPr>
              <a:t>v</a:t>
            </a:r>
            <a:r>
              <a:rPr sz="2800" spc="-5" dirty="0">
                <a:latin typeface="Carlito"/>
                <a:cs typeface="Carlito"/>
              </a:rPr>
              <a:t>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394" y="383794"/>
            <a:ext cx="49485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Material</a:t>
            </a:r>
            <a:r>
              <a:rPr spc="-85" dirty="0"/>
              <a:t> </a:t>
            </a:r>
            <a:r>
              <a:rPr dirty="0"/>
              <a:t>handling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0322"/>
            <a:ext cx="8150225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Moving physical objects from </a:t>
            </a:r>
            <a:r>
              <a:rPr sz="2800" dirty="0">
                <a:latin typeface="Times New Roman"/>
                <a:cs typeface="Times New Roman"/>
              </a:rPr>
              <a:t>one </a:t>
            </a:r>
            <a:r>
              <a:rPr sz="2800" spc="-10" dirty="0">
                <a:latin typeface="Times New Roman"/>
                <a:cs typeface="Times New Roman"/>
              </a:rPr>
              <a:t>place </a:t>
            </a:r>
            <a:r>
              <a:rPr sz="2800" spc="-5" dirty="0">
                <a:latin typeface="Times New Roman"/>
                <a:cs typeface="Times New Roman"/>
              </a:rPr>
              <a:t>to another </a:t>
            </a:r>
            <a:r>
              <a:rPr sz="2800" spc="-15" dirty="0">
                <a:latin typeface="Times New Roman"/>
                <a:cs typeface="Times New Roman"/>
              </a:rPr>
              <a:t>as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parts, components, sub –assemblies, </a:t>
            </a:r>
            <a:r>
              <a:rPr sz="2800" dirty="0">
                <a:latin typeface="Times New Roman"/>
                <a:cs typeface="Times New Roman"/>
              </a:rPr>
              <a:t>raw </a:t>
            </a:r>
            <a:r>
              <a:rPr sz="2800" spc="-5" dirty="0">
                <a:latin typeface="Times New Roman"/>
                <a:cs typeface="Times New Roman"/>
              </a:rPr>
              <a:t>materials, </a:t>
            </a:r>
            <a:r>
              <a:rPr sz="2800" dirty="0">
                <a:latin typeface="Times New Roman"/>
                <a:cs typeface="Times New Roman"/>
              </a:rPr>
              <a:t>or  finished goods </a:t>
            </a:r>
            <a:r>
              <a:rPr sz="2800" spc="-5" dirty="0">
                <a:latin typeface="Times New Roman"/>
                <a:cs typeface="Times New Roman"/>
              </a:rPr>
              <a:t>ready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shipment.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Defined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the function dealing with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preparation,  placing and positioning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materials to facilitate their  </a:t>
            </a:r>
            <a:r>
              <a:rPr sz="2800" spc="-10" dirty="0">
                <a:latin typeface="Times New Roman"/>
                <a:cs typeface="Times New Roman"/>
              </a:rPr>
              <a:t>movement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storage.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 moving of materials from </a:t>
            </a:r>
            <a:r>
              <a:rPr sz="2800" dirty="0">
                <a:latin typeface="Times New Roman"/>
                <a:cs typeface="Times New Roman"/>
              </a:rPr>
              <a:t>raw </a:t>
            </a:r>
            <a:r>
              <a:rPr sz="2800" spc="-5" dirty="0">
                <a:latin typeface="Times New Roman"/>
                <a:cs typeface="Times New Roman"/>
              </a:rPr>
              <a:t>material store to  through production to ultimate consumer with least  expenditure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time, </a:t>
            </a:r>
            <a:r>
              <a:rPr sz="2800" spc="-10" dirty="0">
                <a:latin typeface="Times New Roman"/>
                <a:cs typeface="Times New Roman"/>
              </a:rPr>
              <a:t>effort </a:t>
            </a:r>
            <a:r>
              <a:rPr sz="2800" spc="-5" dirty="0">
                <a:latin typeface="Times New Roman"/>
                <a:cs typeface="Times New Roman"/>
              </a:rPr>
              <a:t>so as to produce maximum  productive </a:t>
            </a:r>
            <a:r>
              <a:rPr sz="2800" spc="-10" dirty="0">
                <a:latin typeface="Times New Roman"/>
                <a:cs typeface="Times New Roman"/>
              </a:rPr>
              <a:t>efficiency </a:t>
            </a:r>
            <a:r>
              <a:rPr sz="2800" spc="-5" dirty="0">
                <a:latin typeface="Times New Roman"/>
                <a:cs typeface="Times New Roman"/>
              </a:rPr>
              <a:t>and lowest handling cost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7259" rIns="0" bIns="0" rtlCol="0">
            <a:spAutoFit/>
          </a:bodyPr>
          <a:lstStyle/>
          <a:p>
            <a:pPr marL="2970530" marR="5080" indent="-2719705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Salient </a:t>
            </a:r>
            <a:r>
              <a:rPr sz="4400" dirty="0"/>
              <a:t>principles of material  handling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820621"/>
            <a:ext cx="8074659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1.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Principles related to</a:t>
            </a:r>
            <a:r>
              <a:rPr sz="2400" spc="-3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planning.</a:t>
            </a:r>
            <a:endParaRPr sz="2400">
              <a:latin typeface="Times New Roman"/>
              <a:cs typeface="Times New Roman"/>
            </a:endParaRPr>
          </a:p>
          <a:p>
            <a:pPr marL="269240" marR="6350" indent="-269240" algn="just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Char char="-"/>
              <a:tabLst>
                <a:tab pos="269240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Planning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principle: </a:t>
            </a:r>
            <a:r>
              <a:rPr sz="2400" spc="-10" dirty="0">
                <a:latin typeface="Times New Roman"/>
                <a:cs typeface="Times New Roman"/>
              </a:rPr>
              <a:t>All </a:t>
            </a:r>
            <a:r>
              <a:rPr sz="2400" spc="-5" dirty="0">
                <a:latin typeface="Times New Roman"/>
                <a:cs typeface="Times New Roman"/>
              </a:rPr>
              <a:t>handling activities </a:t>
            </a:r>
            <a:r>
              <a:rPr sz="2400" spc="-10" dirty="0">
                <a:latin typeface="Times New Roman"/>
                <a:cs typeface="Times New Roman"/>
              </a:rPr>
              <a:t>must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properly  planned. </a:t>
            </a:r>
            <a:r>
              <a:rPr sz="2400" spc="-10" dirty="0">
                <a:latin typeface="Times New Roman"/>
                <a:cs typeface="Times New Roman"/>
              </a:rPr>
              <a:t>Eg,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same container throughout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handling  </a:t>
            </a:r>
            <a:r>
              <a:rPr sz="2400" dirty="0"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Char char="-"/>
              <a:tabLst>
                <a:tab pos="355600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System</a:t>
            </a:r>
            <a:r>
              <a:rPr sz="2400" spc="1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principle:</a:t>
            </a:r>
            <a:r>
              <a:rPr sz="2400" spc="1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Plan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integrating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many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handling</a:t>
            </a:r>
            <a:endParaRPr sz="24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activities as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practical </a:t>
            </a:r>
            <a:r>
              <a:rPr sz="2400" dirty="0">
                <a:latin typeface="Times New Roman"/>
                <a:cs typeface="Times New Roman"/>
              </a:rPr>
              <a:t>and coordinate full scope of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operation.</a:t>
            </a:r>
            <a:endParaRPr sz="24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buChar char="-"/>
              <a:tabLst>
                <a:tab pos="355600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Material flow principle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Plan an </a:t>
            </a:r>
            <a:r>
              <a:rPr sz="2400" spc="-5" dirty="0">
                <a:latin typeface="Times New Roman"/>
                <a:cs typeface="Times New Roman"/>
              </a:rPr>
              <a:t>operation sequence and  equipment arrangement optimizing material </a:t>
            </a:r>
            <a:r>
              <a:rPr sz="2400" spc="-35" dirty="0">
                <a:latin typeface="Times New Roman"/>
                <a:cs typeface="Times New Roman"/>
              </a:rPr>
              <a:t>flow. </a:t>
            </a:r>
            <a:r>
              <a:rPr sz="2400" dirty="0">
                <a:latin typeface="Times New Roman"/>
                <a:cs typeface="Times New Roman"/>
              </a:rPr>
              <a:t>e.g plan  related work areas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together.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355600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Simplification principle: </a:t>
            </a:r>
            <a:r>
              <a:rPr sz="2400" spc="-5" dirty="0">
                <a:latin typeface="Times New Roman"/>
                <a:cs typeface="Times New Roman"/>
              </a:rPr>
              <a:t>Reduce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10" dirty="0">
                <a:latin typeface="Times New Roman"/>
                <a:cs typeface="Times New Roman"/>
              </a:rPr>
              <a:t>eliminate </a:t>
            </a:r>
            <a:r>
              <a:rPr sz="2400" spc="-5" dirty="0">
                <a:latin typeface="Times New Roman"/>
                <a:cs typeface="Times New Roman"/>
              </a:rPr>
              <a:t>unnecessary  movements.</a:t>
            </a:r>
            <a:endParaRPr sz="24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100000"/>
              </a:lnSpc>
              <a:buChar char="-"/>
              <a:tabLst>
                <a:tab pos="355600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Gravity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principle: </a:t>
            </a:r>
            <a:r>
              <a:rPr sz="2400" spc="-5" dirty="0">
                <a:latin typeface="Times New Roman"/>
                <a:cs typeface="Times New Roman"/>
              </a:rPr>
              <a:t>wherever practicable </a:t>
            </a:r>
            <a:r>
              <a:rPr sz="2400" spc="-10" dirty="0">
                <a:latin typeface="Times New Roman"/>
                <a:cs typeface="Times New Roman"/>
              </a:rPr>
              <a:t>utilize </a:t>
            </a:r>
            <a:r>
              <a:rPr sz="2400" spc="-5" dirty="0">
                <a:latin typeface="Times New Roman"/>
                <a:cs typeface="Times New Roman"/>
              </a:rPr>
              <a:t>gravity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move  material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556005"/>
            <a:ext cx="792099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-Space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utilization principle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spc="-40" dirty="0">
                <a:latin typeface="Times New Roman"/>
                <a:cs typeface="Times New Roman"/>
              </a:rPr>
              <a:t>Avoid  </a:t>
            </a:r>
            <a:r>
              <a:rPr sz="2400" spc="-5" dirty="0">
                <a:latin typeface="Times New Roman"/>
                <a:cs typeface="Times New Roman"/>
              </a:rPr>
              <a:t>keeping </a:t>
            </a:r>
            <a:r>
              <a:rPr sz="2400" dirty="0">
                <a:latin typeface="Times New Roman"/>
                <a:cs typeface="Times New Roman"/>
              </a:rPr>
              <a:t>too </a:t>
            </a:r>
            <a:r>
              <a:rPr sz="2400" spc="-5" dirty="0">
                <a:latin typeface="Times New Roman"/>
                <a:cs typeface="Times New Roman"/>
              </a:rPr>
              <a:t>much </a:t>
            </a:r>
            <a:r>
              <a:rPr sz="2400" dirty="0">
                <a:latin typeface="Times New Roman"/>
                <a:cs typeface="Times New Roman"/>
              </a:rPr>
              <a:t>of  inventory at </a:t>
            </a:r>
            <a:r>
              <a:rPr sz="2400" spc="-5" dirty="0">
                <a:latin typeface="Times New Roman"/>
                <a:cs typeface="Times New Roman"/>
              </a:rPr>
              <a:t>temporary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store.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-Unit size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principle: </a:t>
            </a:r>
            <a:r>
              <a:rPr sz="2400" spc="-5" dirty="0">
                <a:latin typeface="Times New Roman"/>
                <a:cs typeface="Times New Roman"/>
              </a:rPr>
              <a:t>Increase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size </a:t>
            </a:r>
            <a:r>
              <a:rPr sz="2400" dirty="0">
                <a:latin typeface="Times New Roman"/>
                <a:cs typeface="Times New Roman"/>
              </a:rPr>
              <a:t>, weight, </a:t>
            </a:r>
            <a:r>
              <a:rPr sz="2400" spc="-5" dirty="0">
                <a:latin typeface="Times New Roman"/>
                <a:cs typeface="Times New Roman"/>
              </a:rPr>
              <a:t>quantity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load handled at 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-Safety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principle: </a:t>
            </a:r>
            <a:r>
              <a:rPr sz="2400" spc="-5" dirty="0">
                <a:latin typeface="Times New Roman"/>
                <a:cs typeface="Times New Roman"/>
              </a:rPr>
              <a:t>provide </a:t>
            </a:r>
            <a:r>
              <a:rPr sz="2400" dirty="0">
                <a:latin typeface="Times New Roman"/>
                <a:cs typeface="Times New Roman"/>
              </a:rPr>
              <a:t>safe </a:t>
            </a:r>
            <a:r>
              <a:rPr sz="2400" spc="-5" dirty="0">
                <a:latin typeface="Times New Roman"/>
                <a:cs typeface="Times New Roman"/>
              </a:rPr>
              <a:t>handling method. Highlight  </a:t>
            </a:r>
            <a:r>
              <a:rPr sz="2400" dirty="0">
                <a:latin typeface="Times New Roman"/>
                <a:cs typeface="Times New Roman"/>
              </a:rPr>
              <a:t>handling hazards or danger zones in a </a:t>
            </a:r>
            <a:r>
              <a:rPr sz="2400" spc="-5" dirty="0">
                <a:latin typeface="Times New Roman"/>
                <a:cs typeface="Times New Roman"/>
              </a:rPr>
              <a:t>manufacturing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unit.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-Equipment selection principle: </a:t>
            </a:r>
            <a:r>
              <a:rPr sz="2400" spc="-5" dirty="0">
                <a:latin typeface="Times New Roman"/>
                <a:cs typeface="Times New Roman"/>
              </a:rPr>
              <a:t>consider all the aspects </a:t>
            </a:r>
            <a:r>
              <a:rPr sz="2400" dirty="0">
                <a:latin typeface="Times New Roman"/>
                <a:cs typeface="Times New Roman"/>
              </a:rPr>
              <a:t>of of the  </a:t>
            </a:r>
            <a:r>
              <a:rPr sz="2400" spc="-5" dirty="0">
                <a:latin typeface="Times New Roman"/>
                <a:cs typeface="Times New Roman"/>
              </a:rPr>
              <a:t>material </a:t>
            </a:r>
            <a:r>
              <a:rPr sz="2400" dirty="0">
                <a:latin typeface="Times New Roman"/>
                <a:cs typeface="Times New Roman"/>
              </a:rPr>
              <a:t>to be handled and the </a:t>
            </a:r>
            <a:r>
              <a:rPr sz="2400" spc="-5" dirty="0">
                <a:latin typeface="Times New Roman"/>
                <a:cs typeface="Times New Roman"/>
              </a:rPr>
              <a:t>method </a:t>
            </a:r>
            <a:r>
              <a:rPr sz="2400" dirty="0">
                <a:latin typeface="Times New Roman"/>
                <a:cs typeface="Times New Roman"/>
              </a:rPr>
              <a:t>to be </a:t>
            </a:r>
            <a:r>
              <a:rPr sz="2400" spc="-5" dirty="0">
                <a:latin typeface="Times New Roman"/>
                <a:cs typeface="Times New Roman"/>
              </a:rPr>
              <a:t>utilized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10" dirty="0">
                <a:latin typeface="Times New Roman"/>
                <a:cs typeface="Times New Roman"/>
              </a:rPr>
              <a:t>terms </a:t>
            </a:r>
            <a:r>
              <a:rPr sz="2400" dirty="0">
                <a:latin typeface="Times New Roman"/>
                <a:cs typeface="Times New Roman"/>
              </a:rPr>
              <a:t>of  the </a:t>
            </a:r>
            <a:r>
              <a:rPr sz="2400" spc="-5" dirty="0">
                <a:latin typeface="Times New Roman"/>
                <a:cs typeface="Times New Roman"/>
              </a:rPr>
              <a:t>lowest </a:t>
            </a:r>
            <a:r>
              <a:rPr sz="2400" dirty="0">
                <a:latin typeface="Times New Roman"/>
                <a:cs typeface="Times New Roman"/>
              </a:rPr>
              <a:t>overall cost. </a:t>
            </a:r>
            <a:r>
              <a:rPr sz="2400" spc="-5" dirty="0">
                <a:latin typeface="Times New Roman"/>
                <a:cs typeface="Times New Roman"/>
              </a:rPr>
              <a:t>Eg. </a:t>
            </a:r>
            <a:r>
              <a:rPr sz="2400" dirty="0">
                <a:latin typeface="Times New Roman"/>
                <a:cs typeface="Times New Roman"/>
              </a:rPr>
              <a:t>Select versatile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equipments.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-Standardization principle. </a:t>
            </a:r>
            <a:r>
              <a:rPr sz="2400" spc="-5" dirty="0">
                <a:latin typeface="Times New Roman"/>
                <a:cs typeface="Times New Roman"/>
              </a:rPr>
              <a:t>Standardize methods, as well as type  </a:t>
            </a:r>
            <a:r>
              <a:rPr sz="2400" dirty="0">
                <a:latin typeface="Times New Roman"/>
                <a:cs typeface="Times New Roman"/>
              </a:rPr>
              <a:t>and size of handling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equipment.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479805"/>
            <a:ext cx="822579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-Motion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principle: </a:t>
            </a:r>
            <a:r>
              <a:rPr sz="2400" dirty="0">
                <a:latin typeface="Times New Roman"/>
                <a:cs typeface="Times New Roman"/>
              </a:rPr>
              <a:t>fix </a:t>
            </a:r>
            <a:r>
              <a:rPr sz="2400" spc="-10" dirty="0">
                <a:latin typeface="Times New Roman"/>
                <a:cs typeface="Times New Roman"/>
              </a:rPr>
              <a:t>minimum </a:t>
            </a:r>
            <a:r>
              <a:rPr sz="2400" spc="-5" dirty="0">
                <a:latin typeface="Times New Roman"/>
                <a:cs typeface="Times New Roman"/>
              </a:rPr>
              <a:t>period </a:t>
            </a:r>
            <a:r>
              <a:rPr sz="2400" dirty="0">
                <a:latin typeface="Times New Roman"/>
                <a:cs typeface="Times New Roman"/>
              </a:rPr>
              <a:t>for loading, </a:t>
            </a:r>
            <a:r>
              <a:rPr sz="2400" spc="-5" dirty="0">
                <a:latin typeface="Times New Roman"/>
                <a:cs typeface="Times New Roman"/>
              </a:rPr>
              <a:t>unloading </a:t>
            </a:r>
            <a:r>
              <a:rPr sz="2400" dirty="0">
                <a:latin typeface="Times New Roman"/>
                <a:cs typeface="Times New Roman"/>
              </a:rPr>
              <a:t>and  other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idleness.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-Idle 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time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</a:t>
            </a:r>
            <a:r>
              <a:rPr sz="2400" spc="-5" dirty="0">
                <a:latin typeface="Times New Roman"/>
                <a:cs typeface="Times New Roman"/>
              </a:rPr>
              <a:t>: reduce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unproductive </a:t>
            </a:r>
            <a:r>
              <a:rPr sz="2400" spc="-10" dirty="0">
                <a:latin typeface="Times New Roman"/>
                <a:cs typeface="Times New Roman"/>
              </a:rPr>
              <a:t>time </a:t>
            </a:r>
            <a:r>
              <a:rPr sz="2400" dirty="0">
                <a:latin typeface="Times New Roman"/>
                <a:cs typeface="Times New Roman"/>
              </a:rPr>
              <a:t>of both </a:t>
            </a:r>
            <a:r>
              <a:rPr sz="2400" spc="-5" dirty="0">
                <a:latin typeface="Times New Roman"/>
                <a:cs typeface="Times New Roman"/>
              </a:rPr>
              <a:t>handling  of equipment </a:t>
            </a:r>
            <a:r>
              <a:rPr sz="2400" dirty="0">
                <a:latin typeface="Times New Roman"/>
                <a:cs typeface="Times New Roman"/>
              </a:rPr>
              <a:t>anf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manpower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-Maintenance principle: </a:t>
            </a:r>
            <a:r>
              <a:rPr sz="2400" dirty="0">
                <a:latin typeface="Times New Roman"/>
                <a:cs typeface="Times New Roman"/>
              </a:rPr>
              <a:t>Set up regular </a:t>
            </a:r>
            <a:r>
              <a:rPr sz="2400" spc="-5" dirty="0">
                <a:latin typeface="Times New Roman"/>
                <a:cs typeface="Times New Roman"/>
              </a:rPr>
              <a:t>maintanance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schedule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-Obsolescence principle: </a:t>
            </a:r>
            <a:r>
              <a:rPr sz="2400" dirty="0">
                <a:latin typeface="Times New Roman"/>
                <a:cs typeface="Times New Roman"/>
              </a:rPr>
              <a:t>Identify and replace obsolete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matrrials.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  <a:tabLst>
                <a:tab pos="1550035" algn="l"/>
                <a:tab pos="2887345" algn="l"/>
                <a:tab pos="4138295" algn="l"/>
                <a:tab pos="5709920" algn="l"/>
                <a:tab pos="6336030" algn="l"/>
                <a:tab pos="6927850" algn="l"/>
                <a:tab pos="8075295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-Fle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x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ibi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ity	pr</a:t>
            </a:r>
            <a:r>
              <a:rPr sz="2400" spc="5" dirty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cip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sz="2400" spc="5" dirty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:	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urc</a:t>
            </a:r>
            <a:r>
              <a:rPr sz="2400" spc="-5" dirty="0">
                <a:latin typeface="Times New Roman"/>
                <a:cs typeface="Times New Roman"/>
              </a:rPr>
              <a:t>ha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	eq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ip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	that	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an	p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rform	a  variety 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tasks.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833755" algn="l"/>
                <a:tab pos="1824355" algn="l"/>
                <a:tab pos="3152140" algn="l"/>
                <a:tab pos="3702685" algn="l"/>
                <a:tab pos="4218940" algn="l"/>
                <a:tab pos="5664200" algn="l"/>
                <a:tab pos="6282690" algn="l"/>
                <a:tab pos="7018020" algn="l"/>
                <a:tab pos="7636509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Lig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t	wei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ht	prin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p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:	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t	for	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quip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at	</a:t>
            </a: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ave	</a:t>
            </a:r>
            <a:r>
              <a:rPr sz="2400" spc="-5" dirty="0">
                <a:latin typeface="Times New Roman"/>
                <a:cs typeface="Times New Roman"/>
              </a:rPr>
              <a:t>less</a:t>
            </a:r>
            <a:r>
              <a:rPr sz="2400" dirty="0">
                <a:latin typeface="Times New Roman"/>
                <a:cs typeface="Times New Roman"/>
              </a:rPr>
              <a:t>	dead  weight.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478281"/>
            <a:ext cx="860742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Principles related to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operations.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buClr>
                <a:srgbClr val="000000"/>
              </a:buClr>
              <a:buChar char="-"/>
              <a:tabLst>
                <a:tab pos="361950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Control principle: </a:t>
            </a:r>
            <a:r>
              <a:rPr sz="2800" spc="-5" dirty="0">
                <a:latin typeface="Times New Roman"/>
                <a:cs typeface="Times New Roman"/>
              </a:rPr>
              <a:t>use martial handling principles </a:t>
            </a:r>
            <a:r>
              <a:rPr sz="2800" spc="-15" dirty="0">
                <a:latin typeface="Times New Roman"/>
                <a:cs typeface="Times New Roman"/>
              </a:rPr>
              <a:t>to  </a:t>
            </a:r>
            <a:r>
              <a:rPr sz="2800" spc="-5" dirty="0">
                <a:latin typeface="Times New Roman"/>
                <a:cs typeface="Times New Roman"/>
              </a:rPr>
              <a:t>improve production and inventory control. Materials </a:t>
            </a:r>
            <a:r>
              <a:rPr sz="2800" spc="-10" dirty="0">
                <a:latin typeface="Times New Roman"/>
                <a:cs typeface="Times New Roman"/>
              </a:rPr>
              <a:t>may 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moved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per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schedule.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-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-Capacity principle: </a:t>
            </a:r>
            <a:r>
              <a:rPr sz="2800" spc="-5" dirty="0">
                <a:latin typeface="Times New Roman"/>
                <a:cs typeface="Times New Roman"/>
              </a:rPr>
              <a:t>Production capacity should </a:t>
            </a:r>
            <a:r>
              <a:rPr sz="2800" spc="-1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fully  achieved.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000000"/>
              </a:buClr>
              <a:buChar char="-"/>
              <a:tabLst>
                <a:tab pos="241300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Performance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efficiency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principle</a:t>
            </a:r>
            <a:r>
              <a:rPr sz="2800" spc="-5" dirty="0">
                <a:latin typeface="Times New Roman"/>
                <a:cs typeface="Times New Roman"/>
              </a:rPr>
              <a:t>: Determine </a:t>
            </a:r>
            <a:r>
              <a:rPr sz="2800" spc="-10" dirty="0">
                <a:latin typeface="Times New Roman"/>
                <a:cs typeface="Times New Roman"/>
              </a:rPr>
              <a:t>efficiency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handling performance in terms of expense per </a:t>
            </a:r>
            <a:r>
              <a:rPr sz="2800" dirty="0">
                <a:latin typeface="Times New Roman"/>
                <a:cs typeface="Times New Roman"/>
              </a:rPr>
              <a:t>unit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handled.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114" y="2435479"/>
            <a:ext cx="772033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49450" marR="5080" indent="-1937385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Kindly </a:t>
            </a:r>
            <a:r>
              <a:rPr sz="4400" spc="-40" dirty="0">
                <a:latin typeface="Carlito"/>
                <a:cs typeface="Carlito"/>
              </a:rPr>
              <a:t>refer </a:t>
            </a:r>
            <a:r>
              <a:rPr sz="4400" spc="-10" dirty="0">
                <a:latin typeface="Carlito"/>
                <a:cs typeface="Carlito"/>
              </a:rPr>
              <a:t>material </a:t>
            </a:r>
            <a:r>
              <a:rPr sz="4400" spc="-5" dirty="0">
                <a:latin typeface="Carlito"/>
                <a:cs typeface="Carlito"/>
              </a:rPr>
              <a:t>handling </a:t>
            </a:r>
            <a:r>
              <a:rPr sz="4400" dirty="0">
                <a:latin typeface="Carlito"/>
                <a:cs typeface="Carlito"/>
              </a:rPr>
              <a:t>and  modern</a:t>
            </a:r>
            <a:r>
              <a:rPr sz="4400" spc="-5" dirty="0">
                <a:latin typeface="Carlito"/>
                <a:cs typeface="Carlito"/>
              </a:rPr>
              <a:t> </a:t>
            </a:r>
            <a:r>
              <a:rPr sz="4400" spc="-10" dirty="0">
                <a:latin typeface="Carlito"/>
                <a:cs typeface="Carlito"/>
              </a:rPr>
              <a:t>material</a:t>
            </a:r>
            <a:endParaRPr sz="4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2633" y="840994"/>
            <a:ext cx="39998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Store</a:t>
            </a:r>
            <a:r>
              <a:rPr spc="-95" dirty="0"/>
              <a:t> </a:t>
            </a:r>
            <a:r>
              <a:rPr spc="-5" dirty="0"/>
              <a:t>keeping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322702"/>
            <a:ext cx="799782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Store </a:t>
            </a:r>
            <a:r>
              <a:rPr sz="2800" spc="-5" dirty="0">
                <a:latin typeface="Times New Roman"/>
                <a:cs typeface="Times New Roman"/>
              </a:rPr>
              <a:t>keeping: custody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all materials stocked in stores 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dirty="0">
                <a:latin typeface="Times New Roman"/>
                <a:cs typeface="Times New Roman"/>
              </a:rPr>
              <a:t>store </a:t>
            </a:r>
            <a:r>
              <a:rPr sz="2800" spc="-5" dirty="0">
                <a:latin typeface="Times New Roman"/>
                <a:cs typeface="Times New Roman"/>
              </a:rPr>
              <a:t>keeper is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trustee.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109980" algn="l"/>
                <a:tab pos="3131185" algn="l"/>
                <a:tab pos="4958715" algn="l"/>
                <a:tab pos="5581650" algn="l"/>
                <a:tab pos="6720840" algn="l"/>
                <a:tab pos="7895590" algn="l"/>
              </a:tabLst>
            </a:pPr>
            <a:r>
              <a:rPr sz="2800" spc="-5" dirty="0">
                <a:latin typeface="Times New Roman"/>
                <a:cs typeface="Times New Roman"/>
              </a:rPr>
              <a:t>St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ma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age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res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sible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per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recei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,  custody and issue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9655" y="385318"/>
            <a:ext cx="80435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Function of stores</a:t>
            </a:r>
            <a:r>
              <a:rPr sz="4400" spc="-100" dirty="0"/>
              <a:t> </a:t>
            </a:r>
            <a:r>
              <a:rPr sz="4400" spc="-5" dirty="0"/>
              <a:t>department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061973"/>
            <a:ext cx="8226425" cy="557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130" dirty="0">
                <a:latin typeface="Carlito"/>
                <a:cs typeface="Carlito"/>
              </a:rPr>
              <a:t>To </a:t>
            </a:r>
            <a:r>
              <a:rPr sz="2800" spc="-15" dirty="0">
                <a:latin typeface="Carlito"/>
                <a:cs typeface="Carlito"/>
              </a:rPr>
              <a:t>receive </a:t>
            </a:r>
            <a:r>
              <a:rPr sz="2800" spc="-10" dirty="0">
                <a:latin typeface="Carlito"/>
                <a:cs typeface="Carlito"/>
              </a:rPr>
              <a:t>materials </a:t>
            </a:r>
            <a:r>
              <a:rPr sz="2800" spc="-5" dirty="0">
                <a:latin typeface="Carlito"/>
                <a:cs typeface="Carlito"/>
              </a:rPr>
              <a:t>and check them </a:t>
            </a:r>
            <a:r>
              <a:rPr sz="2800" spc="-25" dirty="0">
                <a:latin typeface="Carlito"/>
                <a:cs typeface="Carlito"/>
              </a:rPr>
              <a:t>for</a:t>
            </a:r>
            <a:r>
              <a:rPr sz="2800" spc="1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identification</a:t>
            </a:r>
            <a:endParaRPr sz="2800">
              <a:latin typeface="Carlito"/>
              <a:cs typeface="Carlito"/>
            </a:endParaRPr>
          </a:p>
          <a:p>
            <a:pPr marL="355600" marR="6985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130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correctly </a:t>
            </a:r>
            <a:r>
              <a:rPr sz="2800" spc="-5" dirty="0">
                <a:latin typeface="Carlito"/>
                <a:cs typeface="Carlito"/>
              </a:rPr>
              <a:t>position all </a:t>
            </a:r>
            <a:r>
              <a:rPr sz="2800" spc="-15" dirty="0">
                <a:latin typeface="Carlito"/>
                <a:cs typeface="Carlito"/>
              </a:rPr>
              <a:t>materials </a:t>
            </a:r>
            <a:r>
              <a:rPr sz="2800" spc="-5" dirty="0">
                <a:latin typeface="Carlito"/>
                <a:cs typeface="Carlito"/>
              </a:rPr>
              <a:t>and supplies within  the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stores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Maintain </a:t>
            </a:r>
            <a:r>
              <a:rPr sz="2800" spc="-20" dirty="0">
                <a:latin typeface="Carlito"/>
                <a:cs typeface="Carlito"/>
              </a:rPr>
              <a:t>stock safely </a:t>
            </a:r>
            <a:r>
              <a:rPr sz="2800" spc="-10" dirty="0">
                <a:latin typeface="Carlito"/>
                <a:cs typeface="Carlito"/>
              </a:rPr>
              <a:t>in good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condition.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  <a:tab pos="1335405" algn="l"/>
                <a:tab pos="2783840" algn="l"/>
                <a:tab pos="3647440" algn="l"/>
                <a:tab pos="4269740" algn="l"/>
                <a:tab pos="6066790" algn="l"/>
                <a:tab pos="6661150" algn="l"/>
              </a:tabLst>
            </a:pPr>
            <a:r>
              <a:rPr sz="2800" spc="-5" dirty="0">
                <a:latin typeface="Carlito"/>
                <a:cs typeface="Carlito"/>
              </a:rPr>
              <a:t>Is</a:t>
            </a:r>
            <a:r>
              <a:rPr sz="2800" spc="5" dirty="0">
                <a:latin typeface="Carlito"/>
                <a:cs typeface="Carlito"/>
              </a:rPr>
              <a:t>s</a:t>
            </a:r>
            <a:r>
              <a:rPr sz="2800" spc="-10" dirty="0">
                <a:latin typeface="Carlito"/>
                <a:cs typeface="Carlito"/>
              </a:rPr>
              <a:t>u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m</a:t>
            </a:r>
            <a:r>
              <a:rPr sz="2800" spc="-30" dirty="0">
                <a:latin typeface="Carlito"/>
                <a:cs typeface="Carlito"/>
              </a:rPr>
              <a:t>a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er</a:t>
            </a:r>
            <a:r>
              <a:rPr sz="2800" spc="-15" dirty="0">
                <a:latin typeface="Carlito"/>
                <a:cs typeface="Carlito"/>
              </a:rPr>
              <a:t>i</a:t>
            </a:r>
            <a:r>
              <a:rPr sz="2800" spc="-5" dirty="0">
                <a:latin typeface="Carlito"/>
                <a:cs typeface="Carlito"/>
              </a:rPr>
              <a:t>al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on</a:t>
            </a:r>
            <a:r>
              <a:rPr sz="2800" spc="-15" dirty="0">
                <a:latin typeface="Carlito"/>
                <a:cs typeface="Carlito"/>
              </a:rPr>
              <a:t>l</a:t>
            </a:r>
            <a:r>
              <a:rPr sz="2800" spc="-5" dirty="0">
                <a:latin typeface="Carlito"/>
                <a:cs typeface="Carlito"/>
              </a:rPr>
              <a:t>y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45" dirty="0">
                <a:latin typeface="Carlito"/>
                <a:cs typeface="Carlito"/>
              </a:rPr>
              <a:t>r</a:t>
            </a:r>
            <a:r>
              <a:rPr sz="2800" dirty="0">
                <a:latin typeface="Carlito"/>
                <a:cs typeface="Carlito"/>
              </a:rPr>
              <a:t>e</a:t>
            </a:r>
            <a:r>
              <a:rPr sz="2800" spc="-10" dirty="0">
                <a:latin typeface="Carlito"/>
                <a:cs typeface="Carlito"/>
              </a:rPr>
              <a:t>q</a:t>
            </a:r>
            <a:r>
              <a:rPr sz="2800" spc="5" dirty="0">
                <a:latin typeface="Carlito"/>
                <a:cs typeface="Carlito"/>
              </a:rPr>
              <a:t>u</a:t>
            </a:r>
            <a:r>
              <a:rPr sz="2800" spc="-5" dirty="0">
                <a:latin typeface="Carlito"/>
                <a:cs typeface="Carlito"/>
              </a:rPr>
              <a:t>is</a:t>
            </a:r>
            <a:r>
              <a:rPr sz="2800" spc="-25" dirty="0">
                <a:latin typeface="Carlito"/>
                <a:cs typeface="Carlito"/>
              </a:rPr>
              <a:t>i</a:t>
            </a:r>
            <a:r>
              <a:rPr sz="2800" spc="-5" dirty="0">
                <a:latin typeface="Carlito"/>
                <a:cs typeface="Carlito"/>
              </a:rPr>
              <a:t>tion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25" dirty="0">
                <a:latin typeface="Carlito"/>
                <a:cs typeface="Carlito"/>
              </a:rPr>
              <a:t>b</a:t>
            </a:r>
            <a:r>
              <a:rPr sz="2800" spc="-5" dirty="0">
                <a:latin typeface="Carlito"/>
                <a:cs typeface="Carlito"/>
              </a:rPr>
              <a:t>y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auth</a:t>
            </a:r>
            <a:r>
              <a:rPr sz="2800" spc="1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r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65" dirty="0">
                <a:latin typeface="Carlito"/>
                <a:cs typeface="Carlito"/>
              </a:rPr>
              <a:t>z</a:t>
            </a:r>
            <a:r>
              <a:rPr sz="2800" spc="-5" dirty="0">
                <a:latin typeface="Carlito"/>
                <a:cs typeface="Carlito"/>
              </a:rPr>
              <a:t>ed  </a:t>
            </a:r>
            <a:r>
              <a:rPr sz="2800" spc="-15" dirty="0">
                <a:latin typeface="Carlito"/>
                <a:cs typeface="Carlito"/>
              </a:rPr>
              <a:t>person.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Maintain </a:t>
            </a:r>
            <a:r>
              <a:rPr sz="2800" spc="-5" dirty="0">
                <a:latin typeface="Carlito"/>
                <a:cs typeface="Carlito"/>
              </a:rPr>
              <a:t>up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20" dirty="0">
                <a:latin typeface="Carlito"/>
                <a:cs typeface="Carlito"/>
              </a:rPr>
              <a:t>date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record</a:t>
            </a:r>
            <a:endParaRPr sz="2800">
              <a:latin typeface="Carlito"/>
              <a:cs typeface="Carlito"/>
            </a:endParaRPr>
          </a:p>
          <a:p>
            <a:pPr marL="355600" marR="9525" indent="-342900">
              <a:lnSpc>
                <a:spcPct val="100000"/>
              </a:lnSpc>
              <a:buAutoNum type="arabicPeriod"/>
              <a:tabLst>
                <a:tab pos="355600" algn="l"/>
                <a:tab pos="1326515" algn="l"/>
                <a:tab pos="2118995" algn="l"/>
                <a:tab pos="2773045" algn="l"/>
                <a:tab pos="3675379" algn="l"/>
                <a:tab pos="4065270" algn="l"/>
                <a:tab pos="5001260" algn="l"/>
                <a:tab pos="5716270" algn="l"/>
                <a:tab pos="6153150" algn="l"/>
                <a:tab pos="7049770" algn="l"/>
              </a:tabLst>
            </a:pPr>
            <a:r>
              <a:rPr sz="2800" spc="-5" dirty="0">
                <a:latin typeface="Carlito"/>
                <a:cs typeface="Carlito"/>
              </a:rPr>
              <a:t>Ma</a:t>
            </a:r>
            <a:r>
              <a:rPr sz="2800" spc="-85" dirty="0">
                <a:latin typeface="Carlito"/>
                <a:cs typeface="Carlito"/>
              </a:rPr>
              <a:t>k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s</a:t>
            </a:r>
            <a:r>
              <a:rPr sz="2800" spc="-10" dirty="0">
                <a:latin typeface="Carlito"/>
                <a:cs typeface="Carlito"/>
              </a:rPr>
              <a:t>u</a:t>
            </a:r>
            <a:r>
              <a:rPr sz="2800" spc="-40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45" dirty="0">
                <a:latin typeface="Carlito"/>
                <a:cs typeface="Carlito"/>
              </a:rPr>
              <a:t>s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-45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5" dirty="0">
                <a:latin typeface="Carlito"/>
                <a:cs typeface="Carlito"/>
              </a:rPr>
              <a:t>i</a:t>
            </a:r>
            <a:r>
              <a:rPr sz="2800" spc="-5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clean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5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d</a:t>
            </a:r>
            <a:r>
              <a:rPr sz="2800" dirty="0">
                <a:latin typeface="Carlito"/>
                <a:cs typeface="Carlito"/>
              </a:rPr>
              <a:t>	i</a:t>
            </a:r>
            <a:r>
              <a:rPr sz="2800" spc="-5" dirty="0">
                <a:latin typeface="Carlito"/>
                <a:cs typeface="Carlito"/>
              </a:rPr>
              <a:t>n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5" dirty="0">
                <a:latin typeface="Carlito"/>
                <a:cs typeface="Carlito"/>
              </a:rPr>
              <a:t>g</a:t>
            </a:r>
            <a:r>
              <a:rPr sz="2800" spc="-10" dirty="0">
                <a:latin typeface="Carlito"/>
                <a:cs typeface="Carlito"/>
              </a:rPr>
              <a:t>oo</a:t>
            </a:r>
            <a:r>
              <a:rPr sz="2800" spc="-5" dirty="0">
                <a:latin typeface="Carlito"/>
                <a:cs typeface="Carlito"/>
              </a:rPr>
              <a:t>d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25" dirty="0">
                <a:latin typeface="Carlito"/>
                <a:cs typeface="Carlito"/>
              </a:rPr>
              <a:t>w</a:t>
            </a:r>
            <a:r>
              <a:rPr sz="2800" spc="-10" dirty="0">
                <a:latin typeface="Carlito"/>
                <a:cs typeface="Carlito"/>
              </a:rPr>
              <a:t>orking  condition.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Optimum </a:t>
            </a:r>
            <a:r>
              <a:rPr sz="2800" spc="-15" dirty="0">
                <a:latin typeface="Carlito"/>
                <a:cs typeface="Carlito"/>
              </a:rPr>
              <a:t>utilization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25" dirty="0">
                <a:latin typeface="Carlito"/>
                <a:cs typeface="Carlito"/>
              </a:rPr>
              <a:t>store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space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Initiate </a:t>
            </a:r>
            <a:r>
              <a:rPr sz="2800" spc="-15" dirty="0">
                <a:latin typeface="Carlito"/>
                <a:cs typeface="Carlito"/>
              </a:rPr>
              <a:t>process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purchasing </a:t>
            </a:r>
            <a:r>
              <a:rPr sz="2800" spc="-15" dirty="0">
                <a:latin typeface="Carlito"/>
                <a:cs typeface="Carlito"/>
              </a:rPr>
              <a:t>at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right</a:t>
            </a:r>
            <a:r>
              <a:rPr sz="2800" spc="1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time.</a:t>
            </a:r>
            <a:endParaRPr sz="2800">
              <a:latin typeface="Carlito"/>
              <a:cs typeface="Carlito"/>
            </a:endParaRPr>
          </a:p>
          <a:p>
            <a:pPr marL="355600" marR="9525" indent="-342900">
              <a:lnSpc>
                <a:spcPct val="100000"/>
              </a:lnSpc>
              <a:buAutoNum type="arabicPeriod"/>
              <a:tabLst>
                <a:tab pos="355600" algn="l"/>
                <a:tab pos="2092960" algn="l"/>
                <a:tab pos="2776220" algn="l"/>
                <a:tab pos="4378960" algn="l"/>
                <a:tab pos="5158105" algn="l"/>
                <a:tab pos="6343650" algn="l"/>
              </a:tabLst>
            </a:pPr>
            <a:r>
              <a:rPr sz="2800" spc="-10" dirty="0">
                <a:latin typeface="Carlito"/>
                <a:cs typeface="Carlito"/>
              </a:rPr>
              <a:t>Coo</a:t>
            </a:r>
            <a:r>
              <a:rPr sz="2800" spc="-45" dirty="0">
                <a:latin typeface="Carlito"/>
                <a:cs typeface="Carlito"/>
              </a:rPr>
              <a:t>r</a:t>
            </a:r>
            <a:r>
              <a:rPr sz="2800" spc="-10" dirty="0">
                <a:latin typeface="Carlito"/>
                <a:cs typeface="Carlito"/>
              </a:rPr>
              <a:t>din</a:t>
            </a:r>
            <a:r>
              <a:rPr sz="2800" spc="-30" dirty="0">
                <a:latin typeface="Carlito"/>
                <a:cs typeface="Carlito"/>
              </a:rPr>
              <a:t>a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and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25" dirty="0">
                <a:latin typeface="Carlito"/>
                <a:cs typeface="Carlito"/>
              </a:rPr>
              <a:t>c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5" dirty="0">
                <a:latin typeface="Carlito"/>
                <a:cs typeface="Carlito"/>
              </a:rPr>
              <a:t>o</a:t>
            </a:r>
            <a:r>
              <a:rPr sz="2800" spc="-10" dirty="0">
                <a:latin typeface="Carlito"/>
                <a:cs typeface="Carlito"/>
              </a:rPr>
              <a:t>pe</a:t>
            </a:r>
            <a:r>
              <a:rPr sz="2800" spc="-75" dirty="0">
                <a:latin typeface="Carlito"/>
                <a:cs typeface="Carlito"/>
              </a:rPr>
              <a:t>r</a:t>
            </a:r>
            <a:r>
              <a:rPr sz="2800" spc="-25" dirty="0">
                <a:latin typeface="Carlito"/>
                <a:cs typeface="Carlito"/>
              </a:rPr>
              <a:t>a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wi</a:t>
            </a:r>
            <a:r>
              <a:rPr sz="2800" spc="-20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h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45" dirty="0">
                <a:latin typeface="Carlito"/>
                <a:cs typeface="Carlito"/>
              </a:rPr>
              <a:t>v</a:t>
            </a:r>
            <a:r>
              <a:rPr sz="2800" spc="-5" dirty="0">
                <a:latin typeface="Carlito"/>
                <a:cs typeface="Carlito"/>
              </a:rPr>
              <a:t>arious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departme</a:t>
            </a:r>
            <a:r>
              <a:rPr sz="2800" spc="-35" dirty="0">
                <a:latin typeface="Carlito"/>
                <a:cs typeface="Carlito"/>
              </a:rPr>
              <a:t>n</a:t>
            </a:r>
            <a:r>
              <a:rPr sz="2800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s  </a:t>
            </a:r>
            <a:r>
              <a:rPr sz="2800" spc="-30" dirty="0">
                <a:latin typeface="Carlito"/>
                <a:cs typeface="Carlito"/>
              </a:rPr>
              <a:t>like </a:t>
            </a:r>
            <a:r>
              <a:rPr sz="2800" spc="-10" dirty="0">
                <a:latin typeface="Carlito"/>
                <a:cs typeface="Carlito"/>
              </a:rPr>
              <a:t>purchase, </a:t>
            </a:r>
            <a:r>
              <a:rPr sz="2800" spc="-15" dirty="0">
                <a:latin typeface="Carlito"/>
                <a:cs typeface="Carlito"/>
              </a:rPr>
              <a:t>production,</a:t>
            </a:r>
            <a:r>
              <a:rPr sz="2800" spc="1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etc.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7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Location </a:t>
            </a:r>
            <a:r>
              <a:rPr dirty="0"/>
              <a:t>of</a:t>
            </a:r>
            <a:r>
              <a:rPr spc="15" dirty="0"/>
              <a:t> </a:t>
            </a:r>
            <a:r>
              <a:rPr dirty="0"/>
              <a:t>store</a:t>
            </a:r>
          </a:p>
          <a:p>
            <a:pPr marL="90170" marR="5080">
              <a:lnSpc>
                <a:spcPct val="100000"/>
              </a:lnSpc>
              <a:spcBef>
                <a:spcPts val="140"/>
              </a:spcBef>
            </a:pP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- Minimize total handling costs and other costs related 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store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operation.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337942"/>
            <a:ext cx="7997825" cy="429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-Location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according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nature and value 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materials to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stored.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-Raw materials are </a:t>
            </a:r>
            <a:r>
              <a:rPr sz="2800" dirty="0">
                <a:latin typeface="Times New Roman"/>
                <a:cs typeface="Times New Roman"/>
              </a:rPr>
              <a:t>stored </a:t>
            </a:r>
            <a:r>
              <a:rPr sz="2800" spc="-5" dirty="0">
                <a:latin typeface="Times New Roman"/>
                <a:cs typeface="Times New Roman"/>
              </a:rPr>
              <a:t>need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first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operation.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-In process material close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next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operation.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-Finished goods </a:t>
            </a:r>
            <a:r>
              <a:rPr sz="2800" spc="-5" dirty="0">
                <a:latin typeface="Times New Roman"/>
                <a:cs typeface="Times New Roman"/>
              </a:rPr>
              <a:t>near </a:t>
            </a:r>
            <a:r>
              <a:rPr sz="2800" dirty="0">
                <a:latin typeface="Times New Roman"/>
                <a:cs typeface="Times New Roman"/>
              </a:rPr>
              <a:t>the shipping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-All departments should have </a:t>
            </a:r>
            <a:r>
              <a:rPr sz="2800" spc="-10" dirty="0">
                <a:latin typeface="Times New Roman"/>
                <a:cs typeface="Times New Roman"/>
              </a:rPr>
              <a:t>easy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assess.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9176" y="383794"/>
            <a:ext cx="80321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List of available store</a:t>
            </a:r>
            <a:r>
              <a:rPr spc="-60" dirty="0"/>
              <a:t> </a:t>
            </a:r>
            <a:r>
              <a:rPr dirty="0"/>
              <a:t>space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60322"/>
            <a:ext cx="7547609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Platform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Floor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space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Rack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Shelves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Bins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25" dirty="0">
                <a:latin typeface="Times New Roman"/>
                <a:cs typeface="Times New Roman"/>
              </a:rPr>
              <a:t>Trays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Drums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Barrels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they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stored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 unit, a </a:t>
            </a:r>
            <a:r>
              <a:rPr sz="2800" spc="-25" dirty="0">
                <a:latin typeface="Times New Roman"/>
                <a:cs typeface="Times New Roman"/>
              </a:rPr>
              <a:t>tier, </a:t>
            </a:r>
            <a:r>
              <a:rPr sz="2800" spc="-5" dirty="0">
                <a:latin typeface="Times New Roman"/>
                <a:cs typeface="Times New Roman"/>
              </a:rPr>
              <a:t>a row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1322" y="120522"/>
            <a:ext cx="60172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Operating</a:t>
            </a:r>
            <a:r>
              <a:rPr spc="-65" dirty="0"/>
              <a:t> </a:t>
            </a:r>
            <a:r>
              <a:rPr spc="-5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724024"/>
            <a:ext cx="8225155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6235" algn="l"/>
              </a:tabLst>
            </a:pPr>
            <a:r>
              <a:rPr sz="2800" spc="-25" dirty="0">
                <a:solidFill>
                  <a:srgbClr val="C00000"/>
                </a:solidFill>
                <a:latin typeface="Times New Roman"/>
                <a:cs typeface="Times New Roman"/>
              </a:rPr>
              <a:t>Availability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Materials</a:t>
            </a:r>
            <a:r>
              <a:rPr sz="2800" spc="-5" dirty="0">
                <a:latin typeface="Times New Roman"/>
                <a:cs typeface="Times New Roman"/>
              </a:rPr>
              <a:t>: All type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material available 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all </a:t>
            </a: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so that production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not be </a:t>
            </a:r>
            <a:r>
              <a:rPr sz="2800" spc="-5" dirty="0">
                <a:latin typeface="Times New Roman"/>
                <a:cs typeface="Times New Roman"/>
              </a:rPr>
              <a:t>held </a:t>
            </a:r>
            <a:r>
              <a:rPr sz="2800" dirty="0">
                <a:latin typeface="Times New Roman"/>
                <a:cs typeface="Times New Roman"/>
              </a:rPr>
              <a:t>up for  </a:t>
            </a:r>
            <a:r>
              <a:rPr sz="2800" spc="-5" dirty="0">
                <a:latin typeface="Times New Roman"/>
                <a:cs typeface="Times New Roman"/>
              </a:rPr>
              <a:t>want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supply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materials.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2700">
              <a:latin typeface="Times New Roman"/>
              <a:cs typeface="Times New Roman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418465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Minimizing the wastage </a:t>
            </a:r>
            <a:r>
              <a:rPr sz="2800" spc="-5" dirty="0">
                <a:latin typeface="Times New Roman"/>
                <a:cs typeface="Times New Roman"/>
              </a:rPr>
              <a:t>: permit only uncontrollable  wastage. </a:t>
            </a:r>
            <a:r>
              <a:rPr sz="2800" spc="-45" dirty="0">
                <a:latin typeface="Times New Roman"/>
                <a:cs typeface="Times New Roman"/>
              </a:rPr>
              <a:t>Avoid </a:t>
            </a:r>
            <a:r>
              <a:rPr sz="2800" spc="-5" dirty="0">
                <a:latin typeface="Times New Roman"/>
                <a:cs typeface="Times New Roman"/>
              </a:rPr>
              <a:t>wastage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leakage theft,  </a:t>
            </a:r>
            <a:r>
              <a:rPr sz="2800" spc="-10" dirty="0">
                <a:latin typeface="Times New Roman"/>
                <a:cs typeface="Times New Roman"/>
              </a:rPr>
              <a:t>embezzlement, </a:t>
            </a:r>
            <a:r>
              <a:rPr sz="2800" dirty="0">
                <a:latin typeface="Times New Roman"/>
                <a:cs typeface="Times New Roman"/>
              </a:rPr>
              <a:t>spoilage( rust, dust 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dirt)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694" y="383794"/>
            <a:ext cx="51746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Stock</a:t>
            </a:r>
            <a:r>
              <a:rPr spc="-75" dirty="0"/>
              <a:t> </a:t>
            </a:r>
            <a:r>
              <a:rPr spc="-5" dirty="0"/>
              <a:t>verification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60322"/>
            <a:ext cx="799782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1.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Annual physical</a:t>
            </a:r>
            <a:r>
              <a:rPr sz="2800" spc="-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verification: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355600" algn="l"/>
              </a:tabLst>
            </a:pPr>
            <a:r>
              <a:rPr sz="2800" spc="-30" dirty="0">
                <a:latin typeface="Times New Roman"/>
                <a:cs typeface="Times New Roman"/>
              </a:rPr>
              <a:t>Verification </a:t>
            </a:r>
            <a:r>
              <a:rPr sz="2800" spc="-10" dirty="0">
                <a:latin typeface="Times New Roman"/>
                <a:cs typeface="Times New Roman"/>
              </a:rPr>
              <a:t>officer </a:t>
            </a:r>
            <a:r>
              <a:rPr sz="2800" spc="-5" dirty="0">
                <a:latin typeface="Times New Roman"/>
                <a:cs typeface="Times New Roman"/>
              </a:rPr>
              <a:t>individually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in team verifies  stocks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stores once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 year checking all  relevant documents </a:t>
            </a:r>
            <a:r>
              <a:rPr sz="2800" dirty="0">
                <a:latin typeface="Times New Roman"/>
                <a:cs typeface="Times New Roman"/>
              </a:rPr>
              <a:t>like </a:t>
            </a:r>
            <a:r>
              <a:rPr sz="2800" spc="-5" dirty="0">
                <a:latin typeface="Times New Roman"/>
                <a:cs typeface="Times New Roman"/>
              </a:rPr>
              <a:t>bin cards, </a:t>
            </a:r>
            <a:r>
              <a:rPr sz="2800" dirty="0">
                <a:latin typeface="Times New Roman"/>
                <a:cs typeface="Times New Roman"/>
              </a:rPr>
              <a:t>stores </a:t>
            </a:r>
            <a:r>
              <a:rPr sz="2800" spc="-20" dirty="0">
                <a:latin typeface="Times New Roman"/>
                <a:cs typeface="Times New Roman"/>
              </a:rPr>
              <a:t>ledger,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-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Char char="-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After verification a list consisting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shortages,  damages, </a:t>
            </a:r>
            <a:r>
              <a:rPr sz="2800" dirty="0">
                <a:latin typeface="Times New Roman"/>
                <a:cs typeface="Times New Roman"/>
              </a:rPr>
              <a:t>surplus </a:t>
            </a:r>
            <a:r>
              <a:rPr sz="2800" spc="-5" dirty="0">
                <a:latin typeface="Times New Roman"/>
                <a:cs typeface="Times New Roman"/>
              </a:rPr>
              <a:t>is given to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management.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-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During verification </a:t>
            </a:r>
            <a:r>
              <a:rPr sz="2800" dirty="0">
                <a:latin typeface="Times New Roman"/>
                <a:cs typeface="Times New Roman"/>
              </a:rPr>
              <a:t>the stores </a:t>
            </a:r>
            <a:r>
              <a:rPr sz="2800" spc="-5" dirty="0">
                <a:latin typeface="Times New Roman"/>
                <a:cs typeface="Times New Roman"/>
              </a:rPr>
              <a:t>wont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functioning.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8281"/>
            <a:ext cx="807212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2.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Perpetual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inventory</a:t>
            </a:r>
            <a:r>
              <a:rPr sz="28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control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-Continuous check through </a:t>
            </a:r>
            <a:r>
              <a:rPr sz="2800" dirty="0">
                <a:latin typeface="Times New Roman"/>
                <a:cs typeface="Times New Roman"/>
              </a:rPr>
              <a:t>out the </a:t>
            </a:r>
            <a:r>
              <a:rPr sz="2800" spc="-5" dirty="0">
                <a:latin typeface="Times New Roman"/>
                <a:cs typeface="Times New Roman"/>
              </a:rPr>
              <a:t>year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such a way  that </a:t>
            </a:r>
            <a:r>
              <a:rPr sz="2800" spc="-10" dirty="0">
                <a:latin typeface="Times New Roman"/>
                <a:cs typeface="Times New Roman"/>
              </a:rPr>
              <a:t>each </a:t>
            </a:r>
            <a:r>
              <a:rPr sz="2800" spc="-5" dirty="0">
                <a:latin typeface="Times New Roman"/>
                <a:cs typeface="Times New Roman"/>
              </a:rPr>
              <a:t>item is checked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least </a:t>
            </a:r>
            <a:r>
              <a:rPr sz="2800" dirty="0">
                <a:latin typeface="Times New Roman"/>
                <a:cs typeface="Times New Roman"/>
              </a:rPr>
              <a:t>once </a:t>
            </a:r>
            <a:r>
              <a:rPr sz="2800" spc="-5" dirty="0">
                <a:latin typeface="Times New Roman"/>
                <a:cs typeface="Times New Roman"/>
              </a:rPr>
              <a:t>in a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year.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-‘A method </a:t>
            </a:r>
            <a:r>
              <a:rPr sz="2800" dirty="0">
                <a:latin typeface="Times New Roman"/>
                <a:cs typeface="Times New Roman"/>
              </a:rPr>
              <a:t>of recording </a:t>
            </a:r>
            <a:r>
              <a:rPr sz="2800" spc="-5" dirty="0">
                <a:latin typeface="Times New Roman"/>
                <a:cs typeface="Times New Roman"/>
              </a:rPr>
              <a:t>stores balances after every  receipt and issue to facilitate regular checking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to  </a:t>
            </a:r>
            <a:r>
              <a:rPr sz="2800" dirty="0">
                <a:latin typeface="Times New Roman"/>
                <a:cs typeface="Times New Roman"/>
              </a:rPr>
              <a:t>obviate closing down </a:t>
            </a:r>
            <a:r>
              <a:rPr sz="2800" spc="-5" dirty="0">
                <a:latin typeface="Times New Roman"/>
                <a:cs typeface="Times New Roman"/>
              </a:rPr>
              <a:t>for </a:t>
            </a:r>
            <a:r>
              <a:rPr sz="2800" dirty="0">
                <a:latin typeface="Times New Roman"/>
                <a:cs typeface="Times New Roman"/>
              </a:rPr>
              <a:t>stock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taking”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-Priority </a:t>
            </a:r>
            <a:r>
              <a:rPr sz="2800" spc="-5" dirty="0">
                <a:latin typeface="Times New Roman"/>
                <a:cs typeface="Times New Roman"/>
              </a:rPr>
              <a:t>given to A items then B and least to</a:t>
            </a:r>
            <a:r>
              <a:rPr sz="2800" spc="-3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-Incidentally help continuous </a:t>
            </a:r>
            <a:r>
              <a:rPr sz="2800" dirty="0">
                <a:latin typeface="Times New Roman"/>
                <a:cs typeface="Times New Roman"/>
              </a:rPr>
              <a:t>stock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taking.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4701" y="383794"/>
            <a:ext cx="45929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Errors </a:t>
            </a:r>
            <a:r>
              <a:rPr spc="-5" dirty="0"/>
              <a:t>in</a:t>
            </a:r>
            <a:r>
              <a:rPr spc="-65" dirty="0"/>
              <a:t> </a:t>
            </a:r>
            <a:r>
              <a:rPr dirty="0"/>
              <a:t>stores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0322"/>
            <a:ext cx="717359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Clerical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mistakes.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Improper </a:t>
            </a:r>
            <a:r>
              <a:rPr sz="2800" spc="-5" dirty="0">
                <a:latin typeface="Times New Roman"/>
                <a:cs typeface="Times New Roman"/>
              </a:rPr>
              <a:t>storage e.g, </a:t>
            </a:r>
            <a:r>
              <a:rPr sz="2800" spc="-10" dirty="0">
                <a:latin typeface="Times New Roman"/>
                <a:cs typeface="Times New Roman"/>
              </a:rPr>
              <a:t>camphor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volatile.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Pilferage </a:t>
            </a:r>
            <a:r>
              <a:rPr sz="2800" spc="-5" dirty="0">
                <a:latin typeface="Times New Roman"/>
                <a:cs typeface="Times New Roman"/>
              </a:rPr>
              <a:t>( steal items that are not that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valuable)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Leakage.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Careless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handling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Handling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9898" y="307594"/>
            <a:ext cx="35845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Store</a:t>
            </a:r>
            <a:r>
              <a:rPr spc="-95" dirty="0"/>
              <a:t> </a:t>
            </a:r>
            <a:r>
              <a:rPr dirty="0"/>
              <a:t>layout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24685"/>
            <a:ext cx="814959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Section </a:t>
            </a:r>
            <a:r>
              <a:rPr sz="2400" spc="-5" dirty="0">
                <a:latin typeface="Times New Roman"/>
                <a:cs typeface="Times New Roman"/>
              </a:rPr>
              <a:t>adjacent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store </a:t>
            </a:r>
            <a:r>
              <a:rPr sz="2400" dirty="0">
                <a:latin typeface="Times New Roman"/>
                <a:cs typeface="Times New Roman"/>
              </a:rPr>
              <a:t>should be </a:t>
            </a:r>
            <a:r>
              <a:rPr sz="2400" spc="-5" dirty="0">
                <a:latin typeface="Times New Roman"/>
                <a:cs typeface="Times New Roman"/>
              </a:rPr>
              <a:t>kept reserved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receipt </a:t>
            </a:r>
            <a:r>
              <a:rPr sz="2400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materials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its inspection </a:t>
            </a:r>
            <a:r>
              <a:rPr sz="2400" spc="-5" dirty="0">
                <a:latin typeface="Times New Roman"/>
                <a:cs typeface="Times New Roman"/>
              </a:rPr>
              <a:t>before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storage.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Minimize </a:t>
            </a:r>
            <a:r>
              <a:rPr sz="2400" dirty="0">
                <a:latin typeface="Times New Roman"/>
                <a:cs typeface="Times New Roman"/>
              </a:rPr>
              <a:t>handling and transportation of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materials.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Optimum utilization of floor </a:t>
            </a:r>
            <a:r>
              <a:rPr sz="2400" dirty="0">
                <a:latin typeface="Times New Roman"/>
                <a:cs typeface="Times New Roman"/>
              </a:rPr>
              <a:t>space 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height.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Shelves, </a:t>
            </a:r>
            <a:r>
              <a:rPr sz="2400" spc="-5" dirty="0">
                <a:latin typeface="Times New Roman"/>
                <a:cs typeface="Times New Roman"/>
              </a:rPr>
              <a:t>racks </a:t>
            </a:r>
            <a:r>
              <a:rPr sz="2400" dirty="0">
                <a:latin typeface="Times New Roman"/>
                <a:cs typeface="Times New Roman"/>
              </a:rPr>
              <a:t>etc should be </a:t>
            </a:r>
            <a:r>
              <a:rPr sz="2400" spc="-5" dirty="0">
                <a:latin typeface="Times New Roman"/>
                <a:cs typeface="Times New Roman"/>
              </a:rPr>
              <a:t>situated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clearly </a:t>
            </a:r>
            <a:r>
              <a:rPr sz="2400" dirty="0">
                <a:latin typeface="Times New Roman"/>
                <a:cs typeface="Times New Roman"/>
              </a:rPr>
              <a:t>defined </a:t>
            </a:r>
            <a:r>
              <a:rPr sz="2400" spc="-5" dirty="0">
                <a:latin typeface="Times New Roman"/>
                <a:cs typeface="Times New Roman"/>
              </a:rPr>
              <a:t>leaves  so </a:t>
            </a:r>
            <a:r>
              <a:rPr sz="2400" dirty="0">
                <a:latin typeface="Times New Roman"/>
                <a:cs typeface="Times New Roman"/>
              </a:rPr>
              <a:t>that he </a:t>
            </a:r>
            <a:r>
              <a:rPr sz="2400" spc="-5" dirty="0">
                <a:latin typeface="Times New Roman"/>
                <a:cs typeface="Times New Roman"/>
              </a:rPr>
              <a:t>items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quickly stored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located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physical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counting 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issuing.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Min lines </a:t>
            </a:r>
            <a:r>
              <a:rPr sz="2400" spc="-5" dirty="0">
                <a:latin typeface="Times New Roman"/>
                <a:cs typeface="Times New Roman"/>
              </a:rPr>
              <a:t>should be between </a:t>
            </a:r>
            <a:r>
              <a:rPr sz="2400" dirty="0">
                <a:latin typeface="Times New Roman"/>
                <a:cs typeface="Times New Roman"/>
              </a:rPr>
              <a:t>1.5 to 3 m wide </a:t>
            </a:r>
            <a:r>
              <a:rPr sz="2400" spc="-5" dirty="0">
                <a:latin typeface="Times New Roman"/>
                <a:cs typeface="Times New Roman"/>
              </a:rPr>
              <a:t>depending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type of </a:t>
            </a:r>
            <a:r>
              <a:rPr sz="2400" spc="-5" dirty="0">
                <a:latin typeface="Times New Roman"/>
                <a:cs typeface="Times New Roman"/>
              </a:rPr>
              <a:t>material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amount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traffic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involved.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54481"/>
            <a:ext cx="8454390" cy="557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5"/>
              </a:spcBef>
              <a:buAutoNum type="arabicPeriod" startAt="6"/>
              <a:tabLst>
                <a:tab pos="406400" algn="l"/>
              </a:tabLst>
            </a:pPr>
            <a:r>
              <a:rPr sz="2800" spc="-5" dirty="0">
                <a:latin typeface="Times New Roman"/>
                <a:cs typeface="Times New Roman"/>
              </a:rPr>
              <a:t>Storage space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clearly marked to ensure </a:t>
            </a:r>
            <a:r>
              <a:rPr sz="2800" spc="-10" dirty="0">
                <a:latin typeface="Times New Roman"/>
                <a:cs typeface="Times New Roman"/>
              </a:rPr>
              <a:t>easy 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quick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identification.</a:t>
            </a:r>
            <a:endParaRPr sz="2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buAutoNum type="arabicPeriod" startAt="6"/>
              <a:tabLst>
                <a:tab pos="546100" algn="l"/>
              </a:tabLst>
            </a:pPr>
            <a:r>
              <a:rPr sz="2800" dirty="0">
                <a:latin typeface="Times New Roman"/>
                <a:cs typeface="Times New Roman"/>
              </a:rPr>
              <a:t>Storage </a:t>
            </a:r>
            <a:r>
              <a:rPr sz="2800" spc="-5" dirty="0">
                <a:latin typeface="Times New Roman"/>
                <a:cs typeface="Times New Roman"/>
              </a:rPr>
              <a:t>space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protected against waste  damages, pilferage,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AutoNum type="arabicPeriod" startAt="6"/>
              <a:tabLst>
                <a:tab pos="636270" algn="l"/>
              </a:tabLst>
            </a:pPr>
            <a:r>
              <a:rPr sz="2800" spc="-5" dirty="0">
                <a:latin typeface="Times New Roman"/>
                <a:cs typeface="Times New Roman"/>
              </a:rPr>
              <a:t>Place </a:t>
            </a:r>
            <a:r>
              <a:rPr sz="2800" dirty="0">
                <a:latin typeface="Times New Roman"/>
                <a:cs typeface="Times New Roman"/>
              </a:rPr>
              <a:t>for storing </a:t>
            </a:r>
            <a:r>
              <a:rPr sz="2800" spc="-5" dirty="0">
                <a:latin typeface="Times New Roman"/>
                <a:cs typeface="Times New Roman"/>
              </a:rPr>
              <a:t>material based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material  characteristics.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AutoNum type="arabicPeriod" startAt="6"/>
              <a:tabLst>
                <a:tab pos="401320" algn="l"/>
              </a:tabLst>
            </a:pPr>
            <a:r>
              <a:rPr sz="2800" spc="-10" dirty="0">
                <a:latin typeface="Times New Roman"/>
                <a:cs typeface="Times New Roman"/>
              </a:rPr>
              <a:t>Lay </a:t>
            </a:r>
            <a:r>
              <a:rPr sz="2800" dirty="0">
                <a:latin typeface="Times New Roman"/>
                <a:cs typeface="Times New Roman"/>
              </a:rPr>
              <a:t>out </a:t>
            </a:r>
            <a:r>
              <a:rPr sz="2800" spc="-5" dirty="0">
                <a:latin typeface="Times New Roman"/>
                <a:cs typeface="Times New Roman"/>
              </a:rPr>
              <a:t>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such hat it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make use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modern  material handling equipments like fork lifts, trucks,  conveyors,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eriod" startAt="6"/>
              <a:tabLst>
                <a:tab pos="459105" algn="l"/>
              </a:tabLst>
            </a:pPr>
            <a:r>
              <a:rPr sz="2800" dirty="0">
                <a:latin typeface="Times New Roman"/>
                <a:cs typeface="Times New Roman"/>
              </a:rPr>
              <a:t>Store </a:t>
            </a:r>
            <a:r>
              <a:rPr sz="2800" spc="-5" dirty="0">
                <a:latin typeface="Times New Roman"/>
                <a:cs typeface="Times New Roman"/>
              </a:rPr>
              <a:t>keeper 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compelled to </a:t>
            </a:r>
            <a:r>
              <a:rPr sz="2800" dirty="0">
                <a:latin typeface="Times New Roman"/>
                <a:cs typeface="Times New Roman"/>
              </a:rPr>
              <a:t>put </a:t>
            </a:r>
            <a:r>
              <a:rPr sz="2800" spc="-5" dirty="0">
                <a:latin typeface="Times New Roman"/>
                <a:cs typeface="Times New Roman"/>
              </a:rPr>
              <a:t>newly arrived  material on the top of the </a:t>
            </a:r>
            <a:r>
              <a:rPr sz="2800" dirty="0">
                <a:latin typeface="Times New Roman"/>
                <a:cs typeface="Times New Roman"/>
              </a:rPr>
              <a:t>old.</a:t>
            </a:r>
            <a:endParaRPr sz="28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buAutoNum type="arabicPeriod" startAt="6"/>
              <a:tabLst>
                <a:tab pos="578485" algn="l"/>
              </a:tabLst>
            </a:pPr>
            <a:r>
              <a:rPr sz="2800" dirty="0">
                <a:latin typeface="Times New Roman"/>
                <a:cs typeface="Times New Roman"/>
              </a:rPr>
              <a:t>20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25% due </a:t>
            </a:r>
            <a:r>
              <a:rPr sz="2800" spc="-5" dirty="0">
                <a:latin typeface="Times New Roman"/>
                <a:cs typeface="Times New Roman"/>
              </a:rPr>
              <a:t>space in </a:t>
            </a:r>
            <a:r>
              <a:rPr sz="2800" spc="-10" dirty="0">
                <a:latin typeface="Times New Roman"/>
                <a:cs typeface="Times New Roman"/>
              </a:rPr>
              <a:t>each </a:t>
            </a:r>
            <a:r>
              <a:rPr sz="2800" spc="-5" dirty="0">
                <a:latin typeface="Times New Roman"/>
                <a:cs typeface="Times New Roman"/>
              </a:rPr>
              <a:t>portion </a:t>
            </a:r>
            <a:r>
              <a:rPr sz="2800" dirty="0">
                <a:latin typeface="Times New Roman"/>
                <a:cs typeface="Times New Roman"/>
              </a:rPr>
              <a:t>of the store for  further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expansion.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307594"/>
            <a:ext cx="23202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Records</a:t>
            </a:r>
          </a:p>
        </p:txBody>
      </p:sp>
      <p:sp>
        <p:nvSpPr>
          <p:cNvPr id="3" name="object 3"/>
          <p:cNvSpPr/>
          <p:nvPr/>
        </p:nvSpPr>
        <p:spPr>
          <a:xfrm>
            <a:off x="955903" y="2731298"/>
            <a:ext cx="2583992" cy="1368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13713" y="2801239"/>
            <a:ext cx="14693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114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Store  </a:t>
            </a:r>
            <a:r>
              <a:rPr sz="3600" spc="-5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3600" spc="-3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3600" spc="-5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79426" y="3645742"/>
            <a:ext cx="2585345" cy="1374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32909" y="3990213"/>
            <a:ext cx="2279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Store</a:t>
            </a:r>
            <a:r>
              <a:rPr sz="3600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ledger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03904" y="1283542"/>
            <a:ext cx="2583992" cy="13743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99609" y="1627073"/>
            <a:ext cx="15932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BIN</a:t>
            </a:r>
            <a:r>
              <a:rPr sz="36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card</a:t>
            </a:r>
            <a:endParaRPr sz="36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119627" y="1976627"/>
            <a:ext cx="897890" cy="2773680"/>
            <a:chOff x="3119627" y="1976627"/>
            <a:chExt cx="897890" cy="2773680"/>
          </a:xfrm>
        </p:grpSpPr>
        <p:sp>
          <p:nvSpPr>
            <p:cNvPr id="10" name="object 10"/>
            <p:cNvSpPr/>
            <p:nvPr/>
          </p:nvSpPr>
          <p:spPr>
            <a:xfrm>
              <a:off x="3121151" y="1976627"/>
              <a:ext cx="894588" cy="7650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19627" y="3959351"/>
              <a:ext cx="897636" cy="79095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6851" y="459994"/>
            <a:ext cx="23577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Bin</a:t>
            </a:r>
            <a:r>
              <a:rPr spc="-95" dirty="0"/>
              <a:t> </a:t>
            </a:r>
            <a:r>
              <a:rPr dirty="0"/>
              <a:t>card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209802"/>
            <a:ext cx="814832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18440" algn="l"/>
                <a:tab pos="1018540" algn="l"/>
                <a:tab pos="2667635" algn="l"/>
                <a:tab pos="3449320" algn="l"/>
                <a:tab pos="4745355" algn="l"/>
                <a:tab pos="5427980" algn="l"/>
                <a:tab pos="6424930" algn="l"/>
                <a:tab pos="783780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	d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cu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recor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exa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qu</a:t>
            </a:r>
            <a:r>
              <a:rPr sz="2800" spc="-5" dirty="0">
                <a:latin typeface="Times New Roman"/>
                <a:cs typeface="Times New Roman"/>
              </a:rPr>
              <a:t>anti</a:t>
            </a:r>
            <a:r>
              <a:rPr sz="2800" spc="-2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of  </a:t>
            </a:r>
            <a:r>
              <a:rPr sz="2800" spc="-5" dirty="0">
                <a:latin typeface="Times New Roman"/>
                <a:cs typeface="Times New Roman"/>
              </a:rPr>
              <a:t>material available in the </a:t>
            </a:r>
            <a:r>
              <a:rPr sz="2800" dirty="0">
                <a:latin typeface="Times New Roman"/>
                <a:cs typeface="Times New Roman"/>
              </a:rPr>
              <a:t>store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give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24154" indent="-21209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24790" algn="l"/>
              </a:tabLst>
            </a:pP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10" dirty="0">
                <a:latin typeface="Times New Roman"/>
                <a:cs typeface="Times New Roman"/>
              </a:rPr>
              <a:t>each </a:t>
            </a:r>
            <a:r>
              <a:rPr sz="2800" spc="-5" dirty="0">
                <a:latin typeface="Times New Roman"/>
                <a:cs typeface="Times New Roman"/>
              </a:rPr>
              <a:t>material a separate </a:t>
            </a:r>
            <a:r>
              <a:rPr sz="2800" dirty="0">
                <a:latin typeface="Times New Roman"/>
                <a:cs typeface="Times New Roman"/>
              </a:rPr>
              <a:t>bin </a:t>
            </a:r>
            <a:r>
              <a:rPr sz="2800" spc="-10" dirty="0">
                <a:latin typeface="Times New Roman"/>
                <a:cs typeface="Times New Roman"/>
              </a:rPr>
              <a:t>card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maintained.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24154" indent="-21209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24790" algn="l"/>
              </a:tabLst>
            </a:pPr>
            <a:r>
              <a:rPr sz="2800" spc="-5" dirty="0">
                <a:latin typeface="Times New Roman"/>
                <a:cs typeface="Times New Roman"/>
              </a:rPr>
              <a:t>prepared by </a:t>
            </a:r>
            <a:r>
              <a:rPr sz="2800" dirty="0">
                <a:latin typeface="Times New Roman"/>
                <a:cs typeface="Times New Roman"/>
              </a:rPr>
              <a:t>store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keeper.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Record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quantity only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Entry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immediately after </a:t>
            </a:r>
            <a:r>
              <a:rPr sz="2800" spc="-10" dirty="0">
                <a:latin typeface="Times New Roman"/>
                <a:cs typeface="Times New Roman"/>
              </a:rPr>
              <a:t>each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transaction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Kept </a:t>
            </a:r>
            <a:r>
              <a:rPr sz="2800" dirty="0">
                <a:latin typeface="Times New Roman"/>
                <a:cs typeface="Times New Roman"/>
              </a:rPr>
              <a:t>inside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store.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81800" y="2971800"/>
            <a:ext cx="19812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790064" marR="5080" indent="-13627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Stores </a:t>
            </a:r>
            <a:r>
              <a:rPr dirty="0"/>
              <a:t>ledger/</a:t>
            </a:r>
            <a:r>
              <a:rPr spc="-50" dirty="0"/>
              <a:t> </a:t>
            </a:r>
            <a:r>
              <a:rPr dirty="0"/>
              <a:t>perpetual  </a:t>
            </a:r>
            <a:r>
              <a:rPr spc="-10" dirty="0"/>
              <a:t>inventory</a:t>
            </a:r>
            <a:r>
              <a:rPr spc="15" dirty="0"/>
              <a:t> </a:t>
            </a:r>
            <a:r>
              <a:rPr dirty="0"/>
              <a:t>cards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292223"/>
            <a:ext cx="814832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24790" algn="l"/>
              </a:tabLst>
            </a:pPr>
            <a:r>
              <a:rPr sz="2800" spc="-5" dirty="0">
                <a:latin typeface="Times New Roman"/>
                <a:cs typeface="Times New Roman"/>
              </a:rPr>
              <a:t>Identical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bin </a:t>
            </a:r>
            <a:r>
              <a:rPr sz="2800" spc="-10" dirty="0">
                <a:latin typeface="Times New Roman"/>
                <a:cs typeface="Times New Roman"/>
              </a:rPr>
              <a:t>card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here the money value is </a:t>
            </a:r>
            <a:r>
              <a:rPr sz="2800" spc="-10" dirty="0">
                <a:latin typeface="Times New Roman"/>
                <a:cs typeface="Times New Roman"/>
              </a:rPr>
              <a:t>also  </a:t>
            </a:r>
            <a:r>
              <a:rPr sz="2800" dirty="0">
                <a:latin typeface="Times New Roman"/>
                <a:cs typeface="Times New Roman"/>
              </a:rPr>
              <a:t>shown.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24154" indent="-212090">
              <a:lnSpc>
                <a:spcPct val="100000"/>
              </a:lnSpc>
              <a:buFont typeface="Arial"/>
              <a:buChar char="•"/>
              <a:tabLst>
                <a:tab pos="224790" algn="l"/>
              </a:tabLst>
            </a:pPr>
            <a:r>
              <a:rPr sz="2800" spc="-5" dirty="0">
                <a:latin typeface="Times New Roman"/>
                <a:cs typeface="Times New Roman"/>
              </a:rPr>
              <a:t>Entries are </a:t>
            </a:r>
            <a:r>
              <a:rPr sz="2800" spc="-10" dirty="0">
                <a:latin typeface="Times New Roman"/>
                <a:cs typeface="Times New Roman"/>
              </a:rPr>
              <a:t>made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periodically.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24154" indent="-212090">
              <a:lnSpc>
                <a:spcPct val="100000"/>
              </a:lnSpc>
              <a:buFont typeface="Arial"/>
              <a:buChar char="•"/>
              <a:tabLst>
                <a:tab pos="224790" algn="l"/>
              </a:tabLst>
            </a:pPr>
            <a:r>
              <a:rPr sz="2800" spc="-5" dirty="0">
                <a:latin typeface="Times New Roman"/>
                <a:cs typeface="Times New Roman"/>
              </a:rPr>
              <a:t>Prepared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Accounts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department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Times New Roman"/>
                <a:cs typeface="Times New Roman"/>
              </a:rPr>
              <a:t>Outside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store.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4200" y="4724400"/>
            <a:ext cx="19812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0886" y="688594"/>
            <a:ext cx="63703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Advantages </a:t>
            </a:r>
            <a:r>
              <a:rPr dirty="0"/>
              <a:t>of</a:t>
            </a:r>
            <a:r>
              <a:rPr spc="-50" dirty="0"/>
              <a:t> </a:t>
            </a:r>
            <a:r>
              <a:rPr spc="-5" dirty="0"/>
              <a:t>record.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864817"/>
            <a:ext cx="814705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6235" algn="l"/>
              </a:tabLst>
            </a:pPr>
            <a:r>
              <a:rPr sz="2800" spc="-10" dirty="0">
                <a:latin typeface="Times New Roman"/>
                <a:cs typeface="Times New Roman"/>
              </a:rPr>
              <a:t>Efficiency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economy.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Settlements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disputes with credits, debits, insurance  etc.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Check against under </a:t>
            </a:r>
            <a:r>
              <a:rPr sz="2800" dirty="0">
                <a:latin typeface="Times New Roman"/>
                <a:cs typeface="Times New Roman"/>
              </a:rPr>
              <a:t>stocking/ </a:t>
            </a:r>
            <a:r>
              <a:rPr sz="2800" spc="-5" dirty="0">
                <a:latin typeface="Times New Roman"/>
                <a:cs typeface="Times New Roman"/>
              </a:rPr>
              <a:t>over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stocking.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468881"/>
            <a:ext cx="83781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tabLst>
                <a:tab pos="475615" algn="l"/>
                <a:tab pos="2176780" algn="l"/>
                <a:tab pos="2670810" algn="l"/>
                <a:tab pos="4940300" algn="l"/>
                <a:tab pos="6649084" algn="l"/>
                <a:tab pos="7693025" algn="l"/>
              </a:tabLst>
            </a:pPr>
            <a:r>
              <a:rPr sz="2800" dirty="0">
                <a:latin typeface="Times New Roman"/>
                <a:cs typeface="Times New Roman"/>
              </a:rPr>
              <a:t>3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facturing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5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fici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nc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Wh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ri</a:t>
            </a:r>
            <a:r>
              <a:rPr sz="2800" spc="5" dirty="0">
                <a:solidFill>
                  <a:srgbClr val="000000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ht 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type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of raw material is available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at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right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3176142"/>
            <a:ext cx="8376284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4.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Better service to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customers</a:t>
            </a:r>
            <a:r>
              <a:rPr sz="2800" spc="-5" dirty="0">
                <a:latin typeface="Times New Roman"/>
                <a:cs typeface="Times New Roman"/>
              </a:rPr>
              <a:t>: Maintain proper  production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to produce </a:t>
            </a:r>
            <a:r>
              <a:rPr sz="2800" spc="-10" dirty="0">
                <a:latin typeface="Times New Roman"/>
                <a:cs typeface="Times New Roman"/>
              </a:rPr>
              <a:t>sufficient </a:t>
            </a:r>
            <a:r>
              <a:rPr sz="2800" spc="-5" dirty="0">
                <a:latin typeface="Times New Roman"/>
                <a:cs typeface="Times New Roman"/>
              </a:rPr>
              <a:t>finished goods </a:t>
            </a:r>
            <a:r>
              <a:rPr sz="2800" spc="-15" dirty="0">
                <a:latin typeface="Times New Roman"/>
                <a:cs typeface="Times New Roman"/>
              </a:rPr>
              <a:t>to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meet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demand </a:t>
            </a:r>
            <a:r>
              <a:rPr sz="2800" dirty="0">
                <a:latin typeface="Times New Roman"/>
                <a:cs typeface="Times New Roman"/>
              </a:rPr>
              <a:t>of of 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customers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621281"/>
            <a:ext cx="875855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5. </a:t>
            </a:r>
            <a:r>
              <a:rPr sz="2800" spc="-5" dirty="0">
                <a:latin typeface="Times New Roman"/>
                <a:cs typeface="Times New Roman"/>
              </a:rPr>
              <a:t>Control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production </a:t>
            </a:r>
            <a:r>
              <a:rPr sz="2800" spc="-10" dirty="0">
                <a:latin typeface="Times New Roman"/>
                <a:cs typeface="Times New Roman"/>
              </a:rPr>
              <a:t>level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sz="2800" spc="-100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increase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decrease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production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per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demand as well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to maintain proper 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buffer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stock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meet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any eventuality in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difficult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times.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3755516"/>
            <a:ext cx="875792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6.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Optimal level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inventories</a:t>
            </a:r>
            <a:r>
              <a:rPr sz="2800" spc="-5" dirty="0">
                <a:latin typeface="Times New Roman"/>
                <a:cs typeface="Times New Roman"/>
              </a:rPr>
              <a:t>: It is done in view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per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operational requirements.it </a:t>
            </a:r>
            <a:r>
              <a:rPr sz="2800" spc="-10" dirty="0">
                <a:latin typeface="Times New Roman"/>
                <a:cs typeface="Times New Roman"/>
              </a:rPr>
              <a:t>also </a:t>
            </a:r>
            <a:r>
              <a:rPr sz="2800" spc="-5" dirty="0">
                <a:latin typeface="Times New Roman"/>
                <a:cs typeface="Times New Roman"/>
              </a:rPr>
              <a:t>avoids the </a:t>
            </a:r>
            <a:r>
              <a:rPr sz="2800" dirty="0">
                <a:latin typeface="Times New Roman"/>
                <a:cs typeface="Times New Roman"/>
              </a:rPr>
              <a:t>out of stock  </a:t>
            </a:r>
            <a:r>
              <a:rPr sz="2800" spc="-25" dirty="0">
                <a:latin typeface="Times New Roman"/>
                <a:cs typeface="Times New Roman"/>
              </a:rPr>
              <a:t>danger.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9966" y="231394"/>
            <a:ext cx="56222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Financial</a:t>
            </a:r>
            <a:r>
              <a:rPr spc="-75" dirty="0"/>
              <a:t> </a:t>
            </a:r>
            <a:r>
              <a:rPr spc="-5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392681"/>
            <a:ext cx="8378825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Economy in purchasing: </a:t>
            </a:r>
            <a:r>
              <a:rPr sz="2800" spc="-10" dirty="0">
                <a:latin typeface="Times New Roman"/>
                <a:cs typeface="Times New Roman"/>
              </a:rPr>
              <a:t>management </a:t>
            </a:r>
            <a:r>
              <a:rPr sz="2800" spc="-5" dirty="0">
                <a:latin typeface="Times New Roman"/>
                <a:cs typeface="Times New Roman"/>
              </a:rPr>
              <a:t>makes every  attempt to purchase the raw materials in </a:t>
            </a:r>
            <a:r>
              <a:rPr sz="2800" dirty="0">
                <a:latin typeface="Times New Roman"/>
                <a:cs typeface="Times New Roman"/>
              </a:rPr>
              <a:t>bulk </a:t>
            </a:r>
            <a:r>
              <a:rPr sz="2800" spc="-5" dirty="0">
                <a:latin typeface="Times New Roman"/>
                <a:cs typeface="Times New Roman"/>
              </a:rPr>
              <a:t>quantity  and to take advantage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favorable market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condition.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00000"/>
              </a:buClr>
              <a:buFont typeface="Times New Roman"/>
              <a:buAutoNum type="arabicPeriod"/>
            </a:pPr>
            <a:endParaRPr sz="27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Optimum investment and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efficient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use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capital: </a:t>
            </a:r>
            <a:r>
              <a:rPr sz="2800" spc="-5" dirty="0">
                <a:latin typeface="Times New Roman"/>
                <a:cs typeface="Times New Roman"/>
              </a:rPr>
              <a:t>The  finance management should set </a:t>
            </a:r>
            <a:r>
              <a:rPr sz="2800" dirty="0">
                <a:latin typeface="Times New Roman"/>
                <a:cs typeface="Times New Roman"/>
              </a:rPr>
              <a:t>up </a:t>
            </a:r>
            <a:r>
              <a:rPr sz="2800" spc="-5" dirty="0">
                <a:latin typeface="Times New Roman"/>
                <a:cs typeface="Times New Roman"/>
              </a:rPr>
              <a:t>maximum and  minimum levels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stocks </a:t>
            </a:r>
            <a:r>
              <a:rPr sz="2800" spc="-5" dirty="0">
                <a:latin typeface="Times New Roman"/>
                <a:cs typeface="Times New Roman"/>
              </a:rPr>
              <a:t>to avoid deficiency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surplus  of </a:t>
            </a:r>
            <a:r>
              <a:rPr sz="2800" dirty="0">
                <a:latin typeface="Times New Roman"/>
                <a:cs typeface="Times New Roman"/>
              </a:rPr>
              <a:t>stock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position.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3905</Words>
  <Application>Microsoft Office PowerPoint</Application>
  <PresentationFormat>On-screen Show (4:3)</PresentationFormat>
  <Paragraphs>483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Arial</vt:lpstr>
      <vt:lpstr>Calibri</vt:lpstr>
      <vt:lpstr>Carlito</vt:lpstr>
      <vt:lpstr>Comic Sans MS</vt:lpstr>
      <vt:lpstr>Times New Roman</vt:lpstr>
      <vt:lpstr>Office Theme</vt:lpstr>
      <vt:lpstr>Definition of Inventory</vt:lpstr>
      <vt:lpstr>Inventories are :-</vt:lpstr>
      <vt:lpstr>Classification of inventories</vt:lpstr>
      <vt:lpstr>Objectives of inventory</vt:lpstr>
      <vt:lpstr>Operating  objectives</vt:lpstr>
      <vt:lpstr>Operating objectives</vt:lpstr>
      <vt:lpstr>3.  Promotion of manufacturing efficiency: When right  type of raw material is available at the right time.</vt:lpstr>
      <vt:lpstr>5. Control of production level: To increase or decrease the  production as per the demand as well as to maintain proper  buffer stock to meet any eventuality in difficult times.</vt:lpstr>
      <vt:lpstr>Financial objectives</vt:lpstr>
      <vt:lpstr>3. Reasonable price: Management should ensure supply  of raw materials at a reasonable low price without  sacrificing the quality of it thereby helping the cost of  production and quality of finished goods.</vt:lpstr>
      <vt:lpstr>Advantages of inventory</vt:lpstr>
      <vt:lpstr>Disadvantages of inventory</vt:lpstr>
      <vt:lpstr>PowerPoint Presentation</vt:lpstr>
      <vt:lpstr>PowerPoint Presentation</vt:lpstr>
      <vt:lpstr>Ordering cost or procurement  cost or purchasing cost</vt:lpstr>
      <vt:lpstr>Inventory carrying cost</vt:lpstr>
      <vt:lpstr>Under stocking or shortages.</vt:lpstr>
      <vt:lpstr>PowerPoint Presentation</vt:lpstr>
      <vt:lpstr>Over stocking cost</vt:lpstr>
      <vt:lpstr>PowerPoint Presentation</vt:lpstr>
      <vt:lpstr>PowerPoint Presentation</vt:lpstr>
      <vt:lpstr>ABC analysis</vt:lpstr>
      <vt:lpstr>PowerPoint Presentation</vt:lpstr>
      <vt:lpstr>VED analysis</vt:lpstr>
      <vt:lpstr>SDE analysis</vt:lpstr>
      <vt:lpstr>FSN analysis</vt:lpstr>
      <vt:lpstr>HML analysis</vt:lpstr>
      <vt:lpstr>PowerPoint Presentation</vt:lpstr>
      <vt:lpstr>Definition of EOQ</vt:lpstr>
      <vt:lpstr>Consumption rate</vt:lpstr>
      <vt:lpstr>Replenishment.</vt:lpstr>
      <vt:lpstr>PowerPoint Presentation</vt:lpstr>
      <vt:lpstr>Lead time</vt:lpstr>
      <vt:lpstr>Reorder point</vt:lpstr>
      <vt:lpstr>Lead time analysis.</vt:lpstr>
      <vt:lpstr>Reserve stock(O-RS)/  Safety stock/Buffer stock</vt:lpstr>
      <vt:lpstr>PowerPoint Presentation</vt:lpstr>
      <vt:lpstr>Factor of uncertainty</vt:lpstr>
      <vt:lpstr>PowerPoint Presentation</vt:lpstr>
      <vt:lpstr>Determination of safety  stock</vt:lpstr>
      <vt:lpstr>PowerPoint Presentation</vt:lpstr>
      <vt:lpstr>Disposal of obsolete and surplus  material.</vt:lpstr>
      <vt:lpstr>Causes for Obsolescence</vt:lpstr>
      <vt:lpstr>Surplus material</vt:lpstr>
      <vt:lpstr>Common causes for surplus and  obsolete materials</vt:lpstr>
      <vt:lpstr>They need to be disposed ?</vt:lpstr>
      <vt:lpstr>Stages of disposal of  obsolete and surplus.</vt:lpstr>
      <vt:lpstr>Priorities in the process of  disposal.</vt:lpstr>
      <vt:lpstr>Process of disposal of  obsolete and surplus  material.</vt:lpstr>
      <vt:lpstr>Material handling</vt:lpstr>
      <vt:lpstr>Salient principles of material  handling</vt:lpstr>
      <vt:lpstr>PowerPoint Presentation</vt:lpstr>
      <vt:lpstr>PowerPoint Presentation</vt:lpstr>
      <vt:lpstr>PowerPoint Presentation</vt:lpstr>
      <vt:lpstr>Kindly refer material handling and  modern material</vt:lpstr>
      <vt:lpstr>Store keeping</vt:lpstr>
      <vt:lpstr>Function of stores department</vt:lpstr>
      <vt:lpstr>Location of store - Minimize total handling costs and other costs related  store operation.</vt:lpstr>
      <vt:lpstr>List of available store space</vt:lpstr>
      <vt:lpstr>Stock verification</vt:lpstr>
      <vt:lpstr>PowerPoint Presentation</vt:lpstr>
      <vt:lpstr>Errors in stores</vt:lpstr>
      <vt:lpstr>Store layout</vt:lpstr>
      <vt:lpstr>PowerPoint Presentation</vt:lpstr>
      <vt:lpstr>Records</vt:lpstr>
      <vt:lpstr>Bin card</vt:lpstr>
      <vt:lpstr>Stores ledger/ perpetual  inventory cards</vt:lpstr>
      <vt:lpstr>Advantages of record.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Inventory</dc:title>
  <cp:lastModifiedBy>lipsasamal90@gmail.com</cp:lastModifiedBy>
  <cp:revision>2</cp:revision>
  <dcterms:created xsi:type="dcterms:W3CDTF">2021-04-22T18:48:51Z</dcterms:created>
  <dcterms:modified xsi:type="dcterms:W3CDTF">2021-04-22T18:49:37Z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2021-04-22T00:00:00Z</vt:filetime>
  </property>
</Properties>
</file>