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C0E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E9EE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C0E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C0E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847" y="567690"/>
            <a:ext cx="772830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C0E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901" y="2491867"/>
            <a:ext cx="8132445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E9EE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6797" y="6408369"/>
            <a:ext cx="3079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453" y="295356"/>
            <a:ext cx="772830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46070" marR="5080" indent="-2089785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ISOLATION </a:t>
            </a:r>
            <a:r>
              <a:rPr sz="2800" spc="-5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&amp; </a:t>
            </a:r>
            <a:r>
              <a:rPr sz="2800" spc="-40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PRESERVATION </a:t>
            </a:r>
            <a:r>
              <a:rPr sz="2800" spc="-5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METHODS </a:t>
            </a:r>
            <a:r>
              <a:rPr sz="2800" spc="-15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FOR  </a:t>
            </a:r>
            <a:r>
              <a:rPr sz="2800" spc="-5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PURE</a:t>
            </a:r>
            <a:r>
              <a:rPr sz="2800" spc="10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Bodoni MT Black" panose="02070A03080606020203" pitchFamily="18" charset="0"/>
                <a:cs typeface="Carlito"/>
              </a:rPr>
              <a:t>CULTURE</a:t>
            </a:r>
            <a:endParaRPr sz="2800" dirty="0">
              <a:latin typeface="Bodoni MT Black" panose="02070A03080606020203" pitchFamily="18" charset="0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0547" y="1723760"/>
            <a:ext cx="5500115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3473423" y="5504921"/>
            <a:ext cx="3886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Deepankar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ratha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Assistant Professor,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CUTM,Rayagada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203403"/>
            <a:ext cx="4777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3. </a:t>
            </a:r>
            <a:r>
              <a:rPr sz="3600" spc="-5" dirty="0">
                <a:solidFill>
                  <a:srgbClr val="FF007E"/>
                </a:solidFill>
              </a:rPr>
              <a:t>Spread </a:t>
            </a:r>
            <a:r>
              <a:rPr sz="3600" dirty="0">
                <a:solidFill>
                  <a:srgbClr val="FF007E"/>
                </a:solidFill>
              </a:rPr>
              <a:t>plate</a:t>
            </a:r>
            <a:r>
              <a:rPr sz="3600" spc="-80" dirty="0">
                <a:solidFill>
                  <a:srgbClr val="FF007E"/>
                </a:solidFill>
              </a:rPr>
              <a:t> </a:t>
            </a:r>
            <a:r>
              <a:rPr sz="3600" dirty="0">
                <a:solidFill>
                  <a:srgbClr val="FF007E"/>
                </a:solidFill>
              </a:rPr>
              <a:t>method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579745" y="1495425"/>
            <a:ext cx="349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E9EEF0"/>
                </a:solidFill>
                <a:latin typeface="Arial"/>
                <a:cs typeface="Arial"/>
              </a:rPr>
              <a:t>agar </a:t>
            </a:r>
            <a:r>
              <a:rPr sz="1800" spc="-85" dirty="0">
                <a:solidFill>
                  <a:srgbClr val="E9EEF0"/>
                </a:solidFill>
                <a:latin typeface="Arial"/>
                <a:cs typeface="Arial"/>
              </a:rPr>
              <a:t>medium. 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Instead </a:t>
            </a:r>
            <a:r>
              <a:rPr sz="1800" spc="45" dirty="0">
                <a:solidFill>
                  <a:srgbClr val="E9EEF0"/>
                </a:solidFill>
                <a:latin typeface="Arial"/>
                <a:cs typeface="Arial"/>
              </a:rPr>
              <a:t>it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is 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mixed</a:t>
            </a:r>
            <a:r>
              <a:rPr sz="1800" spc="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E9EEF0"/>
                </a:solidFill>
                <a:latin typeface="Arial"/>
                <a:cs typeface="Arial"/>
              </a:rPr>
              <a:t>with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983360"/>
            <a:ext cx="5144770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Thisis</a:t>
            </a:r>
            <a:r>
              <a:rPr sz="1800" spc="-32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-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E9EEF0"/>
                </a:solidFill>
                <a:latin typeface="Arial"/>
                <a:cs typeface="Arial"/>
              </a:rPr>
              <a:t>best</a:t>
            </a:r>
            <a:r>
              <a:rPr sz="1800" spc="-2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E9EEF0"/>
                </a:solidFill>
                <a:latin typeface="Arial"/>
                <a:cs typeface="Arial"/>
              </a:rPr>
              <a:t>method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E9EEF0"/>
                </a:solidFill>
                <a:latin typeface="Arial"/>
                <a:cs typeface="Arial"/>
              </a:rPr>
              <a:t>to</a:t>
            </a:r>
            <a:r>
              <a:rPr sz="1800" spc="4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isolate</a:t>
            </a:r>
            <a:r>
              <a:rPr sz="1800" spc="-1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E9EEF0"/>
                </a:solidFill>
                <a:latin typeface="Arial"/>
                <a:cs typeface="Arial"/>
              </a:rPr>
              <a:t>thepure</a:t>
            </a:r>
            <a:r>
              <a:rPr sz="1800" spc="-204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colonies.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9EEF0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0" dirty="0">
                <a:solidFill>
                  <a:srgbClr val="E9EEF0"/>
                </a:solidFill>
                <a:latin typeface="Arial"/>
                <a:cs typeface="Arial"/>
              </a:rPr>
              <a:t>In this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technique,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1800" spc="-55" dirty="0">
                <a:solidFill>
                  <a:srgbClr val="E9EEF0"/>
                </a:solidFill>
                <a:latin typeface="Arial"/>
                <a:cs typeface="Arial"/>
              </a:rPr>
              <a:t>culture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not 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mixed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with</a:t>
            </a:r>
            <a:r>
              <a:rPr sz="1800" spc="2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75" dirty="0">
                <a:solidFill>
                  <a:srgbClr val="E9EEF0"/>
                </a:solidFill>
                <a:latin typeface="Arial"/>
                <a:cs typeface="Arial"/>
              </a:rPr>
              <a:t>normal</a:t>
            </a:r>
            <a:r>
              <a:rPr sz="1800" spc="-1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saline</a:t>
            </a:r>
            <a:r>
              <a:rPr sz="1800" spc="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E9EEF0"/>
                </a:solidFill>
                <a:latin typeface="Arial"/>
                <a:cs typeface="Arial"/>
              </a:rPr>
              <a:t>and</a:t>
            </a:r>
            <a:r>
              <a:rPr sz="1800" spc="-29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E9EEF0"/>
                </a:solidFill>
                <a:latin typeface="Arial"/>
                <a:cs typeface="Arial"/>
              </a:rPr>
              <a:t>serial</a:t>
            </a:r>
            <a:r>
              <a:rPr sz="1800" spc="-31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y</a:t>
            </a:r>
            <a:r>
              <a:rPr sz="1800" spc="-24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9EEF0"/>
                </a:solidFill>
                <a:latin typeface="Arial"/>
                <a:cs typeface="Arial"/>
              </a:rPr>
              <a:t>diluted.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291" y="2283714"/>
            <a:ext cx="8781415" cy="187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95" dirty="0">
                <a:solidFill>
                  <a:srgbClr val="E9EEF0"/>
                </a:solidFill>
                <a:latin typeface="Arial"/>
                <a:cs typeface="Arial"/>
              </a:rPr>
              <a:t>0.1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ml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of </a:t>
            </a:r>
            <a:r>
              <a:rPr sz="1800" spc="-145" dirty="0">
                <a:solidFill>
                  <a:srgbClr val="E9EEF0"/>
                </a:solidFill>
                <a:latin typeface="Arial"/>
                <a:cs typeface="Arial"/>
              </a:rPr>
              <a:t>sample </a:t>
            </a:r>
            <a:r>
              <a:rPr sz="1800" spc="-110" dirty="0">
                <a:solidFill>
                  <a:srgbClr val="E9EEF0"/>
                </a:solidFill>
                <a:latin typeface="Arial"/>
                <a:cs typeface="Arial"/>
              </a:rPr>
              <a:t>taken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from </a:t>
            </a:r>
            <a:r>
              <a:rPr sz="1800" spc="-45" dirty="0">
                <a:solidFill>
                  <a:srgbClr val="E9EEF0"/>
                </a:solidFill>
                <a:latin typeface="Arial"/>
                <a:cs typeface="Arial"/>
              </a:rPr>
              <a:t>diluted </a:t>
            </a:r>
            <a:r>
              <a:rPr sz="1800" spc="-55" dirty="0">
                <a:solidFill>
                  <a:srgbClr val="E9EEF0"/>
                </a:solidFill>
                <a:latin typeface="Arial"/>
                <a:cs typeface="Arial"/>
              </a:rPr>
              <a:t>mixture, 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which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is 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placed </a:t>
            </a:r>
            <a:r>
              <a:rPr sz="1800" spc="-55" dirty="0">
                <a:solidFill>
                  <a:srgbClr val="E9EEF0"/>
                </a:solidFill>
                <a:latin typeface="Arial"/>
                <a:cs typeface="Arial"/>
              </a:rPr>
              <a:t>on </a:t>
            </a:r>
            <a:r>
              <a:rPr sz="1800" spc="-25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1800" spc="-140" dirty="0">
                <a:solidFill>
                  <a:srgbClr val="E9EEF0"/>
                </a:solidFill>
                <a:latin typeface="Arial"/>
                <a:cs typeface="Arial"/>
              </a:rPr>
              <a:t>surface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of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1800" spc="-155" dirty="0">
                <a:solidFill>
                  <a:srgbClr val="E9EEF0"/>
                </a:solidFill>
                <a:latin typeface="Arial"/>
                <a:cs typeface="Arial"/>
              </a:rPr>
              <a:t>agar </a:t>
            </a:r>
            <a:r>
              <a:rPr sz="1800" spc="-70" dirty="0">
                <a:solidFill>
                  <a:srgbClr val="E9EEF0"/>
                </a:solidFill>
                <a:latin typeface="Arial"/>
                <a:cs typeface="Arial"/>
              </a:rPr>
              <a:t>plate  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and</a:t>
            </a:r>
            <a:r>
              <a:rPr sz="1800" spc="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E9EEF0"/>
                </a:solidFill>
                <a:latin typeface="Arial"/>
                <a:cs typeface="Arial"/>
              </a:rPr>
              <a:t>spread</a:t>
            </a:r>
            <a:r>
              <a:rPr sz="1800" spc="-30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evenly</a:t>
            </a:r>
            <a:r>
              <a:rPr sz="1800" spc="-2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over</a:t>
            </a:r>
            <a:r>
              <a:rPr sz="1800" spc="-22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E9EEF0"/>
                </a:solidFill>
                <a:latin typeface="Arial"/>
                <a:cs typeface="Arial"/>
              </a:rPr>
              <a:t>surface</a:t>
            </a:r>
            <a:r>
              <a:rPr sz="1800" spc="-30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E9EEF0"/>
                </a:solidFill>
                <a:latin typeface="Arial"/>
                <a:cs typeface="Arial"/>
              </a:rPr>
              <a:t>by</a:t>
            </a:r>
            <a:r>
              <a:rPr sz="1800" spc="-2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E9EEF0"/>
                </a:solidFill>
                <a:latin typeface="Arial"/>
                <a:cs typeface="Arial"/>
              </a:rPr>
              <a:t>using</a:t>
            </a:r>
            <a:r>
              <a:rPr sz="1800" spc="-31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E9EEF0"/>
                </a:solidFill>
                <a:latin typeface="Arial"/>
                <a:cs typeface="Arial"/>
              </a:rPr>
              <a:t>Lshaped</a:t>
            </a:r>
            <a:r>
              <a:rPr sz="1800" spc="-2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glassrod</a:t>
            </a:r>
            <a:r>
              <a:rPr sz="1800" spc="-14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9EEF0"/>
                </a:solidFill>
                <a:latin typeface="Arial"/>
                <a:cs typeface="Arial"/>
              </a:rPr>
              <a:t>caled</a:t>
            </a:r>
            <a:r>
              <a:rPr sz="1800" spc="-3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55" dirty="0">
                <a:solidFill>
                  <a:srgbClr val="E9EEF0"/>
                </a:solidFill>
                <a:latin typeface="Arial"/>
                <a:cs typeface="Arial"/>
              </a:rPr>
              <a:t>spreader.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9EEF0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10" dirty="0">
                <a:solidFill>
                  <a:srgbClr val="E9EEF0"/>
                </a:solidFill>
                <a:latin typeface="Arial"/>
                <a:cs typeface="Arial"/>
              </a:rPr>
              <a:t>Incubate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-36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plates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9EEF0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40" dirty="0">
                <a:solidFill>
                  <a:srgbClr val="E9EEF0"/>
                </a:solidFill>
                <a:latin typeface="Arial"/>
                <a:cs typeface="Arial"/>
              </a:rPr>
              <a:t>After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E9EEF0"/>
                </a:solidFill>
                <a:latin typeface="Arial"/>
                <a:cs typeface="Arial"/>
              </a:rPr>
              <a:t>incubation,</a:t>
            </a:r>
            <a:r>
              <a:rPr sz="1800" spc="-10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colonies</a:t>
            </a:r>
            <a:r>
              <a:rPr sz="1800" spc="-2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are</a:t>
            </a:r>
            <a:r>
              <a:rPr sz="1800" spc="-2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E9EEF0"/>
                </a:solidFill>
                <a:latin typeface="Arial"/>
                <a:cs typeface="Arial"/>
              </a:rPr>
              <a:t>observed</a:t>
            </a:r>
            <a:r>
              <a:rPr sz="1800" spc="-254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E9EEF0"/>
                </a:solidFill>
                <a:latin typeface="Arial"/>
                <a:cs typeface="Arial"/>
              </a:rPr>
              <a:t>on</a:t>
            </a:r>
            <a:r>
              <a:rPr sz="1800" spc="-18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-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55" dirty="0">
                <a:solidFill>
                  <a:srgbClr val="E9EEF0"/>
                </a:solidFill>
                <a:latin typeface="Arial"/>
                <a:cs typeface="Arial"/>
              </a:rPr>
              <a:t>agar</a:t>
            </a:r>
            <a:r>
              <a:rPr sz="1800" spc="-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surface.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16" y="372567"/>
            <a:ext cx="6056630" cy="185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E9EEF0"/>
                </a:solidFill>
                <a:latin typeface="Arial"/>
                <a:cs typeface="Arial"/>
              </a:rPr>
              <a:t>ADVANTAGES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spc="25" dirty="0">
                <a:solidFill>
                  <a:srgbClr val="E9EEF0"/>
                </a:solidFill>
                <a:latin typeface="Arial"/>
                <a:cs typeface="Arial"/>
              </a:rPr>
              <a:t>It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is</a:t>
            </a:r>
            <a:r>
              <a:rPr sz="1800" spc="-2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E9EEF0"/>
                </a:solidFill>
                <a:latin typeface="Arial"/>
                <a:cs typeface="Arial"/>
              </a:rPr>
              <a:t>asimplemethod.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9EEF0"/>
              </a:buClr>
              <a:buFont typeface="Arial"/>
              <a:buAutoNum type="arabicPeriod"/>
            </a:pPr>
            <a:endParaRPr sz="16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In </a:t>
            </a:r>
            <a:r>
              <a:rPr sz="1800" spc="-50" dirty="0">
                <a:solidFill>
                  <a:srgbClr val="E9EEF0"/>
                </a:solidFill>
                <a:latin typeface="Arial"/>
                <a:cs typeface="Arial"/>
              </a:rPr>
              <a:t>this </a:t>
            </a:r>
            <a:r>
              <a:rPr sz="1800" spc="-70" dirty="0">
                <a:solidFill>
                  <a:srgbClr val="E9EEF0"/>
                </a:solidFill>
                <a:latin typeface="Arial"/>
                <a:cs typeface="Arial"/>
              </a:rPr>
              <a:t>method only </a:t>
            </a: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surfacecolonies</a:t>
            </a:r>
            <a:r>
              <a:rPr sz="1800" spc="-43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are </a:t>
            </a:r>
            <a:r>
              <a:rPr sz="1800" spc="-65" dirty="0">
                <a:solidFill>
                  <a:srgbClr val="E9EEF0"/>
                </a:solidFill>
                <a:latin typeface="Arial"/>
                <a:cs typeface="Arial"/>
              </a:rPr>
              <a:t>formed.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9EEF0"/>
              </a:buClr>
              <a:buFont typeface="Arial"/>
              <a:buAutoNum type="arabicPeriod"/>
            </a:pPr>
            <a:endParaRPr sz="16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  <a:tab pos="4184015" algn="l"/>
              </a:tabLst>
            </a:pPr>
            <a:r>
              <a:rPr sz="1800" spc="-85" dirty="0">
                <a:solidFill>
                  <a:srgbClr val="E9EEF0"/>
                </a:solidFill>
                <a:latin typeface="Arial"/>
                <a:cs typeface="Arial"/>
              </a:rPr>
              <a:t>Micro-organismsarenot</a:t>
            </a:r>
            <a:r>
              <a:rPr sz="1800" spc="1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75" dirty="0">
                <a:solidFill>
                  <a:srgbClr val="E9EEF0"/>
                </a:solidFill>
                <a:latin typeface="Arial"/>
                <a:cs typeface="Arial"/>
              </a:rPr>
              <a:t>exposed</a:t>
            </a:r>
            <a:r>
              <a:rPr sz="1800" spc="-29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to	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higher</a:t>
            </a:r>
            <a:r>
              <a:rPr sz="1800" spc="1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E9EEF0"/>
                </a:solidFill>
                <a:latin typeface="Arial"/>
                <a:cs typeface="Arial"/>
              </a:rPr>
              <a:t>temperature.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2514600"/>
            <a:ext cx="4785359" cy="354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457200"/>
            <a:ext cx="4680204" cy="5847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07" y="968913"/>
            <a:ext cx="8409484" cy="4506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203403"/>
            <a:ext cx="4116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4. Roll tube</a:t>
            </a:r>
            <a:r>
              <a:rPr sz="3600" spc="-80" dirty="0">
                <a:solidFill>
                  <a:srgbClr val="FF007E"/>
                </a:solidFill>
              </a:rPr>
              <a:t> </a:t>
            </a:r>
            <a:r>
              <a:rPr sz="3600" spc="-5" dirty="0">
                <a:solidFill>
                  <a:srgbClr val="FF007E"/>
                </a:solidFill>
              </a:rPr>
              <a:t>method.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676400" y="1066800"/>
            <a:ext cx="5891784" cy="467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127203"/>
            <a:ext cx="5692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5. Micromanipulator</a:t>
            </a:r>
            <a:r>
              <a:rPr sz="3600" spc="-100" dirty="0">
                <a:solidFill>
                  <a:srgbClr val="FF007E"/>
                </a:solidFill>
              </a:rPr>
              <a:t> </a:t>
            </a:r>
            <a:r>
              <a:rPr sz="3600" dirty="0">
                <a:solidFill>
                  <a:srgbClr val="FF007E"/>
                </a:solidFill>
              </a:rPr>
              <a:t>method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901" y="845566"/>
            <a:ext cx="8651875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Micromanipulators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built,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permit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pick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single cell from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mixed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culture.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instrument is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conjunction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with a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microscope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pick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  (particularly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bacterial cell) from a hanging drop</a:t>
            </a:r>
            <a:r>
              <a:rPr sz="18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preparation.</a:t>
            </a:r>
            <a:endParaRPr sz="18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single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microbe sucked into micropipette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transfered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 large amount 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sterile  medium.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80"/>
              </a:spcBef>
            </a:pP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ADVANTAGES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MICROMANIPULATOR</a:t>
            </a:r>
            <a:r>
              <a:rPr sz="18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METHOD-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7680" y="3616832"/>
            <a:ext cx="2115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the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cultures</a:t>
            </a:r>
            <a:r>
              <a:rPr sz="18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901" y="3479672"/>
            <a:ext cx="6384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advantages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method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can be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reasonably sure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from a single cell and one can obtain strains with in the</a:t>
            </a:r>
            <a:r>
              <a:rPr sz="1800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species.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901" y="4515992"/>
            <a:ext cx="546989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DISADVANTAGES-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disadvantages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are that the equipment is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expensive,its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manipulation 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very tedious, and it requires a skilled</a:t>
            </a:r>
            <a:r>
              <a:rPr sz="18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person.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371600"/>
            <a:ext cx="8432292" cy="3419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138" y="280161"/>
            <a:ext cx="57664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0" marR="5080" indent="-179133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PRESERVATION </a:t>
            </a:r>
            <a:r>
              <a:rPr sz="3600" spc="-10" dirty="0"/>
              <a:t>OF</a:t>
            </a:r>
            <a:r>
              <a:rPr sz="3600" spc="-90" dirty="0"/>
              <a:t> </a:t>
            </a:r>
            <a:r>
              <a:rPr sz="3600" dirty="0"/>
              <a:t>PURE  CULTURE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501" y="1530985"/>
            <a:ext cx="8306434" cy="267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02260" indent="-274955">
              <a:lnSpc>
                <a:spcPct val="150100"/>
              </a:lnSpc>
              <a:spcBef>
                <a:spcPts val="100"/>
              </a:spcBef>
              <a:tabLst>
                <a:tab pos="524510" algn="l"/>
              </a:tabLst>
            </a:pP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T</a:t>
            </a:r>
            <a:r>
              <a:rPr sz="1800" spc="7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o	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maintain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pure 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culture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for extended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periods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in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viable condition without 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any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genetic change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is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referred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as</a:t>
            </a:r>
            <a:r>
              <a:rPr sz="1800" spc="-13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Preservation.</a:t>
            </a:r>
            <a:endParaRPr sz="1800">
              <a:latin typeface="Georgia"/>
              <a:cs typeface="Georgia"/>
            </a:endParaRPr>
          </a:p>
          <a:p>
            <a:pPr marL="287020" marR="5080" indent="-274955">
              <a:lnSpc>
                <a:spcPct val="150000"/>
              </a:lnSpc>
              <a:spcBef>
                <a:spcPts val="695"/>
              </a:spcBef>
            </a:pPr>
            <a:r>
              <a:rPr sz="1800" spc="175" dirty="0">
                <a:solidFill>
                  <a:srgbClr val="E9EEF0"/>
                </a:solidFill>
                <a:latin typeface="Georgia"/>
                <a:cs typeface="Georgia"/>
              </a:rPr>
              <a:t>During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preservation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most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important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factor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is to stop 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microbial growth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or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at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least 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lower the growth</a:t>
            </a:r>
            <a:r>
              <a:rPr sz="1800" spc="37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rate.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725805" algn="l"/>
                <a:tab pos="1082675" algn="l"/>
                <a:tab pos="1609725" algn="l"/>
                <a:tab pos="2249805" algn="l"/>
                <a:tab pos="3397885" algn="l"/>
                <a:tab pos="3865879" algn="l"/>
                <a:tab pos="4356100" algn="l"/>
                <a:tab pos="5793740" algn="l"/>
                <a:tab pos="6327140" algn="l"/>
                <a:tab pos="7072630" algn="l"/>
                <a:tab pos="8037195" algn="l"/>
              </a:tabLst>
            </a:pP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D</a:t>
            </a:r>
            <a:r>
              <a:rPr sz="1800" spc="-6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u</a:t>
            </a:r>
            <a:r>
              <a:rPr sz="1800" spc="-6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e	to	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this	toxic	chemicals	are	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not	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accumulated	and	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hence	viability	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of</a:t>
            </a:r>
            <a:endParaRPr sz="18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microorganism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is not</a:t>
            </a:r>
            <a:r>
              <a:rPr sz="1800" spc="-135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affected.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203403"/>
            <a:ext cx="5311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Objectives of</a:t>
            </a:r>
            <a:r>
              <a:rPr sz="3600" spc="-100" dirty="0">
                <a:solidFill>
                  <a:srgbClr val="FF007E"/>
                </a:solidFill>
              </a:rPr>
              <a:t> </a:t>
            </a:r>
            <a:r>
              <a:rPr sz="3600" dirty="0">
                <a:solidFill>
                  <a:srgbClr val="FF007E"/>
                </a:solidFill>
              </a:rPr>
              <a:t>preservation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2709" y="1313434"/>
            <a:ext cx="79902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7335" algn="l"/>
              </a:tabLst>
            </a:pPr>
            <a:r>
              <a:rPr sz="1800" spc="5" dirty="0">
                <a:solidFill>
                  <a:srgbClr val="E9EEF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maintain isolated pure culture for </a:t>
            </a:r>
            <a:r>
              <a:rPr sz="1800" spc="-20" dirty="0">
                <a:solidFill>
                  <a:srgbClr val="E9EEF0"/>
                </a:solidFill>
                <a:latin typeface="Arial"/>
                <a:cs typeface="Arial"/>
              </a:rPr>
              <a:t>extended periods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in a viable</a:t>
            </a:r>
            <a:r>
              <a:rPr sz="1800" spc="39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conditions.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9EEF0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buAutoNum type="arabicPeriod"/>
              <a:tabLst>
                <a:tab pos="264795" algn="l"/>
              </a:tabLst>
            </a:pPr>
            <a:r>
              <a:rPr sz="1800" spc="5" dirty="0">
                <a:solidFill>
                  <a:srgbClr val="E9EEF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avoid</a:t>
            </a:r>
            <a:r>
              <a:rPr sz="1800" spc="-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contamination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9EEF0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1800" spc="5" dirty="0">
                <a:solidFill>
                  <a:srgbClr val="E9EEF0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restrict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Genetic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Mutation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203403"/>
            <a:ext cx="5463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Why </a:t>
            </a:r>
            <a:r>
              <a:rPr sz="3600" spc="-10" dirty="0">
                <a:solidFill>
                  <a:srgbClr val="FF007E"/>
                </a:solidFill>
              </a:rPr>
              <a:t>to </a:t>
            </a:r>
            <a:r>
              <a:rPr sz="3600" dirty="0">
                <a:solidFill>
                  <a:srgbClr val="FF007E"/>
                </a:solidFill>
              </a:rPr>
              <a:t>Preserve</a:t>
            </a:r>
            <a:r>
              <a:rPr sz="3600" spc="-70" dirty="0">
                <a:solidFill>
                  <a:srgbClr val="FF007E"/>
                </a:solidFill>
              </a:rPr>
              <a:t> </a:t>
            </a:r>
            <a:r>
              <a:rPr sz="3600" dirty="0">
                <a:solidFill>
                  <a:srgbClr val="FF007E"/>
                </a:solidFill>
              </a:rPr>
              <a:t>Bacteria?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0491" y="846200"/>
            <a:ext cx="7130415" cy="369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3355" indent="-342900">
              <a:lnSpc>
                <a:spcPct val="150000"/>
              </a:lnSpc>
              <a:spcBef>
                <a:spcPts val="100"/>
              </a:spcBef>
              <a:buClr>
                <a:srgbClr val="5FC9ED"/>
              </a:buClr>
              <a:buSzPct val="77777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nature there are only 1% bacteria which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pathogenic and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harmful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to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Animalia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</a:t>
            </a:r>
            <a:r>
              <a:rPr sz="1800" spc="-21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Plantae.</a:t>
            </a:r>
            <a:endParaRPr sz="1800">
              <a:latin typeface="Times New Roman"/>
              <a:cs typeface="Times New Roman"/>
            </a:endParaRPr>
          </a:p>
          <a:p>
            <a:pPr marL="355600" marR="1533525" indent="-342900">
              <a:lnSpc>
                <a:spcPct val="150000"/>
              </a:lnSpc>
              <a:spcBef>
                <a:spcPts val="1000"/>
              </a:spcBef>
              <a:buClr>
                <a:srgbClr val="5FC9ED"/>
              </a:buClr>
              <a:buSzPct val="77777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99% of bacterial populations are of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economic</a:t>
            </a:r>
            <a:r>
              <a:rPr sz="1800" spc="-18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importance 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human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beings and</a:t>
            </a:r>
            <a:r>
              <a:rPr sz="1800" spc="-4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plants.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FC9ED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FC9ED"/>
              </a:buClr>
              <a:buSzPct val="77777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soil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nutrient uptake in food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industry,in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sewage treatment,in</a:t>
            </a:r>
            <a:r>
              <a:rPr sz="1800" spc="-25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medical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25" dirty="0">
                <a:solidFill>
                  <a:srgbClr val="E9EEF0"/>
                </a:solidFill>
                <a:latin typeface="Times New Roman"/>
                <a:cs typeface="Times New Roman"/>
              </a:rPr>
              <a:t>industry.</a:t>
            </a:r>
            <a:endParaRPr sz="1800">
              <a:latin typeface="Times New Roman"/>
              <a:cs typeface="Times New Roman"/>
            </a:endParaRPr>
          </a:p>
          <a:p>
            <a:pPr marL="355600" marR="1365885" indent="-342900">
              <a:lnSpc>
                <a:spcPct val="150000"/>
              </a:lnSpc>
              <a:spcBef>
                <a:spcPts val="1010"/>
              </a:spcBef>
              <a:buClr>
                <a:srgbClr val="5FC9ED"/>
              </a:buClr>
              <a:buSzPct val="77777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So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preservation of bacteria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one of the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most</a:t>
            </a:r>
            <a:r>
              <a:rPr sz="1800" spc="-21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profitable  practice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economically as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well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as</a:t>
            </a:r>
            <a:r>
              <a:rPr sz="1800" spc="-16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environmentally.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803" y="514858"/>
            <a:ext cx="5380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7E"/>
                </a:solidFill>
              </a:rPr>
              <a:t>Pure </a:t>
            </a:r>
            <a:r>
              <a:rPr spc="-10" dirty="0">
                <a:solidFill>
                  <a:srgbClr val="FF007E"/>
                </a:solidFill>
              </a:rPr>
              <a:t>Culture</a:t>
            </a:r>
            <a:r>
              <a:rPr spc="-55" dirty="0">
                <a:solidFill>
                  <a:srgbClr val="FF007E"/>
                </a:solidFill>
              </a:rPr>
              <a:t> </a:t>
            </a:r>
            <a:r>
              <a:rPr spc="-5" dirty="0">
                <a:solidFill>
                  <a:srgbClr val="FF007E"/>
                </a:solidFill>
              </a:rPr>
              <a:t>Technique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690877"/>
            <a:ext cx="622427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844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385570" algn="l"/>
              </a:tabLst>
            </a:pPr>
            <a:r>
              <a:rPr sz="2000" b="1" dirty="0">
                <a:solidFill>
                  <a:srgbClr val="E9EEF0"/>
                </a:solidFill>
                <a:latin typeface="Arial"/>
                <a:cs typeface="Arial"/>
              </a:rPr>
              <a:t>Culture	: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Act of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cultivating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microorganisms or</a:t>
            </a:r>
            <a:r>
              <a:rPr sz="2000" spc="-19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the  microorganisms that are</a:t>
            </a:r>
            <a:r>
              <a:rPr sz="2000" spc="-1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cultivated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0FBF6"/>
                </a:solidFill>
                <a:latin typeface="Arial"/>
                <a:cs typeface="Arial"/>
              </a:rPr>
              <a:t>Mixed culture :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more than one</a:t>
            </a:r>
            <a:r>
              <a:rPr sz="2000" spc="-215" dirty="0">
                <a:solidFill>
                  <a:srgbClr val="F0FBF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microorganism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0FBF6"/>
                </a:solidFill>
                <a:latin typeface="Arial"/>
                <a:cs typeface="Arial"/>
              </a:rPr>
              <a:t>Pure </a:t>
            </a:r>
            <a:r>
              <a:rPr sz="2000" b="1" spc="-5" dirty="0">
                <a:solidFill>
                  <a:srgbClr val="F0FBF6"/>
                </a:solidFill>
                <a:latin typeface="Arial"/>
                <a:cs typeface="Arial"/>
              </a:rPr>
              <a:t>culture </a:t>
            </a:r>
            <a:r>
              <a:rPr sz="2000" b="1" dirty="0">
                <a:solidFill>
                  <a:srgbClr val="F0FBF6"/>
                </a:solidFill>
                <a:latin typeface="Arial"/>
                <a:cs typeface="Arial"/>
              </a:rPr>
              <a:t>: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containing a single species of</a:t>
            </a:r>
            <a:r>
              <a:rPr sz="2000" spc="-225" dirty="0">
                <a:solidFill>
                  <a:srgbClr val="F0FBF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organism.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4472685"/>
            <a:ext cx="751713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725295" algn="l"/>
              </a:tabLst>
            </a:pP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A pure culture is usually derived from a </a:t>
            </a:r>
            <a:r>
              <a:rPr sz="2000" spc="-5" dirty="0">
                <a:solidFill>
                  <a:srgbClr val="F0FBF6"/>
                </a:solidFill>
                <a:latin typeface="Arial"/>
                <a:cs typeface="Arial"/>
              </a:rPr>
              <a:t>mixed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culture (one  </a:t>
            </a:r>
            <a:r>
              <a:rPr sz="2000" spc="-5" dirty="0">
                <a:solidFill>
                  <a:srgbClr val="F0FBF6"/>
                </a:solidFill>
                <a:latin typeface="Arial"/>
                <a:cs typeface="Arial"/>
              </a:rPr>
              <a:t>containing	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many species) by </a:t>
            </a:r>
            <a:r>
              <a:rPr sz="2000" spc="-5" dirty="0">
                <a:solidFill>
                  <a:srgbClr val="F0FBF6"/>
                </a:solidFill>
                <a:latin typeface="Arial"/>
                <a:cs typeface="Arial"/>
              </a:rPr>
              <a:t>transferring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a small sample into  </a:t>
            </a:r>
            <a:r>
              <a:rPr sz="2000" spc="-25" dirty="0">
                <a:solidFill>
                  <a:srgbClr val="F0FBF6"/>
                </a:solidFill>
                <a:latin typeface="Arial"/>
                <a:cs typeface="Arial"/>
              </a:rPr>
              <a:t>new,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sterile </a:t>
            </a:r>
            <a:r>
              <a:rPr sz="2000" spc="-5" dirty="0">
                <a:solidFill>
                  <a:srgbClr val="F0FBF6"/>
                </a:solidFill>
                <a:latin typeface="Arial"/>
                <a:cs typeface="Arial"/>
              </a:rPr>
              <a:t>growth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medium in such a manner as to disperse</a:t>
            </a:r>
            <a:r>
              <a:rPr sz="2000" spc="-295" dirty="0">
                <a:solidFill>
                  <a:srgbClr val="F0FBF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the  individual cells across the medium surface or by thinning the  sample many </a:t>
            </a:r>
            <a:r>
              <a:rPr sz="2000" spc="-5" dirty="0">
                <a:solidFill>
                  <a:srgbClr val="F0FBF6"/>
                </a:solidFill>
                <a:latin typeface="Arial"/>
                <a:cs typeface="Arial"/>
              </a:rPr>
              <a:t>times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before </a:t>
            </a:r>
            <a:r>
              <a:rPr sz="2000" spc="-5" dirty="0">
                <a:solidFill>
                  <a:srgbClr val="F0FBF6"/>
                </a:solidFill>
                <a:latin typeface="Arial"/>
                <a:cs typeface="Arial"/>
              </a:rPr>
              <a:t>inoculating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the new</a:t>
            </a:r>
            <a:r>
              <a:rPr sz="2000" spc="-235" dirty="0">
                <a:solidFill>
                  <a:srgbClr val="F0FBF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medium.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2561"/>
            <a:ext cx="49784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indent="-5086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1334" algn="l"/>
              </a:tabLst>
            </a:pPr>
            <a:r>
              <a:rPr sz="3600" spc="-5" dirty="0">
                <a:solidFill>
                  <a:srgbClr val="FF007E"/>
                </a:solidFill>
                <a:latin typeface="Arial"/>
                <a:cs typeface="Arial"/>
              </a:rPr>
              <a:t>Academic</a:t>
            </a:r>
            <a:r>
              <a:rPr sz="3600" spc="-25" dirty="0">
                <a:solidFill>
                  <a:srgbClr val="FF007E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7E"/>
                </a:solidFill>
                <a:latin typeface="Arial"/>
                <a:cs typeface="Arial"/>
              </a:rPr>
              <a:t>purpose</a:t>
            </a:r>
            <a:endParaRPr sz="3600">
              <a:latin typeface="Arial"/>
              <a:cs typeface="Arial"/>
            </a:endParaRPr>
          </a:p>
          <a:p>
            <a:pPr marL="520700" indent="-508634">
              <a:lnSpc>
                <a:spcPct val="100000"/>
              </a:lnSpc>
              <a:buAutoNum type="arabicPeriod"/>
              <a:tabLst>
                <a:tab pos="521334" algn="l"/>
              </a:tabLst>
            </a:pPr>
            <a:r>
              <a:rPr sz="3600" spc="-5" dirty="0">
                <a:solidFill>
                  <a:srgbClr val="FF007E"/>
                </a:solidFill>
                <a:latin typeface="Arial"/>
                <a:cs typeface="Arial"/>
              </a:rPr>
              <a:t>Reserch</a:t>
            </a:r>
            <a:r>
              <a:rPr sz="3600" spc="-10" dirty="0">
                <a:solidFill>
                  <a:srgbClr val="FF007E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007E"/>
                </a:solidFill>
                <a:latin typeface="Arial"/>
                <a:cs typeface="Arial"/>
              </a:rPr>
              <a:t>Purpose</a:t>
            </a:r>
            <a:endParaRPr sz="3600">
              <a:latin typeface="Arial"/>
              <a:cs typeface="Arial"/>
            </a:endParaRPr>
          </a:p>
          <a:p>
            <a:pPr marL="521334" indent="-509270">
              <a:lnSpc>
                <a:spcPct val="100000"/>
              </a:lnSpc>
              <a:buAutoNum type="arabicPeriod"/>
              <a:tabLst>
                <a:tab pos="521970" algn="l"/>
              </a:tabLst>
            </a:pPr>
            <a:r>
              <a:rPr sz="3600" spc="-5" dirty="0">
                <a:solidFill>
                  <a:srgbClr val="FF007E"/>
                </a:solidFill>
                <a:latin typeface="Arial"/>
                <a:cs typeface="Arial"/>
              </a:rPr>
              <a:t>Biotechnology</a:t>
            </a:r>
            <a:r>
              <a:rPr sz="3600" spc="-35" dirty="0">
                <a:solidFill>
                  <a:srgbClr val="FF007E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7E"/>
                </a:solidFill>
                <a:latin typeface="Arial"/>
                <a:cs typeface="Arial"/>
              </a:rPr>
              <a:t>field</a:t>
            </a:r>
            <a:endParaRPr sz="3600">
              <a:latin typeface="Arial"/>
              <a:cs typeface="Arial"/>
            </a:endParaRPr>
          </a:p>
          <a:p>
            <a:pPr marL="520700" indent="-508634">
              <a:lnSpc>
                <a:spcPct val="100000"/>
              </a:lnSpc>
              <a:buAutoNum type="arabicPeriod"/>
              <a:tabLst>
                <a:tab pos="521334" algn="l"/>
              </a:tabLst>
            </a:pPr>
            <a:r>
              <a:rPr sz="3600" spc="-5" dirty="0">
                <a:solidFill>
                  <a:srgbClr val="FF007E"/>
                </a:solidFill>
                <a:latin typeface="Arial"/>
                <a:cs typeface="Arial"/>
              </a:rPr>
              <a:t>Fermentation</a:t>
            </a:r>
            <a:r>
              <a:rPr sz="3600" spc="-70" dirty="0">
                <a:solidFill>
                  <a:srgbClr val="FF007E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7E"/>
                </a:solidFill>
                <a:latin typeface="Arial"/>
                <a:cs typeface="Arial"/>
              </a:rPr>
              <a:t>Industry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400" y="2819398"/>
            <a:ext cx="40005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18361"/>
            <a:ext cx="6782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7E"/>
                </a:solidFill>
              </a:rPr>
              <a:t>Preservation methods </a:t>
            </a:r>
            <a:r>
              <a:rPr sz="3600" dirty="0">
                <a:solidFill>
                  <a:srgbClr val="FF007E"/>
                </a:solidFill>
              </a:rPr>
              <a:t>of</a:t>
            </a:r>
            <a:r>
              <a:rPr sz="3600" spc="10" dirty="0">
                <a:solidFill>
                  <a:srgbClr val="FF007E"/>
                </a:solidFill>
              </a:rPr>
              <a:t> </a:t>
            </a:r>
            <a:r>
              <a:rPr sz="3600" spc="-5" dirty="0">
                <a:solidFill>
                  <a:srgbClr val="FF007E"/>
                </a:solidFill>
              </a:rPr>
              <a:t>Bacteria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59153" y="2685415"/>
            <a:ext cx="538480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Periodic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trnsfer to fresh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medium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9EEF0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Storage at low</a:t>
            </a:r>
            <a:r>
              <a:rPr sz="1800" spc="2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temprature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9EEF0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Storage in sterile</a:t>
            </a:r>
            <a:r>
              <a:rPr sz="1800" spc="1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soil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9EEF0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Preservation by </a:t>
            </a:r>
            <a:r>
              <a:rPr sz="1800" spc="-10" dirty="0">
                <a:solidFill>
                  <a:srgbClr val="E9EEF0"/>
                </a:solidFill>
                <a:latin typeface="Arial"/>
                <a:cs typeface="Arial"/>
              </a:rPr>
              <a:t>overlaying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culture </a:t>
            </a:r>
            <a:r>
              <a:rPr sz="1800" spc="-15" dirty="0">
                <a:solidFill>
                  <a:srgbClr val="E9EEF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mineral</a:t>
            </a:r>
            <a:r>
              <a:rPr sz="1800" spc="204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oil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9EEF0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Lyophillization or freeze</a:t>
            </a:r>
            <a:r>
              <a:rPr sz="1800" spc="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9EEF0"/>
                </a:solidFill>
                <a:latin typeface="Arial"/>
                <a:cs typeface="Arial"/>
              </a:rPr>
              <a:t>drying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588" y="284175"/>
            <a:ext cx="4851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7E"/>
                </a:solidFill>
              </a:rPr>
              <a:t>1. </a:t>
            </a:r>
            <a:r>
              <a:rPr sz="2400" spc="-5" dirty="0">
                <a:solidFill>
                  <a:srgbClr val="FF007E"/>
                </a:solidFill>
              </a:rPr>
              <a:t>Periodic transfer </a:t>
            </a:r>
            <a:r>
              <a:rPr sz="2400" dirty="0">
                <a:solidFill>
                  <a:srgbClr val="FF007E"/>
                </a:solidFill>
              </a:rPr>
              <a:t>to fresh</a:t>
            </a:r>
            <a:r>
              <a:rPr sz="2400" spc="-30" dirty="0">
                <a:solidFill>
                  <a:srgbClr val="FF007E"/>
                </a:solidFill>
              </a:rPr>
              <a:t> </a:t>
            </a:r>
            <a:r>
              <a:rPr sz="2400" spc="-5" dirty="0">
                <a:solidFill>
                  <a:srgbClr val="FF007E"/>
                </a:solidFill>
              </a:rPr>
              <a:t>medium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901" y="982726"/>
            <a:ext cx="1704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372235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Stra</a:t>
            </a:r>
            <a:r>
              <a:rPr sz="1800" spc="5" dirty="0">
                <a:solidFill>
                  <a:srgbClr val="E9EEF0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ns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	can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4376" y="982726"/>
            <a:ext cx="356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990725" algn="l"/>
                <a:tab pos="246634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be	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maintained	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by	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periodically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1711" y="982726"/>
            <a:ext cx="90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preparing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6990" y="982726"/>
            <a:ext cx="64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</a:t>
            </a:r>
            <a:r>
              <a:rPr sz="1800" spc="-7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fresh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3820" y="1805685"/>
            <a:ext cx="199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interval at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which</a:t>
            </a:r>
            <a:r>
              <a:rPr sz="1800" spc="-14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901" y="1257046"/>
            <a:ext cx="597281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culture from the previous stock</a:t>
            </a:r>
            <a:r>
              <a:rPr sz="1800" spc="-9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culture.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24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culture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medium,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storage temperature,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time 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transfers are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made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vary with the species</a:t>
            </a:r>
            <a:r>
              <a:rPr sz="1800" spc="-204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The </a:t>
            </a:r>
            <a:r>
              <a:rPr spc="-5" dirty="0"/>
              <a:t>temperature </a:t>
            </a:r>
            <a:r>
              <a:rPr dirty="0"/>
              <a:t>and </a:t>
            </a:r>
            <a:r>
              <a:rPr spc="-5" dirty="0"/>
              <a:t>the type </a:t>
            </a:r>
            <a:r>
              <a:rPr spc="-10" dirty="0"/>
              <a:t>of </a:t>
            </a:r>
            <a:r>
              <a:rPr spc="-5" dirty="0"/>
              <a:t>medium chosen </a:t>
            </a:r>
            <a:r>
              <a:rPr dirty="0"/>
              <a:t>should </a:t>
            </a:r>
            <a:r>
              <a:rPr spc="-5" dirty="0"/>
              <a:t>support </a:t>
            </a:r>
            <a:r>
              <a:rPr dirty="0"/>
              <a:t>a </a:t>
            </a:r>
            <a:r>
              <a:rPr spc="-5" dirty="0"/>
              <a:t>slow </a:t>
            </a:r>
            <a:r>
              <a:rPr spc="-10" dirty="0"/>
              <a:t>rather </a:t>
            </a:r>
            <a:r>
              <a:rPr spc="-5" dirty="0"/>
              <a:t>than </a:t>
            </a:r>
            <a:r>
              <a:rPr dirty="0"/>
              <a:t>a  </a:t>
            </a:r>
            <a:r>
              <a:rPr spc="-5" dirty="0"/>
              <a:t>rapid rate </a:t>
            </a:r>
            <a:r>
              <a:rPr dirty="0"/>
              <a:t>of </a:t>
            </a:r>
            <a:r>
              <a:rPr spc="-5" dirty="0"/>
              <a:t>growth so </a:t>
            </a:r>
            <a:r>
              <a:rPr dirty="0"/>
              <a:t>that </a:t>
            </a:r>
            <a:r>
              <a:rPr spc="-5" dirty="0"/>
              <a:t>the time interval between </a:t>
            </a:r>
            <a:r>
              <a:rPr dirty="0"/>
              <a:t>transfers can </a:t>
            </a:r>
            <a:r>
              <a:rPr spc="-10" dirty="0"/>
              <a:t>be </a:t>
            </a:r>
            <a:r>
              <a:rPr spc="-5" dirty="0"/>
              <a:t>as </a:t>
            </a:r>
            <a:r>
              <a:rPr dirty="0"/>
              <a:t>long </a:t>
            </a:r>
            <a:r>
              <a:rPr spc="-5" dirty="0"/>
              <a:t>as  </a:t>
            </a:r>
            <a:r>
              <a:rPr dirty="0"/>
              <a:t>possible.</a:t>
            </a:r>
          </a:p>
          <a:p>
            <a:pPr marL="355600" marR="698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Many </a:t>
            </a:r>
            <a:r>
              <a:rPr dirty="0"/>
              <a:t>of </a:t>
            </a:r>
            <a:r>
              <a:rPr spc="-5" dirty="0"/>
              <a:t>the </a:t>
            </a:r>
            <a:r>
              <a:rPr spc="-10" dirty="0"/>
              <a:t>more </a:t>
            </a:r>
            <a:r>
              <a:rPr spc="-15" dirty="0"/>
              <a:t>common </a:t>
            </a:r>
            <a:r>
              <a:rPr dirty="0"/>
              <a:t>heterotrophs </a:t>
            </a:r>
            <a:r>
              <a:rPr spc="-5" dirty="0"/>
              <a:t>remain </a:t>
            </a:r>
            <a:r>
              <a:rPr spc="-10" dirty="0"/>
              <a:t>viable for </a:t>
            </a:r>
            <a:r>
              <a:rPr spc="-5" dirty="0"/>
              <a:t>several </a:t>
            </a:r>
            <a:r>
              <a:rPr dirty="0"/>
              <a:t>weeks or </a:t>
            </a:r>
            <a:r>
              <a:rPr spc="-10" dirty="0"/>
              <a:t>months  </a:t>
            </a:r>
            <a:r>
              <a:rPr dirty="0"/>
              <a:t>on a </a:t>
            </a:r>
            <a:r>
              <a:rPr spc="-5" dirty="0"/>
              <a:t>medium </a:t>
            </a:r>
            <a:r>
              <a:rPr dirty="0"/>
              <a:t>like Nutrient</a:t>
            </a:r>
            <a:r>
              <a:rPr spc="-270" dirty="0"/>
              <a:t> </a:t>
            </a:r>
            <a:r>
              <a:rPr spc="-35" dirty="0"/>
              <a:t>Agar.</a:t>
            </a:r>
          </a:p>
          <a:p>
            <a:pPr marL="355600" indent="-34290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The </a:t>
            </a:r>
            <a:r>
              <a:rPr spc="-5" dirty="0"/>
              <a:t>transfer </a:t>
            </a:r>
            <a:r>
              <a:rPr spc="-10" dirty="0"/>
              <a:t>method </a:t>
            </a:r>
            <a:r>
              <a:rPr spc="-5" dirty="0"/>
              <a:t>has </a:t>
            </a:r>
            <a:r>
              <a:rPr dirty="0"/>
              <a:t>the </a:t>
            </a:r>
            <a:r>
              <a:rPr spc="-10" dirty="0"/>
              <a:t>disadvantage </a:t>
            </a:r>
            <a:r>
              <a:rPr dirty="0"/>
              <a:t>of </a:t>
            </a:r>
            <a:r>
              <a:rPr spc="-5" dirty="0"/>
              <a:t>failing </a:t>
            </a:r>
            <a:r>
              <a:rPr dirty="0"/>
              <a:t>to </a:t>
            </a:r>
            <a:r>
              <a:rPr spc="-10" dirty="0"/>
              <a:t>prevent </a:t>
            </a:r>
            <a:r>
              <a:rPr spc="-5" dirty="0"/>
              <a:t>changes </a:t>
            </a:r>
            <a:r>
              <a:rPr dirty="0"/>
              <a:t>in</a:t>
            </a:r>
            <a:r>
              <a:rPr spc="100" dirty="0"/>
              <a:t> </a:t>
            </a:r>
            <a:r>
              <a:rPr spc="-5" dirty="0"/>
              <a:t>the</a:t>
            </a: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characteristics of </a:t>
            </a:r>
            <a:r>
              <a:rPr dirty="0"/>
              <a:t>a strain </a:t>
            </a:r>
            <a:r>
              <a:rPr spc="-5" dirty="0"/>
              <a:t>due </a:t>
            </a:r>
            <a:r>
              <a:rPr dirty="0"/>
              <a:t>to the </a:t>
            </a:r>
            <a:r>
              <a:rPr spc="-5" dirty="0"/>
              <a:t>development of </a:t>
            </a:r>
            <a:r>
              <a:rPr dirty="0"/>
              <a:t>variants and</a:t>
            </a:r>
            <a:r>
              <a:rPr spc="-165" dirty="0"/>
              <a:t> </a:t>
            </a:r>
            <a:r>
              <a:rPr spc="-5" dirty="0"/>
              <a:t>mutants.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266" y="284175"/>
            <a:ext cx="38722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7E"/>
                </a:solidFill>
              </a:rPr>
              <a:t>2. </a:t>
            </a:r>
            <a:r>
              <a:rPr sz="2400" spc="-5" dirty="0">
                <a:solidFill>
                  <a:srgbClr val="FF007E"/>
                </a:solidFill>
              </a:rPr>
              <a:t>Storage </a:t>
            </a:r>
            <a:r>
              <a:rPr sz="2400" dirty="0">
                <a:solidFill>
                  <a:srgbClr val="FF007E"/>
                </a:solidFill>
              </a:rPr>
              <a:t>at </a:t>
            </a:r>
            <a:r>
              <a:rPr sz="2400" spc="-5" dirty="0">
                <a:solidFill>
                  <a:srgbClr val="FF007E"/>
                </a:solidFill>
              </a:rPr>
              <a:t>low</a:t>
            </a:r>
            <a:r>
              <a:rPr sz="2400" spc="-50" dirty="0">
                <a:solidFill>
                  <a:srgbClr val="FF007E"/>
                </a:solidFill>
              </a:rPr>
              <a:t> </a:t>
            </a:r>
            <a:r>
              <a:rPr sz="2400" dirty="0">
                <a:solidFill>
                  <a:srgbClr val="FF007E"/>
                </a:solidFill>
              </a:rPr>
              <a:t>temprature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848482" y="1409445"/>
            <a:ext cx="30365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1505" indent="-28130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612140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REFRIGERATION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9EEF0"/>
              </a:buClr>
              <a:buFont typeface="Arial"/>
              <a:buAutoNum type="arabicPeriod"/>
            </a:pPr>
            <a:endParaRPr sz="2050">
              <a:latin typeface="Arial"/>
              <a:cs typeface="Arial"/>
            </a:endParaRPr>
          </a:p>
          <a:p>
            <a:pPr marL="293370" indent="-2813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4005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CRYOPRESERVATION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895600"/>
            <a:ext cx="6038088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554" y="889761"/>
            <a:ext cx="429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1.</a:t>
            </a:r>
            <a:r>
              <a:rPr sz="3600" spc="-45" dirty="0">
                <a:solidFill>
                  <a:srgbClr val="FF007E"/>
                </a:solidFill>
              </a:rPr>
              <a:t> </a:t>
            </a:r>
            <a:r>
              <a:rPr sz="3600" spc="-5" dirty="0">
                <a:solidFill>
                  <a:srgbClr val="FF007E"/>
                </a:solidFill>
              </a:rPr>
              <a:t>REFRIGERATION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9091" y="1607185"/>
            <a:ext cx="767969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501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Pure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cultures can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successfully stored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at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0-4°C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either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refrigerators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or in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cold-rooms.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method is applied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short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duration (2-3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weeks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bacteria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 3-4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months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fungi)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because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metabolic activities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 the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microorganisms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are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greatly slowed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down but not</a:t>
            </a:r>
            <a:r>
              <a:rPr sz="1800" spc="-13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stopped.</a:t>
            </a:r>
            <a:endParaRPr sz="180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5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Thus their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growth continue </a:t>
            </a:r>
            <a:r>
              <a:rPr sz="1800" spc="-25" dirty="0">
                <a:solidFill>
                  <a:srgbClr val="E9EEF0"/>
                </a:solidFill>
                <a:latin typeface="Times New Roman"/>
                <a:cs typeface="Times New Roman"/>
              </a:rPr>
              <a:t>slowly,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nutrients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are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utilized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waste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products  released in</a:t>
            </a:r>
            <a:r>
              <a:rPr sz="1800" spc="-7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medium.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results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finally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death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</a:t>
            </a:r>
            <a:r>
              <a:rPr sz="1800" spc="21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micro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054" y="508761"/>
            <a:ext cx="543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2.</a:t>
            </a:r>
            <a:r>
              <a:rPr sz="3600" spc="-35" dirty="0">
                <a:solidFill>
                  <a:srgbClr val="FF007E"/>
                </a:solidFill>
              </a:rPr>
              <a:t> </a:t>
            </a:r>
            <a:r>
              <a:rPr sz="3600" spc="-5" dirty="0">
                <a:solidFill>
                  <a:srgbClr val="FF007E"/>
                </a:solidFill>
              </a:rPr>
              <a:t>CRYOPRESERVATION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8091" y="1226566"/>
            <a:ext cx="858901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" indent="-342900" algn="just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Cryopreservation (i.e., freezing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liquid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nitrogen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at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-196°C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or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 the gas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phase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above the 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liquid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nitrogen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at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-150°C)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helps survival of pure cultures for long storage</a:t>
            </a:r>
            <a:r>
              <a:rPr sz="1800" spc="6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times.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50000"/>
              </a:lnSpc>
              <a:buFont typeface="Wingdings"/>
              <a:buChar char=""/>
              <a:tabLst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this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method,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microorganisms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culture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are rapidly frozen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liquid nitrogen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at -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196°C in 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presence of stabilizing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agents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such as glycerol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or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Dimethyl Sulfoxide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(DMSO) that prevent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cell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damage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due to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formation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ice crystals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promote cell 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survival.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This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liquid nitrogen method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has been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successful with many species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that cannot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be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preserved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by lyophilization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most species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can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remain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viable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under these conditions 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10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to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30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years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without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undergoing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change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 their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characteristics,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however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this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method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is</a:t>
            </a:r>
            <a:r>
              <a:rPr sz="1800" spc="-10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expensive.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117" y="284175"/>
            <a:ext cx="3192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7E"/>
                </a:solidFill>
              </a:rPr>
              <a:t>3. </a:t>
            </a:r>
            <a:r>
              <a:rPr sz="2400" spc="-5" dirty="0">
                <a:solidFill>
                  <a:srgbClr val="FF007E"/>
                </a:solidFill>
              </a:rPr>
              <a:t>Storage </a:t>
            </a:r>
            <a:r>
              <a:rPr sz="2400" dirty="0">
                <a:solidFill>
                  <a:srgbClr val="FF007E"/>
                </a:solidFill>
              </a:rPr>
              <a:t>in </a:t>
            </a:r>
            <a:r>
              <a:rPr sz="2400" spc="-5" dirty="0">
                <a:solidFill>
                  <a:srgbClr val="FF007E"/>
                </a:solidFill>
              </a:rPr>
              <a:t>sterile</a:t>
            </a:r>
            <a:r>
              <a:rPr sz="2400" spc="-25" dirty="0">
                <a:solidFill>
                  <a:srgbClr val="FF007E"/>
                </a:solidFill>
              </a:rPr>
              <a:t> </a:t>
            </a:r>
            <a:r>
              <a:rPr sz="2400" spc="-5" dirty="0">
                <a:solidFill>
                  <a:srgbClr val="FF007E"/>
                </a:solidFill>
              </a:rPr>
              <a:t>soil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901" y="982726"/>
            <a:ext cx="8131175" cy="410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Storing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organisms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soil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fall into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two</a:t>
            </a:r>
            <a:r>
              <a:rPr sz="1800" spc="-21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groups;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SzPct val="94444"/>
              <a:buAutoNum type="arabicPlain"/>
              <a:tabLst>
                <a:tab pos="311150" algn="l"/>
                <a:tab pos="311785" algn="l"/>
              </a:tabLst>
            </a:pP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sterile</a:t>
            </a:r>
            <a:r>
              <a:rPr sz="1800" spc="10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soil</a:t>
            </a:r>
            <a:r>
              <a:rPr sz="1800" spc="10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infested</a:t>
            </a:r>
            <a:r>
              <a:rPr sz="1800" spc="10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with</a:t>
            </a:r>
            <a:r>
              <a:rPr sz="1800" spc="12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small</a:t>
            </a:r>
            <a:r>
              <a:rPr sz="1800" spc="114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amount</a:t>
            </a:r>
            <a:r>
              <a:rPr sz="1800" spc="12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</a:t>
            </a:r>
            <a:r>
              <a:rPr sz="1800" spc="13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inoculum,immediately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dried and stored in</a:t>
            </a:r>
            <a:r>
              <a:rPr sz="1800" spc="-10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refrigerator.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SzPct val="94444"/>
              <a:buAutoNum type="arabicPlain" startAt="2"/>
              <a:tabLst>
                <a:tab pos="311150" algn="l"/>
                <a:tab pos="311785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Soil infested with the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organism,than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incubated</a:t>
            </a:r>
            <a:r>
              <a:rPr sz="1800" spc="-24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allowing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organism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grow;thus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mycelium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propagative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unit</a:t>
            </a:r>
            <a:r>
              <a:rPr sz="1800" spc="-32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second generation are</a:t>
            </a:r>
            <a:r>
              <a:rPr sz="1800" spc="-114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preserved.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00"/>
              </a:spcBef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soil preservation method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useful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fungi,and by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this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method actinomycetes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are 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maintained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soil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for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4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5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years,and there are several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bacterial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spp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which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are also 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maintained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soi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several</a:t>
            </a:r>
            <a:r>
              <a:rPr sz="1800" spc="36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years.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284175"/>
            <a:ext cx="6983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7E"/>
                </a:solidFill>
              </a:rPr>
              <a:t>4.Preservation by overlaying culture </a:t>
            </a:r>
            <a:r>
              <a:rPr sz="2400" spc="-5" dirty="0">
                <a:solidFill>
                  <a:srgbClr val="FF007E"/>
                </a:solidFill>
              </a:rPr>
              <a:t>with </a:t>
            </a:r>
            <a:r>
              <a:rPr sz="2400" dirty="0">
                <a:solidFill>
                  <a:srgbClr val="FF007E"/>
                </a:solidFill>
              </a:rPr>
              <a:t>mineral oil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291" y="1199134"/>
            <a:ext cx="813054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This</a:t>
            </a:r>
            <a:r>
              <a:rPr sz="1800" spc="229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is</a:t>
            </a:r>
            <a:r>
              <a:rPr sz="1800" spc="24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</a:t>
            </a:r>
            <a:r>
              <a:rPr sz="1800" spc="29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simple</a:t>
            </a:r>
            <a:r>
              <a:rPr sz="1800" spc="28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</a:t>
            </a:r>
            <a:r>
              <a:rPr sz="1800" spc="27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most</a:t>
            </a:r>
            <a:r>
              <a:rPr sz="1800" spc="27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economical</a:t>
            </a:r>
            <a:r>
              <a:rPr sz="1800" spc="22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method</a:t>
            </a:r>
            <a:r>
              <a:rPr sz="1800" spc="254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</a:t>
            </a:r>
            <a:r>
              <a:rPr sz="1800" spc="27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maintaining</a:t>
            </a:r>
            <a:r>
              <a:rPr sz="1800" spc="254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pure</a:t>
            </a:r>
            <a:r>
              <a:rPr sz="1800" spc="-2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cultures.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this method, sterile liquid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paraffin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is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poured over 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slant (slope)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culture and  stored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upright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at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room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temperature.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layer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paraffin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ensures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anaerobic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conditions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 prevents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dehydration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</a:t>
            </a:r>
            <a:r>
              <a:rPr sz="1800" spc="-15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medium.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This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condition helps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microorganisms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or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pure culture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to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remain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in a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dormant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state 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and, therefore,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culture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can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preserved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form months to years (varies with 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species).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ADVANTAGES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We can remove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some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the growth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under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oil with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transfer needle,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inoculate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 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fresh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medium,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 still preserve the original</a:t>
            </a:r>
            <a:r>
              <a:rPr sz="1800" spc="-18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culture.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simplicity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of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method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makes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it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attractive,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but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changes in the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characteristics 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of a strain can still</a:t>
            </a:r>
            <a:r>
              <a:rPr sz="1800" spc="-21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occur.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992" y="284175"/>
            <a:ext cx="4483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7E"/>
                </a:solidFill>
              </a:rPr>
              <a:t>5. </a:t>
            </a:r>
            <a:r>
              <a:rPr sz="2400" spc="-5" dirty="0">
                <a:solidFill>
                  <a:srgbClr val="FF007E"/>
                </a:solidFill>
              </a:rPr>
              <a:t>Lyophillization </a:t>
            </a:r>
            <a:r>
              <a:rPr sz="2400" dirty="0">
                <a:solidFill>
                  <a:srgbClr val="FF007E"/>
                </a:solidFill>
              </a:rPr>
              <a:t>or freeze</a:t>
            </a:r>
            <a:r>
              <a:rPr sz="2400" spc="10" dirty="0">
                <a:solidFill>
                  <a:srgbClr val="FF007E"/>
                </a:solidFill>
              </a:rPr>
              <a:t> </a:t>
            </a:r>
            <a:r>
              <a:rPr sz="2400" spc="-5" dirty="0">
                <a:solidFill>
                  <a:srgbClr val="FF007E"/>
                </a:solidFill>
              </a:rPr>
              <a:t>drying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2709" y="845566"/>
            <a:ext cx="8145145" cy="3742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7630" indent="-287020">
              <a:lnSpc>
                <a:spcPct val="15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869950" algn="l"/>
                <a:tab pos="1741805" algn="l"/>
                <a:tab pos="5116830" algn="l"/>
              </a:tabLst>
            </a:pP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Freeze </a:t>
            </a:r>
            <a:r>
              <a:rPr sz="1800" spc="-10" dirty="0">
                <a:solidFill>
                  <a:srgbClr val="E9EEF0"/>
                </a:solidFill>
                <a:latin typeface="Arial"/>
                <a:cs typeface="Arial"/>
              </a:rPr>
              <a:t>drying </a:t>
            </a:r>
            <a:r>
              <a:rPr sz="1800" spc="-15" dirty="0">
                <a:solidFill>
                  <a:srgbClr val="E9EEF0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a stabilizing process in </a:t>
            </a:r>
            <a:r>
              <a:rPr sz="1800" spc="-15" dirty="0">
                <a:solidFill>
                  <a:srgbClr val="E9EEF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a </a:t>
            </a:r>
            <a:r>
              <a:rPr sz="1800" spc="-20" dirty="0">
                <a:solidFill>
                  <a:srgbClr val="E9EEF0"/>
                </a:solidFill>
                <a:latin typeface="Arial"/>
                <a:cs typeface="Arial"/>
              </a:rPr>
              <a:t>substance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first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frozen and  then	the quantity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solvent </a:t>
            </a:r>
            <a:r>
              <a:rPr sz="1800" spc="-15" dirty="0">
                <a:solidFill>
                  <a:srgbClr val="E9EEF0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reduced,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first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by sublimation (primary  </a:t>
            </a:r>
            <a:r>
              <a:rPr sz="1800" spc="-10" dirty="0">
                <a:solidFill>
                  <a:srgbClr val="E9EEF0"/>
                </a:solidFill>
                <a:latin typeface="Arial"/>
                <a:cs typeface="Arial"/>
              </a:rPr>
              <a:t>drying</a:t>
            </a:r>
            <a:r>
              <a:rPr sz="1800" spc="1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stage)	and then</a:t>
            </a:r>
            <a:r>
              <a:rPr sz="1800" spc="4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desorption</a:t>
            </a:r>
            <a:r>
              <a:rPr sz="1800" spc="-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(secondary	</a:t>
            </a:r>
            <a:r>
              <a:rPr sz="1800" spc="-10" dirty="0">
                <a:solidFill>
                  <a:srgbClr val="E9EEF0"/>
                </a:solidFill>
                <a:latin typeface="Arial"/>
                <a:cs typeface="Arial"/>
              </a:rPr>
              <a:t>drying</a:t>
            </a:r>
            <a:r>
              <a:rPr sz="1800" spc="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Arial"/>
                <a:cs typeface="Arial"/>
              </a:rPr>
              <a:t>stage)</a:t>
            </a:r>
            <a:endParaRPr sz="1800">
              <a:latin typeface="Arial"/>
              <a:cs typeface="Arial"/>
            </a:endParaRPr>
          </a:p>
          <a:p>
            <a:pPr marL="367665" marR="5080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68300" algn="l"/>
              </a:tabLst>
            </a:pP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Better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preservation occurs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with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freeze-drying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than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with other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methods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because  freeze-drying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reduces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risk 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intracellular ice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crystallization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compromises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viability</a:t>
            </a:r>
            <a:endParaRPr sz="1800">
              <a:latin typeface="Times New Roman"/>
              <a:cs typeface="Times New Roman"/>
            </a:endParaRPr>
          </a:p>
          <a:p>
            <a:pPr marL="367665" indent="-343535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68300" algn="l"/>
              </a:tabLst>
            </a:pP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Removal of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water from the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specimen </a:t>
            </a:r>
            <a:r>
              <a:rPr sz="1800" spc="-25" dirty="0">
                <a:solidFill>
                  <a:srgbClr val="E9EEF0"/>
                </a:solidFill>
                <a:latin typeface="Times New Roman"/>
                <a:cs typeface="Times New Roman"/>
              </a:rPr>
              <a:t>effectively </a:t>
            </a:r>
            <a:r>
              <a:rPr sz="1800" spc="-15" dirty="0">
                <a:solidFill>
                  <a:srgbClr val="E9EEF0"/>
                </a:solidFill>
                <a:latin typeface="Times New Roman"/>
                <a:cs typeface="Times New Roman"/>
              </a:rPr>
              <a:t>prevents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this</a:t>
            </a:r>
            <a:r>
              <a:rPr sz="1800" spc="390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damage</a:t>
            </a:r>
            <a:endParaRPr sz="1800">
              <a:latin typeface="Times New Roman"/>
              <a:cs typeface="Times New Roman"/>
            </a:endParaRPr>
          </a:p>
          <a:p>
            <a:pPr marL="367665" marR="6985" indent="-342900" algn="just">
              <a:lnSpc>
                <a:spcPct val="150000"/>
              </a:lnSpc>
              <a:buFont typeface="Arial"/>
              <a:buChar char="•"/>
              <a:tabLst>
                <a:tab pos="368300" algn="l"/>
              </a:tabLst>
            </a:pPr>
            <a:r>
              <a:rPr sz="1800" spc="-25" dirty="0">
                <a:solidFill>
                  <a:srgbClr val="E9EEF0"/>
                </a:solidFill>
                <a:latin typeface="Times New Roman"/>
                <a:cs typeface="Times New Roman"/>
              </a:rPr>
              <a:t>Lyophilization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is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greatest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with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gram-positivebacteria </a:t>
            </a:r>
            <a:r>
              <a:rPr sz="1800" spc="-10" dirty="0">
                <a:solidFill>
                  <a:srgbClr val="E9EEF0"/>
                </a:solidFill>
                <a:latin typeface="Times New Roman"/>
                <a:cs typeface="Times New Roman"/>
              </a:rPr>
              <a:t>(spore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formers)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decrese  with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gram -negative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bactetia but viability can be maintained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long </a:t>
            </a:r>
            <a:r>
              <a:rPr sz="1800" spc="-5" dirty="0">
                <a:solidFill>
                  <a:srgbClr val="E9EEF0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30</a:t>
            </a:r>
            <a:r>
              <a:rPr sz="1800" spc="-75" dirty="0">
                <a:solidFill>
                  <a:srgbClr val="E9EE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9EEF0"/>
                </a:solidFill>
                <a:latin typeface="Times New Roman"/>
                <a:cs typeface="Times New Roman"/>
              </a:rPr>
              <a:t>years.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895" y="5973"/>
            <a:ext cx="7690484" cy="129794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R="392430" algn="ctr">
              <a:lnSpc>
                <a:spcPct val="100000"/>
              </a:lnSpc>
              <a:spcBef>
                <a:spcPts val="1970"/>
              </a:spcBef>
            </a:pPr>
            <a:r>
              <a:rPr spc="-5" dirty="0">
                <a:solidFill>
                  <a:srgbClr val="FF007E"/>
                </a:solidFill>
              </a:rPr>
              <a:t>Why </a:t>
            </a:r>
            <a:r>
              <a:rPr spc="-15" dirty="0">
                <a:solidFill>
                  <a:srgbClr val="FF007E"/>
                </a:solidFill>
              </a:rPr>
              <a:t>important</a:t>
            </a:r>
            <a:r>
              <a:rPr spc="-45" dirty="0">
                <a:solidFill>
                  <a:srgbClr val="FF007E"/>
                </a:solidFill>
              </a:rPr>
              <a:t> </a:t>
            </a:r>
            <a:r>
              <a:rPr spc="-5" dirty="0">
                <a:solidFill>
                  <a:srgbClr val="FF007E"/>
                </a:solidFill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dirty="0">
                <a:solidFill>
                  <a:srgbClr val="E9EEF0"/>
                </a:solidFill>
              </a:rPr>
              <a:t>Pure</a:t>
            </a:r>
            <a:r>
              <a:rPr sz="2000" spc="-10" dirty="0">
                <a:solidFill>
                  <a:srgbClr val="E9EEF0"/>
                </a:solidFill>
              </a:rPr>
              <a:t> </a:t>
            </a:r>
            <a:r>
              <a:rPr sz="2000" dirty="0">
                <a:solidFill>
                  <a:srgbClr val="E9EEF0"/>
                </a:solidFill>
              </a:rPr>
              <a:t>cultures</a:t>
            </a:r>
            <a:r>
              <a:rPr sz="2000" spc="-25" dirty="0">
                <a:solidFill>
                  <a:srgbClr val="E9EEF0"/>
                </a:solidFill>
              </a:rPr>
              <a:t> </a:t>
            </a:r>
            <a:r>
              <a:rPr sz="2000" dirty="0">
                <a:solidFill>
                  <a:srgbClr val="E9EEF0"/>
                </a:solidFill>
              </a:rPr>
              <a:t>are</a:t>
            </a:r>
            <a:r>
              <a:rPr sz="2000" spc="-35" dirty="0">
                <a:solidFill>
                  <a:srgbClr val="E9EEF0"/>
                </a:solidFill>
              </a:rPr>
              <a:t> </a:t>
            </a:r>
            <a:r>
              <a:rPr sz="2000" spc="-5" dirty="0">
                <a:solidFill>
                  <a:srgbClr val="E9EEF0"/>
                </a:solidFill>
              </a:rPr>
              <a:t>important</a:t>
            </a:r>
            <a:r>
              <a:rPr sz="2000" spc="-55" dirty="0">
                <a:solidFill>
                  <a:srgbClr val="E9EEF0"/>
                </a:solidFill>
              </a:rPr>
              <a:t> </a:t>
            </a:r>
            <a:r>
              <a:rPr sz="2000" dirty="0">
                <a:solidFill>
                  <a:srgbClr val="E9EEF0"/>
                </a:solidFill>
              </a:rPr>
              <a:t>in</a:t>
            </a:r>
            <a:r>
              <a:rPr sz="2000" spc="-5" dirty="0">
                <a:solidFill>
                  <a:srgbClr val="E9EEF0"/>
                </a:solidFill>
              </a:rPr>
              <a:t> microbiology</a:t>
            </a:r>
            <a:r>
              <a:rPr sz="2000" spc="-55" dirty="0">
                <a:solidFill>
                  <a:srgbClr val="E9EEF0"/>
                </a:solidFill>
              </a:rPr>
              <a:t> </a:t>
            </a:r>
            <a:r>
              <a:rPr sz="2000" dirty="0">
                <a:solidFill>
                  <a:srgbClr val="E9EEF0"/>
                </a:solidFill>
              </a:rPr>
              <a:t>for</a:t>
            </a:r>
            <a:r>
              <a:rPr sz="2000" spc="-35" dirty="0">
                <a:solidFill>
                  <a:srgbClr val="E9EEF0"/>
                </a:solidFill>
              </a:rPr>
              <a:t> </a:t>
            </a:r>
            <a:r>
              <a:rPr sz="2000" dirty="0">
                <a:solidFill>
                  <a:srgbClr val="E9EEF0"/>
                </a:solidFill>
              </a:rPr>
              <a:t>the</a:t>
            </a:r>
            <a:r>
              <a:rPr sz="2000" spc="-40" dirty="0">
                <a:solidFill>
                  <a:srgbClr val="E9EEF0"/>
                </a:solidFill>
              </a:rPr>
              <a:t> </a:t>
            </a:r>
            <a:r>
              <a:rPr sz="2000" dirty="0">
                <a:solidFill>
                  <a:srgbClr val="E9EEF0"/>
                </a:solidFill>
              </a:rPr>
              <a:t>following</a:t>
            </a:r>
            <a:r>
              <a:rPr sz="2000" spc="-340" dirty="0">
                <a:solidFill>
                  <a:srgbClr val="E9EEF0"/>
                </a:solidFill>
              </a:rPr>
              <a:t> </a:t>
            </a:r>
            <a:r>
              <a:rPr sz="2000" dirty="0">
                <a:solidFill>
                  <a:srgbClr val="E9EEF0"/>
                </a:solidFill>
              </a:rPr>
              <a:t>reasons-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9895" y="1707261"/>
            <a:ext cx="7704455" cy="3474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8430">
              <a:lnSpc>
                <a:spcPct val="100000"/>
              </a:lnSpc>
              <a:spcBef>
                <a:spcPts val="105"/>
              </a:spcBef>
              <a:buSzPct val="95000"/>
              <a:buAutoNum type="arabicPeriod"/>
              <a:tabLst>
                <a:tab pos="226060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Once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purified,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isolated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species can then be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cultivated </a:t>
            </a:r>
            <a:r>
              <a:rPr sz="2000" spc="-10" dirty="0">
                <a:solidFill>
                  <a:srgbClr val="E9EEF0"/>
                </a:solidFill>
                <a:latin typeface="Arial"/>
                <a:cs typeface="Arial"/>
              </a:rPr>
              <a:t>with</a:t>
            </a:r>
            <a:r>
              <a:rPr sz="2000" spc="-26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the 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knowledge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that only the desired microorganism is being</a:t>
            </a:r>
            <a:r>
              <a:rPr sz="2000" spc="-24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grown.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00"/>
              </a:spcBef>
              <a:buSzPct val="95000"/>
              <a:buAutoNum type="arabicPeriod"/>
              <a:tabLst>
                <a:tab pos="279400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A pure culture can be correctly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identified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for accurate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studying</a:t>
            </a:r>
            <a:r>
              <a:rPr sz="2000" spc="-39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testing,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and diagnosis in a clinical</a:t>
            </a:r>
            <a:r>
              <a:rPr sz="2000" spc="-1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environment.</a:t>
            </a:r>
            <a:endParaRPr sz="2000">
              <a:latin typeface="Arial"/>
              <a:cs typeface="Arial"/>
            </a:endParaRPr>
          </a:p>
          <a:p>
            <a:pPr marL="12700" marR="239395">
              <a:lnSpc>
                <a:spcPct val="100000"/>
              </a:lnSpc>
              <a:spcBef>
                <a:spcPts val="490"/>
              </a:spcBef>
              <a:buSzPct val="95000"/>
              <a:buAutoNum type="arabicPeriod" startAt="3"/>
              <a:tabLst>
                <a:tab pos="287020" algn="l"/>
              </a:tabLst>
            </a:pPr>
            <a:r>
              <a:rPr sz="2000" spc="-15" dirty="0">
                <a:solidFill>
                  <a:srgbClr val="E9EEF0"/>
                </a:solidFill>
                <a:latin typeface="Arial"/>
                <a:cs typeface="Arial"/>
              </a:rPr>
              <a:t>Testing/experimenting </a:t>
            </a:r>
            <a:r>
              <a:rPr sz="2000" spc="-10" dirty="0">
                <a:solidFill>
                  <a:srgbClr val="E9EEF0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a pure culture ensures that the</a:t>
            </a:r>
            <a:r>
              <a:rPr sz="2000" spc="-24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same  results can be achieved regardless of how many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the test is  repeated.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9EEF0"/>
              </a:buClr>
              <a:buFont typeface="Arial"/>
              <a:buAutoNum type="arabicPeriod" startAt="3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9EEF0"/>
              </a:buClr>
              <a:buFont typeface="Arial"/>
              <a:buAutoNum type="arabicPeriod" startAt="3"/>
            </a:pPr>
            <a:endParaRPr sz="1750">
              <a:latin typeface="Arial"/>
              <a:cs typeface="Arial"/>
            </a:endParaRPr>
          </a:p>
          <a:p>
            <a:pPr marL="765175" lvl="1" indent="-287020">
              <a:lnSpc>
                <a:spcPct val="100000"/>
              </a:lnSpc>
              <a:buFont typeface="Courier New"/>
              <a:buChar char="o"/>
              <a:tabLst>
                <a:tab pos="765810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Pure culture spontaneous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mutation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rate is</a:t>
            </a:r>
            <a:r>
              <a:rPr sz="2000" spc="-22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low</a:t>
            </a:r>
            <a:endParaRPr sz="2000">
              <a:latin typeface="Arial"/>
              <a:cs typeface="Arial"/>
            </a:endParaRPr>
          </a:p>
          <a:p>
            <a:pPr marL="765175" lvl="1" indent="-287020">
              <a:lnSpc>
                <a:spcPct val="100000"/>
              </a:lnSpc>
              <a:buFont typeface="Courier New"/>
              <a:buChar char="o"/>
              <a:tabLst>
                <a:tab pos="765810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Pure culture clone is 99.999%</a:t>
            </a:r>
            <a:r>
              <a:rPr sz="2000" spc="-1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identical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501" y="312800"/>
            <a:ext cx="8776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Large </a:t>
            </a:r>
            <a:r>
              <a:rPr sz="1800" spc="-45" dirty="0">
                <a:solidFill>
                  <a:srgbClr val="E9EEF0"/>
                </a:solidFill>
                <a:latin typeface="Georgia"/>
                <a:cs typeface="Georgia"/>
              </a:rPr>
              <a:t>numbers 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of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vials 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of </a:t>
            </a:r>
            <a:r>
              <a:rPr sz="1800" spc="-25" dirty="0">
                <a:solidFill>
                  <a:srgbClr val="E9EEF0"/>
                </a:solidFill>
                <a:latin typeface="Georgia"/>
                <a:cs typeface="Georgia"/>
              </a:rPr>
              <a:t>dried </a:t>
            </a:r>
            <a:r>
              <a:rPr sz="1800" spc="-50" dirty="0">
                <a:solidFill>
                  <a:srgbClr val="E9EEF0"/>
                </a:solidFill>
                <a:latin typeface="Georgia"/>
                <a:cs typeface="Georgia"/>
              </a:rPr>
              <a:t>microorganisms </a:t>
            </a:r>
            <a:r>
              <a:rPr sz="1800" spc="-30" dirty="0">
                <a:solidFill>
                  <a:srgbClr val="E9EEF0"/>
                </a:solidFill>
                <a:latin typeface="Georgia"/>
                <a:cs typeface="Georgia"/>
              </a:rPr>
              <a:t>can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be </a:t>
            </a:r>
            <a:r>
              <a:rPr sz="1800" spc="-25" dirty="0">
                <a:solidFill>
                  <a:srgbClr val="E9EEF0"/>
                </a:solidFill>
                <a:latin typeface="Georgia"/>
                <a:cs typeface="Georgia"/>
              </a:rPr>
              <a:t>stored 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with </a:t>
            </a:r>
            <a:r>
              <a:rPr sz="1800" spc="-45" dirty="0">
                <a:solidFill>
                  <a:srgbClr val="E9EEF0"/>
                </a:solidFill>
                <a:latin typeface="Georgia"/>
                <a:cs typeface="Georgia"/>
              </a:rPr>
              <a:t>limited space, </a:t>
            </a: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and  </a:t>
            </a:r>
            <a:r>
              <a:rPr sz="1800" spc="-45" dirty="0">
                <a:solidFill>
                  <a:srgbClr val="E9EEF0"/>
                </a:solidFill>
                <a:latin typeface="Georgia"/>
                <a:cs typeface="Georgia"/>
              </a:rPr>
              <a:t>organisms </a:t>
            </a:r>
            <a:r>
              <a:rPr sz="1800" spc="-25" dirty="0">
                <a:solidFill>
                  <a:srgbClr val="E9EEF0"/>
                </a:solidFill>
                <a:latin typeface="Georgia"/>
                <a:cs typeface="Georgia"/>
              </a:rPr>
              <a:t>can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be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easily </a:t>
            </a: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transported </a:t>
            </a:r>
            <a:r>
              <a:rPr sz="1800" spc="-30" dirty="0">
                <a:solidFill>
                  <a:srgbClr val="E9EEF0"/>
                </a:solidFill>
                <a:latin typeface="Georgia"/>
                <a:cs typeface="Georgia"/>
              </a:rPr>
              <a:t>long </a:t>
            </a: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distances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at</a:t>
            </a:r>
            <a:r>
              <a:rPr sz="1800" spc="-27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E9EEF0"/>
                </a:solidFill>
                <a:latin typeface="Georgia"/>
                <a:cs typeface="Georgia"/>
              </a:rPr>
              <a:t>roomtemperature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2501" y="1546860"/>
            <a:ext cx="87833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490335" algn="l"/>
              </a:tabLst>
            </a:pPr>
            <a:r>
              <a:rPr sz="1800" spc="-25" dirty="0">
                <a:solidFill>
                  <a:srgbClr val="E9EEF0"/>
                </a:solidFill>
                <a:latin typeface="Georgia"/>
                <a:cs typeface="Georgia"/>
              </a:rPr>
              <a:t>The</a:t>
            </a:r>
            <a:r>
              <a:rPr sz="1800" spc="21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process</a:t>
            </a:r>
            <a:r>
              <a:rPr sz="1800" spc="215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combines</a:t>
            </a:r>
            <a:r>
              <a:rPr sz="1800" spc="21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E9EEF0"/>
                </a:solidFill>
                <a:latin typeface="Georgia"/>
                <a:cs typeface="Georgia"/>
              </a:rPr>
              <a:t>freezing</a:t>
            </a:r>
            <a:r>
              <a:rPr sz="1800" spc="215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E9EEF0"/>
                </a:solidFill>
                <a:latin typeface="Georgia"/>
                <a:cs typeface="Georgia"/>
              </a:rPr>
              <a:t>and</a:t>
            </a:r>
            <a:r>
              <a:rPr sz="1800" spc="204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45" dirty="0">
                <a:solidFill>
                  <a:srgbClr val="E9EEF0"/>
                </a:solidFill>
                <a:latin typeface="Georgia"/>
                <a:cs typeface="Georgia"/>
              </a:rPr>
              <a:t>dehydration-</a:t>
            </a:r>
            <a:r>
              <a:rPr sz="1800" spc="20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70" dirty="0">
                <a:solidFill>
                  <a:srgbClr val="E9EEF0"/>
                </a:solidFill>
                <a:latin typeface="Georgia"/>
                <a:cs typeface="Georgia"/>
              </a:rPr>
              <a:t>Organisms	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are </a:t>
            </a:r>
            <a:r>
              <a:rPr sz="1800" spc="-40" dirty="0">
                <a:solidFill>
                  <a:srgbClr val="FF0000"/>
                </a:solidFill>
                <a:latin typeface="Georgia"/>
                <a:cs typeface="Georgia"/>
              </a:rPr>
              <a:t>initially </a:t>
            </a: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frozen </a:t>
            </a:r>
            <a:r>
              <a:rPr sz="1800" spc="-45" dirty="0">
                <a:solidFill>
                  <a:srgbClr val="E9EEF0"/>
                </a:solidFill>
                <a:latin typeface="Georgia"/>
                <a:cs typeface="Georgia"/>
              </a:rPr>
              <a:t>and  </a:t>
            </a:r>
            <a:r>
              <a:rPr sz="1800" spc="-30" dirty="0">
                <a:solidFill>
                  <a:srgbClr val="E9EEF0"/>
                </a:solidFill>
                <a:latin typeface="Georgia"/>
                <a:cs typeface="Georgia"/>
              </a:rPr>
              <a:t>then 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dried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by 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lowering 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1800" spc="-35" dirty="0">
                <a:solidFill>
                  <a:srgbClr val="FF0000"/>
                </a:solidFill>
                <a:latin typeface="Georgia"/>
                <a:cs typeface="Georgia"/>
              </a:rPr>
              <a:t>atmospheric 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pressure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with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1800" spc="-1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Georgia"/>
                <a:cs typeface="Georgia"/>
              </a:rPr>
              <a:t>vacuumapparatus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01" y="2782548"/>
            <a:ext cx="878459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  <a:tab pos="6221730" algn="l"/>
              </a:tabLst>
            </a:pPr>
            <a:r>
              <a:rPr sz="1800" spc="-55" dirty="0">
                <a:solidFill>
                  <a:srgbClr val="E9EEF0"/>
                </a:solidFill>
                <a:latin typeface="Georgia"/>
                <a:cs typeface="Georgia"/>
              </a:rPr>
              <a:t>Specimens</a:t>
            </a:r>
            <a:r>
              <a:rPr sz="1800" spc="75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E9EEF0"/>
                </a:solidFill>
                <a:latin typeface="Georgia"/>
                <a:cs typeface="Georgia"/>
              </a:rPr>
              <a:t>can</a:t>
            </a:r>
            <a:r>
              <a:rPr sz="1800" spc="10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be</a:t>
            </a:r>
            <a:r>
              <a:rPr sz="1800" spc="11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connected</a:t>
            </a:r>
            <a:r>
              <a:rPr sz="1800" spc="85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E9EEF0"/>
                </a:solidFill>
                <a:latin typeface="Georgia"/>
                <a:cs typeface="Georgia"/>
              </a:rPr>
              <a:t>individually</a:t>
            </a:r>
            <a:r>
              <a:rPr sz="1800" spc="7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E9EEF0"/>
                </a:solidFill>
                <a:latin typeface="Georgia"/>
                <a:cs typeface="Georgia"/>
              </a:rPr>
              <a:t>to</a:t>
            </a:r>
            <a:r>
              <a:rPr sz="1800" spc="11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the</a:t>
            </a:r>
            <a:r>
              <a:rPr sz="1800" spc="100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E9EEF0"/>
                </a:solidFill>
                <a:latin typeface="Georgia"/>
                <a:cs typeface="Georgia"/>
              </a:rPr>
              <a:t>condenser	</a:t>
            </a:r>
            <a:r>
              <a:rPr sz="1800" spc="-45" dirty="0">
                <a:solidFill>
                  <a:srgbClr val="E9EEF0"/>
                </a:solidFill>
                <a:latin typeface="Georgia"/>
                <a:cs typeface="Georgia"/>
              </a:rPr>
              <a:t>(manifold </a:t>
            </a:r>
            <a:r>
              <a:rPr sz="1800" spc="-30" dirty="0">
                <a:solidFill>
                  <a:srgbClr val="E9EEF0"/>
                </a:solidFill>
                <a:latin typeface="Georgia"/>
                <a:cs typeface="Georgia"/>
              </a:rPr>
              <a:t>method)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or</a:t>
            </a:r>
            <a:r>
              <a:rPr sz="1800" spc="225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can</a:t>
            </a:r>
            <a:endParaRPr sz="18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E9EEF0"/>
                </a:solidFill>
                <a:latin typeface="Georgia"/>
                <a:cs typeface="Georgia"/>
              </a:rPr>
              <a:t>be </a:t>
            </a:r>
            <a:r>
              <a:rPr sz="1800" spc="-30" dirty="0">
                <a:solidFill>
                  <a:srgbClr val="E9EEF0"/>
                </a:solidFill>
                <a:latin typeface="Georgia"/>
                <a:cs typeface="Georgia"/>
              </a:rPr>
              <a:t>placed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(in </a:t>
            </a:r>
            <a:r>
              <a:rPr sz="1800" dirty="0">
                <a:solidFill>
                  <a:srgbClr val="E9EEF0"/>
                </a:solidFill>
                <a:latin typeface="Georgia"/>
                <a:cs typeface="Georgia"/>
              </a:rPr>
              <a:t>a </a:t>
            </a: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chamber) </a:t>
            </a:r>
            <a:r>
              <a:rPr sz="1800" spc="-15" dirty="0">
                <a:solidFill>
                  <a:srgbClr val="E9EEF0"/>
                </a:solidFill>
                <a:latin typeface="Georgia"/>
                <a:cs typeface="Georgia"/>
              </a:rPr>
              <a:t>where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they are </a:t>
            </a:r>
            <a:r>
              <a:rPr sz="1800" spc="-35" dirty="0">
                <a:solidFill>
                  <a:srgbClr val="E9EEF0"/>
                </a:solidFill>
                <a:latin typeface="Georgia"/>
                <a:cs typeface="Georgia"/>
              </a:rPr>
              <a:t>dehydrated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in one larger</a:t>
            </a:r>
            <a:r>
              <a:rPr sz="1800" spc="-204" dirty="0">
                <a:solidFill>
                  <a:srgbClr val="E9EEF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E9EEF0"/>
                </a:solidFill>
                <a:latin typeface="Georgia"/>
                <a:cs typeface="Georgia"/>
              </a:rPr>
              <a:t>airspace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805" y="127203"/>
            <a:ext cx="4678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Lyophillization</a:t>
            </a:r>
            <a:r>
              <a:rPr sz="3600" spc="-55" dirty="0">
                <a:solidFill>
                  <a:srgbClr val="FF007E"/>
                </a:solidFill>
              </a:rPr>
              <a:t> </a:t>
            </a:r>
            <a:r>
              <a:rPr sz="3600" spc="-5" dirty="0">
                <a:solidFill>
                  <a:srgbClr val="FF007E"/>
                </a:solidFill>
              </a:rPr>
              <a:t>Process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95400" y="1143000"/>
            <a:ext cx="6841235" cy="479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44271"/>
            <a:ext cx="504698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DC0E64"/>
                </a:solidFill>
                <a:latin typeface="Arial"/>
                <a:cs typeface="Arial"/>
              </a:rPr>
              <a:t>StorageVials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380"/>
              </a:spcBef>
            </a:pP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1.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Glassvials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used for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800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freeze-driedspecimens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5605" y="1928825"/>
            <a:ext cx="360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7109" y="1928825"/>
            <a:ext cx="9124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205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	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dd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4581" y="2828671"/>
            <a:ext cx="1393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209" algn="l"/>
                <a:tab pos="920750" algn="l"/>
              </a:tabLst>
            </a:pP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	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691" y="956818"/>
            <a:ext cx="5831840" cy="303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301625" indent="-241935">
              <a:lnSpc>
                <a:spcPct val="150000"/>
              </a:lnSpc>
              <a:spcBef>
                <a:spcPts val="100"/>
              </a:spcBef>
              <a:buAutoNum type="arabicPeriod" startAt="2"/>
              <a:tabLst>
                <a:tab pos="241935" algn="l"/>
              </a:tabLst>
            </a:pP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freeze-drying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performed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chamber,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double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glass 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vials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8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endParaRPr sz="1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175"/>
              </a:spcBef>
              <a:buAutoNum type="arabicPeriod" startAt="2"/>
              <a:tabLst>
                <a:tab pos="241935" algn="l"/>
                <a:tab pos="1704339" algn="l"/>
                <a:tab pos="2969260" algn="l"/>
                <a:tab pos="3193415" algn="l"/>
                <a:tab pos="3655060" algn="l"/>
                <a:tab pos="4504690" algn="l"/>
                <a:tab pos="5135245" algn="l"/>
              </a:tabLst>
            </a:pP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(chamber	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method)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:	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an	outer	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soft	glass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1080"/>
              </a:spcBef>
            </a:pP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protection</a:t>
            </a:r>
            <a:r>
              <a:rPr sz="18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preservation</a:t>
            </a:r>
            <a:r>
              <a:rPr sz="1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dehydratedspecimen</a:t>
            </a:r>
            <a:endParaRPr sz="1800">
              <a:latin typeface="Times New Roman"/>
              <a:cs typeface="Times New Roman"/>
            </a:endParaRPr>
          </a:p>
          <a:p>
            <a:pPr marL="241935" marR="5080" indent="-241935">
              <a:lnSpc>
                <a:spcPct val="150000"/>
              </a:lnSpc>
              <a:spcBef>
                <a:spcPts val="600"/>
              </a:spcBef>
              <a:buAutoNum type="arabicPeriod" startAt="4"/>
              <a:tabLst>
                <a:tab pos="241935" algn="l"/>
                <a:tab pos="1155700" algn="l"/>
                <a:tab pos="1669414" algn="l"/>
                <a:tab pos="2812415" algn="l"/>
                <a:tab pos="3326129" algn="l"/>
                <a:tab pos="4248150" algn="l"/>
                <a:tab pos="4621530" algn="l"/>
                <a:tab pos="5132070" algn="l"/>
              </a:tabLst>
            </a:pP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Silica	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gel	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granules	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are	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placed	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in	the	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bottom 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vial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inner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vial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inserted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cushioned</a:t>
            </a:r>
            <a:r>
              <a:rPr sz="18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withcotton</a:t>
            </a:r>
            <a:endParaRPr sz="1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85"/>
              </a:spcBef>
              <a:buAutoNum type="arabicPeriod" startAt="4"/>
              <a:tabLst>
                <a:tab pos="241935" algn="l"/>
              </a:tabLst>
            </a:pP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Manifoldmethod-</a:t>
            </a:r>
            <a:r>
              <a:rPr sz="18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single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glass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vial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8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491" y="4040504"/>
            <a:ext cx="6152515" cy="171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4069" marR="5080" indent="-344805">
              <a:lnSpc>
                <a:spcPct val="15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6.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storage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vial 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sealed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maintain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vacuum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dry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atmospheric</a:t>
            </a:r>
            <a:r>
              <a:rPr sz="18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condition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50" dirty="0">
                <a:solidFill>
                  <a:srgbClr val="DC0E64"/>
                </a:solidFill>
                <a:latin typeface="Arial"/>
                <a:cs typeface="Arial"/>
              </a:rPr>
              <a:t>Cryoprotective</a:t>
            </a:r>
            <a:r>
              <a:rPr sz="1800" b="1" spc="-320" dirty="0">
                <a:solidFill>
                  <a:srgbClr val="DC0E64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DC0E64"/>
                </a:solidFill>
                <a:latin typeface="Arial"/>
                <a:cs typeface="Arial"/>
              </a:rPr>
              <a:t>Agents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38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Two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most 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commonly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used</a:t>
            </a:r>
            <a:r>
              <a:rPr sz="1800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agentsare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146" y="5900115"/>
            <a:ext cx="445262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Skim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milk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chamber</a:t>
            </a:r>
            <a:r>
              <a:rPr sz="1800" spc="-22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lyophilization,and</a:t>
            </a:r>
            <a:endParaRPr sz="18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1380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sucrose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manifoldlyophilization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2197" y="6351219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rlito"/>
                <a:cs typeface="Carlito"/>
              </a:rPr>
              <a:t>32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654" y="813561"/>
            <a:ext cx="315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ADVANTAGES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6596" y="1896821"/>
            <a:ext cx="3794760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95" dirty="0">
                <a:solidFill>
                  <a:srgbClr val="E9EEF0"/>
                </a:solidFill>
                <a:latin typeface="Trebuchet MS"/>
                <a:cs typeface="Trebuchet MS"/>
              </a:rPr>
              <a:t>Removal </a:t>
            </a:r>
            <a:r>
              <a:rPr sz="1800" spc="-30" dirty="0">
                <a:solidFill>
                  <a:srgbClr val="E9EEF0"/>
                </a:solidFill>
                <a:latin typeface="Trebuchet MS"/>
                <a:cs typeface="Trebuchet MS"/>
              </a:rPr>
              <a:t>of </a:t>
            </a:r>
            <a:r>
              <a:rPr sz="1800" spc="-75" dirty="0">
                <a:solidFill>
                  <a:srgbClr val="E9EEF0"/>
                </a:solidFill>
                <a:latin typeface="Trebuchet MS"/>
                <a:cs typeface="Trebuchet MS"/>
              </a:rPr>
              <a:t>wateratlow</a:t>
            </a:r>
            <a:r>
              <a:rPr sz="1800" spc="100" dirty="0">
                <a:solidFill>
                  <a:srgbClr val="E9EEF0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E9EEF0"/>
                </a:solidFill>
                <a:latin typeface="Trebuchet MS"/>
                <a:cs typeface="Trebuchet MS"/>
              </a:rPr>
              <a:t>temperature</a:t>
            </a:r>
            <a:endParaRPr sz="18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1685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80" dirty="0">
                <a:solidFill>
                  <a:srgbClr val="E9EEF0"/>
                </a:solidFill>
                <a:latin typeface="Trebuchet MS"/>
                <a:cs typeface="Trebuchet MS"/>
              </a:rPr>
              <a:t>Thermolabilematerialscanbe</a:t>
            </a:r>
            <a:r>
              <a:rPr sz="1800" spc="350" dirty="0">
                <a:solidFill>
                  <a:srgbClr val="E9EEF0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E9EEF0"/>
                </a:solidFill>
                <a:latin typeface="Trebuchet MS"/>
                <a:cs typeface="Trebuchet MS"/>
              </a:rPr>
              <a:t>dried.</a:t>
            </a:r>
            <a:endParaRPr sz="18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80" dirty="0">
                <a:solidFill>
                  <a:srgbClr val="E9EEF0"/>
                </a:solidFill>
                <a:latin typeface="Trebuchet MS"/>
                <a:cs typeface="Trebuchet MS"/>
              </a:rPr>
              <a:t>Sterilitycan</a:t>
            </a:r>
            <a:r>
              <a:rPr sz="1800" spc="-345" dirty="0">
                <a:solidFill>
                  <a:srgbClr val="E9EEF0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E9EEF0"/>
                </a:solidFill>
                <a:latin typeface="Trebuchet MS"/>
                <a:cs typeface="Trebuchet MS"/>
              </a:rPr>
              <a:t>bemaintained.</a:t>
            </a:r>
            <a:endParaRPr sz="18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105" dirty="0">
                <a:solidFill>
                  <a:srgbClr val="E9EEF0"/>
                </a:solidFill>
                <a:latin typeface="Trebuchet MS"/>
                <a:cs typeface="Trebuchet MS"/>
              </a:rPr>
              <a:t>Reconstitution</a:t>
            </a:r>
            <a:r>
              <a:rPr sz="1800" spc="-235" dirty="0">
                <a:solidFill>
                  <a:srgbClr val="E9EEF0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E9EEF0"/>
                </a:solidFill>
                <a:latin typeface="Trebuchet MS"/>
                <a:cs typeface="Trebuchet MS"/>
              </a:rPr>
              <a:t>iseasy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254" y="127203"/>
            <a:ext cx="3912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7E"/>
                </a:solidFill>
              </a:rPr>
              <a:t>DISADVANTAGES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5692" y="846200"/>
            <a:ext cx="8841740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469265" algn="l"/>
                <a:tab pos="469900" algn="l"/>
                <a:tab pos="5779770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Many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biological 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molecules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damaged 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8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stress	associated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freezing, freeze-  drying,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8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both.</a:t>
            </a:r>
            <a:endParaRPr sz="18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E.g. the process of drying causes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extensive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damage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to molds,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protozoa, and</a:t>
            </a:r>
            <a:r>
              <a:rPr sz="1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viruses</a:t>
            </a:r>
            <a:endParaRPr sz="18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Hence, these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microorganisms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can not be stored by</a:t>
            </a:r>
            <a:r>
              <a:rPr sz="18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thismethod</a:t>
            </a:r>
            <a:endParaRPr sz="1800">
              <a:latin typeface="Times New Roman"/>
              <a:cs typeface="Times New Roman"/>
            </a:endParaRPr>
          </a:p>
          <a:p>
            <a:pPr marL="469900" marR="6985" indent="-457200">
              <a:lnSpc>
                <a:spcPct val="150100"/>
              </a:lnSpc>
              <a:spcBef>
                <a:spcPts val="600"/>
              </a:spcBef>
              <a:buFont typeface="Wingdings"/>
              <a:buChar char=""/>
              <a:tabLst>
                <a:tab pos="469265" algn="l"/>
                <a:tab pos="469900" algn="l"/>
                <a:tab pos="57785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product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8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prone</a:t>
            </a:r>
            <a:r>
              <a:rPr sz="1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oxidation,</a:t>
            </a:r>
            <a:r>
              <a:rPr sz="1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sz="1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1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porosity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surface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area.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Therefore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product should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packed in vacuum or using inert</a:t>
            </a:r>
            <a:r>
              <a:rPr sz="1800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gas</a:t>
            </a:r>
            <a:endParaRPr sz="1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Cost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 an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depending on the</a:t>
            </a:r>
            <a:r>
              <a:rPr sz="18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product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023" y="2022449"/>
            <a:ext cx="7532370" cy="4140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97790" indent="-85725">
              <a:lnSpc>
                <a:spcPct val="100000"/>
              </a:lnSpc>
              <a:spcBef>
                <a:spcPts val="1300"/>
              </a:spcBef>
              <a:buSzPct val="90000"/>
              <a:buChar char="•"/>
              <a:tabLst>
                <a:tab pos="98425" algn="l"/>
              </a:tabLst>
            </a:pP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Cultures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composed of cells arising from a single</a:t>
            </a:r>
            <a:r>
              <a:rPr sz="2000" spc="-22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progenitor</a:t>
            </a:r>
            <a:endParaRPr sz="20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spcBef>
                <a:spcPts val="1200"/>
              </a:spcBef>
              <a:buSzPct val="90000"/>
              <a:buChar char="•"/>
              <a:tabLst>
                <a:tab pos="98425" algn="l"/>
              </a:tabLst>
            </a:pP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Progenitor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is termed a</a:t>
            </a:r>
            <a:r>
              <a:rPr sz="2000" spc="-14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CFU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buSzPct val="90000"/>
              <a:buChar char="•"/>
              <a:tabLst>
                <a:tab pos="98425" algn="l"/>
                <a:tab pos="5196205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Aseptic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technique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prevents</a:t>
            </a:r>
            <a:r>
              <a:rPr sz="2000" spc="-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contamination</a:t>
            </a:r>
            <a:r>
              <a:rPr sz="2000" spc="-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of	sterile substances</a:t>
            </a:r>
            <a:r>
              <a:rPr sz="2000" spc="-1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or 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objects</a:t>
            </a:r>
            <a:endParaRPr sz="20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spcBef>
                <a:spcPts val="1200"/>
              </a:spcBef>
              <a:buSzPct val="90000"/>
              <a:buChar char="•"/>
              <a:tabLst>
                <a:tab pos="98425" algn="l"/>
              </a:tabLst>
            </a:pP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Common </a:t>
            </a:r>
            <a:r>
              <a:rPr sz="2000" spc="-5" dirty="0">
                <a:solidFill>
                  <a:srgbClr val="E9EEF0"/>
                </a:solidFill>
                <a:latin typeface="Arial"/>
                <a:cs typeface="Arial"/>
              </a:rPr>
              <a:t>isolation</a:t>
            </a:r>
            <a:r>
              <a:rPr sz="2000" spc="-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techniques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-Streak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plate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method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00AE4F"/>
                </a:solidFill>
                <a:latin typeface="Arial"/>
                <a:cs typeface="Arial"/>
              </a:rPr>
              <a:t>-Pour plate</a:t>
            </a:r>
            <a:r>
              <a:rPr sz="2000" spc="-85" dirty="0">
                <a:solidFill>
                  <a:srgbClr val="00AE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E4F"/>
                </a:solidFill>
                <a:latin typeface="Arial"/>
                <a:cs typeface="Arial"/>
              </a:rPr>
              <a:t>method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-Spread plate</a:t>
            </a:r>
            <a:r>
              <a:rPr sz="2000" spc="-80" dirty="0">
                <a:solidFill>
                  <a:srgbClr val="F0FBF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0FBF6"/>
                </a:solidFill>
                <a:latin typeface="Arial"/>
                <a:cs typeface="Arial"/>
              </a:rPr>
              <a:t>method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6EBE"/>
                </a:solidFill>
                <a:latin typeface="Arial"/>
                <a:cs typeface="Arial"/>
              </a:rPr>
              <a:t>-Roll tube</a:t>
            </a:r>
            <a:r>
              <a:rPr sz="2000" spc="-40" dirty="0">
                <a:solidFill>
                  <a:srgbClr val="006EB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EBE"/>
                </a:solidFill>
                <a:latin typeface="Arial"/>
                <a:cs typeface="Arial"/>
              </a:rPr>
              <a:t>method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0" marR="5080" indent="-136588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ISOLATION </a:t>
            </a:r>
            <a:r>
              <a:rPr spc="-5" dirty="0"/>
              <a:t>TECHNIQUE</a:t>
            </a:r>
            <a:r>
              <a:rPr spc="-60" dirty="0"/>
              <a:t> </a:t>
            </a:r>
            <a:r>
              <a:rPr spc="-5" dirty="0"/>
              <a:t>OF  PURE</a:t>
            </a:r>
            <a:r>
              <a:rPr spc="-15" dirty="0"/>
              <a:t> </a:t>
            </a:r>
            <a:r>
              <a:rPr spc="-55" dirty="0"/>
              <a:t>CULTURE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07" y="30478"/>
            <a:ext cx="8546592" cy="6827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203403"/>
            <a:ext cx="4054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5" dirty="0">
                <a:solidFill>
                  <a:srgbClr val="FF007E"/>
                </a:solidFill>
              </a:rPr>
              <a:t>1.Streak </a:t>
            </a:r>
            <a:r>
              <a:rPr sz="3600" spc="-90" dirty="0">
                <a:solidFill>
                  <a:srgbClr val="FF007E"/>
                </a:solidFill>
              </a:rPr>
              <a:t>plate</a:t>
            </a:r>
            <a:r>
              <a:rPr sz="3600" spc="-760" dirty="0">
                <a:solidFill>
                  <a:srgbClr val="FF007E"/>
                </a:solidFill>
              </a:rPr>
              <a:t> </a:t>
            </a:r>
            <a:r>
              <a:rPr sz="3600" spc="-110" dirty="0">
                <a:solidFill>
                  <a:srgbClr val="FF007E"/>
                </a:solidFill>
              </a:rPr>
              <a:t>method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089016" y="894333"/>
            <a:ext cx="3858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solidFill>
                  <a:srgbClr val="E9EEF0"/>
                </a:solidFill>
                <a:latin typeface="Arial"/>
                <a:cs typeface="Arial"/>
              </a:rPr>
              <a:t>microbial </a:t>
            </a:r>
            <a:r>
              <a:rPr sz="2000" spc="-55" dirty="0">
                <a:solidFill>
                  <a:srgbClr val="E9EEF0"/>
                </a:solidFill>
                <a:latin typeface="Arial"/>
                <a:cs typeface="Arial"/>
              </a:rPr>
              <a:t>culture </a:t>
            </a:r>
            <a:r>
              <a:rPr sz="2000" spc="10" dirty="0">
                <a:solidFill>
                  <a:srgbClr val="E9EEF0"/>
                </a:solidFill>
                <a:latin typeface="Arial"/>
                <a:cs typeface="Arial"/>
              </a:rPr>
              <a:t>with </a:t>
            </a:r>
            <a:r>
              <a:rPr sz="2000" spc="-85" dirty="0">
                <a:solidFill>
                  <a:srgbClr val="E9EEF0"/>
                </a:solidFill>
                <a:latin typeface="Arial"/>
                <a:cs typeface="Arial"/>
              </a:rPr>
              <a:t>an</a:t>
            </a:r>
            <a:r>
              <a:rPr sz="2000" spc="20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E9EEF0"/>
                </a:solidFill>
                <a:latin typeface="Arial"/>
                <a:cs typeface="Arial"/>
              </a:rPr>
              <a:t>inoculating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894333"/>
            <a:ext cx="45415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solidFill>
                  <a:srgbClr val="E9EEF0"/>
                </a:solidFill>
                <a:latin typeface="Arial"/>
                <a:cs typeface="Arial"/>
              </a:rPr>
              <a:t>Streaking </a:t>
            </a:r>
            <a:r>
              <a:rPr sz="2000" spc="-85" dirty="0">
                <a:solidFill>
                  <a:srgbClr val="E9EEF0"/>
                </a:solidFill>
                <a:latin typeface="Arial"/>
                <a:cs typeface="Arial"/>
              </a:rPr>
              <a:t>is </a:t>
            </a:r>
            <a:r>
              <a:rPr sz="2000" spc="-25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2000" spc="-170" dirty="0">
                <a:solidFill>
                  <a:srgbClr val="E9EEF0"/>
                </a:solidFill>
                <a:latin typeface="Arial"/>
                <a:cs typeface="Arial"/>
              </a:rPr>
              <a:t>process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of </a:t>
            </a:r>
            <a:r>
              <a:rPr sz="2000" spc="-140" dirty="0">
                <a:solidFill>
                  <a:srgbClr val="E9EEF0"/>
                </a:solidFill>
                <a:latin typeface="Arial"/>
                <a:cs typeface="Arial"/>
              </a:rPr>
              <a:t>spreading </a:t>
            </a:r>
            <a:r>
              <a:rPr sz="2000" spc="-25" dirty="0">
                <a:solidFill>
                  <a:srgbClr val="E9EEF0"/>
                </a:solidFill>
                <a:latin typeface="Arial"/>
                <a:cs typeface="Arial"/>
              </a:rPr>
              <a:t>the  </a:t>
            </a:r>
            <a:r>
              <a:rPr sz="2000" spc="-114" dirty="0">
                <a:solidFill>
                  <a:srgbClr val="E9EEF0"/>
                </a:solidFill>
                <a:latin typeface="Arial"/>
                <a:cs typeface="Arial"/>
              </a:rPr>
              <a:t>needle </a:t>
            </a:r>
            <a:r>
              <a:rPr sz="2000" spc="-50" dirty="0">
                <a:solidFill>
                  <a:srgbClr val="E9EEF0"/>
                </a:solidFill>
                <a:latin typeface="Arial"/>
                <a:cs typeface="Arial"/>
              </a:rPr>
              <a:t>on </a:t>
            </a:r>
            <a:r>
              <a:rPr sz="2000" spc="-25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2000" spc="-135" dirty="0">
                <a:solidFill>
                  <a:srgbClr val="E9EEF0"/>
                </a:solidFill>
                <a:latin typeface="Arial"/>
                <a:cs typeface="Arial"/>
              </a:rPr>
              <a:t>surface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of</a:t>
            </a:r>
            <a:r>
              <a:rPr sz="2000" spc="-16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E9EEF0"/>
                </a:solidFill>
                <a:latin typeface="Arial"/>
                <a:cs typeface="Arial"/>
              </a:rPr>
              <a:t>themedia.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1606041"/>
            <a:ext cx="856551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25" dirty="0">
                <a:solidFill>
                  <a:srgbClr val="E9EEF0"/>
                </a:solidFill>
                <a:latin typeface="Arial"/>
                <a:cs typeface="Arial"/>
              </a:rPr>
              <a:t>Sterilize</a:t>
            </a:r>
            <a:r>
              <a:rPr sz="2000" spc="-2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E9EEF0"/>
                </a:solidFill>
                <a:latin typeface="Arial"/>
                <a:cs typeface="Arial"/>
              </a:rPr>
              <a:t>inoculating</a:t>
            </a:r>
            <a:r>
              <a:rPr sz="2000" spc="-18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E9EEF0"/>
                </a:solidFill>
                <a:latin typeface="Arial"/>
                <a:cs typeface="Arial"/>
              </a:rPr>
              <a:t>needle</a:t>
            </a:r>
            <a:r>
              <a:rPr sz="2000" spc="-25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E9EEF0"/>
                </a:solidFill>
                <a:latin typeface="Arial"/>
                <a:cs typeface="Arial"/>
              </a:rPr>
              <a:t>by</a:t>
            </a:r>
            <a:r>
              <a:rPr sz="2000" spc="-2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E9EEF0"/>
                </a:solidFill>
                <a:latin typeface="Arial"/>
                <a:cs typeface="Arial"/>
              </a:rPr>
              <a:t>flame</a:t>
            </a:r>
            <a:r>
              <a:rPr sz="2000" spc="-19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E9EEF0"/>
                </a:solidFill>
                <a:latin typeface="Arial"/>
                <a:cs typeface="Arial"/>
              </a:rPr>
              <a:t>to</a:t>
            </a:r>
            <a:r>
              <a:rPr sz="2000" spc="5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E9EEF0"/>
                </a:solidFill>
                <a:latin typeface="Arial"/>
                <a:cs typeface="Arial"/>
              </a:rPr>
              <a:t>make</a:t>
            </a:r>
            <a:r>
              <a:rPr sz="2000" spc="2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E9EEF0"/>
                </a:solidFill>
                <a:latin typeface="Arial"/>
                <a:cs typeface="Arial"/>
              </a:rPr>
              <a:t>red</a:t>
            </a:r>
            <a:r>
              <a:rPr sz="2000" spc="-25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9EEF0"/>
                </a:solidFill>
                <a:latin typeface="Arial"/>
                <a:cs typeface="Arial"/>
              </a:rPr>
              <a:t>hot</a:t>
            </a:r>
            <a:r>
              <a:rPr sz="2000" spc="-1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E9EEF0"/>
                </a:solidFill>
                <a:latin typeface="Arial"/>
                <a:cs typeface="Arial"/>
              </a:rPr>
              <a:t>and</a:t>
            </a:r>
            <a:r>
              <a:rPr sz="2000" spc="-30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E9EEF0"/>
                </a:solidFill>
                <a:latin typeface="Arial"/>
                <a:cs typeface="Arial"/>
              </a:rPr>
              <a:t>allow</a:t>
            </a:r>
            <a:r>
              <a:rPr sz="2000" spc="-21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E9EEF0"/>
                </a:solidFill>
                <a:latin typeface="Arial"/>
                <a:cs typeface="Arial"/>
              </a:rPr>
              <a:t>it</a:t>
            </a:r>
            <a:r>
              <a:rPr sz="2000" spc="-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9EEF0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E9EEF0"/>
                </a:solidFill>
                <a:latin typeface="Arial"/>
                <a:cs typeface="Arial"/>
              </a:rPr>
              <a:t>cool</a:t>
            </a:r>
            <a:r>
              <a:rPr sz="2000" spc="-2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E9EEF0"/>
                </a:solidFill>
                <a:latin typeface="Arial"/>
                <a:cs typeface="Arial"/>
              </a:rPr>
              <a:t>for</a:t>
            </a:r>
            <a:r>
              <a:rPr sz="2000" spc="-1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E9EEF0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170" dirty="0">
                <a:solidFill>
                  <a:srgbClr val="E9EEF0"/>
                </a:solidFill>
                <a:latin typeface="Arial"/>
                <a:cs typeface="Arial"/>
              </a:rPr>
              <a:t>seconds.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14" dirty="0">
                <a:solidFill>
                  <a:srgbClr val="E9EEF0"/>
                </a:solidFill>
                <a:latin typeface="Arial"/>
                <a:cs typeface="Arial"/>
              </a:rPr>
              <a:t>Thesampleis</a:t>
            </a:r>
            <a:r>
              <a:rPr sz="2000" spc="-40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E9EEF0"/>
                </a:solidFill>
                <a:latin typeface="Arial"/>
                <a:cs typeface="Arial"/>
              </a:rPr>
              <a:t>streakedin</a:t>
            </a:r>
            <a:r>
              <a:rPr sz="2000" spc="-39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E9EEF0"/>
                </a:solidFill>
                <a:latin typeface="Arial"/>
                <a:cs typeface="Arial"/>
              </a:rPr>
              <a:t>suchawaytoprovideseriesofdilution.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0" dirty="0">
                <a:solidFill>
                  <a:srgbClr val="E9EEF0"/>
                </a:solidFill>
                <a:latin typeface="Arial"/>
                <a:cs typeface="Arial"/>
              </a:rPr>
              <a:t>purpose-thinoutinnoculumtogetsepratecolonies.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25" dirty="0">
                <a:solidFill>
                  <a:srgbClr val="E9EEF0"/>
                </a:solidFill>
                <a:latin typeface="Arial"/>
                <a:cs typeface="Arial"/>
              </a:rPr>
              <a:t>subculturingcanbedonebystreakingwel </a:t>
            </a:r>
            <a:r>
              <a:rPr sz="2000" spc="-135" dirty="0">
                <a:solidFill>
                  <a:srgbClr val="E9EEF0"/>
                </a:solidFill>
                <a:latin typeface="Arial"/>
                <a:cs typeface="Arial"/>
              </a:rPr>
              <a:t>isolatedcoloniesfromstreakplatetonew</a:t>
            </a:r>
            <a:r>
              <a:rPr sz="2000" spc="-39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E9EEF0"/>
                </a:solidFill>
                <a:latin typeface="Arial"/>
                <a:cs typeface="Arial"/>
              </a:rPr>
              <a:t>plate.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3657598"/>
            <a:ext cx="3657598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3657598"/>
            <a:ext cx="2994660" cy="316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371600"/>
            <a:ext cx="7345680" cy="3980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356361"/>
            <a:ext cx="426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7E"/>
                </a:solidFill>
              </a:rPr>
              <a:t>2. </a:t>
            </a:r>
            <a:r>
              <a:rPr sz="3600" spc="-5" dirty="0">
                <a:solidFill>
                  <a:srgbClr val="FF007E"/>
                </a:solidFill>
              </a:rPr>
              <a:t>Pour plate</a:t>
            </a:r>
            <a:r>
              <a:rPr sz="3600" spc="-45" dirty="0">
                <a:solidFill>
                  <a:srgbClr val="FF007E"/>
                </a:solidFill>
              </a:rPr>
              <a:t> </a:t>
            </a:r>
            <a:r>
              <a:rPr sz="3600" spc="-5" dirty="0">
                <a:solidFill>
                  <a:srgbClr val="FF007E"/>
                </a:solidFill>
              </a:rPr>
              <a:t>method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291" y="1211326"/>
            <a:ext cx="8405495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5" dirty="0">
                <a:solidFill>
                  <a:srgbClr val="E9EEF0"/>
                </a:solidFill>
                <a:latin typeface="Arial"/>
                <a:cs typeface="Arial"/>
              </a:rPr>
              <a:t>Thebacterial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E9EEF0"/>
                </a:solidFill>
                <a:latin typeface="Arial"/>
                <a:cs typeface="Arial"/>
              </a:rPr>
              <a:t>culture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 and</a:t>
            </a:r>
            <a:r>
              <a:rPr sz="1800" spc="-29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9EEF0"/>
                </a:solidFill>
                <a:latin typeface="Arial"/>
                <a:cs typeface="Arial"/>
              </a:rPr>
              <a:t>liquid</a:t>
            </a:r>
            <a:r>
              <a:rPr sz="1800" spc="-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agarmedium</a:t>
            </a:r>
            <a:r>
              <a:rPr sz="1800" spc="24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are</a:t>
            </a:r>
            <a:r>
              <a:rPr sz="1800" spc="-2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mixed</a:t>
            </a:r>
            <a:r>
              <a:rPr sz="1800" spc="-34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together.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501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  <a:tab pos="4241800" algn="l"/>
              </a:tabLst>
            </a:pPr>
            <a:r>
              <a:rPr sz="1800" spc="-35" dirty="0">
                <a:solidFill>
                  <a:srgbClr val="E9EEF0"/>
                </a:solidFill>
                <a:latin typeface="Arial"/>
                <a:cs typeface="Arial"/>
              </a:rPr>
              <a:t>After 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mixing  </a:t>
            </a:r>
            <a:r>
              <a:rPr sz="1800" spc="-25" dirty="0">
                <a:solidFill>
                  <a:srgbClr val="E9EEF0"/>
                </a:solidFill>
                <a:latin typeface="Arial"/>
                <a:cs typeface="Arial"/>
              </a:rPr>
              <a:t>the 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medium,</a:t>
            </a:r>
            <a:r>
              <a:rPr sz="1800" spc="-21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28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E9EEF0"/>
                </a:solidFill>
                <a:latin typeface="Arial"/>
                <a:cs typeface="Arial"/>
              </a:rPr>
              <a:t>medium	</a:t>
            </a:r>
            <a:r>
              <a:rPr sz="1800" spc="-95" dirty="0">
                <a:solidFill>
                  <a:srgbClr val="E9EEF0"/>
                </a:solidFill>
                <a:latin typeface="Arial"/>
                <a:cs typeface="Arial"/>
              </a:rPr>
              <a:t>containing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1800" spc="-55" dirty="0">
                <a:solidFill>
                  <a:srgbClr val="E9EEF0"/>
                </a:solidFill>
                <a:latin typeface="Arial"/>
                <a:cs typeface="Arial"/>
              </a:rPr>
              <a:t>culture </a:t>
            </a:r>
            <a:r>
              <a:rPr sz="1800" spc="-85" dirty="0">
                <a:solidFill>
                  <a:srgbClr val="E9EEF0"/>
                </a:solidFill>
                <a:latin typeface="Arial"/>
                <a:cs typeface="Arial"/>
              </a:rPr>
              <a:t>poured </a:t>
            </a:r>
            <a:r>
              <a:rPr sz="1800" spc="-15" dirty="0">
                <a:solidFill>
                  <a:srgbClr val="E9EEF0"/>
                </a:solidFill>
                <a:latin typeface="Arial"/>
                <a:cs typeface="Arial"/>
              </a:rPr>
              <a:t>into </a:t>
            </a:r>
            <a:r>
              <a:rPr sz="1800" spc="-95" dirty="0">
                <a:solidFill>
                  <a:srgbClr val="E9EEF0"/>
                </a:solidFill>
                <a:latin typeface="Arial"/>
                <a:cs typeface="Arial"/>
              </a:rPr>
              <a:t>sterilized  petridishes </a:t>
            </a:r>
            <a:r>
              <a:rPr sz="1800" dirty="0">
                <a:solidFill>
                  <a:srgbClr val="E9EEF0"/>
                </a:solidFill>
                <a:latin typeface="Arial"/>
                <a:cs typeface="Arial"/>
              </a:rPr>
              <a:t>( </a:t>
            </a:r>
            <a:r>
              <a:rPr sz="1800" spc="-85" dirty="0">
                <a:solidFill>
                  <a:srgbClr val="E9EEF0"/>
                </a:solidFill>
                <a:latin typeface="Arial"/>
                <a:cs typeface="Arial"/>
              </a:rPr>
              <a:t>petriplates), 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allowed 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solidifying </a:t>
            </a:r>
            <a:r>
              <a:rPr sz="1800" spc="-105" dirty="0">
                <a:solidFill>
                  <a:srgbClr val="E9EEF0"/>
                </a:solidFill>
                <a:latin typeface="Arial"/>
                <a:cs typeface="Arial"/>
              </a:rPr>
              <a:t>and </a:t>
            </a:r>
            <a:r>
              <a:rPr sz="1800" spc="-40" dirty="0">
                <a:solidFill>
                  <a:srgbClr val="E9EEF0"/>
                </a:solidFill>
                <a:latin typeface="Arial"/>
                <a:cs typeface="Arial"/>
              </a:rPr>
              <a:t>then</a:t>
            </a:r>
            <a:r>
              <a:rPr sz="1800" spc="-40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E9EEF0"/>
                </a:solidFill>
                <a:latin typeface="Arial"/>
                <a:cs typeface="Arial"/>
              </a:rPr>
              <a:t>incubated.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8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E9EEF0"/>
                </a:solidFill>
                <a:latin typeface="Arial"/>
                <a:cs typeface="Arial"/>
              </a:rPr>
              <a:t>After 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incubation </a:t>
            </a: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colonies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appear </a:t>
            </a:r>
            <a:r>
              <a:rPr sz="1800" spc="-55" dirty="0">
                <a:solidFill>
                  <a:srgbClr val="E9EEF0"/>
                </a:solidFill>
                <a:latin typeface="Arial"/>
                <a:cs typeface="Arial"/>
              </a:rPr>
              <a:t>on </a:t>
            </a:r>
            <a:r>
              <a:rPr sz="1800" spc="-3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-9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surface.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3624453"/>
            <a:ext cx="8409940" cy="262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DISADVANTAGES-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695"/>
              </a:spcBef>
              <a:buAutoNum type="arabicPeriod"/>
              <a:tabLst>
                <a:tab pos="248920" algn="l"/>
              </a:tabLst>
            </a:pPr>
            <a:r>
              <a:rPr sz="1800" spc="-140" dirty="0">
                <a:solidFill>
                  <a:srgbClr val="E9EEF0"/>
                </a:solidFill>
                <a:latin typeface="Arial"/>
                <a:cs typeface="Arial"/>
              </a:rPr>
              <a:t>Microorganism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trapped beneath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the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surface </a:t>
            </a:r>
            <a:r>
              <a:rPr sz="1800" spc="-75" dirty="0">
                <a:solidFill>
                  <a:srgbClr val="E9EEF0"/>
                </a:solidFill>
                <a:latin typeface="Arial"/>
                <a:cs typeface="Arial"/>
              </a:rPr>
              <a:t>of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medium 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hence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surface 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as </a:t>
            </a:r>
            <a:r>
              <a:rPr sz="1800" spc="-110" dirty="0">
                <a:solidFill>
                  <a:srgbClr val="E9EEF0"/>
                </a:solidFill>
                <a:latin typeface="Arial"/>
                <a:cs typeface="Arial"/>
              </a:rPr>
              <a:t>wel 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as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subsurface  colonies</a:t>
            </a:r>
            <a:r>
              <a:rPr sz="1800" spc="-27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are</a:t>
            </a:r>
            <a:r>
              <a:rPr sz="1800" spc="-28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developed</a:t>
            </a:r>
            <a:r>
              <a:rPr sz="1800" spc="-2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which</a:t>
            </a:r>
            <a:r>
              <a:rPr sz="1800" spc="-24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makes</a:t>
            </a:r>
            <a:r>
              <a:rPr sz="1800" spc="-28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-30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E9EEF0"/>
                </a:solidFill>
                <a:latin typeface="Arial"/>
                <a:cs typeface="Arial"/>
              </a:rPr>
              <a:t>difficukties</a:t>
            </a:r>
            <a:r>
              <a:rPr sz="1800" spc="-28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E9EEF0"/>
                </a:solidFill>
                <a:latin typeface="Arial"/>
                <a:cs typeface="Arial"/>
              </a:rPr>
              <a:t>in</a:t>
            </a:r>
            <a:r>
              <a:rPr sz="1800" spc="-28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counting</a:t>
            </a:r>
            <a:r>
              <a:rPr sz="1800" spc="-2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the</a:t>
            </a:r>
            <a:r>
              <a:rPr sz="1800" spc="-300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bacterial</a:t>
            </a:r>
            <a:r>
              <a:rPr sz="1800" spc="-27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colony.</a:t>
            </a:r>
            <a:endParaRPr sz="18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spcBef>
                <a:spcPts val="1790"/>
              </a:spcBef>
              <a:buAutoNum type="arabicPeriod"/>
              <a:tabLst>
                <a:tab pos="259715" algn="l"/>
              </a:tabLst>
            </a:pP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Tidious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and </a:t>
            </a:r>
            <a:r>
              <a:rPr sz="1800" spc="-110" dirty="0">
                <a:solidFill>
                  <a:srgbClr val="E9EEF0"/>
                </a:solidFill>
                <a:latin typeface="Arial"/>
                <a:cs typeface="Arial"/>
              </a:rPr>
              <a:t>time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consuming </a:t>
            </a:r>
            <a:r>
              <a:rPr sz="1800" spc="-130" dirty="0">
                <a:solidFill>
                  <a:srgbClr val="E9EEF0"/>
                </a:solidFill>
                <a:latin typeface="Arial"/>
                <a:cs typeface="Arial"/>
              </a:rPr>
              <a:t>method, microbes </a:t>
            </a:r>
            <a:r>
              <a:rPr sz="1800" spc="-100" dirty="0">
                <a:solidFill>
                  <a:srgbClr val="E9EEF0"/>
                </a:solidFill>
                <a:latin typeface="Arial"/>
                <a:cs typeface="Arial"/>
              </a:rPr>
              <a:t>are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subjected </a:t>
            </a:r>
            <a:r>
              <a:rPr sz="1800" spc="-65" dirty="0">
                <a:solidFill>
                  <a:srgbClr val="E9EEF0"/>
                </a:solidFill>
                <a:latin typeface="Arial"/>
                <a:cs typeface="Arial"/>
              </a:rPr>
              <a:t>to 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heat </a:t>
            </a:r>
            <a:r>
              <a:rPr sz="1800" spc="-120" dirty="0">
                <a:solidFill>
                  <a:srgbClr val="E9EEF0"/>
                </a:solidFill>
                <a:latin typeface="Arial"/>
                <a:cs typeface="Arial"/>
              </a:rPr>
              <a:t>shock </a:t>
            </a: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because</a:t>
            </a:r>
            <a:r>
              <a:rPr sz="1800" spc="-14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liquid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25" dirty="0">
                <a:solidFill>
                  <a:srgbClr val="E9EEF0"/>
                </a:solidFill>
                <a:latin typeface="Arial"/>
                <a:cs typeface="Arial"/>
              </a:rPr>
              <a:t>medium</a:t>
            </a:r>
            <a:r>
              <a:rPr sz="1800" spc="-28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E9EEF0"/>
                </a:solidFill>
                <a:latin typeface="Arial"/>
                <a:cs typeface="Arial"/>
              </a:rPr>
              <a:t>maintained</a:t>
            </a:r>
            <a:r>
              <a:rPr sz="1800" spc="-26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E9EEF0"/>
                </a:solidFill>
                <a:latin typeface="Arial"/>
                <a:cs typeface="Arial"/>
              </a:rPr>
              <a:t>at</a:t>
            </a:r>
            <a:r>
              <a:rPr sz="1800" spc="-295" dirty="0">
                <a:solidFill>
                  <a:srgbClr val="E9EEF0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E9EEF0"/>
                </a:solidFill>
                <a:latin typeface="Arial"/>
                <a:cs typeface="Arial"/>
              </a:rPr>
              <a:t>45</a:t>
            </a:r>
            <a:r>
              <a:rPr sz="1800" spc="-114" dirty="0">
                <a:solidFill>
                  <a:srgbClr val="E9EEF0"/>
                </a:solidFill>
                <a:latin typeface="Noto Sans Mono CJK JP Bold"/>
                <a:cs typeface="Noto Sans Mono CJK JP Bold"/>
              </a:rPr>
              <a:t>℃.</a:t>
            </a:r>
            <a:endParaRPr sz="1800">
              <a:latin typeface="Noto Sans Mono CJK JP Bold"/>
              <a:cs typeface="Noto Sans Mono CJK JP Bold"/>
            </a:endParaRPr>
          </a:p>
          <a:p>
            <a:pPr marL="300355" indent="-288290">
              <a:lnSpc>
                <a:spcPct val="100000"/>
              </a:lnSpc>
              <a:spcBef>
                <a:spcPts val="1675"/>
              </a:spcBef>
              <a:buAutoNum type="arabicPeriod" startAt="3"/>
              <a:tabLst>
                <a:tab pos="300990" algn="l"/>
              </a:tabLst>
            </a:pPr>
            <a:r>
              <a:rPr sz="1800" spc="-135" dirty="0">
                <a:solidFill>
                  <a:srgbClr val="E9EEF0"/>
                </a:solidFill>
                <a:latin typeface="Noto Sans Mono CJK JP Bold"/>
                <a:cs typeface="Noto Sans Mono CJK JP Bold"/>
              </a:rPr>
              <a:t>Unsuitable-</a:t>
            </a:r>
            <a:r>
              <a:rPr sz="1800" spc="-305" dirty="0">
                <a:solidFill>
                  <a:srgbClr val="E9EEF0"/>
                </a:solidFill>
                <a:latin typeface="Noto Sans Mono CJK JP Bold"/>
                <a:cs typeface="Noto Sans Mono CJK JP Bold"/>
              </a:rPr>
              <a:t> </a:t>
            </a:r>
            <a:r>
              <a:rPr sz="1900" i="1" spc="-155" dirty="0">
                <a:solidFill>
                  <a:srgbClr val="E9EEF0"/>
                </a:solidFill>
                <a:latin typeface="Arimo"/>
                <a:cs typeface="Arimo"/>
              </a:rPr>
              <a:t>Psychrophile</a:t>
            </a:r>
            <a:endParaRPr sz="190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1364</Words>
  <Application>Microsoft Office PowerPoint</Application>
  <PresentationFormat>On-screen Show (4:3)</PresentationFormat>
  <Paragraphs>221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Aharoni</vt:lpstr>
      <vt:lpstr>Arial</vt:lpstr>
      <vt:lpstr>Arimo</vt:lpstr>
      <vt:lpstr>Bodoni MT Black</vt:lpstr>
      <vt:lpstr>Calibri</vt:lpstr>
      <vt:lpstr>Carlito</vt:lpstr>
      <vt:lpstr>Courier New</vt:lpstr>
      <vt:lpstr>Georgia</vt:lpstr>
      <vt:lpstr>Noto Sans Mono CJK JP Bold</vt:lpstr>
      <vt:lpstr>Times New Roman</vt:lpstr>
      <vt:lpstr>Trebuchet MS</vt:lpstr>
      <vt:lpstr>Wingdings</vt:lpstr>
      <vt:lpstr>Office Theme</vt:lpstr>
      <vt:lpstr>ISOLATION &amp; PRESERVATION METHODS FOR  PURE CULTURE</vt:lpstr>
      <vt:lpstr>Pure Culture Technique</vt:lpstr>
      <vt:lpstr>Why important ? Pure cultures are important in microbiology for the following reasons-</vt:lpstr>
      <vt:lpstr>ISOLATION TECHNIQUE OF  PURE CULTURE</vt:lpstr>
      <vt:lpstr>PowerPoint Presentation</vt:lpstr>
      <vt:lpstr>1.Streak plate method</vt:lpstr>
      <vt:lpstr>PowerPoint Presentation</vt:lpstr>
      <vt:lpstr>2. Pour plate method</vt:lpstr>
      <vt:lpstr>PowerPoint Presentation</vt:lpstr>
      <vt:lpstr>3. Spread plate method</vt:lpstr>
      <vt:lpstr>PowerPoint Presentation</vt:lpstr>
      <vt:lpstr>PowerPoint Presentation</vt:lpstr>
      <vt:lpstr>PowerPoint Presentation</vt:lpstr>
      <vt:lpstr>4. Roll tube method.</vt:lpstr>
      <vt:lpstr>5. Micromanipulator method</vt:lpstr>
      <vt:lpstr>PowerPoint Presentation</vt:lpstr>
      <vt:lpstr>PRESERVATION OF PURE  CULTURE</vt:lpstr>
      <vt:lpstr>Objectives of preservation</vt:lpstr>
      <vt:lpstr>Why to Preserve Bacteria?</vt:lpstr>
      <vt:lpstr>PowerPoint Presentation</vt:lpstr>
      <vt:lpstr>Preservation methods of Bacteria</vt:lpstr>
      <vt:lpstr>1. Periodic transfer to fresh medium</vt:lpstr>
      <vt:lpstr>2. Storage at low temprature</vt:lpstr>
      <vt:lpstr>1. REFRIGERATION</vt:lpstr>
      <vt:lpstr>2. CRYOPRESERVATION</vt:lpstr>
      <vt:lpstr>3. Storage in sterile soil</vt:lpstr>
      <vt:lpstr>4.Preservation by overlaying culture with mineral oil</vt:lpstr>
      <vt:lpstr>PowerPoint Presentation</vt:lpstr>
      <vt:lpstr>5. Lyophillization or freeze drying</vt:lpstr>
      <vt:lpstr>PowerPoint Presentation</vt:lpstr>
      <vt:lpstr>Lyophillization Process</vt:lpstr>
      <vt:lpstr>PowerPoint Presentation</vt:lpstr>
      <vt:lpstr>ADVANTAGES</vt:lpstr>
      <vt:lpstr>DISADVANTAGES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&amp; PRESERVATION METHODS FOR  PURE CULTURE</dc:title>
  <cp:lastModifiedBy>pintu</cp:lastModifiedBy>
  <cp:revision>1</cp:revision>
  <dcterms:created xsi:type="dcterms:W3CDTF">2020-06-19T18:13:38Z</dcterms:created>
  <dcterms:modified xsi:type="dcterms:W3CDTF">2020-06-19T18:28:16Z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2020-06-19T00:00:00Z</vt:filetime>
  </property>
</Properties>
</file>