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0" i="0">
                <a:solidFill>
                  <a:srgbClr val="56221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304" y="3810"/>
            <a:ext cx="819785" cy="819150"/>
          </a:xfrm>
          <a:custGeom>
            <a:avLst/>
            <a:gdLst/>
            <a:ahLst/>
            <a:cxnLst/>
            <a:rect l="l" t="t" r="r" b="b"/>
            <a:pathLst>
              <a:path w="819785" h="819150">
                <a:moveTo>
                  <a:pt x="819655" y="0"/>
                </a:moveTo>
                <a:lnTo>
                  <a:pt x="505" y="0"/>
                </a:lnTo>
                <a:lnTo>
                  <a:pt x="0" y="819150"/>
                </a:lnTo>
                <a:lnTo>
                  <a:pt x="505" y="819150"/>
                </a:lnTo>
                <a:lnTo>
                  <a:pt x="48635" y="817759"/>
                </a:lnTo>
                <a:lnTo>
                  <a:pt x="96034" y="813638"/>
                </a:lnTo>
                <a:lnTo>
                  <a:pt x="142623" y="806864"/>
                </a:lnTo>
                <a:lnTo>
                  <a:pt x="188327" y="797514"/>
                </a:lnTo>
                <a:lnTo>
                  <a:pt x="233067" y="785664"/>
                </a:lnTo>
                <a:lnTo>
                  <a:pt x="276768" y="771391"/>
                </a:lnTo>
                <a:lnTo>
                  <a:pt x="319353" y="754772"/>
                </a:lnTo>
                <a:lnTo>
                  <a:pt x="360744" y="735885"/>
                </a:lnTo>
                <a:lnTo>
                  <a:pt x="400865" y="714805"/>
                </a:lnTo>
                <a:lnTo>
                  <a:pt x="439639" y="691610"/>
                </a:lnTo>
                <a:lnTo>
                  <a:pt x="476990" y="666377"/>
                </a:lnTo>
                <a:lnTo>
                  <a:pt x="512839" y="639182"/>
                </a:lnTo>
                <a:lnTo>
                  <a:pt x="547112" y="610102"/>
                </a:lnTo>
                <a:lnTo>
                  <a:pt x="579729" y="579215"/>
                </a:lnTo>
                <a:lnTo>
                  <a:pt x="610616" y="546596"/>
                </a:lnTo>
                <a:lnTo>
                  <a:pt x="639695" y="512323"/>
                </a:lnTo>
                <a:lnTo>
                  <a:pt x="666889" y="476473"/>
                </a:lnTo>
                <a:lnTo>
                  <a:pt x="692122" y="439123"/>
                </a:lnTo>
                <a:lnTo>
                  <a:pt x="715316" y="400349"/>
                </a:lnTo>
                <a:lnTo>
                  <a:pt x="736395" y="360228"/>
                </a:lnTo>
                <a:lnTo>
                  <a:pt x="755281" y="318837"/>
                </a:lnTo>
                <a:lnTo>
                  <a:pt x="771899" y="276253"/>
                </a:lnTo>
                <a:lnTo>
                  <a:pt x="786171" y="232553"/>
                </a:lnTo>
                <a:lnTo>
                  <a:pt x="798020" y="187814"/>
                </a:lnTo>
                <a:lnTo>
                  <a:pt x="807370" y="142112"/>
                </a:lnTo>
                <a:lnTo>
                  <a:pt x="814144" y="95524"/>
                </a:lnTo>
                <a:lnTo>
                  <a:pt x="818264" y="48128"/>
                </a:lnTo>
                <a:lnTo>
                  <a:pt x="819655" y="0"/>
                </a:lnTo>
                <a:close/>
              </a:path>
            </a:pathLst>
          </a:custGeom>
          <a:solidFill>
            <a:srgbClr val="FDF9F4">
              <a:alpha val="3294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304" y="3810"/>
            <a:ext cx="819785" cy="819150"/>
          </a:xfrm>
          <a:custGeom>
            <a:avLst/>
            <a:gdLst/>
            <a:ahLst/>
            <a:cxnLst/>
            <a:rect l="l" t="t" r="r" b="b"/>
            <a:pathLst>
              <a:path w="819785" h="819150">
                <a:moveTo>
                  <a:pt x="819655" y="0"/>
                </a:moveTo>
                <a:lnTo>
                  <a:pt x="818264" y="48128"/>
                </a:lnTo>
                <a:lnTo>
                  <a:pt x="814144" y="95524"/>
                </a:lnTo>
                <a:lnTo>
                  <a:pt x="807370" y="142112"/>
                </a:lnTo>
                <a:lnTo>
                  <a:pt x="798020" y="187814"/>
                </a:lnTo>
                <a:lnTo>
                  <a:pt x="786171" y="232553"/>
                </a:lnTo>
                <a:lnTo>
                  <a:pt x="771899" y="276253"/>
                </a:lnTo>
                <a:lnTo>
                  <a:pt x="755281" y="318837"/>
                </a:lnTo>
                <a:lnTo>
                  <a:pt x="736395" y="360228"/>
                </a:lnTo>
                <a:lnTo>
                  <a:pt x="715316" y="400349"/>
                </a:lnTo>
                <a:lnTo>
                  <a:pt x="692122" y="439123"/>
                </a:lnTo>
                <a:lnTo>
                  <a:pt x="666889" y="476473"/>
                </a:lnTo>
                <a:lnTo>
                  <a:pt x="639695" y="512323"/>
                </a:lnTo>
                <a:lnTo>
                  <a:pt x="610616" y="546596"/>
                </a:lnTo>
                <a:lnTo>
                  <a:pt x="579729" y="579215"/>
                </a:lnTo>
                <a:lnTo>
                  <a:pt x="547112" y="610102"/>
                </a:lnTo>
                <a:lnTo>
                  <a:pt x="512839" y="639182"/>
                </a:lnTo>
                <a:lnTo>
                  <a:pt x="476990" y="666377"/>
                </a:lnTo>
                <a:lnTo>
                  <a:pt x="439639" y="691610"/>
                </a:lnTo>
                <a:lnTo>
                  <a:pt x="400865" y="714805"/>
                </a:lnTo>
                <a:lnTo>
                  <a:pt x="360744" y="735885"/>
                </a:lnTo>
                <a:lnTo>
                  <a:pt x="319353" y="754772"/>
                </a:lnTo>
                <a:lnTo>
                  <a:pt x="276768" y="771391"/>
                </a:lnTo>
                <a:lnTo>
                  <a:pt x="233067" y="785664"/>
                </a:lnTo>
                <a:lnTo>
                  <a:pt x="188327" y="797514"/>
                </a:lnTo>
                <a:lnTo>
                  <a:pt x="142623" y="806864"/>
                </a:lnTo>
                <a:lnTo>
                  <a:pt x="96034" y="813638"/>
                </a:lnTo>
                <a:lnTo>
                  <a:pt x="48635" y="817759"/>
                </a:lnTo>
                <a:lnTo>
                  <a:pt x="505" y="819150"/>
                </a:lnTo>
                <a:lnTo>
                  <a:pt x="336" y="819150"/>
                </a:lnTo>
                <a:lnTo>
                  <a:pt x="168" y="819150"/>
                </a:lnTo>
                <a:lnTo>
                  <a:pt x="0" y="819150"/>
                </a:lnTo>
                <a:lnTo>
                  <a:pt x="505" y="0"/>
                </a:lnTo>
                <a:lnTo>
                  <a:pt x="819655" y="0"/>
                </a:lnTo>
                <a:close/>
              </a:path>
            </a:pathLst>
          </a:custGeom>
          <a:ln w="3175">
            <a:solidFill>
              <a:srgbClr val="D2C39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28015" y="6095"/>
            <a:ext cx="1784604" cy="17846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169163" y="21335"/>
            <a:ext cx="1702435" cy="1702435"/>
          </a:xfrm>
          <a:custGeom>
            <a:avLst/>
            <a:gdLst/>
            <a:ahLst/>
            <a:cxnLst/>
            <a:rect l="l" t="t" r="r" b="b"/>
            <a:pathLst>
              <a:path w="1702435" h="1702435">
                <a:moveTo>
                  <a:pt x="0" y="851154"/>
                </a:moveTo>
                <a:lnTo>
                  <a:pt x="1347" y="802859"/>
                </a:lnTo>
                <a:lnTo>
                  <a:pt x="5341" y="755271"/>
                </a:lnTo>
                <a:lnTo>
                  <a:pt x="11910" y="708461"/>
                </a:lnTo>
                <a:lnTo>
                  <a:pt x="20983" y="662500"/>
                </a:lnTo>
                <a:lnTo>
                  <a:pt x="32487" y="617462"/>
                </a:lnTo>
                <a:lnTo>
                  <a:pt x="46350" y="573417"/>
                </a:lnTo>
                <a:lnTo>
                  <a:pt x="62501" y="530438"/>
                </a:lnTo>
                <a:lnTo>
                  <a:pt x="80868" y="488596"/>
                </a:lnTo>
                <a:lnTo>
                  <a:pt x="101378" y="447964"/>
                </a:lnTo>
                <a:lnTo>
                  <a:pt x="123961" y="408613"/>
                </a:lnTo>
                <a:lnTo>
                  <a:pt x="148543" y="370615"/>
                </a:lnTo>
                <a:lnTo>
                  <a:pt x="175055" y="334042"/>
                </a:lnTo>
                <a:lnTo>
                  <a:pt x="203422" y="298966"/>
                </a:lnTo>
                <a:lnTo>
                  <a:pt x="233574" y="265459"/>
                </a:lnTo>
                <a:lnTo>
                  <a:pt x="265439" y="233593"/>
                </a:lnTo>
                <a:lnTo>
                  <a:pt x="298945" y="203439"/>
                </a:lnTo>
                <a:lnTo>
                  <a:pt x="334020" y="175070"/>
                </a:lnTo>
                <a:lnTo>
                  <a:pt x="370593" y="148557"/>
                </a:lnTo>
                <a:lnTo>
                  <a:pt x="408590" y="123973"/>
                </a:lnTo>
                <a:lnTo>
                  <a:pt x="447941" y="101388"/>
                </a:lnTo>
                <a:lnTo>
                  <a:pt x="488574" y="80876"/>
                </a:lnTo>
                <a:lnTo>
                  <a:pt x="530417" y="62508"/>
                </a:lnTo>
                <a:lnTo>
                  <a:pt x="573397" y="46355"/>
                </a:lnTo>
                <a:lnTo>
                  <a:pt x="617444" y="32490"/>
                </a:lnTo>
                <a:lnTo>
                  <a:pt x="662485" y="20985"/>
                </a:lnTo>
                <a:lnTo>
                  <a:pt x="708448" y="11912"/>
                </a:lnTo>
                <a:lnTo>
                  <a:pt x="755262" y="5342"/>
                </a:lnTo>
                <a:lnTo>
                  <a:pt x="802854" y="1347"/>
                </a:lnTo>
                <a:lnTo>
                  <a:pt x="851154" y="0"/>
                </a:lnTo>
                <a:lnTo>
                  <a:pt x="899448" y="1347"/>
                </a:lnTo>
                <a:lnTo>
                  <a:pt x="947036" y="5342"/>
                </a:lnTo>
                <a:lnTo>
                  <a:pt x="993846" y="11912"/>
                </a:lnTo>
                <a:lnTo>
                  <a:pt x="1039807" y="20985"/>
                </a:lnTo>
                <a:lnTo>
                  <a:pt x="1084845" y="32490"/>
                </a:lnTo>
                <a:lnTo>
                  <a:pt x="1128890" y="46355"/>
                </a:lnTo>
                <a:lnTo>
                  <a:pt x="1171869" y="62508"/>
                </a:lnTo>
                <a:lnTo>
                  <a:pt x="1213711" y="80876"/>
                </a:lnTo>
                <a:lnTo>
                  <a:pt x="1254343" y="101388"/>
                </a:lnTo>
                <a:lnTo>
                  <a:pt x="1293694" y="123973"/>
                </a:lnTo>
                <a:lnTo>
                  <a:pt x="1331692" y="148557"/>
                </a:lnTo>
                <a:lnTo>
                  <a:pt x="1368265" y="175070"/>
                </a:lnTo>
                <a:lnTo>
                  <a:pt x="1403341" y="203439"/>
                </a:lnTo>
                <a:lnTo>
                  <a:pt x="1436848" y="233593"/>
                </a:lnTo>
                <a:lnTo>
                  <a:pt x="1468714" y="265459"/>
                </a:lnTo>
                <a:lnTo>
                  <a:pt x="1498868" y="298966"/>
                </a:lnTo>
                <a:lnTo>
                  <a:pt x="1527237" y="334042"/>
                </a:lnTo>
                <a:lnTo>
                  <a:pt x="1553750" y="370615"/>
                </a:lnTo>
                <a:lnTo>
                  <a:pt x="1578334" y="408613"/>
                </a:lnTo>
                <a:lnTo>
                  <a:pt x="1600919" y="447964"/>
                </a:lnTo>
                <a:lnTo>
                  <a:pt x="1621431" y="488596"/>
                </a:lnTo>
                <a:lnTo>
                  <a:pt x="1639799" y="530438"/>
                </a:lnTo>
                <a:lnTo>
                  <a:pt x="1655952" y="573417"/>
                </a:lnTo>
                <a:lnTo>
                  <a:pt x="1669817" y="617462"/>
                </a:lnTo>
                <a:lnTo>
                  <a:pt x="1681322" y="662500"/>
                </a:lnTo>
                <a:lnTo>
                  <a:pt x="1690395" y="708461"/>
                </a:lnTo>
                <a:lnTo>
                  <a:pt x="1696965" y="755271"/>
                </a:lnTo>
                <a:lnTo>
                  <a:pt x="1700960" y="802859"/>
                </a:lnTo>
                <a:lnTo>
                  <a:pt x="1702308" y="851154"/>
                </a:lnTo>
                <a:lnTo>
                  <a:pt x="1700960" y="899448"/>
                </a:lnTo>
                <a:lnTo>
                  <a:pt x="1696965" y="947036"/>
                </a:lnTo>
                <a:lnTo>
                  <a:pt x="1690395" y="993846"/>
                </a:lnTo>
                <a:lnTo>
                  <a:pt x="1681322" y="1039807"/>
                </a:lnTo>
                <a:lnTo>
                  <a:pt x="1669817" y="1084845"/>
                </a:lnTo>
                <a:lnTo>
                  <a:pt x="1655952" y="1128890"/>
                </a:lnTo>
                <a:lnTo>
                  <a:pt x="1639799" y="1171869"/>
                </a:lnTo>
                <a:lnTo>
                  <a:pt x="1621431" y="1213711"/>
                </a:lnTo>
                <a:lnTo>
                  <a:pt x="1600919" y="1254343"/>
                </a:lnTo>
                <a:lnTo>
                  <a:pt x="1578334" y="1293694"/>
                </a:lnTo>
                <a:lnTo>
                  <a:pt x="1553750" y="1331692"/>
                </a:lnTo>
                <a:lnTo>
                  <a:pt x="1527237" y="1368265"/>
                </a:lnTo>
                <a:lnTo>
                  <a:pt x="1498868" y="1403341"/>
                </a:lnTo>
                <a:lnTo>
                  <a:pt x="1468714" y="1436848"/>
                </a:lnTo>
                <a:lnTo>
                  <a:pt x="1436848" y="1468714"/>
                </a:lnTo>
                <a:lnTo>
                  <a:pt x="1403341" y="1498868"/>
                </a:lnTo>
                <a:lnTo>
                  <a:pt x="1368265" y="1527237"/>
                </a:lnTo>
                <a:lnTo>
                  <a:pt x="1331692" y="1553750"/>
                </a:lnTo>
                <a:lnTo>
                  <a:pt x="1293694" y="1578334"/>
                </a:lnTo>
                <a:lnTo>
                  <a:pt x="1254343" y="1600919"/>
                </a:lnTo>
                <a:lnTo>
                  <a:pt x="1213711" y="1621431"/>
                </a:lnTo>
                <a:lnTo>
                  <a:pt x="1171869" y="1639799"/>
                </a:lnTo>
                <a:lnTo>
                  <a:pt x="1128890" y="1655952"/>
                </a:lnTo>
                <a:lnTo>
                  <a:pt x="1084845" y="1669817"/>
                </a:lnTo>
                <a:lnTo>
                  <a:pt x="1039807" y="1681322"/>
                </a:lnTo>
                <a:lnTo>
                  <a:pt x="993846" y="1690395"/>
                </a:lnTo>
                <a:lnTo>
                  <a:pt x="947036" y="1696965"/>
                </a:lnTo>
                <a:lnTo>
                  <a:pt x="899448" y="1700960"/>
                </a:lnTo>
                <a:lnTo>
                  <a:pt x="851154" y="1702308"/>
                </a:lnTo>
                <a:lnTo>
                  <a:pt x="802854" y="1700960"/>
                </a:lnTo>
                <a:lnTo>
                  <a:pt x="755262" y="1696965"/>
                </a:lnTo>
                <a:lnTo>
                  <a:pt x="708448" y="1690395"/>
                </a:lnTo>
                <a:lnTo>
                  <a:pt x="662485" y="1681322"/>
                </a:lnTo>
                <a:lnTo>
                  <a:pt x="617444" y="1669817"/>
                </a:lnTo>
                <a:lnTo>
                  <a:pt x="573397" y="1655952"/>
                </a:lnTo>
                <a:lnTo>
                  <a:pt x="530417" y="1639799"/>
                </a:lnTo>
                <a:lnTo>
                  <a:pt x="488574" y="1621431"/>
                </a:lnTo>
                <a:lnTo>
                  <a:pt x="447941" y="1600919"/>
                </a:lnTo>
                <a:lnTo>
                  <a:pt x="408590" y="1578334"/>
                </a:lnTo>
                <a:lnTo>
                  <a:pt x="370593" y="1553750"/>
                </a:lnTo>
                <a:lnTo>
                  <a:pt x="334020" y="1527237"/>
                </a:lnTo>
                <a:lnTo>
                  <a:pt x="298945" y="1498868"/>
                </a:lnTo>
                <a:lnTo>
                  <a:pt x="265439" y="1468714"/>
                </a:lnTo>
                <a:lnTo>
                  <a:pt x="233574" y="1436848"/>
                </a:lnTo>
                <a:lnTo>
                  <a:pt x="203422" y="1403341"/>
                </a:lnTo>
                <a:lnTo>
                  <a:pt x="175055" y="1368265"/>
                </a:lnTo>
                <a:lnTo>
                  <a:pt x="148543" y="1331692"/>
                </a:lnTo>
                <a:lnTo>
                  <a:pt x="123961" y="1293694"/>
                </a:lnTo>
                <a:lnTo>
                  <a:pt x="101378" y="1254343"/>
                </a:lnTo>
                <a:lnTo>
                  <a:pt x="80868" y="1213711"/>
                </a:lnTo>
                <a:lnTo>
                  <a:pt x="62501" y="1171869"/>
                </a:lnTo>
                <a:lnTo>
                  <a:pt x="46350" y="1128890"/>
                </a:lnTo>
                <a:lnTo>
                  <a:pt x="32487" y="1084845"/>
                </a:lnTo>
                <a:lnTo>
                  <a:pt x="20983" y="1039807"/>
                </a:lnTo>
                <a:lnTo>
                  <a:pt x="11910" y="993846"/>
                </a:lnTo>
                <a:lnTo>
                  <a:pt x="5341" y="947036"/>
                </a:lnTo>
                <a:lnTo>
                  <a:pt x="1347" y="899448"/>
                </a:lnTo>
                <a:lnTo>
                  <a:pt x="0" y="851154"/>
                </a:lnTo>
                <a:close/>
              </a:path>
            </a:pathLst>
          </a:custGeom>
          <a:ln w="27432">
            <a:solidFill>
              <a:srgbClr val="FFF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172212" y="1045463"/>
            <a:ext cx="1155192" cy="115061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87319" y="1050633"/>
            <a:ext cx="1116813" cy="111147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87319" y="1050633"/>
            <a:ext cx="1116965" cy="1111885"/>
          </a:xfrm>
          <a:custGeom>
            <a:avLst/>
            <a:gdLst/>
            <a:ahLst/>
            <a:cxnLst/>
            <a:rect l="l" t="t" r="r" b="b"/>
            <a:pathLst>
              <a:path w="1116965" h="1111885">
                <a:moveTo>
                  <a:pt x="118496" y="204634"/>
                </a:moveTo>
                <a:lnTo>
                  <a:pt x="149785" y="168741"/>
                </a:lnTo>
                <a:lnTo>
                  <a:pt x="183515" y="136234"/>
                </a:lnTo>
                <a:lnTo>
                  <a:pt x="219451" y="107137"/>
                </a:lnTo>
                <a:lnTo>
                  <a:pt x="257356" y="81474"/>
                </a:lnTo>
                <a:lnTo>
                  <a:pt x="296996" y="59270"/>
                </a:lnTo>
                <a:lnTo>
                  <a:pt x="338135" y="40547"/>
                </a:lnTo>
                <a:lnTo>
                  <a:pt x="380538" y="25331"/>
                </a:lnTo>
                <a:lnTo>
                  <a:pt x="423971" y="13644"/>
                </a:lnTo>
                <a:lnTo>
                  <a:pt x="468196" y="5510"/>
                </a:lnTo>
                <a:lnTo>
                  <a:pt x="512980" y="954"/>
                </a:lnTo>
                <a:lnTo>
                  <a:pt x="558087" y="0"/>
                </a:lnTo>
                <a:lnTo>
                  <a:pt x="603281" y="2670"/>
                </a:lnTo>
                <a:lnTo>
                  <a:pt x="648327" y="8990"/>
                </a:lnTo>
                <a:lnTo>
                  <a:pt x="692991" y="18983"/>
                </a:lnTo>
                <a:lnTo>
                  <a:pt x="737036" y="32672"/>
                </a:lnTo>
                <a:lnTo>
                  <a:pt x="780227" y="50083"/>
                </a:lnTo>
                <a:lnTo>
                  <a:pt x="822330" y="71238"/>
                </a:lnTo>
                <a:lnTo>
                  <a:pt x="863108" y="96162"/>
                </a:lnTo>
                <a:lnTo>
                  <a:pt x="902327" y="124878"/>
                </a:lnTo>
                <a:lnTo>
                  <a:pt x="939023" y="156757"/>
                </a:lnTo>
                <a:lnTo>
                  <a:pt x="972365" y="190998"/>
                </a:lnTo>
                <a:lnTo>
                  <a:pt x="1002325" y="227366"/>
                </a:lnTo>
                <a:lnTo>
                  <a:pt x="1028874" y="265625"/>
                </a:lnTo>
                <a:lnTo>
                  <a:pt x="1051985" y="305541"/>
                </a:lnTo>
                <a:lnTo>
                  <a:pt x="1071626" y="346879"/>
                </a:lnTo>
                <a:lnTo>
                  <a:pt x="1087772" y="389404"/>
                </a:lnTo>
                <a:lnTo>
                  <a:pt x="1100392" y="432881"/>
                </a:lnTo>
                <a:lnTo>
                  <a:pt x="1109458" y="477076"/>
                </a:lnTo>
                <a:lnTo>
                  <a:pt x="1114941" y="521754"/>
                </a:lnTo>
                <a:lnTo>
                  <a:pt x="1116813" y="566679"/>
                </a:lnTo>
                <a:lnTo>
                  <a:pt x="1115044" y="611617"/>
                </a:lnTo>
                <a:lnTo>
                  <a:pt x="1109608" y="656333"/>
                </a:lnTo>
                <a:lnTo>
                  <a:pt x="1100473" y="700593"/>
                </a:lnTo>
                <a:lnTo>
                  <a:pt x="1087613" y="744160"/>
                </a:lnTo>
                <a:lnTo>
                  <a:pt x="1070998" y="786801"/>
                </a:lnTo>
                <a:lnTo>
                  <a:pt x="1050600" y="828281"/>
                </a:lnTo>
                <a:lnTo>
                  <a:pt x="1026390" y="868365"/>
                </a:lnTo>
                <a:lnTo>
                  <a:pt x="998339" y="906817"/>
                </a:lnTo>
                <a:lnTo>
                  <a:pt x="967050" y="942710"/>
                </a:lnTo>
                <a:lnTo>
                  <a:pt x="933320" y="975218"/>
                </a:lnTo>
                <a:lnTo>
                  <a:pt x="897385" y="1004315"/>
                </a:lnTo>
                <a:lnTo>
                  <a:pt x="859481" y="1029978"/>
                </a:lnTo>
                <a:lnTo>
                  <a:pt x="819841" y="1052184"/>
                </a:lnTo>
                <a:lnTo>
                  <a:pt x="778703" y="1070908"/>
                </a:lnTo>
                <a:lnTo>
                  <a:pt x="736300" y="1086127"/>
                </a:lnTo>
                <a:lnTo>
                  <a:pt x="692869" y="1097817"/>
                </a:lnTo>
                <a:lnTo>
                  <a:pt x="648644" y="1105954"/>
                </a:lnTo>
                <a:lnTo>
                  <a:pt x="603860" y="1110515"/>
                </a:lnTo>
                <a:lnTo>
                  <a:pt x="558754" y="1111476"/>
                </a:lnTo>
                <a:lnTo>
                  <a:pt x="513560" y="1108813"/>
                </a:lnTo>
                <a:lnTo>
                  <a:pt x="468514" y="1102502"/>
                </a:lnTo>
                <a:lnTo>
                  <a:pt x="423850" y="1092519"/>
                </a:lnTo>
                <a:lnTo>
                  <a:pt x="379804" y="1078841"/>
                </a:lnTo>
                <a:lnTo>
                  <a:pt x="336612" y="1061444"/>
                </a:lnTo>
                <a:lnTo>
                  <a:pt x="294508" y="1040304"/>
                </a:lnTo>
                <a:lnTo>
                  <a:pt x="253729" y="1015397"/>
                </a:lnTo>
                <a:lnTo>
                  <a:pt x="214508" y="986700"/>
                </a:lnTo>
                <a:lnTo>
                  <a:pt x="177812" y="954821"/>
                </a:lnTo>
                <a:lnTo>
                  <a:pt x="144469" y="920580"/>
                </a:lnTo>
                <a:lnTo>
                  <a:pt x="114507" y="884212"/>
                </a:lnTo>
                <a:lnTo>
                  <a:pt x="87955" y="845952"/>
                </a:lnTo>
                <a:lnTo>
                  <a:pt x="64842" y="806035"/>
                </a:lnTo>
                <a:lnTo>
                  <a:pt x="45198" y="764695"/>
                </a:lnTo>
                <a:lnTo>
                  <a:pt x="29049" y="722168"/>
                </a:lnTo>
                <a:lnTo>
                  <a:pt x="16427" y="678687"/>
                </a:lnTo>
                <a:lnTo>
                  <a:pt x="7358" y="634488"/>
                </a:lnTo>
                <a:lnTo>
                  <a:pt x="1873" y="589806"/>
                </a:lnTo>
                <a:lnTo>
                  <a:pt x="0" y="544874"/>
                </a:lnTo>
                <a:lnTo>
                  <a:pt x="1767" y="499929"/>
                </a:lnTo>
                <a:lnTo>
                  <a:pt x="7203" y="455204"/>
                </a:lnTo>
                <a:lnTo>
                  <a:pt x="16338" y="410935"/>
                </a:lnTo>
                <a:lnTo>
                  <a:pt x="29200" y="367355"/>
                </a:lnTo>
                <a:lnTo>
                  <a:pt x="45818" y="324701"/>
                </a:lnTo>
                <a:lnTo>
                  <a:pt x="66221" y="283206"/>
                </a:lnTo>
                <a:lnTo>
                  <a:pt x="90437" y="243105"/>
                </a:lnTo>
                <a:lnTo>
                  <a:pt x="118496" y="204634"/>
                </a:lnTo>
                <a:close/>
              </a:path>
            </a:pathLst>
          </a:custGeom>
          <a:ln w="7349">
            <a:solidFill>
              <a:srgbClr val="C6B79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317958" y="1181524"/>
            <a:ext cx="855980" cy="850265"/>
          </a:xfrm>
          <a:custGeom>
            <a:avLst/>
            <a:gdLst/>
            <a:ahLst/>
            <a:cxnLst/>
            <a:rect l="l" t="t" r="r" b="b"/>
            <a:pathLst>
              <a:path w="855980" h="850264">
                <a:moveTo>
                  <a:pt x="89838" y="155150"/>
                </a:moveTo>
                <a:lnTo>
                  <a:pt x="63217" y="192564"/>
                </a:lnTo>
                <a:lnTo>
                  <a:pt x="41317" y="231919"/>
                </a:lnTo>
                <a:lnTo>
                  <a:pt x="24090" y="272849"/>
                </a:lnTo>
                <a:lnTo>
                  <a:pt x="11493" y="314989"/>
                </a:lnTo>
                <a:lnTo>
                  <a:pt x="3478" y="357973"/>
                </a:lnTo>
                <a:lnTo>
                  <a:pt x="0" y="401436"/>
                </a:lnTo>
                <a:lnTo>
                  <a:pt x="1012" y="445012"/>
                </a:lnTo>
                <a:lnTo>
                  <a:pt x="6469" y="488336"/>
                </a:lnTo>
                <a:lnTo>
                  <a:pt x="16325" y="531041"/>
                </a:lnTo>
                <a:lnTo>
                  <a:pt x="30534" y="572763"/>
                </a:lnTo>
                <a:lnTo>
                  <a:pt x="49050" y="613136"/>
                </a:lnTo>
                <a:lnTo>
                  <a:pt x="71827" y="651795"/>
                </a:lnTo>
                <a:lnTo>
                  <a:pt x="98819" y="688373"/>
                </a:lnTo>
                <a:lnTo>
                  <a:pt x="129979" y="722506"/>
                </a:lnTo>
                <a:lnTo>
                  <a:pt x="165264" y="753828"/>
                </a:lnTo>
                <a:lnTo>
                  <a:pt x="203626" y="781288"/>
                </a:lnTo>
                <a:lnTo>
                  <a:pt x="243815" y="804104"/>
                </a:lnTo>
                <a:lnTo>
                  <a:pt x="285462" y="822312"/>
                </a:lnTo>
                <a:lnTo>
                  <a:pt x="328203" y="835949"/>
                </a:lnTo>
                <a:lnTo>
                  <a:pt x="371670" y="845051"/>
                </a:lnTo>
                <a:lnTo>
                  <a:pt x="415497" y="849655"/>
                </a:lnTo>
                <a:lnTo>
                  <a:pt x="459319" y="849796"/>
                </a:lnTo>
                <a:lnTo>
                  <a:pt x="502768" y="845511"/>
                </a:lnTo>
                <a:lnTo>
                  <a:pt x="545478" y="836837"/>
                </a:lnTo>
                <a:lnTo>
                  <a:pt x="587084" y="823809"/>
                </a:lnTo>
                <a:lnTo>
                  <a:pt x="627219" y="806465"/>
                </a:lnTo>
                <a:lnTo>
                  <a:pt x="665516" y="784840"/>
                </a:lnTo>
                <a:lnTo>
                  <a:pt x="701609" y="758971"/>
                </a:lnTo>
                <a:lnTo>
                  <a:pt x="735133" y="728894"/>
                </a:lnTo>
                <a:lnTo>
                  <a:pt x="765720" y="694646"/>
                </a:lnTo>
                <a:lnTo>
                  <a:pt x="792343" y="657209"/>
                </a:lnTo>
                <a:lnTo>
                  <a:pt x="814245" y="617838"/>
                </a:lnTo>
                <a:lnTo>
                  <a:pt x="831472" y="576897"/>
                </a:lnTo>
                <a:lnTo>
                  <a:pt x="844071" y="534752"/>
                </a:lnTo>
                <a:lnTo>
                  <a:pt x="852086" y="491766"/>
                </a:lnTo>
                <a:lnTo>
                  <a:pt x="855565" y="448304"/>
                </a:lnTo>
                <a:lnTo>
                  <a:pt x="854552" y="404733"/>
                </a:lnTo>
                <a:lnTo>
                  <a:pt x="849095" y="361416"/>
                </a:lnTo>
                <a:lnTo>
                  <a:pt x="839239" y="318718"/>
                </a:lnTo>
                <a:lnTo>
                  <a:pt x="825030" y="277004"/>
                </a:lnTo>
                <a:lnTo>
                  <a:pt x="806515" y="236639"/>
                </a:lnTo>
                <a:lnTo>
                  <a:pt x="783739" y="197988"/>
                </a:lnTo>
                <a:lnTo>
                  <a:pt x="756748" y="161416"/>
                </a:lnTo>
                <a:lnTo>
                  <a:pt x="725589" y="127288"/>
                </a:lnTo>
                <a:lnTo>
                  <a:pt x="690307" y="95968"/>
                </a:lnTo>
                <a:lnTo>
                  <a:pt x="651942" y="68508"/>
                </a:lnTo>
                <a:lnTo>
                  <a:pt x="611752" y="45692"/>
                </a:lnTo>
                <a:lnTo>
                  <a:pt x="570102" y="27483"/>
                </a:lnTo>
                <a:lnTo>
                  <a:pt x="527360" y="13846"/>
                </a:lnTo>
                <a:lnTo>
                  <a:pt x="483892" y="4744"/>
                </a:lnTo>
                <a:lnTo>
                  <a:pt x="440064" y="141"/>
                </a:lnTo>
                <a:lnTo>
                  <a:pt x="396241" y="0"/>
                </a:lnTo>
                <a:lnTo>
                  <a:pt x="352791" y="4284"/>
                </a:lnTo>
                <a:lnTo>
                  <a:pt x="310080" y="12959"/>
                </a:lnTo>
                <a:lnTo>
                  <a:pt x="268474" y="25986"/>
                </a:lnTo>
                <a:lnTo>
                  <a:pt x="228339" y="43330"/>
                </a:lnTo>
                <a:lnTo>
                  <a:pt x="190042" y="64955"/>
                </a:lnTo>
                <a:lnTo>
                  <a:pt x="153949" y="90824"/>
                </a:lnTo>
                <a:lnTo>
                  <a:pt x="120425" y="120901"/>
                </a:lnTo>
                <a:lnTo>
                  <a:pt x="89838" y="155150"/>
                </a:lnTo>
                <a:close/>
              </a:path>
            </a:pathLst>
          </a:custGeom>
          <a:ln w="7349">
            <a:solidFill>
              <a:srgbClr val="C6B79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088136" y="0"/>
            <a:ext cx="8056245" cy="6858000"/>
          </a:xfrm>
          <a:custGeom>
            <a:avLst/>
            <a:gdLst/>
            <a:ahLst/>
            <a:cxnLst/>
            <a:rect l="l" t="t" r="r" b="b"/>
            <a:pathLst>
              <a:path w="8056245" h="6858000">
                <a:moveTo>
                  <a:pt x="0" y="6858000"/>
                </a:moveTo>
                <a:lnTo>
                  <a:pt x="8055863" y="6858000"/>
                </a:lnTo>
                <a:lnTo>
                  <a:pt x="8055863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935736" y="0"/>
            <a:ext cx="155447" cy="6858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105156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7315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2515361" y="305561"/>
            <a:ext cx="228600" cy="685800"/>
          </a:xfrm>
          <a:custGeom>
            <a:avLst/>
            <a:gdLst/>
            <a:ahLst/>
            <a:cxnLst/>
            <a:rect l="l" t="t" r="r" b="b"/>
            <a:pathLst>
              <a:path w="228600" h="685800">
                <a:moveTo>
                  <a:pt x="228600" y="571500"/>
                </a:moveTo>
                <a:lnTo>
                  <a:pt x="0" y="571500"/>
                </a:lnTo>
                <a:lnTo>
                  <a:pt x="114300" y="685800"/>
                </a:lnTo>
                <a:lnTo>
                  <a:pt x="228600" y="571500"/>
                </a:lnTo>
                <a:close/>
              </a:path>
              <a:path w="228600" h="685800">
                <a:moveTo>
                  <a:pt x="171450" y="0"/>
                </a:moveTo>
                <a:lnTo>
                  <a:pt x="57150" y="0"/>
                </a:lnTo>
                <a:lnTo>
                  <a:pt x="57150" y="571500"/>
                </a:lnTo>
                <a:lnTo>
                  <a:pt x="171450" y="571500"/>
                </a:lnTo>
                <a:lnTo>
                  <a:pt x="171450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2515361" y="305561"/>
            <a:ext cx="228600" cy="685800"/>
          </a:xfrm>
          <a:custGeom>
            <a:avLst/>
            <a:gdLst/>
            <a:ahLst/>
            <a:cxnLst/>
            <a:rect l="l" t="t" r="r" b="b"/>
            <a:pathLst>
              <a:path w="228600" h="685800">
                <a:moveTo>
                  <a:pt x="0" y="571500"/>
                </a:moveTo>
                <a:lnTo>
                  <a:pt x="57150" y="571500"/>
                </a:lnTo>
                <a:lnTo>
                  <a:pt x="57150" y="0"/>
                </a:lnTo>
                <a:lnTo>
                  <a:pt x="171450" y="0"/>
                </a:lnTo>
                <a:lnTo>
                  <a:pt x="171450" y="571500"/>
                </a:lnTo>
                <a:lnTo>
                  <a:pt x="228600" y="571500"/>
                </a:lnTo>
                <a:lnTo>
                  <a:pt x="114300" y="685800"/>
                </a:lnTo>
                <a:lnTo>
                  <a:pt x="0" y="571500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2672333" y="439673"/>
            <a:ext cx="4354195" cy="121920"/>
          </a:xfrm>
          <a:custGeom>
            <a:avLst/>
            <a:gdLst/>
            <a:ahLst/>
            <a:cxnLst/>
            <a:rect l="l" t="t" r="r" b="b"/>
            <a:pathLst>
              <a:path w="4354195" h="121920">
                <a:moveTo>
                  <a:pt x="4293108" y="0"/>
                </a:moveTo>
                <a:lnTo>
                  <a:pt x="4293108" y="30479"/>
                </a:lnTo>
                <a:lnTo>
                  <a:pt x="0" y="30479"/>
                </a:lnTo>
                <a:lnTo>
                  <a:pt x="0" y="91439"/>
                </a:lnTo>
                <a:lnTo>
                  <a:pt x="4293108" y="91439"/>
                </a:lnTo>
                <a:lnTo>
                  <a:pt x="4293108" y="121920"/>
                </a:lnTo>
                <a:lnTo>
                  <a:pt x="4354068" y="60960"/>
                </a:lnTo>
                <a:lnTo>
                  <a:pt x="4293108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2672333" y="439673"/>
            <a:ext cx="4354195" cy="121920"/>
          </a:xfrm>
          <a:custGeom>
            <a:avLst/>
            <a:gdLst/>
            <a:ahLst/>
            <a:cxnLst/>
            <a:rect l="l" t="t" r="r" b="b"/>
            <a:pathLst>
              <a:path w="4354195" h="121920">
                <a:moveTo>
                  <a:pt x="0" y="30479"/>
                </a:moveTo>
                <a:lnTo>
                  <a:pt x="4293108" y="30479"/>
                </a:lnTo>
                <a:lnTo>
                  <a:pt x="4293108" y="0"/>
                </a:lnTo>
                <a:lnTo>
                  <a:pt x="4354068" y="60960"/>
                </a:lnTo>
                <a:lnTo>
                  <a:pt x="4293108" y="121920"/>
                </a:lnTo>
                <a:lnTo>
                  <a:pt x="4293108" y="91439"/>
                </a:lnTo>
                <a:lnTo>
                  <a:pt x="0" y="91439"/>
                </a:lnTo>
                <a:lnTo>
                  <a:pt x="0" y="30479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6936485" y="457962"/>
            <a:ext cx="151130" cy="553720"/>
          </a:xfrm>
          <a:custGeom>
            <a:avLst/>
            <a:gdLst/>
            <a:ahLst/>
            <a:cxnLst/>
            <a:rect l="l" t="t" r="r" b="b"/>
            <a:pathLst>
              <a:path w="151129" h="553719">
                <a:moveTo>
                  <a:pt x="150875" y="477774"/>
                </a:moveTo>
                <a:lnTo>
                  <a:pt x="0" y="477774"/>
                </a:lnTo>
                <a:lnTo>
                  <a:pt x="75438" y="553212"/>
                </a:lnTo>
                <a:lnTo>
                  <a:pt x="150875" y="477774"/>
                </a:lnTo>
                <a:close/>
              </a:path>
              <a:path w="151129" h="553719">
                <a:moveTo>
                  <a:pt x="113157" y="0"/>
                </a:moveTo>
                <a:lnTo>
                  <a:pt x="37719" y="0"/>
                </a:lnTo>
                <a:lnTo>
                  <a:pt x="37719" y="477774"/>
                </a:lnTo>
                <a:lnTo>
                  <a:pt x="113157" y="477774"/>
                </a:lnTo>
                <a:lnTo>
                  <a:pt x="113157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6936485" y="457962"/>
            <a:ext cx="151130" cy="553720"/>
          </a:xfrm>
          <a:custGeom>
            <a:avLst/>
            <a:gdLst/>
            <a:ahLst/>
            <a:cxnLst/>
            <a:rect l="l" t="t" r="r" b="b"/>
            <a:pathLst>
              <a:path w="151129" h="553719">
                <a:moveTo>
                  <a:pt x="0" y="477774"/>
                </a:moveTo>
                <a:lnTo>
                  <a:pt x="37719" y="477774"/>
                </a:lnTo>
                <a:lnTo>
                  <a:pt x="37719" y="0"/>
                </a:lnTo>
                <a:lnTo>
                  <a:pt x="113157" y="0"/>
                </a:lnTo>
                <a:lnTo>
                  <a:pt x="113157" y="477774"/>
                </a:lnTo>
                <a:lnTo>
                  <a:pt x="150875" y="477774"/>
                </a:lnTo>
                <a:lnTo>
                  <a:pt x="75438" y="553212"/>
                </a:lnTo>
                <a:lnTo>
                  <a:pt x="0" y="477774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1105661" y="1052322"/>
            <a:ext cx="3048000" cy="1656714"/>
          </a:xfrm>
          <a:custGeom>
            <a:avLst/>
            <a:gdLst/>
            <a:ahLst/>
            <a:cxnLst/>
            <a:rect l="l" t="t" r="r" b="b"/>
            <a:pathLst>
              <a:path w="3048000" h="1656714">
                <a:moveTo>
                  <a:pt x="0" y="1656588"/>
                </a:moveTo>
                <a:lnTo>
                  <a:pt x="3048000" y="1656588"/>
                </a:lnTo>
                <a:lnTo>
                  <a:pt x="3048000" y="0"/>
                </a:lnTo>
                <a:lnTo>
                  <a:pt x="0" y="0"/>
                </a:lnTo>
                <a:lnTo>
                  <a:pt x="0" y="16565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0" i="0">
                <a:solidFill>
                  <a:srgbClr val="56221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304" y="3810"/>
            <a:ext cx="819785" cy="819150"/>
          </a:xfrm>
          <a:custGeom>
            <a:avLst/>
            <a:gdLst/>
            <a:ahLst/>
            <a:cxnLst/>
            <a:rect l="l" t="t" r="r" b="b"/>
            <a:pathLst>
              <a:path w="819785" h="819150">
                <a:moveTo>
                  <a:pt x="819655" y="0"/>
                </a:moveTo>
                <a:lnTo>
                  <a:pt x="505" y="0"/>
                </a:lnTo>
                <a:lnTo>
                  <a:pt x="0" y="819150"/>
                </a:lnTo>
                <a:lnTo>
                  <a:pt x="505" y="819150"/>
                </a:lnTo>
                <a:lnTo>
                  <a:pt x="48635" y="817759"/>
                </a:lnTo>
                <a:lnTo>
                  <a:pt x="96034" y="813638"/>
                </a:lnTo>
                <a:lnTo>
                  <a:pt x="142623" y="806864"/>
                </a:lnTo>
                <a:lnTo>
                  <a:pt x="188327" y="797514"/>
                </a:lnTo>
                <a:lnTo>
                  <a:pt x="233067" y="785664"/>
                </a:lnTo>
                <a:lnTo>
                  <a:pt x="276768" y="771391"/>
                </a:lnTo>
                <a:lnTo>
                  <a:pt x="319353" y="754772"/>
                </a:lnTo>
                <a:lnTo>
                  <a:pt x="360744" y="735885"/>
                </a:lnTo>
                <a:lnTo>
                  <a:pt x="400865" y="714805"/>
                </a:lnTo>
                <a:lnTo>
                  <a:pt x="439639" y="691610"/>
                </a:lnTo>
                <a:lnTo>
                  <a:pt x="476990" y="666377"/>
                </a:lnTo>
                <a:lnTo>
                  <a:pt x="512839" y="639182"/>
                </a:lnTo>
                <a:lnTo>
                  <a:pt x="547112" y="610102"/>
                </a:lnTo>
                <a:lnTo>
                  <a:pt x="579729" y="579215"/>
                </a:lnTo>
                <a:lnTo>
                  <a:pt x="610616" y="546596"/>
                </a:lnTo>
                <a:lnTo>
                  <a:pt x="639695" y="512323"/>
                </a:lnTo>
                <a:lnTo>
                  <a:pt x="666889" y="476473"/>
                </a:lnTo>
                <a:lnTo>
                  <a:pt x="692122" y="439123"/>
                </a:lnTo>
                <a:lnTo>
                  <a:pt x="715316" y="400349"/>
                </a:lnTo>
                <a:lnTo>
                  <a:pt x="736395" y="360228"/>
                </a:lnTo>
                <a:lnTo>
                  <a:pt x="755281" y="318837"/>
                </a:lnTo>
                <a:lnTo>
                  <a:pt x="771899" y="276253"/>
                </a:lnTo>
                <a:lnTo>
                  <a:pt x="786171" y="232553"/>
                </a:lnTo>
                <a:lnTo>
                  <a:pt x="798020" y="187814"/>
                </a:lnTo>
                <a:lnTo>
                  <a:pt x="807370" y="142112"/>
                </a:lnTo>
                <a:lnTo>
                  <a:pt x="814144" y="95524"/>
                </a:lnTo>
                <a:lnTo>
                  <a:pt x="818264" y="48128"/>
                </a:lnTo>
                <a:lnTo>
                  <a:pt x="819655" y="0"/>
                </a:lnTo>
                <a:close/>
              </a:path>
            </a:pathLst>
          </a:custGeom>
          <a:solidFill>
            <a:srgbClr val="FDF9F4">
              <a:alpha val="3294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304" y="3810"/>
            <a:ext cx="819785" cy="819150"/>
          </a:xfrm>
          <a:custGeom>
            <a:avLst/>
            <a:gdLst/>
            <a:ahLst/>
            <a:cxnLst/>
            <a:rect l="l" t="t" r="r" b="b"/>
            <a:pathLst>
              <a:path w="819785" h="819150">
                <a:moveTo>
                  <a:pt x="819655" y="0"/>
                </a:moveTo>
                <a:lnTo>
                  <a:pt x="818264" y="48128"/>
                </a:lnTo>
                <a:lnTo>
                  <a:pt x="814144" y="95524"/>
                </a:lnTo>
                <a:lnTo>
                  <a:pt x="807370" y="142112"/>
                </a:lnTo>
                <a:lnTo>
                  <a:pt x="798020" y="187814"/>
                </a:lnTo>
                <a:lnTo>
                  <a:pt x="786171" y="232553"/>
                </a:lnTo>
                <a:lnTo>
                  <a:pt x="771899" y="276253"/>
                </a:lnTo>
                <a:lnTo>
                  <a:pt x="755281" y="318837"/>
                </a:lnTo>
                <a:lnTo>
                  <a:pt x="736395" y="360228"/>
                </a:lnTo>
                <a:lnTo>
                  <a:pt x="715316" y="400349"/>
                </a:lnTo>
                <a:lnTo>
                  <a:pt x="692122" y="439123"/>
                </a:lnTo>
                <a:lnTo>
                  <a:pt x="666889" y="476473"/>
                </a:lnTo>
                <a:lnTo>
                  <a:pt x="639695" y="512323"/>
                </a:lnTo>
                <a:lnTo>
                  <a:pt x="610616" y="546596"/>
                </a:lnTo>
                <a:lnTo>
                  <a:pt x="579729" y="579215"/>
                </a:lnTo>
                <a:lnTo>
                  <a:pt x="547112" y="610102"/>
                </a:lnTo>
                <a:lnTo>
                  <a:pt x="512839" y="639182"/>
                </a:lnTo>
                <a:lnTo>
                  <a:pt x="476990" y="666377"/>
                </a:lnTo>
                <a:lnTo>
                  <a:pt x="439639" y="691610"/>
                </a:lnTo>
                <a:lnTo>
                  <a:pt x="400865" y="714805"/>
                </a:lnTo>
                <a:lnTo>
                  <a:pt x="360744" y="735885"/>
                </a:lnTo>
                <a:lnTo>
                  <a:pt x="319353" y="754772"/>
                </a:lnTo>
                <a:lnTo>
                  <a:pt x="276768" y="771391"/>
                </a:lnTo>
                <a:lnTo>
                  <a:pt x="233067" y="785664"/>
                </a:lnTo>
                <a:lnTo>
                  <a:pt x="188327" y="797514"/>
                </a:lnTo>
                <a:lnTo>
                  <a:pt x="142623" y="806864"/>
                </a:lnTo>
                <a:lnTo>
                  <a:pt x="96034" y="813638"/>
                </a:lnTo>
                <a:lnTo>
                  <a:pt x="48635" y="817759"/>
                </a:lnTo>
                <a:lnTo>
                  <a:pt x="505" y="819150"/>
                </a:lnTo>
                <a:lnTo>
                  <a:pt x="336" y="819150"/>
                </a:lnTo>
                <a:lnTo>
                  <a:pt x="168" y="819150"/>
                </a:lnTo>
                <a:lnTo>
                  <a:pt x="0" y="819150"/>
                </a:lnTo>
                <a:lnTo>
                  <a:pt x="505" y="0"/>
                </a:lnTo>
                <a:lnTo>
                  <a:pt x="819655" y="0"/>
                </a:lnTo>
                <a:close/>
              </a:path>
            </a:pathLst>
          </a:custGeom>
          <a:ln w="3175">
            <a:solidFill>
              <a:srgbClr val="D2C39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28015" y="6095"/>
            <a:ext cx="1784604" cy="17846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169163" y="21335"/>
            <a:ext cx="1702435" cy="1702435"/>
          </a:xfrm>
          <a:custGeom>
            <a:avLst/>
            <a:gdLst/>
            <a:ahLst/>
            <a:cxnLst/>
            <a:rect l="l" t="t" r="r" b="b"/>
            <a:pathLst>
              <a:path w="1702435" h="1702435">
                <a:moveTo>
                  <a:pt x="0" y="851154"/>
                </a:moveTo>
                <a:lnTo>
                  <a:pt x="1347" y="802859"/>
                </a:lnTo>
                <a:lnTo>
                  <a:pt x="5341" y="755271"/>
                </a:lnTo>
                <a:lnTo>
                  <a:pt x="11910" y="708461"/>
                </a:lnTo>
                <a:lnTo>
                  <a:pt x="20983" y="662500"/>
                </a:lnTo>
                <a:lnTo>
                  <a:pt x="32487" y="617462"/>
                </a:lnTo>
                <a:lnTo>
                  <a:pt x="46350" y="573417"/>
                </a:lnTo>
                <a:lnTo>
                  <a:pt x="62501" y="530438"/>
                </a:lnTo>
                <a:lnTo>
                  <a:pt x="80868" y="488596"/>
                </a:lnTo>
                <a:lnTo>
                  <a:pt x="101378" y="447964"/>
                </a:lnTo>
                <a:lnTo>
                  <a:pt x="123961" y="408613"/>
                </a:lnTo>
                <a:lnTo>
                  <a:pt x="148543" y="370615"/>
                </a:lnTo>
                <a:lnTo>
                  <a:pt x="175055" y="334042"/>
                </a:lnTo>
                <a:lnTo>
                  <a:pt x="203422" y="298966"/>
                </a:lnTo>
                <a:lnTo>
                  <a:pt x="233574" y="265459"/>
                </a:lnTo>
                <a:lnTo>
                  <a:pt x="265439" y="233593"/>
                </a:lnTo>
                <a:lnTo>
                  <a:pt x="298945" y="203439"/>
                </a:lnTo>
                <a:lnTo>
                  <a:pt x="334020" y="175070"/>
                </a:lnTo>
                <a:lnTo>
                  <a:pt x="370593" y="148557"/>
                </a:lnTo>
                <a:lnTo>
                  <a:pt x="408590" y="123973"/>
                </a:lnTo>
                <a:lnTo>
                  <a:pt x="447941" y="101388"/>
                </a:lnTo>
                <a:lnTo>
                  <a:pt x="488574" y="80876"/>
                </a:lnTo>
                <a:lnTo>
                  <a:pt x="530417" y="62508"/>
                </a:lnTo>
                <a:lnTo>
                  <a:pt x="573397" y="46355"/>
                </a:lnTo>
                <a:lnTo>
                  <a:pt x="617444" y="32490"/>
                </a:lnTo>
                <a:lnTo>
                  <a:pt x="662485" y="20985"/>
                </a:lnTo>
                <a:lnTo>
                  <a:pt x="708448" y="11912"/>
                </a:lnTo>
                <a:lnTo>
                  <a:pt x="755262" y="5342"/>
                </a:lnTo>
                <a:lnTo>
                  <a:pt x="802854" y="1347"/>
                </a:lnTo>
                <a:lnTo>
                  <a:pt x="851154" y="0"/>
                </a:lnTo>
                <a:lnTo>
                  <a:pt x="899448" y="1347"/>
                </a:lnTo>
                <a:lnTo>
                  <a:pt x="947036" y="5342"/>
                </a:lnTo>
                <a:lnTo>
                  <a:pt x="993846" y="11912"/>
                </a:lnTo>
                <a:lnTo>
                  <a:pt x="1039807" y="20985"/>
                </a:lnTo>
                <a:lnTo>
                  <a:pt x="1084845" y="32490"/>
                </a:lnTo>
                <a:lnTo>
                  <a:pt x="1128890" y="46355"/>
                </a:lnTo>
                <a:lnTo>
                  <a:pt x="1171869" y="62508"/>
                </a:lnTo>
                <a:lnTo>
                  <a:pt x="1213711" y="80876"/>
                </a:lnTo>
                <a:lnTo>
                  <a:pt x="1254343" y="101388"/>
                </a:lnTo>
                <a:lnTo>
                  <a:pt x="1293694" y="123973"/>
                </a:lnTo>
                <a:lnTo>
                  <a:pt x="1331692" y="148557"/>
                </a:lnTo>
                <a:lnTo>
                  <a:pt x="1368265" y="175070"/>
                </a:lnTo>
                <a:lnTo>
                  <a:pt x="1403341" y="203439"/>
                </a:lnTo>
                <a:lnTo>
                  <a:pt x="1436848" y="233593"/>
                </a:lnTo>
                <a:lnTo>
                  <a:pt x="1468714" y="265459"/>
                </a:lnTo>
                <a:lnTo>
                  <a:pt x="1498868" y="298966"/>
                </a:lnTo>
                <a:lnTo>
                  <a:pt x="1527237" y="334042"/>
                </a:lnTo>
                <a:lnTo>
                  <a:pt x="1553750" y="370615"/>
                </a:lnTo>
                <a:lnTo>
                  <a:pt x="1578334" y="408613"/>
                </a:lnTo>
                <a:lnTo>
                  <a:pt x="1600919" y="447964"/>
                </a:lnTo>
                <a:lnTo>
                  <a:pt x="1621431" y="488596"/>
                </a:lnTo>
                <a:lnTo>
                  <a:pt x="1639799" y="530438"/>
                </a:lnTo>
                <a:lnTo>
                  <a:pt x="1655952" y="573417"/>
                </a:lnTo>
                <a:lnTo>
                  <a:pt x="1669817" y="617462"/>
                </a:lnTo>
                <a:lnTo>
                  <a:pt x="1681322" y="662500"/>
                </a:lnTo>
                <a:lnTo>
                  <a:pt x="1690395" y="708461"/>
                </a:lnTo>
                <a:lnTo>
                  <a:pt x="1696965" y="755271"/>
                </a:lnTo>
                <a:lnTo>
                  <a:pt x="1700960" y="802859"/>
                </a:lnTo>
                <a:lnTo>
                  <a:pt x="1702308" y="851154"/>
                </a:lnTo>
                <a:lnTo>
                  <a:pt x="1700960" y="899448"/>
                </a:lnTo>
                <a:lnTo>
                  <a:pt x="1696965" y="947036"/>
                </a:lnTo>
                <a:lnTo>
                  <a:pt x="1690395" y="993846"/>
                </a:lnTo>
                <a:lnTo>
                  <a:pt x="1681322" y="1039807"/>
                </a:lnTo>
                <a:lnTo>
                  <a:pt x="1669817" y="1084845"/>
                </a:lnTo>
                <a:lnTo>
                  <a:pt x="1655952" y="1128890"/>
                </a:lnTo>
                <a:lnTo>
                  <a:pt x="1639799" y="1171869"/>
                </a:lnTo>
                <a:lnTo>
                  <a:pt x="1621431" y="1213711"/>
                </a:lnTo>
                <a:lnTo>
                  <a:pt x="1600919" y="1254343"/>
                </a:lnTo>
                <a:lnTo>
                  <a:pt x="1578334" y="1293694"/>
                </a:lnTo>
                <a:lnTo>
                  <a:pt x="1553750" y="1331692"/>
                </a:lnTo>
                <a:lnTo>
                  <a:pt x="1527237" y="1368265"/>
                </a:lnTo>
                <a:lnTo>
                  <a:pt x="1498868" y="1403341"/>
                </a:lnTo>
                <a:lnTo>
                  <a:pt x="1468714" y="1436848"/>
                </a:lnTo>
                <a:lnTo>
                  <a:pt x="1436848" y="1468714"/>
                </a:lnTo>
                <a:lnTo>
                  <a:pt x="1403341" y="1498868"/>
                </a:lnTo>
                <a:lnTo>
                  <a:pt x="1368265" y="1527237"/>
                </a:lnTo>
                <a:lnTo>
                  <a:pt x="1331692" y="1553750"/>
                </a:lnTo>
                <a:lnTo>
                  <a:pt x="1293694" y="1578334"/>
                </a:lnTo>
                <a:lnTo>
                  <a:pt x="1254343" y="1600919"/>
                </a:lnTo>
                <a:lnTo>
                  <a:pt x="1213711" y="1621431"/>
                </a:lnTo>
                <a:lnTo>
                  <a:pt x="1171869" y="1639799"/>
                </a:lnTo>
                <a:lnTo>
                  <a:pt x="1128890" y="1655952"/>
                </a:lnTo>
                <a:lnTo>
                  <a:pt x="1084845" y="1669817"/>
                </a:lnTo>
                <a:lnTo>
                  <a:pt x="1039807" y="1681322"/>
                </a:lnTo>
                <a:lnTo>
                  <a:pt x="993846" y="1690395"/>
                </a:lnTo>
                <a:lnTo>
                  <a:pt x="947036" y="1696965"/>
                </a:lnTo>
                <a:lnTo>
                  <a:pt x="899448" y="1700960"/>
                </a:lnTo>
                <a:lnTo>
                  <a:pt x="851154" y="1702308"/>
                </a:lnTo>
                <a:lnTo>
                  <a:pt x="802854" y="1700960"/>
                </a:lnTo>
                <a:lnTo>
                  <a:pt x="755262" y="1696965"/>
                </a:lnTo>
                <a:lnTo>
                  <a:pt x="708448" y="1690395"/>
                </a:lnTo>
                <a:lnTo>
                  <a:pt x="662485" y="1681322"/>
                </a:lnTo>
                <a:lnTo>
                  <a:pt x="617444" y="1669817"/>
                </a:lnTo>
                <a:lnTo>
                  <a:pt x="573397" y="1655952"/>
                </a:lnTo>
                <a:lnTo>
                  <a:pt x="530417" y="1639799"/>
                </a:lnTo>
                <a:lnTo>
                  <a:pt x="488574" y="1621431"/>
                </a:lnTo>
                <a:lnTo>
                  <a:pt x="447941" y="1600919"/>
                </a:lnTo>
                <a:lnTo>
                  <a:pt x="408590" y="1578334"/>
                </a:lnTo>
                <a:lnTo>
                  <a:pt x="370593" y="1553750"/>
                </a:lnTo>
                <a:lnTo>
                  <a:pt x="334020" y="1527237"/>
                </a:lnTo>
                <a:lnTo>
                  <a:pt x="298945" y="1498868"/>
                </a:lnTo>
                <a:lnTo>
                  <a:pt x="265439" y="1468714"/>
                </a:lnTo>
                <a:lnTo>
                  <a:pt x="233574" y="1436848"/>
                </a:lnTo>
                <a:lnTo>
                  <a:pt x="203422" y="1403341"/>
                </a:lnTo>
                <a:lnTo>
                  <a:pt x="175055" y="1368265"/>
                </a:lnTo>
                <a:lnTo>
                  <a:pt x="148543" y="1331692"/>
                </a:lnTo>
                <a:lnTo>
                  <a:pt x="123961" y="1293694"/>
                </a:lnTo>
                <a:lnTo>
                  <a:pt x="101378" y="1254343"/>
                </a:lnTo>
                <a:lnTo>
                  <a:pt x="80868" y="1213711"/>
                </a:lnTo>
                <a:lnTo>
                  <a:pt x="62501" y="1171869"/>
                </a:lnTo>
                <a:lnTo>
                  <a:pt x="46350" y="1128890"/>
                </a:lnTo>
                <a:lnTo>
                  <a:pt x="32487" y="1084845"/>
                </a:lnTo>
                <a:lnTo>
                  <a:pt x="20983" y="1039807"/>
                </a:lnTo>
                <a:lnTo>
                  <a:pt x="11910" y="993846"/>
                </a:lnTo>
                <a:lnTo>
                  <a:pt x="5341" y="947036"/>
                </a:lnTo>
                <a:lnTo>
                  <a:pt x="1347" y="899448"/>
                </a:lnTo>
                <a:lnTo>
                  <a:pt x="0" y="851154"/>
                </a:lnTo>
                <a:close/>
              </a:path>
            </a:pathLst>
          </a:custGeom>
          <a:ln w="27432">
            <a:solidFill>
              <a:srgbClr val="FFF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172212" y="1045463"/>
            <a:ext cx="1155192" cy="115061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87319" y="1050633"/>
            <a:ext cx="1116813" cy="111147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87319" y="1050633"/>
            <a:ext cx="1116965" cy="1111885"/>
          </a:xfrm>
          <a:custGeom>
            <a:avLst/>
            <a:gdLst/>
            <a:ahLst/>
            <a:cxnLst/>
            <a:rect l="l" t="t" r="r" b="b"/>
            <a:pathLst>
              <a:path w="1116965" h="1111885">
                <a:moveTo>
                  <a:pt x="118496" y="204634"/>
                </a:moveTo>
                <a:lnTo>
                  <a:pt x="149785" y="168741"/>
                </a:lnTo>
                <a:lnTo>
                  <a:pt x="183515" y="136234"/>
                </a:lnTo>
                <a:lnTo>
                  <a:pt x="219451" y="107137"/>
                </a:lnTo>
                <a:lnTo>
                  <a:pt x="257356" y="81474"/>
                </a:lnTo>
                <a:lnTo>
                  <a:pt x="296996" y="59270"/>
                </a:lnTo>
                <a:lnTo>
                  <a:pt x="338135" y="40547"/>
                </a:lnTo>
                <a:lnTo>
                  <a:pt x="380538" y="25331"/>
                </a:lnTo>
                <a:lnTo>
                  <a:pt x="423971" y="13644"/>
                </a:lnTo>
                <a:lnTo>
                  <a:pt x="468196" y="5510"/>
                </a:lnTo>
                <a:lnTo>
                  <a:pt x="512980" y="954"/>
                </a:lnTo>
                <a:lnTo>
                  <a:pt x="558087" y="0"/>
                </a:lnTo>
                <a:lnTo>
                  <a:pt x="603281" y="2670"/>
                </a:lnTo>
                <a:lnTo>
                  <a:pt x="648327" y="8990"/>
                </a:lnTo>
                <a:lnTo>
                  <a:pt x="692991" y="18983"/>
                </a:lnTo>
                <a:lnTo>
                  <a:pt x="737036" y="32672"/>
                </a:lnTo>
                <a:lnTo>
                  <a:pt x="780227" y="50083"/>
                </a:lnTo>
                <a:lnTo>
                  <a:pt x="822330" y="71238"/>
                </a:lnTo>
                <a:lnTo>
                  <a:pt x="863108" y="96162"/>
                </a:lnTo>
                <a:lnTo>
                  <a:pt x="902327" y="124878"/>
                </a:lnTo>
                <a:lnTo>
                  <a:pt x="939023" y="156757"/>
                </a:lnTo>
                <a:lnTo>
                  <a:pt x="972365" y="190998"/>
                </a:lnTo>
                <a:lnTo>
                  <a:pt x="1002325" y="227366"/>
                </a:lnTo>
                <a:lnTo>
                  <a:pt x="1028874" y="265625"/>
                </a:lnTo>
                <a:lnTo>
                  <a:pt x="1051985" y="305541"/>
                </a:lnTo>
                <a:lnTo>
                  <a:pt x="1071626" y="346879"/>
                </a:lnTo>
                <a:lnTo>
                  <a:pt x="1087772" y="389404"/>
                </a:lnTo>
                <a:lnTo>
                  <a:pt x="1100392" y="432881"/>
                </a:lnTo>
                <a:lnTo>
                  <a:pt x="1109458" y="477076"/>
                </a:lnTo>
                <a:lnTo>
                  <a:pt x="1114941" y="521754"/>
                </a:lnTo>
                <a:lnTo>
                  <a:pt x="1116813" y="566679"/>
                </a:lnTo>
                <a:lnTo>
                  <a:pt x="1115044" y="611617"/>
                </a:lnTo>
                <a:lnTo>
                  <a:pt x="1109608" y="656333"/>
                </a:lnTo>
                <a:lnTo>
                  <a:pt x="1100473" y="700593"/>
                </a:lnTo>
                <a:lnTo>
                  <a:pt x="1087613" y="744160"/>
                </a:lnTo>
                <a:lnTo>
                  <a:pt x="1070998" y="786801"/>
                </a:lnTo>
                <a:lnTo>
                  <a:pt x="1050600" y="828281"/>
                </a:lnTo>
                <a:lnTo>
                  <a:pt x="1026390" y="868365"/>
                </a:lnTo>
                <a:lnTo>
                  <a:pt x="998339" y="906817"/>
                </a:lnTo>
                <a:lnTo>
                  <a:pt x="967050" y="942710"/>
                </a:lnTo>
                <a:lnTo>
                  <a:pt x="933320" y="975218"/>
                </a:lnTo>
                <a:lnTo>
                  <a:pt x="897385" y="1004315"/>
                </a:lnTo>
                <a:lnTo>
                  <a:pt x="859481" y="1029978"/>
                </a:lnTo>
                <a:lnTo>
                  <a:pt x="819841" y="1052184"/>
                </a:lnTo>
                <a:lnTo>
                  <a:pt x="778703" y="1070908"/>
                </a:lnTo>
                <a:lnTo>
                  <a:pt x="736300" y="1086127"/>
                </a:lnTo>
                <a:lnTo>
                  <a:pt x="692869" y="1097817"/>
                </a:lnTo>
                <a:lnTo>
                  <a:pt x="648644" y="1105954"/>
                </a:lnTo>
                <a:lnTo>
                  <a:pt x="603860" y="1110515"/>
                </a:lnTo>
                <a:lnTo>
                  <a:pt x="558754" y="1111476"/>
                </a:lnTo>
                <a:lnTo>
                  <a:pt x="513560" y="1108813"/>
                </a:lnTo>
                <a:lnTo>
                  <a:pt x="468514" y="1102502"/>
                </a:lnTo>
                <a:lnTo>
                  <a:pt x="423850" y="1092519"/>
                </a:lnTo>
                <a:lnTo>
                  <a:pt x="379804" y="1078841"/>
                </a:lnTo>
                <a:lnTo>
                  <a:pt x="336612" y="1061444"/>
                </a:lnTo>
                <a:lnTo>
                  <a:pt x="294508" y="1040304"/>
                </a:lnTo>
                <a:lnTo>
                  <a:pt x="253729" y="1015397"/>
                </a:lnTo>
                <a:lnTo>
                  <a:pt x="214508" y="986700"/>
                </a:lnTo>
                <a:lnTo>
                  <a:pt x="177812" y="954821"/>
                </a:lnTo>
                <a:lnTo>
                  <a:pt x="144469" y="920580"/>
                </a:lnTo>
                <a:lnTo>
                  <a:pt x="114507" y="884212"/>
                </a:lnTo>
                <a:lnTo>
                  <a:pt x="87955" y="845952"/>
                </a:lnTo>
                <a:lnTo>
                  <a:pt x="64842" y="806035"/>
                </a:lnTo>
                <a:lnTo>
                  <a:pt x="45198" y="764695"/>
                </a:lnTo>
                <a:lnTo>
                  <a:pt x="29049" y="722168"/>
                </a:lnTo>
                <a:lnTo>
                  <a:pt x="16427" y="678687"/>
                </a:lnTo>
                <a:lnTo>
                  <a:pt x="7358" y="634488"/>
                </a:lnTo>
                <a:lnTo>
                  <a:pt x="1873" y="589806"/>
                </a:lnTo>
                <a:lnTo>
                  <a:pt x="0" y="544874"/>
                </a:lnTo>
                <a:lnTo>
                  <a:pt x="1767" y="499929"/>
                </a:lnTo>
                <a:lnTo>
                  <a:pt x="7203" y="455204"/>
                </a:lnTo>
                <a:lnTo>
                  <a:pt x="16338" y="410935"/>
                </a:lnTo>
                <a:lnTo>
                  <a:pt x="29200" y="367355"/>
                </a:lnTo>
                <a:lnTo>
                  <a:pt x="45818" y="324701"/>
                </a:lnTo>
                <a:lnTo>
                  <a:pt x="66221" y="283206"/>
                </a:lnTo>
                <a:lnTo>
                  <a:pt x="90437" y="243105"/>
                </a:lnTo>
                <a:lnTo>
                  <a:pt x="118496" y="204634"/>
                </a:lnTo>
                <a:close/>
              </a:path>
            </a:pathLst>
          </a:custGeom>
          <a:ln w="7349">
            <a:solidFill>
              <a:srgbClr val="C6B79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317958" y="1181524"/>
            <a:ext cx="855980" cy="850265"/>
          </a:xfrm>
          <a:custGeom>
            <a:avLst/>
            <a:gdLst/>
            <a:ahLst/>
            <a:cxnLst/>
            <a:rect l="l" t="t" r="r" b="b"/>
            <a:pathLst>
              <a:path w="855980" h="850264">
                <a:moveTo>
                  <a:pt x="89838" y="155150"/>
                </a:moveTo>
                <a:lnTo>
                  <a:pt x="63217" y="192564"/>
                </a:lnTo>
                <a:lnTo>
                  <a:pt x="41317" y="231919"/>
                </a:lnTo>
                <a:lnTo>
                  <a:pt x="24090" y="272849"/>
                </a:lnTo>
                <a:lnTo>
                  <a:pt x="11493" y="314989"/>
                </a:lnTo>
                <a:lnTo>
                  <a:pt x="3478" y="357973"/>
                </a:lnTo>
                <a:lnTo>
                  <a:pt x="0" y="401436"/>
                </a:lnTo>
                <a:lnTo>
                  <a:pt x="1012" y="445012"/>
                </a:lnTo>
                <a:lnTo>
                  <a:pt x="6469" y="488336"/>
                </a:lnTo>
                <a:lnTo>
                  <a:pt x="16325" y="531041"/>
                </a:lnTo>
                <a:lnTo>
                  <a:pt x="30534" y="572763"/>
                </a:lnTo>
                <a:lnTo>
                  <a:pt x="49050" y="613136"/>
                </a:lnTo>
                <a:lnTo>
                  <a:pt x="71827" y="651795"/>
                </a:lnTo>
                <a:lnTo>
                  <a:pt x="98819" y="688373"/>
                </a:lnTo>
                <a:lnTo>
                  <a:pt x="129979" y="722506"/>
                </a:lnTo>
                <a:lnTo>
                  <a:pt x="165264" y="753828"/>
                </a:lnTo>
                <a:lnTo>
                  <a:pt x="203626" y="781288"/>
                </a:lnTo>
                <a:lnTo>
                  <a:pt x="243815" y="804104"/>
                </a:lnTo>
                <a:lnTo>
                  <a:pt x="285462" y="822312"/>
                </a:lnTo>
                <a:lnTo>
                  <a:pt x="328203" y="835949"/>
                </a:lnTo>
                <a:lnTo>
                  <a:pt x="371670" y="845051"/>
                </a:lnTo>
                <a:lnTo>
                  <a:pt x="415497" y="849655"/>
                </a:lnTo>
                <a:lnTo>
                  <a:pt x="459319" y="849796"/>
                </a:lnTo>
                <a:lnTo>
                  <a:pt x="502768" y="845511"/>
                </a:lnTo>
                <a:lnTo>
                  <a:pt x="545478" y="836837"/>
                </a:lnTo>
                <a:lnTo>
                  <a:pt x="587084" y="823809"/>
                </a:lnTo>
                <a:lnTo>
                  <a:pt x="627219" y="806465"/>
                </a:lnTo>
                <a:lnTo>
                  <a:pt x="665516" y="784840"/>
                </a:lnTo>
                <a:lnTo>
                  <a:pt x="701609" y="758971"/>
                </a:lnTo>
                <a:lnTo>
                  <a:pt x="735133" y="728894"/>
                </a:lnTo>
                <a:lnTo>
                  <a:pt x="765720" y="694646"/>
                </a:lnTo>
                <a:lnTo>
                  <a:pt x="792343" y="657209"/>
                </a:lnTo>
                <a:lnTo>
                  <a:pt x="814245" y="617838"/>
                </a:lnTo>
                <a:lnTo>
                  <a:pt x="831472" y="576897"/>
                </a:lnTo>
                <a:lnTo>
                  <a:pt x="844071" y="534752"/>
                </a:lnTo>
                <a:lnTo>
                  <a:pt x="852086" y="491766"/>
                </a:lnTo>
                <a:lnTo>
                  <a:pt x="855565" y="448304"/>
                </a:lnTo>
                <a:lnTo>
                  <a:pt x="854552" y="404733"/>
                </a:lnTo>
                <a:lnTo>
                  <a:pt x="849095" y="361416"/>
                </a:lnTo>
                <a:lnTo>
                  <a:pt x="839239" y="318718"/>
                </a:lnTo>
                <a:lnTo>
                  <a:pt x="825030" y="277004"/>
                </a:lnTo>
                <a:lnTo>
                  <a:pt x="806515" y="236639"/>
                </a:lnTo>
                <a:lnTo>
                  <a:pt x="783739" y="197988"/>
                </a:lnTo>
                <a:lnTo>
                  <a:pt x="756748" y="161416"/>
                </a:lnTo>
                <a:lnTo>
                  <a:pt x="725589" y="127288"/>
                </a:lnTo>
                <a:lnTo>
                  <a:pt x="690307" y="95968"/>
                </a:lnTo>
                <a:lnTo>
                  <a:pt x="651942" y="68508"/>
                </a:lnTo>
                <a:lnTo>
                  <a:pt x="611752" y="45692"/>
                </a:lnTo>
                <a:lnTo>
                  <a:pt x="570102" y="27483"/>
                </a:lnTo>
                <a:lnTo>
                  <a:pt x="527360" y="13846"/>
                </a:lnTo>
                <a:lnTo>
                  <a:pt x="483892" y="4744"/>
                </a:lnTo>
                <a:lnTo>
                  <a:pt x="440064" y="141"/>
                </a:lnTo>
                <a:lnTo>
                  <a:pt x="396241" y="0"/>
                </a:lnTo>
                <a:lnTo>
                  <a:pt x="352791" y="4284"/>
                </a:lnTo>
                <a:lnTo>
                  <a:pt x="310080" y="12959"/>
                </a:lnTo>
                <a:lnTo>
                  <a:pt x="268474" y="25986"/>
                </a:lnTo>
                <a:lnTo>
                  <a:pt x="228339" y="43330"/>
                </a:lnTo>
                <a:lnTo>
                  <a:pt x="190042" y="64955"/>
                </a:lnTo>
                <a:lnTo>
                  <a:pt x="153949" y="90824"/>
                </a:lnTo>
                <a:lnTo>
                  <a:pt x="120425" y="120901"/>
                </a:lnTo>
                <a:lnTo>
                  <a:pt x="89838" y="155150"/>
                </a:lnTo>
                <a:close/>
              </a:path>
            </a:pathLst>
          </a:custGeom>
          <a:ln w="7349">
            <a:solidFill>
              <a:srgbClr val="C6B79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088136" y="0"/>
            <a:ext cx="8056245" cy="6858000"/>
          </a:xfrm>
          <a:custGeom>
            <a:avLst/>
            <a:gdLst/>
            <a:ahLst/>
            <a:cxnLst/>
            <a:rect l="l" t="t" r="r" b="b"/>
            <a:pathLst>
              <a:path w="8056245" h="6858000">
                <a:moveTo>
                  <a:pt x="0" y="6858000"/>
                </a:moveTo>
                <a:lnTo>
                  <a:pt x="8055863" y="6858000"/>
                </a:lnTo>
                <a:lnTo>
                  <a:pt x="8055863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935736" y="0"/>
            <a:ext cx="155447" cy="6858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105156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7315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2743961" y="686562"/>
            <a:ext cx="228600" cy="978535"/>
          </a:xfrm>
          <a:custGeom>
            <a:avLst/>
            <a:gdLst/>
            <a:ahLst/>
            <a:cxnLst/>
            <a:rect l="l" t="t" r="r" b="b"/>
            <a:pathLst>
              <a:path w="228600" h="978535">
                <a:moveTo>
                  <a:pt x="228600" y="864108"/>
                </a:moveTo>
                <a:lnTo>
                  <a:pt x="0" y="864108"/>
                </a:lnTo>
                <a:lnTo>
                  <a:pt x="114300" y="978408"/>
                </a:lnTo>
                <a:lnTo>
                  <a:pt x="228600" y="864108"/>
                </a:lnTo>
                <a:close/>
              </a:path>
              <a:path w="228600" h="978535">
                <a:moveTo>
                  <a:pt x="171450" y="0"/>
                </a:moveTo>
                <a:lnTo>
                  <a:pt x="57150" y="0"/>
                </a:lnTo>
                <a:lnTo>
                  <a:pt x="57150" y="864108"/>
                </a:lnTo>
                <a:lnTo>
                  <a:pt x="171450" y="864108"/>
                </a:lnTo>
                <a:lnTo>
                  <a:pt x="171450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2743961" y="686562"/>
            <a:ext cx="228600" cy="978535"/>
          </a:xfrm>
          <a:custGeom>
            <a:avLst/>
            <a:gdLst/>
            <a:ahLst/>
            <a:cxnLst/>
            <a:rect l="l" t="t" r="r" b="b"/>
            <a:pathLst>
              <a:path w="228600" h="978535">
                <a:moveTo>
                  <a:pt x="0" y="864108"/>
                </a:moveTo>
                <a:lnTo>
                  <a:pt x="57150" y="864108"/>
                </a:lnTo>
                <a:lnTo>
                  <a:pt x="57150" y="0"/>
                </a:lnTo>
                <a:lnTo>
                  <a:pt x="171450" y="0"/>
                </a:lnTo>
                <a:lnTo>
                  <a:pt x="171450" y="864108"/>
                </a:lnTo>
                <a:lnTo>
                  <a:pt x="228600" y="864108"/>
                </a:lnTo>
                <a:lnTo>
                  <a:pt x="114300" y="978408"/>
                </a:lnTo>
                <a:lnTo>
                  <a:pt x="0" y="864108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1448561" y="1664970"/>
            <a:ext cx="3048000" cy="1308100"/>
          </a:xfrm>
          <a:custGeom>
            <a:avLst/>
            <a:gdLst/>
            <a:ahLst/>
            <a:cxnLst/>
            <a:rect l="l" t="t" r="r" b="b"/>
            <a:pathLst>
              <a:path w="3048000" h="1308100">
                <a:moveTo>
                  <a:pt x="0" y="1307591"/>
                </a:moveTo>
                <a:lnTo>
                  <a:pt x="3048000" y="1307591"/>
                </a:lnTo>
                <a:lnTo>
                  <a:pt x="3048000" y="0"/>
                </a:lnTo>
                <a:lnTo>
                  <a:pt x="0" y="0"/>
                </a:lnTo>
                <a:lnTo>
                  <a:pt x="0" y="130759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0" i="0">
                <a:solidFill>
                  <a:srgbClr val="56221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304" y="3810"/>
            <a:ext cx="819785" cy="819150"/>
          </a:xfrm>
          <a:custGeom>
            <a:avLst/>
            <a:gdLst/>
            <a:ahLst/>
            <a:cxnLst/>
            <a:rect l="l" t="t" r="r" b="b"/>
            <a:pathLst>
              <a:path w="819785" h="819150">
                <a:moveTo>
                  <a:pt x="819655" y="0"/>
                </a:moveTo>
                <a:lnTo>
                  <a:pt x="505" y="0"/>
                </a:lnTo>
                <a:lnTo>
                  <a:pt x="0" y="819150"/>
                </a:lnTo>
                <a:lnTo>
                  <a:pt x="505" y="819150"/>
                </a:lnTo>
                <a:lnTo>
                  <a:pt x="48635" y="817759"/>
                </a:lnTo>
                <a:lnTo>
                  <a:pt x="96034" y="813638"/>
                </a:lnTo>
                <a:lnTo>
                  <a:pt x="142623" y="806864"/>
                </a:lnTo>
                <a:lnTo>
                  <a:pt x="188327" y="797514"/>
                </a:lnTo>
                <a:lnTo>
                  <a:pt x="233067" y="785664"/>
                </a:lnTo>
                <a:lnTo>
                  <a:pt x="276768" y="771391"/>
                </a:lnTo>
                <a:lnTo>
                  <a:pt x="319353" y="754772"/>
                </a:lnTo>
                <a:lnTo>
                  <a:pt x="360744" y="735885"/>
                </a:lnTo>
                <a:lnTo>
                  <a:pt x="400865" y="714805"/>
                </a:lnTo>
                <a:lnTo>
                  <a:pt x="439639" y="691610"/>
                </a:lnTo>
                <a:lnTo>
                  <a:pt x="476990" y="666377"/>
                </a:lnTo>
                <a:lnTo>
                  <a:pt x="512839" y="639182"/>
                </a:lnTo>
                <a:lnTo>
                  <a:pt x="547112" y="610102"/>
                </a:lnTo>
                <a:lnTo>
                  <a:pt x="579729" y="579215"/>
                </a:lnTo>
                <a:lnTo>
                  <a:pt x="610616" y="546596"/>
                </a:lnTo>
                <a:lnTo>
                  <a:pt x="639695" y="512323"/>
                </a:lnTo>
                <a:lnTo>
                  <a:pt x="666889" y="476473"/>
                </a:lnTo>
                <a:lnTo>
                  <a:pt x="692122" y="439123"/>
                </a:lnTo>
                <a:lnTo>
                  <a:pt x="715316" y="400349"/>
                </a:lnTo>
                <a:lnTo>
                  <a:pt x="736395" y="360228"/>
                </a:lnTo>
                <a:lnTo>
                  <a:pt x="755281" y="318837"/>
                </a:lnTo>
                <a:lnTo>
                  <a:pt x="771899" y="276253"/>
                </a:lnTo>
                <a:lnTo>
                  <a:pt x="786171" y="232553"/>
                </a:lnTo>
                <a:lnTo>
                  <a:pt x="798020" y="187814"/>
                </a:lnTo>
                <a:lnTo>
                  <a:pt x="807370" y="142112"/>
                </a:lnTo>
                <a:lnTo>
                  <a:pt x="814144" y="95524"/>
                </a:lnTo>
                <a:lnTo>
                  <a:pt x="818264" y="48128"/>
                </a:lnTo>
                <a:lnTo>
                  <a:pt x="819655" y="0"/>
                </a:lnTo>
                <a:close/>
              </a:path>
            </a:pathLst>
          </a:custGeom>
          <a:solidFill>
            <a:srgbClr val="FDF9F4">
              <a:alpha val="3294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304" y="3810"/>
            <a:ext cx="819785" cy="819150"/>
          </a:xfrm>
          <a:custGeom>
            <a:avLst/>
            <a:gdLst/>
            <a:ahLst/>
            <a:cxnLst/>
            <a:rect l="l" t="t" r="r" b="b"/>
            <a:pathLst>
              <a:path w="819785" h="819150">
                <a:moveTo>
                  <a:pt x="819655" y="0"/>
                </a:moveTo>
                <a:lnTo>
                  <a:pt x="818264" y="48128"/>
                </a:lnTo>
                <a:lnTo>
                  <a:pt x="814144" y="95524"/>
                </a:lnTo>
                <a:lnTo>
                  <a:pt x="807370" y="142112"/>
                </a:lnTo>
                <a:lnTo>
                  <a:pt x="798020" y="187814"/>
                </a:lnTo>
                <a:lnTo>
                  <a:pt x="786171" y="232553"/>
                </a:lnTo>
                <a:lnTo>
                  <a:pt x="771899" y="276253"/>
                </a:lnTo>
                <a:lnTo>
                  <a:pt x="755281" y="318837"/>
                </a:lnTo>
                <a:lnTo>
                  <a:pt x="736395" y="360228"/>
                </a:lnTo>
                <a:lnTo>
                  <a:pt x="715316" y="400349"/>
                </a:lnTo>
                <a:lnTo>
                  <a:pt x="692122" y="439123"/>
                </a:lnTo>
                <a:lnTo>
                  <a:pt x="666889" y="476473"/>
                </a:lnTo>
                <a:lnTo>
                  <a:pt x="639695" y="512323"/>
                </a:lnTo>
                <a:lnTo>
                  <a:pt x="610616" y="546596"/>
                </a:lnTo>
                <a:lnTo>
                  <a:pt x="579729" y="579215"/>
                </a:lnTo>
                <a:lnTo>
                  <a:pt x="547112" y="610102"/>
                </a:lnTo>
                <a:lnTo>
                  <a:pt x="512839" y="639182"/>
                </a:lnTo>
                <a:lnTo>
                  <a:pt x="476990" y="666377"/>
                </a:lnTo>
                <a:lnTo>
                  <a:pt x="439639" y="691610"/>
                </a:lnTo>
                <a:lnTo>
                  <a:pt x="400865" y="714805"/>
                </a:lnTo>
                <a:lnTo>
                  <a:pt x="360744" y="735885"/>
                </a:lnTo>
                <a:lnTo>
                  <a:pt x="319353" y="754772"/>
                </a:lnTo>
                <a:lnTo>
                  <a:pt x="276768" y="771391"/>
                </a:lnTo>
                <a:lnTo>
                  <a:pt x="233067" y="785664"/>
                </a:lnTo>
                <a:lnTo>
                  <a:pt x="188327" y="797514"/>
                </a:lnTo>
                <a:lnTo>
                  <a:pt x="142623" y="806864"/>
                </a:lnTo>
                <a:lnTo>
                  <a:pt x="96034" y="813638"/>
                </a:lnTo>
                <a:lnTo>
                  <a:pt x="48635" y="817759"/>
                </a:lnTo>
                <a:lnTo>
                  <a:pt x="505" y="819150"/>
                </a:lnTo>
                <a:lnTo>
                  <a:pt x="336" y="819150"/>
                </a:lnTo>
                <a:lnTo>
                  <a:pt x="168" y="819150"/>
                </a:lnTo>
                <a:lnTo>
                  <a:pt x="0" y="819150"/>
                </a:lnTo>
                <a:lnTo>
                  <a:pt x="505" y="0"/>
                </a:lnTo>
                <a:lnTo>
                  <a:pt x="819655" y="0"/>
                </a:lnTo>
                <a:close/>
              </a:path>
            </a:pathLst>
          </a:custGeom>
          <a:ln w="3175">
            <a:solidFill>
              <a:srgbClr val="D2C39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28015" y="6095"/>
            <a:ext cx="1784604" cy="178460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169163" y="21335"/>
            <a:ext cx="1702435" cy="1702435"/>
          </a:xfrm>
          <a:custGeom>
            <a:avLst/>
            <a:gdLst/>
            <a:ahLst/>
            <a:cxnLst/>
            <a:rect l="l" t="t" r="r" b="b"/>
            <a:pathLst>
              <a:path w="1702435" h="1702435">
                <a:moveTo>
                  <a:pt x="0" y="851154"/>
                </a:moveTo>
                <a:lnTo>
                  <a:pt x="1347" y="802859"/>
                </a:lnTo>
                <a:lnTo>
                  <a:pt x="5341" y="755271"/>
                </a:lnTo>
                <a:lnTo>
                  <a:pt x="11910" y="708461"/>
                </a:lnTo>
                <a:lnTo>
                  <a:pt x="20983" y="662500"/>
                </a:lnTo>
                <a:lnTo>
                  <a:pt x="32487" y="617462"/>
                </a:lnTo>
                <a:lnTo>
                  <a:pt x="46350" y="573417"/>
                </a:lnTo>
                <a:lnTo>
                  <a:pt x="62501" y="530438"/>
                </a:lnTo>
                <a:lnTo>
                  <a:pt x="80868" y="488596"/>
                </a:lnTo>
                <a:lnTo>
                  <a:pt x="101378" y="447964"/>
                </a:lnTo>
                <a:lnTo>
                  <a:pt x="123961" y="408613"/>
                </a:lnTo>
                <a:lnTo>
                  <a:pt x="148543" y="370615"/>
                </a:lnTo>
                <a:lnTo>
                  <a:pt x="175055" y="334042"/>
                </a:lnTo>
                <a:lnTo>
                  <a:pt x="203422" y="298966"/>
                </a:lnTo>
                <a:lnTo>
                  <a:pt x="233574" y="265459"/>
                </a:lnTo>
                <a:lnTo>
                  <a:pt x="265439" y="233593"/>
                </a:lnTo>
                <a:lnTo>
                  <a:pt x="298945" y="203439"/>
                </a:lnTo>
                <a:lnTo>
                  <a:pt x="334020" y="175070"/>
                </a:lnTo>
                <a:lnTo>
                  <a:pt x="370593" y="148557"/>
                </a:lnTo>
                <a:lnTo>
                  <a:pt x="408590" y="123973"/>
                </a:lnTo>
                <a:lnTo>
                  <a:pt x="447941" y="101388"/>
                </a:lnTo>
                <a:lnTo>
                  <a:pt x="488574" y="80876"/>
                </a:lnTo>
                <a:lnTo>
                  <a:pt x="530417" y="62508"/>
                </a:lnTo>
                <a:lnTo>
                  <a:pt x="573397" y="46355"/>
                </a:lnTo>
                <a:lnTo>
                  <a:pt x="617444" y="32490"/>
                </a:lnTo>
                <a:lnTo>
                  <a:pt x="662485" y="20985"/>
                </a:lnTo>
                <a:lnTo>
                  <a:pt x="708448" y="11912"/>
                </a:lnTo>
                <a:lnTo>
                  <a:pt x="755262" y="5342"/>
                </a:lnTo>
                <a:lnTo>
                  <a:pt x="802854" y="1347"/>
                </a:lnTo>
                <a:lnTo>
                  <a:pt x="851154" y="0"/>
                </a:lnTo>
                <a:lnTo>
                  <a:pt x="899448" y="1347"/>
                </a:lnTo>
                <a:lnTo>
                  <a:pt x="947036" y="5342"/>
                </a:lnTo>
                <a:lnTo>
                  <a:pt x="993846" y="11912"/>
                </a:lnTo>
                <a:lnTo>
                  <a:pt x="1039807" y="20985"/>
                </a:lnTo>
                <a:lnTo>
                  <a:pt x="1084845" y="32490"/>
                </a:lnTo>
                <a:lnTo>
                  <a:pt x="1128890" y="46355"/>
                </a:lnTo>
                <a:lnTo>
                  <a:pt x="1171869" y="62508"/>
                </a:lnTo>
                <a:lnTo>
                  <a:pt x="1213711" y="80876"/>
                </a:lnTo>
                <a:lnTo>
                  <a:pt x="1254343" y="101388"/>
                </a:lnTo>
                <a:lnTo>
                  <a:pt x="1293694" y="123973"/>
                </a:lnTo>
                <a:lnTo>
                  <a:pt x="1331692" y="148557"/>
                </a:lnTo>
                <a:lnTo>
                  <a:pt x="1368265" y="175070"/>
                </a:lnTo>
                <a:lnTo>
                  <a:pt x="1403341" y="203439"/>
                </a:lnTo>
                <a:lnTo>
                  <a:pt x="1436848" y="233593"/>
                </a:lnTo>
                <a:lnTo>
                  <a:pt x="1468714" y="265459"/>
                </a:lnTo>
                <a:lnTo>
                  <a:pt x="1498868" y="298966"/>
                </a:lnTo>
                <a:lnTo>
                  <a:pt x="1527237" y="334042"/>
                </a:lnTo>
                <a:lnTo>
                  <a:pt x="1553750" y="370615"/>
                </a:lnTo>
                <a:lnTo>
                  <a:pt x="1578334" y="408613"/>
                </a:lnTo>
                <a:lnTo>
                  <a:pt x="1600919" y="447964"/>
                </a:lnTo>
                <a:lnTo>
                  <a:pt x="1621431" y="488596"/>
                </a:lnTo>
                <a:lnTo>
                  <a:pt x="1639799" y="530438"/>
                </a:lnTo>
                <a:lnTo>
                  <a:pt x="1655952" y="573417"/>
                </a:lnTo>
                <a:lnTo>
                  <a:pt x="1669817" y="617462"/>
                </a:lnTo>
                <a:lnTo>
                  <a:pt x="1681322" y="662500"/>
                </a:lnTo>
                <a:lnTo>
                  <a:pt x="1690395" y="708461"/>
                </a:lnTo>
                <a:lnTo>
                  <a:pt x="1696965" y="755271"/>
                </a:lnTo>
                <a:lnTo>
                  <a:pt x="1700960" y="802859"/>
                </a:lnTo>
                <a:lnTo>
                  <a:pt x="1702308" y="851154"/>
                </a:lnTo>
                <a:lnTo>
                  <a:pt x="1700960" y="899448"/>
                </a:lnTo>
                <a:lnTo>
                  <a:pt x="1696965" y="947036"/>
                </a:lnTo>
                <a:lnTo>
                  <a:pt x="1690395" y="993846"/>
                </a:lnTo>
                <a:lnTo>
                  <a:pt x="1681322" y="1039807"/>
                </a:lnTo>
                <a:lnTo>
                  <a:pt x="1669817" y="1084845"/>
                </a:lnTo>
                <a:lnTo>
                  <a:pt x="1655952" y="1128890"/>
                </a:lnTo>
                <a:lnTo>
                  <a:pt x="1639799" y="1171869"/>
                </a:lnTo>
                <a:lnTo>
                  <a:pt x="1621431" y="1213711"/>
                </a:lnTo>
                <a:lnTo>
                  <a:pt x="1600919" y="1254343"/>
                </a:lnTo>
                <a:lnTo>
                  <a:pt x="1578334" y="1293694"/>
                </a:lnTo>
                <a:lnTo>
                  <a:pt x="1553750" y="1331692"/>
                </a:lnTo>
                <a:lnTo>
                  <a:pt x="1527237" y="1368265"/>
                </a:lnTo>
                <a:lnTo>
                  <a:pt x="1498868" y="1403341"/>
                </a:lnTo>
                <a:lnTo>
                  <a:pt x="1468714" y="1436848"/>
                </a:lnTo>
                <a:lnTo>
                  <a:pt x="1436848" y="1468714"/>
                </a:lnTo>
                <a:lnTo>
                  <a:pt x="1403341" y="1498868"/>
                </a:lnTo>
                <a:lnTo>
                  <a:pt x="1368265" y="1527237"/>
                </a:lnTo>
                <a:lnTo>
                  <a:pt x="1331692" y="1553750"/>
                </a:lnTo>
                <a:lnTo>
                  <a:pt x="1293694" y="1578334"/>
                </a:lnTo>
                <a:lnTo>
                  <a:pt x="1254343" y="1600919"/>
                </a:lnTo>
                <a:lnTo>
                  <a:pt x="1213711" y="1621431"/>
                </a:lnTo>
                <a:lnTo>
                  <a:pt x="1171869" y="1639799"/>
                </a:lnTo>
                <a:lnTo>
                  <a:pt x="1128890" y="1655952"/>
                </a:lnTo>
                <a:lnTo>
                  <a:pt x="1084845" y="1669817"/>
                </a:lnTo>
                <a:lnTo>
                  <a:pt x="1039807" y="1681322"/>
                </a:lnTo>
                <a:lnTo>
                  <a:pt x="993846" y="1690395"/>
                </a:lnTo>
                <a:lnTo>
                  <a:pt x="947036" y="1696965"/>
                </a:lnTo>
                <a:lnTo>
                  <a:pt x="899448" y="1700960"/>
                </a:lnTo>
                <a:lnTo>
                  <a:pt x="851154" y="1702308"/>
                </a:lnTo>
                <a:lnTo>
                  <a:pt x="802854" y="1700960"/>
                </a:lnTo>
                <a:lnTo>
                  <a:pt x="755262" y="1696965"/>
                </a:lnTo>
                <a:lnTo>
                  <a:pt x="708448" y="1690395"/>
                </a:lnTo>
                <a:lnTo>
                  <a:pt x="662485" y="1681322"/>
                </a:lnTo>
                <a:lnTo>
                  <a:pt x="617444" y="1669817"/>
                </a:lnTo>
                <a:lnTo>
                  <a:pt x="573397" y="1655952"/>
                </a:lnTo>
                <a:lnTo>
                  <a:pt x="530417" y="1639799"/>
                </a:lnTo>
                <a:lnTo>
                  <a:pt x="488574" y="1621431"/>
                </a:lnTo>
                <a:lnTo>
                  <a:pt x="447941" y="1600919"/>
                </a:lnTo>
                <a:lnTo>
                  <a:pt x="408590" y="1578334"/>
                </a:lnTo>
                <a:lnTo>
                  <a:pt x="370593" y="1553750"/>
                </a:lnTo>
                <a:lnTo>
                  <a:pt x="334020" y="1527237"/>
                </a:lnTo>
                <a:lnTo>
                  <a:pt x="298945" y="1498868"/>
                </a:lnTo>
                <a:lnTo>
                  <a:pt x="265439" y="1468714"/>
                </a:lnTo>
                <a:lnTo>
                  <a:pt x="233574" y="1436848"/>
                </a:lnTo>
                <a:lnTo>
                  <a:pt x="203422" y="1403341"/>
                </a:lnTo>
                <a:lnTo>
                  <a:pt x="175055" y="1368265"/>
                </a:lnTo>
                <a:lnTo>
                  <a:pt x="148543" y="1331692"/>
                </a:lnTo>
                <a:lnTo>
                  <a:pt x="123961" y="1293694"/>
                </a:lnTo>
                <a:lnTo>
                  <a:pt x="101378" y="1254343"/>
                </a:lnTo>
                <a:lnTo>
                  <a:pt x="80868" y="1213711"/>
                </a:lnTo>
                <a:lnTo>
                  <a:pt x="62501" y="1171869"/>
                </a:lnTo>
                <a:lnTo>
                  <a:pt x="46350" y="1128890"/>
                </a:lnTo>
                <a:lnTo>
                  <a:pt x="32487" y="1084845"/>
                </a:lnTo>
                <a:lnTo>
                  <a:pt x="20983" y="1039807"/>
                </a:lnTo>
                <a:lnTo>
                  <a:pt x="11910" y="993846"/>
                </a:lnTo>
                <a:lnTo>
                  <a:pt x="5341" y="947036"/>
                </a:lnTo>
                <a:lnTo>
                  <a:pt x="1347" y="899448"/>
                </a:lnTo>
                <a:lnTo>
                  <a:pt x="0" y="851154"/>
                </a:lnTo>
                <a:close/>
              </a:path>
            </a:pathLst>
          </a:custGeom>
          <a:ln w="27432">
            <a:solidFill>
              <a:srgbClr val="FFF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172212" y="1045463"/>
            <a:ext cx="1155192" cy="115061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87319" y="1050633"/>
            <a:ext cx="1116813" cy="111147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87319" y="1050633"/>
            <a:ext cx="1116965" cy="1111885"/>
          </a:xfrm>
          <a:custGeom>
            <a:avLst/>
            <a:gdLst/>
            <a:ahLst/>
            <a:cxnLst/>
            <a:rect l="l" t="t" r="r" b="b"/>
            <a:pathLst>
              <a:path w="1116965" h="1111885">
                <a:moveTo>
                  <a:pt x="118496" y="204634"/>
                </a:moveTo>
                <a:lnTo>
                  <a:pt x="149785" y="168741"/>
                </a:lnTo>
                <a:lnTo>
                  <a:pt x="183515" y="136234"/>
                </a:lnTo>
                <a:lnTo>
                  <a:pt x="219451" y="107137"/>
                </a:lnTo>
                <a:lnTo>
                  <a:pt x="257356" y="81474"/>
                </a:lnTo>
                <a:lnTo>
                  <a:pt x="296996" y="59270"/>
                </a:lnTo>
                <a:lnTo>
                  <a:pt x="338135" y="40547"/>
                </a:lnTo>
                <a:lnTo>
                  <a:pt x="380538" y="25331"/>
                </a:lnTo>
                <a:lnTo>
                  <a:pt x="423971" y="13644"/>
                </a:lnTo>
                <a:lnTo>
                  <a:pt x="468196" y="5510"/>
                </a:lnTo>
                <a:lnTo>
                  <a:pt x="512980" y="954"/>
                </a:lnTo>
                <a:lnTo>
                  <a:pt x="558087" y="0"/>
                </a:lnTo>
                <a:lnTo>
                  <a:pt x="603281" y="2670"/>
                </a:lnTo>
                <a:lnTo>
                  <a:pt x="648327" y="8990"/>
                </a:lnTo>
                <a:lnTo>
                  <a:pt x="692991" y="18983"/>
                </a:lnTo>
                <a:lnTo>
                  <a:pt x="737036" y="32672"/>
                </a:lnTo>
                <a:lnTo>
                  <a:pt x="780227" y="50083"/>
                </a:lnTo>
                <a:lnTo>
                  <a:pt x="822330" y="71238"/>
                </a:lnTo>
                <a:lnTo>
                  <a:pt x="863108" y="96162"/>
                </a:lnTo>
                <a:lnTo>
                  <a:pt x="902327" y="124878"/>
                </a:lnTo>
                <a:lnTo>
                  <a:pt x="939023" y="156757"/>
                </a:lnTo>
                <a:lnTo>
                  <a:pt x="972365" y="190998"/>
                </a:lnTo>
                <a:lnTo>
                  <a:pt x="1002325" y="227366"/>
                </a:lnTo>
                <a:lnTo>
                  <a:pt x="1028874" y="265625"/>
                </a:lnTo>
                <a:lnTo>
                  <a:pt x="1051985" y="305541"/>
                </a:lnTo>
                <a:lnTo>
                  <a:pt x="1071626" y="346879"/>
                </a:lnTo>
                <a:lnTo>
                  <a:pt x="1087772" y="389404"/>
                </a:lnTo>
                <a:lnTo>
                  <a:pt x="1100392" y="432881"/>
                </a:lnTo>
                <a:lnTo>
                  <a:pt x="1109458" y="477076"/>
                </a:lnTo>
                <a:lnTo>
                  <a:pt x="1114941" y="521754"/>
                </a:lnTo>
                <a:lnTo>
                  <a:pt x="1116813" y="566679"/>
                </a:lnTo>
                <a:lnTo>
                  <a:pt x="1115044" y="611617"/>
                </a:lnTo>
                <a:lnTo>
                  <a:pt x="1109608" y="656333"/>
                </a:lnTo>
                <a:lnTo>
                  <a:pt x="1100473" y="700593"/>
                </a:lnTo>
                <a:lnTo>
                  <a:pt x="1087613" y="744160"/>
                </a:lnTo>
                <a:lnTo>
                  <a:pt x="1070998" y="786801"/>
                </a:lnTo>
                <a:lnTo>
                  <a:pt x="1050600" y="828281"/>
                </a:lnTo>
                <a:lnTo>
                  <a:pt x="1026390" y="868365"/>
                </a:lnTo>
                <a:lnTo>
                  <a:pt x="998339" y="906817"/>
                </a:lnTo>
                <a:lnTo>
                  <a:pt x="967050" y="942710"/>
                </a:lnTo>
                <a:lnTo>
                  <a:pt x="933320" y="975218"/>
                </a:lnTo>
                <a:lnTo>
                  <a:pt x="897385" y="1004315"/>
                </a:lnTo>
                <a:lnTo>
                  <a:pt x="859481" y="1029978"/>
                </a:lnTo>
                <a:lnTo>
                  <a:pt x="819841" y="1052184"/>
                </a:lnTo>
                <a:lnTo>
                  <a:pt x="778703" y="1070908"/>
                </a:lnTo>
                <a:lnTo>
                  <a:pt x="736300" y="1086127"/>
                </a:lnTo>
                <a:lnTo>
                  <a:pt x="692869" y="1097817"/>
                </a:lnTo>
                <a:lnTo>
                  <a:pt x="648644" y="1105954"/>
                </a:lnTo>
                <a:lnTo>
                  <a:pt x="603860" y="1110515"/>
                </a:lnTo>
                <a:lnTo>
                  <a:pt x="558754" y="1111476"/>
                </a:lnTo>
                <a:lnTo>
                  <a:pt x="513560" y="1108813"/>
                </a:lnTo>
                <a:lnTo>
                  <a:pt x="468514" y="1102502"/>
                </a:lnTo>
                <a:lnTo>
                  <a:pt x="423850" y="1092519"/>
                </a:lnTo>
                <a:lnTo>
                  <a:pt x="379804" y="1078841"/>
                </a:lnTo>
                <a:lnTo>
                  <a:pt x="336612" y="1061444"/>
                </a:lnTo>
                <a:lnTo>
                  <a:pt x="294508" y="1040304"/>
                </a:lnTo>
                <a:lnTo>
                  <a:pt x="253729" y="1015397"/>
                </a:lnTo>
                <a:lnTo>
                  <a:pt x="214508" y="986700"/>
                </a:lnTo>
                <a:lnTo>
                  <a:pt x="177812" y="954821"/>
                </a:lnTo>
                <a:lnTo>
                  <a:pt x="144469" y="920580"/>
                </a:lnTo>
                <a:lnTo>
                  <a:pt x="114507" y="884212"/>
                </a:lnTo>
                <a:lnTo>
                  <a:pt x="87955" y="845952"/>
                </a:lnTo>
                <a:lnTo>
                  <a:pt x="64842" y="806035"/>
                </a:lnTo>
                <a:lnTo>
                  <a:pt x="45198" y="764695"/>
                </a:lnTo>
                <a:lnTo>
                  <a:pt x="29049" y="722168"/>
                </a:lnTo>
                <a:lnTo>
                  <a:pt x="16427" y="678687"/>
                </a:lnTo>
                <a:lnTo>
                  <a:pt x="7358" y="634488"/>
                </a:lnTo>
                <a:lnTo>
                  <a:pt x="1873" y="589806"/>
                </a:lnTo>
                <a:lnTo>
                  <a:pt x="0" y="544874"/>
                </a:lnTo>
                <a:lnTo>
                  <a:pt x="1767" y="499929"/>
                </a:lnTo>
                <a:lnTo>
                  <a:pt x="7203" y="455204"/>
                </a:lnTo>
                <a:lnTo>
                  <a:pt x="16338" y="410935"/>
                </a:lnTo>
                <a:lnTo>
                  <a:pt x="29200" y="367355"/>
                </a:lnTo>
                <a:lnTo>
                  <a:pt x="45818" y="324701"/>
                </a:lnTo>
                <a:lnTo>
                  <a:pt x="66221" y="283206"/>
                </a:lnTo>
                <a:lnTo>
                  <a:pt x="90437" y="243105"/>
                </a:lnTo>
                <a:lnTo>
                  <a:pt x="118496" y="204634"/>
                </a:lnTo>
                <a:close/>
              </a:path>
            </a:pathLst>
          </a:custGeom>
          <a:ln w="7349">
            <a:solidFill>
              <a:srgbClr val="C6B79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317958" y="1181524"/>
            <a:ext cx="855980" cy="850265"/>
          </a:xfrm>
          <a:custGeom>
            <a:avLst/>
            <a:gdLst/>
            <a:ahLst/>
            <a:cxnLst/>
            <a:rect l="l" t="t" r="r" b="b"/>
            <a:pathLst>
              <a:path w="855980" h="850264">
                <a:moveTo>
                  <a:pt x="89838" y="155150"/>
                </a:moveTo>
                <a:lnTo>
                  <a:pt x="63217" y="192564"/>
                </a:lnTo>
                <a:lnTo>
                  <a:pt x="41317" y="231919"/>
                </a:lnTo>
                <a:lnTo>
                  <a:pt x="24090" y="272849"/>
                </a:lnTo>
                <a:lnTo>
                  <a:pt x="11493" y="314989"/>
                </a:lnTo>
                <a:lnTo>
                  <a:pt x="3478" y="357973"/>
                </a:lnTo>
                <a:lnTo>
                  <a:pt x="0" y="401436"/>
                </a:lnTo>
                <a:lnTo>
                  <a:pt x="1012" y="445012"/>
                </a:lnTo>
                <a:lnTo>
                  <a:pt x="6469" y="488336"/>
                </a:lnTo>
                <a:lnTo>
                  <a:pt x="16325" y="531041"/>
                </a:lnTo>
                <a:lnTo>
                  <a:pt x="30534" y="572763"/>
                </a:lnTo>
                <a:lnTo>
                  <a:pt x="49050" y="613136"/>
                </a:lnTo>
                <a:lnTo>
                  <a:pt x="71827" y="651795"/>
                </a:lnTo>
                <a:lnTo>
                  <a:pt x="98819" y="688373"/>
                </a:lnTo>
                <a:lnTo>
                  <a:pt x="129979" y="722506"/>
                </a:lnTo>
                <a:lnTo>
                  <a:pt x="165264" y="753828"/>
                </a:lnTo>
                <a:lnTo>
                  <a:pt x="203626" y="781288"/>
                </a:lnTo>
                <a:lnTo>
                  <a:pt x="243815" y="804104"/>
                </a:lnTo>
                <a:lnTo>
                  <a:pt x="285462" y="822312"/>
                </a:lnTo>
                <a:lnTo>
                  <a:pt x="328203" y="835949"/>
                </a:lnTo>
                <a:lnTo>
                  <a:pt x="371670" y="845051"/>
                </a:lnTo>
                <a:lnTo>
                  <a:pt x="415497" y="849655"/>
                </a:lnTo>
                <a:lnTo>
                  <a:pt x="459319" y="849796"/>
                </a:lnTo>
                <a:lnTo>
                  <a:pt x="502768" y="845511"/>
                </a:lnTo>
                <a:lnTo>
                  <a:pt x="545478" y="836837"/>
                </a:lnTo>
                <a:lnTo>
                  <a:pt x="587084" y="823809"/>
                </a:lnTo>
                <a:lnTo>
                  <a:pt x="627219" y="806465"/>
                </a:lnTo>
                <a:lnTo>
                  <a:pt x="665516" y="784840"/>
                </a:lnTo>
                <a:lnTo>
                  <a:pt x="701609" y="758971"/>
                </a:lnTo>
                <a:lnTo>
                  <a:pt x="735133" y="728894"/>
                </a:lnTo>
                <a:lnTo>
                  <a:pt x="765720" y="694646"/>
                </a:lnTo>
                <a:lnTo>
                  <a:pt x="792343" y="657209"/>
                </a:lnTo>
                <a:lnTo>
                  <a:pt x="814245" y="617838"/>
                </a:lnTo>
                <a:lnTo>
                  <a:pt x="831472" y="576897"/>
                </a:lnTo>
                <a:lnTo>
                  <a:pt x="844071" y="534752"/>
                </a:lnTo>
                <a:lnTo>
                  <a:pt x="852086" y="491766"/>
                </a:lnTo>
                <a:lnTo>
                  <a:pt x="855565" y="448304"/>
                </a:lnTo>
                <a:lnTo>
                  <a:pt x="854552" y="404733"/>
                </a:lnTo>
                <a:lnTo>
                  <a:pt x="849095" y="361416"/>
                </a:lnTo>
                <a:lnTo>
                  <a:pt x="839239" y="318718"/>
                </a:lnTo>
                <a:lnTo>
                  <a:pt x="825030" y="277004"/>
                </a:lnTo>
                <a:lnTo>
                  <a:pt x="806515" y="236639"/>
                </a:lnTo>
                <a:lnTo>
                  <a:pt x="783739" y="197988"/>
                </a:lnTo>
                <a:lnTo>
                  <a:pt x="756748" y="161416"/>
                </a:lnTo>
                <a:lnTo>
                  <a:pt x="725589" y="127288"/>
                </a:lnTo>
                <a:lnTo>
                  <a:pt x="690307" y="95968"/>
                </a:lnTo>
                <a:lnTo>
                  <a:pt x="651942" y="68508"/>
                </a:lnTo>
                <a:lnTo>
                  <a:pt x="611752" y="45692"/>
                </a:lnTo>
                <a:lnTo>
                  <a:pt x="570102" y="27483"/>
                </a:lnTo>
                <a:lnTo>
                  <a:pt x="527360" y="13846"/>
                </a:lnTo>
                <a:lnTo>
                  <a:pt x="483892" y="4744"/>
                </a:lnTo>
                <a:lnTo>
                  <a:pt x="440064" y="141"/>
                </a:lnTo>
                <a:lnTo>
                  <a:pt x="396241" y="0"/>
                </a:lnTo>
                <a:lnTo>
                  <a:pt x="352791" y="4284"/>
                </a:lnTo>
                <a:lnTo>
                  <a:pt x="310080" y="12959"/>
                </a:lnTo>
                <a:lnTo>
                  <a:pt x="268474" y="25986"/>
                </a:lnTo>
                <a:lnTo>
                  <a:pt x="228339" y="43330"/>
                </a:lnTo>
                <a:lnTo>
                  <a:pt x="190042" y="64955"/>
                </a:lnTo>
                <a:lnTo>
                  <a:pt x="153949" y="90824"/>
                </a:lnTo>
                <a:lnTo>
                  <a:pt x="120425" y="120901"/>
                </a:lnTo>
                <a:lnTo>
                  <a:pt x="89838" y="155150"/>
                </a:lnTo>
                <a:close/>
              </a:path>
            </a:pathLst>
          </a:custGeom>
          <a:ln w="7349">
            <a:solidFill>
              <a:srgbClr val="C6B79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088136" y="0"/>
            <a:ext cx="8056245" cy="6858000"/>
          </a:xfrm>
          <a:custGeom>
            <a:avLst/>
            <a:gdLst/>
            <a:ahLst/>
            <a:cxnLst/>
            <a:rect l="l" t="t" r="r" b="b"/>
            <a:pathLst>
              <a:path w="8056245" h="6858000">
                <a:moveTo>
                  <a:pt x="0" y="6858000"/>
                </a:moveTo>
                <a:lnTo>
                  <a:pt x="8055863" y="6858000"/>
                </a:lnTo>
                <a:lnTo>
                  <a:pt x="8055863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935736" y="0"/>
            <a:ext cx="155447" cy="685800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105156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7315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1032" y="225678"/>
            <a:ext cx="8361934" cy="1214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0" i="0">
                <a:solidFill>
                  <a:srgbClr val="56221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76627" y="2052827"/>
            <a:ext cx="6109970" cy="2143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22782" y="1415033"/>
            <a:ext cx="210312" cy="2103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21892" y="1339596"/>
            <a:ext cx="304927" cy="2866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157727" y="0"/>
            <a:ext cx="4104131" cy="8610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72539" y="295656"/>
            <a:ext cx="7871459" cy="12207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875532" y="950975"/>
            <a:ext cx="2519172" cy="122072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272539" y="1089982"/>
            <a:ext cx="7023100" cy="1991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8415" algn="ctr">
              <a:lnSpc>
                <a:spcPct val="100000"/>
              </a:lnSpc>
              <a:spcBef>
                <a:spcPts val="95"/>
              </a:spcBef>
            </a:pPr>
            <a:r>
              <a:rPr sz="4300" spc="-5" dirty="0"/>
              <a:t>INDUSTRIAL  </a:t>
            </a:r>
            <a:r>
              <a:rPr sz="4300" spc="-30" dirty="0"/>
              <a:t>STERILIZATION </a:t>
            </a:r>
            <a:r>
              <a:rPr sz="4300" spc="-5" dirty="0"/>
              <a:t>ON LARGE  SCALE</a:t>
            </a:r>
            <a:endParaRPr sz="4300" dirty="0"/>
          </a:p>
        </p:txBody>
      </p:sp>
      <p:sp>
        <p:nvSpPr>
          <p:cNvPr id="8" name="object 8"/>
          <p:cNvSpPr txBox="1"/>
          <p:nvPr/>
        </p:nvSpPr>
        <p:spPr>
          <a:xfrm>
            <a:off x="4495800" y="4648200"/>
            <a:ext cx="4426585" cy="1352934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390"/>
              </a:spcBef>
            </a:pPr>
            <a:r>
              <a:rPr lang="en-US" sz="2600" b="1" dirty="0" err="1" smtClean="0">
                <a:solidFill>
                  <a:srgbClr val="310D04"/>
                </a:solidFill>
                <a:latin typeface="Arial"/>
                <a:cs typeface="Arial"/>
              </a:rPr>
              <a:t>Deepankar</a:t>
            </a:r>
            <a:r>
              <a:rPr lang="en-US" sz="2600" b="1" dirty="0" smtClean="0">
                <a:solidFill>
                  <a:srgbClr val="310D04"/>
                </a:solidFill>
                <a:latin typeface="Arial"/>
                <a:cs typeface="Arial"/>
              </a:rPr>
              <a:t> </a:t>
            </a:r>
            <a:r>
              <a:rPr lang="en-US" sz="2600" b="1" dirty="0" err="1" smtClean="0">
                <a:solidFill>
                  <a:srgbClr val="310D04"/>
                </a:solidFill>
                <a:latin typeface="Arial"/>
                <a:cs typeface="Arial"/>
              </a:rPr>
              <a:t>ratha</a:t>
            </a:r>
            <a:endParaRPr lang="en-US" sz="2600" b="1" dirty="0" smtClean="0">
              <a:solidFill>
                <a:srgbClr val="310D04"/>
              </a:solidFill>
              <a:latin typeface="Arial"/>
              <a:cs typeface="Arial"/>
            </a:endParaRPr>
          </a:p>
          <a:p>
            <a:pPr marL="3175" algn="ctr">
              <a:lnSpc>
                <a:spcPct val="100000"/>
              </a:lnSpc>
              <a:spcBef>
                <a:spcPts val="390"/>
              </a:spcBef>
            </a:pPr>
            <a:r>
              <a:rPr lang="en-US" sz="2600" b="1" dirty="0" smtClean="0">
                <a:solidFill>
                  <a:srgbClr val="310D04"/>
                </a:solidFill>
                <a:latin typeface="Arial"/>
                <a:cs typeface="Arial"/>
              </a:rPr>
              <a:t>Assistant professor,</a:t>
            </a:r>
          </a:p>
          <a:p>
            <a:pPr marL="3175" algn="ctr">
              <a:lnSpc>
                <a:spcPct val="100000"/>
              </a:lnSpc>
              <a:spcBef>
                <a:spcPts val="390"/>
              </a:spcBef>
            </a:pPr>
            <a:r>
              <a:rPr lang="en-US" sz="2600" b="1" dirty="0" err="1" smtClean="0">
                <a:solidFill>
                  <a:srgbClr val="310D04"/>
                </a:solidFill>
                <a:latin typeface="Arial"/>
                <a:cs typeface="Arial"/>
              </a:rPr>
              <a:t>CUTM,Rayagada</a:t>
            </a:r>
            <a:endParaRPr sz="2600" b="1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2811" y="338327"/>
            <a:ext cx="4972812" cy="122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4602" y="490854"/>
            <a:ext cx="426910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5" dirty="0"/>
              <a:t>Chemical</a:t>
            </a:r>
            <a:r>
              <a:rPr sz="4300" spc="-50" dirty="0"/>
              <a:t> </a:t>
            </a:r>
            <a:r>
              <a:rPr sz="4300" spc="-10" dirty="0"/>
              <a:t>Method</a:t>
            </a:r>
            <a:endParaRPr sz="4300"/>
          </a:p>
        </p:txBody>
      </p:sp>
      <p:sp>
        <p:nvSpPr>
          <p:cNvPr id="4" name="object 4"/>
          <p:cNvSpPr txBox="1"/>
          <p:nvPr/>
        </p:nvSpPr>
        <p:spPr>
          <a:xfrm>
            <a:off x="1596897" y="1378029"/>
            <a:ext cx="6358255" cy="335661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820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spc="-5" dirty="0">
                <a:latin typeface="Arial"/>
                <a:cs typeface="Arial"/>
              </a:rPr>
              <a:t>Chemical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sterilization</a:t>
            </a:r>
            <a:endParaRPr sz="3200">
              <a:latin typeface="Arial"/>
              <a:cs typeface="Arial"/>
            </a:endParaRPr>
          </a:p>
          <a:p>
            <a:pPr marL="570230" lvl="1" indent="-238125">
              <a:lnSpc>
                <a:spcPct val="100000"/>
              </a:lnSpc>
              <a:spcBef>
                <a:spcPts val="615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800" spc="-5" dirty="0">
                <a:latin typeface="Arial"/>
                <a:cs typeface="Arial"/>
              </a:rPr>
              <a:t>Gaseous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sterilization</a:t>
            </a:r>
            <a:endParaRPr sz="2800">
              <a:latin typeface="Arial"/>
              <a:cs typeface="Arial"/>
            </a:endParaRPr>
          </a:p>
          <a:p>
            <a:pPr marL="817244" lvl="2" indent="-229235">
              <a:lnSpc>
                <a:spcPct val="100000"/>
              </a:lnSpc>
              <a:spcBef>
                <a:spcPts val="595"/>
              </a:spcBef>
              <a:buClr>
                <a:srgbClr val="FDB809"/>
              </a:buClr>
              <a:buFont typeface="Wingdings 2"/>
              <a:buChar char=""/>
              <a:tabLst>
                <a:tab pos="817880" algn="l"/>
              </a:tabLst>
            </a:pPr>
            <a:r>
              <a:rPr sz="2400" spc="-5" dirty="0">
                <a:latin typeface="Arial"/>
                <a:cs typeface="Arial"/>
              </a:rPr>
              <a:t>Ethylene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oxide</a:t>
            </a:r>
            <a:endParaRPr sz="2400">
              <a:latin typeface="Arial"/>
              <a:cs typeface="Arial"/>
            </a:endParaRPr>
          </a:p>
          <a:p>
            <a:pPr marL="817244" lvl="2" indent="-229235">
              <a:lnSpc>
                <a:spcPct val="100000"/>
              </a:lnSpc>
              <a:spcBef>
                <a:spcPts val="575"/>
              </a:spcBef>
              <a:buClr>
                <a:srgbClr val="FDB809"/>
              </a:buClr>
              <a:buFont typeface="Wingdings 2"/>
              <a:buChar char=""/>
              <a:tabLst>
                <a:tab pos="817880" algn="l"/>
              </a:tabLst>
            </a:pPr>
            <a:r>
              <a:rPr sz="2400" dirty="0">
                <a:latin typeface="Arial"/>
                <a:cs typeface="Arial"/>
              </a:rPr>
              <a:t>Formaldehyde</a:t>
            </a:r>
            <a:endParaRPr sz="2400">
              <a:latin typeface="Arial"/>
              <a:cs typeface="Arial"/>
            </a:endParaRPr>
          </a:p>
          <a:p>
            <a:pPr lvl="2">
              <a:lnSpc>
                <a:spcPct val="100000"/>
              </a:lnSpc>
              <a:spcBef>
                <a:spcPts val="15"/>
              </a:spcBef>
              <a:buClr>
                <a:srgbClr val="FDB809"/>
              </a:buClr>
              <a:buFont typeface="Wingdings 2"/>
              <a:buChar char=""/>
            </a:pPr>
            <a:endParaRPr sz="3500">
              <a:latin typeface="Times New Roman"/>
              <a:cs typeface="Times New Roman"/>
            </a:endParaRPr>
          </a:p>
          <a:p>
            <a:pPr marL="570230" marR="5080" lvl="1" indent="-238125">
              <a:lnSpc>
                <a:spcPct val="100000"/>
              </a:lnSpc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800" spc="-5" dirty="0">
                <a:latin typeface="Arial"/>
                <a:cs typeface="Arial"/>
              </a:rPr>
              <a:t>By using </a:t>
            </a:r>
            <a:r>
              <a:rPr sz="2800" dirty="0">
                <a:latin typeface="Arial"/>
                <a:cs typeface="Arial"/>
              </a:rPr>
              <a:t>disinfectant </a:t>
            </a:r>
            <a:r>
              <a:rPr sz="2800" spc="-5" dirty="0">
                <a:latin typeface="Arial"/>
                <a:cs typeface="Arial"/>
              </a:rPr>
              <a:t>or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antimicrobial  agent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2811" y="338327"/>
            <a:ext cx="6641592" cy="122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4602" y="490854"/>
            <a:ext cx="593788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5" dirty="0"/>
              <a:t>PROCESS</a:t>
            </a:r>
            <a:r>
              <a:rPr sz="4300" spc="-70" dirty="0"/>
              <a:t> </a:t>
            </a:r>
            <a:r>
              <a:rPr sz="4300" spc="-5" dirty="0"/>
              <a:t>SELECTION</a:t>
            </a:r>
            <a:endParaRPr sz="4300"/>
          </a:p>
        </p:txBody>
      </p:sp>
      <p:sp>
        <p:nvSpPr>
          <p:cNvPr id="4" name="object 4"/>
          <p:cNvSpPr txBox="1"/>
          <p:nvPr/>
        </p:nvSpPr>
        <p:spPr>
          <a:xfrm>
            <a:off x="1596897" y="1468577"/>
            <a:ext cx="7261859" cy="50571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5910" marR="6985" indent="-283845" algn="just">
              <a:lnSpc>
                <a:spcPct val="100000"/>
              </a:lnSpc>
              <a:spcBef>
                <a:spcPts val="105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spc="-5" dirty="0">
                <a:latin typeface="Arial"/>
                <a:cs typeface="Arial"/>
              </a:rPr>
              <a:t>Process selection is most </a:t>
            </a:r>
            <a:r>
              <a:rPr sz="3200" spc="-10" dirty="0">
                <a:latin typeface="Arial"/>
                <a:cs typeface="Arial"/>
              </a:rPr>
              <a:t>important  </a:t>
            </a:r>
            <a:r>
              <a:rPr sz="3200" spc="-5" dirty="0">
                <a:latin typeface="Arial"/>
                <a:cs typeface="Arial"/>
              </a:rPr>
              <a:t>and sensitive </a:t>
            </a:r>
            <a:r>
              <a:rPr sz="3200" spc="-10" dirty="0">
                <a:latin typeface="Arial"/>
                <a:cs typeface="Arial"/>
              </a:rPr>
              <a:t>point </a:t>
            </a:r>
            <a:r>
              <a:rPr sz="3200" dirty="0">
                <a:latin typeface="Arial"/>
                <a:cs typeface="Arial"/>
              </a:rPr>
              <a:t>for </a:t>
            </a:r>
            <a:r>
              <a:rPr sz="3200" spc="-5" dirty="0">
                <a:latin typeface="Arial"/>
                <a:cs typeface="Arial"/>
              </a:rPr>
              <a:t>preparation </a:t>
            </a:r>
            <a:r>
              <a:rPr sz="3200" spc="-10" dirty="0">
                <a:latin typeface="Arial"/>
                <a:cs typeface="Arial"/>
              </a:rPr>
              <a:t>of  </a:t>
            </a:r>
            <a:r>
              <a:rPr sz="3200" spc="-5" dirty="0">
                <a:latin typeface="Arial"/>
                <a:cs typeface="Arial"/>
              </a:rPr>
              <a:t>product.</a:t>
            </a:r>
            <a:endParaRPr sz="3200">
              <a:latin typeface="Arial"/>
              <a:cs typeface="Arial"/>
            </a:endParaRPr>
          </a:p>
          <a:p>
            <a:pPr marL="295910" marR="5715" indent="-283845" algn="just">
              <a:lnSpc>
                <a:spcPct val="100000"/>
              </a:lnSpc>
              <a:spcBef>
                <a:spcPts val="605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dirty="0">
                <a:latin typeface="Arial"/>
                <a:cs typeface="Arial"/>
              </a:rPr>
              <a:t>Those </a:t>
            </a:r>
            <a:r>
              <a:rPr sz="3200" spc="-5" dirty="0">
                <a:latin typeface="Arial"/>
                <a:cs typeface="Arial"/>
              </a:rPr>
              <a:t>product intended </a:t>
            </a:r>
            <a:r>
              <a:rPr sz="3200" dirty="0">
                <a:latin typeface="Arial"/>
                <a:cs typeface="Arial"/>
              </a:rPr>
              <a:t>to </a:t>
            </a:r>
            <a:r>
              <a:rPr sz="3200" spc="-5" dirty="0">
                <a:latin typeface="Arial"/>
                <a:cs typeface="Arial"/>
              </a:rPr>
              <a:t>be </a:t>
            </a:r>
            <a:r>
              <a:rPr sz="3200" dirty="0">
                <a:latin typeface="Arial"/>
                <a:cs typeface="Arial"/>
              </a:rPr>
              <a:t>sterile  </a:t>
            </a:r>
            <a:r>
              <a:rPr sz="3200" spc="-5" dirty="0">
                <a:latin typeface="Arial"/>
                <a:cs typeface="Arial"/>
              </a:rPr>
              <a:t>should be terminally sterilized in their  final container as clearly stated in  </a:t>
            </a:r>
            <a:r>
              <a:rPr sz="3200" dirty="0">
                <a:latin typeface="Arial"/>
                <a:cs typeface="Arial"/>
              </a:rPr>
              <a:t>EUROPIAN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spc="-20" dirty="0">
                <a:latin typeface="Arial"/>
                <a:cs typeface="Arial"/>
              </a:rPr>
              <a:t>PARMACOPOEIA.</a:t>
            </a:r>
            <a:endParaRPr sz="3200">
              <a:latin typeface="Arial"/>
              <a:cs typeface="Arial"/>
            </a:endParaRPr>
          </a:p>
          <a:p>
            <a:pPr marL="295910" marR="5080" indent="-283845" algn="just">
              <a:lnSpc>
                <a:spcPct val="100000"/>
              </a:lnSpc>
              <a:spcBef>
                <a:spcPts val="605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spc="-5" dirty="0">
                <a:latin typeface="Arial"/>
                <a:cs typeface="Arial"/>
              </a:rPr>
              <a:t>Where it is not possible to carry </a:t>
            </a:r>
            <a:r>
              <a:rPr sz="3200" spc="-10" dirty="0">
                <a:latin typeface="Arial"/>
                <a:cs typeface="Arial"/>
              </a:rPr>
              <a:t>out  </a:t>
            </a:r>
            <a:r>
              <a:rPr sz="3200" spc="-5" dirty="0">
                <a:latin typeface="Arial"/>
                <a:cs typeface="Arial"/>
              </a:rPr>
              <a:t>terminal sterilization, choose </a:t>
            </a:r>
            <a:r>
              <a:rPr sz="3200" dirty="0">
                <a:latin typeface="Arial"/>
                <a:cs typeface="Arial"/>
              </a:rPr>
              <a:t>the  </a:t>
            </a:r>
            <a:r>
              <a:rPr sz="3200" spc="-5" dirty="0">
                <a:latin typeface="Arial"/>
                <a:cs typeface="Arial"/>
              </a:rPr>
              <a:t>alternative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method.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861311" y="2495868"/>
          <a:ext cx="7014845" cy="942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03425"/>
                <a:gridCol w="514985"/>
                <a:gridCol w="2598419"/>
                <a:gridCol w="1898650"/>
              </a:tblGrid>
              <a:tr h="470998">
                <a:tc>
                  <a:txBody>
                    <a:bodyPr/>
                    <a:lstStyle/>
                    <a:p>
                      <a:pPr marL="31750">
                        <a:lnSpc>
                          <a:spcPts val="3540"/>
                        </a:lnSpc>
                      </a:pPr>
                      <a:r>
                        <a:rPr sz="3200" dirty="0">
                          <a:latin typeface="Arial"/>
                          <a:cs typeface="Arial"/>
                        </a:rPr>
                        <a:t>describe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ts val="3540"/>
                        </a:lnSpc>
                      </a:pPr>
                      <a:r>
                        <a:rPr sz="3200" spc="-5" dirty="0">
                          <a:latin typeface="Arial"/>
                          <a:cs typeface="Arial"/>
                        </a:rPr>
                        <a:t>in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3540"/>
                        </a:lnSpc>
                      </a:pPr>
                      <a:r>
                        <a:rPr sz="3200" spc="-10" dirty="0">
                          <a:latin typeface="Arial"/>
                          <a:cs typeface="Arial"/>
                        </a:rPr>
                        <a:t>p’copoeia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3540"/>
                        </a:lnSpc>
                        <a:tabLst>
                          <a:tab pos="1303020" algn="l"/>
                        </a:tabLst>
                      </a:pPr>
                      <a:r>
                        <a:rPr sz="3200" spc="-5" dirty="0">
                          <a:latin typeface="Arial"/>
                          <a:cs typeface="Arial"/>
                        </a:rPr>
                        <a:t>ma</a:t>
                      </a:r>
                      <a:r>
                        <a:rPr sz="3200" dirty="0">
                          <a:latin typeface="Arial"/>
                          <a:cs typeface="Arial"/>
                        </a:rPr>
                        <a:t>y	</a:t>
                      </a:r>
                      <a:r>
                        <a:rPr sz="3200" spc="-10" dirty="0">
                          <a:latin typeface="Arial"/>
                          <a:cs typeface="Arial"/>
                        </a:rPr>
                        <a:t>be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</a:tr>
              <a:tr h="471338">
                <a:tc>
                  <a:txBody>
                    <a:bodyPr/>
                    <a:lstStyle/>
                    <a:p>
                      <a:pPr marL="31750">
                        <a:lnSpc>
                          <a:spcPts val="3610"/>
                        </a:lnSpc>
                      </a:pPr>
                      <a:r>
                        <a:rPr sz="3200" spc="-5" dirty="0">
                          <a:latin typeface="Arial"/>
                          <a:cs typeface="Arial"/>
                        </a:rPr>
                        <a:t>developed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ts val="3610"/>
                        </a:lnSpc>
                        <a:tabLst>
                          <a:tab pos="1052830" algn="l"/>
                        </a:tabLst>
                      </a:pPr>
                      <a:r>
                        <a:rPr sz="3200" dirty="0">
                          <a:latin typeface="Arial"/>
                          <a:cs typeface="Arial"/>
                        </a:rPr>
                        <a:t>to	</a:t>
                      </a:r>
                      <a:r>
                        <a:rPr sz="3200" spc="-5" dirty="0">
                          <a:latin typeface="Arial"/>
                          <a:cs typeface="Arial"/>
                        </a:rPr>
                        <a:t>provide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3610"/>
                        </a:lnSpc>
                      </a:pPr>
                      <a:r>
                        <a:rPr sz="3200" dirty="0">
                          <a:latin typeface="Arial"/>
                          <a:cs typeface="Arial"/>
                        </a:rPr>
                        <a:t>steril</a:t>
                      </a:r>
                      <a:r>
                        <a:rPr sz="3200" spc="-1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3200" dirty="0">
                          <a:latin typeface="Arial"/>
                          <a:cs typeface="Arial"/>
                        </a:rPr>
                        <a:t>ty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1596897" y="1468577"/>
            <a:ext cx="7263130" cy="39293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5910" marR="7620" indent="-283845">
              <a:lnSpc>
                <a:spcPct val="100000"/>
              </a:lnSpc>
              <a:spcBef>
                <a:spcPts val="105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  <a:tab pos="838200" algn="l"/>
                <a:tab pos="1448435" algn="l"/>
                <a:tab pos="2524125" algn="l"/>
                <a:tab pos="3749675" algn="l"/>
                <a:tab pos="4145915" algn="l"/>
                <a:tab pos="4742180" algn="l"/>
                <a:tab pos="5266690" algn="l"/>
                <a:tab pos="5804535" algn="l"/>
                <a:tab pos="6252845" algn="l"/>
              </a:tabLst>
            </a:pPr>
            <a:r>
              <a:rPr sz="3200" spc="-5" dirty="0">
                <a:latin typeface="Arial"/>
                <a:cs typeface="Arial"/>
              </a:rPr>
              <a:t>I</a:t>
            </a:r>
            <a:r>
              <a:rPr sz="3200" dirty="0">
                <a:latin typeface="Arial"/>
                <a:cs typeface="Arial"/>
              </a:rPr>
              <a:t>t	</a:t>
            </a:r>
            <a:r>
              <a:rPr sz="3200" spc="-5" dirty="0">
                <a:latin typeface="Arial"/>
                <a:cs typeface="Arial"/>
              </a:rPr>
              <a:t>i</a:t>
            </a:r>
            <a:r>
              <a:rPr sz="3200" dirty="0">
                <a:latin typeface="Arial"/>
                <a:cs typeface="Arial"/>
              </a:rPr>
              <a:t>s	r</a:t>
            </a:r>
            <a:r>
              <a:rPr sz="3200" spc="-20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cog</a:t>
            </a:r>
            <a:r>
              <a:rPr sz="3200" spc="-20" dirty="0">
                <a:latin typeface="Arial"/>
                <a:cs typeface="Arial"/>
              </a:rPr>
              <a:t>n</a:t>
            </a:r>
            <a:r>
              <a:rPr sz="3200" dirty="0">
                <a:latin typeface="Arial"/>
                <a:cs typeface="Arial"/>
              </a:rPr>
              <a:t>is</a:t>
            </a:r>
            <a:r>
              <a:rPr sz="3200" spc="-20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d	t</a:t>
            </a:r>
            <a:r>
              <a:rPr sz="3200" spc="-10" dirty="0">
                <a:latin typeface="Arial"/>
                <a:cs typeface="Arial"/>
              </a:rPr>
              <a:t>h</a:t>
            </a:r>
            <a:r>
              <a:rPr sz="3200" dirty="0">
                <a:latin typeface="Arial"/>
                <a:cs typeface="Arial"/>
              </a:rPr>
              <a:t>at	</a:t>
            </a:r>
            <a:r>
              <a:rPr sz="3200" spc="-10" dirty="0">
                <a:latin typeface="Arial"/>
                <a:cs typeface="Arial"/>
              </a:rPr>
              <a:t>ne</a:t>
            </a:r>
            <a:r>
              <a:rPr sz="3200" dirty="0">
                <a:latin typeface="Arial"/>
                <a:cs typeface="Arial"/>
              </a:rPr>
              <a:t>w	t</a:t>
            </a:r>
            <a:r>
              <a:rPr sz="3200" spc="-10" dirty="0">
                <a:latin typeface="Arial"/>
                <a:cs typeface="Arial"/>
              </a:rPr>
              <a:t>e</a:t>
            </a:r>
            <a:r>
              <a:rPr sz="3200" spc="-15" dirty="0">
                <a:latin typeface="Arial"/>
                <a:cs typeface="Arial"/>
              </a:rPr>
              <a:t>r</a:t>
            </a:r>
            <a:r>
              <a:rPr sz="3200" dirty="0">
                <a:latin typeface="Arial"/>
                <a:cs typeface="Arial"/>
              </a:rPr>
              <a:t>m</a:t>
            </a:r>
            <a:r>
              <a:rPr sz="3200" spc="-10" dirty="0">
                <a:latin typeface="Arial"/>
                <a:cs typeface="Arial"/>
              </a:rPr>
              <a:t>i</a:t>
            </a:r>
            <a:r>
              <a:rPr sz="3200" dirty="0">
                <a:latin typeface="Arial"/>
                <a:cs typeface="Arial"/>
              </a:rPr>
              <a:t>n</a:t>
            </a:r>
            <a:r>
              <a:rPr sz="3200" spc="-15" dirty="0">
                <a:latin typeface="Arial"/>
                <a:cs typeface="Arial"/>
              </a:rPr>
              <a:t>a</a:t>
            </a:r>
            <a:r>
              <a:rPr sz="3200" dirty="0">
                <a:latin typeface="Arial"/>
                <a:cs typeface="Arial"/>
              </a:rPr>
              <a:t>l  steril</a:t>
            </a:r>
            <a:r>
              <a:rPr sz="3200" spc="-10" dirty="0">
                <a:latin typeface="Arial"/>
                <a:cs typeface="Arial"/>
              </a:rPr>
              <a:t>i</a:t>
            </a:r>
            <a:r>
              <a:rPr sz="3200" dirty="0">
                <a:latin typeface="Arial"/>
                <a:cs typeface="Arial"/>
              </a:rPr>
              <a:t>za</a:t>
            </a:r>
            <a:r>
              <a:rPr sz="3200" spc="-15" dirty="0">
                <a:latin typeface="Arial"/>
                <a:cs typeface="Arial"/>
              </a:rPr>
              <a:t>t</a:t>
            </a:r>
            <a:r>
              <a:rPr sz="3200" dirty="0">
                <a:latin typeface="Arial"/>
                <a:cs typeface="Arial"/>
              </a:rPr>
              <a:t>ion	proc</a:t>
            </a:r>
            <a:r>
              <a:rPr sz="3200" spc="-15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ss	o</a:t>
            </a:r>
            <a:r>
              <a:rPr sz="3200" spc="-20" dirty="0">
                <a:latin typeface="Arial"/>
                <a:cs typeface="Arial"/>
              </a:rPr>
              <a:t>th</a:t>
            </a:r>
            <a:r>
              <a:rPr sz="3200" dirty="0">
                <a:latin typeface="Arial"/>
                <a:cs typeface="Arial"/>
              </a:rPr>
              <a:t>er	th</a:t>
            </a:r>
            <a:r>
              <a:rPr sz="3200" spc="-15" dirty="0">
                <a:latin typeface="Arial"/>
                <a:cs typeface="Arial"/>
              </a:rPr>
              <a:t>a</a:t>
            </a:r>
            <a:r>
              <a:rPr sz="3200" dirty="0">
                <a:latin typeface="Arial"/>
                <a:cs typeface="Arial"/>
              </a:rPr>
              <a:t>n	th</a:t>
            </a:r>
            <a:r>
              <a:rPr sz="3200" spc="-15" dirty="0">
                <a:latin typeface="Arial"/>
                <a:cs typeface="Arial"/>
              </a:rPr>
              <a:t>o</a:t>
            </a:r>
            <a:r>
              <a:rPr sz="3200" dirty="0">
                <a:latin typeface="Arial"/>
                <a:cs typeface="Arial"/>
              </a:rPr>
              <a:t>se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050">
              <a:latin typeface="Times New Roman"/>
              <a:cs typeface="Times New Roman"/>
            </a:endParaRPr>
          </a:p>
          <a:p>
            <a:pPr marL="295910" marR="5080" algn="just">
              <a:lnSpc>
                <a:spcPct val="100000"/>
              </a:lnSpc>
              <a:spcBef>
                <a:spcPts val="5"/>
              </a:spcBef>
            </a:pPr>
            <a:r>
              <a:rPr sz="3200" spc="-5" dirty="0">
                <a:latin typeface="Arial"/>
                <a:cs typeface="Arial"/>
              </a:rPr>
              <a:t>assurance </a:t>
            </a:r>
            <a:r>
              <a:rPr sz="3200" dirty="0">
                <a:latin typeface="Arial"/>
                <a:cs typeface="Arial"/>
              </a:rPr>
              <a:t>level </a:t>
            </a:r>
            <a:r>
              <a:rPr sz="3200" spc="-5" dirty="0">
                <a:latin typeface="Arial"/>
                <a:cs typeface="Arial"/>
              </a:rPr>
              <a:t>equivalent to </a:t>
            </a:r>
            <a:r>
              <a:rPr sz="3200" dirty="0">
                <a:latin typeface="Arial"/>
                <a:cs typeface="Arial"/>
              </a:rPr>
              <a:t>present  </a:t>
            </a:r>
            <a:r>
              <a:rPr sz="3200" spc="-10" dirty="0">
                <a:latin typeface="Arial"/>
                <a:cs typeface="Arial"/>
              </a:rPr>
              <a:t>official </a:t>
            </a:r>
            <a:r>
              <a:rPr sz="3200" spc="-5" dirty="0">
                <a:latin typeface="Arial"/>
                <a:cs typeface="Arial"/>
              </a:rPr>
              <a:t>method, </a:t>
            </a:r>
            <a:r>
              <a:rPr sz="3200" dirty="0">
                <a:latin typeface="Arial"/>
                <a:cs typeface="Arial"/>
              </a:rPr>
              <a:t>&amp; </a:t>
            </a:r>
            <a:r>
              <a:rPr sz="3200" spc="-5" dirty="0">
                <a:latin typeface="Arial"/>
                <a:cs typeface="Arial"/>
              </a:rPr>
              <a:t>such process </a:t>
            </a:r>
            <a:r>
              <a:rPr sz="3200" dirty="0">
                <a:latin typeface="Arial"/>
                <a:cs typeface="Arial"/>
              </a:rPr>
              <a:t>when  </a:t>
            </a:r>
            <a:r>
              <a:rPr sz="3200" spc="-5" dirty="0">
                <a:latin typeface="Arial"/>
                <a:cs typeface="Arial"/>
              </a:rPr>
              <a:t>properly </a:t>
            </a:r>
            <a:r>
              <a:rPr sz="3200" dirty="0">
                <a:latin typeface="Arial"/>
                <a:cs typeface="Arial"/>
              </a:rPr>
              <a:t>validated </a:t>
            </a:r>
            <a:r>
              <a:rPr sz="3200" spc="-5" dirty="0">
                <a:latin typeface="Arial"/>
                <a:cs typeface="Arial"/>
              </a:rPr>
              <a:t>may </a:t>
            </a:r>
            <a:r>
              <a:rPr sz="3200" spc="-15" dirty="0">
                <a:latin typeface="Arial"/>
                <a:cs typeface="Arial"/>
              </a:rPr>
              <a:t>offer  </a:t>
            </a:r>
            <a:r>
              <a:rPr sz="3200" spc="-5" dirty="0">
                <a:latin typeface="Arial"/>
                <a:cs typeface="Arial"/>
              </a:rPr>
              <a:t>alternative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approaches.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96897" y="1468577"/>
            <a:ext cx="7261859" cy="2465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5910" marR="5080" indent="-283845" algn="just">
              <a:lnSpc>
                <a:spcPct val="100000"/>
              </a:lnSpc>
              <a:spcBef>
                <a:spcPts val="105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use of an inappropriate heat labile  packaging material </a:t>
            </a:r>
            <a:r>
              <a:rPr sz="3200" dirty="0">
                <a:latin typeface="Arial"/>
                <a:cs typeface="Arial"/>
              </a:rPr>
              <a:t>can </a:t>
            </a:r>
            <a:r>
              <a:rPr sz="3200" spc="-5" dirty="0">
                <a:latin typeface="Arial"/>
                <a:cs typeface="Arial"/>
              </a:rPr>
              <a:t>not in </a:t>
            </a:r>
            <a:r>
              <a:rPr sz="3200" dirty="0">
                <a:latin typeface="Arial"/>
                <a:cs typeface="Arial"/>
              </a:rPr>
              <a:t>itself </a:t>
            </a:r>
            <a:r>
              <a:rPr sz="3200" spc="-20" dirty="0">
                <a:latin typeface="Arial"/>
                <a:cs typeface="Arial"/>
              </a:rPr>
              <a:t>be  </a:t>
            </a:r>
            <a:r>
              <a:rPr sz="3200" dirty="0">
                <a:latin typeface="Arial"/>
                <a:cs typeface="Arial"/>
              </a:rPr>
              <a:t>the sole reason </a:t>
            </a:r>
            <a:r>
              <a:rPr sz="3200" spc="-10" dirty="0">
                <a:latin typeface="Arial"/>
                <a:cs typeface="Arial"/>
              </a:rPr>
              <a:t>for </a:t>
            </a:r>
            <a:r>
              <a:rPr sz="3200" spc="-5" dirty="0">
                <a:latin typeface="Arial"/>
                <a:cs typeface="Arial"/>
              </a:rPr>
              <a:t>adoption of aseptic  processing, rather manufacturers  should choose </a:t>
            </a: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best</a:t>
            </a:r>
            <a:r>
              <a:rPr sz="3200" spc="54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sterilization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80361" y="3907916"/>
            <a:ext cx="381825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61185" algn="l"/>
              </a:tabLst>
            </a:pPr>
            <a:r>
              <a:rPr sz="3200" dirty="0">
                <a:latin typeface="Arial"/>
                <a:cs typeface="Arial"/>
              </a:rPr>
              <a:t>m</a:t>
            </a:r>
            <a:r>
              <a:rPr sz="3200" spc="-10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th</a:t>
            </a:r>
            <a:r>
              <a:rPr sz="3200" spc="-15" dirty="0">
                <a:latin typeface="Arial"/>
                <a:cs typeface="Arial"/>
              </a:rPr>
              <a:t>o</a:t>
            </a:r>
            <a:r>
              <a:rPr sz="3200" dirty="0">
                <a:latin typeface="Arial"/>
                <a:cs typeface="Arial"/>
              </a:rPr>
              <a:t>d	achi</a:t>
            </a:r>
            <a:r>
              <a:rPr sz="3200" spc="-15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vable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39178" y="3907916"/>
            <a:ext cx="172085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34695" algn="l"/>
              </a:tabLst>
            </a:pPr>
            <a:r>
              <a:rPr sz="3200" dirty="0">
                <a:latin typeface="Arial"/>
                <a:cs typeface="Arial"/>
              </a:rPr>
              <a:t>a	given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80361" y="3907916"/>
            <a:ext cx="6977380" cy="1002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0022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Arial"/>
                <a:cs typeface="Arial"/>
              </a:rPr>
              <a:t>for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2320290" algn="l"/>
                <a:tab pos="2890520" algn="l"/>
                <a:tab pos="4251325" algn="l"/>
                <a:tab pos="5114290" algn="l"/>
              </a:tabLst>
            </a:pPr>
            <a:r>
              <a:rPr sz="3200" dirty="0">
                <a:latin typeface="Arial"/>
                <a:cs typeface="Arial"/>
              </a:rPr>
              <a:t>f</a:t>
            </a:r>
            <a:r>
              <a:rPr sz="3200" spc="-10" dirty="0">
                <a:latin typeface="Arial"/>
                <a:cs typeface="Arial"/>
              </a:rPr>
              <a:t>o</a:t>
            </a:r>
            <a:r>
              <a:rPr sz="3200" dirty="0">
                <a:latin typeface="Arial"/>
                <a:cs typeface="Arial"/>
              </a:rPr>
              <a:t>rm</a:t>
            </a:r>
            <a:r>
              <a:rPr sz="3200" spc="-15" dirty="0">
                <a:latin typeface="Arial"/>
                <a:cs typeface="Arial"/>
              </a:rPr>
              <a:t>u</a:t>
            </a:r>
            <a:r>
              <a:rPr sz="3200" dirty="0">
                <a:latin typeface="Arial"/>
                <a:cs typeface="Arial"/>
              </a:rPr>
              <a:t>l</a:t>
            </a:r>
            <a:r>
              <a:rPr sz="3200" spc="-10" dirty="0">
                <a:latin typeface="Arial"/>
                <a:cs typeface="Arial"/>
              </a:rPr>
              <a:t>a</a:t>
            </a:r>
            <a:r>
              <a:rPr sz="3200" dirty="0">
                <a:latin typeface="Arial"/>
                <a:cs typeface="Arial"/>
              </a:rPr>
              <a:t>ti</a:t>
            </a:r>
            <a:r>
              <a:rPr sz="3200" spc="-15" dirty="0">
                <a:latin typeface="Arial"/>
                <a:cs typeface="Arial"/>
              </a:rPr>
              <a:t>o</a:t>
            </a:r>
            <a:r>
              <a:rPr sz="3200" dirty="0">
                <a:latin typeface="Arial"/>
                <a:cs typeface="Arial"/>
              </a:rPr>
              <a:t>n	&amp;	s</a:t>
            </a:r>
            <a:r>
              <a:rPr sz="3200" spc="-15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l</a:t>
            </a:r>
            <a:r>
              <a:rPr sz="3200" spc="-10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ct	t</a:t>
            </a:r>
            <a:r>
              <a:rPr sz="3200" spc="-25" dirty="0">
                <a:latin typeface="Arial"/>
                <a:cs typeface="Arial"/>
              </a:rPr>
              <a:t>h</a:t>
            </a:r>
            <a:r>
              <a:rPr sz="3200" dirty="0">
                <a:latin typeface="Arial"/>
                <a:cs typeface="Arial"/>
              </a:rPr>
              <a:t>e	p</a:t>
            </a:r>
            <a:r>
              <a:rPr sz="3200" spc="-15" dirty="0">
                <a:latin typeface="Arial"/>
                <a:cs typeface="Arial"/>
              </a:rPr>
              <a:t>a</a:t>
            </a:r>
            <a:r>
              <a:rPr sz="3200" dirty="0">
                <a:latin typeface="Arial"/>
                <a:cs typeface="Arial"/>
              </a:rPr>
              <a:t>c</a:t>
            </a:r>
            <a:r>
              <a:rPr sz="3200" spc="-15" dirty="0">
                <a:latin typeface="Arial"/>
                <a:cs typeface="Arial"/>
              </a:rPr>
              <a:t>k</a:t>
            </a:r>
            <a:r>
              <a:rPr sz="3200" dirty="0">
                <a:latin typeface="Arial"/>
                <a:cs typeface="Arial"/>
              </a:rPr>
              <a:t>a</a:t>
            </a:r>
            <a:r>
              <a:rPr sz="3200" spc="-15" dirty="0">
                <a:latin typeface="Arial"/>
                <a:cs typeface="Arial"/>
              </a:rPr>
              <a:t>g</a:t>
            </a:r>
            <a:r>
              <a:rPr sz="3200" dirty="0">
                <a:latin typeface="Arial"/>
                <a:cs typeface="Arial"/>
              </a:rPr>
              <a:t>i</a:t>
            </a:r>
            <a:r>
              <a:rPr sz="3200" spc="-10" dirty="0">
                <a:latin typeface="Arial"/>
                <a:cs typeface="Arial"/>
              </a:rPr>
              <a:t>n</a:t>
            </a:r>
            <a:r>
              <a:rPr sz="3200" dirty="0">
                <a:latin typeface="Arial"/>
                <a:cs typeface="Arial"/>
              </a:rPr>
              <a:t>g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80361" y="4883658"/>
            <a:ext cx="372110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latin typeface="Arial"/>
                <a:cs typeface="Arial"/>
              </a:rPr>
              <a:t>material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20" dirty="0">
                <a:latin typeface="Arial"/>
                <a:cs typeface="Arial"/>
              </a:rPr>
              <a:t>accordingly.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96897" y="1468577"/>
            <a:ext cx="7261859" cy="40817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5910" marR="5080" indent="-283845" algn="just">
              <a:lnSpc>
                <a:spcPct val="100000"/>
              </a:lnSpc>
              <a:spcBef>
                <a:spcPts val="105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choice </a:t>
            </a:r>
            <a:r>
              <a:rPr sz="3200" dirty="0">
                <a:latin typeface="Arial"/>
                <a:cs typeface="Arial"/>
              </a:rPr>
              <a:t>of </a:t>
            </a:r>
            <a:r>
              <a:rPr sz="3200" spc="-5" dirty="0">
                <a:latin typeface="Arial"/>
                <a:cs typeface="Arial"/>
              </a:rPr>
              <a:t>packaging material for  </a:t>
            </a:r>
            <a:r>
              <a:rPr sz="3200" dirty="0">
                <a:latin typeface="Arial"/>
                <a:cs typeface="Arial"/>
              </a:rPr>
              <a:t>given </a:t>
            </a:r>
            <a:r>
              <a:rPr sz="3200" spc="-5" dirty="0">
                <a:latin typeface="Arial"/>
                <a:cs typeface="Arial"/>
              </a:rPr>
              <a:t>product has to </a:t>
            </a:r>
            <a:r>
              <a:rPr sz="3200" spc="-10" dirty="0">
                <a:latin typeface="Arial"/>
                <a:cs typeface="Arial"/>
              </a:rPr>
              <a:t>take </a:t>
            </a:r>
            <a:r>
              <a:rPr sz="3200" spc="-5" dirty="0">
                <a:latin typeface="Arial"/>
                <a:cs typeface="Arial"/>
              </a:rPr>
              <a:t>into account  factors other than the method </a:t>
            </a:r>
            <a:r>
              <a:rPr sz="3200" spc="-10" dirty="0">
                <a:latin typeface="Arial"/>
                <a:cs typeface="Arial"/>
              </a:rPr>
              <a:t>of  </a:t>
            </a:r>
            <a:r>
              <a:rPr sz="3200" spc="-5" dirty="0">
                <a:latin typeface="Arial"/>
                <a:cs typeface="Arial"/>
              </a:rPr>
              <a:t>sterilization.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3891A7"/>
              </a:buClr>
              <a:buFont typeface="Wingdings 2"/>
              <a:buChar char=""/>
            </a:pPr>
            <a:endParaRPr sz="4350">
              <a:latin typeface="Times New Roman"/>
              <a:cs typeface="Times New Roman"/>
            </a:endParaRPr>
          </a:p>
          <a:p>
            <a:pPr marL="295910" marR="6350" indent="-283845" algn="just">
              <a:lnSpc>
                <a:spcPct val="100000"/>
              </a:lnSpc>
              <a:spcBef>
                <a:spcPts val="5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spc="-5" dirty="0">
                <a:latin typeface="Arial"/>
                <a:cs typeface="Arial"/>
              </a:rPr>
              <a:t>In </a:t>
            </a:r>
            <a:r>
              <a:rPr sz="3200" dirty="0">
                <a:latin typeface="Arial"/>
                <a:cs typeface="Arial"/>
              </a:rPr>
              <a:t>such </a:t>
            </a:r>
            <a:r>
              <a:rPr sz="3200" spc="-5" dirty="0">
                <a:latin typeface="Arial"/>
                <a:cs typeface="Arial"/>
              </a:rPr>
              <a:t>cases these other factor </a:t>
            </a:r>
            <a:r>
              <a:rPr sz="3200" spc="-10" dirty="0">
                <a:latin typeface="Arial"/>
                <a:cs typeface="Arial"/>
              </a:rPr>
              <a:t>need  </a:t>
            </a:r>
            <a:r>
              <a:rPr sz="3200" dirty="0">
                <a:latin typeface="Arial"/>
                <a:cs typeface="Arial"/>
              </a:rPr>
              <a:t>to be clearly </a:t>
            </a:r>
            <a:r>
              <a:rPr sz="3200" spc="-5" dirty="0">
                <a:latin typeface="Arial"/>
                <a:cs typeface="Arial"/>
              </a:rPr>
              <a:t>documented, explained </a:t>
            </a:r>
            <a:r>
              <a:rPr sz="3200" dirty="0">
                <a:latin typeface="Arial"/>
                <a:cs typeface="Arial"/>
              </a:rPr>
              <a:t>&amp;  </a:t>
            </a:r>
            <a:r>
              <a:rPr sz="3200" spc="-5" dirty="0">
                <a:latin typeface="Arial"/>
                <a:cs typeface="Arial"/>
              </a:rPr>
              <a:t>scientifically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justified.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2811" y="41148"/>
            <a:ext cx="3398520" cy="122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998976" y="105155"/>
            <a:ext cx="4437887" cy="11140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94816" y="711708"/>
            <a:ext cx="4475988" cy="111099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136015" marR="5080">
              <a:lnSpc>
                <a:spcPct val="100299"/>
              </a:lnSpc>
              <a:spcBef>
                <a:spcPts val="80"/>
              </a:spcBef>
            </a:pPr>
            <a:r>
              <a:rPr sz="4300" spc="-5" dirty="0"/>
              <a:t>PROCESS </a:t>
            </a:r>
            <a:r>
              <a:rPr dirty="0"/>
              <a:t>FOR</a:t>
            </a:r>
            <a:r>
              <a:rPr spc="-395" dirty="0"/>
              <a:t> </a:t>
            </a:r>
            <a:r>
              <a:rPr dirty="0"/>
              <a:t>AQUEOUS  </a:t>
            </a:r>
            <a:r>
              <a:rPr spc="-50" dirty="0"/>
              <a:t>PREPARATIONS</a:t>
            </a:r>
            <a:endParaRPr sz="4300"/>
          </a:p>
        </p:txBody>
      </p:sp>
      <p:sp>
        <p:nvSpPr>
          <p:cNvPr id="6" name="object 6"/>
          <p:cNvSpPr txBox="1"/>
          <p:nvPr/>
        </p:nvSpPr>
        <p:spPr>
          <a:xfrm>
            <a:off x="2991739" y="1468577"/>
            <a:ext cx="446976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If </a:t>
            </a:r>
            <a:r>
              <a:rPr sz="3200" spc="-5" dirty="0">
                <a:latin typeface="Arial"/>
                <a:cs typeface="Arial"/>
              </a:rPr>
              <a:t>the product </a:t>
            </a:r>
            <a:r>
              <a:rPr sz="3200" dirty="0">
                <a:latin typeface="Arial"/>
                <a:cs typeface="Arial"/>
              </a:rPr>
              <a:t>is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aqueous</a:t>
            </a:r>
            <a:endParaRPr sz="32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353561" y="2058161"/>
            <a:ext cx="3657600" cy="685800"/>
          </a:xfrm>
          <a:custGeom>
            <a:avLst/>
            <a:gdLst/>
            <a:ahLst/>
            <a:cxnLst/>
            <a:rect l="l" t="t" r="r" b="b"/>
            <a:pathLst>
              <a:path w="3657600" h="685800">
                <a:moveTo>
                  <a:pt x="0" y="685800"/>
                </a:moveTo>
                <a:lnTo>
                  <a:pt x="3657599" y="685800"/>
                </a:lnTo>
                <a:lnTo>
                  <a:pt x="3657599" y="0"/>
                </a:lnTo>
                <a:lnTo>
                  <a:pt x="0" y="0"/>
                </a:lnTo>
                <a:lnTo>
                  <a:pt x="0" y="685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353561" y="2058161"/>
            <a:ext cx="3657600" cy="685800"/>
          </a:xfrm>
          <a:prstGeom prst="rect">
            <a:avLst/>
          </a:prstGeom>
          <a:ln w="25907">
            <a:solidFill>
              <a:srgbClr val="0000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147955" marR="142875" indent="176530">
              <a:lnSpc>
                <a:spcPct val="100000"/>
              </a:lnSpc>
              <a:spcBef>
                <a:spcPts val="240"/>
              </a:spcBef>
            </a:pPr>
            <a:r>
              <a:rPr sz="2000" dirty="0">
                <a:latin typeface="Arial"/>
                <a:cs typeface="Arial"/>
              </a:rPr>
              <a:t>Can product be sterilize by  moist heat at 121°C for</a:t>
            </a:r>
            <a:r>
              <a:rPr sz="2000" spc="-1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15min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182361" y="2743961"/>
            <a:ext cx="152400" cy="304800"/>
          </a:xfrm>
          <a:custGeom>
            <a:avLst/>
            <a:gdLst/>
            <a:ahLst/>
            <a:cxnLst/>
            <a:rect l="l" t="t" r="r" b="b"/>
            <a:pathLst>
              <a:path w="152400" h="304800">
                <a:moveTo>
                  <a:pt x="152400" y="228600"/>
                </a:moveTo>
                <a:lnTo>
                  <a:pt x="0" y="228600"/>
                </a:lnTo>
                <a:lnTo>
                  <a:pt x="76200" y="304800"/>
                </a:lnTo>
                <a:lnTo>
                  <a:pt x="152400" y="228600"/>
                </a:lnTo>
                <a:close/>
              </a:path>
              <a:path w="152400" h="304800">
                <a:moveTo>
                  <a:pt x="114300" y="0"/>
                </a:moveTo>
                <a:lnTo>
                  <a:pt x="38100" y="0"/>
                </a:lnTo>
                <a:lnTo>
                  <a:pt x="38100" y="228600"/>
                </a:lnTo>
                <a:lnTo>
                  <a:pt x="114300" y="228600"/>
                </a:lnTo>
                <a:lnTo>
                  <a:pt x="114300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182361" y="2743961"/>
            <a:ext cx="152400" cy="304800"/>
          </a:xfrm>
          <a:custGeom>
            <a:avLst/>
            <a:gdLst/>
            <a:ahLst/>
            <a:cxnLst/>
            <a:rect l="l" t="t" r="r" b="b"/>
            <a:pathLst>
              <a:path w="152400" h="304800">
                <a:moveTo>
                  <a:pt x="0" y="228600"/>
                </a:moveTo>
                <a:lnTo>
                  <a:pt x="38100" y="228600"/>
                </a:lnTo>
                <a:lnTo>
                  <a:pt x="38100" y="0"/>
                </a:lnTo>
                <a:lnTo>
                  <a:pt x="114300" y="0"/>
                </a:lnTo>
                <a:lnTo>
                  <a:pt x="114300" y="228600"/>
                </a:lnTo>
                <a:lnTo>
                  <a:pt x="152400" y="228600"/>
                </a:lnTo>
                <a:lnTo>
                  <a:pt x="76200" y="304800"/>
                </a:lnTo>
                <a:lnTo>
                  <a:pt x="0" y="228600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258561" y="3048761"/>
            <a:ext cx="609600" cy="152400"/>
          </a:xfrm>
          <a:custGeom>
            <a:avLst/>
            <a:gdLst/>
            <a:ahLst/>
            <a:cxnLst/>
            <a:rect l="l" t="t" r="r" b="b"/>
            <a:pathLst>
              <a:path w="609600" h="152400">
                <a:moveTo>
                  <a:pt x="533400" y="0"/>
                </a:moveTo>
                <a:lnTo>
                  <a:pt x="533400" y="38100"/>
                </a:lnTo>
                <a:lnTo>
                  <a:pt x="0" y="38100"/>
                </a:lnTo>
                <a:lnTo>
                  <a:pt x="0" y="114300"/>
                </a:lnTo>
                <a:lnTo>
                  <a:pt x="533400" y="114300"/>
                </a:lnTo>
                <a:lnTo>
                  <a:pt x="533400" y="152400"/>
                </a:lnTo>
                <a:lnTo>
                  <a:pt x="609600" y="76200"/>
                </a:lnTo>
                <a:lnTo>
                  <a:pt x="533400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258561" y="3048761"/>
            <a:ext cx="609600" cy="152400"/>
          </a:xfrm>
          <a:custGeom>
            <a:avLst/>
            <a:gdLst/>
            <a:ahLst/>
            <a:cxnLst/>
            <a:rect l="l" t="t" r="r" b="b"/>
            <a:pathLst>
              <a:path w="609600" h="152400">
                <a:moveTo>
                  <a:pt x="0" y="38100"/>
                </a:moveTo>
                <a:lnTo>
                  <a:pt x="533400" y="38100"/>
                </a:lnTo>
                <a:lnTo>
                  <a:pt x="533400" y="0"/>
                </a:lnTo>
                <a:lnTo>
                  <a:pt x="609600" y="76200"/>
                </a:lnTo>
                <a:lnTo>
                  <a:pt x="533400" y="152400"/>
                </a:lnTo>
                <a:lnTo>
                  <a:pt x="533400" y="114300"/>
                </a:lnTo>
                <a:lnTo>
                  <a:pt x="0" y="114300"/>
                </a:lnTo>
                <a:lnTo>
                  <a:pt x="0" y="38100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725161" y="3048761"/>
            <a:ext cx="533400" cy="152400"/>
          </a:xfrm>
          <a:custGeom>
            <a:avLst/>
            <a:gdLst/>
            <a:ahLst/>
            <a:cxnLst/>
            <a:rect l="l" t="t" r="r" b="b"/>
            <a:pathLst>
              <a:path w="533400" h="152400">
                <a:moveTo>
                  <a:pt x="76200" y="0"/>
                </a:moveTo>
                <a:lnTo>
                  <a:pt x="0" y="76200"/>
                </a:lnTo>
                <a:lnTo>
                  <a:pt x="76200" y="152400"/>
                </a:lnTo>
                <a:lnTo>
                  <a:pt x="76200" y="114300"/>
                </a:lnTo>
                <a:lnTo>
                  <a:pt x="533400" y="114300"/>
                </a:lnTo>
                <a:lnTo>
                  <a:pt x="533400" y="38100"/>
                </a:lnTo>
                <a:lnTo>
                  <a:pt x="76200" y="38100"/>
                </a:lnTo>
                <a:lnTo>
                  <a:pt x="76200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725161" y="3048761"/>
            <a:ext cx="533400" cy="152400"/>
          </a:xfrm>
          <a:custGeom>
            <a:avLst/>
            <a:gdLst/>
            <a:ahLst/>
            <a:cxnLst/>
            <a:rect l="l" t="t" r="r" b="b"/>
            <a:pathLst>
              <a:path w="533400" h="152400">
                <a:moveTo>
                  <a:pt x="0" y="76200"/>
                </a:moveTo>
                <a:lnTo>
                  <a:pt x="76200" y="0"/>
                </a:lnTo>
                <a:lnTo>
                  <a:pt x="76200" y="38100"/>
                </a:lnTo>
                <a:lnTo>
                  <a:pt x="533400" y="38100"/>
                </a:lnTo>
                <a:lnTo>
                  <a:pt x="533400" y="114300"/>
                </a:lnTo>
                <a:lnTo>
                  <a:pt x="76200" y="114300"/>
                </a:lnTo>
                <a:lnTo>
                  <a:pt x="76200" y="152400"/>
                </a:lnTo>
                <a:lnTo>
                  <a:pt x="0" y="76200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868161" y="2896361"/>
            <a:ext cx="2667000" cy="914400"/>
          </a:xfrm>
          <a:custGeom>
            <a:avLst/>
            <a:gdLst/>
            <a:ahLst/>
            <a:cxnLst/>
            <a:rect l="l" t="t" r="r" b="b"/>
            <a:pathLst>
              <a:path w="2667000" h="914400">
                <a:moveTo>
                  <a:pt x="0" y="914400"/>
                </a:moveTo>
                <a:lnTo>
                  <a:pt x="2666999" y="914400"/>
                </a:lnTo>
                <a:lnTo>
                  <a:pt x="2666999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868161" y="2896361"/>
            <a:ext cx="2667000" cy="914400"/>
          </a:xfrm>
          <a:prstGeom prst="rect">
            <a:avLst/>
          </a:prstGeom>
          <a:ln w="25907">
            <a:solidFill>
              <a:srgbClr val="000000"/>
            </a:solidFill>
          </a:ln>
        </p:spPr>
        <p:txBody>
          <a:bodyPr vert="horz" wrap="square" lIns="0" tIns="144780" rIns="0" bIns="0" rtlCol="0">
            <a:spAutoFit/>
          </a:bodyPr>
          <a:lstStyle/>
          <a:p>
            <a:pPr marL="414020" marR="280670" indent="-125095">
              <a:lnSpc>
                <a:spcPct val="100000"/>
              </a:lnSpc>
              <a:spcBef>
                <a:spcPts val="1140"/>
              </a:spcBef>
            </a:pPr>
            <a:r>
              <a:rPr sz="2000" spc="5" dirty="0">
                <a:latin typeface="Arial"/>
                <a:cs typeface="Arial"/>
              </a:rPr>
              <a:t>Use </a:t>
            </a:r>
            <a:r>
              <a:rPr sz="2000" dirty="0">
                <a:latin typeface="Arial"/>
                <a:cs typeface="Arial"/>
              </a:rPr>
              <a:t>autoclaving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at  121°C for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15min</a:t>
            </a:r>
            <a:endParaRPr sz="20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981961" y="2896361"/>
            <a:ext cx="2743200" cy="914400"/>
          </a:xfrm>
          <a:custGeom>
            <a:avLst/>
            <a:gdLst/>
            <a:ahLst/>
            <a:cxnLst/>
            <a:rect l="l" t="t" r="r" b="b"/>
            <a:pathLst>
              <a:path w="2743200" h="914400">
                <a:moveTo>
                  <a:pt x="0" y="914400"/>
                </a:moveTo>
                <a:lnTo>
                  <a:pt x="2743200" y="914400"/>
                </a:lnTo>
                <a:lnTo>
                  <a:pt x="27432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981961" y="2896361"/>
            <a:ext cx="2743200" cy="914400"/>
          </a:xfrm>
          <a:prstGeom prst="rect">
            <a:avLst/>
          </a:prstGeom>
          <a:ln w="25907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345"/>
              </a:lnSpc>
            </a:pPr>
            <a:r>
              <a:rPr sz="2000" dirty="0">
                <a:latin typeface="Arial"/>
                <a:cs typeface="Arial"/>
              </a:rPr>
              <a:t>Can the product</a:t>
            </a:r>
            <a:r>
              <a:rPr sz="2000" spc="-1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</a:t>
            </a:r>
            <a:endParaRPr sz="2000">
              <a:latin typeface="Arial"/>
              <a:cs typeface="Arial"/>
            </a:endParaRPr>
          </a:p>
          <a:p>
            <a:pPr marL="3175" algn="ctr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sterilize by moist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heat</a:t>
            </a:r>
            <a:endParaRPr sz="2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withF</a:t>
            </a:r>
            <a:r>
              <a:rPr sz="1600" dirty="0">
                <a:latin typeface="Arial"/>
                <a:cs typeface="Arial"/>
              </a:rPr>
              <a:t>0 </a:t>
            </a:r>
            <a:r>
              <a:rPr sz="2000" dirty="0">
                <a:latin typeface="Arial"/>
                <a:cs typeface="Arial"/>
              </a:rPr>
              <a:t>≥8</a:t>
            </a:r>
            <a:r>
              <a:rPr sz="2000" spc="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min</a:t>
            </a:r>
            <a:endParaRPr sz="20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239261" y="3810761"/>
            <a:ext cx="114300" cy="762000"/>
          </a:xfrm>
          <a:custGeom>
            <a:avLst/>
            <a:gdLst/>
            <a:ahLst/>
            <a:cxnLst/>
            <a:rect l="l" t="t" r="r" b="b"/>
            <a:pathLst>
              <a:path w="114300" h="762000">
                <a:moveTo>
                  <a:pt x="114300" y="704850"/>
                </a:moveTo>
                <a:lnTo>
                  <a:pt x="0" y="704850"/>
                </a:lnTo>
                <a:lnTo>
                  <a:pt x="57150" y="762000"/>
                </a:lnTo>
                <a:lnTo>
                  <a:pt x="114300" y="704850"/>
                </a:lnTo>
                <a:close/>
              </a:path>
              <a:path w="114300" h="762000">
                <a:moveTo>
                  <a:pt x="85725" y="0"/>
                </a:moveTo>
                <a:lnTo>
                  <a:pt x="28575" y="0"/>
                </a:lnTo>
                <a:lnTo>
                  <a:pt x="28575" y="704850"/>
                </a:lnTo>
                <a:lnTo>
                  <a:pt x="85725" y="704850"/>
                </a:lnTo>
                <a:lnTo>
                  <a:pt x="85725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239261" y="3810761"/>
            <a:ext cx="114300" cy="762000"/>
          </a:xfrm>
          <a:custGeom>
            <a:avLst/>
            <a:gdLst/>
            <a:ahLst/>
            <a:cxnLst/>
            <a:rect l="l" t="t" r="r" b="b"/>
            <a:pathLst>
              <a:path w="114300" h="762000">
                <a:moveTo>
                  <a:pt x="0" y="704850"/>
                </a:moveTo>
                <a:lnTo>
                  <a:pt x="28575" y="704850"/>
                </a:lnTo>
                <a:lnTo>
                  <a:pt x="28575" y="0"/>
                </a:lnTo>
                <a:lnTo>
                  <a:pt x="85725" y="0"/>
                </a:lnTo>
                <a:lnTo>
                  <a:pt x="85725" y="704850"/>
                </a:lnTo>
                <a:lnTo>
                  <a:pt x="114300" y="704850"/>
                </a:lnTo>
                <a:lnTo>
                  <a:pt x="57150" y="762000"/>
                </a:lnTo>
                <a:lnTo>
                  <a:pt x="0" y="704850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341370" y="4051553"/>
            <a:ext cx="3860800" cy="152400"/>
          </a:xfrm>
          <a:custGeom>
            <a:avLst/>
            <a:gdLst/>
            <a:ahLst/>
            <a:cxnLst/>
            <a:rect l="l" t="t" r="r" b="b"/>
            <a:pathLst>
              <a:path w="3860800" h="152400">
                <a:moveTo>
                  <a:pt x="3784091" y="0"/>
                </a:moveTo>
                <a:lnTo>
                  <a:pt x="3784091" y="38100"/>
                </a:lnTo>
                <a:lnTo>
                  <a:pt x="0" y="38100"/>
                </a:lnTo>
                <a:lnTo>
                  <a:pt x="0" y="114300"/>
                </a:lnTo>
                <a:lnTo>
                  <a:pt x="3784091" y="114300"/>
                </a:lnTo>
                <a:lnTo>
                  <a:pt x="3784091" y="152400"/>
                </a:lnTo>
                <a:lnTo>
                  <a:pt x="3860291" y="76200"/>
                </a:lnTo>
                <a:lnTo>
                  <a:pt x="3784091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341370" y="4051553"/>
            <a:ext cx="3860800" cy="152400"/>
          </a:xfrm>
          <a:custGeom>
            <a:avLst/>
            <a:gdLst/>
            <a:ahLst/>
            <a:cxnLst/>
            <a:rect l="l" t="t" r="r" b="b"/>
            <a:pathLst>
              <a:path w="3860800" h="152400">
                <a:moveTo>
                  <a:pt x="0" y="38100"/>
                </a:moveTo>
                <a:lnTo>
                  <a:pt x="3784091" y="38100"/>
                </a:lnTo>
                <a:lnTo>
                  <a:pt x="3784091" y="0"/>
                </a:lnTo>
                <a:lnTo>
                  <a:pt x="3860291" y="76200"/>
                </a:lnTo>
                <a:lnTo>
                  <a:pt x="3784091" y="152400"/>
                </a:lnTo>
                <a:lnTo>
                  <a:pt x="3784091" y="114300"/>
                </a:lnTo>
                <a:lnTo>
                  <a:pt x="0" y="114300"/>
                </a:lnTo>
                <a:lnTo>
                  <a:pt x="0" y="38100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904738" y="4572761"/>
            <a:ext cx="2667000" cy="1066800"/>
          </a:xfrm>
          <a:custGeom>
            <a:avLst/>
            <a:gdLst/>
            <a:ahLst/>
            <a:cxnLst/>
            <a:rect l="l" t="t" r="r" b="b"/>
            <a:pathLst>
              <a:path w="2667000" h="1066800">
                <a:moveTo>
                  <a:pt x="0" y="1066800"/>
                </a:moveTo>
                <a:lnTo>
                  <a:pt x="2667000" y="1066800"/>
                </a:lnTo>
                <a:lnTo>
                  <a:pt x="2667000" y="0"/>
                </a:lnTo>
                <a:lnTo>
                  <a:pt x="0" y="0"/>
                </a:lnTo>
                <a:lnTo>
                  <a:pt x="0" y="1066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904738" y="4572761"/>
            <a:ext cx="2667000" cy="1066800"/>
          </a:xfrm>
          <a:prstGeom prst="rect">
            <a:avLst/>
          </a:prstGeom>
          <a:ln w="25907">
            <a:solidFill>
              <a:srgbClr val="000000"/>
            </a:solidFill>
          </a:ln>
        </p:spPr>
        <p:txBody>
          <a:bodyPr vert="horz" wrap="square" lIns="0" tIns="221615" rIns="0" bIns="0" rtlCol="0">
            <a:spAutoFit/>
          </a:bodyPr>
          <a:lstStyle/>
          <a:p>
            <a:pPr marL="784225" marR="217804" indent="-558165">
              <a:lnSpc>
                <a:spcPct val="100000"/>
              </a:lnSpc>
              <a:spcBef>
                <a:spcPts val="1745"/>
              </a:spcBef>
            </a:pPr>
            <a:r>
              <a:rPr sz="2000" spc="5" dirty="0">
                <a:latin typeface="Arial"/>
                <a:cs typeface="Arial"/>
              </a:rPr>
              <a:t>Use </a:t>
            </a:r>
            <a:r>
              <a:rPr sz="2000" dirty="0">
                <a:latin typeface="Arial"/>
                <a:cs typeface="Arial"/>
              </a:rPr>
              <a:t>moist heat</a:t>
            </a:r>
            <a:r>
              <a:rPr sz="2000" spc="-1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with  </a:t>
            </a:r>
            <a:r>
              <a:rPr sz="2000" spc="-5" dirty="0">
                <a:latin typeface="Arial"/>
                <a:cs typeface="Arial"/>
              </a:rPr>
              <a:t>F</a:t>
            </a:r>
            <a:r>
              <a:rPr sz="1600" spc="-5" dirty="0">
                <a:latin typeface="Arial"/>
                <a:cs typeface="Arial"/>
              </a:rPr>
              <a:t>0 </a:t>
            </a:r>
            <a:r>
              <a:rPr sz="2000" dirty="0">
                <a:latin typeface="Arial"/>
                <a:cs typeface="Arial"/>
              </a:rPr>
              <a:t>≥8</a:t>
            </a:r>
            <a:r>
              <a:rPr sz="2000" spc="8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min</a:t>
            </a:r>
            <a:endParaRPr sz="200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969770" y="4572761"/>
            <a:ext cx="2743200" cy="1066800"/>
          </a:xfrm>
          <a:custGeom>
            <a:avLst/>
            <a:gdLst/>
            <a:ahLst/>
            <a:cxnLst/>
            <a:rect l="l" t="t" r="r" b="b"/>
            <a:pathLst>
              <a:path w="2743200" h="1066800">
                <a:moveTo>
                  <a:pt x="0" y="1066800"/>
                </a:moveTo>
                <a:lnTo>
                  <a:pt x="2743200" y="1066800"/>
                </a:lnTo>
                <a:lnTo>
                  <a:pt x="2743200" y="0"/>
                </a:lnTo>
                <a:lnTo>
                  <a:pt x="0" y="0"/>
                </a:lnTo>
                <a:lnTo>
                  <a:pt x="0" y="1066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969770" y="4572761"/>
            <a:ext cx="2743200" cy="1066800"/>
          </a:xfrm>
          <a:custGeom>
            <a:avLst/>
            <a:gdLst/>
            <a:ahLst/>
            <a:cxnLst/>
            <a:rect l="l" t="t" r="r" b="b"/>
            <a:pathLst>
              <a:path w="2743200" h="1066800">
                <a:moveTo>
                  <a:pt x="0" y="1066800"/>
                </a:moveTo>
                <a:lnTo>
                  <a:pt x="2743200" y="1066800"/>
                </a:lnTo>
                <a:lnTo>
                  <a:pt x="2743200" y="0"/>
                </a:lnTo>
                <a:lnTo>
                  <a:pt x="0" y="0"/>
                </a:lnTo>
                <a:lnTo>
                  <a:pt x="0" y="1066800"/>
                </a:lnTo>
                <a:close/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2219325" y="4476369"/>
            <a:ext cx="22428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"/>
                <a:cs typeface="Arial"/>
              </a:rPr>
              <a:t>Can the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formulation</a:t>
            </a:r>
            <a:endParaRPr sz="20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199513" y="4781550"/>
            <a:ext cx="228219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"/>
                <a:cs typeface="Arial"/>
              </a:rPr>
              <a:t>be filtered through</a:t>
            </a:r>
            <a:r>
              <a:rPr sz="2000" spc="-1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  microbial </a:t>
            </a:r>
            <a:r>
              <a:rPr sz="2000" spc="-5" dirty="0">
                <a:latin typeface="Arial"/>
                <a:cs typeface="Arial"/>
              </a:rPr>
              <a:t>retentive  filter</a:t>
            </a:r>
            <a:endParaRPr sz="2000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7011161" y="4051553"/>
            <a:ext cx="227329" cy="521334"/>
          </a:xfrm>
          <a:custGeom>
            <a:avLst/>
            <a:gdLst/>
            <a:ahLst/>
            <a:cxnLst/>
            <a:rect l="l" t="t" r="r" b="b"/>
            <a:pathLst>
              <a:path w="227329" h="521335">
                <a:moveTo>
                  <a:pt x="227076" y="407670"/>
                </a:moveTo>
                <a:lnTo>
                  <a:pt x="0" y="407670"/>
                </a:lnTo>
                <a:lnTo>
                  <a:pt x="113538" y="521208"/>
                </a:lnTo>
                <a:lnTo>
                  <a:pt x="227076" y="407670"/>
                </a:lnTo>
                <a:close/>
              </a:path>
              <a:path w="227329" h="521335">
                <a:moveTo>
                  <a:pt x="170307" y="0"/>
                </a:moveTo>
                <a:lnTo>
                  <a:pt x="56769" y="0"/>
                </a:lnTo>
                <a:lnTo>
                  <a:pt x="56769" y="407670"/>
                </a:lnTo>
                <a:lnTo>
                  <a:pt x="170307" y="407670"/>
                </a:lnTo>
                <a:lnTo>
                  <a:pt x="170307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011161" y="4051553"/>
            <a:ext cx="227329" cy="521334"/>
          </a:xfrm>
          <a:custGeom>
            <a:avLst/>
            <a:gdLst/>
            <a:ahLst/>
            <a:cxnLst/>
            <a:rect l="l" t="t" r="r" b="b"/>
            <a:pathLst>
              <a:path w="227329" h="521335">
                <a:moveTo>
                  <a:pt x="0" y="407670"/>
                </a:moveTo>
                <a:lnTo>
                  <a:pt x="56769" y="407670"/>
                </a:lnTo>
                <a:lnTo>
                  <a:pt x="56769" y="0"/>
                </a:lnTo>
                <a:lnTo>
                  <a:pt x="170307" y="0"/>
                </a:lnTo>
                <a:lnTo>
                  <a:pt x="170307" y="407670"/>
                </a:lnTo>
                <a:lnTo>
                  <a:pt x="227076" y="407670"/>
                </a:lnTo>
                <a:lnTo>
                  <a:pt x="113538" y="521208"/>
                </a:lnTo>
                <a:lnTo>
                  <a:pt x="0" y="407670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239261" y="5639561"/>
            <a:ext cx="114300" cy="685800"/>
          </a:xfrm>
          <a:custGeom>
            <a:avLst/>
            <a:gdLst/>
            <a:ahLst/>
            <a:cxnLst/>
            <a:rect l="l" t="t" r="r" b="b"/>
            <a:pathLst>
              <a:path w="114300" h="685800">
                <a:moveTo>
                  <a:pt x="114300" y="628650"/>
                </a:moveTo>
                <a:lnTo>
                  <a:pt x="0" y="628650"/>
                </a:lnTo>
                <a:lnTo>
                  <a:pt x="57150" y="685800"/>
                </a:lnTo>
                <a:lnTo>
                  <a:pt x="114300" y="628650"/>
                </a:lnTo>
                <a:close/>
              </a:path>
              <a:path w="114300" h="685800">
                <a:moveTo>
                  <a:pt x="85725" y="0"/>
                </a:moveTo>
                <a:lnTo>
                  <a:pt x="28575" y="0"/>
                </a:lnTo>
                <a:lnTo>
                  <a:pt x="28575" y="628650"/>
                </a:lnTo>
                <a:lnTo>
                  <a:pt x="85725" y="628650"/>
                </a:lnTo>
                <a:lnTo>
                  <a:pt x="85725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239261" y="5639561"/>
            <a:ext cx="114300" cy="685800"/>
          </a:xfrm>
          <a:custGeom>
            <a:avLst/>
            <a:gdLst/>
            <a:ahLst/>
            <a:cxnLst/>
            <a:rect l="l" t="t" r="r" b="b"/>
            <a:pathLst>
              <a:path w="114300" h="685800">
                <a:moveTo>
                  <a:pt x="0" y="628650"/>
                </a:moveTo>
                <a:lnTo>
                  <a:pt x="28575" y="628650"/>
                </a:lnTo>
                <a:lnTo>
                  <a:pt x="28575" y="0"/>
                </a:lnTo>
                <a:lnTo>
                  <a:pt x="85725" y="0"/>
                </a:lnTo>
                <a:lnTo>
                  <a:pt x="85725" y="628650"/>
                </a:lnTo>
                <a:lnTo>
                  <a:pt x="114300" y="628650"/>
                </a:lnTo>
                <a:lnTo>
                  <a:pt x="57150" y="685800"/>
                </a:lnTo>
                <a:lnTo>
                  <a:pt x="0" y="628650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8561" y="1664970"/>
            <a:ext cx="3048000" cy="1308100"/>
          </a:xfrm>
          <a:prstGeom prst="rect">
            <a:avLst/>
          </a:prstGeom>
          <a:ln w="25907">
            <a:solidFill>
              <a:srgbClr val="000000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marL="202565" marR="197485" indent="635" algn="ctr">
              <a:lnSpc>
                <a:spcPct val="100000"/>
              </a:lnSpc>
              <a:spcBef>
                <a:spcPts val="285"/>
              </a:spcBef>
            </a:pPr>
            <a:r>
              <a:rPr sz="2000" spc="5" dirty="0">
                <a:solidFill>
                  <a:srgbClr val="000000"/>
                </a:solidFill>
              </a:rPr>
              <a:t>Use </a:t>
            </a:r>
            <a:r>
              <a:rPr sz="2000" dirty="0">
                <a:solidFill>
                  <a:srgbClr val="000000"/>
                </a:solidFill>
              </a:rPr>
              <a:t>pre sterilized  individual component</a:t>
            </a:r>
            <a:r>
              <a:rPr sz="2000" spc="-9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&amp;  aseptic compounding</a:t>
            </a:r>
            <a:r>
              <a:rPr sz="2000" spc="-114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&amp;  </a:t>
            </a:r>
            <a:r>
              <a:rPr sz="2000" spc="-5" dirty="0">
                <a:solidFill>
                  <a:srgbClr val="000000"/>
                </a:solidFill>
              </a:rPr>
              <a:t>filling</a:t>
            </a:r>
            <a:endParaRPr sz="2000"/>
          </a:p>
        </p:txBody>
      </p:sp>
      <p:sp>
        <p:nvSpPr>
          <p:cNvPr id="3" name="object 3"/>
          <p:cNvSpPr/>
          <p:nvPr/>
        </p:nvSpPr>
        <p:spPr>
          <a:xfrm>
            <a:off x="2935985" y="762762"/>
            <a:ext cx="4381500" cy="114300"/>
          </a:xfrm>
          <a:custGeom>
            <a:avLst/>
            <a:gdLst/>
            <a:ahLst/>
            <a:cxnLst/>
            <a:rect l="l" t="t" r="r" b="b"/>
            <a:pathLst>
              <a:path w="4381500" h="114300">
                <a:moveTo>
                  <a:pt x="4324349" y="0"/>
                </a:moveTo>
                <a:lnTo>
                  <a:pt x="4324349" y="28575"/>
                </a:lnTo>
                <a:lnTo>
                  <a:pt x="0" y="28575"/>
                </a:lnTo>
                <a:lnTo>
                  <a:pt x="0" y="85725"/>
                </a:lnTo>
                <a:lnTo>
                  <a:pt x="4324349" y="85725"/>
                </a:lnTo>
                <a:lnTo>
                  <a:pt x="4324349" y="114300"/>
                </a:lnTo>
                <a:lnTo>
                  <a:pt x="4381499" y="57150"/>
                </a:lnTo>
                <a:lnTo>
                  <a:pt x="4324349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935985" y="762762"/>
            <a:ext cx="4381500" cy="114300"/>
          </a:xfrm>
          <a:custGeom>
            <a:avLst/>
            <a:gdLst/>
            <a:ahLst/>
            <a:cxnLst/>
            <a:rect l="l" t="t" r="r" b="b"/>
            <a:pathLst>
              <a:path w="4381500" h="114300">
                <a:moveTo>
                  <a:pt x="0" y="28575"/>
                </a:moveTo>
                <a:lnTo>
                  <a:pt x="4324349" y="28575"/>
                </a:lnTo>
                <a:lnTo>
                  <a:pt x="4324349" y="0"/>
                </a:lnTo>
                <a:lnTo>
                  <a:pt x="4381499" y="57150"/>
                </a:lnTo>
                <a:lnTo>
                  <a:pt x="4324349" y="114300"/>
                </a:lnTo>
                <a:lnTo>
                  <a:pt x="4324349" y="85725"/>
                </a:lnTo>
                <a:lnTo>
                  <a:pt x="0" y="85725"/>
                </a:lnTo>
                <a:lnTo>
                  <a:pt x="0" y="28575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03185" y="800862"/>
            <a:ext cx="228600" cy="844550"/>
          </a:xfrm>
          <a:custGeom>
            <a:avLst/>
            <a:gdLst/>
            <a:ahLst/>
            <a:cxnLst/>
            <a:rect l="l" t="t" r="r" b="b"/>
            <a:pathLst>
              <a:path w="228600" h="844550">
                <a:moveTo>
                  <a:pt x="228600" y="729996"/>
                </a:moveTo>
                <a:lnTo>
                  <a:pt x="0" y="729996"/>
                </a:lnTo>
                <a:lnTo>
                  <a:pt x="114300" y="844296"/>
                </a:lnTo>
                <a:lnTo>
                  <a:pt x="228600" y="729996"/>
                </a:lnTo>
                <a:close/>
              </a:path>
              <a:path w="228600" h="844550">
                <a:moveTo>
                  <a:pt x="171450" y="0"/>
                </a:moveTo>
                <a:lnTo>
                  <a:pt x="57150" y="0"/>
                </a:lnTo>
                <a:lnTo>
                  <a:pt x="57150" y="729996"/>
                </a:lnTo>
                <a:lnTo>
                  <a:pt x="171450" y="729996"/>
                </a:lnTo>
                <a:lnTo>
                  <a:pt x="171450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203185" y="800862"/>
            <a:ext cx="228600" cy="844550"/>
          </a:xfrm>
          <a:custGeom>
            <a:avLst/>
            <a:gdLst/>
            <a:ahLst/>
            <a:cxnLst/>
            <a:rect l="l" t="t" r="r" b="b"/>
            <a:pathLst>
              <a:path w="228600" h="844550">
                <a:moveTo>
                  <a:pt x="0" y="729996"/>
                </a:moveTo>
                <a:lnTo>
                  <a:pt x="57150" y="729996"/>
                </a:lnTo>
                <a:lnTo>
                  <a:pt x="57150" y="0"/>
                </a:lnTo>
                <a:lnTo>
                  <a:pt x="171450" y="0"/>
                </a:lnTo>
                <a:lnTo>
                  <a:pt x="171450" y="729996"/>
                </a:lnTo>
                <a:lnTo>
                  <a:pt x="228600" y="729996"/>
                </a:lnTo>
                <a:lnTo>
                  <a:pt x="114300" y="844296"/>
                </a:lnTo>
                <a:lnTo>
                  <a:pt x="0" y="729996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31585" y="1645157"/>
            <a:ext cx="2971800" cy="1327785"/>
          </a:xfrm>
          <a:custGeom>
            <a:avLst/>
            <a:gdLst/>
            <a:ahLst/>
            <a:cxnLst/>
            <a:rect l="l" t="t" r="r" b="b"/>
            <a:pathLst>
              <a:path w="2971800" h="1327785">
                <a:moveTo>
                  <a:pt x="0" y="1327403"/>
                </a:moveTo>
                <a:lnTo>
                  <a:pt x="2971800" y="1327403"/>
                </a:lnTo>
                <a:lnTo>
                  <a:pt x="2971800" y="0"/>
                </a:lnTo>
                <a:lnTo>
                  <a:pt x="0" y="0"/>
                </a:lnTo>
                <a:lnTo>
                  <a:pt x="0" y="13274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831585" y="1645157"/>
            <a:ext cx="2971800" cy="1327785"/>
          </a:xfrm>
          <a:prstGeom prst="rect">
            <a:avLst/>
          </a:prstGeom>
          <a:ln w="25907">
            <a:solidFill>
              <a:srgbClr val="000000"/>
            </a:solidFill>
          </a:ln>
        </p:spPr>
        <p:txBody>
          <a:bodyPr vert="horz" wrap="square" lIns="0" tIns="198755" rIns="0" bIns="0" rtlCol="0">
            <a:spAutoFit/>
          </a:bodyPr>
          <a:lstStyle/>
          <a:p>
            <a:pPr marL="398145" marR="390525" algn="ctr">
              <a:lnSpc>
                <a:spcPct val="100000"/>
              </a:lnSpc>
              <a:spcBef>
                <a:spcPts val="1565"/>
              </a:spcBef>
            </a:pPr>
            <a:r>
              <a:rPr sz="2000" spc="5" dirty="0">
                <a:latin typeface="Arial"/>
                <a:cs typeface="Arial"/>
              </a:rPr>
              <a:t>Use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combination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  aseptic filtration &amp;  aseptic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processing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44954" y="630682"/>
            <a:ext cx="6366510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66850" marR="5080" indent="-1454785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000000"/>
                </a:solidFill>
              </a:rPr>
              <a:t>If </a:t>
            </a:r>
            <a:r>
              <a:rPr sz="3200" spc="-5" dirty="0">
                <a:solidFill>
                  <a:srgbClr val="000000"/>
                </a:solidFill>
              </a:rPr>
              <a:t>the product </a:t>
            </a:r>
            <a:r>
              <a:rPr sz="3200" dirty="0">
                <a:solidFill>
                  <a:srgbClr val="000000"/>
                </a:solidFill>
              </a:rPr>
              <a:t>is </a:t>
            </a:r>
            <a:r>
              <a:rPr sz="3200" spc="-5" dirty="0">
                <a:solidFill>
                  <a:srgbClr val="000000"/>
                </a:solidFill>
              </a:rPr>
              <a:t>non-aqueous,</a:t>
            </a:r>
            <a:r>
              <a:rPr sz="3200" spc="-60" dirty="0">
                <a:solidFill>
                  <a:srgbClr val="000000"/>
                </a:solidFill>
              </a:rPr>
              <a:t> </a:t>
            </a:r>
            <a:r>
              <a:rPr sz="3200" dirty="0">
                <a:solidFill>
                  <a:srgbClr val="000000"/>
                </a:solidFill>
              </a:rPr>
              <a:t>semi  solid or dry</a:t>
            </a:r>
            <a:r>
              <a:rPr sz="3200" spc="-75" dirty="0">
                <a:solidFill>
                  <a:srgbClr val="000000"/>
                </a:solidFill>
              </a:rPr>
              <a:t> </a:t>
            </a:r>
            <a:r>
              <a:rPr sz="3200" dirty="0">
                <a:solidFill>
                  <a:srgbClr val="000000"/>
                </a:solidFill>
              </a:rPr>
              <a:t>powder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3048761" y="1829561"/>
            <a:ext cx="4114800" cy="1066800"/>
          </a:xfrm>
          <a:custGeom>
            <a:avLst/>
            <a:gdLst/>
            <a:ahLst/>
            <a:cxnLst/>
            <a:rect l="l" t="t" r="r" b="b"/>
            <a:pathLst>
              <a:path w="4114800" h="1066800">
                <a:moveTo>
                  <a:pt x="0" y="1066800"/>
                </a:moveTo>
                <a:lnTo>
                  <a:pt x="4114799" y="1066800"/>
                </a:lnTo>
                <a:lnTo>
                  <a:pt x="4114799" y="0"/>
                </a:lnTo>
                <a:lnTo>
                  <a:pt x="0" y="0"/>
                </a:lnTo>
                <a:lnTo>
                  <a:pt x="0" y="1066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048761" y="1829561"/>
            <a:ext cx="4114800" cy="1066800"/>
          </a:xfrm>
          <a:prstGeom prst="rect">
            <a:avLst/>
          </a:prstGeom>
          <a:ln w="25907">
            <a:solidFill>
              <a:srgbClr val="000000"/>
            </a:solidFill>
          </a:ln>
        </p:spPr>
        <p:txBody>
          <a:bodyPr vert="horz" wrap="square" lIns="0" tIns="220979" rIns="0" bIns="0" rtlCol="0">
            <a:spAutoFit/>
          </a:bodyPr>
          <a:lstStyle/>
          <a:p>
            <a:pPr marL="433070" marR="266700" indent="-161925">
              <a:lnSpc>
                <a:spcPct val="100000"/>
              </a:lnSpc>
              <a:spcBef>
                <a:spcPts val="1739"/>
              </a:spcBef>
            </a:pPr>
            <a:r>
              <a:rPr sz="2000" dirty="0">
                <a:latin typeface="Arial"/>
                <a:cs typeface="Arial"/>
              </a:rPr>
              <a:t>Can the product be sterilized</a:t>
            </a:r>
            <a:r>
              <a:rPr sz="2000" spc="-1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by  dry heat at 160°C for</a:t>
            </a:r>
            <a:r>
              <a:rPr sz="2000" spc="-1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120min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106161" y="2896361"/>
            <a:ext cx="228600" cy="533400"/>
          </a:xfrm>
          <a:custGeom>
            <a:avLst/>
            <a:gdLst/>
            <a:ahLst/>
            <a:cxnLst/>
            <a:rect l="l" t="t" r="r" b="b"/>
            <a:pathLst>
              <a:path w="228600" h="533400">
                <a:moveTo>
                  <a:pt x="228600" y="419100"/>
                </a:moveTo>
                <a:lnTo>
                  <a:pt x="0" y="419100"/>
                </a:lnTo>
                <a:lnTo>
                  <a:pt x="114300" y="533400"/>
                </a:lnTo>
                <a:lnTo>
                  <a:pt x="228600" y="419100"/>
                </a:lnTo>
                <a:close/>
              </a:path>
              <a:path w="228600" h="533400">
                <a:moveTo>
                  <a:pt x="171450" y="0"/>
                </a:moveTo>
                <a:lnTo>
                  <a:pt x="57150" y="0"/>
                </a:lnTo>
                <a:lnTo>
                  <a:pt x="57150" y="419100"/>
                </a:lnTo>
                <a:lnTo>
                  <a:pt x="171450" y="419100"/>
                </a:lnTo>
                <a:lnTo>
                  <a:pt x="171450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106161" y="2896361"/>
            <a:ext cx="228600" cy="533400"/>
          </a:xfrm>
          <a:custGeom>
            <a:avLst/>
            <a:gdLst/>
            <a:ahLst/>
            <a:cxnLst/>
            <a:rect l="l" t="t" r="r" b="b"/>
            <a:pathLst>
              <a:path w="228600" h="533400">
                <a:moveTo>
                  <a:pt x="0" y="419100"/>
                </a:moveTo>
                <a:lnTo>
                  <a:pt x="57150" y="419100"/>
                </a:lnTo>
                <a:lnTo>
                  <a:pt x="57150" y="0"/>
                </a:lnTo>
                <a:lnTo>
                  <a:pt x="171450" y="0"/>
                </a:lnTo>
                <a:lnTo>
                  <a:pt x="171450" y="419100"/>
                </a:lnTo>
                <a:lnTo>
                  <a:pt x="228600" y="419100"/>
                </a:lnTo>
                <a:lnTo>
                  <a:pt x="114300" y="533400"/>
                </a:lnTo>
                <a:lnTo>
                  <a:pt x="0" y="419100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220461" y="3211829"/>
            <a:ext cx="609600" cy="242570"/>
          </a:xfrm>
          <a:custGeom>
            <a:avLst/>
            <a:gdLst/>
            <a:ahLst/>
            <a:cxnLst/>
            <a:rect l="l" t="t" r="r" b="b"/>
            <a:pathLst>
              <a:path w="609600" h="242570">
                <a:moveTo>
                  <a:pt x="488441" y="0"/>
                </a:moveTo>
                <a:lnTo>
                  <a:pt x="488441" y="60579"/>
                </a:lnTo>
                <a:lnTo>
                  <a:pt x="0" y="60579"/>
                </a:lnTo>
                <a:lnTo>
                  <a:pt x="0" y="181737"/>
                </a:lnTo>
                <a:lnTo>
                  <a:pt x="488441" y="181737"/>
                </a:lnTo>
                <a:lnTo>
                  <a:pt x="488441" y="242316"/>
                </a:lnTo>
                <a:lnTo>
                  <a:pt x="609600" y="121158"/>
                </a:lnTo>
                <a:lnTo>
                  <a:pt x="488441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220461" y="3211829"/>
            <a:ext cx="609600" cy="242570"/>
          </a:xfrm>
          <a:custGeom>
            <a:avLst/>
            <a:gdLst/>
            <a:ahLst/>
            <a:cxnLst/>
            <a:rect l="l" t="t" r="r" b="b"/>
            <a:pathLst>
              <a:path w="609600" h="242570">
                <a:moveTo>
                  <a:pt x="0" y="60579"/>
                </a:moveTo>
                <a:lnTo>
                  <a:pt x="488441" y="60579"/>
                </a:lnTo>
                <a:lnTo>
                  <a:pt x="488441" y="0"/>
                </a:lnTo>
                <a:lnTo>
                  <a:pt x="609600" y="121158"/>
                </a:lnTo>
                <a:lnTo>
                  <a:pt x="488441" y="242316"/>
                </a:lnTo>
                <a:lnTo>
                  <a:pt x="488441" y="181737"/>
                </a:lnTo>
                <a:lnTo>
                  <a:pt x="0" y="181737"/>
                </a:lnTo>
                <a:lnTo>
                  <a:pt x="0" y="60579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648961" y="3211829"/>
            <a:ext cx="571500" cy="250190"/>
          </a:xfrm>
          <a:custGeom>
            <a:avLst/>
            <a:gdLst/>
            <a:ahLst/>
            <a:cxnLst/>
            <a:rect l="l" t="t" r="r" b="b"/>
            <a:pathLst>
              <a:path w="571500" h="250189">
                <a:moveTo>
                  <a:pt x="124967" y="0"/>
                </a:moveTo>
                <a:lnTo>
                  <a:pt x="0" y="124968"/>
                </a:lnTo>
                <a:lnTo>
                  <a:pt x="124967" y="249936"/>
                </a:lnTo>
                <a:lnTo>
                  <a:pt x="124967" y="187452"/>
                </a:lnTo>
                <a:lnTo>
                  <a:pt x="571500" y="187452"/>
                </a:lnTo>
                <a:lnTo>
                  <a:pt x="571500" y="62484"/>
                </a:lnTo>
                <a:lnTo>
                  <a:pt x="124967" y="62484"/>
                </a:lnTo>
                <a:lnTo>
                  <a:pt x="124967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48961" y="3211829"/>
            <a:ext cx="571500" cy="250190"/>
          </a:xfrm>
          <a:custGeom>
            <a:avLst/>
            <a:gdLst/>
            <a:ahLst/>
            <a:cxnLst/>
            <a:rect l="l" t="t" r="r" b="b"/>
            <a:pathLst>
              <a:path w="571500" h="250189">
                <a:moveTo>
                  <a:pt x="0" y="124968"/>
                </a:moveTo>
                <a:lnTo>
                  <a:pt x="124967" y="0"/>
                </a:lnTo>
                <a:lnTo>
                  <a:pt x="124967" y="62484"/>
                </a:lnTo>
                <a:lnTo>
                  <a:pt x="571500" y="62484"/>
                </a:lnTo>
                <a:lnTo>
                  <a:pt x="571500" y="187452"/>
                </a:lnTo>
                <a:lnTo>
                  <a:pt x="124967" y="187452"/>
                </a:lnTo>
                <a:lnTo>
                  <a:pt x="124967" y="249936"/>
                </a:lnTo>
                <a:lnTo>
                  <a:pt x="0" y="124968"/>
                </a:lnTo>
                <a:close/>
              </a:path>
            </a:pathLst>
          </a:custGeom>
          <a:ln w="25907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830061" y="3163061"/>
            <a:ext cx="2933700" cy="1181100"/>
          </a:xfrm>
          <a:custGeom>
            <a:avLst/>
            <a:gdLst/>
            <a:ahLst/>
            <a:cxnLst/>
            <a:rect l="l" t="t" r="r" b="b"/>
            <a:pathLst>
              <a:path w="2933700" h="1181100">
                <a:moveTo>
                  <a:pt x="0" y="1181100"/>
                </a:moveTo>
                <a:lnTo>
                  <a:pt x="2933699" y="1181100"/>
                </a:lnTo>
                <a:lnTo>
                  <a:pt x="2933699" y="0"/>
                </a:lnTo>
                <a:lnTo>
                  <a:pt x="0" y="0"/>
                </a:lnTo>
                <a:lnTo>
                  <a:pt x="0" y="1181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830061" y="3163061"/>
            <a:ext cx="2933700" cy="1181100"/>
          </a:xfrm>
          <a:prstGeom prst="rect">
            <a:avLst/>
          </a:prstGeom>
          <a:ln w="25907">
            <a:solidFill>
              <a:srgbClr val="000000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1900">
              <a:latin typeface="Times New Roman"/>
              <a:cs typeface="Times New Roman"/>
            </a:endParaRPr>
          </a:p>
          <a:p>
            <a:pPr marL="442595" marR="421005" indent="-13970">
              <a:lnSpc>
                <a:spcPct val="100000"/>
              </a:lnSpc>
              <a:spcBef>
                <a:spcPts val="5"/>
              </a:spcBef>
            </a:pPr>
            <a:r>
              <a:rPr sz="2000" spc="5" dirty="0">
                <a:latin typeface="Arial"/>
                <a:cs typeface="Arial"/>
              </a:rPr>
              <a:t>Use </a:t>
            </a:r>
            <a:r>
              <a:rPr sz="2000" dirty="0">
                <a:latin typeface="Arial"/>
                <a:cs typeface="Arial"/>
              </a:rPr>
              <a:t>sterilization</a:t>
            </a:r>
            <a:r>
              <a:rPr sz="2000" spc="-1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at  160°C for 120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min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24761" y="3163061"/>
            <a:ext cx="3124200" cy="1866900"/>
          </a:xfrm>
          <a:custGeom>
            <a:avLst/>
            <a:gdLst/>
            <a:ahLst/>
            <a:cxnLst/>
            <a:rect l="l" t="t" r="r" b="b"/>
            <a:pathLst>
              <a:path w="3124200" h="1866900">
                <a:moveTo>
                  <a:pt x="0" y="1866900"/>
                </a:moveTo>
                <a:lnTo>
                  <a:pt x="3124200" y="1866900"/>
                </a:lnTo>
                <a:lnTo>
                  <a:pt x="3124200" y="0"/>
                </a:lnTo>
                <a:lnTo>
                  <a:pt x="0" y="0"/>
                </a:lnTo>
                <a:lnTo>
                  <a:pt x="0" y="18669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524761" y="3163061"/>
            <a:ext cx="3124200" cy="1866900"/>
          </a:xfrm>
          <a:custGeom>
            <a:avLst/>
            <a:gdLst/>
            <a:ahLst/>
            <a:cxnLst/>
            <a:rect l="l" t="t" r="r" b="b"/>
            <a:pathLst>
              <a:path w="3124200" h="1866900">
                <a:moveTo>
                  <a:pt x="0" y="1866900"/>
                </a:moveTo>
                <a:lnTo>
                  <a:pt x="3124200" y="1866900"/>
                </a:lnTo>
                <a:lnTo>
                  <a:pt x="3124200" y="0"/>
                </a:lnTo>
                <a:lnTo>
                  <a:pt x="0" y="0"/>
                </a:lnTo>
                <a:lnTo>
                  <a:pt x="0" y="1866900"/>
                </a:lnTo>
                <a:close/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993773" y="3009392"/>
            <a:ext cx="21824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Can the product</a:t>
            </a:r>
            <a:r>
              <a:rPr sz="2000" spc="-1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</a:t>
            </a:r>
            <a:endParaRPr sz="20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98041" y="3314191"/>
            <a:ext cx="2975610" cy="1855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7465" marR="30480" indent="-1905" algn="ctr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sterilized by dry heat with  an alternative  combination of time &amp;  temp° so the standard  cycle achieving an </a:t>
            </a:r>
            <a:r>
              <a:rPr sz="2000" spc="-5" dirty="0">
                <a:latin typeface="Arial"/>
                <a:cs typeface="Arial"/>
              </a:rPr>
              <a:t>SAL</a:t>
            </a:r>
            <a:r>
              <a:rPr sz="2000" spc="-1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endParaRPr sz="2000"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</a:pPr>
            <a:r>
              <a:rPr sz="2000" spc="5" dirty="0">
                <a:latin typeface="Arial"/>
                <a:cs typeface="Arial"/>
              </a:rPr>
              <a:t>≤10</a:t>
            </a:r>
            <a:r>
              <a:rPr sz="1950" spc="7" baseline="25641" dirty="0">
                <a:latin typeface="Arial"/>
                <a:cs typeface="Arial"/>
              </a:rPr>
              <a:t>-6</a:t>
            </a:r>
            <a:endParaRPr sz="1950" baseline="25641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954273" y="5029961"/>
            <a:ext cx="190500" cy="990600"/>
          </a:xfrm>
          <a:custGeom>
            <a:avLst/>
            <a:gdLst/>
            <a:ahLst/>
            <a:cxnLst/>
            <a:rect l="l" t="t" r="r" b="b"/>
            <a:pathLst>
              <a:path w="190500" h="990600">
                <a:moveTo>
                  <a:pt x="190500" y="895350"/>
                </a:moveTo>
                <a:lnTo>
                  <a:pt x="0" y="895350"/>
                </a:lnTo>
                <a:lnTo>
                  <a:pt x="95250" y="990600"/>
                </a:lnTo>
                <a:lnTo>
                  <a:pt x="190500" y="895350"/>
                </a:lnTo>
                <a:close/>
              </a:path>
              <a:path w="190500" h="990600">
                <a:moveTo>
                  <a:pt x="142875" y="0"/>
                </a:moveTo>
                <a:lnTo>
                  <a:pt x="47625" y="0"/>
                </a:lnTo>
                <a:lnTo>
                  <a:pt x="47625" y="895350"/>
                </a:lnTo>
                <a:lnTo>
                  <a:pt x="142875" y="895350"/>
                </a:lnTo>
                <a:lnTo>
                  <a:pt x="142875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954273" y="5029961"/>
            <a:ext cx="190500" cy="990600"/>
          </a:xfrm>
          <a:custGeom>
            <a:avLst/>
            <a:gdLst/>
            <a:ahLst/>
            <a:cxnLst/>
            <a:rect l="l" t="t" r="r" b="b"/>
            <a:pathLst>
              <a:path w="190500" h="990600">
                <a:moveTo>
                  <a:pt x="0" y="895350"/>
                </a:moveTo>
                <a:lnTo>
                  <a:pt x="47625" y="895350"/>
                </a:lnTo>
                <a:lnTo>
                  <a:pt x="47625" y="0"/>
                </a:lnTo>
                <a:lnTo>
                  <a:pt x="142875" y="0"/>
                </a:lnTo>
                <a:lnTo>
                  <a:pt x="142875" y="895350"/>
                </a:lnTo>
                <a:lnTo>
                  <a:pt x="190500" y="895350"/>
                </a:lnTo>
                <a:lnTo>
                  <a:pt x="95250" y="990600"/>
                </a:lnTo>
                <a:lnTo>
                  <a:pt x="0" y="895350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5661" y="1052322"/>
            <a:ext cx="3048000" cy="1656714"/>
          </a:xfrm>
          <a:prstGeom prst="rect">
            <a:avLst/>
          </a:prstGeom>
          <a:ln w="25907">
            <a:solidFill>
              <a:srgbClr val="000000"/>
            </a:solidFill>
          </a:ln>
        </p:spPr>
        <p:txBody>
          <a:bodyPr vert="horz" wrap="square" lIns="0" tIns="210820" rIns="0" bIns="0" rtlCol="0">
            <a:spAutoFit/>
          </a:bodyPr>
          <a:lstStyle/>
          <a:p>
            <a:pPr marL="285115" marR="280670" indent="158115">
              <a:lnSpc>
                <a:spcPct val="100000"/>
              </a:lnSpc>
              <a:spcBef>
                <a:spcPts val="1660"/>
              </a:spcBef>
            </a:pPr>
            <a:r>
              <a:rPr sz="2000" dirty="0">
                <a:latin typeface="Arial"/>
                <a:cs typeface="Arial"/>
              </a:rPr>
              <a:t>Can the product be  sterilized by a</a:t>
            </a:r>
            <a:r>
              <a:rPr sz="2000" spc="-1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method  </a:t>
            </a:r>
            <a:r>
              <a:rPr sz="2000" spc="-5" dirty="0">
                <a:latin typeface="Arial"/>
                <a:cs typeface="Arial"/>
              </a:rPr>
              <a:t>different </a:t>
            </a:r>
            <a:r>
              <a:rPr sz="2000" dirty="0">
                <a:latin typeface="Arial"/>
                <a:cs typeface="Arial"/>
              </a:rPr>
              <a:t>from dry</a:t>
            </a:r>
            <a:r>
              <a:rPr sz="2000" spc="-1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heat</a:t>
            </a:r>
            <a:endParaRPr sz="2000">
              <a:latin typeface="Arial"/>
              <a:cs typeface="Arial"/>
            </a:endParaRPr>
          </a:p>
          <a:p>
            <a:pPr marL="73914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Arial"/>
                <a:cs typeface="Arial"/>
              </a:rPr>
              <a:t>e.g.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ionization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464302" y="1032510"/>
            <a:ext cx="3124200" cy="1676400"/>
          </a:xfrm>
          <a:custGeom>
            <a:avLst/>
            <a:gdLst/>
            <a:ahLst/>
            <a:cxnLst/>
            <a:rect l="l" t="t" r="r" b="b"/>
            <a:pathLst>
              <a:path w="3124200" h="1676400">
                <a:moveTo>
                  <a:pt x="0" y="1676400"/>
                </a:moveTo>
                <a:lnTo>
                  <a:pt x="3124200" y="1676400"/>
                </a:lnTo>
                <a:lnTo>
                  <a:pt x="3124200" y="0"/>
                </a:lnTo>
                <a:lnTo>
                  <a:pt x="0" y="0"/>
                </a:lnTo>
                <a:lnTo>
                  <a:pt x="0" y="1676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464302" y="1032510"/>
            <a:ext cx="3124200" cy="1676400"/>
          </a:xfrm>
          <a:prstGeom prst="rect">
            <a:avLst/>
          </a:prstGeom>
          <a:ln w="25907">
            <a:solidFill>
              <a:srgbClr val="000000"/>
            </a:solidFill>
          </a:ln>
        </p:spPr>
        <p:txBody>
          <a:bodyPr vert="horz" wrap="square" lIns="0" tIns="68580" rIns="0" bIns="0" rtlCol="0">
            <a:spAutoFit/>
          </a:bodyPr>
          <a:lstStyle/>
          <a:p>
            <a:pPr marL="114300" marR="108585" algn="ctr">
              <a:lnSpc>
                <a:spcPct val="100000"/>
              </a:lnSpc>
              <a:spcBef>
                <a:spcPts val="540"/>
              </a:spcBef>
            </a:pPr>
            <a:r>
              <a:rPr sz="2000" spc="5" dirty="0">
                <a:solidFill>
                  <a:srgbClr val="000000"/>
                </a:solidFill>
              </a:rPr>
              <a:t>Use </a:t>
            </a:r>
            <a:r>
              <a:rPr sz="2000" dirty="0">
                <a:solidFill>
                  <a:srgbClr val="000000"/>
                </a:solidFill>
              </a:rPr>
              <a:t>dry heat with an  alternative combination</a:t>
            </a:r>
            <a:r>
              <a:rPr sz="2000" spc="-120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of  </a:t>
            </a:r>
            <a:r>
              <a:rPr sz="2000" spc="-5" dirty="0">
                <a:solidFill>
                  <a:srgbClr val="000000"/>
                </a:solidFill>
              </a:rPr>
              <a:t>time </a:t>
            </a:r>
            <a:r>
              <a:rPr sz="2000" dirty="0">
                <a:solidFill>
                  <a:srgbClr val="000000"/>
                </a:solidFill>
              </a:rPr>
              <a:t>&amp; temp° so the  standard cycle achieving  </a:t>
            </a:r>
            <a:r>
              <a:rPr sz="2000" spc="-5" dirty="0">
                <a:solidFill>
                  <a:srgbClr val="000000"/>
                </a:solidFill>
              </a:rPr>
              <a:t>an SAL of</a:t>
            </a:r>
            <a:r>
              <a:rPr sz="2000" spc="-105" dirty="0">
                <a:solidFill>
                  <a:srgbClr val="000000"/>
                </a:solidFill>
              </a:rPr>
              <a:t> </a:t>
            </a:r>
            <a:r>
              <a:rPr sz="2000" spc="5" dirty="0">
                <a:solidFill>
                  <a:srgbClr val="000000"/>
                </a:solidFill>
              </a:rPr>
              <a:t>≤10</a:t>
            </a:r>
            <a:r>
              <a:rPr sz="1950" spc="7" baseline="25641" dirty="0">
                <a:solidFill>
                  <a:srgbClr val="000000"/>
                </a:solidFill>
              </a:rPr>
              <a:t>-6</a:t>
            </a:r>
            <a:endParaRPr sz="1950" baseline="25641"/>
          </a:p>
        </p:txBody>
      </p:sp>
      <p:sp>
        <p:nvSpPr>
          <p:cNvPr id="5" name="object 5"/>
          <p:cNvSpPr/>
          <p:nvPr/>
        </p:nvSpPr>
        <p:spPr>
          <a:xfrm>
            <a:off x="2551938" y="2708910"/>
            <a:ext cx="155575" cy="721360"/>
          </a:xfrm>
          <a:custGeom>
            <a:avLst/>
            <a:gdLst/>
            <a:ahLst/>
            <a:cxnLst/>
            <a:rect l="l" t="t" r="r" b="b"/>
            <a:pathLst>
              <a:path w="155575" h="721360">
                <a:moveTo>
                  <a:pt x="155448" y="643127"/>
                </a:moveTo>
                <a:lnTo>
                  <a:pt x="0" y="643127"/>
                </a:lnTo>
                <a:lnTo>
                  <a:pt x="77724" y="720851"/>
                </a:lnTo>
                <a:lnTo>
                  <a:pt x="155448" y="643127"/>
                </a:lnTo>
                <a:close/>
              </a:path>
              <a:path w="155575" h="721360">
                <a:moveTo>
                  <a:pt x="116586" y="0"/>
                </a:moveTo>
                <a:lnTo>
                  <a:pt x="38862" y="0"/>
                </a:lnTo>
                <a:lnTo>
                  <a:pt x="38862" y="643127"/>
                </a:lnTo>
                <a:lnTo>
                  <a:pt x="116586" y="643127"/>
                </a:lnTo>
                <a:lnTo>
                  <a:pt x="116586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551938" y="2708910"/>
            <a:ext cx="155575" cy="721360"/>
          </a:xfrm>
          <a:custGeom>
            <a:avLst/>
            <a:gdLst/>
            <a:ahLst/>
            <a:cxnLst/>
            <a:rect l="l" t="t" r="r" b="b"/>
            <a:pathLst>
              <a:path w="155575" h="721360">
                <a:moveTo>
                  <a:pt x="0" y="643127"/>
                </a:moveTo>
                <a:lnTo>
                  <a:pt x="38862" y="643127"/>
                </a:lnTo>
                <a:lnTo>
                  <a:pt x="38862" y="0"/>
                </a:lnTo>
                <a:lnTo>
                  <a:pt x="116586" y="0"/>
                </a:lnTo>
                <a:lnTo>
                  <a:pt x="116586" y="643127"/>
                </a:lnTo>
                <a:lnTo>
                  <a:pt x="155448" y="643127"/>
                </a:lnTo>
                <a:lnTo>
                  <a:pt x="77724" y="720851"/>
                </a:lnTo>
                <a:lnTo>
                  <a:pt x="0" y="643127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72333" y="2891789"/>
            <a:ext cx="4354195" cy="0"/>
          </a:xfrm>
          <a:custGeom>
            <a:avLst/>
            <a:gdLst/>
            <a:ahLst/>
            <a:cxnLst/>
            <a:rect l="l" t="t" r="r" b="b"/>
            <a:pathLst>
              <a:path w="4354195">
                <a:moveTo>
                  <a:pt x="0" y="0"/>
                </a:moveTo>
                <a:lnTo>
                  <a:pt x="4354068" y="0"/>
                </a:lnTo>
              </a:path>
            </a:pathLst>
          </a:custGeom>
          <a:ln w="45720">
            <a:solidFill>
              <a:srgbClr val="3891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72333" y="2868929"/>
            <a:ext cx="4354195" cy="45720"/>
          </a:xfrm>
          <a:custGeom>
            <a:avLst/>
            <a:gdLst/>
            <a:ahLst/>
            <a:cxnLst/>
            <a:rect l="l" t="t" r="r" b="b"/>
            <a:pathLst>
              <a:path w="4354195" h="45719">
                <a:moveTo>
                  <a:pt x="0" y="11430"/>
                </a:moveTo>
                <a:lnTo>
                  <a:pt x="4331208" y="11430"/>
                </a:lnTo>
                <a:lnTo>
                  <a:pt x="4331208" y="0"/>
                </a:lnTo>
                <a:lnTo>
                  <a:pt x="4354068" y="22860"/>
                </a:lnTo>
                <a:lnTo>
                  <a:pt x="4331208" y="45720"/>
                </a:lnTo>
                <a:lnTo>
                  <a:pt x="4331208" y="34290"/>
                </a:lnTo>
                <a:lnTo>
                  <a:pt x="0" y="34290"/>
                </a:lnTo>
                <a:lnTo>
                  <a:pt x="0" y="11430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945630" y="2853689"/>
            <a:ext cx="160020" cy="576580"/>
          </a:xfrm>
          <a:custGeom>
            <a:avLst/>
            <a:gdLst/>
            <a:ahLst/>
            <a:cxnLst/>
            <a:rect l="l" t="t" r="r" b="b"/>
            <a:pathLst>
              <a:path w="160020" h="576579">
                <a:moveTo>
                  <a:pt x="160020" y="496062"/>
                </a:moveTo>
                <a:lnTo>
                  <a:pt x="0" y="496062"/>
                </a:lnTo>
                <a:lnTo>
                  <a:pt x="80010" y="576072"/>
                </a:lnTo>
                <a:lnTo>
                  <a:pt x="160020" y="496062"/>
                </a:lnTo>
                <a:close/>
              </a:path>
              <a:path w="160020" h="576579">
                <a:moveTo>
                  <a:pt x="120015" y="0"/>
                </a:moveTo>
                <a:lnTo>
                  <a:pt x="40004" y="0"/>
                </a:lnTo>
                <a:lnTo>
                  <a:pt x="40004" y="496062"/>
                </a:lnTo>
                <a:lnTo>
                  <a:pt x="120015" y="496062"/>
                </a:lnTo>
                <a:lnTo>
                  <a:pt x="120015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945630" y="2853689"/>
            <a:ext cx="160020" cy="576580"/>
          </a:xfrm>
          <a:custGeom>
            <a:avLst/>
            <a:gdLst/>
            <a:ahLst/>
            <a:cxnLst/>
            <a:rect l="l" t="t" r="r" b="b"/>
            <a:pathLst>
              <a:path w="160020" h="576579">
                <a:moveTo>
                  <a:pt x="0" y="496062"/>
                </a:moveTo>
                <a:lnTo>
                  <a:pt x="40004" y="496062"/>
                </a:lnTo>
                <a:lnTo>
                  <a:pt x="40004" y="0"/>
                </a:lnTo>
                <a:lnTo>
                  <a:pt x="120015" y="0"/>
                </a:lnTo>
                <a:lnTo>
                  <a:pt x="120015" y="496062"/>
                </a:lnTo>
                <a:lnTo>
                  <a:pt x="160020" y="496062"/>
                </a:lnTo>
                <a:lnTo>
                  <a:pt x="80010" y="576072"/>
                </a:lnTo>
                <a:lnTo>
                  <a:pt x="0" y="496062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05661" y="3429761"/>
            <a:ext cx="3048000" cy="1447800"/>
          </a:xfrm>
          <a:custGeom>
            <a:avLst/>
            <a:gdLst/>
            <a:ahLst/>
            <a:cxnLst/>
            <a:rect l="l" t="t" r="r" b="b"/>
            <a:pathLst>
              <a:path w="3048000" h="1447800">
                <a:moveTo>
                  <a:pt x="0" y="1447800"/>
                </a:moveTo>
                <a:lnTo>
                  <a:pt x="3048000" y="1447800"/>
                </a:lnTo>
                <a:lnTo>
                  <a:pt x="3048000" y="0"/>
                </a:lnTo>
                <a:lnTo>
                  <a:pt x="0" y="0"/>
                </a:lnTo>
                <a:lnTo>
                  <a:pt x="0" y="1447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105661" y="3429761"/>
            <a:ext cx="3048000" cy="1447800"/>
          </a:xfrm>
          <a:prstGeom prst="rect">
            <a:avLst/>
          </a:prstGeom>
          <a:ln w="25907">
            <a:solidFill>
              <a:srgbClr val="000000"/>
            </a:solidFill>
          </a:ln>
        </p:spPr>
        <p:txBody>
          <a:bodyPr vert="horz" wrap="square" lIns="0" tIns="38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750">
              <a:latin typeface="Times New Roman"/>
              <a:cs typeface="Times New Roman"/>
            </a:endParaRPr>
          </a:p>
          <a:p>
            <a:pPr marL="373380" marR="367030" algn="ctr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Can the sterilized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by  validated lower  irradiation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dose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464302" y="3429761"/>
            <a:ext cx="3223260" cy="1447800"/>
          </a:xfrm>
          <a:custGeom>
            <a:avLst/>
            <a:gdLst/>
            <a:ahLst/>
            <a:cxnLst/>
            <a:rect l="l" t="t" r="r" b="b"/>
            <a:pathLst>
              <a:path w="3223259" h="1447800">
                <a:moveTo>
                  <a:pt x="0" y="1447800"/>
                </a:moveTo>
                <a:lnTo>
                  <a:pt x="3223259" y="1447800"/>
                </a:lnTo>
                <a:lnTo>
                  <a:pt x="3223259" y="0"/>
                </a:lnTo>
                <a:lnTo>
                  <a:pt x="0" y="0"/>
                </a:lnTo>
                <a:lnTo>
                  <a:pt x="0" y="1447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464302" y="3429761"/>
            <a:ext cx="3223260" cy="1447800"/>
          </a:xfrm>
          <a:prstGeom prst="rect">
            <a:avLst/>
          </a:prstGeom>
          <a:ln w="25907">
            <a:solidFill>
              <a:srgbClr val="000000"/>
            </a:solidFill>
          </a:ln>
        </p:spPr>
        <p:txBody>
          <a:bodyPr vert="horz" wrap="square" lIns="0" tIns="122555" rIns="0" bIns="0" rtlCol="0">
            <a:spAutoFit/>
          </a:bodyPr>
          <a:lstStyle/>
          <a:p>
            <a:pPr marL="328930" marR="321945" algn="ctr">
              <a:lnSpc>
                <a:spcPct val="100000"/>
              </a:lnSpc>
              <a:spcBef>
                <a:spcPts val="965"/>
              </a:spcBef>
            </a:pPr>
            <a:r>
              <a:rPr sz="2000" spc="5" dirty="0">
                <a:latin typeface="Arial"/>
                <a:cs typeface="Arial"/>
              </a:rPr>
              <a:t>Use </a:t>
            </a:r>
            <a:r>
              <a:rPr sz="2000" dirty="0">
                <a:latin typeface="Arial"/>
                <a:cs typeface="Arial"/>
              </a:rPr>
              <a:t>a method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different  </a:t>
            </a:r>
            <a:r>
              <a:rPr sz="2000" dirty="0">
                <a:latin typeface="Arial"/>
                <a:cs typeface="Arial"/>
              </a:rPr>
              <a:t>from dry heat e.g.  ionization</a:t>
            </a:r>
            <a:endParaRPr sz="20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530601" y="4909565"/>
            <a:ext cx="198120" cy="978535"/>
          </a:xfrm>
          <a:custGeom>
            <a:avLst/>
            <a:gdLst/>
            <a:ahLst/>
            <a:cxnLst/>
            <a:rect l="l" t="t" r="r" b="b"/>
            <a:pathLst>
              <a:path w="198119" h="978535">
                <a:moveTo>
                  <a:pt x="198120" y="879347"/>
                </a:moveTo>
                <a:lnTo>
                  <a:pt x="0" y="879347"/>
                </a:lnTo>
                <a:lnTo>
                  <a:pt x="99060" y="978407"/>
                </a:lnTo>
                <a:lnTo>
                  <a:pt x="198120" y="879347"/>
                </a:lnTo>
                <a:close/>
              </a:path>
              <a:path w="198119" h="978535">
                <a:moveTo>
                  <a:pt x="148590" y="0"/>
                </a:moveTo>
                <a:lnTo>
                  <a:pt x="49530" y="0"/>
                </a:lnTo>
                <a:lnTo>
                  <a:pt x="49530" y="879347"/>
                </a:lnTo>
                <a:lnTo>
                  <a:pt x="148590" y="879347"/>
                </a:lnTo>
                <a:lnTo>
                  <a:pt x="148590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530601" y="4909565"/>
            <a:ext cx="198120" cy="978535"/>
          </a:xfrm>
          <a:custGeom>
            <a:avLst/>
            <a:gdLst/>
            <a:ahLst/>
            <a:cxnLst/>
            <a:rect l="l" t="t" r="r" b="b"/>
            <a:pathLst>
              <a:path w="198119" h="978535">
                <a:moveTo>
                  <a:pt x="0" y="879347"/>
                </a:moveTo>
                <a:lnTo>
                  <a:pt x="49530" y="879347"/>
                </a:lnTo>
                <a:lnTo>
                  <a:pt x="49530" y="0"/>
                </a:lnTo>
                <a:lnTo>
                  <a:pt x="148590" y="0"/>
                </a:lnTo>
                <a:lnTo>
                  <a:pt x="148590" y="879347"/>
                </a:lnTo>
                <a:lnTo>
                  <a:pt x="198120" y="879347"/>
                </a:lnTo>
                <a:lnTo>
                  <a:pt x="99060" y="978407"/>
                </a:lnTo>
                <a:lnTo>
                  <a:pt x="0" y="879347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5361" y="32765"/>
            <a:ext cx="198120" cy="859790"/>
          </a:xfrm>
          <a:custGeom>
            <a:avLst/>
            <a:gdLst/>
            <a:ahLst/>
            <a:cxnLst/>
            <a:rect l="l" t="t" r="r" b="b"/>
            <a:pathLst>
              <a:path w="198119" h="859790">
                <a:moveTo>
                  <a:pt x="198119" y="760475"/>
                </a:moveTo>
                <a:lnTo>
                  <a:pt x="0" y="760475"/>
                </a:lnTo>
                <a:lnTo>
                  <a:pt x="99060" y="859535"/>
                </a:lnTo>
                <a:lnTo>
                  <a:pt x="198119" y="760475"/>
                </a:lnTo>
                <a:close/>
              </a:path>
              <a:path w="198119" h="859790">
                <a:moveTo>
                  <a:pt x="148589" y="0"/>
                </a:moveTo>
                <a:lnTo>
                  <a:pt x="49530" y="0"/>
                </a:lnTo>
                <a:lnTo>
                  <a:pt x="49530" y="760475"/>
                </a:lnTo>
                <a:lnTo>
                  <a:pt x="148589" y="760475"/>
                </a:lnTo>
                <a:lnTo>
                  <a:pt x="148589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15361" y="32765"/>
            <a:ext cx="198120" cy="859790"/>
          </a:xfrm>
          <a:custGeom>
            <a:avLst/>
            <a:gdLst/>
            <a:ahLst/>
            <a:cxnLst/>
            <a:rect l="l" t="t" r="r" b="b"/>
            <a:pathLst>
              <a:path w="198119" h="859790">
                <a:moveTo>
                  <a:pt x="0" y="760475"/>
                </a:moveTo>
                <a:lnTo>
                  <a:pt x="49530" y="760475"/>
                </a:lnTo>
                <a:lnTo>
                  <a:pt x="49530" y="0"/>
                </a:lnTo>
                <a:lnTo>
                  <a:pt x="148589" y="0"/>
                </a:lnTo>
                <a:lnTo>
                  <a:pt x="148589" y="760475"/>
                </a:lnTo>
                <a:lnTo>
                  <a:pt x="198119" y="760475"/>
                </a:lnTo>
                <a:lnTo>
                  <a:pt x="99060" y="859535"/>
                </a:lnTo>
                <a:lnTo>
                  <a:pt x="0" y="760475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661666" y="272034"/>
            <a:ext cx="4831080" cy="131445"/>
          </a:xfrm>
          <a:custGeom>
            <a:avLst/>
            <a:gdLst/>
            <a:ahLst/>
            <a:cxnLst/>
            <a:rect l="l" t="t" r="r" b="b"/>
            <a:pathLst>
              <a:path w="4831080" h="131445">
                <a:moveTo>
                  <a:pt x="4765548" y="0"/>
                </a:moveTo>
                <a:lnTo>
                  <a:pt x="4765548" y="32766"/>
                </a:lnTo>
                <a:lnTo>
                  <a:pt x="0" y="32766"/>
                </a:lnTo>
                <a:lnTo>
                  <a:pt x="0" y="98298"/>
                </a:lnTo>
                <a:lnTo>
                  <a:pt x="4765548" y="98298"/>
                </a:lnTo>
                <a:lnTo>
                  <a:pt x="4765548" y="131064"/>
                </a:lnTo>
                <a:lnTo>
                  <a:pt x="4831080" y="65532"/>
                </a:lnTo>
                <a:lnTo>
                  <a:pt x="4765548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61666" y="272034"/>
            <a:ext cx="4831080" cy="131445"/>
          </a:xfrm>
          <a:custGeom>
            <a:avLst/>
            <a:gdLst/>
            <a:ahLst/>
            <a:cxnLst/>
            <a:rect l="l" t="t" r="r" b="b"/>
            <a:pathLst>
              <a:path w="4831080" h="131445">
                <a:moveTo>
                  <a:pt x="0" y="32766"/>
                </a:moveTo>
                <a:lnTo>
                  <a:pt x="4765548" y="32766"/>
                </a:lnTo>
                <a:lnTo>
                  <a:pt x="4765548" y="0"/>
                </a:lnTo>
                <a:lnTo>
                  <a:pt x="4831080" y="65532"/>
                </a:lnTo>
                <a:lnTo>
                  <a:pt x="4765548" y="131064"/>
                </a:lnTo>
                <a:lnTo>
                  <a:pt x="4765548" y="98298"/>
                </a:lnTo>
                <a:lnTo>
                  <a:pt x="0" y="98298"/>
                </a:lnTo>
                <a:lnTo>
                  <a:pt x="0" y="32766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325106" y="261365"/>
            <a:ext cx="218440" cy="631190"/>
          </a:xfrm>
          <a:custGeom>
            <a:avLst/>
            <a:gdLst/>
            <a:ahLst/>
            <a:cxnLst/>
            <a:rect l="l" t="t" r="r" b="b"/>
            <a:pathLst>
              <a:path w="218440" h="631190">
                <a:moveTo>
                  <a:pt x="217932" y="521969"/>
                </a:moveTo>
                <a:lnTo>
                  <a:pt x="0" y="521969"/>
                </a:lnTo>
                <a:lnTo>
                  <a:pt x="108966" y="630935"/>
                </a:lnTo>
                <a:lnTo>
                  <a:pt x="217932" y="521969"/>
                </a:lnTo>
                <a:close/>
              </a:path>
              <a:path w="218440" h="631190">
                <a:moveTo>
                  <a:pt x="163449" y="0"/>
                </a:moveTo>
                <a:lnTo>
                  <a:pt x="54483" y="0"/>
                </a:lnTo>
                <a:lnTo>
                  <a:pt x="54483" y="521969"/>
                </a:lnTo>
                <a:lnTo>
                  <a:pt x="163449" y="521969"/>
                </a:lnTo>
                <a:lnTo>
                  <a:pt x="163449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325106" y="261365"/>
            <a:ext cx="218440" cy="631190"/>
          </a:xfrm>
          <a:custGeom>
            <a:avLst/>
            <a:gdLst/>
            <a:ahLst/>
            <a:cxnLst/>
            <a:rect l="l" t="t" r="r" b="b"/>
            <a:pathLst>
              <a:path w="218440" h="631190">
                <a:moveTo>
                  <a:pt x="0" y="521969"/>
                </a:moveTo>
                <a:lnTo>
                  <a:pt x="54483" y="521969"/>
                </a:lnTo>
                <a:lnTo>
                  <a:pt x="54483" y="0"/>
                </a:lnTo>
                <a:lnTo>
                  <a:pt x="163449" y="0"/>
                </a:lnTo>
                <a:lnTo>
                  <a:pt x="163449" y="521969"/>
                </a:lnTo>
                <a:lnTo>
                  <a:pt x="217932" y="521969"/>
                </a:lnTo>
                <a:lnTo>
                  <a:pt x="108966" y="630935"/>
                </a:lnTo>
                <a:lnTo>
                  <a:pt x="0" y="521969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19961" y="892302"/>
            <a:ext cx="2971800" cy="1470660"/>
          </a:xfrm>
          <a:custGeom>
            <a:avLst/>
            <a:gdLst/>
            <a:ahLst/>
            <a:cxnLst/>
            <a:rect l="l" t="t" r="r" b="b"/>
            <a:pathLst>
              <a:path w="2971800" h="1470660">
                <a:moveTo>
                  <a:pt x="0" y="1470660"/>
                </a:moveTo>
                <a:lnTo>
                  <a:pt x="2971800" y="1470660"/>
                </a:lnTo>
                <a:lnTo>
                  <a:pt x="2971800" y="0"/>
                </a:lnTo>
                <a:lnTo>
                  <a:pt x="0" y="0"/>
                </a:lnTo>
                <a:lnTo>
                  <a:pt x="0" y="14706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219961" y="892302"/>
            <a:ext cx="2971800" cy="1470660"/>
          </a:xfrm>
          <a:prstGeom prst="rect">
            <a:avLst/>
          </a:prstGeom>
          <a:ln w="25907">
            <a:solidFill>
              <a:srgbClr val="000000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1850">
              <a:latin typeface="Times New Roman"/>
              <a:cs typeface="Times New Roman"/>
            </a:endParaRPr>
          </a:p>
          <a:p>
            <a:pPr marL="179705" marR="173990" indent="-635" algn="ctr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Can the formulation be  filtered trough a  microbial </a:t>
            </a:r>
            <a:r>
              <a:rPr sz="2000" spc="-5" dirty="0">
                <a:latin typeface="Arial"/>
                <a:cs typeface="Arial"/>
              </a:rPr>
              <a:t>retentive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filter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868161" y="892302"/>
            <a:ext cx="2971800" cy="1470660"/>
          </a:xfrm>
          <a:custGeom>
            <a:avLst/>
            <a:gdLst/>
            <a:ahLst/>
            <a:cxnLst/>
            <a:rect l="l" t="t" r="r" b="b"/>
            <a:pathLst>
              <a:path w="2971800" h="1470660">
                <a:moveTo>
                  <a:pt x="0" y="1470660"/>
                </a:moveTo>
                <a:lnTo>
                  <a:pt x="2971799" y="1470660"/>
                </a:lnTo>
                <a:lnTo>
                  <a:pt x="2971799" y="0"/>
                </a:lnTo>
                <a:lnTo>
                  <a:pt x="0" y="0"/>
                </a:lnTo>
                <a:lnTo>
                  <a:pt x="0" y="14706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5868161" y="892302"/>
            <a:ext cx="2971800" cy="1470660"/>
          </a:xfrm>
          <a:prstGeom prst="rect">
            <a:avLst/>
          </a:prstGeom>
          <a:ln w="25907">
            <a:solidFill>
              <a:srgbClr val="000000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1850">
              <a:latin typeface="Times New Roman"/>
              <a:cs typeface="Times New Roman"/>
            </a:endParaRPr>
          </a:p>
          <a:p>
            <a:pPr marL="342265" marR="335280" algn="ctr">
              <a:lnSpc>
                <a:spcPct val="100000"/>
              </a:lnSpc>
            </a:pPr>
            <a:r>
              <a:rPr sz="2000" spc="5" dirty="0">
                <a:solidFill>
                  <a:srgbClr val="000000"/>
                </a:solidFill>
              </a:rPr>
              <a:t>Use </a:t>
            </a:r>
            <a:r>
              <a:rPr sz="2000" dirty="0">
                <a:solidFill>
                  <a:srgbClr val="000000"/>
                </a:solidFill>
              </a:rPr>
              <a:t>the sterilized</a:t>
            </a:r>
            <a:r>
              <a:rPr sz="2000" spc="-13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by  validated lower  irradiation</a:t>
            </a:r>
            <a:r>
              <a:rPr sz="2000" spc="-4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dose</a:t>
            </a:r>
            <a:endParaRPr sz="2000"/>
          </a:p>
        </p:txBody>
      </p:sp>
      <p:sp>
        <p:nvSpPr>
          <p:cNvPr id="12" name="object 12"/>
          <p:cNvSpPr/>
          <p:nvPr/>
        </p:nvSpPr>
        <p:spPr>
          <a:xfrm>
            <a:off x="2492501" y="2391917"/>
            <a:ext cx="242570" cy="838200"/>
          </a:xfrm>
          <a:custGeom>
            <a:avLst/>
            <a:gdLst/>
            <a:ahLst/>
            <a:cxnLst/>
            <a:rect l="l" t="t" r="r" b="b"/>
            <a:pathLst>
              <a:path w="242569" h="838200">
                <a:moveTo>
                  <a:pt x="242316" y="717042"/>
                </a:moveTo>
                <a:lnTo>
                  <a:pt x="0" y="717042"/>
                </a:lnTo>
                <a:lnTo>
                  <a:pt x="121158" y="838200"/>
                </a:lnTo>
                <a:lnTo>
                  <a:pt x="242316" y="717042"/>
                </a:lnTo>
                <a:close/>
              </a:path>
              <a:path w="242569" h="838200">
                <a:moveTo>
                  <a:pt x="181737" y="0"/>
                </a:moveTo>
                <a:lnTo>
                  <a:pt x="60579" y="0"/>
                </a:lnTo>
                <a:lnTo>
                  <a:pt x="60579" y="717042"/>
                </a:lnTo>
                <a:lnTo>
                  <a:pt x="181737" y="717042"/>
                </a:lnTo>
                <a:lnTo>
                  <a:pt x="181737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492501" y="2391917"/>
            <a:ext cx="242570" cy="838200"/>
          </a:xfrm>
          <a:custGeom>
            <a:avLst/>
            <a:gdLst/>
            <a:ahLst/>
            <a:cxnLst/>
            <a:rect l="l" t="t" r="r" b="b"/>
            <a:pathLst>
              <a:path w="242569" h="838200">
                <a:moveTo>
                  <a:pt x="0" y="717042"/>
                </a:moveTo>
                <a:lnTo>
                  <a:pt x="60579" y="717042"/>
                </a:lnTo>
                <a:lnTo>
                  <a:pt x="60579" y="0"/>
                </a:lnTo>
                <a:lnTo>
                  <a:pt x="181737" y="0"/>
                </a:lnTo>
                <a:lnTo>
                  <a:pt x="181737" y="717042"/>
                </a:lnTo>
                <a:lnTo>
                  <a:pt x="242316" y="717042"/>
                </a:lnTo>
                <a:lnTo>
                  <a:pt x="121158" y="838200"/>
                </a:lnTo>
                <a:lnTo>
                  <a:pt x="0" y="717042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673857" y="2583942"/>
            <a:ext cx="4831080" cy="131445"/>
          </a:xfrm>
          <a:custGeom>
            <a:avLst/>
            <a:gdLst/>
            <a:ahLst/>
            <a:cxnLst/>
            <a:rect l="l" t="t" r="r" b="b"/>
            <a:pathLst>
              <a:path w="4831080" h="131444">
                <a:moveTo>
                  <a:pt x="4765548" y="0"/>
                </a:moveTo>
                <a:lnTo>
                  <a:pt x="4765548" y="32766"/>
                </a:lnTo>
                <a:lnTo>
                  <a:pt x="0" y="32766"/>
                </a:lnTo>
                <a:lnTo>
                  <a:pt x="0" y="98298"/>
                </a:lnTo>
                <a:lnTo>
                  <a:pt x="4765548" y="98298"/>
                </a:lnTo>
                <a:lnTo>
                  <a:pt x="4765548" y="131063"/>
                </a:lnTo>
                <a:lnTo>
                  <a:pt x="4831080" y="65532"/>
                </a:lnTo>
                <a:lnTo>
                  <a:pt x="4765548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673857" y="2583942"/>
            <a:ext cx="4831080" cy="131445"/>
          </a:xfrm>
          <a:custGeom>
            <a:avLst/>
            <a:gdLst/>
            <a:ahLst/>
            <a:cxnLst/>
            <a:rect l="l" t="t" r="r" b="b"/>
            <a:pathLst>
              <a:path w="4831080" h="131444">
                <a:moveTo>
                  <a:pt x="0" y="32766"/>
                </a:moveTo>
                <a:lnTo>
                  <a:pt x="4765548" y="32766"/>
                </a:lnTo>
                <a:lnTo>
                  <a:pt x="4765548" y="0"/>
                </a:lnTo>
                <a:lnTo>
                  <a:pt x="4831080" y="65532"/>
                </a:lnTo>
                <a:lnTo>
                  <a:pt x="4765548" y="131063"/>
                </a:lnTo>
                <a:lnTo>
                  <a:pt x="4765548" y="98298"/>
                </a:lnTo>
                <a:lnTo>
                  <a:pt x="0" y="98298"/>
                </a:lnTo>
                <a:lnTo>
                  <a:pt x="0" y="32766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354061" y="2597657"/>
            <a:ext cx="219710" cy="632460"/>
          </a:xfrm>
          <a:custGeom>
            <a:avLst/>
            <a:gdLst/>
            <a:ahLst/>
            <a:cxnLst/>
            <a:rect l="l" t="t" r="r" b="b"/>
            <a:pathLst>
              <a:path w="219709" h="632460">
                <a:moveTo>
                  <a:pt x="219456" y="522731"/>
                </a:moveTo>
                <a:lnTo>
                  <a:pt x="0" y="522731"/>
                </a:lnTo>
                <a:lnTo>
                  <a:pt x="109728" y="632459"/>
                </a:lnTo>
                <a:lnTo>
                  <a:pt x="219456" y="522731"/>
                </a:lnTo>
                <a:close/>
              </a:path>
              <a:path w="219709" h="632460">
                <a:moveTo>
                  <a:pt x="164592" y="0"/>
                </a:moveTo>
                <a:lnTo>
                  <a:pt x="54864" y="0"/>
                </a:lnTo>
                <a:lnTo>
                  <a:pt x="54864" y="522731"/>
                </a:lnTo>
                <a:lnTo>
                  <a:pt x="164592" y="522731"/>
                </a:lnTo>
                <a:lnTo>
                  <a:pt x="164592" y="0"/>
                </a:lnTo>
                <a:close/>
              </a:path>
            </a:pathLst>
          </a:custGeom>
          <a:solidFill>
            <a:srgbClr val="3891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354061" y="2597657"/>
            <a:ext cx="219710" cy="632460"/>
          </a:xfrm>
          <a:custGeom>
            <a:avLst/>
            <a:gdLst/>
            <a:ahLst/>
            <a:cxnLst/>
            <a:rect l="l" t="t" r="r" b="b"/>
            <a:pathLst>
              <a:path w="219709" h="632460">
                <a:moveTo>
                  <a:pt x="0" y="522731"/>
                </a:moveTo>
                <a:lnTo>
                  <a:pt x="54864" y="522731"/>
                </a:lnTo>
                <a:lnTo>
                  <a:pt x="54864" y="0"/>
                </a:lnTo>
                <a:lnTo>
                  <a:pt x="164592" y="0"/>
                </a:lnTo>
                <a:lnTo>
                  <a:pt x="164592" y="522731"/>
                </a:lnTo>
                <a:lnTo>
                  <a:pt x="219456" y="522731"/>
                </a:lnTo>
                <a:lnTo>
                  <a:pt x="109728" y="632459"/>
                </a:lnTo>
                <a:lnTo>
                  <a:pt x="0" y="522731"/>
                </a:lnTo>
                <a:close/>
              </a:path>
            </a:pathLst>
          </a:custGeom>
          <a:ln w="25908">
            <a:solidFill>
              <a:srgbClr val="256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219961" y="3230117"/>
            <a:ext cx="2971800" cy="1295400"/>
          </a:xfrm>
          <a:custGeom>
            <a:avLst/>
            <a:gdLst/>
            <a:ahLst/>
            <a:cxnLst/>
            <a:rect l="l" t="t" r="r" b="b"/>
            <a:pathLst>
              <a:path w="2971800" h="1295400">
                <a:moveTo>
                  <a:pt x="0" y="1295399"/>
                </a:moveTo>
                <a:lnTo>
                  <a:pt x="2971800" y="1295399"/>
                </a:lnTo>
                <a:lnTo>
                  <a:pt x="2971800" y="0"/>
                </a:lnTo>
                <a:lnTo>
                  <a:pt x="0" y="0"/>
                </a:lnTo>
                <a:lnTo>
                  <a:pt x="0" y="12953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219961" y="3230117"/>
            <a:ext cx="2971800" cy="1295400"/>
          </a:xfrm>
          <a:prstGeom prst="rect">
            <a:avLst/>
          </a:prstGeom>
          <a:ln w="25907">
            <a:solidFill>
              <a:srgbClr val="000000"/>
            </a:solidFill>
          </a:ln>
        </p:spPr>
        <p:txBody>
          <a:bodyPr vert="horz" wrap="square" lIns="0" tIns="29845" rIns="0" bIns="0" rtlCol="0">
            <a:spAutoFit/>
          </a:bodyPr>
          <a:lstStyle/>
          <a:p>
            <a:pPr marL="107950" marR="100965" indent="-2540" algn="ctr">
              <a:lnSpc>
                <a:spcPct val="100000"/>
              </a:lnSpc>
              <a:spcBef>
                <a:spcPts val="235"/>
              </a:spcBef>
            </a:pPr>
            <a:r>
              <a:rPr sz="2000" spc="5" dirty="0">
                <a:latin typeface="Arial"/>
                <a:cs typeface="Arial"/>
              </a:rPr>
              <a:t>Use </a:t>
            </a:r>
            <a:r>
              <a:rPr sz="2000" dirty="0">
                <a:latin typeface="Arial"/>
                <a:cs typeface="Arial"/>
              </a:rPr>
              <a:t>pre-sterilized  individual components</a:t>
            </a:r>
            <a:r>
              <a:rPr sz="2000" spc="-10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&amp;  aseptic compounding &amp;  </a:t>
            </a:r>
            <a:r>
              <a:rPr sz="2000" spc="-5" dirty="0">
                <a:latin typeface="Arial"/>
                <a:cs typeface="Arial"/>
              </a:rPr>
              <a:t>filling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868161" y="3230117"/>
            <a:ext cx="2971800" cy="1295400"/>
          </a:xfrm>
          <a:custGeom>
            <a:avLst/>
            <a:gdLst/>
            <a:ahLst/>
            <a:cxnLst/>
            <a:rect l="l" t="t" r="r" b="b"/>
            <a:pathLst>
              <a:path w="2971800" h="1295400">
                <a:moveTo>
                  <a:pt x="0" y="1295399"/>
                </a:moveTo>
                <a:lnTo>
                  <a:pt x="2971799" y="1295399"/>
                </a:lnTo>
                <a:lnTo>
                  <a:pt x="2971799" y="0"/>
                </a:lnTo>
                <a:lnTo>
                  <a:pt x="0" y="0"/>
                </a:lnTo>
                <a:lnTo>
                  <a:pt x="0" y="12953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5868161" y="3230117"/>
            <a:ext cx="2971800" cy="1295400"/>
          </a:xfrm>
          <a:prstGeom prst="rect">
            <a:avLst/>
          </a:prstGeom>
          <a:ln w="25907">
            <a:solidFill>
              <a:srgbClr val="000000"/>
            </a:solidFill>
          </a:ln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22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000" spc="5" dirty="0">
                <a:latin typeface="Arial"/>
                <a:cs typeface="Arial"/>
              </a:rPr>
              <a:t>Use </a:t>
            </a:r>
            <a:r>
              <a:rPr sz="2000" dirty="0">
                <a:latin typeface="Arial"/>
                <a:cs typeface="Arial"/>
              </a:rPr>
              <a:t>filtration &amp;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aseptic</a:t>
            </a:r>
            <a:endParaRPr sz="2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technique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2811" y="338327"/>
            <a:ext cx="4750308" cy="122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4602" y="490854"/>
            <a:ext cx="404749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30" dirty="0"/>
              <a:t>STERILIZATION</a:t>
            </a:r>
            <a:endParaRPr sz="4300"/>
          </a:p>
        </p:txBody>
      </p:sp>
      <p:sp>
        <p:nvSpPr>
          <p:cNvPr id="4" name="object 4"/>
          <p:cNvSpPr txBox="1"/>
          <p:nvPr/>
        </p:nvSpPr>
        <p:spPr>
          <a:xfrm>
            <a:off x="1596897" y="1468577"/>
            <a:ext cx="7263130" cy="4568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5910" marR="5715" indent="-283845" algn="just">
              <a:lnSpc>
                <a:spcPct val="100000"/>
              </a:lnSpc>
              <a:spcBef>
                <a:spcPts val="105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spc="-5" dirty="0">
                <a:latin typeface="Arial"/>
                <a:cs typeface="Arial"/>
              </a:rPr>
              <a:t>Sterilization </a:t>
            </a:r>
            <a:r>
              <a:rPr sz="3200" dirty="0">
                <a:latin typeface="Arial"/>
                <a:cs typeface="Arial"/>
              </a:rPr>
              <a:t>can </a:t>
            </a:r>
            <a:r>
              <a:rPr sz="3200" spc="-5" dirty="0">
                <a:latin typeface="Arial"/>
                <a:cs typeface="Arial"/>
              </a:rPr>
              <a:t>be defined </a:t>
            </a:r>
            <a:r>
              <a:rPr sz="3200" dirty="0">
                <a:latin typeface="Arial"/>
                <a:cs typeface="Arial"/>
              </a:rPr>
              <a:t>as </a:t>
            </a:r>
            <a:r>
              <a:rPr sz="3200" spc="-5" dirty="0">
                <a:latin typeface="Arial"/>
                <a:cs typeface="Arial"/>
              </a:rPr>
              <a:t>the  process through </a:t>
            </a:r>
            <a:r>
              <a:rPr sz="3200" dirty="0">
                <a:latin typeface="Arial"/>
                <a:cs typeface="Arial"/>
              </a:rPr>
              <a:t>which </a:t>
            </a:r>
            <a:r>
              <a:rPr sz="3200" spc="-10" dirty="0">
                <a:latin typeface="Arial"/>
                <a:cs typeface="Arial"/>
              </a:rPr>
              <a:t>all </a:t>
            </a:r>
            <a:r>
              <a:rPr sz="3200" spc="-5" dirty="0">
                <a:latin typeface="Arial"/>
                <a:cs typeface="Arial"/>
              </a:rPr>
              <a:t>forms of life  </a:t>
            </a:r>
            <a:r>
              <a:rPr sz="3200" dirty="0">
                <a:latin typeface="Arial"/>
                <a:cs typeface="Arial"/>
              </a:rPr>
              <a:t>are </a:t>
            </a:r>
            <a:r>
              <a:rPr sz="3200" spc="-5" dirty="0">
                <a:latin typeface="Arial"/>
                <a:cs typeface="Arial"/>
              </a:rPr>
              <a:t>destroyed, removed </a:t>
            </a:r>
            <a:r>
              <a:rPr sz="3200" spc="-10" dirty="0">
                <a:latin typeface="Arial"/>
                <a:cs typeface="Arial"/>
              </a:rPr>
              <a:t>or  </a:t>
            </a:r>
            <a:r>
              <a:rPr sz="3200" spc="-5" dirty="0">
                <a:latin typeface="Arial"/>
                <a:cs typeface="Arial"/>
              </a:rPr>
              <a:t>permanently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inactivated.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3891A7"/>
              </a:buClr>
              <a:buFont typeface="Wingdings 2"/>
              <a:buChar char=""/>
            </a:pPr>
            <a:endParaRPr sz="4350">
              <a:latin typeface="Times New Roman"/>
              <a:cs typeface="Times New Roman"/>
            </a:endParaRPr>
          </a:p>
          <a:p>
            <a:pPr marL="295910" marR="5080" indent="-283845" algn="just">
              <a:lnSpc>
                <a:spcPct val="100000"/>
              </a:lnSpc>
              <a:spcBef>
                <a:spcPts val="5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spc="-5" dirty="0">
                <a:latin typeface="Arial"/>
                <a:cs typeface="Arial"/>
              </a:rPr>
              <a:t>Sterilization is essential concept </a:t>
            </a:r>
            <a:r>
              <a:rPr sz="3200" spc="-10" dirty="0">
                <a:latin typeface="Arial"/>
                <a:cs typeface="Arial"/>
              </a:rPr>
              <a:t>at  </a:t>
            </a:r>
            <a:r>
              <a:rPr sz="3200" dirty="0">
                <a:latin typeface="Arial"/>
                <a:cs typeface="Arial"/>
              </a:rPr>
              <a:t>large </a:t>
            </a:r>
            <a:r>
              <a:rPr sz="3200" spc="-5" dirty="0">
                <a:latin typeface="Arial"/>
                <a:cs typeface="Arial"/>
              </a:rPr>
              <a:t>scale </a:t>
            </a:r>
            <a:r>
              <a:rPr sz="3200" dirty="0">
                <a:latin typeface="Arial"/>
                <a:cs typeface="Arial"/>
              </a:rPr>
              <a:t>as well </a:t>
            </a:r>
            <a:r>
              <a:rPr sz="3200" spc="-5" dirty="0">
                <a:latin typeface="Arial"/>
                <a:cs typeface="Arial"/>
              </a:rPr>
              <a:t>as small scale for  </a:t>
            </a: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preparation of </a:t>
            </a:r>
            <a:r>
              <a:rPr sz="3200" dirty="0">
                <a:latin typeface="Arial"/>
                <a:cs typeface="Arial"/>
              </a:rPr>
              <a:t>sterile  </a:t>
            </a:r>
            <a:r>
              <a:rPr sz="3200" spc="-5" dirty="0">
                <a:latin typeface="Arial"/>
                <a:cs typeface="Arial"/>
              </a:rPr>
              <a:t>pharmaceutical</a:t>
            </a:r>
            <a:r>
              <a:rPr sz="3200" spc="86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products.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2811" y="338327"/>
            <a:ext cx="5236464" cy="122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4602" y="490854"/>
            <a:ext cx="453263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30" dirty="0"/>
              <a:t>SPECIFICATIONS</a:t>
            </a:r>
            <a:endParaRPr sz="4300"/>
          </a:p>
        </p:txBody>
      </p:sp>
      <p:sp>
        <p:nvSpPr>
          <p:cNvPr id="4" name="object 4"/>
          <p:cNvSpPr txBox="1"/>
          <p:nvPr/>
        </p:nvSpPr>
        <p:spPr>
          <a:xfrm>
            <a:off x="1596897" y="1380082"/>
            <a:ext cx="7260590" cy="5114925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450"/>
              </a:spcBef>
              <a:buClr>
                <a:srgbClr val="3891A7"/>
              </a:buClr>
              <a:buSzPct val="80000"/>
              <a:buFont typeface="Wingdings 2"/>
              <a:buChar char=""/>
              <a:tabLst>
                <a:tab pos="296545" algn="l"/>
              </a:tabLst>
            </a:pPr>
            <a:r>
              <a:rPr sz="3000" spc="-5" dirty="0">
                <a:latin typeface="Arial"/>
                <a:cs typeface="Arial"/>
              </a:rPr>
              <a:t>MOIST </a:t>
            </a:r>
            <a:r>
              <a:rPr sz="3000" spc="-55" dirty="0">
                <a:latin typeface="Arial"/>
                <a:cs typeface="Arial"/>
              </a:rPr>
              <a:t>HEAT</a:t>
            </a:r>
            <a:r>
              <a:rPr sz="3000" spc="-100" dirty="0">
                <a:latin typeface="Arial"/>
                <a:cs typeface="Arial"/>
              </a:rPr>
              <a:t> </a:t>
            </a:r>
            <a:r>
              <a:rPr sz="3000" spc="-20" dirty="0">
                <a:latin typeface="Arial"/>
                <a:cs typeface="Arial"/>
              </a:rPr>
              <a:t>STERILIZATION</a:t>
            </a:r>
            <a:endParaRPr sz="3000">
              <a:latin typeface="Arial"/>
              <a:cs typeface="Arial"/>
            </a:endParaRPr>
          </a:p>
          <a:p>
            <a:pPr marL="570230" marR="6350" lvl="1" indent="-238125" algn="just">
              <a:lnSpc>
                <a:spcPts val="2810"/>
              </a:lnSpc>
              <a:spcBef>
                <a:spcPts val="66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spc="-5" dirty="0">
                <a:latin typeface="Arial"/>
                <a:cs typeface="Arial"/>
              </a:rPr>
              <a:t>Micro organisms </a:t>
            </a:r>
            <a:r>
              <a:rPr sz="2600" dirty="0">
                <a:latin typeface="Arial"/>
                <a:cs typeface="Arial"/>
              </a:rPr>
              <a:t>destroyed by cellular protein  coagulation</a:t>
            </a:r>
            <a:endParaRPr sz="2600">
              <a:latin typeface="Arial"/>
              <a:cs typeface="Arial"/>
            </a:endParaRPr>
          </a:p>
          <a:p>
            <a:pPr marL="570230" marR="5715" lvl="1" indent="-238125" algn="just">
              <a:lnSpc>
                <a:spcPct val="90000"/>
              </a:lnSpc>
              <a:spcBef>
                <a:spcPts val="555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spc="5" dirty="0">
                <a:latin typeface="Arial"/>
                <a:cs typeface="Arial"/>
              </a:rPr>
              <a:t>The </a:t>
            </a:r>
            <a:r>
              <a:rPr sz="2600" spc="-5" dirty="0">
                <a:latin typeface="Arial"/>
                <a:cs typeface="Arial"/>
              </a:rPr>
              <a:t>objects to </a:t>
            </a:r>
            <a:r>
              <a:rPr sz="2600" dirty="0">
                <a:latin typeface="Arial"/>
                <a:cs typeface="Arial"/>
              </a:rPr>
              <a:t>be sterilized </a:t>
            </a:r>
            <a:r>
              <a:rPr sz="2600" spc="-5" dirty="0">
                <a:latin typeface="Arial"/>
                <a:cs typeface="Arial"/>
              </a:rPr>
              <a:t>are </a:t>
            </a:r>
            <a:r>
              <a:rPr sz="2600" dirty="0">
                <a:latin typeface="Arial"/>
                <a:cs typeface="Arial"/>
              </a:rPr>
              <a:t>exposed </a:t>
            </a:r>
            <a:r>
              <a:rPr sz="2600" spc="-5" dirty="0">
                <a:latin typeface="Arial"/>
                <a:cs typeface="Arial"/>
              </a:rPr>
              <a:t>to  </a:t>
            </a:r>
            <a:r>
              <a:rPr sz="2600" dirty="0">
                <a:latin typeface="Arial"/>
                <a:cs typeface="Arial"/>
              </a:rPr>
              <a:t>saturated steam under 1 atmosphere  pressure at a minimum temperature of 121°C  for 15 min.</a:t>
            </a:r>
            <a:endParaRPr sz="2600">
              <a:latin typeface="Arial"/>
              <a:cs typeface="Arial"/>
            </a:endParaRPr>
          </a:p>
          <a:p>
            <a:pPr marL="570230" marR="5080" lvl="1" indent="-238125" algn="just">
              <a:lnSpc>
                <a:spcPts val="2810"/>
              </a:lnSpc>
              <a:spcBef>
                <a:spcPts val="64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An autoclave </a:t>
            </a:r>
            <a:r>
              <a:rPr sz="2600" spc="-5" dirty="0">
                <a:latin typeface="Arial"/>
                <a:cs typeface="Arial"/>
              </a:rPr>
              <a:t>is commonly </a:t>
            </a:r>
            <a:r>
              <a:rPr sz="2600" dirty="0">
                <a:latin typeface="Arial"/>
                <a:cs typeface="Arial"/>
              </a:rPr>
              <a:t>used for moist  heat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sterilization.</a:t>
            </a:r>
            <a:endParaRPr sz="2600">
              <a:latin typeface="Arial"/>
              <a:cs typeface="Arial"/>
            </a:endParaRPr>
          </a:p>
          <a:p>
            <a:pPr marL="570230" marR="5080" lvl="1" indent="-238125" algn="just">
              <a:lnSpc>
                <a:spcPts val="2810"/>
              </a:lnSpc>
              <a:spcBef>
                <a:spcPts val="60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Because </a:t>
            </a:r>
            <a:r>
              <a:rPr sz="2600" spc="-10" dirty="0">
                <a:latin typeface="Arial"/>
                <a:cs typeface="Arial"/>
              </a:rPr>
              <a:t>it </a:t>
            </a:r>
            <a:r>
              <a:rPr sz="2600" dirty="0">
                <a:latin typeface="Arial"/>
                <a:cs typeface="Arial"/>
              </a:rPr>
              <a:t>does not require as high a tempº,  moist heat sterilization cause less product  and equipment damage </a:t>
            </a:r>
            <a:r>
              <a:rPr sz="2600" spc="-5" dirty="0">
                <a:latin typeface="Arial"/>
                <a:cs typeface="Arial"/>
              </a:rPr>
              <a:t>compared to </a:t>
            </a:r>
            <a:r>
              <a:rPr sz="2600" dirty="0">
                <a:latin typeface="Arial"/>
                <a:cs typeface="Arial"/>
              </a:rPr>
              <a:t>dry  heat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sterilization.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2889" y="734313"/>
            <a:ext cx="245237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35" dirty="0">
                <a:solidFill>
                  <a:srgbClr val="000000"/>
                </a:solidFill>
              </a:rPr>
              <a:t>AUTOCLAVE</a:t>
            </a:r>
            <a:endParaRPr sz="32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976627" y="2052827"/>
          <a:ext cx="6109970" cy="21431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5000"/>
                <a:gridCol w="1828800"/>
                <a:gridCol w="2362200"/>
              </a:tblGrid>
              <a:tr h="457200">
                <a:tc>
                  <a:txBody>
                    <a:bodyPr/>
                    <a:lstStyle/>
                    <a:p>
                      <a:pPr marL="12700">
                        <a:lnSpc>
                          <a:spcPts val="2575"/>
                        </a:lnSpc>
                      </a:pPr>
                      <a:r>
                        <a:rPr sz="2600" dirty="0">
                          <a:latin typeface="Arial"/>
                          <a:cs typeface="Arial"/>
                        </a:rPr>
                        <a:t>team</a:t>
                      </a:r>
                      <a:r>
                        <a:rPr sz="26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600" dirty="0">
                          <a:latin typeface="Arial"/>
                          <a:cs typeface="Arial"/>
                        </a:rPr>
                        <a:t>at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lnT w="9525">
                      <a:solidFill>
                        <a:srgbClr val="3891A7"/>
                      </a:solidFill>
                      <a:prstDash val="solid"/>
                    </a:lnT>
                    <a:lnB w="9525">
                      <a:solidFill>
                        <a:srgbClr val="3891A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lnT w="9525">
                      <a:solidFill>
                        <a:srgbClr val="3891A7"/>
                      </a:solidFill>
                      <a:prstDash val="solid"/>
                    </a:lnT>
                    <a:lnB w="9525">
                      <a:solidFill>
                        <a:srgbClr val="3891A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lnT w="9525">
                      <a:solidFill>
                        <a:srgbClr val="3891A7"/>
                      </a:solidFill>
                      <a:prstDash val="solid"/>
                    </a:lnT>
                    <a:lnB w="9525">
                      <a:solidFill>
                        <a:srgbClr val="3891A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1676400">
                <a:tc>
                  <a:txBody>
                    <a:bodyPr/>
                    <a:lstStyle/>
                    <a:p>
                      <a:pPr marL="396240">
                        <a:lnSpc>
                          <a:spcPts val="2385"/>
                        </a:lnSpc>
                      </a:pPr>
                      <a:r>
                        <a:rPr sz="2600" spc="-45" dirty="0">
                          <a:latin typeface="Arial"/>
                          <a:cs typeface="Arial"/>
                        </a:rPr>
                        <a:t>Temp°C</a:t>
                      </a:r>
                      <a:endParaRPr sz="2600">
                        <a:latin typeface="Arial"/>
                        <a:cs typeface="Arial"/>
                      </a:endParaRPr>
                    </a:p>
                    <a:p>
                      <a:pPr marL="48768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200" spc="-50" dirty="0">
                          <a:latin typeface="Arial"/>
                          <a:cs typeface="Arial"/>
                        </a:rPr>
                        <a:t>115-118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473709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121-124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473709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126-129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lnT w="9525">
                      <a:solidFill>
                        <a:srgbClr val="3891A7"/>
                      </a:solidFill>
                      <a:prstDash val="solid"/>
                    </a:lnT>
                    <a:lnB w="9525">
                      <a:solidFill>
                        <a:srgbClr val="3891A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10820" algn="ctr">
                        <a:lnSpc>
                          <a:spcPts val="2385"/>
                        </a:lnSpc>
                      </a:pPr>
                      <a:r>
                        <a:rPr sz="2600" dirty="0">
                          <a:latin typeface="Arial"/>
                          <a:cs typeface="Arial"/>
                        </a:rPr>
                        <a:t>lb/sq.inch</a:t>
                      </a:r>
                      <a:endParaRPr sz="2600">
                        <a:latin typeface="Arial"/>
                        <a:cs typeface="Arial"/>
                      </a:endParaRPr>
                    </a:p>
                    <a:p>
                      <a:pPr marR="9080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10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R="90805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15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R="9080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20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lnT w="9525">
                      <a:solidFill>
                        <a:srgbClr val="3891A7"/>
                      </a:solidFill>
                      <a:prstDash val="solid"/>
                    </a:lnT>
                    <a:lnB w="9525">
                      <a:solidFill>
                        <a:srgbClr val="3891A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ts val="2385"/>
                        </a:lnSpc>
                      </a:pPr>
                      <a:r>
                        <a:rPr sz="2600" spc="-10" dirty="0">
                          <a:latin typeface="Arial"/>
                          <a:cs typeface="Arial"/>
                        </a:rPr>
                        <a:t>Time(min)</a:t>
                      </a:r>
                      <a:endParaRPr sz="2600">
                        <a:latin typeface="Arial"/>
                        <a:cs typeface="Arial"/>
                      </a:endParaRPr>
                    </a:p>
                    <a:p>
                      <a:pPr marL="70929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30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70929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15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7092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10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lnT w="9525">
                      <a:solidFill>
                        <a:srgbClr val="3891A7"/>
                      </a:solidFill>
                      <a:prstDash val="solid"/>
                    </a:lnT>
                    <a:lnB w="9525">
                      <a:solidFill>
                        <a:srgbClr val="3891A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532889" y="1261618"/>
            <a:ext cx="7261859" cy="1136015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295910" marR="5080" indent="-283845" algn="just">
              <a:lnSpc>
                <a:spcPct val="90000"/>
              </a:lnSpc>
              <a:spcBef>
                <a:spcPts val="415"/>
              </a:spcBef>
              <a:buClr>
                <a:srgbClr val="3891A7"/>
              </a:buClr>
              <a:buSzPct val="78846"/>
              <a:buFont typeface="Wingdings 2"/>
              <a:buChar char=""/>
              <a:tabLst>
                <a:tab pos="296545" algn="l"/>
              </a:tabLst>
            </a:pPr>
            <a:r>
              <a:rPr sz="2600" spc="-5" dirty="0">
                <a:latin typeface="Arial"/>
                <a:cs typeface="Arial"/>
              </a:rPr>
              <a:t>Is </a:t>
            </a:r>
            <a:r>
              <a:rPr sz="2600" dirty="0">
                <a:latin typeface="Arial"/>
                <a:cs typeface="Arial"/>
              </a:rPr>
              <a:t>a device </a:t>
            </a:r>
            <a:r>
              <a:rPr sz="2600" spc="-5" dirty="0">
                <a:latin typeface="Arial"/>
                <a:cs typeface="Arial"/>
              </a:rPr>
              <a:t>to </a:t>
            </a:r>
            <a:r>
              <a:rPr sz="2600" dirty="0">
                <a:latin typeface="Arial"/>
                <a:cs typeface="Arial"/>
              </a:rPr>
              <a:t>sterilize equipment and supplies  by subjecting them to high pressure saturated  s</a:t>
            </a:r>
            <a:endParaRPr sz="2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32889" y="4037457"/>
            <a:ext cx="5810250" cy="2174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6854" algn="ctr">
              <a:lnSpc>
                <a:spcPct val="100000"/>
              </a:lnSpc>
              <a:spcBef>
                <a:spcPts val="95"/>
              </a:spcBef>
              <a:tabLst>
                <a:tab pos="2376805" algn="l"/>
                <a:tab pos="4283710" algn="l"/>
              </a:tabLst>
            </a:pPr>
            <a:r>
              <a:rPr sz="2200" spc="-5" dirty="0">
                <a:latin typeface="Arial"/>
                <a:cs typeface="Arial"/>
              </a:rPr>
              <a:t>135-138	30	3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5" dirty="0">
                <a:latin typeface="Arial"/>
                <a:cs typeface="Arial"/>
              </a:rPr>
              <a:t>TYPES</a:t>
            </a:r>
            <a:endParaRPr sz="3200">
              <a:latin typeface="Arial"/>
              <a:cs typeface="Arial"/>
            </a:endParaRPr>
          </a:p>
          <a:p>
            <a:pPr marL="295910" indent="-283845">
              <a:lnSpc>
                <a:spcPct val="100000"/>
              </a:lnSpc>
              <a:spcBef>
                <a:spcPts val="310"/>
              </a:spcBef>
              <a:buClr>
                <a:srgbClr val="3891A7"/>
              </a:buClr>
              <a:buSzPct val="78846"/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2600" dirty="0">
                <a:latin typeface="Arial"/>
                <a:cs typeface="Arial"/>
              </a:rPr>
              <a:t>Portable autoclave (Bench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autoclave)</a:t>
            </a:r>
            <a:endParaRPr sz="2600">
              <a:latin typeface="Arial"/>
              <a:cs typeface="Arial"/>
            </a:endParaRPr>
          </a:p>
          <a:p>
            <a:pPr marL="295910" indent="-283845">
              <a:lnSpc>
                <a:spcPct val="100000"/>
              </a:lnSpc>
              <a:spcBef>
                <a:spcPts val="290"/>
              </a:spcBef>
              <a:buClr>
                <a:srgbClr val="3891A7"/>
              </a:buClr>
              <a:buSzPct val="78846"/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2600" dirty="0">
                <a:latin typeface="Arial"/>
                <a:cs typeface="Arial"/>
              </a:rPr>
              <a:t>Stationary autoclave (Large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sterilizer)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7800" y="381000"/>
            <a:ext cx="2133600" cy="2895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419600" y="2133600"/>
            <a:ext cx="4172711" cy="36438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9089" y="610109"/>
            <a:ext cx="7261225" cy="565912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480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spc="-5" dirty="0">
                <a:latin typeface="Arial"/>
                <a:cs typeface="Arial"/>
              </a:rPr>
              <a:t>Main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Features</a:t>
            </a:r>
            <a:endParaRPr sz="3200">
              <a:latin typeface="Arial"/>
              <a:cs typeface="Arial"/>
            </a:endParaRPr>
          </a:p>
          <a:p>
            <a:pPr marL="570230" marR="5080" lvl="1" indent="-238125" algn="just">
              <a:lnSpc>
                <a:spcPct val="90000"/>
              </a:lnSpc>
              <a:spcBef>
                <a:spcPts val="625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Lid(door) </a:t>
            </a:r>
            <a:r>
              <a:rPr sz="2600" spc="-5" dirty="0">
                <a:latin typeface="Arial"/>
                <a:cs typeface="Arial"/>
              </a:rPr>
              <a:t>fitted </a:t>
            </a:r>
            <a:r>
              <a:rPr sz="2600" dirty="0">
                <a:latin typeface="Arial"/>
                <a:cs typeface="Arial"/>
              </a:rPr>
              <a:t>with clamps and asbestos  jacket , stationary autoclave may be double  doors at both ends one for loading and one  for unloading.</a:t>
            </a:r>
            <a:endParaRPr sz="2600">
              <a:latin typeface="Arial"/>
              <a:cs typeface="Arial"/>
            </a:endParaRPr>
          </a:p>
          <a:p>
            <a:pPr marL="570230" lvl="1" indent="-238125">
              <a:lnSpc>
                <a:spcPct val="100000"/>
              </a:lnSpc>
              <a:spcBef>
                <a:spcPts val="285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Pressure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gauge</a:t>
            </a:r>
            <a:endParaRPr sz="2600">
              <a:latin typeface="Arial"/>
              <a:cs typeface="Arial"/>
            </a:endParaRPr>
          </a:p>
          <a:p>
            <a:pPr marL="570230" lvl="1" indent="-238125">
              <a:lnSpc>
                <a:spcPct val="100000"/>
              </a:lnSpc>
              <a:spcBef>
                <a:spcPts val="29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Thermocouple for measurement of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tempº.</a:t>
            </a:r>
            <a:endParaRPr sz="2600">
              <a:latin typeface="Arial"/>
              <a:cs typeface="Arial"/>
            </a:endParaRPr>
          </a:p>
          <a:p>
            <a:pPr marL="570230" lvl="1" indent="-238125">
              <a:lnSpc>
                <a:spcPct val="100000"/>
              </a:lnSpc>
              <a:spcBef>
                <a:spcPts val="29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Air vent </a:t>
            </a:r>
            <a:r>
              <a:rPr sz="2600" spc="-5" dirty="0">
                <a:latin typeface="Arial"/>
                <a:cs typeface="Arial"/>
              </a:rPr>
              <a:t>to </a:t>
            </a:r>
            <a:r>
              <a:rPr sz="2600" dirty="0">
                <a:latin typeface="Arial"/>
                <a:cs typeface="Arial"/>
              </a:rPr>
              <a:t>remove air before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sterilization.</a:t>
            </a:r>
            <a:endParaRPr sz="2600">
              <a:latin typeface="Arial"/>
              <a:cs typeface="Arial"/>
            </a:endParaRPr>
          </a:p>
          <a:p>
            <a:pPr marL="570230" marR="5715" lvl="1" indent="-238125" algn="just">
              <a:lnSpc>
                <a:spcPts val="2810"/>
              </a:lnSpc>
              <a:spcBef>
                <a:spcPts val="64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Safety valve </a:t>
            </a:r>
            <a:r>
              <a:rPr sz="2600" spc="-5" dirty="0">
                <a:latin typeface="Arial"/>
                <a:cs typeface="Arial"/>
              </a:rPr>
              <a:t>to </a:t>
            </a:r>
            <a:r>
              <a:rPr sz="2600" dirty="0">
                <a:latin typeface="Arial"/>
                <a:cs typeface="Arial"/>
              </a:rPr>
              <a:t>permit escape of excess  steam to prevent explosion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.</a:t>
            </a:r>
            <a:endParaRPr sz="2600">
              <a:latin typeface="Arial"/>
              <a:cs typeface="Arial"/>
            </a:endParaRPr>
          </a:p>
          <a:p>
            <a:pPr marL="570230" marR="5080" lvl="1" indent="-238125" algn="just">
              <a:lnSpc>
                <a:spcPts val="2810"/>
              </a:lnSpc>
              <a:spcBef>
                <a:spcPts val="60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Modern autoclaves are recording (record  pressure, temp </a:t>
            </a:r>
            <a:r>
              <a:rPr sz="2600" spc="-5" dirty="0">
                <a:latin typeface="Arial"/>
                <a:cs typeface="Arial"/>
              </a:rPr>
              <a:t>during </a:t>
            </a:r>
            <a:r>
              <a:rPr sz="2600" dirty="0">
                <a:latin typeface="Arial"/>
                <a:cs typeface="Arial"/>
              </a:rPr>
              <a:t>the whole </a:t>
            </a:r>
            <a:r>
              <a:rPr sz="2600" spc="-5" dirty="0">
                <a:latin typeface="Arial"/>
                <a:cs typeface="Arial"/>
              </a:rPr>
              <a:t>process </a:t>
            </a:r>
            <a:r>
              <a:rPr sz="2600" dirty="0">
                <a:latin typeface="Arial"/>
                <a:cs typeface="Arial"/>
              </a:rPr>
              <a:t>)  supplied with timer and are automatically  controlled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9089" y="937005"/>
            <a:ext cx="7261225" cy="39452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100"/>
              </a:spcBef>
              <a:buClr>
                <a:srgbClr val="3891A7"/>
              </a:buClr>
              <a:buSzPct val="80000"/>
              <a:buFont typeface="Wingdings 2"/>
              <a:buChar char=""/>
              <a:tabLst>
                <a:tab pos="296545" algn="l"/>
              </a:tabLst>
            </a:pPr>
            <a:r>
              <a:rPr sz="3000" spc="-15" dirty="0">
                <a:latin typeface="Arial"/>
                <a:cs typeface="Arial"/>
              </a:rPr>
              <a:t>DRY </a:t>
            </a:r>
            <a:r>
              <a:rPr sz="3000" spc="-55" dirty="0">
                <a:latin typeface="Arial"/>
                <a:cs typeface="Arial"/>
              </a:rPr>
              <a:t>HEAT</a:t>
            </a:r>
            <a:r>
              <a:rPr sz="3000" spc="-135" dirty="0">
                <a:latin typeface="Arial"/>
                <a:cs typeface="Arial"/>
              </a:rPr>
              <a:t> </a:t>
            </a:r>
            <a:r>
              <a:rPr sz="3000" spc="-20" dirty="0">
                <a:latin typeface="Arial"/>
                <a:cs typeface="Arial"/>
              </a:rPr>
              <a:t>STERILIZATION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3891A7"/>
              </a:buClr>
              <a:buFont typeface="Wingdings 2"/>
              <a:buChar char=""/>
            </a:pPr>
            <a:endParaRPr sz="4150">
              <a:latin typeface="Times New Roman"/>
              <a:cs typeface="Times New Roman"/>
            </a:endParaRPr>
          </a:p>
          <a:p>
            <a:pPr marL="570230" marR="6350" lvl="1" indent="-238125" algn="just">
              <a:lnSpc>
                <a:spcPct val="100000"/>
              </a:lnSpc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spc="-5" dirty="0">
                <a:latin typeface="Arial"/>
                <a:cs typeface="Arial"/>
              </a:rPr>
              <a:t>Is </a:t>
            </a:r>
            <a:r>
              <a:rPr sz="2600" dirty="0">
                <a:latin typeface="Arial"/>
                <a:cs typeface="Arial"/>
              </a:rPr>
              <a:t>appropriate for materials that cannot  withstand moist –heat sterilization </a:t>
            </a:r>
            <a:r>
              <a:rPr sz="2600" spc="-5" dirty="0">
                <a:latin typeface="Arial"/>
                <a:cs typeface="Arial"/>
              </a:rPr>
              <a:t>(e.g., </a:t>
            </a:r>
            <a:r>
              <a:rPr sz="2600" dirty="0">
                <a:latin typeface="Arial"/>
                <a:cs typeface="Arial"/>
              </a:rPr>
              <a:t>oily  materials and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powders)</a:t>
            </a:r>
            <a:endParaRPr sz="2600">
              <a:latin typeface="Arial"/>
              <a:cs typeface="Arial"/>
            </a:endParaRPr>
          </a:p>
          <a:p>
            <a:pPr marL="570230" marR="5080" lvl="1" indent="-238125" algn="just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Objects </a:t>
            </a:r>
            <a:r>
              <a:rPr sz="2600" spc="-5" dirty="0">
                <a:latin typeface="Arial"/>
                <a:cs typeface="Arial"/>
              </a:rPr>
              <a:t>are </a:t>
            </a:r>
            <a:r>
              <a:rPr sz="2600" dirty="0">
                <a:latin typeface="Arial"/>
                <a:cs typeface="Arial"/>
              </a:rPr>
              <a:t>subjected </a:t>
            </a:r>
            <a:r>
              <a:rPr sz="2600" spc="-5" dirty="0">
                <a:latin typeface="Arial"/>
                <a:cs typeface="Arial"/>
              </a:rPr>
              <a:t>to </a:t>
            </a:r>
            <a:r>
              <a:rPr sz="2600" dirty="0">
                <a:latin typeface="Arial"/>
                <a:cs typeface="Arial"/>
              </a:rPr>
              <a:t>a temperature of at  least 160º for </a:t>
            </a:r>
            <a:r>
              <a:rPr sz="2600" spc="5" dirty="0">
                <a:latin typeface="Arial"/>
                <a:cs typeface="Arial"/>
              </a:rPr>
              <a:t>120 </a:t>
            </a:r>
            <a:r>
              <a:rPr sz="2600" dirty="0">
                <a:latin typeface="Arial"/>
                <a:cs typeface="Arial"/>
              </a:rPr>
              <a:t>minutes( </a:t>
            </a:r>
            <a:r>
              <a:rPr sz="2600" spc="-5" dirty="0">
                <a:latin typeface="Arial"/>
                <a:cs typeface="Arial"/>
              </a:rPr>
              <a:t>if </a:t>
            </a:r>
            <a:r>
              <a:rPr sz="2600" dirty="0">
                <a:latin typeface="Arial"/>
                <a:cs typeface="Arial"/>
              </a:rPr>
              <a:t>higher  temperatures can be used , less exposure  time </a:t>
            </a:r>
            <a:r>
              <a:rPr sz="2600" spc="-5" dirty="0">
                <a:latin typeface="Arial"/>
                <a:cs typeface="Arial"/>
              </a:rPr>
              <a:t>is</a:t>
            </a:r>
            <a:r>
              <a:rPr sz="2600" spc="-2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required)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9089" y="706882"/>
            <a:ext cx="291084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000000"/>
                </a:solidFill>
              </a:rPr>
              <a:t>HOT AIR</a:t>
            </a:r>
            <a:r>
              <a:rPr sz="3200" spc="-320" dirty="0">
                <a:solidFill>
                  <a:srgbClr val="000000"/>
                </a:solidFill>
              </a:rPr>
              <a:t> </a:t>
            </a:r>
            <a:r>
              <a:rPr sz="3200" dirty="0">
                <a:solidFill>
                  <a:srgbClr val="000000"/>
                </a:solidFill>
              </a:rPr>
              <a:t>OVEN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1609089" y="1273809"/>
            <a:ext cx="7259955" cy="8191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5910" marR="5080" indent="-283845">
              <a:lnSpc>
                <a:spcPct val="100000"/>
              </a:lnSpc>
              <a:spcBef>
                <a:spcPts val="105"/>
              </a:spcBef>
              <a:buClr>
                <a:srgbClr val="3891A7"/>
              </a:buClr>
              <a:buSzPct val="78846"/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2600" spc="-5" dirty="0">
                <a:latin typeface="Arial"/>
                <a:cs typeface="Arial"/>
              </a:rPr>
              <a:t>Is </a:t>
            </a:r>
            <a:r>
              <a:rPr sz="2600" dirty="0">
                <a:latin typeface="Arial"/>
                <a:cs typeface="Arial"/>
              </a:rPr>
              <a:t>a device </a:t>
            </a:r>
            <a:r>
              <a:rPr sz="2600" spc="-5" dirty="0">
                <a:latin typeface="Arial"/>
                <a:cs typeface="Arial"/>
              </a:rPr>
              <a:t>to </a:t>
            </a:r>
            <a:r>
              <a:rPr sz="2600" dirty="0">
                <a:latin typeface="Arial"/>
                <a:cs typeface="Arial"/>
              </a:rPr>
              <a:t>sterilize subject and supplies by  subjecting them to direct heat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at</a:t>
            </a:r>
            <a:endParaRPr sz="26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052827" y="2205227"/>
          <a:ext cx="5119370" cy="1990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62200"/>
                <a:gridCol w="2743200"/>
              </a:tblGrid>
              <a:tr h="381000">
                <a:tc>
                  <a:txBody>
                    <a:bodyPr/>
                    <a:lstStyle/>
                    <a:p>
                      <a:pPr marL="396240">
                        <a:lnSpc>
                          <a:spcPts val="2695"/>
                        </a:lnSpc>
                      </a:pPr>
                      <a:r>
                        <a:rPr sz="2600" spc="-45" dirty="0">
                          <a:latin typeface="Arial"/>
                          <a:cs typeface="Arial"/>
                        </a:rPr>
                        <a:t>Temp°C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lnT w="9525">
                      <a:solidFill>
                        <a:srgbClr val="3891A7"/>
                      </a:solidFill>
                      <a:prstDash val="solid"/>
                    </a:lnT>
                    <a:lnB w="9525">
                      <a:solidFill>
                        <a:srgbClr val="3891A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77875">
                        <a:lnSpc>
                          <a:spcPts val="2695"/>
                        </a:lnSpc>
                      </a:pPr>
                      <a:r>
                        <a:rPr sz="2600" spc="-10" dirty="0">
                          <a:latin typeface="Arial"/>
                          <a:cs typeface="Arial"/>
                        </a:rPr>
                        <a:t>Time(min)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lnT w="9525">
                      <a:solidFill>
                        <a:srgbClr val="3891A7"/>
                      </a:solidFill>
                      <a:prstDash val="solid"/>
                    </a:lnT>
                    <a:lnB w="9525">
                      <a:solidFill>
                        <a:srgbClr val="3891A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26542">
                <a:tc>
                  <a:txBody>
                    <a:bodyPr/>
                    <a:lstStyle/>
                    <a:p>
                      <a:pPr marL="55181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170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lnT w="9525">
                      <a:solidFill>
                        <a:srgbClr val="3891A7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6379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60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lnT w="9525">
                      <a:solidFill>
                        <a:srgbClr val="3891A7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</a:tr>
              <a:tr h="411777">
                <a:tc>
                  <a:txBody>
                    <a:bodyPr/>
                    <a:lstStyle/>
                    <a:p>
                      <a:pPr marL="5518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160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6379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120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</a:tr>
              <a:tr h="411574">
                <a:tc>
                  <a:txBody>
                    <a:bodyPr/>
                    <a:lstStyle/>
                    <a:p>
                      <a:pPr marL="5518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150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6379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150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</a:tr>
              <a:tr h="350305">
                <a:tc>
                  <a:txBody>
                    <a:bodyPr/>
                    <a:lstStyle/>
                    <a:p>
                      <a:pPr marL="551815">
                        <a:lnSpc>
                          <a:spcPts val="2475"/>
                        </a:lnSpc>
                        <a:spcBef>
                          <a:spcPts val="180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140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lnB w="9525">
                      <a:solidFill>
                        <a:srgbClr val="3891A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6379" algn="ctr">
                        <a:lnSpc>
                          <a:spcPts val="2475"/>
                        </a:lnSpc>
                        <a:spcBef>
                          <a:spcPts val="180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180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lnB w="9525">
                      <a:solidFill>
                        <a:srgbClr val="3891A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609089" y="4261484"/>
            <a:ext cx="7261859" cy="2084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910" marR="5080" indent="-283845" algn="just">
              <a:lnSpc>
                <a:spcPct val="100000"/>
              </a:lnSpc>
              <a:spcBef>
                <a:spcPts val="100"/>
              </a:spcBef>
              <a:buClr>
                <a:srgbClr val="3891A7"/>
              </a:buClr>
              <a:buSzPct val="78846"/>
              <a:buFont typeface="Wingdings 2"/>
              <a:buChar char=""/>
              <a:tabLst>
                <a:tab pos="296545" algn="l"/>
              </a:tabLst>
            </a:pPr>
            <a:r>
              <a:rPr sz="2600" spc="-5" dirty="0">
                <a:latin typeface="Arial"/>
                <a:cs typeface="Arial"/>
              </a:rPr>
              <a:t>Is </a:t>
            </a:r>
            <a:r>
              <a:rPr sz="2600" dirty="0">
                <a:latin typeface="Arial"/>
                <a:cs typeface="Arial"/>
              </a:rPr>
              <a:t>appropriate for the </a:t>
            </a:r>
            <a:r>
              <a:rPr sz="2600" spc="-5" dirty="0">
                <a:latin typeface="Arial"/>
                <a:cs typeface="Arial"/>
              </a:rPr>
              <a:t>materials </a:t>
            </a:r>
            <a:r>
              <a:rPr sz="2600" dirty="0">
                <a:latin typeface="Arial"/>
                <a:cs typeface="Arial"/>
              </a:rPr>
              <a:t>that can not  withstand steam sterilization </a:t>
            </a:r>
            <a:r>
              <a:rPr sz="2600" spc="-5" dirty="0">
                <a:latin typeface="Arial"/>
                <a:cs typeface="Arial"/>
              </a:rPr>
              <a:t>(e.g. </a:t>
            </a:r>
            <a:r>
              <a:rPr sz="2600" dirty="0">
                <a:latin typeface="Arial"/>
                <a:cs typeface="Arial"/>
              </a:rPr>
              <a:t>oily </a:t>
            </a:r>
            <a:r>
              <a:rPr sz="2600" spc="-5" dirty="0">
                <a:latin typeface="Arial"/>
                <a:cs typeface="Arial"/>
              </a:rPr>
              <a:t>materials  </a:t>
            </a:r>
            <a:r>
              <a:rPr sz="2600" dirty="0">
                <a:latin typeface="Arial"/>
                <a:cs typeface="Arial"/>
              </a:rPr>
              <a:t>&amp;</a:t>
            </a:r>
            <a:r>
              <a:rPr sz="2600" spc="-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powders)</a:t>
            </a:r>
            <a:endParaRPr sz="2600">
              <a:latin typeface="Arial"/>
              <a:cs typeface="Arial"/>
            </a:endParaRPr>
          </a:p>
          <a:p>
            <a:pPr marL="295910" marR="5715" indent="-283845" algn="just">
              <a:lnSpc>
                <a:spcPct val="100000"/>
              </a:lnSpc>
              <a:spcBef>
                <a:spcPts val="605"/>
              </a:spcBef>
              <a:buClr>
                <a:srgbClr val="3891A7"/>
              </a:buClr>
              <a:buSzPct val="78846"/>
              <a:buFont typeface="Wingdings 2"/>
              <a:buChar char=""/>
              <a:tabLst>
                <a:tab pos="296545" algn="l"/>
              </a:tabLst>
            </a:pPr>
            <a:r>
              <a:rPr sz="2600" spc="-5" dirty="0">
                <a:latin typeface="Arial"/>
                <a:cs typeface="Arial"/>
              </a:rPr>
              <a:t>If </a:t>
            </a:r>
            <a:r>
              <a:rPr sz="2600" dirty="0">
                <a:latin typeface="Arial"/>
                <a:cs typeface="Arial"/>
              </a:rPr>
              <a:t>higher temperature can be used, less  exposure time </a:t>
            </a:r>
            <a:r>
              <a:rPr sz="2600" spc="-5" dirty="0">
                <a:latin typeface="Arial"/>
                <a:cs typeface="Arial"/>
              </a:rPr>
              <a:t>is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required.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76400" y="381000"/>
            <a:ext cx="2362200" cy="2971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524000" y="3657600"/>
            <a:ext cx="7264908" cy="29839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9089" y="540568"/>
            <a:ext cx="7258050" cy="3044825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810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spc="-5" dirty="0">
                <a:latin typeface="Arial"/>
                <a:cs typeface="Arial"/>
              </a:rPr>
              <a:t>Main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Features</a:t>
            </a:r>
            <a:endParaRPr sz="3200">
              <a:latin typeface="Arial"/>
              <a:cs typeface="Arial"/>
            </a:endParaRPr>
          </a:p>
          <a:p>
            <a:pPr marL="570230" marR="5080" lvl="1" indent="-238125">
              <a:lnSpc>
                <a:spcPct val="100000"/>
              </a:lnSpc>
              <a:spcBef>
                <a:spcPts val="62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800" spc="-5" dirty="0">
                <a:latin typeface="Arial"/>
                <a:cs typeface="Arial"/>
              </a:rPr>
              <a:t>Door fitted with the clamps </a:t>
            </a:r>
            <a:r>
              <a:rPr sz="2800" dirty="0">
                <a:latin typeface="Arial"/>
                <a:cs typeface="Arial"/>
              </a:rPr>
              <a:t>and </a:t>
            </a:r>
            <a:r>
              <a:rPr sz="2800" spc="-5" dirty="0">
                <a:latin typeface="Arial"/>
                <a:cs typeface="Arial"/>
              </a:rPr>
              <a:t>asbestos  </a:t>
            </a:r>
            <a:r>
              <a:rPr sz="2800" dirty="0">
                <a:latin typeface="Arial"/>
                <a:cs typeface="Arial"/>
              </a:rPr>
              <a:t>jacket </a:t>
            </a:r>
            <a:r>
              <a:rPr sz="2800" spc="-5" dirty="0">
                <a:latin typeface="Arial"/>
                <a:cs typeface="Arial"/>
              </a:rPr>
              <a:t>has the single</a:t>
            </a:r>
            <a:r>
              <a:rPr sz="2800" spc="2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door</a:t>
            </a:r>
            <a:endParaRPr sz="2800">
              <a:latin typeface="Arial"/>
              <a:cs typeface="Arial"/>
            </a:endParaRPr>
          </a:p>
          <a:p>
            <a:pPr marL="570230" lvl="1" indent="-23812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800" spc="-5" dirty="0">
                <a:latin typeface="Arial"/>
                <a:cs typeface="Arial"/>
              </a:rPr>
              <a:t>Regulator for temperature</a:t>
            </a:r>
            <a:r>
              <a:rPr sz="2800" spc="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control</a:t>
            </a:r>
            <a:endParaRPr sz="2800">
              <a:latin typeface="Arial"/>
              <a:cs typeface="Arial"/>
            </a:endParaRPr>
          </a:p>
          <a:p>
            <a:pPr marL="570230" lvl="1" indent="-23812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800" spc="-5" dirty="0">
                <a:latin typeface="Arial"/>
                <a:cs typeface="Arial"/>
              </a:rPr>
              <a:t>Fan attached inside for </a:t>
            </a:r>
            <a:r>
              <a:rPr sz="2800" dirty="0">
                <a:latin typeface="Arial"/>
                <a:cs typeface="Arial"/>
              </a:rPr>
              <a:t>air</a:t>
            </a:r>
            <a:r>
              <a:rPr sz="2800" spc="9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circulation</a:t>
            </a:r>
            <a:endParaRPr sz="2800">
              <a:latin typeface="Arial"/>
              <a:cs typeface="Arial"/>
            </a:endParaRPr>
          </a:p>
          <a:p>
            <a:pPr marL="570230" lvl="1" indent="-23812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800" dirty="0">
                <a:latin typeface="Arial"/>
                <a:cs typeface="Arial"/>
              </a:rPr>
              <a:t>Perforated shelf </a:t>
            </a:r>
            <a:r>
              <a:rPr sz="2800" spc="-5" dirty="0">
                <a:latin typeface="Arial"/>
                <a:cs typeface="Arial"/>
              </a:rPr>
              <a:t>for </a:t>
            </a:r>
            <a:r>
              <a:rPr sz="2800" dirty="0">
                <a:latin typeface="Arial"/>
                <a:cs typeface="Arial"/>
              </a:rPr>
              <a:t>keeping subject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inside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9089" y="784605"/>
            <a:ext cx="7261859" cy="4417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100"/>
              </a:spcBef>
              <a:buClr>
                <a:srgbClr val="3891A7"/>
              </a:buClr>
              <a:buSzPct val="80000"/>
              <a:buFont typeface="Wingdings 2"/>
              <a:buChar char=""/>
              <a:tabLst>
                <a:tab pos="296545" algn="l"/>
              </a:tabLst>
            </a:pPr>
            <a:r>
              <a:rPr sz="3000" spc="-25" dirty="0">
                <a:latin typeface="Arial"/>
                <a:cs typeface="Arial"/>
              </a:rPr>
              <a:t>RADIATIONS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3891A7"/>
              </a:buClr>
              <a:buFont typeface="Wingdings 2"/>
              <a:buChar char=""/>
            </a:pPr>
            <a:endParaRPr sz="4150">
              <a:latin typeface="Times New Roman"/>
              <a:cs typeface="Times New Roman"/>
            </a:endParaRPr>
          </a:p>
          <a:p>
            <a:pPr marL="570230" marR="6350" lvl="1" indent="-238125" algn="just">
              <a:lnSpc>
                <a:spcPct val="100000"/>
              </a:lnSpc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Energy transmitted through space </a:t>
            </a:r>
            <a:r>
              <a:rPr sz="2600" spc="-5" dirty="0">
                <a:latin typeface="Arial"/>
                <a:cs typeface="Arial"/>
              </a:rPr>
              <a:t>in variety  </a:t>
            </a:r>
            <a:r>
              <a:rPr sz="2600" dirty="0">
                <a:latin typeface="Arial"/>
                <a:cs typeface="Arial"/>
              </a:rPr>
              <a:t>of forms </a:t>
            </a:r>
            <a:r>
              <a:rPr sz="2600" spc="-5" dirty="0">
                <a:latin typeface="Arial"/>
                <a:cs typeface="Arial"/>
              </a:rPr>
              <a:t>is </a:t>
            </a:r>
            <a:r>
              <a:rPr sz="2600" dirty="0">
                <a:latin typeface="Arial"/>
                <a:cs typeface="Arial"/>
              </a:rPr>
              <a:t>generally called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radiation</a:t>
            </a:r>
            <a:endParaRPr sz="2600">
              <a:latin typeface="Arial"/>
              <a:cs typeface="Arial"/>
            </a:endParaRPr>
          </a:p>
          <a:p>
            <a:pPr marL="570230" marR="5715" lvl="1" indent="-238125" algn="just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spc="-5" dirty="0">
                <a:latin typeface="Arial"/>
                <a:cs typeface="Arial"/>
              </a:rPr>
              <a:t>This </a:t>
            </a:r>
            <a:r>
              <a:rPr sz="2600" dirty="0">
                <a:latin typeface="Arial"/>
                <a:cs typeface="Arial"/>
              </a:rPr>
              <a:t>method </a:t>
            </a:r>
            <a:r>
              <a:rPr sz="2600" spc="-5" dirty="0">
                <a:latin typeface="Arial"/>
                <a:cs typeface="Arial"/>
              </a:rPr>
              <a:t>is </a:t>
            </a:r>
            <a:r>
              <a:rPr sz="2600" dirty="0">
                <a:latin typeface="Arial"/>
                <a:cs typeface="Arial"/>
              </a:rPr>
              <a:t>also </a:t>
            </a:r>
            <a:r>
              <a:rPr sz="2600" spc="-5" dirty="0">
                <a:latin typeface="Arial"/>
                <a:cs typeface="Arial"/>
              </a:rPr>
              <a:t>called </a:t>
            </a:r>
            <a:r>
              <a:rPr sz="2600" dirty="0">
                <a:latin typeface="Arial"/>
                <a:cs typeface="Arial"/>
              </a:rPr>
              <a:t>as cold  sterilization because </a:t>
            </a:r>
            <a:r>
              <a:rPr sz="2600" spc="-5" dirty="0">
                <a:latin typeface="Arial"/>
                <a:cs typeface="Arial"/>
              </a:rPr>
              <a:t>it </a:t>
            </a:r>
            <a:r>
              <a:rPr sz="2600" dirty="0">
                <a:latin typeface="Arial"/>
                <a:cs typeface="Arial"/>
              </a:rPr>
              <a:t>produce relatively </a:t>
            </a:r>
            <a:r>
              <a:rPr sz="2600" spc="-5" dirty="0">
                <a:latin typeface="Arial"/>
                <a:cs typeface="Arial"/>
              </a:rPr>
              <a:t>little  </a:t>
            </a:r>
            <a:r>
              <a:rPr sz="2600" dirty="0">
                <a:latin typeface="Arial"/>
                <a:cs typeface="Arial"/>
              </a:rPr>
              <a:t>heat</a:t>
            </a:r>
            <a:endParaRPr sz="2600">
              <a:latin typeface="Arial"/>
              <a:cs typeface="Arial"/>
            </a:endParaRPr>
          </a:p>
          <a:p>
            <a:pPr marL="570230" marR="5080" lvl="1" indent="-238125" algn="just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Thus, </a:t>
            </a:r>
            <a:r>
              <a:rPr sz="2600" spc="-5" dirty="0">
                <a:latin typeface="Arial"/>
                <a:cs typeface="Arial"/>
              </a:rPr>
              <a:t>it is </a:t>
            </a:r>
            <a:r>
              <a:rPr sz="2600" dirty="0">
                <a:latin typeface="Arial"/>
                <a:cs typeface="Arial"/>
              </a:rPr>
              <a:t>possible </a:t>
            </a:r>
            <a:r>
              <a:rPr sz="2600" spc="-5" dirty="0">
                <a:latin typeface="Arial"/>
                <a:cs typeface="Arial"/>
              </a:rPr>
              <a:t>to </a:t>
            </a:r>
            <a:r>
              <a:rPr sz="2600" dirty="0">
                <a:latin typeface="Arial"/>
                <a:cs typeface="Arial"/>
              </a:rPr>
              <a:t>sterilize heat sensitive  materials such techniques </a:t>
            </a:r>
            <a:r>
              <a:rPr sz="2600" spc="-5" dirty="0">
                <a:latin typeface="Arial"/>
                <a:cs typeface="Arial"/>
              </a:rPr>
              <a:t>are </a:t>
            </a:r>
            <a:r>
              <a:rPr sz="2600" dirty="0">
                <a:latin typeface="Arial"/>
                <a:cs typeface="Arial"/>
              </a:rPr>
              <a:t>being </a:t>
            </a:r>
            <a:r>
              <a:rPr sz="2600" spc="-5" dirty="0">
                <a:latin typeface="Arial"/>
                <a:cs typeface="Arial"/>
              </a:rPr>
              <a:t>in </a:t>
            </a:r>
            <a:r>
              <a:rPr sz="2600" dirty="0">
                <a:latin typeface="Arial"/>
                <a:cs typeface="Arial"/>
              </a:rPr>
              <a:t>food  industries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mainly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9089" y="542662"/>
            <a:ext cx="7260590" cy="4842510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295910" indent="-283845" algn="just">
              <a:lnSpc>
                <a:spcPct val="100000"/>
              </a:lnSpc>
              <a:spcBef>
                <a:spcPts val="805"/>
              </a:spcBef>
              <a:buClr>
                <a:srgbClr val="3891A7"/>
              </a:buClr>
              <a:buSzPct val="80000"/>
              <a:buFont typeface="Wingdings 2"/>
              <a:buChar char=""/>
              <a:tabLst>
                <a:tab pos="296545" algn="l"/>
              </a:tabLst>
            </a:pPr>
            <a:r>
              <a:rPr sz="3000" spc="-5" dirty="0">
                <a:latin typeface="Arial"/>
                <a:cs typeface="Arial"/>
              </a:rPr>
              <a:t>Non </a:t>
            </a:r>
            <a:r>
              <a:rPr sz="3000" dirty="0">
                <a:latin typeface="Arial"/>
                <a:cs typeface="Arial"/>
              </a:rPr>
              <a:t>ionizing </a:t>
            </a:r>
            <a:r>
              <a:rPr sz="3000" spc="-5" dirty="0">
                <a:latin typeface="Arial"/>
                <a:cs typeface="Arial"/>
              </a:rPr>
              <a:t>radiations</a:t>
            </a:r>
            <a:r>
              <a:rPr sz="3000" spc="-85" dirty="0">
                <a:latin typeface="Arial"/>
                <a:cs typeface="Arial"/>
              </a:rPr>
              <a:t> </a:t>
            </a:r>
            <a:r>
              <a:rPr sz="3000" dirty="0">
                <a:latin typeface="Arial"/>
                <a:cs typeface="Arial"/>
              </a:rPr>
              <a:t>(UV)</a:t>
            </a:r>
            <a:endParaRPr sz="3000">
              <a:latin typeface="Arial"/>
              <a:cs typeface="Arial"/>
            </a:endParaRPr>
          </a:p>
          <a:p>
            <a:pPr marL="570230" marR="6985" lvl="1" indent="-238125" algn="just">
              <a:lnSpc>
                <a:spcPct val="100000"/>
              </a:lnSpc>
              <a:spcBef>
                <a:spcPts val="615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UV </a:t>
            </a:r>
            <a:r>
              <a:rPr sz="2600" spc="-5" dirty="0">
                <a:latin typeface="Arial"/>
                <a:cs typeface="Arial"/>
              </a:rPr>
              <a:t>in region </a:t>
            </a:r>
            <a:r>
              <a:rPr sz="2600" dirty="0">
                <a:latin typeface="Arial"/>
                <a:cs typeface="Arial"/>
              </a:rPr>
              <a:t>of 2537 A° </a:t>
            </a:r>
            <a:r>
              <a:rPr sz="2600" spc="5" dirty="0">
                <a:latin typeface="Arial"/>
                <a:cs typeface="Arial"/>
              </a:rPr>
              <a:t>has </a:t>
            </a:r>
            <a:r>
              <a:rPr sz="2600" dirty="0">
                <a:latin typeface="Arial"/>
                <a:cs typeface="Arial"/>
              </a:rPr>
              <a:t>been shown </a:t>
            </a:r>
            <a:r>
              <a:rPr sz="2600" spc="-5" dirty="0">
                <a:latin typeface="Arial"/>
                <a:cs typeface="Arial"/>
              </a:rPr>
              <a:t>to  </a:t>
            </a:r>
            <a:r>
              <a:rPr sz="2600" dirty="0">
                <a:latin typeface="Arial"/>
                <a:cs typeface="Arial"/>
              </a:rPr>
              <a:t>posses the greatest activity </a:t>
            </a:r>
            <a:r>
              <a:rPr sz="2600" spc="-5" dirty="0">
                <a:latin typeface="Arial"/>
                <a:cs typeface="Arial"/>
              </a:rPr>
              <a:t>in </a:t>
            </a:r>
            <a:r>
              <a:rPr sz="2600" dirty="0">
                <a:latin typeface="Arial"/>
                <a:cs typeface="Arial"/>
              </a:rPr>
              <a:t>destroying</a:t>
            </a:r>
            <a:r>
              <a:rPr sz="2600" spc="-20" dirty="0">
                <a:latin typeface="Arial"/>
                <a:cs typeface="Arial"/>
              </a:rPr>
              <a:t> </a:t>
            </a:r>
            <a:r>
              <a:rPr sz="2600" spc="5" dirty="0">
                <a:latin typeface="Arial"/>
                <a:cs typeface="Arial"/>
              </a:rPr>
              <a:t>MO</a:t>
            </a:r>
            <a:endParaRPr sz="2600">
              <a:latin typeface="Arial"/>
              <a:cs typeface="Arial"/>
            </a:endParaRPr>
          </a:p>
          <a:p>
            <a:pPr marL="570230" marR="5080" lvl="1" indent="-238125" algn="just">
              <a:lnSpc>
                <a:spcPct val="100000"/>
              </a:lnSpc>
              <a:spcBef>
                <a:spcPts val="605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spc="-5" dirty="0">
                <a:latin typeface="Arial"/>
                <a:cs typeface="Arial"/>
              </a:rPr>
              <a:t>Commonly </a:t>
            </a:r>
            <a:r>
              <a:rPr sz="2600" dirty="0">
                <a:latin typeface="Arial"/>
                <a:cs typeface="Arial"/>
              </a:rPr>
              <a:t>employed </a:t>
            </a:r>
            <a:r>
              <a:rPr sz="2600" spc="-5" dirty="0">
                <a:latin typeface="Arial"/>
                <a:cs typeface="Arial"/>
              </a:rPr>
              <a:t>in </a:t>
            </a:r>
            <a:r>
              <a:rPr sz="2600" dirty="0">
                <a:latin typeface="Arial"/>
                <a:cs typeface="Arial"/>
              </a:rPr>
              <a:t>reduction of air-  borne contamination </a:t>
            </a:r>
            <a:r>
              <a:rPr sz="2600" spc="-5" dirty="0">
                <a:latin typeface="Arial"/>
                <a:cs typeface="Arial"/>
              </a:rPr>
              <a:t>in </a:t>
            </a:r>
            <a:r>
              <a:rPr sz="2600" dirty="0">
                <a:latin typeface="Arial"/>
                <a:cs typeface="Arial"/>
              </a:rPr>
              <a:t>the maintenance of  aseptic areas &amp;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rooms</a:t>
            </a:r>
            <a:endParaRPr sz="2600">
              <a:latin typeface="Arial"/>
              <a:cs typeface="Arial"/>
            </a:endParaRPr>
          </a:p>
          <a:p>
            <a:pPr marL="570230" marR="5080" lvl="1" indent="-238125" algn="just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Source of artificial </a:t>
            </a:r>
            <a:r>
              <a:rPr sz="2600" spc="-5" dirty="0">
                <a:latin typeface="Arial"/>
                <a:cs typeface="Arial"/>
              </a:rPr>
              <a:t>UV </a:t>
            </a:r>
            <a:r>
              <a:rPr sz="2600" dirty="0">
                <a:latin typeface="Arial"/>
                <a:cs typeface="Arial"/>
              </a:rPr>
              <a:t>radiation s </a:t>
            </a:r>
            <a:r>
              <a:rPr sz="2600" spc="-5" dirty="0">
                <a:latin typeface="Arial"/>
                <a:cs typeface="Arial"/>
              </a:rPr>
              <a:t>is </a:t>
            </a:r>
            <a:r>
              <a:rPr sz="2600" dirty="0">
                <a:latin typeface="Arial"/>
                <a:cs typeface="Arial"/>
              </a:rPr>
              <a:t>UV </a:t>
            </a:r>
            <a:r>
              <a:rPr sz="2600" spc="-5" dirty="0">
                <a:latin typeface="Arial"/>
                <a:cs typeface="Arial"/>
              </a:rPr>
              <a:t>lamps  </a:t>
            </a:r>
            <a:r>
              <a:rPr sz="2600" dirty="0">
                <a:latin typeface="Arial"/>
                <a:cs typeface="Arial"/>
              </a:rPr>
              <a:t>(generally called sterilizing </a:t>
            </a:r>
            <a:r>
              <a:rPr sz="2600" spc="-10" dirty="0">
                <a:latin typeface="Arial"/>
                <a:cs typeface="Arial"/>
              </a:rPr>
              <a:t>lamp </a:t>
            </a:r>
            <a:r>
              <a:rPr sz="2600" dirty="0">
                <a:latin typeface="Arial"/>
                <a:cs typeface="Arial"/>
              </a:rPr>
              <a:t>or germicidal  lamp)</a:t>
            </a:r>
            <a:endParaRPr sz="2600">
              <a:latin typeface="Arial"/>
              <a:cs typeface="Arial"/>
            </a:endParaRPr>
          </a:p>
          <a:p>
            <a:pPr marL="570230" marR="6350" lvl="1" indent="-238125" algn="just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UV light </a:t>
            </a:r>
            <a:r>
              <a:rPr sz="2600" spc="-10" dirty="0">
                <a:latin typeface="Arial"/>
                <a:cs typeface="Arial"/>
              </a:rPr>
              <a:t>is </a:t>
            </a:r>
            <a:r>
              <a:rPr sz="2600" dirty="0">
                <a:latin typeface="Arial"/>
                <a:cs typeface="Arial"/>
              </a:rPr>
              <a:t>absorbed by the nucleic </a:t>
            </a:r>
            <a:r>
              <a:rPr sz="2600" spc="-5" dirty="0">
                <a:latin typeface="Arial"/>
                <a:cs typeface="Arial"/>
              </a:rPr>
              <a:t>acid </a:t>
            </a:r>
            <a:r>
              <a:rPr sz="2600" dirty="0">
                <a:latin typeface="Arial"/>
                <a:cs typeface="Arial"/>
              </a:rPr>
              <a:t>of  the cell where </a:t>
            </a:r>
            <a:r>
              <a:rPr sz="2600" spc="-5" dirty="0">
                <a:latin typeface="Arial"/>
                <a:cs typeface="Arial"/>
              </a:rPr>
              <a:t>it </a:t>
            </a:r>
            <a:r>
              <a:rPr sz="2600" dirty="0">
                <a:latin typeface="Arial"/>
                <a:cs typeface="Arial"/>
              </a:rPr>
              <a:t>does the greatest</a:t>
            </a:r>
            <a:r>
              <a:rPr sz="2600" spc="-2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damage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96897" y="1468577"/>
            <a:ext cx="7258684" cy="1490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5910" marR="5080" indent="-283845" algn="just">
              <a:lnSpc>
                <a:spcPct val="100000"/>
              </a:lnSpc>
              <a:spcBef>
                <a:spcPts val="105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spc="-20" dirty="0">
                <a:latin typeface="Arial"/>
                <a:cs typeface="Arial"/>
              </a:rPr>
              <a:t>It’s </a:t>
            </a:r>
            <a:r>
              <a:rPr sz="3200" spc="-5" dirty="0">
                <a:latin typeface="Arial"/>
                <a:cs typeface="Arial"/>
              </a:rPr>
              <a:t>aim is </a:t>
            </a:r>
            <a:r>
              <a:rPr sz="3200" dirty="0">
                <a:latin typeface="Arial"/>
                <a:cs typeface="Arial"/>
              </a:rPr>
              <a:t>to provide a </a:t>
            </a:r>
            <a:r>
              <a:rPr sz="3200" spc="-5" dirty="0">
                <a:latin typeface="Arial"/>
                <a:cs typeface="Arial"/>
              </a:rPr>
              <a:t>product that is  </a:t>
            </a:r>
            <a:r>
              <a:rPr sz="3200" dirty="0">
                <a:latin typeface="Arial"/>
                <a:cs typeface="Arial"/>
              </a:rPr>
              <a:t>safe </a:t>
            </a:r>
            <a:r>
              <a:rPr sz="3200" spc="-10" dirty="0">
                <a:latin typeface="Arial"/>
                <a:cs typeface="Arial"/>
              </a:rPr>
              <a:t>and </a:t>
            </a:r>
            <a:r>
              <a:rPr sz="3200" spc="-5" dirty="0">
                <a:latin typeface="Arial"/>
                <a:cs typeface="Arial"/>
              </a:rPr>
              <a:t>eliminates </a:t>
            </a: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possibility </a:t>
            </a:r>
            <a:r>
              <a:rPr sz="3200" spc="-10" dirty="0">
                <a:latin typeface="Arial"/>
                <a:cs typeface="Arial"/>
              </a:rPr>
              <a:t>of  </a:t>
            </a:r>
            <a:r>
              <a:rPr sz="3200" spc="-5" dirty="0">
                <a:latin typeface="Arial"/>
                <a:cs typeface="Arial"/>
              </a:rPr>
              <a:t>contamination.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04900" y="76200"/>
            <a:ext cx="5410200" cy="3429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38600" y="3657600"/>
            <a:ext cx="4809744" cy="29809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9089" y="706882"/>
            <a:ext cx="7261859" cy="48768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105"/>
              </a:spcBef>
              <a:buClr>
                <a:srgbClr val="3891A7"/>
              </a:buClr>
              <a:buSzPct val="80000"/>
              <a:buFont typeface="Wingdings 2"/>
              <a:buChar char=""/>
              <a:tabLst>
                <a:tab pos="296545" algn="l"/>
              </a:tabLst>
            </a:pPr>
            <a:r>
              <a:rPr sz="3000" spc="-5" dirty="0">
                <a:latin typeface="Arial"/>
                <a:cs typeface="Arial"/>
              </a:rPr>
              <a:t>Ionizing radiations (cold</a:t>
            </a:r>
            <a:r>
              <a:rPr sz="3000" spc="-45" dirty="0">
                <a:latin typeface="Arial"/>
                <a:cs typeface="Arial"/>
              </a:rPr>
              <a:t> </a:t>
            </a:r>
            <a:r>
              <a:rPr sz="3000" dirty="0">
                <a:latin typeface="Arial"/>
                <a:cs typeface="Arial"/>
              </a:rPr>
              <a:t>sterilization</a:t>
            </a:r>
            <a:r>
              <a:rPr sz="3200" dirty="0">
                <a:latin typeface="Arial"/>
                <a:cs typeface="Arial"/>
              </a:rPr>
              <a:t>)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3891A7"/>
              </a:buClr>
              <a:buFont typeface="Wingdings 2"/>
              <a:buChar char=""/>
            </a:pPr>
            <a:endParaRPr sz="4400">
              <a:latin typeface="Times New Roman"/>
              <a:cs typeface="Times New Roman"/>
            </a:endParaRPr>
          </a:p>
          <a:p>
            <a:pPr marL="570230" marR="5715" lvl="1" indent="-238125" algn="just">
              <a:lnSpc>
                <a:spcPct val="100000"/>
              </a:lnSpc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X-rays, gamma </a:t>
            </a:r>
            <a:r>
              <a:rPr sz="2600" spc="-5" dirty="0">
                <a:latin typeface="Arial"/>
                <a:cs typeface="Arial"/>
              </a:rPr>
              <a:t>rays </a:t>
            </a:r>
            <a:r>
              <a:rPr sz="2600" dirty="0">
                <a:latin typeface="Arial"/>
                <a:cs typeface="Arial"/>
              </a:rPr>
              <a:t>&amp; cathode rays are  lethal </a:t>
            </a:r>
            <a:r>
              <a:rPr sz="2600" spc="-5" dirty="0">
                <a:latin typeface="Arial"/>
                <a:cs typeface="Arial"/>
              </a:rPr>
              <a:t>to </a:t>
            </a:r>
            <a:r>
              <a:rPr sz="2600" dirty="0">
                <a:latin typeface="Arial"/>
                <a:cs typeface="Arial"/>
              </a:rPr>
              <a:t>DNA &amp; other vital cell</a:t>
            </a:r>
            <a:r>
              <a:rPr sz="2600" spc="-18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constituents</a:t>
            </a:r>
            <a:endParaRPr sz="2600">
              <a:latin typeface="Arial"/>
              <a:cs typeface="Arial"/>
            </a:endParaRPr>
          </a:p>
          <a:p>
            <a:pPr marL="570230" marR="8255" lvl="1" indent="-238125" algn="just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They have high penetration power</a:t>
            </a:r>
            <a:r>
              <a:rPr sz="2600" spc="5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&amp;  considerable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energy</a:t>
            </a:r>
            <a:endParaRPr sz="2600">
              <a:latin typeface="Arial"/>
              <a:cs typeface="Arial"/>
            </a:endParaRPr>
          </a:p>
          <a:p>
            <a:pPr marL="570230" marR="5080" lvl="1" indent="-238125" algn="just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spc="5" dirty="0">
                <a:latin typeface="Arial"/>
                <a:cs typeface="Arial"/>
              </a:rPr>
              <a:t>The </a:t>
            </a:r>
            <a:r>
              <a:rPr sz="2600" dirty="0">
                <a:latin typeface="Arial"/>
                <a:cs typeface="Arial"/>
              </a:rPr>
              <a:t>factors that </a:t>
            </a:r>
            <a:r>
              <a:rPr sz="2600" spc="-5" dirty="0">
                <a:latin typeface="Arial"/>
                <a:cs typeface="Arial"/>
              </a:rPr>
              <a:t>effect </a:t>
            </a:r>
            <a:r>
              <a:rPr sz="2600" dirty="0">
                <a:latin typeface="Arial"/>
                <a:cs typeface="Arial"/>
              </a:rPr>
              <a:t>the lethal activity of  ionizing radiations are oxygen </a:t>
            </a:r>
            <a:r>
              <a:rPr sz="2600" spc="-10" dirty="0">
                <a:latin typeface="Arial"/>
                <a:cs typeface="Arial"/>
              </a:rPr>
              <a:t>effect,  </a:t>
            </a:r>
            <a:r>
              <a:rPr sz="2600" dirty="0">
                <a:latin typeface="Arial"/>
                <a:cs typeface="Arial"/>
              </a:rPr>
              <a:t>protective compounds, </a:t>
            </a:r>
            <a:r>
              <a:rPr sz="2600" spc="-5" dirty="0">
                <a:latin typeface="Arial"/>
                <a:cs typeface="Arial"/>
              </a:rPr>
              <a:t>sensitizing </a:t>
            </a:r>
            <a:r>
              <a:rPr sz="2600" dirty="0">
                <a:latin typeface="Arial"/>
                <a:cs typeface="Arial"/>
              </a:rPr>
              <a:t>agents, pH  of cultures, freezing, moisture &amp; recovery  conditions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9089" y="632205"/>
            <a:ext cx="7261225" cy="3549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100"/>
              </a:spcBef>
              <a:buClr>
                <a:srgbClr val="3891A7"/>
              </a:buClr>
              <a:buSzPct val="80000"/>
              <a:buFont typeface="Wingdings 2"/>
              <a:buChar char=""/>
              <a:tabLst>
                <a:tab pos="296545" algn="l"/>
              </a:tabLst>
            </a:pPr>
            <a:r>
              <a:rPr sz="3000" dirty="0">
                <a:latin typeface="Arial"/>
                <a:cs typeface="Arial"/>
              </a:rPr>
              <a:t>Filtration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3891A7"/>
              </a:buClr>
              <a:buFont typeface="Wingdings 2"/>
              <a:buChar char=""/>
            </a:pPr>
            <a:endParaRPr sz="4150">
              <a:latin typeface="Times New Roman"/>
              <a:cs typeface="Times New Roman"/>
            </a:endParaRPr>
          </a:p>
          <a:p>
            <a:pPr marL="570230" marR="5080" lvl="1" indent="-238125" algn="just">
              <a:lnSpc>
                <a:spcPct val="100000"/>
              </a:lnSpc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This </a:t>
            </a:r>
            <a:r>
              <a:rPr sz="2600" spc="-5" dirty="0">
                <a:latin typeface="Arial"/>
                <a:cs typeface="Arial"/>
              </a:rPr>
              <a:t>is </a:t>
            </a:r>
            <a:r>
              <a:rPr sz="2600" dirty="0">
                <a:latin typeface="Arial"/>
                <a:cs typeface="Arial"/>
              </a:rPr>
              <a:t>a non-thermal method of sterilization  used widely </a:t>
            </a:r>
            <a:r>
              <a:rPr sz="2600" spc="-5" dirty="0">
                <a:latin typeface="Arial"/>
                <a:cs typeface="Arial"/>
              </a:rPr>
              <a:t>in </a:t>
            </a:r>
            <a:r>
              <a:rPr sz="2600" dirty="0">
                <a:latin typeface="Arial"/>
                <a:cs typeface="Arial"/>
              </a:rPr>
              <a:t>the </a:t>
            </a:r>
            <a:r>
              <a:rPr sz="2600" spc="-5" dirty="0">
                <a:latin typeface="Arial"/>
                <a:cs typeface="Arial"/>
              </a:rPr>
              <a:t>p’ceutical </a:t>
            </a:r>
            <a:r>
              <a:rPr sz="2600" dirty="0">
                <a:latin typeface="Arial"/>
                <a:cs typeface="Arial"/>
              </a:rPr>
              <a:t>industry where  heat labile solutions are </a:t>
            </a:r>
            <a:r>
              <a:rPr sz="2600" spc="-5" dirty="0">
                <a:latin typeface="Arial"/>
                <a:cs typeface="Arial"/>
              </a:rPr>
              <a:t>to </a:t>
            </a:r>
            <a:r>
              <a:rPr sz="2600" dirty="0">
                <a:latin typeface="Arial"/>
                <a:cs typeface="Arial"/>
              </a:rPr>
              <a:t>be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sterilized</a:t>
            </a:r>
            <a:endParaRPr sz="2600">
              <a:latin typeface="Arial"/>
              <a:cs typeface="Arial"/>
            </a:endParaRPr>
          </a:p>
          <a:p>
            <a:pPr marL="570230" marR="6985" lvl="1" indent="-238125" algn="just">
              <a:lnSpc>
                <a:spcPct val="100000"/>
              </a:lnSpc>
              <a:spcBef>
                <a:spcPts val="605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This </a:t>
            </a:r>
            <a:r>
              <a:rPr sz="2600" spc="-5" dirty="0">
                <a:latin typeface="Arial"/>
                <a:cs typeface="Arial"/>
              </a:rPr>
              <a:t>is useful </a:t>
            </a:r>
            <a:r>
              <a:rPr sz="2600" dirty="0">
                <a:latin typeface="Arial"/>
                <a:cs typeface="Arial"/>
              </a:rPr>
              <a:t>for large volume solutions, eye  drops, antibiotic solutions, </a:t>
            </a:r>
            <a:r>
              <a:rPr sz="2600" spc="-5" dirty="0">
                <a:latin typeface="Arial"/>
                <a:cs typeface="Arial"/>
              </a:rPr>
              <a:t>sera</a:t>
            </a:r>
            <a:r>
              <a:rPr sz="2600" spc="58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&amp;  carbohydrate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solutions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29129" y="4231004"/>
            <a:ext cx="3320415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0190" indent="-238125">
              <a:lnSpc>
                <a:spcPct val="100000"/>
              </a:lnSpc>
              <a:spcBef>
                <a:spcPts val="100"/>
              </a:spcBef>
              <a:buClr>
                <a:srgbClr val="3891A7"/>
              </a:buClr>
              <a:buFont typeface="Verdana"/>
              <a:buChar char="◦"/>
              <a:tabLst>
                <a:tab pos="250825" algn="l"/>
                <a:tab pos="1346200" algn="l"/>
                <a:tab pos="2423795" algn="l"/>
              </a:tabLst>
            </a:pPr>
            <a:r>
              <a:rPr sz="2600" dirty="0">
                <a:latin typeface="Arial"/>
                <a:cs typeface="Arial"/>
              </a:rPr>
              <a:t>T</a:t>
            </a:r>
            <a:r>
              <a:rPr sz="2600" spc="5" dirty="0">
                <a:latin typeface="Arial"/>
                <a:cs typeface="Arial"/>
              </a:rPr>
              <a:t>h</a:t>
            </a:r>
            <a:r>
              <a:rPr sz="2600" spc="-15" dirty="0">
                <a:latin typeface="Arial"/>
                <a:cs typeface="Arial"/>
              </a:rPr>
              <a:t>i</a:t>
            </a:r>
            <a:r>
              <a:rPr sz="2600" dirty="0">
                <a:latin typeface="Arial"/>
                <a:cs typeface="Arial"/>
              </a:rPr>
              <a:t>s	also	u</a:t>
            </a:r>
            <a:r>
              <a:rPr sz="2600" spc="5" dirty="0">
                <a:latin typeface="Arial"/>
                <a:cs typeface="Arial"/>
              </a:rPr>
              <a:t>s</a:t>
            </a:r>
            <a:r>
              <a:rPr sz="2600" dirty="0">
                <a:latin typeface="Arial"/>
                <a:cs typeface="Arial"/>
              </a:rPr>
              <a:t>eful</a:t>
            </a:r>
            <a:endParaRPr sz="2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66873" y="4626940"/>
            <a:ext cx="5687060" cy="422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631440" algn="l"/>
                <a:tab pos="3204210" algn="l"/>
                <a:tab pos="4809490" algn="l"/>
              </a:tabLst>
            </a:pPr>
            <a:r>
              <a:rPr sz="2600" dirty="0">
                <a:latin typeface="Arial"/>
                <a:cs typeface="Arial"/>
              </a:rPr>
              <a:t>ba</a:t>
            </a:r>
            <a:r>
              <a:rPr sz="2600" spc="5" dirty="0">
                <a:latin typeface="Arial"/>
                <a:cs typeface="Arial"/>
              </a:rPr>
              <a:t>c</a:t>
            </a:r>
            <a:r>
              <a:rPr sz="2600" dirty="0">
                <a:latin typeface="Arial"/>
                <a:cs typeface="Arial"/>
              </a:rPr>
              <a:t>ter</a:t>
            </a:r>
            <a:r>
              <a:rPr sz="2600" spc="-10" dirty="0">
                <a:latin typeface="Arial"/>
                <a:cs typeface="Arial"/>
              </a:rPr>
              <a:t>i</a:t>
            </a:r>
            <a:r>
              <a:rPr sz="2600" dirty="0">
                <a:latin typeface="Arial"/>
                <a:cs typeface="Arial"/>
              </a:rPr>
              <a:t>ophages	&amp;	ba</a:t>
            </a:r>
            <a:r>
              <a:rPr sz="2600" spc="5" dirty="0">
                <a:latin typeface="Arial"/>
                <a:cs typeface="Arial"/>
              </a:rPr>
              <a:t>c</a:t>
            </a:r>
            <a:r>
              <a:rPr sz="2600" dirty="0">
                <a:latin typeface="Arial"/>
                <a:cs typeface="Arial"/>
              </a:rPr>
              <a:t>ter</a:t>
            </a:r>
            <a:r>
              <a:rPr sz="2600" spc="-10" dirty="0">
                <a:latin typeface="Arial"/>
                <a:cs typeface="Arial"/>
              </a:rPr>
              <a:t>i</a:t>
            </a:r>
            <a:r>
              <a:rPr sz="2600" dirty="0">
                <a:latin typeface="Arial"/>
                <a:cs typeface="Arial"/>
              </a:rPr>
              <a:t>al	toxins</a:t>
            </a:r>
            <a:endParaRPr sz="2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94045" y="4231004"/>
            <a:ext cx="3176270" cy="819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  <a:tabLst>
                <a:tab pos="856615" algn="l"/>
                <a:tab pos="2872740" algn="l"/>
              </a:tabLst>
            </a:pPr>
            <a:r>
              <a:rPr sz="2600" dirty="0">
                <a:latin typeface="Arial"/>
                <a:cs typeface="Arial"/>
              </a:rPr>
              <a:t>for	s</a:t>
            </a:r>
            <a:r>
              <a:rPr sz="2600" spc="5" dirty="0">
                <a:latin typeface="Arial"/>
                <a:cs typeface="Arial"/>
              </a:rPr>
              <a:t>e</a:t>
            </a:r>
            <a:r>
              <a:rPr sz="2600" dirty="0">
                <a:latin typeface="Arial"/>
                <a:cs typeface="Arial"/>
              </a:rPr>
              <a:t>p</a:t>
            </a:r>
            <a:r>
              <a:rPr sz="2600" spc="5" dirty="0">
                <a:latin typeface="Arial"/>
                <a:cs typeface="Arial"/>
              </a:rPr>
              <a:t>a</a:t>
            </a:r>
            <a:r>
              <a:rPr sz="2600" dirty="0">
                <a:latin typeface="Arial"/>
                <a:cs typeface="Arial"/>
              </a:rPr>
              <a:t>ration	of</a:t>
            </a:r>
            <a:endParaRPr sz="2600">
              <a:latin typeface="Arial"/>
              <a:cs typeface="Arial"/>
            </a:endParaRPr>
          </a:p>
          <a:p>
            <a:pPr marR="6350" algn="r">
              <a:lnSpc>
                <a:spcPct val="100000"/>
              </a:lnSpc>
            </a:pPr>
            <a:r>
              <a:rPr sz="2600" dirty="0">
                <a:latin typeface="Arial"/>
                <a:cs typeface="Arial"/>
              </a:rPr>
              <a:t>f</a:t>
            </a:r>
            <a:r>
              <a:rPr sz="2600" spc="-10" dirty="0">
                <a:latin typeface="Arial"/>
                <a:cs typeface="Arial"/>
              </a:rPr>
              <a:t>r</a:t>
            </a:r>
            <a:r>
              <a:rPr sz="2600" dirty="0">
                <a:latin typeface="Arial"/>
                <a:cs typeface="Arial"/>
              </a:rPr>
              <a:t>om</a:t>
            </a:r>
            <a:endParaRPr sz="2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66873" y="5023866"/>
            <a:ext cx="6699884" cy="818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376680" algn="l"/>
                <a:tab pos="1948180" algn="l"/>
                <a:tab pos="2594610" algn="l"/>
                <a:tab pos="3995420" algn="l"/>
                <a:tab pos="4458970" algn="l"/>
                <a:tab pos="5178425" algn="l"/>
                <a:tab pos="6208395" algn="l"/>
              </a:tabLst>
            </a:pPr>
            <a:r>
              <a:rPr sz="2600" dirty="0">
                <a:latin typeface="Arial"/>
                <a:cs typeface="Arial"/>
              </a:rPr>
              <a:t>b</a:t>
            </a:r>
            <a:r>
              <a:rPr sz="2600" spc="5" dirty="0">
                <a:latin typeface="Arial"/>
                <a:cs typeface="Arial"/>
              </a:rPr>
              <a:t>a</a:t>
            </a:r>
            <a:r>
              <a:rPr sz="2600" dirty="0">
                <a:latin typeface="Arial"/>
                <a:cs typeface="Arial"/>
              </a:rPr>
              <a:t>cteria	for	the	is</a:t>
            </a:r>
            <a:r>
              <a:rPr sz="2600" spc="5" dirty="0">
                <a:latin typeface="Arial"/>
                <a:cs typeface="Arial"/>
              </a:rPr>
              <a:t>o</a:t>
            </a:r>
            <a:r>
              <a:rPr sz="2600" dirty="0">
                <a:latin typeface="Arial"/>
                <a:cs typeface="Arial"/>
              </a:rPr>
              <a:t>lation	of	MO	w</a:t>
            </a:r>
            <a:r>
              <a:rPr sz="2600" spc="5" dirty="0">
                <a:latin typeface="Arial"/>
                <a:cs typeface="Arial"/>
              </a:rPr>
              <a:t>h</a:t>
            </a:r>
            <a:r>
              <a:rPr sz="2600" spc="-15" dirty="0">
                <a:latin typeface="Arial"/>
                <a:cs typeface="Arial"/>
              </a:rPr>
              <a:t>i</a:t>
            </a:r>
            <a:r>
              <a:rPr sz="2600" dirty="0">
                <a:latin typeface="Arial"/>
                <a:cs typeface="Arial"/>
              </a:rPr>
              <a:t>ch	are  scanty </a:t>
            </a:r>
            <a:r>
              <a:rPr sz="2600" spc="-5" dirty="0">
                <a:latin typeface="Arial"/>
                <a:cs typeface="Arial"/>
              </a:rPr>
              <a:t>in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fluids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29129" y="633729"/>
            <a:ext cx="56045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0190" indent="-238125">
              <a:lnSpc>
                <a:spcPct val="100000"/>
              </a:lnSpc>
              <a:spcBef>
                <a:spcPts val="95"/>
              </a:spcBef>
              <a:buClr>
                <a:srgbClr val="3891A7"/>
              </a:buClr>
              <a:buFont typeface="Verdana"/>
              <a:buChar char="◦"/>
              <a:tabLst>
                <a:tab pos="250825" algn="l"/>
              </a:tabLst>
            </a:pPr>
            <a:r>
              <a:rPr sz="2800" spc="-5" dirty="0">
                <a:latin typeface="Arial"/>
                <a:cs typeface="Arial"/>
              </a:rPr>
              <a:t>3 main stages involved in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filtration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13301" y="1642313"/>
            <a:ext cx="4556125" cy="8197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8585" marR="5080" indent="-96520">
              <a:lnSpc>
                <a:spcPct val="100000"/>
              </a:lnSpc>
              <a:spcBef>
                <a:spcPts val="105"/>
              </a:spcBef>
              <a:tabLst>
                <a:tab pos="624840" algn="l"/>
                <a:tab pos="1421765" algn="l"/>
                <a:tab pos="1644650" algn="l"/>
                <a:tab pos="2899410" algn="l"/>
                <a:tab pos="3917315" algn="l"/>
                <a:tab pos="4358005" algn="l"/>
              </a:tabLst>
            </a:pPr>
            <a:r>
              <a:rPr sz="2600" dirty="0">
                <a:latin typeface="Arial"/>
                <a:cs typeface="Arial"/>
              </a:rPr>
              <a:t>of	the	sol</a:t>
            </a:r>
            <a:r>
              <a:rPr sz="2600" spc="5" dirty="0">
                <a:latin typeface="Arial"/>
                <a:cs typeface="Arial"/>
              </a:rPr>
              <a:t>u</a:t>
            </a:r>
            <a:r>
              <a:rPr sz="2600" dirty="0">
                <a:latin typeface="Arial"/>
                <a:cs typeface="Arial"/>
              </a:rPr>
              <a:t>tion	through	a  sterilized		b</a:t>
            </a:r>
            <a:r>
              <a:rPr sz="2600" spc="10" dirty="0">
                <a:latin typeface="Arial"/>
                <a:cs typeface="Arial"/>
              </a:rPr>
              <a:t>a</a:t>
            </a:r>
            <a:r>
              <a:rPr sz="2600" spc="5" dirty="0">
                <a:latin typeface="Arial"/>
                <a:cs typeface="Arial"/>
              </a:rPr>
              <a:t>c</a:t>
            </a:r>
            <a:r>
              <a:rPr sz="2600" dirty="0">
                <a:latin typeface="Arial"/>
                <a:cs typeface="Arial"/>
              </a:rPr>
              <a:t>teria</a:t>
            </a:r>
            <a:r>
              <a:rPr sz="2600" spc="-20" dirty="0">
                <a:latin typeface="Arial"/>
                <a:cs typeface="Arial"/>
              </a:rPr>
              <a:t>-</a:t>
            </a:r>
            <a:r>
              <a:rPr sz="2600" dirty="0">
                <a:latin typeface="Arial"/>
                <a:cs typeface="Arial"/>
              </a:rPr>
              <a:t>pro</a:t>
            </a:r>
            <a:r>
              <a:rPr sz="2600" spc="5" dirty="0">
                <a:latin typeface="Arial"/>
                <a:cs typeface="Arial"/>
              </a:rPr>
              <a:t>o</a:t>
            </a:r>
            <a:r>
              <a:rPr sz="2600" dirty="0">
                <a:latin typeface="Arial"/>
                <a:cs typeface="Arial"/>
              </a:rPr>
              <a:t>f	fi</a:t>
            </a:r>
            <a:r>
              <a:rPr sz="2600" spc="-10" dirty="0">
                <a:latin typeface="Arial"/>
                <a:cs typeface="Arial"/>
              </a:rPr>
              <a:t>l</a:t>
            </a:r>
            <a:r>
              <a:rPr sz="2600" dirty="0">
                <a:latin typeface="Arial"/>
                <a:cs typeface="Arial"/>
              </a:rPr>
              <a:t>t</a:t>
            </a:r>
            <a:r>
              <a:rPr sz="2600" spc="10" dirty="0">
                <a:latin typeface="Arial"/>
                <a:cs typeface="Arial"/>
              </a:rPr>
              <a:t>e</a:t>
            </a:r>
            <a:r>
              <a:rPr sz="2600" dirty="0">
                <a:latin typeface="Arial"/>
                <a:cs typeface="Arial"/>
              </a:rPr>
              <a:t>r</a:t>
            </a:r>
            <a:endParaRPr sz="2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76017" y="1642313"/>
            <a:ext cx="2026920" cy="12160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6415" marR="5080" indent="-514350">
              <a:lnSpc>
                <a:spcPct val="100000"/>
              </a:lnSpc>
              <a:spcBef>
                <a:spcPts val="105"/>
              </a:spcBef>
              <a:tabLst>
                <a:tab pos="526415" algn="l"/>
              </a:tabLst>
            </a:pPr>
            <a:r>
              <a:rPr sz="2600" dirty="0">
                <a:solidFill>
                  <a:srgbClr val="FDB809"/>
                </a:solidFill>
                <a:latin typeface="Arial"/>
                <a:cs typeface="Arial"/>
              </a:rPr>
              <a:t>1.	</a:t>
            </a:r>
            <a:r>
              <a:rPr sz="2600" dirty="0">
                <a:latin typeface="Arial"/>
                <a:cs typeface="Arial"/>
              </a:rPr>
              <a:t>Passage  pre</a:t>
            </a:r>
            <a:r>
              <a:rPr sz="2600" spc="5" dirty="0">
                <a:latin typeface="Arial"/>
                <a:cs typeface="Arial"/>
              </a:rPr>
              <a:t>v</a:t>
            </a:r>
            <a:r>
              <a:rPr sz="2600" dirty="0">
                <a:latin typeface="Arial"/>
                <a:cs typeface="Arial"/>
              </a:rPr>
              <a:t>i</a:t>
            </a:r>
            <a:r>
              <a:rPr sz="2600" spc="-15" dirty="0">
                <a:latin typeface="Arial"/>
                <a:cs typeface="Arial"/>
              </a:rPr>
              <a:t>o</a:t>
            </a:r>
            <a:r>
              <a:rPr sz="2600" dirty="0">
                <a:latin typeface="Arial"/>
                <a:cs typeface="Arial"/>
              </a:rPr>
              <a:t>u</a:t>
            </a:r>
            <a:r>
              <a:rPr sz="2600" spc="5" dirty="0">
                <a:latin typeface="Arial"/>
                <a:cs typeface="Arial"/>
              </a:rPr>
              <a:t>s</a:t>
            </a:r>
            <a:r>
              <a:rPr sz="2600" spc="-15" dirty="0">
                <a:latin typeface="Arial"/>
                <a:cs typeface="Arial"/>
              </a:rPr>
              <a:t>l</a:t>
            </a:r>
            <a:r>
              <a:rPr sz="2600" dirty="0">
                <a:latin typeface="Arial"/>
                <a:cs typeface="Arial"/>
              </a:rPr>
              <a:t>y  unite</a:t>
            </a:r>
            <a:endParaRPr sz="2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76017" y="2910662"/>
            <a:ext cx="6691630" cy="12947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6415" marR="5080" indent="-514350">
              <a:lnSpc>
                <a:spcPct val="100000"/>
              </a:lnSpc>
              <a:spcBef>
                <a:spcPts val="105"/>
              </a:spcBef>
              <a:buClr>
                <a:srgbClr val="FDB809"/>
              </a:buClr>
              <a:buAutoNum type="arabicPeriod" startAt="2"/>
              <a:tabLst>
                <a:tab pos="526415" algn="l"/>
                <a:tab pos="527050" algn="l"/>
                <a:tab pos="1789430" algn="l"/>
                <a:tab pos="3806190" algn="l"/>
                <a:tab pos="4262120" algn="l"/>
                <a:tab pos="5340985" algn="l"/>
                <a:tab pos="5795645" algn="l"/>
              </a:tabLst>
            </a:pPr>
            <a:r>
              <a:rPr sz="2600" dirty="0">
                <a:latin typeface="Arial"/>
                <a:cs typeface="Arial"/>
              </a:rPr>
              <a:t>As</a:t>
            </a:r>
            <a:r>
              <a:rPr sz="2600" spc="5" dirty="0">
                <a:latin typeface="Arial"/>
                <a:cs typeface="Arial"/>
              </a:rPr>
              <a:t>e</a:t>
            </a:r>
            <a:r>
              <a:rPr sz="2600" dirty="0">
                <a:latin typeface="Arial"/>
                <a:cs typeface="Arial"/>
              </a:rPr>
              <a:t>pt</a:t>
            </a:r>
            <a:r>
              <a:rPr sz="2600" spc="-20" dirty="0">
                <a:latin typeface="Arial"/>
                <a:cs typeface="Arial"/>
              </a:rPr>
              <a:t>i</a:t>
            </a:r>
            <a:r>
              <a:rPr sz="2600" dirty="0">
                <a:latin typeface="Arial"/>
                <a:cs typeface="Arial"/>
              </a:rPr>
              <a:t>c	t</a:t>
            </a:r>
            <a:r>
              <a:rPr sz="2600" spc="-10" dirty="0">
                <a:latin typeface="Arial"/>
                <a:cs typeface="Arial"/>
              </a:rPr>
              <a:t>r</a:t>
            </a:r>
            <a:r>
              <a:rPr sz="2600" dirty="0">
                <a:latin typeface="Arial"/>
                <a:cs typeface="Arial"/>
              </a:rPr>
              <a:t>an</a:t>
            </a:r>
            <a:r>
              <a:rPr sz="2600" spc="5" dirty="0">
                <a:latin typeface="Arial"/>
                <a:cs typeface="Arial"/>
              </a:rPr>
              <a:t>s</a:t>
            </a:r>
            <a:r>
              <a:rPr sz="2600" dirty="0">
                <a:latin typeface="Arial"/>
                <a:cs typeface="Arial"/>
              </a:rPr>
              <a:t>fere</a:t>
            </a:r>
            <a:r>
              <a:rPr sz="2600" spc="-15" dirty="0">
                <a:latin typeface="Arial"/>
                <a:cs typeface="Arial"/>
              </a:rPr>
              <a:t>n</a:t>
            </a:r>
            <a:r>
              <a:rPr sz="2600" dirty="0">
                <a:latin typeface="Arial"/>
                <a:cs typeface="Arial"/>
              </a:rPr>
              <a:t>ce	</a:t>
            </a:r>
            <a:r>
              <a:rPr sz="2600" spc="5" dirty="0">
                <a:latin typeface="Arial"/>
                <a:cs typeface="Arial"/>
              </a:rPr>
              <a:t>o</a:t>
            </a:r>
            <a:r>
              <a:rPr sz="2600" dirty="0">
                <a:latin typeface="Arial"/>
                <a:cs typeface="Arial"/>
              </a:rPr>
              <a:t>f	fi</a:t>
            </a:r>
            <a:r>
              <a:rPr sz="2600" spc="-15" dirty="0">
                <a:latin typeface="Arial"/>
                <a:cs typeface="Arial"/>
              </a:rPr>
              <a:t>l</a:t>
            </a:r>
            <a:r>
              <a:rPr sz="2600" dirty="0">
                <a:latin typeface="Arial"/>
                <a:cs typeface="Arial"/>
              </a:rPr>
              <a:t>t</a:t>
            </a:r>
            <a:r>
              <a:rPr sz="2600" spc="-10" dirty="0">
                <a:latin typeface="Arial"/>
                <a:cs typeface="Arial"/>
              </a:rPr>
              <a:t>r</a:t>
            </a:r>
            <a:r>
              <a:rPr sz="2600" dirty="0">
                <a:latin typeface="Arial"/>
                <a:cs typeface="Arial"/>
              </a:rPr>
              <a:t>a</a:t>
            </a:r>
            <a:r>
              <a:rPr sz="2600" spc="5" dirty="0">
                <a:latin typeface="Arial"/>
                <a:cs typeface="Arial"/>
              </a:rPr>
              <a:t>t</a:t>
            </a:r>
            <a:r>
              <a:rPr sz="2600" dirty="0">
                <a:latin typeface="Arial"/>
                <a:cs typeface="Arial"/>
              </a:rPr>
              <a:t>e	</a:t>
            </a:r>
            <a:r>
              <a:rPr sz="2600" spc="-5" dirty="0">
                <a:latin typeface="Arial"/>
                <a:cs typeface="Arial"/>
              </a:rPr>
              <a:t>t</a:t>
            </a:r>
            <a:r>
              <a:rPr sz="2600" dirty="0">
                <a:latin typeface="Arial"/>
                <a:cs typeface="Arial"/>
              </a:rPr>
              <a:t>o	sterile  containers then sealed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aseptically</a:t>
            </a:r>
            <a:endParaRPr sz="2600">
              <a:latin typeface="Arial"/>
              <a:cs typeface="Arial"/>
            </a:endParaRPr>
          </a:p>
          <a:p>
            <a:pPr marL="526415" indent="-514350">
              <a:lnSpc>
                <a:spcPct val="100000"/>
              </a:lnSpc>
              <a:spcBef>
                <a:spcPts val="625"/>
              </a:spcBef>
              <a:buClr>
                <a:srgbClr val="FDB809"/>
              </a:buClr>
              <a:buAutoNum type="arabicPeriod" startAt="2"/>
              <a:tabLst>
                <a:tab pos="526415" algn="l"/>
                <a:tab pos="527050" algn="l"/>
              </a:tabLst>
            </a:pPr>
            <a:r>
              <a:rPr sz="2600" spc="-40" dirty="0">
                <a:latin typeface="Arial"/>
                <a:cs typeface="Arial"/>
              </a:rPr>
              <a:t>Testing </a:t>
            </a:r>
            <a:r>
              <a:rPr sz="2600" dirty="0">
                <a:latin typeface="Arial"/>
                <a:cs typeface="Arial"/>
              </a:rPr>
              <a:t>of sample for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sterility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9089" y="586485"/>
            <a:ext cx="7262495" cy="5634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100"/>
              </a:spcBef>
              <a:buClr>
                <a:srgbClr val="3891A7"/>
              </a:buClr>
              <a:buSzPct val="80000"/>
              <a:buFont typeface="Wingdings 2"/>
              <a:buChar char=""/>
              <a:tabLst>
                <a:tab pos="296545" algn="l"/>
              </a:tabLst>
            </a:pPr>
            <a:r>
              <a:rPr sz="3000" spc="-5" dirty="0">
                <a:latin typeface="Arial"/>
                <a:cs typeface="Arial"/>
              </a:rPr>
              <a:t>Gaseous</a:t>
            </a:r>
            <a:r>
              <a:rPr sz="3000" spc="-20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sterilization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891A7"/>
              </a:buClr>
              <a:buFont typeface="Wingdings 2"/>
              <a:buChar char=""/>
            </a:pPr>
            <a:endParaRPr sz="3900">
              <a:latin typeface="Times New Roman"/>
              <a:cs typeface="Times New Roman"/>
            </a:endParaRPr>
          </a:p>
          <a:p>
            <a:pPr marL="570230" marR="5080" lvl="1" indent="-238125" algn="just">
              <a:lnSpc>
                <a:spcPts val="2810"/>
              </a:lnSpc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The destruction of all living </a:t>
            </a:r>
            <a:r>
              <a:rPr sz="2600" spc="-5" dirty="0">
                <a:latin typeface="Arial"/>
                <a:cs typeface="Arial"/>
              </a:rPr>
              <a:t>MO </a:t>
            </a:r>
            <a:r>
              <a:rPr sz="2600" dirty="0">
                <a:latin typeface="Arial"/>
                <a:cs typeface="Arial"/>
              </a:rPr>
              <a:t>with chemical  </a:t>
            </a:r>
            <a:r>
              <a:rPr sz="2600" spc="-5" dirty="0">
                <a:latin typeface="Arial"/>
                <a:cs typeface="Arial"/>
              </a:rPr>
              <a:t>in </a:t>
            </a:r>
            <a:r>
              <a:rPr sz="2600" spc="5" dirty="0">
                <a:latin typeface="Arial"/>
                <a:cs typeface="Arial"/>
              </a:rPr>
              <a:t>gaseous </a:t>
            </a:r>
            <a:r>
              <a:rPr sz="2600" dirty="0">
                <a:latin typeface="Arial"/>
                <a:cs typeface="Arial"/>
              </a:rPr>
              <a:t>or </a:t>
            </a:r>
            <a:r>
              <a:rPr sz="2600" spc="5" dirty="0">
                <a:latin typeface="Arial"/>
                <a:cs typeface="Arial"/>
              </a:rPr>
              <a:t>vapours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state</a:t>
            </a:r>
            <a:endParaRPr sz="2600">
              <a:latin typeface="Arial"/>
              <a:cs typeface="Arial"/>
            </a:endParaRPr>
          </a:p>
          <a:p>
            <a:pPr marL="570230" marR="6985" lvl="1" indent="-238125" algn="just">
              <a:lnSpc>
                <a:spcPts val="2810"/>
              </a:lnSpc>
              <a:spcBef>
                <a:spcPts val="60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When </a:t>
            </a:r>
            <a:r>
              <a:rPr sz="2600" spc="-5" dirty="0">
                <a:latin typeface="Arial"/>
                <a:cs typeface="Arial"/>
              </a:rPr>
              <a:t>material is affected </a:t>
            </a:r>
            <a:r>
              <a:rPr sz="2600" dirty="0">
                <a:latin typeface="Arial"/>
                <a:cs typeface="Arial"/>
              </a:rPr>
              <a:t>by the dry or moist  heat then the </a:t>
            </a:r>
            <a:r>
              <a:rPr sz="2600" spc="5" dirty="0">
                <a:latin typeface="Arial"/>
                <a:cs typeface="Arial"/>
              </a:rPr>
              <a:t>gaseous </a:t>
            </a:r>
            <a:r>
              <a:rPr sz="2600" dirty="0">
                <a:latin typeface="Arial"/>
                <a:cs typeface="Arial"/>
              </a:rPr>
              <a:t>sterilization </a:t>
            </a:r>
            <a:r>
              <a:rPr sz="2600" spc="-5" dirty="0">
                <a:latin typeface="Arial"/>
                <a:cs typeface="Arial"/>
              </a:rPr>
              <a:t>is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used</a:t>
            </a:r>
            <a:endParaRPr sz="2600">
              <a:latin typeface="Arial"/>
              <a:cs typeface="Arial"/>
            </a:endParaRPr>
          </a:p>
          <a:p>
            <a:pPr marL="570230" marR="7620" lvl="1" indent="-238125" algn="just">
              <a:lnSpc>
                <a:spcPct val="90000"/>
              </a:lnSpc>
              <a:spcBef>
                <a:spcPts val="555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All these gases </a:t>
            </a:r>
            <a:r>
              <a:rPr sz="2600" spc="-5" dirty="0">
                <a:latin typeface="Arial"/>
                <a:cs typeface="Arial"/>
              </a:rPr>
              <a:t>are </a:t>
            </a:r>
            <a:r>
              <a:rPr sz="2600" dirty="0">
                <a:latin typeface="Arial"/>
                <a:cs typeface="Arial"/>
              </a:rPr>
              <a:t>toxic to human being  above </a:t>
            </a:r>
            <a:r>
              <a:rPr sz="2600" spc="-5" dirty="0">
                <a:latin typeface="Arial"/>
                <a:cs typeface="Arial"/>
              </a:rPr>
              <a:t>certain </a:t>
            </a:r>
            <a:r>
              <a:rPr sz="2600" dirty="0">
                <a:latin typeface="Arial"/>
                <a:cs typeface="Arial"/>
              </a:rPr>
              <a:t>conc. and may exhibit other  undesirable side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spc="-10" dirty="0">
                <a:latin typeface="Arial"/>
                <a:cs typeface="Arial"/>
              </a:rPr>
              <a:t>effect</a:t>
            </a:r>
            <a:endParaRPr sz="2600">
              <a:latin typeface="Arial"/>
              <a:cs typeface="Arial"/>
            </a:endParaRPr>
          </a:p>
          <a:p>
            <a:pPr marL="570230" marR="6350" lvl="1" indent="-238125" algn="just">
              <a:lnSpc>
                <a:spcPts val="2810"/>
              </a:lnSpc>
              <a:spcBef>
                <a:spcPts val="64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Ethylene oxide </a:t>
            </a:r>
            <a:r>
              <a:rPr sz="2600" spc="-5" dirty="0">
                <a:latin typeface="Arial"/>
                <a:cs typeface="Arial"/>
              </a:rPr>
              <a:t>is most widely </a:t>
            </a:r>
            <a:r>
              <a:rPr sz="2600" dirty="0">
                <a:latin typeface="Arial"/>
                <a:cs typeface="Arial"/>
              </a:rPr>
              <a:t>used gaseous  sterilization agent </a:t>
            </a:r>
            <a:r>
              <a:rPr sz="2600" spc="-5" dirty="0">
                <a:latin typeface="Arial"/>
                <a:cs typeface="Arial"/>
              </a:rPr>
              <a:t>in </a:t>
            </a:r>
            <a:r>
              <a:rPr sz="2600" dirty="0">
                <a:latin typeface="Arial"/>
                <a:cs typeface="Arial"/>
              </a:rPr>
              <a:t>pharmaceutical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industry</a:t>
            </a:r>
            <a:endParaRPr sz="2600">
              <a:latin typeface="Arial"/>
              <a:cs typeface="Arial"/>
            </a:endParaRPr>
          </a:p>
          <a:p>
            <a:pPr marL="570230" marR="5715" lvl="1" indent="-238125" algn="just">
              <a:lnSpc>
                <a:spcPts val="2810"/>
              </a:lnSpc>
              <a:spcBef>
                <a:spcPts val="60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spc="-5" dirty="0">
                <a:latin typeface="Arial"/>
                <a:cs typeface="Arial"/>
              </a:rPr>
              <a:t>In </a:t>
            </a:r>
            <a:r>
              <a:rPr sz="2600" dirty="0">
                <a:latin typeface="Arial"/>
                <a:cs typeface="Arial"/>
              </a:rPr>
              <a:t>addition </a:t>
            </a:r>
            <a:r>
              <a:rPr sz="2600" spc="-5" dirty="0">
                <a:latin typeface="Arial"/>
                <a:cs typeface="Arial"/>
              </a:rPr>
              <a:t>to </a:t>
            </a:r>
            <a:r>
              <a:rPr sz="2600" dirty="0">
                <a:latin typeface="Arial"/>
                <a:cs typeface="Arial"/>
              </a:rPr>
              <a:t>these, various glycols, methyl  bromide and alcohol have been used for  room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sterilization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129027" y="4110228"/>
          <a:ext cx="6186170" cy="2371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19400"/>
                <a:gridCol w="3352800"/>
              </a:tblGrid>
              <a:tr h="381000">
                <a:tc>
                  <a:txBody>
                    <a:bodyPr/>
                    <a:lstStyle/>
                    <a:p>
                      <a:pPr marL="243840">
                        <a:lnSpc>
                          <a:spcPts val="2740"/>
                        </a:lnSpc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conc.(mg/lit)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lnT w="9525">
                      <a:solidFill>
                        <a:srgbClr val="3891A7"/>
                      </a:solidFill>
                      <a:prstDash val="solid"/>
                    </a:lnT>
                    <a:lnB w="9525">
                      <a:solidFill>
                        <a:srgbClr val="3891A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83310">
                        <a:lnSpc>
                          <a:spcPts val="2740"/>
                        </a:lnSpc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exposure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lnT w="9525">
                      <a:solidFill>
                        <a:srgbClr val="3891A7"/>
                      </a:solidFill>
                      <a:prstDash val="solid"/>
                    </a:lnT>
                    <a:lnB w="9525">
                      <a:solidFill>
                        <a:srgbClr val="3891A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87024">
                <a:tc>
                  <a:txBody>
                    <a:bodyPr/>
                    <a:lstStyle/>
                    <a:p>
                      <a:pPr marL="205740">
                        <a:lnSpc>
                          <a:spcPts val="2765"/>
                        </a:lnSpc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e(hrs.)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lnT w="9525">
                      <a:solidFill>
                        <a:srgbClr val="3891A7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lnT w="9525">
                      <a:solidFill>
                        <a:srgbClr val="3891A7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</a:tr>
              <a:tr h="460380">
                <a:tc>
                  <a:txBody>
                    <a:bodyPr/>
                    <a:lstStyle/>
                    <a:p>
                      <a:pPr marL="833755">
                        <a:lnSpc>
                          <a:spcPts val="3345"/>
                        </a:lnSpc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44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83310">
                        <a:lnSpc>
                          <a:spcPts val="3345"/>
                        </a:lnSpc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24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</a:tr>
              <a:tr h="460084">
                <a:tc>
                  <a:txBody>
                    <a:bodyPr/>
                    <a:lstStyle/>
                    <a:p>
                      <a:pPr marL="833755">
                        <a:lnSpc>
                          <a:spcPts val="3340"/>
                        </a:lnSpc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88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83310">
                        <a:lnSpc>
                          <a:spcPts val="3340"/>
                        </a:lnSpc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</a:tr>
              <a:tr h="673709">
                <a:tc>
                  <a:txBody>
                    <a:bodyPr/>
                    <a:lstStyle/>
                    <a:p>
                      <a:pPr marL="736600">
                        <a:lnSpc>
                          <a:spcPts val="3340"/>
                        </a:lnSpc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442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lnB w="9525">
                      <a:solidFill>
                        <a:srgbClr val="3891A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782320" algn="ctr">
                        <a:lnSpc>
                          <a:spcPts val="3340"/>
                        </a:lnSpc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4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3891A7"/>
                      </a:solidFill>
                      <a:prstDash val="solid"/>
                    </a:lnL>
                    <a:lnR w="9525">
                      <a:solidFill>
                        <a:srgbClr val="3891A7"/>
                      </a:solidFill>
                      <a:prstDash val="solid"/>
                    </a:lnR>
                    <a:lnB w="9525">
                      <a:solidFill>
                        <a:srgbClr val="3891A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1532889" y="540698"/>
            <a:ext cx="7261859" cy="431927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95910" indent="-283845" algn="just">
              <a:lnSpc>
                <a:spcPct val="100000"/>
              </a:lnSpc>
              <a:spcBef>
                <a:spcPts val="425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spc="-5" dirty="0">
                <a:latin typeface="Arial"/>
                <a:cs typeface="Arial"/>
              </a:rPr>
              <a:t>Ethylene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oxide</a:t>
            </a:r>
            <a:endParaRPr sz="3200">
              <a:latin typeface="Arial"/>
              <a:cs typeface="Arial"/>
            </a:endParaRPr>
          </a:p>
          <a:p>
            <a:pPr marL="570230" lvl="1" indent="-238125" algn="just">
              <a:lnSpc>
                <a:spcPct val="100000"/>
              </a:lnSpc>
              <a:spcBef>
                <a:spcPts val="28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800" spc="-5" dirty="0">
                <a:latin typeface="Arial"/>
                <a:cs typeface="Arial"/>
              </a:rPr>
              <a:t>It is </a:t>
            </a:r>
            <a:r>
              <a:rPr sz="2800" dirty="0">
                <a:latin typeface="Arial"/>
                <a:cs typeface="Arial"/>
              </a:rPr>
              <a:t>colorless liq. </a:t>
            </a:r>
            <a:r>
              <a:rPr sz="2800" spc="-5" dirty="0">
                <a:latin typeface="Arial"/>
                <a:cs typeface="Arial"/>
              </a:rPr>
              <a:t>with </a:t>
            </a:r>
            <a:r>
              <a:rPr sz="2800" spc="-10" dirty="0">
                <a:latin typeface="Arial"/>
                <a:cs typeface="Arial"/>
              </a:rPr>
              <a:t>BP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10.8°C</a:t>
            </a:r>
            <a:endParaRPr sz="2800">
              <a:latin typeface="Arial"/>
              <a:cs typeface="Arial"/>
            </a:endParaRPr>
          </a:p>
          <a:p>
            <a:pPr marL="570230" marR="6350" lvl="1" indent="-238125" algn="just">
              <a:lnSpc>
                <a:spcPct val="90000"/>
              </a:lnSpc>
              <a:spcBef>
                <a:spcPts val="60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800" spc="-5" dirty="0">
                <a:latin typeface="Arial"/>
                <a:cs typeface="Arial"/>
              </a:rPr>
              <a:t>Highly </a:t>
            </a:r>
            <a:r>
              <a:rPr sz="2800" dirty="0">
                <a:latin typeface="Arial"/>
                <a:cs typeface="Arial"/>
              </a:rPr>
              <a:t>inflammable </a:t>
            </a:r>
            <a:r>
              <a:rPr sz="2800" spc="-5" dirty="0">
                <a:latin typeface="Arial"/>
                <a:cs typeface="Arial"/>
              </a:rPr>
              <a:t>and may be </a:t>
            </a:r>
            <a:r>
              <a:rPr sz="2800" dirty="0">
                <a:latin typeface="Arial"/>
                <a:cs typeface="Arial"/>
              </a:rPr>
              <a:t>explosive  </a:t>
            </a:r>
            <a:r>
              <a:rPr sz="2800" spc="-5" dirty="0">
                <a:latin typeface="Arial"/>
                <a:cs typeface="Arial"/>
              </a:rPr>
              <a:t>when </a:t>
            </a:r>
            <a:r>
              <a:rPr sz="2800" dirty="0">
                <a:latin typeface="Arial"/>
                <a:cs typeface="Arial"/>
              </a:rPr>
              <a:t>mixed </a:t>
            </a:r>
            <a:r>
              <a:rPr sz="2800" spc="-5" dirty="0">
                <a:latin typeface="Arial"/>
                <a:cs typeface="Arial"/>
              </a:rPr>
              <a:t>with </a:t>
            </a:r>
            <a:r>
              <a:rPr sz="2800" dirty="0">
                <a:latin typeface="Arial"/>
                <a:cs typeface="Arial"/>
              </a:rPr>
              <a:t>air </a:t>
            </a:r>
            <a:r>
              <a:rPr sz="2800" spc="-5" dirty="0">
                <a:latin typeface="Arial"/>
                <a:cs typeface="Arial"/>
              </a:rPr>
              <a:t>in </a:t>
            </a:r>
            <a:r>
              <a:rPr sz="2800" dirty="0">
                <a:latin typeface="Arial"/>
                <a:cs typeface="Arial"/>
              </a:rPr>
              <a:t>conc. </a:t>
            </a:r>
            <a:r>
              <a:rPr sz="2800" spc="-5" dirty="0">
                <a:latin typeface="Arial"/>
                <a:cs typeface="Arial"/>
              </a:rPr>
              <a:t>Greater </a:t>
            </a:r>
            <a:r>
              <a:rPr sz="2800" dirty="0">
                <a:latin typeface="Arial"/>
                <a:cs typeface="Arial"/>
              </a:rPr>
              <a:t>than  </a:t>
            </a:r>
            <a:r>
              <a:rPr sz="2800" spc="-5" dirty="0">
                <a:latin typeface="Arial"/>
                <a:cs typeface="Arial"/>
              </a:rPr>
              <a:t>3%. Its mixture with CO</a:t>
            </a:r>
            <a:r>
              <a:rPr sz="1400" spc="-5" dirty="0">
                <a:latin typeface="Arial"/>
                <a:cs typeface="Arial"/>
              </a:rPr>
              <a:t>2 </a:t>
            </a:r>
            <a:r>
              <a:rPr sz="2800" spc="-5" dirty="0">
                <a:latin typeface="Arial"/>
                <a:cs typeface="Arial"/>
              </a:rPr>
              <a:t>in </a:t>
            </a:r>
            <a:r>
              <a:rPr sz="2800" dirty="0">
                <a:latin typeface="Arial"/>
                <a:cs typeface="Arial"/>
              </a:rPr>
              <a:t>certain  proportion </a:t>
            </a:r>
            <a:r>
              <a:rPr sz="2800" spc="-5" dirty="0">
                <a:latin typeface="Arial"/>
                <a:cs typeface="Arial"/>
              </a:rPr>
              <a:t>makes it</a:t>
            </a:r>
            <a:r>
              <a:rPr sz="2800" spc="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inflammable</a:t>
            </a:r>
            <a:endParaRPr sz="2800">
              <a:latin typeface="Arial"/>
              <a:cs typeface="Arial"/>
            </a:endParaRPr>
          </a:p>
          <a:p>
            <a:pPr marL="570230" marR="5080" lvl="1" indent="-238125" algn="just">
              <a:lnSpc>
                <a:spcPts val="3030"/>
              </a:lnSpc>
              <a:spcBef>
                <a:spcPts val="64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800" dirty="0">
                <a:latin typeface="Arial"/>
                <a:cs typeface="Arial"/>
              </a:rPr>
              <a:t>Conc. </a:t>
            </a:r>
            <a:r>
              <a:rPr sz="2800" spc="-5" dirty="0">
                <a:latin typeface="Arial"/>
                <a:cs typeface="Arial"/>
              </a:rPr>
              <a:t>&amp; time </a:t>
            </a:r>
            <a:r>
              <a:rPr sz="2800" dirty="0">
                <a:latin typeface="Arial"/>
                <a:cs typeface="Arial"/>
              </a:rPr>
              <a:t>relationship commonly</a:t>
            </a:r>
            <a:r>
              <a:rPr sz="2800" spc="69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for  </a:t>
            </a:r>
            <a:r>
              <a:rPr sz="2800" dirty="0">
                <a:latin typeface="Arial"/>
                <a:cs typeface="Arial"/>
              </a:rPr>
              <a:t>sterilization </a:t>
            </a:r>
            <a:r>
              <a:rPr sz="2800" spc="-5" dirty="0">
                <a:latin typeface="Arial"/>
                <a:cs typeface="Arial"/>
              </a:rPr>
              <a:t>is </a:t>
            </a:r>
            <a:r>
              <a:rPr sz="2800" dirty="0">
                <a:latin typeface="Arial"/>
                <a:cs typeface="Arial"/>
              </a:rPr>
              <a:t>as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below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800">
              <a:latin typeface="Times New Roman"/>
              <a:cs typeface="Times New Roman"/>
            </a:endParaRPr>
          </a:p>
          <a:p>
            <a:pPr marL="33274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ti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57626" y="6249415"/>
            <a:ext cx="6197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Arial"/>
                <a:cs typeface="Arial"/>
              </a:rPr>
              <a:t>884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22670" y="6249415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2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32889" y="1011682"/>
            <a:ext cx="7259955" cy="24364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105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dirty="0">
                <a:latin typeface="Arial"/>
                <a:cs typeface="Arial"/>
              </a:rPr>
              <a:t>Disinfectant or </a:t>
            </a:r>
            <a:r>
              <a:rPr sz="3200" spc="-5" dirty="0">
                <a:latin typeface="Arial"/>
                <a:cs typeface="Arial"/>
              </a:rPr>
              <a:t>antimicrobial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agents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3891A7"/>
              </a:buClr>
              <a:buFont typeface="Wingdings 2"/>
              <a:buChar char=""/>
            </a:pPr>
            <a:endParaRPr sz="4350">
              <a:latin typeface="Times New Roman"/>
              <a:cs typeface="Times New Roman"/>
            </a:endParaRPr>
          </a:p>
          <a:p>
            <a:pPr marL="570230" marR="5080" lvl="1" indent="-238125" algn="just">
              <a:lnSpc>
                <a:spcPct val="100000"/>
              </a:lnSpc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800" dirty="0">
                <a:latin typeface="Arial"/>
                <a:cs typeface="Arial"/>
              </a:rPr>
              <a:t>Chemical </a:t>
            </a:r>
            <a:r>
              <a:rPr sz="2800" spc="-5" dirty="0">
                <a:latin typeface="Arial"/>
                <a:cs typeface="Arial"/>
              </a:rPr>
              <a:t>agents most commonly </a:t>
            </a:r>
            <a:r>
              <a:rPr sz="2800" dirty="0">
                <a:latin typeface="Arial"/>
                <a:cs typeface="Arial"/>
              </a:rPr>
              <a:t>used as  disinfectant ant </a:t>
            </a:r>
            <a:r>
              <a:rPr sz="2800" spc="-5" dirty="0">
                <a:latin typeface="Arial"/>
                <a:cs typeface="Arial"/>
              </a:rPr>
              <a:t>antiseptic </a:t>
            </a:r>
            <a:r>
              <a:rPr sz="2800" dirty="0">
                <a:latin typeface="Arial"/>
                <a:cs typeface="Arial"/>
              </a:rPr>
              <a:t>e.g. </a:t>
            </a:r>
            <a:r>
              <a:rPr sz="2800" spc="-5" dirty="0">
                <a:latin typeface="Arial"/>
                <a:cs typeface="Arial"/>
              </a:rPr>
              <a:t>phenols,  </a:t>
            </a:r>
            <a:r>
              <a:rPr sz="2800" dirty="0">
                <a:latin typeface="Arial"/>
                <a:cs typeface="Arial"/>
              </a:rPr>
              <a:t>alcohols, halogens, </a:t>
            </a:r>
            <a:r>
              <a:rPr sz="2800" spc="-5" dirty="0">
                <a:latin typeface="Arial"/>
                <a:cs typeface="Arial"/>
              </a:rPr>
              <a:t>dyes, </a:t>
            </a:r>
            <a:r>
              <a:rPr sz="2800" dirty="0">
                <a:latin typeface="Arial"/>
                <a:cs typeface="Arial"/>
              </a:rPr>
              <a:t>aldehyde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etc.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94816" y="86868"/>
            <a:ext cx="7949183" cy="11109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94816" y="681227"/>
            <a:ext cx="7466076" cy="11109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36015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DEVELOPMENT </a:t>
            </a:r>
            <a:r>
              <a:rPr spc="-5" dirty="0"/>
              <a:t>&amp;</a:t>
            </a:r>
            <a:r>
              <a:rPr spc="-150" dirty="0"/>
              <a:t> </a:t>
            </a:r>
            <a:r>
              <a:rPr spc="-60" dirty="0"/>
              <a:t>VALIDATION  </a:t>
            </a:r>
            <a:r>
              <a:rPr dirty="0"/>
              <a:t>OF PROCESS &amp;</a:t>
            </a:r>
            <a:r>
              <a:rPr spc="-55" dirty="0"/>
              <a:t> </a:t>
            </a:r>
            <a:r>
              <a:rPr dirty="0"/>
              <a:t>EQUIPMENT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596897" y="1908784"/>
            <a:ext cx="7282815" cy="464439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315"/>
              </a:spcBef>
            </a:pPr>
            <a:r>
              <a:rPr sz="3200" dirty="0">
                <a:latin typeface="Arial"/>
                <a:cs typeface="Arial"/>
              </a:rPr>
              <a:t>Process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validation:</a:t>
            </a:r>
            <a:endParaRPr sz="3200">
              <a:latin typeface="Arial"/>
              <a:cs typeface="Arial"/>
            </a:endParaRPr>
          </a:p>
          <a:p>
            <a:pPr marL="295910" marR="24765" indent="-283845" algn="just">
              <a:lnSpc>
                <a:spcPct val="90000"/>
              </a:lnSpc>
              <a:spcBef>
                <a:spcPts val="600"/>
              </a:spcBef>
              <a:buClr>
                <a:srgbClr val="3891A7"/>
              </a:buClr>
              <a:buSzPct val="79687"/>
              <a:buChar char="•"/>
              <a:tabLst>
                <a:tab pos="296545" algn="l"/>
              </a:tabLst>
            </a:pPr>
            <a:r>
              <a:rPr sz="3200" spc="-5" dirty="0">
                <a:latin typeface="Arial"/>
                <a:cs typeface="Arial"/>
              </a:rPr>
              <a:t>It is analysis of </a:t>
            </a:r>
            <a:r>
              <a:rPr sz="3200" dirty="0">
                <a:latin typeface="Arial"/>
                <a:cs typeface="Arial"/>
              </a:rPr>
              <a:t>data</a:t>
            </a:r>
            <a:r>
              <a:rPr sz="3200" spc="7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gathered  throughout the </a:t>
            </a:r>
            <a:r>
              <a:rPr sz="3200" dirty="0">
                <a:latin typeface="Arial"/>
                <a:cs typeface="Arial"/>
              </a:rPr>
              <a:t>design &amp;  </a:t>
            </a:r>
            <a:r>
              <a:rPr sz="3200" spc="-5" dirty="0">
                <a:latin typeface="Arial"/>
                <a:cs typeface="Arial"/>
              </a:rPr>
              <a:t>manufacturing </a:t>
            </a:r>
            <a:r>
              <a:rPr sz="3200" spc="-10" dirty="0">
                <a:latin typeface="Arial"/>
                <a:cs typeface="Arial"/>
              </a:rPr>
              <a:t>of </a:t>
            </a:r>
            <a:r>
              <a:rPr sz="3200" spc="-5" dirty="0">
                <a:latin typeface="Arial"/>
                <a:cs typeface="Arial"/>
              </a:rPr>
              <a:t>product in order to  </a:t>
            </a:r>
            <a:r>
              <a:rPr sz="3200" dirty="0">
                <a:latin typeface="Arial"/>
                <a:cs typeface="Arial"/>
              </a:rPr>
              <a:t>confirm </a:t>
            </a:r>
            <a:r>
              <a:rPr sz="3200" spc="-5" dirty="0">
                <a:latin typeface="Arial"/>
                <a:cs typeface="Arial"/>
              </a:rPr>
              <a:t>that </a:t>
            </a: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process </a:t>
            </a:r>
            <a:r>
              <a:rPr sz="3200" dirty="0">
                <a:latin typeface="Arial"/>
                <a:cs typeface="Arial"/>
              </a:rPr>
              <a:t>can </a:t>
            </a:r>
            <a:r>
              <a:rPr sz="3200" spc="-5" dirty="0">
                <a:latin typeface="Arial"/>
                <a:cs typeface="Arial"/>
              </a:rPr>
              <a:t>reliably  output products of determined  standard.</a:t>
            </a:r>
            <a:endParaRPr sz="3200">
              <a:latin typeface="Arial"/>
              <a:cs typeface="Arial"/>
            </a:endParaRPr>
          </a:p>
          <a:p>
            <a:pPr marL="295910" marR="5080" indent="-283845" algn="just">
              <a:lnSpc>
                <a:spcPts val="3460"/>
              </a:lnSpc>
              <a:spcBef>
                <a:spcPts val="645"/>
              </a:spcBef>
              <a:buClr>
                <a:srgbClr val="3891A7"/>
              </a:buClr>
              <a:buSzPct val="79687"/>
              <a:buChar char="•"/>
              <a:tabLst>
                <a:tab pos="296545" algn="l"/>
              </a:tabLst>
            </a:pPr>
            <a:r>
              <a:rPr sz="3200" spc="-5" dirty="0">
                <a:latin typeface="Arial"/>
                <a:cs typeface="Arial"/>
              </a:rPr>
              <a:t>Regulatory authorities </a:t>
            </a:r>
            <a:r>
              <a:rPr sz="3200" dirty="0">
                <a:latin typeface="Arial"/>
                <a:cs typeface="Arial"/>
              </a:rPr>
              <a:t>like EMA &amp;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FDA  </a:t>
            </a:r>
            <a:r>
              <a:rPr sz="3200" spc="-5" dirty="0">
                <a:latin typeface="Arial"/>
                <a:cs typeface="Arial"/>
              </a:rPr>
              <a:t>have published guidelines relating to  </a:t>
            </a:r>
            <a:r>
              <a:rPr sz="3200" dirty="0">
                <a:latin typeface="Arial"/>
                <a:cs typeface="Arial"/>
              </a:rPr>
              <a:t>process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validation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96897" y="886713"/>
            <a:ext cx="7263130" cy="549529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295910" marR="5080" indent="-283845" algn="just">
              <a:lnSpc>
                <a:spcPct val="90000"/>
              </a:lnSpc>
              <a:spcBef>
                <a:spcPts val="484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purpose of validation is to </a:t>
            </a:r>
            <a:r>
              <a:rPr sz="3200" dirty="0">
                <a:latin typeface="Arial"/>
                <a:cs typeface="Arial"/>
              </a:rPr>
              <a:t>ensure  varied </a:t>
            </a:r>
            <a:r>
              <a:rPr sz="3200" spc="-5" dirty="0">
                <a:latin typeface="Arial"/>
                <a:cs typeface="Arial"/>
              </a:rPr>
              <a:t>inputs </a:t>
            </a:r>
            <a:r>
              <a:rPr sz="3200" spc="-10" dirty="0">
                <a:latin typeface="Arial"/>
                <a:cs typeface="Arial"/>
              </a:rPr>
              <a:t>lead </a:t>
            </a:r>
            <a:r>
              <a:rPr sz="3200" spc="-5" dirty="0">
                <a:latin typeface="Arial"/>
                <a:cs typeface="Arial"/>
              </a:rPr>
              <a:t>to consistent </a:t>
            </a:r>
            <a:r>
              <a:rPr sz="3200" dirty="0">
                <a:latin typeface="Arial"/>
                <a:cs typeface="Arial"/>
              </a:rPr>
              <a:t>&amp; </a:t>
            </a:r>
            <a:r>
              <a:rPr sz="3200" spc="-5" dirty="0">
                <a:latin typeface="Arial"/>
                <a:cs typeface="Arial"/>
              </a:rPr>
              <a:t>high  quality outputs</a:t>
            </a:r>
            <a:endParaRPr sz="3200">
              <a:latin typeface="Arial"/>
              <a:cs typeface="Arial"/>
            </a:endParaRPr>
          </a:p>
          <a:p>
            <a:pPr marL="295910" marR="7620" indent="-283845" algn="just">
              <a:lnSpc>
                <a:spcPct val="90000"/>
              </a:lnSpc>
              <a:spcBef>
                <a:spcPts val="600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spc="-5" dirty="0">
                <a:latin typeface="Arial"/>
                <a:cs typeface="Arial"/>
              </a:rPr>
              <a:t>Process validation is an ongoing  process that must </a:t>
            </a:r>
            <a:r>
              <a:rPr sz="3200" spc="-10" dirty="0">
                <a:latin typeface="Arial"/>
                <a:cs typeface="Arial"/>
              </a:rPr>
              <a:t>be </a:t>
            </a:r>
            <a:r>
              <a:rPr sz="3200" spc="-5" dirty="0">
                <a:latin typeface="Arial"/>
                <a:cs typeface="Arial"/>
              </a:rPr>
              <a:t>frequently  adapted as manufacturing feedback is  gathered</a:t>
            </a:r>
            <a:endParaRPr sz="3200">
              <a:latin typeface="Arial"/>
              <a:cs typeface="Arial"/>
            </a:endParaRPr>
          </a:p>
          <a:p>
            <a:pPr marL="295910" marR="6350" indent="-283845" algn="just">
              <a:lnSpc>
                <a:spcPct val="90000"/>
              </a:lnSpc>
              <a:spcBef>
                <a:spcPts val="600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dirty="0">
                <a:latin typeface="Arial"/>
                <a:cs typeface="Arial"/>
              </a:rPr>
              <a:t>End </a:t>
            </a:r>
            <a:r>
              <a:rPr sz="3200" spc="-5" dirty="0">
                <a:latin typeface="Arial"/>
                <a:cs typeface="Arial"/>
              </a:rPr>
              <a:t>to end validation </a:t>
            </a:r>
            <a:r>
              <a:rPr sz="3200" dirty="0">
                <a:latin typeface="Arial"/>
                <a:cs typeface="Arial"/>
              </a:rPr>
              <a:t>&amp; </a:t>
            </a:r>
            <a:r>
              <a:rPr sz="3200" spc="-5" dirty="0">
                <a:latin typeface="Arial"/>
                <a:cs typeface="Arial"/>
              </a:rPr>
              <a:t>production is  essential in determining product  quality because quality can not </a:t>
            </a:r>
            <a:r>
              <a:rPr sz="3200" dirty="0">
                <a:latin typeface="Arial"/>
                <a:cs typeface="Arial"/>
              </a:rPr>
              <a:t>always  </a:t>
            </a:r>
            <a:r>
              <a:rPr sz="3200" spc="-5" dirty="0">
                <a:latin typeface="Arial"/>
                <a:cs typeface="Arial"/>
              </a:rPr>
              <a:t>be determined by finished product  </a:t>
            </a:r>
            <a:r>
              <a:rPr sz="3200" dirty="0">
                <a:latin typeface="Arial"/>
                <a:cs typeface="Arial"/>
              </a:rPr>
              <a:t>inspection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96897" y="586485"/>
            <a:ext cx="7261225" cy="5302885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295910" marR="5080" indent="-283845">
              <a:lnSpc>
                <a:spcPts val="3240"/>
              </a:lnSpc>
              <a:spcBef>
                <a:spcPts val="505"/>
              </a:spcBef>
              <a:buClr>
                <a:srgbClr val="3891A7"/>
              </a:buClr>
              <a:buSzPct val="80000"/>
              <a:buFont typeface="Wingdings 2"/>
              <a:buChar char=""/>
              <a:tabLst>
                <a:tab pos="296545" algn="l"/>
              </a:tabLst>
            </a:pPr>
            <a:r>
              <a:rPr sz="3000" dirty="0">
                <a:latin typeface="Arial"/>
                <a:cs typeface="Arial"/>
              </a:rPr>
              <a:t>Process </a:t>
            </a:r>
            <a:r>
              <a:rPr sz="3000" spc="-5" dirty="0">
                <a:latin typeface="Arial"/>
                <a:cs typeface="Arial"/>
              </a:rPr>
              <a:t>validation can be broken </a:t>
            </a:r>
            <a:r>
              <a:rPr sz="3000" dirty="0">
                <a:latin typeface="Arial"/>
                <a:cs typeface="Arial"/>
              </a:rPr>
              <a:t>in </a:t>
            </a:r>
            <a:r>
              <a:rPr sz="3000" spc="-5" dirty="0">
                <a:latin typeface="Arial"/>
                <a:cs typeface="Arial"/>
              </a:rPr>
              <a:t>to 3  steps</a:t>
            </a:r>
            <a:endParaRPr sz="3000">
              <a:latin typeface="Arial"/>
              <a:cs typeface="Arial"/>
            </a:endParaRPr>
          </a:p>
          <a:p>
            <a:pPr marL="847725" lvl="1" indent="-515620">
              <a:lnSpc>
                <a:spcPct val="100000"/>
              </a:lnSpc>
              <a:spcBef>
                <a:spcPts val="259"/>
              </a:spcBef>
              <a:buClr>
                <a:srgbClr val="3891A7"/>
              </a:buClr>
              <a:buAutoNum type="arabicPeriod"/>
              <a:tabLst>
                <a:tab pos="847725" algn="l"/>
                <a:tab pos="848360" algn="l"/>
              </a:tabLst>
            </a:pPr>
            <a:r>
              <a:rPr sz="2600" spc="5" dirty="0">
                <a:latin typeface="Arial"/>
                <a:cs typeface="Arial"/>
              </a:rPr>
              <a:t>Process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design</a:t>
            </a:r>
            <a:endParaRPr sz="2600">
              <a:latin typeface="Arial"/>
              <a:cs typeface="Arial"/>
            </a:endParaRPr>
          </a:p>
          <a:p>
            <a:pPr marL="847725" lvl="1" indent="-515620">
              <a:lnSpc>
                <a:spcPct val="100000"/>
              </a:lnSpc>
              <a:spcBef>
                <a:spcPts val="290"/>
              </a:spcBef>
              <a:buClr>
                <a:srgbClr val="3891A7"/>
              </a:buClr>
              <a:buAutoNum type="arabicPeriod"/>
              <a:tabLst>
                <a:tab pos="847725" algn="l"/>
                <a:tab pos="848360" algn="l"/>
              </a:tabLst>
            </a:pPr>
            <a:r>
              <a:rPr sz="2600" dirty="0">
                <a:latin typeface="Arial"/>
                <a:cs typeface="Arial"/>
              </a:rPr>
              <a:t>Process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qualification</a:t>
            </a:r>
            <a:endParaRPr sz="2600">
              <a:latin typeface="Arial"/>
              <a:cs typeface="Arial"/>
            </a:endParaRPr>
          </a:p>
          <a:p>
            <a:pPr marL="847725" lvl="1" indent="-515620">
              <a:lnSpc>
                <a:spcPct val="100000"/>
              </a:lnSpc>
              <a:spcBef>
                <a:spcPts val="285"/>
              </a:spcBef>
              <a:buClr>
                <a:srgbClr val="3891A7"/>
              </a:buClr>
              <a:buAutoNum type="arabicPeriod"/>
              <a:tabLst>
                <a:tab pos="847725" algn="l"/>
                <a:tab pos="848360" algn="l"/>
              </a:tabLst>
            </a:pPr>
            <a:r>
              <a:rPr sz="2600" spc="5" dirty="0">
                <a:latin typeface="Arial"/>
                <a:cs typeface="Arial"/>
              </a:rPr>
              <a:t>Continued </a:t>
            </a:r>
            <a:r>
              <a:rPr sz="2600" dirty="0">
                <a:latin typeface="Arial"/>
                <a:cs typeface="Arial"/>
              </a:rPr>
              <a:t>process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verification</a:t>
            </a:r>
            <a:endParaRPr sz="26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Clr>
                <a:srgbClr val="3891A7"/>
              </a:buClr>
              <a:buFont typeface="Arial"/>
              <a:buAutoNum type="arabicPeriod"/>
            </a:pPr>
            <a:endParaRPr sz="3500">
              <a:latin typeface="Times New Roman"/>
              <a:cs typeface="Times New Roman"/>
            </a:endParaRPr>
          </a:p>
          <a:p>
            <a:pPr marL="295910" indent="-283845" algn="just">
              <a:lnSpc>
                <a:spcPct val="100000"/>
              </a:lnSpc>
              <a:spcBef>
                <a:spcPts val="5"/>
              </a:spcBef>
              <a:buClr>
                <a:srgbClr val="3891A7"/>
              </a:buClr>
              <a:buSzPct val="80000"/>
              <a:buFont typeface="Wingdings 2"/>
              <a:buChar char=""/>
              <a:tabLst>
                <a:tab pos="296545" algn="l"/>
              </a:tabLst>
            </a:pPr>
            <a:r>
              <a:rPr sz="3000" dirty="0">
                <a:latin typeface="Arial"/>
                <a:cs typeface="Arial"/>
              </a:rPr>
              <a:t>Process</a:t>
            </a:r>
            <a:r>
              <a:rPr sz="3000" spc="-10" dirty="0">
                <a:latin typeface="Arial"/>
                <a:cs typeface="Arial"/>
              </a:rPr>
              <a:t> </a:t>
            </a:r>
            <a:r>
              <a:rPr sz="3000" dirty="0">
                <a:latin typeface="Arial"/>
                <a:cs typeface="Arial"/>
              </a:rPr>
              <a:t>design:</a:t>
            </a:r>
            <a:endParaRPr sz="3000">
              <a:latin typeface="Arial"/>
              <a:cs typeface="Arial"/>
            </a:endParaRPr>
          </a:p>
          <a:p>
            <a:pPr marL="12700" marR="6350" indent="831850" algn="just">
              <a:lnSpc>
                <a:spcPct val="90000"/>
              </a:lnSpc>
              <a:spcBef>
                <a:spcPts val="600"/>
              </a:spcBef>
            </a:pPr>
            <a:r>
              <a:rPr sz="3000" spc="-5" dirty="0">
                <a:latin typeface="Arial"/>
                <a:cs typeface="Arial"/>
              </a:rPr>
              <a:t>In this data from </a:t>
            </a:r>
            <a:r>
              <a:rPr sz="3000" dirty="0">
                <a:latin typeface="Arial"/>
                <a:cs typeface="Arial"/>
              </a:rPr>
              <a:t>the </a:t>
            </a:r>
            <a:r>
              <a:rPr sz="3000" spc="-5" dirty="0">
                <a:latin typeface="Arial"/>
                <a:cs typeface="Arial"/>
              </a:rPr>
              <a:t>development  phase are gathered </a:t>
            </a:r>
            <a:r>
              <a:rPr sz="3000" dirty="0">
                <a:latin typeface="Arial"/>
                <a:cs typeface="Arial"/>
              </a:rPr>
              <a:t>&amp; </a:t>
            </a:r>
            <a:r>
              <a:rPr sz="3000" spc="-5" dirty="0">
                <a:latin typeface="Arial"/>
                <a:cs typeface="Arial"/>
              </a:rPr>
              <a:t>analyzed to define  </a:t>
            </a:r>
            <a:r>
              <a:rPr sz="3000" dirty="0">
                <a:latin typeface="Arial"/>
                <a:cs typeface="Arial"/>
              </a:rPr>
              <a:t>the commercial </a:t>
            </a:r>
            <a:r>
              <a:rPr sz="3000" spc="-5" dirty="0">
                <a:latin typeface="Arial"/>
                <a:cs typeface="Arial"/>
              </a:rPr>
              <a:t>manufacturing process.  The data used to establish benchmark for  </a:t>
            </a:r>
            <a:r>
              <a:rPr sz="3000" dirty="0">
                <a:latin typeface="Arial"/>
                <a:cs typeface="Arial"/>
              </a:rPr>
              <a:t>quality &amp; </a:t>
            </a:r>
            <a:r>
              <a:rPr sz="3000" spc="-5" dirty="0">
                <a:latin typeface="Arial"/>
                <a:cs typeface="Arial"/>
              </a:rPr>
              <a:t>production</a:t>
            </a:r>
            <a:r>
              <a:rPr sz="3000" spc="-55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control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2811" y="338327"/>
            <a:ext cx="2002536" cy="122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4602" y="490854"/>
            <a:ext cx="129857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5" dirty="0"/>
              <a:t>WHY</a:t>
            </a:r>
            <a:endParaRPr sz="4300"/>
          </a:p>
        </p:txBody>
      </p:sp>
      <p:sp>
        <p:nvSpPr>
          <p:cNvPr id="4" name="object 4"/>
          <p:cNvSpPr txBox="1"/>
          <p:nvPr/>
        </p:nvSpPr>
        <p:spPr>
          <a:xfrm>
            <a:off x="1596897" y="1468577"/>
            <a:ext cx="449135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105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  <a:tab pos="998855" algn="l"/>
                <a:tab pos="2513330" algn="l"/>
                <a:tab pos="4140200" algn="l"/>
              </a:tabLst>
            </a:pPr>
            <a:r>
              <a:rPr sz="3200" spc="-365" dirty="0">
                <a:latin typeface="Arial"/>
                <a:cs typeface="Arial"/>
              </a:rPr>
              <a:t>T</a:t>
            </a:r>
            <a:r>
              <a:rPr sz="3200" dirty="0">
                <a:latin typeface="Arial"/>
                <a:cs typeface="Arial"/>
              </a:rPr>
              <a:t>o	re</a:t>
            </a:r>
            <a:r>
              <a:rPr sz="3200" spc="-15" dirty="0">
                <a:latin typeface="Arial"/>
                <a:cs typeface="Arial"/>
              </a:rPr>
              <a:t>d</a:t>
            </a:r>
            <a:r>
              <a:rPr sz="3200" spc="-20" dirty="0">
                <a:latin typeface="Arial"/>
                <a:cs typeface="Arial"/>
              </a:rPr>
              <a:t>u</a:t>
            </a:r>
            <a:r>
              <a:rPr sz="3200" dirty="0">
                <a:latin typeface="Arial"/>
                <a:cs typeface="Arial"/>
              </a:rPr>
              <a:t>ce	am</a:t>
            </a:r>
            <a:r>
              <a:rPr sz="3200" spc="-30" dirty="0">
                <a:latin typeface="Arial"/>
                <a:cs typeface="Arial"/>
              </a:rPr>
              <a:t>o</a:t>
            </a:r>
            <a:r>
              <a:rPr sz="3200" dirty="0">
                <a:latin typeface="Arial"/>
                <a:cs typeface="Arial"/>
              </a:rPr>
              <a:t>unt	</a:t>
            </a:r>
            <a:r>
              <a:rPr sz="3200" spc="-10" dirty="0">
                <a:latin typeface="Arial"/>
                <a:cs typeface="Arial"/>
              </a:rPr>
              <a:t>of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36029" y="1468577"/>
            <a:ext cx="252158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con</a:t>
            </a:r>
            <a:r>
              <a:rPr sz="3200" spc="-15" dirty="0">
                <a:latin typeface="Arial"/>
                <a:cs typeface="Arial"/>
              </a:rPr>
              <a:t>t</a:t>
            </a:r>
            <a:r>
              <a:rPr sz="3200" spc="-5" dirty="0">
                <a:latin typeface="Arial"/>
                <a:cs typeface="Arial"/>
              </a:rPr>
              <a:t>a</a:t>
            </a:r>
            <a:r>
              <a:rPr sz="3200" spc="-10" dirty="0">
                <a:latin typeface="Arial"/>
                <a:cs typeface="Arial"/>
              </a:rPr>
              <a:t>m</a:t>
            </a:r>
            <a:r>
              <a:rPr sz="3200" spc="-20" dirty="0">
                <a:latin typeface="Arial"/>
                <a:cs typeface="Arial"/>
              </a:rPr>
              <a:t>i</a:t>
            </a:r>
            <a:r>
              <a:rPr sz="3200" spc="-5" dirty="0">
                <a:latin typeface="Arial"/>
                <a:cs typeface="Arial"/>
              </a:rPr>
              <a:t>n</a:t>
            </a:r>
            <a:r>
              <a:rPr sz="3200" spc="-15" dirty="0">
                <a:latin typeface="Arial"/>
                <a:cs typeface="Arial"/>
              </a:rPr>
              <a:t>a</a:t>
            </a:r>
            <a:r>
              <a:rPr sz="3200" spc="-5" dirty="0">
                <a:latin typeface="Arial"/>
                <a:cs typeface="Arial"/>
              </a:rPr>
              <a:t>n</a:t>
            </a:r>
            <a:r>
              <a:rPr sz="3200" spc="-15" dirty="0">
                <a:latin typeface="Arial"/>
                <a:cs typeface="Arial"/>
              </a:rPr>
              <a:t>t</a:t>
            </a:r>
            <a:r>
              <a:rPr sz="3200" spc="-65" dirty="0">
                <a:latin typeface="Arial"/>
                <a:cs typeface="Arial"/>
              </a:rPr>
              <a:t>’</a:t>
            </a:r>
            <a:r>
              <a:rPr sz="3200" dirty="0">
                <a:latin typeface="Arial"/>
                <a:cs typeface="Arial"/>
              </a:rPr>
              <a:t>s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80361" y="1956943"/>
            <a:ext cx="6978015" cy="19773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Arial"/>
                <a:cs typeface="Arial"/>
              </a:rPr>
              <a:t>present in environment, on surface </a:t>
            </a:r>
            <a:r>
              <a:rPr sz="3200" spc="-10" dirty="0">
                <a:latin typeface="Arial"/>
                <a:cs typeface="Arial"/>
              </a:rPr>
              <a:t>of  </a:t>
            </a:r>
            <a:r>
              <a:rPr sz="3200" dirty="0">
                <a:latin typeface="Arial"/>
                <a:cs typeface="Arial"/>
              </a:rPr>
              <a:t>container’s, </a:t>
            </a:r>
            <a:r>
              <a:rPr sz="3200" spc="-10" dirty="0">
                <a:latin typeface="Arial"/>
                <a:cs typeface="Arial"/>
              </a:rPr>
              <a:t>closure’s </a:t>
            </a:r>
            <a:r>
              <a:rPr sz="3200" spc="-5" dirty="0">
                <a:latin typeface="Arial"/>
                <a:cs typeface="Arial"/>
              </a:rPr>
              <a:t>as </a:t>
            </a:r>
            <a:r>
              <a:rPr sz="3200" dirty="0">
                <a:latin typeface="Arial"/>
                <a:cs typeface="Arial"/>
              </a:rPr>
              <a:t>well </a:t>
            </a:r>
            <a:r>
              <a:rPr sz="3200" spc="-10" dirty="0">
                <a:latin typeface="Arial"/>
                <a:cs typeface="Arial"/>
              </a:rPr>
              <a:t>as  </a:t>
            </a:r>
            <a:r>
              <a:rPr sz="3200" spc="-15" dirty="0">
                <a:latin typeface="Arial"/>
                <a:cs typeface="Arial"/>
              </a:rPr>
              <a:t>equipment’s </a:t>
            </a:r>
            <a:r>
              <a:rPr sz="3200" spc="-10" dirty="0">
                <a:latin typeface="Arial"/>
                <a:cs typeface="Arial"/>
              </a:rPr>
              <a:t>and </a:t>
            </a:r>
            <a:r>
              <a:rPr sz="3200" dirty="0">
                <a:latin typeface="Arial"/>
                <a:cs typeface="Arial"/>
              </a:rPr>
              <a:t>to achieve </a:t>
            </a:r>
            <a:r>
              <a:rPr sz="3200" spc="-5" dirty="0">
                <a:latin typeface="Arial"/>
                <a:cs typeface="Arial"/>
              </a:rPr>
              <a:t>better  </a:t>
            </a:r>
            <a:r>
              <a:rPr sz="3200" dirty="0">
                <a:latin typeface="Arial"/>
                <a:cs typeface="Arial"/>
              </a:rPr>
              <a:t>sterile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condition.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96897" y="403605"/>
            <a:ext cx="7263130" cy="635127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95910" indent="-283845" algn="just">
              <a:lnSpc>
                <a:spcPct val="100000"/>
              </a:lnSpc>
              <a:spcBef>
                <a:spcPts val="700"/>
              </a:spcBef>
              <a:buClr>
                <a:srgbClr val="3891A7"/>
              </a:buClr>
              <a:buSzPct val="80000"/>
              <a:buFont typeface="Wingdings 2"/>
              <a:buChar char=""/>
              <a:tabLst>
                <a:tab pos="296545" algn="l"/>
              </a:tabLst>
            </a:pPr>
            <a:r>
              <a:rPr sz="3000" dirty="0">
                <a:latin typeface="Arial"/>
                <a:cs typeface="Arial"/>
              </a:rPr>
              <a:t>Process</a:t>
            </a:r>
            <a:r>
              <a:rPr sz="3000" spc="-10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qualification:</a:t>
            </a:r>
            <a:endParaRPr sz="3000">
              <a:latin typeface="Arial"/>
              <a:cs typeface="Arial"/>
            </a:endParaRPr>
          </a:p>
          <a:p>
            <a:pPr marL="12700" marR="5080" indent="831850" algn="just">
              <a:lnSpc>
                <a:spcPct val="100000"/>
              </a:lnSpc>
              <a:spcBef>
                <a:spcPts val="600"/>
              </a:spcBef>
            </a:pPr>
            <a:r>
              <a:rPr sz="3000" spc="-5" dirty="0">
                <a:latin typeface="Arial"/>
                <a:cs typeface="Arial"/>
              </a:rPr>
              <a:t>In this stage </a:t>
            </a:r>
            <a:r>
              <a:rPr sz="3000" dirty="0">
                <a:latin typeface="Arial"/>
                <a:cs typeface="Arial"/>
              </a:rPr>
              <a:t>the </a:t>
            </a:r>
            <a:r>
              <a:rPr sz="3000" spc="-5" dirty="0">
                <a:latin typeface="Arial"/>
                <a:cs typeface="Arial"/>
              </a:rPr>
              <a:t>process</a:t>
            </a:r>
            <a:r>
              <a:rPr sz="3000" spc="795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design  assessed to conclude </a:t>
            </a:r>
            <a:r>
              <a:rPr sz="3000" dirty="0">
                <a:latin typeface="Arial"/>
                <a:cs typeface="Arial"/>
              </a:rPr>
              <a:t>if the </a:t>
            </a:r>
            <a:r>
              <a:rPr sz="3000" spc="-5" dirty="0">
                <a:latin typeface="Arial"/>
                <a:cs typeface="Arial"/>
              </a:rPr>
              <a:t>process </a:t>
            </a:r>
            <a:r>
              <a:rPr sz="3000" dirty="0">
                <a:latin typeface="Arial"/>
                <a:cs typeface="Arial"/>
              </a:rPr>
              <a:t>is </a:t>
            </a:r>
            <a:r>
              <a:rPr sz="3000" spc="-5" dirty="0">
                <a:latin typeface="Arial"/>
                <a:cs typeface="Arial"/>
              </a:rPr>
              <a:t>able  to </a:t>
            </a:r>
            <a:r>
              <a:rPr sz="3000" dirty="0">
                <a:latin typeface="Arial"/>
                <a:cs typeface="Arial"/>
              </a:rPr>
              <a:t>meet </a:t>
            </a:r>
            <a:r>
              <a:rPr sz="3000" spc="-5" dirty="0">
                <a:latin typeface="Arial"/>
                <a:cs typeface="Arial"/>
              </a:rPr>
              <a:t>determine manufacturing target.  All </a:t>
            </a:r>
            <a:r>
              <a:rPr sz="3000" dirty="0">
                <a:latin typeface="Arial"/>
                <a:cs typeface="Arial"/>
              </a:rPr>
              <a:t>the </a:t>
            </a:r>
            <a:r>
              <a:rPr sz="3000" spc="-5" dirty="0">
                <a:latin typeface="Arial"/>
                <a:cs typeface="Arial"/>
              </a:rPr>
              <a:t>process </a:t>
            </a:r>
            <a:r>
              <a:rPr sz="3000" dirty="0">
                <a:latin typeface="Arial"/>
                <a:cs typeface="Arial"/>
              </a:rPr>
              <a:t>&amp; </a:t>
            </a:r>
            <a:r>
              <a:rPr sz="3000" spc="-5" dirty="0">
                <a:latin typeface="Arial"/>
                <a:cs typeface="Arial"/>
              </a:rPr>
              <a:t>manufacturing  equipment </a:t>
            </a:r>
            <a:r>
              <a:rPr sz="3000" dirty="0">
                <a:latin typeface="Arial"/>
                <a:cs typeface="Arial"/>
              </a:rPr>
              <a:t>is </a:t>
            </a:r>
            <a:r>
              <a:rPr sz="3000" spc="-5" dirty="0">
                <a:latin typeface="Arial"/>
                <a:cs typeface="Arial"/>
              </a:rPr>
              <a:t>proofed to </a:t>
            </a:r>
            <a:r>
              <a:rPr sz="3000" dirty="0">
                <a:latin typeface="Arial"/>
                <a:cs typeface="Arial"/>
              </a:rPr>
              <a:t>confirm </a:t>
            </a:r>
            <a:r>
              <a:rPr sz="3000" spc="-5" dirty="0">
                <a:latin typeface="Arial"/>
                <a:cs typeface="Arial"/>
              </a:rPr>
              <a:t>quality </a:t>
            </a:r>
            <a:r>
              <a:rPr sz="3000" dirty="0">
                <a:latin typeface="Arial"/>
                <a:cs typeface="Arial"/>
              </a:rPr>
              <a:t>&amp;  </a:t>
            </a:r>
            <a:r>
              <a:rPr sz="3000" spc="-5" dirty="0">
                <a:latin typeface="Arial"/>
                <a:cs typeface="Arial"/>
              </a:rPr>
              <a:t>output</a:t>
            </a:r>
            <a:r>
              <a:rPr sz="3000" spc="-10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capabilities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150">
              <a:latin typeface="Times New Roman"/>
              <a:cs typeface="Times New Roman"/>
            </a:endParaRPr>
          </a:p>
          <a:p>
            <a:pPr marL="295910" indent="-283845" algn="just">
              <a:lnSpc>
                <a:spcPct val="100000"/>
              </a:lnSpc>
              <a:buClr>
                <a:srgbClr val="3891A7"/>
              </a:buClr>
              <a:buSzPct val="80000"/>
              <a:buFont typeface="Wingdings 2"/>
              <a:buChar char=""/>
              <a:tabLst>
                <a:tab pos="296545" algn="l"/>
              </a:tabLst>
            </a:pPr>
            <a:r>
              <a:rPr sz="3000" dirty="0">
                <a:latin typeface="Arial"/>
                <a:cs typeface="Arial"/>
              </a:rPr>
              <a:t>Continued </a:t>
            </a:r>
            <a:r>
              <a:rPr sz="3000" spc="-5" dirty="0">
                <a:latin typeface="Arial"/>
                <a:cs typeface="Arial"/>
              </a:rPr>
              <a:t>process</a:t>
            </a:r>
            <a:r>
              <a:rPr sz="3000" spc="-55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validation:</a:t>
            </a:r>
            <a:endParaRPr sz="3000">
              <a:latin typeface="Arial"/>
              <a:cs typeface="Arial"/>
            </a:endParaRPr>
          </a:p>
          <a:p>
            <a:pPr marL="12700" marR="6350" indent="831850" algn="just">
              <a:lnSpc>
                <a:spcPct val="100000"/>
              </a:lnSpc>
              <a:spcBef>
                <a:spcPts val="605"/>
              </a:spcBef>
            </a:pPr>
            <a:r>
              <a:rPr sz="3000" dirty="0">
                <a:latin typeface="Arial"/>
                <a:cs typeface="Arial"/>
              </a:rPr>
              <a:t>It is the </a:t>
            </a:r>
            <a:r>
              <a:rPr sz="3000" spc="-5" dirty="0">
                <a:latin typeface="Arial"/>
                <a:cs typeface="Arial"/>
              </a:rPr>
              <a:t>ongoing monitoring </a:t>
            </a:r>
            <a:r>
              <a:rPr sz="3000" dirty="0">
                <a:latin typeface="Arial"/>
                <a:cs typeface="Arial"/>
              </a:rPr>
              <a:t>of </a:t>
            </a:r>
            <a:r>
              <a:rPr sz="3000" spc="-5" dirty="0">
                <a:latin typeface="Arial"/>
                <a:cs typeface="Arial"/>
              </a:rPr>
              <a:t>all  aspects of production </a:t>
            </a:r>
            <a:r>
              <a:rPr sz="3000" dirty="0">
                <a:latin typeface="Arial"/>
                <a:cs typeface="Arial"/>
              </a:rPr>
              <a:t>cycle. It </a:t>
            </a:r>
            <a:r>
              <a:rPr sz="3000" spc="-5" dirty="0">
                <a:latin typeface="Arial"/>
                <a:cs typeface="Arial"/>
              </a:rPr>
              <a:t>aims </a:t>
            </a:r>
            <a:r>
              <a:rPr sz="3000" spc="5" dirty="0">
                <a:latin typeface="Arial"/>
                <a:cs typeface="Arial"/>
              </a:rPr>
              <a:t>to  </a:t>
            </a:r>
            <a:r>
              <a:rPr sz="3000" spc="-5" dirty="0">
                <a:latin typeface="Arial"/>
                <a:cs typeface="Arial"/>
              </a:rPr>
              <a:t>ensure that </a:t>
            </a:r>
            <a:r>
              <a:rPr sz="3000" dirty="0">
                <a:latin typeface="Arial"/>
                <a:cs typeface="Arial"/>
              </a:rPr>
              <a:t>all levels </a:t>
            </a:r>
            <a:r>
              <a:rPr sz="3000" spc="-5" dirty="0">
                <a:latin typeface="Arial"/>
                <a:cs typeface="Arial"/>
              </a:rPr>
              <a:t>production </a:t>
            </a:r>
            <a:r>
              <a:rPr sz="3000" spc="-10" dirty="0">
                <a:latin typeface="Arial"/>
                <a:cs typeface="Arial"/>
              </a:rPr>
              <a:t>are  </a:t>
            </a:r>
            <a:r>
              <a:rPr sz="3000" spc="-5" dirty="0">
                <a:latin typeface="Arial"/>
                <a:cs typeface="Arial"/>
              </a:rPr>
              <a:t>controlled </a:t>
            </a:r>
            <a:r>
              <a:rPr sz="3000" dirty="0">
                <a:latin typeface="Arial"/>
                <a:cs typeface="Arial"/>
              </a:rPr>
              <a:t>&amp;</a:t>
            </a:r>
            <a:r>
              <a:rPr sz="3000" spc="-20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regulated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94816" y="86868"/>
            <a:ext cx="6886956" cy="11109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94816" y="681227"/>
            <a:ext cx="4428744" cy="11109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36015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EQUIPMENT</a:t>
            </a:r>
            <a:r>
              <a:rPr spc="-140" dirty="0"/>
              <a:t> </a:t>
            </a:r>
            <a:r>
              <a:rPr spc="-55" dirty="0"/>
              <a:t>VALIDATION/  </a:t>
            </a:r>
            <a:r>
              <a:rPr spc="-25" dirty="0"/>
              <a:t>QUALIFICATION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596897" y="1468577"/>
            <a:ext cx="6649720" cy="3092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105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spc="-5" dirty="0">
                <a:latin typeface="Arial"/>
                <a:cs typeface="Arial"/>
              </a:rPr>
              <a:t>Equipment validation </a:t>
            </a:r>
            <a:r>
              <a:rPr sz="3200" dirty="0">
                <a:latin typeface="Arial"/>
                <a:cs typeface="Arial"/>
              </a:rPr>
              <a:t>is </a:t>
            </a:r>
            <a:r>
              <a:rPr sz="3200" spc="-5" dirty="0">
                <a:latin typeface="Arial"/>
                <a:cs typeface="Arial"/>
              </a:rPr>
              <a:t>divided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into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3891A7"/>
              </a:buClr>
              <a:buFont typeface="Wingdings 2"/>
              <a:buChar char=""/>
            </a:pPr>
            <a:endParaRPr sz="4400">
              <a:latin typeface="Times New Roman"/>
              <a:cs typeface="Times New Roman"/>
            </a:endParaRPr>
          </a:p>
          <a:p>
            <a:pPr marL="847725" lvl="1" indent="-515620">
              <a:lnSpc>
                <a:spcPct val="100000"/>
              </a:lnSpc>
              <a:buClr>
                <a:srgbClr val="3891A7"/>
              </a:buClr>
              <a:buAutoNum type="arabicPeriod"/>
              <a:tabLst>
                <a:tab pos="847725" algn="l"/>
                <a:tab pos="848360" algn="l"/>
              </a:tabLst>
            </a:pPr>
            <a:r>
              <a:rPr sz="2800" dirty="0">
                <a:latin typeface="Arial"/>
                <a:cs typeface="Arial"/>
              </a:rPr>
              <a:t>Design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qualification</a:t>
            </a:r>
            <a:endParaRPr sz="2800">
              <a:latin typeface="Arial"/>
              <a:cs typeface="Arial"/>
            </a:endParaRPr>
          </a:p>
          <a:p>
            <a:pPr marL="847725" lvl="1" indent="-515620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AutoNum type="arabicPeriod"/>
              <a:tabLst>
                <a:tab pos="847725" algn="l"/>
                <a:tab pos="848360" algn="l"/>
              </a:tabLst>
            </a:pPr>
            <a:r>
              <a:rPr sz="2800" dirty="0">
                <a:latin typeface="Arial"/>
                <a:cs typeface="Arial"/>
              </a:rPr>
              <a:t>Installation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qualification</a:t>
            </a:r>
            <a:endParaRPr sz="2800">
              <a:latin typeface="Arial"/>
              <a:cs typeface="Arial"/>
            </a:endParaRPr>
          </a:p>
          <a:p>
            <a:pPr marL="847725" lvl="1" indent="-515620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AutoNum type="arabicPeriod"/>
              <a:tabLst>
                <a:tab pos="847725" algn="l"/>
                <a:tab pos="848360" algn="l"/>
              </a:tabLst>
            </a:pPr>
            <a:r>
              <a:rPr sz="2800" dirty="0">
                <a:latin typeface="Arial"/>
                <a:cs typeface="Arial"/>
              </a:rPr>
              <a:t>Operational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qualification</a:t>
            </a:r>
            <a:endParaRPr sz="2800">
              <a:latin typeface="Arial"/>
              <a:cs typeface="Arial"/>
            </a:endParaRPr>
          </a:p>
          <a:p>
            <a:pPr marL="847725" lvl="1" indent="-515620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AutoNum type="arabicPeriod"/>
              <a:tabLst>
                <a:tab pos="847725" algn="l"/>
                <a:tab pos="848360" algn="l"/>
              </a:tabLst>
            </a:pPr>
            <a:r>
              <a:rPr sz="2800" dirty="0">
                <a:latin typeface="Arial"/>
                <a:cs typeface="Arial"/>
              </a:rPr>
              <a:t>Performance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qualification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96897" y="478891"/>
            <a:ext cx="7261859" cy="611378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315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dirty="0">
                <a:latin typeface="Arial"/>
                <a:cs typeface="Arial"/>
              </a:rPr>
              <a:t>DQ:</a:t>
            </a:r>
            <a:endParaRPr sz="3200">
              <a:latin typeface="Arial"/>
              <a:cs typeface="Arial"/>
            </a:endParaRPr>
          </a:p>
          <a:p>
            <a:pPr marL="12700" marR="5080" indent="831850" algn="just">
              <a:lnSpc>
                <a:spcPct val="90000"/>
              </a:lnSpc>
              <a:spcBef>
                <a:spcPts val="600"/>
              </a:spcBef>
            </a:pPr>
            <a:r>
              <a:rPr sz="3200" spc="-5" dirty="0">
                <a:latin typeface="Arial"/>
                <a:cs typeface="Arial"/>
              </a:rPr>
              <a:t>It define </a:t>
            </a: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functional </a:t>
            </a:r>
            <a:r>
              <a:rPr sz="3200" dirty="0">
                <a:latin typeface="Arial"/>
                <a:cs typeface="Arial"/>
              </a:rPr>
              <a:t>&amp;  </a:t>
            </a:r>
            <a:r>
              <a:rPr sz="3200" spc="-5" dirty="0">
                <a:latin typeface="Arial"/>
                <a:cs typeface="Arial"/>
              </a:rPr>
              <a:t>operational specification of the  instrument </a:t>
            </a:r>
            <a:r>
              <a:rPr sz="3200" dirty="0">
                <a:latin typeface="Arial"/>
                <a:cs typeface="Arial"/>
              </a:rPr>
              <a:t>&amp; </a:t>
            </a:r>
            <a:r>
              <a:rPr sz="3200" spc="-5" dirty="0">
                <a:latin typeface="Arial"/>
                <a:cs typeface="Arial"/>
              </a:rPr>
              <a:t>details </a:t>
            </a:r>
            <a:r>
              <a:rPr sz="3200" dirty="0">
                <a:latin typeface="Arial"/>
                <a:cs typeface="Arial"/>
              </a:rPr>
              <a:t>for the</a:t>
            </a:r>
            <a:r>
              <a:rPr sz="3200" spc="7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continues  design in selection of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supplier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7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5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dirty="0">
                <a:latin typeface="Arial"/>
                <a:cs typeface="Arial"/>
              </a:rPr>
              <a:t>IQ:</a:t>
            </a:r>
            <a:endParaRPr sz="3200">
              <a:latin typeface="Arial"/>
              <a:cs typeface="Arial"/>
            </a:endParaRPr>
          </a:p>
          <a:p>
            <a:pPr marL="12700" marR="5080" indent="831850" algn="just">
              <a:lnSpc>
                <a:spcPct val="90000"/>
              </a:lnSpc>
              <a:spcBef>
                <a:spcPts val="600"/>
              </a:spcBef>
            </a:pPr>
            <a:r>
              <a:rPr sz="3200" dirty="0">
                <a:latin typeface="Arial"/>
                <a:cs typeface="Arial"/>
              </a:rPr>
              <a:t>Demonstrates </a:t>
            </a:r>
            <a:r>
              <a:rPr sz="3200" spc="-10" dirty="0">
                <a:latin typeface="Arial"/>
                <a:cs typeface="Arial"/>
              </a:rPr>
              <a:t>that </a:t>
            </a: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process </a:t>
            </a:r>
            <a:r>
              <a:rPr sz="3200" spc="-10" dirty="0">
                <a:latin typeface="Arial"/>
                <a:cs typeface="Arial"/>
              </a:rPr>
              <a:t>or  </a:t>
            </a:r>
            <a:r>
              <a:rPr sz="3200" spc="-5" dirty="0">
                <a:latin typeface="Arial"/>
                <a:cs typeface="Arial"/>
              </a:rPr>
              <a:t>equipment meets all specifications, is  installed </a:t>
            </a:r>
            <a:r>
              <a:rPr sz="3200" spc="-30" dirty="0">
                <a:latin typeface="Arial"/>
                <a:cs typeface="Arial"/>
              </a:rPr>
              <a:t>correctly, </a:t>
            </a:r>
            <a:r>
              <a:rPr sz="3200" spc="-5" dirty="0">
                <a:latin typeface="Arial"/>
                <a:cs typeface="Arial"/>
              </a:rPr>
              <a:t>and </a:t>
            </a:r>
            <a:r>
              <a:rPr sz="3200" dirty="0">
                <a:latin typeface="Arial"/>
                <a:cs typeface="Arial"/>
              </a:rPr>
              <a:t>all </a:t>
            </a:r>
            <a:r>
              <a:rPr sz="3200" spc="-5" dirty="0">
                <a:latin typeface="Arial"/>
                <a:cs typeface="Arial"/>
              </a:rPr>
              <a:t>required  components and </a:t>
            </a:r>
            <a:r>
              <a:rPr sz="3200" spc="-10" dirty="0">
                <a:latin typeface="Arial"/>
                <a:cs typeface="Arial"/>
              </a:rPr>
              <a:t>documentation  needed </a:t>
            </a:r>
            <a:r>
              <a:rPr sz="3200" dirty="0">
                <a:latin typeface="Arial"/>
                <a:cs typeface="Arial"/>
              </a:rPr>
              <a:t>for </a:t>
            </a:r>
            <a:r>
              <a:rPr sz="3200" spc="-5" dirty="0">
                <a:latin typeface="Arial"/>
                <a:cs typeface="Arial"/>
              </a:rPr>
              <a:t>continued operation </a:t>
            </a:r>
            <a:r>
              <a:rPr sz="3200" dirty="0">
                <a:latin typeface="Arial"/>
                <a:cs typeface="Arial"/>
              </a:rPr>
              <a:t>are  </a:t>
            </a:r>
            <a:r>
              <a:rPr sz="3200" spc="-5" dirty="0">
                <a:latin typeface="Arial"/>
                <a:cs typeface="Arial"/>
              </a:rPr>
              <a:t>installed and in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place.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96897" y="402691"/>
            <a:ext cx="7261225" cy="115316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700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dirty="0">
                <a:latin typeface="Arial"/>
                <a:cs typeface="Arial"/>
              </a:rPr>
              <a:t>OQ:</a:t>
            </a:r>
            <a:endParaRPr sz="3200">
              <a:latin typeface="Arial"/>
              <a:cs typeface="Arial"/>
            </a:endParaRPr>
          </a:p>
          <a:p>
            <a:pPr marL="844550">
              <a:lnSpc>
                <a:spcPct val="100000"/>
              </a:lnSpc>
              <a:spcBef>
                <a:spcPts val="600"/>
              </a:spcBef>
            </a:pPr>
            <a:r>
              <a:rPr sz="3200" dirty="0">
                <a:latin typeface="Arial"/>
                <a:cs typeface="Arial"/>
              </a:rPr>
              <a:t>Demonstrates</a:t>
            </a:r>
            <a:r>
              <a:rPr sz="3200" spc="34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that</a:t>
            </a:r>
            <a:r>
              <a:rPr sz="3200" spc="35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all</a:t>
            </a:r>
            <a:r>
              <a:rPr sz="3200" spc="35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facets</a:t>
            </a:r>
            <a:r>
              <a:rPr sz="3200" spc="36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of</a:t>
            </a:r>
            <a:r>
              <a:rPr sz="3200" spc="36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the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37686" y="1529537"/>
            <a:ext cx="552132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93420" algn="l"/>
                <a:tab pos="2908300" algn="l"/>
                <a:tab pos="3815079" algn="l"/>
              </a:tabLst>
            </a:pPr>
            <a:r>
              <a:rPr sz="3200" spc="-10" dirty="0">
                <a:latin typeface="Arial"/>
                <a:cs typeface="Arial"/>
              </a:rPr>
              <a:t>o</a:t>
            </a:r>
            <a:r>
              <a:rPr sz="3200" dirty="0">
                <a:latin typeface="Arial"/>
                <a:cs typeface="Arial"/>
              </a:rPr>
              <a:t>r	e</a:t>
            </a:r>
            <a:r>
              <a:rPr sz="3200" spc="-15" dirty="0">
                <a:latin typeface="Arial"/>
                <a:cs typeface="Arial"/>
              </a:rPr>
              <a:t>q</a:t>
            </a:r>
            <a:r>
              <a:rPr sz="3200" dirty="0">
                <a:latin typeface="Arial"/>
                <a:cs typeface="Arial"/>
              </a:rPr>
              <a:t>u</a:t>
            </a:r>
            <a:r>
              <a:rPr sz="3200" spc="-10" dirty="0">
                <a:latin typeface="Arial"/>
                <a:cs typeface="Arial"/>
              </a:rPr>
              <a:t>i</a:t>
            </a:r>
            <a:r>
              <a:rPr sz="3200" dirty="0">
                <a:latin typeface="Arial"/>
                <a:cs typeface="Arial"/>
              </a:rPr>
              <a:t>p</a:t>
            </a:r>
            <a:r>
              <a:rPr sz="3200" spc="-10" dirty="0">
                <a:latin typeface="Arial"/>
                <a:cs typeface="Arial"/>
              </a:rPr>
              <a:t>m</a:t>
            </a:r>
            <a:r>
              <a:rPr sz="3200" dirty="0">
                <a:latin typeface="Arial"/>
                <a:cs typeface="Arial"/>
              </a:rPr>
              <a:t>e</a:t>
            </a:r>
            <a:r>
              <a:rPr sz="3200" spc="-15" dirty="0">
                <a:latin typeface="Arial"/>
                <a:cs typeface="Arial"/>
              </a:rPr>
              <a:t>n</a:t>
            </a:r>
            <a:r>
              <a:rPr sz="3200" dirty="0">
                <a:latin typeface="Arial"/>
                <a:cs typeface="Arial"/>
              </a:rPr>
              <a:t>t	are	o</a:t>
            </a:r>
            <a:r>
              <a:rPr sz="3200" spc="-15" dirty="0">
                <a:latin typeface="Arial"/>
                <a:cs typeface="Arial"/>
              </a:rPr>
              <a:t>p</a:t>
            </a:r>
            <a:r>
              <a:rPr sz="3200" dirty="0">
                <a:latin typeface="Arial"/>
                <a:cs typeface="Arial"/>
              </a:rPr>
              <a:t>er</a:t>
            </a:r>
            <a:r>
              <a:rPr sz="3200" spc="-15" dirty="0">
                <a:latin typeface="Arial"/>
                <a:cs typeface="Arial"/>
              </a:rPr>
              <a:t>a</a:t>
            </a:r>
            <a:r>
              <a:rPr sz="3200" dirty="0">
                <a:latin typeface="Arial"/>
                <a:cs typeface="Arial"/>
              </a:rPr>
              <a:t>ti</a:t>
            </a:r>
            <a:r>
              <a:rPr sz="3200" spc="-15" dirty="0">
                <a:latin typeface="Arial"/>
                <a:cs typeface="Arial"/>
              </a:rPr>
              <a:t>n</a:t>
            </a:r>
            <a:r>
              <a:rPr sz="3200" dirty="0">
                <a:latin typeface="Arial"/>
                <a:cs typeface="Arial"/>
              </a:rPr>
              <a:t>g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96897" y="1529537"/>
            <a:ext cx="1646555" cy="15665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Arial"/>
                <a:cs typeface="Arial"/>
              </a:rPr>
              <a:t>process  </a:t>
            </a:r>
            <a:r>
              <a:rPr sz="3200" dirty="0">
                <a:latin typeface="Arial"/>
                <a:cs typeface="Arial"/>
              </a:rPr>
              <a:t>correctl</a:t>
            </a:r>
            <a:r>
              <a:rPr sz="3200" spc="-235" dirty="0">
                <a:latin typeface="Arial"/>
                <a:cs typeface="Arial"/>
              </a:rPr>
              <a:t>y</a:t>
            </a:r>
            <a:r>
              <a:rPr sz="3200" dirty="0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  <a:p>
            <a:pPr marL="295910" indent="-283845">
              <a:lnSpc>
                <a:spcPct val="100000"/>
              </a:lnSpc>
              <a:spcBef>
                <a:spcPts val="605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dirty="0">
                <a:latin typeface="Arial"/>
                <a:cs typeface="Arial"/>
              </a:rPr>
              <a:t>PQ: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29001" y="3145358"/>
            <a:ext cx="642874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36245" algn="l"/>
                <a:tab pos="928369" algn="l"/>
                <a:tab pos="1689100" algn="l"/>
                <a:tab pos="3309620" algn="l"/>
                <a:tab pos="3846195" algn="l"/>
              </a:tabLst>
            </a:pPr>
            <a:r>
              <a:rPr sz="3200" spc="-5" dirty="0">
                <a:latin typeface="Arial"/>
                <a:cs typeface="Arial"/>
              </a:rPr>
              <a:t>I</a:t>
            </a:r>
            <a:r>
              <a:rPr sz="3200" dirty="0">
                <a:latin typeface="Arial"/>
                <a:cs typeface="Arial"/>
              </a:rPr>
              <a:t>t	</a:t>
            </a:r>
            <a:r>
              <a:rPr sz="3200" spc="-5" dirty="0">
                <a:latin typeface="Arial"/>
                <a:cs typeface="Arial"/>
              </a:rPr>
              <a:t>i</a:t>
            </a:r>
            <a:r>
              <a:rPr sz="3200" dirty="0">
                <a:latin typeface="Arial"/>
                <a:cs typeface="Arial"/>
              </a:rPr>
              <a:t>s	t</a:t>
            </a:r>
            <a:r>
              <a:rPr sz="3200" spc="-10" dirty="0">
                <a:latin typeface="Arial"/>
                <a:cs typeface="Arial"/>
              </a:rPr>
              <a:t>h</a:t>
            </a:r>
            <a:r>
              <a:rPr sz="3200" dirty="0">
                <a:latin typeface="Arial"/>
                <a:cs typeface="Arial"/>
              </a:rPr>
              <a:t>e	pr</a:t>
            </a:r>
            <a:r>
              <a:rPr sz="3200" spc="-20" dirty="0">
                <a:latin typeface="Arial"/>
                <a:cs typeface="Arial"/>
              </a:rPr>
              <a:t>o</a:t>
            </a:r>
            <a:r>
              <a:rPr sz="3200" dirty="0">
                <a:latin typeface="Arial"/>
                <a:cs typeface="Arial"/>
              </a:rPr>
              <a:t>cess	</a:t>
            </a:r>
            <a:r>
              <a:rPr sz="3200" spc="-10" dirty="0">
                <a:latin typeface="Arial"/>
                <a:cs typeface="Arial"/>
              </a:rPr>
              <a:t>o</a:t>
            </a:r>
            <a:r>
              <a:rPr sz="3200" dirty="0">
                <a:latin typeface="Arial"/>
                <a:cs typeface="Arial"/>
              </a:rPr>
              <a:t>f	d</a:t>
            </a:r>
            <a:r>
              <a:rPr sz="3200" spc="-30" dirty="0">
                <a:latin typeface="Arial"/>
                <a:cs typeface="Arial"/>
              </a:rPr>
              <a:t>e</a:t>
            </a:r>
            <a:r>
              <a:rPr sz="3200" spc="5" dirty="0">
                <a:latin typeface="Arial"/>
                <a:cs typeface="Arial"/>
              </a:rPr>
              <a:t>m</a:t>
            </a:r>
            <a:r>
              <a:rPr sz="3200" spc="-15" dirty="0">
                <a:latin typeface="Arial"/>
                <a:cs typeface="Arial"/>
              </a:rPr>
              <a:t>o</a:t>
            </a:r>
            <a:r>
              <a:rPr sz="3200" dirty="0">
                <a:latin typeface="Arial"/>
                <a:cs typeface="Arial"/>
              </a:rPr>
              <a:t>nst</a:t>
            </a:r>
            <a:r>
              <a:rPr sz="3200" spc="-20" dirty="0">
                <a:latin typeface="Arial"/>
                <a:cs typeface="Arial"/>
              </a:rPr>
              <a:t>ra</a:t>
            </a:r>
            <a:r>
              <a:rPr sz="3200" dirty="0">
                <a:latin typeface="Arial"/>
                <a:cs typeface="Arial"/>
              </a:rPr>
              <a:t>ti</a:t>
            </a:r>
            <a:r>
              <a:rPr sz="3200" spc="-15" dirty="0">
                <a:latin typeface="Arial"/>
                <a:cs typeface="Arial"/>
              </a:rPr>
              <a:t>n</a:t>
            </a:r>
            <a:r>
              <a:rPr sz="3200" dirty="0">
                <a:latin typeface="Arial"/>
                <a:cs typeface="Arial"/>
              </a:rPr>
              <a:t>g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96897" y="3633596"/>
            <a:ext cx="444182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85570" algn="l"/>
                <a:tab pos="2533650" algn="l"/>
              </a:tabLst>
            </a:pPr>
            <a:r>
              <a:rPr sz="3200" dirty="0">
                <a:latin typeface="Arial"/>
                <a:cs typeface="Arial"/>
              </a:rPr>
              <a:t>th</a:t>
            </a:r>
            <a:r>
              <a:rPr sz="3200" spc="-15" dirty="0">
                <a:latin typeface="Arial"/>
                <a:cs typeface="Arial"/>
              </a:rPr>
              <a:t>a</a:t>
            </a:r>
            <a:r>
              <a:rPr sz="3200" dirty="0">
                <a:latin typeface="Arial"/>
                <a:cs typeface="Arial"/>
              </a:rPr>
              <a:t>t	</a:t>
            </a:r>
            <a:r>
              <a:rPr sz="3200" spc="-10" dirty="0">
                <a:latin typeface="Arial"/>
                <a:cs typeface="Arial"/>
              </a:rPr>
              <a:t>a</a:t>
            </a:r>
            <a:r>
              <a:rPr sz="3200" dirty="0">
                <a:latin typeface="Arial"/>
                <a:cs typeface="Arial"/>
              </a:rPr>
              <a:t>n	instrum</a:t>
            </a:r>
            <a:r>
              <a:rPr sz="3200" spc="-20" dirty="0">
                <a:latin typeface="Arial"/>
                <a:cs typeface="Arial"/>
              </a:rPr>
              <a:t>en</a:t>
            </a:r>
            <a:r>
              <a:rPr sz="3200" dirty="0">
                <a:latin typeface="Arial"/>
                <a:cs typeface="Arial"/>
              </a:rPr>
              <a:t>t</a:t>
            </a:r>
            <a:endParaRPr sz="3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96897" y="3633596"/>
            <a:ext cx="7260590" cy="1001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110480">
              <a:lnSpc>
                <a:spcPct val="100000"/>
              </a:lnSpc>
              <a:spcBef>
                <a:spcPts val="100"/>
              </a:spcBef>
              <a:tabLst>
                <a:tab pos="2213610" algn="l"/>
                <a:tab pos="4323080" algn="l"/>
                <a:tab pos="5013325" algn="l"/>
              </a:tabLst>
            </a:pPr>
            <a:r>
              <a:rPr sz="3200" dirty="0">
                <a:latin typeface="Arial"/>
                <a:cs typeface="Arial"/>
              </a:rPr>
              <a:t>co</a:t>
            </a:r>
            <a:r>
              <a:rPr sz="3200" spc="-20" dirty="0">
                <a:latin typeface="Arial"/>
                <a:cs typeface="Arial"/>
              </a:rPr>
              <a:t>n</a:t>
            </a:r>
            <a:r>
              <a:rPr sz="3200" dirty="0">
                <a:latin typeface="Arial"/>
                <a:cs typeface="Arial"/>
              </a:rPr>
              <a:t>sistent</a:t>
            </a:r>
            <a:r>
              <a:rPr sz="3200" spc="-10" dirty="0">
                <a:latin typeface="Arial"/>
                <a:cs typeface="Arial"/>
              </a:rPr>
              <a:t>l</a:t>
            </a:r>
            <a:r>
              <a:rPr sz="3200" dirty="0">
                <a:latin typeface="Arial"/>
                <a:cs typeface="Arial"/>
              </a:rPr>
              <a:t>y  p</a:t>
            </a:r>
            <a:r>
              <a:rPr sz="3200" spc="-10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rfor</a:t>
            </a:r>
            <a:r>
              <a:rPr sz="3200" spc="-25" dirty="0">
                <a:latin typeface="Arial"/>
                <a:cs typeface="Arial"/>
              </a:rPr>
              <a:t>m</a:t>
            </a:r>
            <a:r>
              <a:rPr sz="3200" dirty="0">
                <a:latin typeface="Arial"/>
                <a:cs typeface="Arial"/>
              </a:rPr>
              <a:t>ed	a</a:t>
            </a:r>
            <a:r>
              <a:rPr sz="3200" spc="-15" dirty="0">
                <a:latin typeface="Arial"/>
                <a:cs typeface="Arial"/>
              </a:rPr>
              <a:t>c</a:t>
            </a:r>
            <a:r>
              <a:rPr sz="3200" dirty="0">
                <a:latin typeface="Arial"/>
                <a:cs typeface="Arial"/>
              </a:rPr>
              <a:t>c</a:t>
            </a:r>
            <a:r>
              <a:rPr sz="3200" spc="-15" dirty="0">
                <a:latin typeface="Arial"/>
                <a:cs typeface="Arial"/>
              </a:rPr>
              <a:t>o</a:t>
            </a:r>
            <a:r>
              <a:rPr sz="3200" dirty="0">
                <a:latin typeface="Arial"/>
                <a:cs typeface="Arial"/>
              </a:rPr>
              <a:t>rdi</a:t>
            </a:r>
            <a:r>
              <a:rPr sz="3200" spc="-15" dirty="0">
                <a:latin typeface="Arial"/>
                <a:cs typeface="Arial"/>
              </a:rPr>
              <a:t>n</a:t>
            </a:r>
            <a:r>
              <a:rPr sz="3200" dirty="0">
                <a:latin typeface="Arial"/>
                <a:cs typeface="Arial"/>
              </a:rPr>
              <a:t>g	</a:t>
            </a:r>
            <a:r>
              <a:rPr sz="3200" spc="-5" dirty="0">
                <a:latin typeface="Arial"/>
                <a:cs typeface="Arial"/>
              </a:rPr>
              <a:t>t</a:t>
            </a:r>
            <a:r>
              <a:rPr sz="3200" dirty="0">
                <a:latin typeface="Arial"/>
                <a:cs typeface="Arial"/>
              </a:rPr>
              <a:t>o	sp</a:t>
            </a:r>
            <a:r>
              <a:rPr sz="3200" spc="-20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ci</a:t>
            </a:r>
            <a:r>
              <a:rPr sz="3200" spc="-15" dirty="0">
                <a:latin typeface="Arial"/>
                <a:cs typeface="Arial"/>
              </a:rPr>
              <a:t>f</a:t>
            </a:r>
            <a:r>
              <a:rPr sz="3200" dirty="0">
                <a:latin typeface="Arial"/>
                <a:cs typeface="Arial"/>
              </a:rPr>
              <a:t>icati</a:t>
            </a:r>
            <a:r>
              <a:rPr sz="3200" spc="-15" dirty="0">
                <a:latin typeface="Arial"/>
                <a:cs typeface="Arial"/>
              </a:rPr>
              <a:t>o</a:t>
            </a:r>
            <a:r>
              <a:rPr sz="3200" dirty="0">
                <a:latin typeface="Arial"/>
                <a:cs typeface="Arial"/>
              </a:rPr>
              <a:t>n</a:t>
            </a:r>
            <a:endParaRPr sz="3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96897" y="4608652"/>
            <a:ext cx="559117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Arial"/>
                <a:cs typeface="Arial"/>
              </a:rPr>
              <a:t>appropriate for </a:t>
            </a:r>
            <a:r>
              <a:rPr sz="3200" spc="-20" dirty="0">
                <a:latin typeface="Arial"/>
                <a:cs typeface="Arial"/>
              </a:rPr>
              <a:t>it’s </a:t>
            </a:r>
            <a:r>
              <a:rPr sz="3200" spc="-5" dirty="0">
                <a:latin typeface="Arial"/>
                <a:cs typeface="Arial"/>
              </a:rPr>
              <a:t>routine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work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2811" y="338327"/>
            <a:ext cx="3550920" cy="122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4602" y="490854"/>
            <a:ext cx="284670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5" dirty="0"/>
              <a:t>SOUR</a:t>
            </a:r>
            <a:r>
              <a:rPr sz="4300" spc="5" dirty="0"/>
              <a:t>C</a:t>
            </a:r>
            <a:r>
              <a:rPr sz="4300" spc="-5" dirty="0"/>
              <a:t>E’S</a:t>
            </a:r>
            <a:endParaRPr sz="4300"/>
          </a:p>
        </p:txBody>
      </p:sp>
      <p:sp>
        <p:nvSpPr>
          <p:cNvPr id="4" name="object 4"/>
          <p:cNvSpPr txBox="1"/>
          <p:nvPr/>
        </p:nvSpPr>
        <p:spPr>
          <a:xfrm>
            <a:off x="1596897" y="1392610"/>
            <a:ext cx="5276215" cy="341058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705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dirty="0">
                <a:latin typeface="Arial"/>
                <a:cs typeface="Arial"/>
              </a:rPr>
              <a:t>Raw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materials</a:t>
            </a:r>
            <a:endParaRPr sz="3200">
              <a:latin typeface="Arial"/>
              <a:cs typeface="Arial"/>
            </a:endParaRPr>
          </a:p>
          <a:p>
            <a:pPr marL="29591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spc="-5" dirty="0">
                <a:latin typeface="Arial"/>
                <a:cs typeface="Arial"/>
              </a:rPr>
              <a:t>Equipment </a:t>
            </a:r>
            <a:r>
              <a:rPr sz="3200" dirty="0">
                <a:latin typeface="Arial"/>
                <a:cs typeface="Arial"/>
              </a:rPr>
              <a:t>&amp;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15" dirty="0">
                <a:latin typeface="Arial"/>
                <a:cs typeface="Arial"/>
              </a:rPr>
              <a:t>instrument’s</a:t>
            </a:r>
            <a:endParaRPr sz="3200">
              <a:latin typeface="Arial"/>
              <a:cs typeface="Arial"/>
            </a:endParaRPr>
          </a:p>
          <a:p>
            <a:pPr marL="29591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spc="-5" dirty="0">
                <a:latin typeface="Arial"/>
                <a:cs typeface="Arial"/>
              </a:rPr>
              <a:t>Manufacturing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process</a:t>
            </a:r>
            <a:endParaRPr sz="3200">
              <a:latin typeface="Arial"/>
              <a:cs typeface="Arial"/>
            </a:endParaRPr>
          </a:p>
          <a:p>
            <a:pPr marL="29591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spc="-5" dirty="0">
                <a:latin typeface="Arial"/>
                <a:cs typeface="Arial"/>
              </a:rPr>
              <a:t>Container </a:t>
            </a:r>
            <a:r>
              <a:rPr sz="3200" dirty="0">
                <a:latin typeface="Arial"/>
                <a:cs typeface="Arial"/>
              </a:rPr>
              <a:t>&amp; closure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system</a:t>
            </a:r>
            <a:endParaRPr sz="3200">
              <a:latin typeface="Arial"/>
              <a:cs typeface="Arial"/>
            </a:endParaRPr>
          </a:p>
          <a:p>
            <a:pPr marL="295910" indent="-283845">
              <a:lnSpc>
                <a:spcPct val="100000"/>
              </a:lnSpc>
              <a:spcBef>
                <a:spcPts val="605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spc="-5" dirty="0">
                <a:latin typeface="Arial"/>
                <a:cs typeface="Arial"/>
              </a:rPr>
              <a:t>Manufacturing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environment</a:t>
            </a:r>
            <a:endParaRPr sz="3200">
              <a:latin typeface="Arial"/>
              <a:cs typeface="Arial"/>
            </a:endParaRPr>
          </a:p>
          <a:p>
            <a:pPr marL="29591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spc="-5" dirty="0">
                <a:latin typeface="Arial"/>
                <a:cs typeface="Arial"/>
              </a:rPr>
              <a:t>Worker’s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2811" y="10667"/>
            <a:ext cx="4904232" cy="122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62811" y="665987"/>
            <a:ext cx="4126991" cy="12207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514602" y="163194"/>
            <a:ext cx="4047490" cy="1336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4300" spc="-5" dirty="0"/>
              <a:t>STE</a:t>
            </a:r>
            <a:r>
              <a:rPr sz="4300" dirty="0"/>
              <a:t>R</a:t>
            </a:r>
            <a:r>
              <a:rPr sz="4300" spc="-5" dirty="0"/>
              <a:t>IL</a:t>
            </a:r>
            <a:r>
              <a:rPr sz="4300" spc="-20" dirty="0"/>
              <a:t>I</a:t>
            </a:r>
            <a:r>
              <a:rPr sz="4300" spc="-5" dirty="0"/>
              <a:t>Z</a:t>
            </a:r>
            <a:r>
              <a:rPr sz="4300" spc="-325" dirty="0"/>
              <a:t>A</a:t>
            </a:r>
            <a:r>
              <a:rPr sz="4300" spc="-5" dirty="0"/>
              <a:t>TION  PROCESSES</a:t>
            </a:r>
            <a:endParaRPr sz="4300"/>
          </a:p>
        </p:txBody>
      </p:sp>
      <p:sp>
        <p:nvSpPr>
          <p:cNvPr id="5" name="object 5"/>
          <p:cNvSpPr txBox="1"/>
          <p:nvPr/>
        </p:nvSpPr>
        <p:spPr>
          <a:xfrm>
            <a:off x="1596897" y="1371258"/>
            <a:ext cx="5113655" cy="1782445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869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sterilization </a:t>
            </a:r>
            <a:r>
              <a:rPr sz="3200" dirty="0">
                <a:latin typeface="Arial"/>
                <a:cs typeface="Arial"/>
              </a:rPr>
              <a:t>is </a:t>
            </a:r>
            <a:r>
              <a:rPr sz="3200" spc="-5" dirty="0">
                <a:latin typeface="Arial"/>
                <a:cs typeface="Arial"/>
              </a:rPr>
              <a:t>done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by</a:t>
            </a:r>
            <a:endParaRPr sz="3200">
              <a:latin typeface="Arial"/>
              <a:cs typeface="Arial"/>
            </a:endParaRPr>
          </a:p>
          <a:p>
            <a:pPr marL="1759585" lvl="1" indent="-1015365">
              <a:lnSpc>
                <a:spcPct val="100000"/>
              </a:lnSpc>
              <a:spcBef>
                <a:spcPts val="770"/>
              </a:spcBef>
              <a:buClr>
                <a:srgbClr val="C32C2D"/>
              </a:buClr>
              <a:buAutoNum type="arabicPeriod"/>
              <a:tabLst>
                <a:tab pos="1758950" algn="l"/>
                <a:tab pos="1759585" algn="l"/>
              </a:tabLst>
            </a:pPr>
            <a:r>
              <a:rPr sz="3200" dirty="0">
                <a:latin typeface="Arial"/>
                <a:cs typeface="Arial"/>
              </a:rPr>
              <a:t>Physical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method</a:t>
            </a:r>
            <a:endParaRPr sz="3200">
              <a:latin typeface="Arial"/>
              <a:cs typeface="Arial"/>
            </a:endParaRPr>
          </a:p>
          <a:p>
            <a:pPr marL="1759585" lvl="1" indent="-1015365">
              <a:lnSpc>
                <a:spcPct val="100000"/>
              </a:lnSpc>
              <a:spcBef>
                <a:spcPts val="770"/>
              </a:spcBef>
              <a:buClr>
                <a:srgbClr val="C32C2D"/>
              </a:buClr>
              <a:buAutoNum type="arabicPeriod"/>
              <a:tabLst>
                <a:tab pos="1758950" algn="l"/>
                <a:tab pos="1759585" algn="l"/>
              </a:tabLst>
            </a:pPr>
            <a:r>
              <a:rPr sz="3200" spc="-5" dirty="0">
                <a:latin typeface="Arial"/>
                <a:cs typeface="Arial"/>
              </a:rPr>
              <a:t>Chemical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method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2811" y="338327"/>
            <a:ext cx="4728972" cy="122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4602" y="490854"/>
            <a:ext cx="402717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5" dirty="0"/>
              <a:t>Physical</a:t>
            </a:r>
            <a:r>
              <a:rPr sz="4300" spc="-70" dirty="0"/>
              <a:t> </a:t>
            </a:r>
            <a:r>
              <a:rPr sz="4300" spc="-5" dirty="0"/>
              <a:t>Method</a:t>
            </a:r>
            <a:endParaRPr sz="4300"/>
          </a:p>
        </p:txBody>
      </p:sp>
      <p:sp>
        <p:nvSpPr>
          <p:cNvPr id="4" name="object 4"/>
          <p:cNvSpPr txBox="1"/>
          <p:nvPr/>
        </p:nvSpPr>
        <p:spPr>
          <a:xfrm>
            <a:off x="1596897" y="1373936"/>
            <a:ext cx="5361940" cy="409384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500"/>
              </a:spcBef>
              <a:buClr>
                <a:srgbClr val="3891A7"/>
              </a:buClr>
              <a:buSzPct val="80000"/>
              <a:buFont typeface="Wingdings 2"/>
              <a:buChar char=""/>
              <a:tabLst>
                <a:tab pos="296545" algn="l"/>
              </a:tabLst>
            </a:pPr>
            <a:r>
              <a:rPr sz="3000" dirty="0">
                <a:latin typeface="Arial"/>
                <a:cs typeface="Arial"/>
              </a:rPr>
              <a:t>Moist</a:t>
            </a:r>
            <a:r>
              <a:rPr sz="3000" spc="-5" dirty="0">
                <a:latin typeface="Arial"/>
                <a:cs typeface="Arial"/>
              </a:rPr>
              <a:t> </a:t>
            </a:r>
            <a:r>
              <a:rPr sz="3000" dirty="0">
                <a:latin typeface="Arial"/>
                <a:cs typeface="Arial"/>
              </a:rPr>
              <a:t>heat</a:t>
            </a:r>
            <a:endParaRPr sz="3000">
              <a:latin typeface="Arial"/>
              <a:cs typeface="Arial"/>
            </a:endParaRPr>
          </a:p>
          <a:p>
            <a:pPr marL="1759585" lvl="1" indent="-603885">
              <a:lnSpc>
                <a:spcPct val="100000"/>
              </a:lnSpc>
              <a:spcBef>
                <a:spcPts val="285"/>
              </a:spcBef>
              <a:buClr>
                <a:srgbClr val="954304"/>
              </a:buClr>
              <a:buAutoNum type="arabicPeriod"/>
              <a:tabLst>
                <a:tab pos="1758950" algn="l"/>
                <a:tab pos="1759585" algn="l"/>
              </a:tabLst>
            </a:pPr>
            <a:r>
              <a:rPr sz="2200" spc="-5" dirty="0">
                <a:latin typeface="Arial"/>
                <a:cs typeface="Arial"/>
              </a:rPr>
              <a:t>saturated steam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autoclave</a:t>
            </a:r>
            <a:endParaRPr sz="2200">
              <a:latin typeface="Arial"/>
              <a:cs typeface="Arial"/>
            </a:endParaRPr>
          </a:p>
          <a:p>
            <a:pPr marL="1759585" lvl="1" indent="-603885">
              <a:lnSpc>
                <a:spcPct val="100000"/>
              </a:lnSpc>
              <a:spcBef>
                <a:spcPts val="265"/>
              </a:spcBef>
              <a:buClr>
                <a:srgbClr val="954304"/>
              </a:buClr>
              <a:buAutoNum type="arabicPeriod"/>
              <a:tabLst>
                <a:tab pos="1758950" algn="l"/>
                <a:tab pos="1759585" algn="l"/>
              </a:tabLst>
            </a:pPr>
            <a:r>
              <a:rPr sz="2200" spc="-5" dirty="0">
                <a:latin typeface="Arial"/>
                <a:cs typeface="Arial"/>
              </a:rPr>
              <a:t>superheated water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autoclave</a:t>
            </a:r>
            <a:endParaRPr sz="2200">
              <a:latin typeface="Arial"/>
              <a:cs typeface="Arial"/>
            </a:endParaRPr>
          </a:p>
          <a:p>
            <a:pPr marL="1759585" lvl="1" indent="-603885">
              <a:lnSpc>
                <a:spcPct val="100000"/>
              </a:lnSpc>
              <a:spcBef>
                <a:spcPts val="265"/>
              </a:spcBef>
              <a:buClr>
                <a:srgbClr val="954304"/>
              </a:buClr>
              <a:buAutoNum type="arabicPeriod"/>
              <a:tabLst>
                <a:tab pos="1758950" algn="l"/>
                <a:tab pos="1759585" algn="l"/>
              </a:tabLst>
            </a:pPr>
            <a:r>
              <a:rPr sz="2200" spc="-5" dirty="0">
                <a:latin typeface="Arial"/>
                <a:cs typeface="Arial"/>
              </a:rPr>
              <a:t>air over steam</a:t>
            </a:r>
            <a:r>
              <a:rPr sz="2200" spc="3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autoclave</a:t>
            </a:r>
            <a:endParaRPr sz="22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Clr>
                <a:srgbClr val="954304"/>
              </a:buClr>
              <a:buFont typeface="Arial"/>
              <a:buAutoNum type="arabicPeriod"/>
            </a:pPr>
            <a:endParaRPr sz="35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buClr>
                <a:srgbClr val="3891A7"/>
              </a:buClr>
              <a:buSzPct val="80000"/>
              <a:buFont typeface="Wingdings 2"/>
              <a:buChar char=""/>
              <a:tabLst>
                <a:tab pos="296545" algn="l"/>
              </a:tabLst>
            </a:pPr>
            <a:r>
              <a:rPr sz="3000" spc="-5" dirty="0">
                <a:latin typeface="Arial"/>
                <a:cs typeface="Arial"/>
              </a:rPr>
              <a:t>Dry heat</a:t>
            </a:r>
            <a:endParaRPr sz="3000">
              <a:latin typeface="Arial"/>
              <a:cs typeface="Arial"/>
            </a:endParaRPr>
          </a:p>
          <a:p>
            <a:pPr marL="1716405" lvl="1" indent="-515620">
              <a:lnSpc>
                <a:spcPct val="100000"/>
              </a:lnSpc>
              <a:spcBef>
                <a:spcPts val="285"/>
              </a:spcBef>
              <a:buClr>
                <a:srgbClr val="954304"/>
              </a:buClr>
              <a:buAutoNum type="arabicPeriod"/>
              <a:tabLst>
                <a:tab pos="1716405" algn="l"/>
                <a:tab pos="1717039" algn="l"/>
              </a:tabLst>
            </a:pPr>
            <a:r>
              <a:rPr sz="2200" spc="-5" dirty="0">
                <a:latin typeface="Arial"/>
                <a:cs typeface="Arial"/>
              </a:rPr>
              <a:t>continuous tunnel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sterilizer</a:t>
            </a:r>
            <a:endParaRPr sz="2200">
              <a:latin typeface="Arial"/>
              <a:cs typeface="Arial"/>
            </a:endParaRPr>
          </a:p>
          <a:p>
            <a:pPr marL="1716405" lvl="1" indent="-515620">
              <a:lnSpc>
                <a:spcPct val="100000"/>
              </a:lnSpc>
              <a:spcBef>
                <a:spcPts val="265"/>
              </a:spcBef>
              <a:buClr>
                <a:srgbClr val="954304"/>
              </a:buClr>
              <a:buAutoNum type="arabicPeriod"/>
              <a:tabLst>
                <a:tab pos="1716405" algn="l"/>
                <a:tab pos="1717039" algn="l"/>
              </a:tabLst>
            </a:pPr>
            <a:r>
              <a:rPr sz="2200" spc="-5" dirty="0">
                <a:latin typeface="Arial"/>
                <a:cs typeface="Arial"/>
              </a:rPr>
              <a:t>hot </a:t>
            </a:r>
            <a:r>
              <a:rPr sz="2200" dirty="0">
                <a:latin typeface="Arial"/>
                <a:cs typeface="Arial"/>
              </a:rPr>
              <a:t>air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oven</a:t>
            </a:r>
            <a:endParaRPr sz="2200">
              <a:latin typeface="Arial"/>
              <a:cs typeface="Arial"/>
            </a:endParaRPr>
          </a:p>
          <a:p>
            <a:pPr marL="1716405" lvl="1" indent="-515620">
              <a:lnSpc>
                <a:spcPct val="100000"/>
              </a:lnSpc>
              <a:spcBef>
                <a:spcPts val="260"/>
              </a:spcBef>
              <a:buClr>
                <a:srgbClr val="954304"/>
              </a:buClr>
              <a:buAutoNum type="arabicPeriod"/>
              <a:tabLst>
                <a:tab pos="1716405" algn="l"/>
                <a:tab pos="1717039" algn="l"/>
              </a:tabLst>
            </a:pPr>
            <a:r>
              <a:rPr sz="2200" spc="-5" dirty="0">
                <a:latin typeface="Arial"/>
                <a:cs typeface="Arial"/>
              </a:rPr>
              <a:t>Red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heat</a:t>
            </a:r>
            <a:endParaRPr sz="2200">
              <a:latin typeface="Arial"/>
              <a:cs typeface="Arial"/>
            </a:endParaRPr>
          </a:p>
          <a:p>
            <a:pPr marL="1716405" lvl="1" indent="-515620">
              <a:lnSpc>
                <a:spcPct val="100000"/>
              </a:lnSpc>
              <a:spcBef>
                <a:spcPts val="270"/>
              </a:spcBef>
              <a:buClr>
                <a:srgbClr val="954304"/>
              </a:buClr>
              <a:buAutoNum type="arabicPeriod"/>
              <a:tabLst>
                <a:tab pos="1716405" algn="l"/>
                <a:tab pos="1717039" algn="l"/>
              </a:tabLst>
            </a:pPr>
            <a:r>
              <a:rPr sz="2200" spc="-5" dirty="0">
                <a:latin typeface="Arial"/>
                <a:cs typeface="Arial"/>
              </a:rPr>
              <a:t>Flaming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96897" y="1378029"/>
            <a:ext cx="6508750" cy="3371215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820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spc="-5" dirty="0">
                <a:latin typeface="Arial"/>
                <a:cs typeface="Arial"/>
              </a:rPr>
              <a:t>Radiation</a:t>
            </a:r>
            <a:endParaRPr sz="3200">
              <a:latin typeface="Arial"/>
              <a:cs typeface="Arial"/>
            </a:endParaRPr>
          </a:p>
          <a:p>
            <a:pPr marL="557530" marR="2032000" lvl="1" indent="-557530" algn="r">
              <a:lnSpc>
                <a:spcPct val="100000"/>
              </a:lnSpc>
              <a:spcBef>
                <a:spcPts val="615"/>
              </a:spcBef>
              <a:buClr>
                <a:srgbClr val="3891A7"/>
              </a:buClr>
              <a:buAutoNum type="arabicPeriod"/>
              <a:tabLst>
                <a:tab pos="557530" algn="l"/>
                <a:tab pos="558165" algn="l"/>
              </a:tabLst>
            </a:pPr>
            <a:r>
              <a:rPr sz="2800" spc="-5" dirty="0">
                <a:latin typeface="Arial"/>
                <a:cs typeface="Arial"/>
              </a:rPr>
              <a:t>Non-ionizing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radiations</a:t>
            </a:r>
            <a:endParaRPr sz="2800">
              <a:latin typeface="Arial"/>
              <a:cs typeface="Arial"/>
            </a:endParaRPr>
          </a:p>
          <a:p>
            <a:pPr marL="905510" marR="2030730" lvl="2" indent="-905510" algn="r">
              <a:lnSpc>
                <a:spcPct val="100000"/>
              </a:lnSpc>
              <a:spcBef>
                <a:spcPts val="595"/>
              </a:spcBef>
              <a:buClr>
                <a:srgbClr val="C32C2D"/>
              </a:buClr>
              <a:buSzPct val="83333"/>
              <a:buFont typeface="Wingdings"/>
              <a:buChar char=""/>
              <a:tabLst>
                <a:tab pos="905510" algn="l"/>
                <a:tab pos="906144" algn="l"/>
              </a:tabLst>
            </a:pPr>
            <a:r>
              <a:rPr sz="2400" spc="-5" dirty="0">
                <a:latin typeface="Arial"/>
                <a:cs typeface="Arial"/>
              </a:rPr>
              <a:t>Ultraviolet </a:t>
            </a:r>
            <a:r>
              <a:rPr sz="2400" dirty="0">
                <a:latin typeface="Arial"/>
                <a:cs typeface="Arial"/>
              </a:rPr>
              <a:t>(UV)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light</a:t>
            </a:r>
            <a:endParaRPr sz="2400">
              <a:latin typeface="Arial"/>
              <a:cs typeface="Arial"/>
            </a:endParaRPr>
          </a:p>
          <a:p>
            <a:pPr marL="844550" lvl="1" indent="-558165">
              <a:lnSpc>
                <a:spcPct val="100000"/>
              </a:lnSpc>
              <a:spcBef>
                <a:spcPts val="585"/>
              </a:spcBef>
              <a:buClr>
                <a:srgbClr val="3891A7"/>
              </a:buClr>
              <a:buAutoNum type="arabicPeriod"/>
              <a:tabLst>
                <a:tab pos="844550" algn="l"/>
                <a:tab pos="845185" algn="l"/>
              </a:tabLst>
            </a:pPr>
            <a:r>
              <a:rPr sz="2800" dirty="0">
                <a:latin typeface="Arial"/>
                <a:cs typeface="Arial"/>
              </a:rPr>
              <a:t>Ionizing radiations(cold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sterilization)</a:t>
            </a:r>
            <a:endParaRPr sz="2800">
              <a:latin typeface="Arial"/>
              <a:cs typeface="Arial"/>
            </a:endParaRPr>
          </a:p>
          <a:p>
            <a:pPr marL="1759585" lvl="2" indent="-906144">
              <a:lnSpc>
                <a:spcPct val="100000"/>
              </a:lnSpc>
              <a:spcBef>
                <a:spcPts val="590"/>
              </a:spcBef>
              <a:buClr>
                <a:srgbClr val="C32C2D"/>
              </a:buClr>
              <a:buSzPct val="83333"/>
              <a:buFont typeface="Wingdings"/>
              <a:buChar char=""/>
              <a:tabLst>
                <a:tab pos="1758950" algn="l"/>
                <a:tab pos="1759585" algn="l"/>
              </a:tabLst>
            </a:pPr>
            <a:r>
              <a:rPr sz="2400" spc="-5" dirty="0">
                <a:latin typeface="Arial"/>
                <a:cs typeface="Arial"/>
              </a:rPr>
              <a:t>X-rays</a:t>
            </a:r>
            <a:endParaRPr sz="2400">
              <a:latin typeface="Arial"/>
              <a:cs typeface="Arial"/>
            </a:endParaRPr>
          </a:p>
          <a:p>
            <a:pPr marL="1759585" lvl="2" indent="-906144">
              <a:lnSpc>
                <a:spcPct val="100000"/>
              </a:lnSpc>
              <a:spcBef>
                <a:spcPts val="580"/>
              </a:spcBef>
              <a:buClr>
                <a:srgbClr val="C32C2D"/>
              </a:buClr>
              <a:buFont typeface="Wingdings"/>
              <a:buChar char=""/>
              <a:tabLst>
                <a:tab pos="1758950" algn="l"/>
                <a:tab pos="1759585" algn="l"/>
              </a:tabLst>
            </a:pPr>
            <a:r>
              <a:rPr sz="2400" spc="-5" dirty="0">
                <a:latin typeface="Arial"/>
                <a:cs typeface="Arial"/>
              </a:rPr>
              <a:t>Gamma </a:t>
            </a:r>
            <a:r>
              <a:rPr sz="2400" dirty="0">
                <a:latin typeface="Arial"/>
                <a:cs typeface="Arial"/>
              </a:rPr>
              <a:t>rays</a:t>
            </a:r>
            <a:endParaRPr sz="2400">
              <a:latin typeface="Arial"/>
              <a:cs typeface="Arial"/>
            </a:endParaRPr>
          </a:p>
          <a:p>
            <a:pPr marL="1759585" lvl="2" indent="-906144">
              <a:lnSpc>
                <a:spcPct val="100000"/>
              </a:lnSpc>
              <a:spcBef>
                <a:spcPts val="575"/>
              </a:spcBef>
              <a:buClr>
                <a:srgbClr val="C32C2D"/>
              </a:buClr>
              <a:buFont typeface="Wingdings"/>
              <a:buChar char=""/>
              <a:tabLst>
                <a:tab pos="1758950" algn="l"/>
                <a:tab pos="1759585" algn="l"/>
              </a:tabLst>
            </a:pPr>
            <a:r>
              <a:rPr sz="2400" spc="-5" dirty="0">
                <a:latin typeface="Arial"/>
                <a:cs typeface="Arial"/>
              </a:rPr>
              <a:t>Cathode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rays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96897" y="1392610"/>
            <a:ext cx="3405504" cy="3039110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705"/>
              </a:spcBef>
              <a:buClr>
                <a:srgbClr val="3891A7"/>
              </a:buClr>
              <a:buSzPct val="79687"/>
              <a:buFont typeface="Wingdings 2"/>
              <a:buChar char=""/>
              <a:tabLst>
                <a:tab pos="296545" algn="l"/>
              </a:tabLst>
            </a:pPr>
            <a:r>
              <a:rPr sz="3200" spc="-5" dirty="0">
                <a:latin typeface="Arial"/>
                <a:cs typeface="Arial"/>
              </a:rPr>
              <a:t>Filtration</a:t>
            </a:r>
            <a:endParaRPr sz="320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79687"/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Arial"/>
                <a:cs typeface="Arial"/>
              </a:rPr>
              <a:t>Depth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filter</a:t>
            </a:r>
            <a:endParaRPr sz="3200">
              <a:latin typeface="Arial"/>
              <a:cs typeface="Arial"/>
            </a:endParaRPr>
          </a:p>
          <a:p>
            <a:pPr marL="844550" lvl="1" indent="-256540">
              <a:lnSpc>
                <a:spcPct val="100000"/>
              </a:lnSpc>
              <a:spcBef>
                <a:spcPts val="610"/>
              </a:spcBef>
              <a:buClr>
                <a:srgbClr val="FDB809"/>
              </a:buClr>
              <a:buFont typeface="Wingdings"/>
              <a:buChar char=""/>
              <a:tabLst>
                <a:tab pos="845185" algn="l"/>
              </a:tabLst>
            </a:pPr>
            <a:r>
              <a:rPr sz="2400" spc="-5" dirty="0">
                <a:latin typeface="Arial"/>
                <a:cs typeface="Arial"/>
              </a:rPr>
              <a:t>sintered glass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filter</a:t>
            </a:r>
            <a:endParaRPr sz="240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565"/>
              </a:spcBef>
              <a:buClr>
                <a:srgbClr val="3891A7"/>
              </a:buClr>
              <a:buSzPct val="79687"/>
              <a:buAutoNum type="arabicPeriod"/>
              <a:tabLst>
                <a:tab pos="527685" algn="l"/>
                <a:tab pos="528320" algn="l"/>
              </a:tabLst>
            </a:pPr>
            <a:r>
              <a:rPr sz="3200" dirty="0">
                <a:latin typeface="Arial"/>
                <a:cs typeface="Arial"/>
              </a:rPr>
              <a:t>Screen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filter</a:t>
            </a:r>
            <a:endParaRPr sz="3200">
              <a:latin typeface="Arial"/>
              <a:cs typeface="Arial"/>
            </a:endParaRPr>
          </a:p>
          <a:p>
            <a:pPr marL="844550" lvl="1" indent="-256540">
              <a:lnSpc>
                <a:spcPct val="100000"/>
              </a:lnSpc>
              <a:spcBef>
                <a:spcPts val="610"/>
              </a:spcBef>
              <a:buClr>
                <a:srgbClr val="FDB809"/>
              </a:buClr>
              <a:buFont typeface="Wingdings"/>
              <a:buChar char=""/>
              <a:tabLst>
                <a:tab pos="845185" algn="l"/>
              </a:tabLst>
            </a:pPr>
            <a:r>
              <a:rPr sz="2400" spc="-5" dirty="0">
                <a:latin typeface="Arial"/>
                <a:cs typeface="Arial"/>
              </a:rPr>
              <a:t>particulate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filter</a:t>
            </a:r>
            <a:endParaRPr sz="2400">
              <a:latin typeface="Arial"/>
              <a:cs typeface="Arial"/>
            </a:endParaRPr>
          </a:p>
          <a:p>
            <a:pPr marL="844550" lvl="1" indent="-256540">
              <a:lnSpc>
                <a:spcPct val="100000"/>
              </a:lnSpc>
              <a:spcBef>
                <a:spcPts val="580"/>
              </a:spcBef>
              <a:buClr>
                <a:srgbClr val="FDB809"/>
              </a:buClr>
              <a:buFont typeface="Wingdings"/>
              <a:buChar char=""/>
              <a:tabLst>
                <a:tab pos="845185" algn="l"/>
              </a:tabLst>
            </a:pPr>
            <a:r>
              <a:rPr sz="2400" spc="-5" dirty="0">
                <a:latin typeface="Arial"/>
                <a:cs typeface="Arial"/>
              </a:rPr>
              <a:t>microbial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filter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1580</Words>
  <Application>Microsoft Office PowerPoint</Application>
  <PresentationFormat>On-screen Show (4:3)</PresentationFormat>
  <Paragraphs>264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0" baseType="lpstr">
      <vt:lpstr>Arial</vt:lpstr>
      <vt:lpstr>Calibri</vt:lpstr>
      <vt:lpstr>Times New Roman</vt:lpstr>
      <vt:lpstr>Verdana</vt:lpstr>
      <vt:lpstr>Wingdings</vt:lpstr>
      <vt:lpstr>Wingdings 2</vt:lpstr>
      <vt:lpstr>Office Theme</vt:lpstr>
      <vt:lpstr>INDUSTRIAL  STERILIZATION ON LARGE  SCALE</vt:lpstr>
      <vt:lpstr>STERILIZATION</vt:lpstr>
      <vt:lpstr>PowerPoint Presentation</vt:lpstr>
      <vt:lpstr>WHY</vt:lpstr>
      <vt:lpstr>SOURCE’S</vt:lpstr>
      <vt:lpstr>STERILIZATION  PROCESSES</vt:lpstr>
      <vt:lpstr>Physical Method</vt:lpstr>
      <vt:lpstr>PowerPoint Presentation</vt:lpstr>
      <vt:lpstr>PowerPoint Presentation</vt:lpstr>
      <vt:lpstr>Chemical Method</vt:lpstr>
      <vt:lpstr>PROCESS SELECTION</vt:lpstr>
      <vt:lpstr>PowerPoint Presentation</vt:lpstr>
      <vt:lpstr>PowerPoint Presentation</vt:lpstr>
      <vt:lpstr>PowerPoint Presentation</vt:lpstr>
      <vt:lpstr>PROCESS FOR AQUEOUS  PREPARATIONS</vt:lpstr>
      <vt:lpstr>Use pre sterilized  individual component &amp;  aseptic compounding &amp;  filling</vt:lpstr>
      <vt:lpstr>If the product is non-aqueous, semi  solid or dry powder</vt:lpstr>
      <vt:lpstr>Use dry heat with an  alternative combination of  time &amp; temp° so the  standard cycle achieving  an SAL of ≤10-6</vt:lpstr>
      <vt:lpstr> Use the sterilized by  validated lower  irradiation dose</vt:lpstr>
      <vt:lpstr>SPECIFICATIONS</vt:lpstr>
      <vt:lpstr>AUTOCLAVE</vt:lpstr>
      <vt:lpstr>PowerPoint Presentation</vt:lpstr>
      <vt:lpstr>PowerPoint Presentation</vt:lpstr>
      <vt:lpstr>PowerPoint Presentation</vt:lpstr>
      <vt:lpstr>HOT AIR OVEN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DEVELOPMENT &amp; VALIDATION  OF PROCESS &amp; EQUIPMENT</vt:lpstr>
      <vt:lpstr>PowerPoint Presentation</vt:lpstr>
      <vt:lpstr>PowerPoint Presentation</vt:lpstr>
      <vt:lpstr>PowerPoint Presentation</vt:lpstr>
      <vt:lpstr>EQUIPMENT VALIDATION/  QUALIFICATION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INDUSTRIAL  STERILIZATION ON LARGE  SCALE</dc:title>
  <cp:lastModifiedBy>pintu</cp:lastModifiedBy>
  <cp:revision>1</cp:revision>
  <dcterms:created xsi:type="dcterms:W3CDTF">2020-06-22T09:24:21Z</dcterms:created>
  <dcterms:modified xsi:type="dcterms:W3CDTF">2020-06-22T09:33:14Z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2015-10-24T00:00:00Z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2020-06-22T00:00:00Z</vt:filetime>
  </property>
</Properties>
</file>