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n.mathworks.com/help/thingspeak/readsettings.html" TargetMode="External"/><Relationship Id="rId2" Type="http://schemas.openxmlformats.org/officeDocument/2006/relationships/hyperlink" Target="https://in.mathworks.com/help/thingspeak/createchannel.html" TargetMode="External"/><Relationship Id="rId1" Type="http://schemas.openxmlformats.org/officeDocument/2006/relationships/slideLayout" Target="../slideLayouts/slideLayout2.xml"/><Relationship Id="rId6" Type="http://schemas.openxmlformats.org/officeDocument/2006/relationships/hyperlink" Target="https://in.mathworks.com/help/thingspeak/createchart.html" TargetMode="External"/><Relationship Id="rId5" Type="http://schemas.openxmlformats.org/officeDocument/2006/relationships/hyperlink" Target="https://in.mathworks.com/help/thingspeak/deletechannel.html" TargetMode="External"/><Relationship Id="rId4" Type="http://schemas.openxmlformats.org/officeDocument/2006/relationships/hyperlink" Target="https://in.mathworks.com/help/thingspeak/clearchannel.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800"/>
          </a:xfrm>
        </p:spPr>
        <p:txBody>
          <a:bodyPr>
            <a:normAutofit fontScale="90000"/>
          </a:bodyPr>
          <a:lstStyle/>
          <a:p>
            <a:r>
              <a:rPr lang="en-US" dirty="0" smtClean="0"/>
              <a:t/>
            </a:r>
            <a:br>
              <a:rPr lang="en-US" dirty="0" smtClean="0"/>
            </a:br>
            <a:r>
              <a:rPr lang="en-US" dirty="0" smtClean="0"/>
              <a:t>World </a:t>
            </a:r>
            <a:r>
              <a:rPr lang="en-US" dirty="0"/>
              <a:t>Wide Web Communication</a:t>
            </a:r>
            <a:br>
              <a:rPr lang="en-US" dirty="0"/>
            </a:br>
            <a:endParaRPr lang="en-US" dirty="0"/>
          </a:p>
        </p:txBody>
      </p:sp>
      <p:sp>
        <p:nvSpPr>
          <p:cNvPr id="3" name="Subtitle 2"/>
          <p:cNvSpPr>
            <a:spLocks noGrp="1"/>
          </p:cNvSpPr>
          <p:nvPr>
            <p:ph type="subTitle" idx="1"/>
          </p:nvPr>
        </p:nvSpPr>
        <p:spPr>
          <a:xfrm>
            <a:off x="838200" y="1295400"/>
            <a:ext cx="7620000" cy="4876800"/>
          </a:xfrm>
        </p:spPr>
        <p:txBody>
          <a:bodyPr>
            <a:normAutofit/>
          </a:bodyPr>
          <a:lstStyle/>
          <a:p>
            <a:pPr algn="l"/>
            <a:r>
              <a:rPr lang="en-US" sz="2200" dirty="0">
                <a:solidFill>
                  <a:schemeClr val="tx1">
                    <a:lumMod val="85000"/>
                    <a:lumOff val="15000"/>
                  </a:schemeClr>
                </a:solidFill>
                <a:latin typeface="Times New Roman" pitchFamily="18" charset="0"/>
                <a:cs typeface="Times New Roman" pitchFamily="18" charset="0"/>
              </a:rPr>
              <a:t>The World Wide Web is about communication between web </a:t>
            </a:r>
            <a:r>
              <a:rPr lang="en-US" sz="2200" b="1" dirty="0">
                <a:solidFill>
                  <a:schemeClr val="tx1">
                    <a:lumMod val="85000"/>
                    <a:lumOff val="15000"/>
                  </a:schemeClr>
                </a:solidFill>
                <a:latin typeface="Times New Roman" pitchFamily="18" charset="0"/>
                <a:cs typeface="Times New Roman" pitchFamily="18" charset="0"/>
              </a:rPr>
              <a:t>clients</a:t>
            </a:r>
            <a:r>
              <a:rPr lang="en-US" sz="2200" dirty="0">
                <a:solidFill>
                  <a:schemeClr val="tx1">
                    <a:lumMod val="85000"/>
                    <a:lumOff val="15000"/>
                  </a:schemeClr>
                </a:solidFill>
                <a:latin typeface="Times New Roman" pitchFamily="18" charset="0"/>
                <a:cs typeface="Times New Roman" pitchFamily="18" charset="0"/>
              </a:rPr>
              <a:t> and web </a:t>
            </a:r>
            <a:r>
              <a:rPr lang="en-US" sz="2200" b="1" dirty="0">
                <a:solidFill>
                  <a:schemeClr val="tx1">
                    <a:lumMod val="85000"/>
                    <a:lumOff val="15000"/>
                  </a:schemeClr>
                </a:solidFill>
                <a:latin typeface="Times New Roman" pitchFamily="18" charset="0"/>
                <a:cs typeface="Times New Roman" pitchFamily="18" charset="0"/>
              </a:rPr>
              <a:t>servers</a:t>
            </a:r>
            <a:r>
              <a:rPr lang="en-US" sz="2200" dirty="0">
                <a:solidFill>
                  <a:schemeClr val="tx1">
                    <a:lumMod val="85000"/>
                    <a:lumOff val="15000"/>
                  </a:schemeClr>
                </a:solidFill>
                <a:latin typeface="Times New Roman" pitchFamily="18" charset="0"/>
                <a:cs typeface="Times New Roman" pitchFamily="18" charset="0"/>
              </a:rPr>
              <a:t>.</a:t>
            </a:r>
          </a:p>
          <a:p>
            <a:pPr algn="l"/>
            <a:r>
              <a:rPr lang="en-US" sz="2200" b="1" dirty="0">
                <a:solidFill>
                  <a:schemeClr val="tx1">
                    <a:lumMod val="85000"/>
                    <a:lumOff val="15000"/>
                  </a:schemeClr>
                </a:solidFill>
                <a:latin typeface="Times New Roman" pitchFamily="18" charset="0"/>
                <a:cs typeface="Times New Roman" pitchFamily="18" charset="0"/>
              </a:rPr>
              <a:t>Clients</a:t>
            </a:r>
            <a:r>
              <a:rPr lang="en-US" sz="2200" dirty="0">
                <a:solidFill>
                  <a:schemeClr val="tx1">
                    <a:lumMod val="85000"/>
                    <a:lumOff val="15000"/>
                  </a:schemeClr>
                </a:solidFill>
                <a:latin typeface="Times New Roman" pitchFamily="18" charset="0"/>
                <a:cs typeface="Times New Roman" pitchFamily="18" charset="0"/>
              </a:rPr>
              <a:t> are often browsers (Chrome, Edge, Safari), but they can be any type of program or device.</a:t>
            </a:r>
          </a:p>
          <a:p>
            <a:pPr algn="l"/>
            <a:r>
              <a:rPr lang="en-US" sz="2200" b="1" dirty="0">
                <a:solidFill>
                  <a:schemeClr val="tx1">
                    <a:lumMod val="85000"/>
                    <a:lumOff val="15000"/>
                  </a:schemeClr>
                </a:solidFill>
                <a:latin typeface="Times New Roman" pitchFamily="18" charset="0"/>
                <a:cs typeface="Times New Roman" pitchFamily="18" charset="0"/>
              </a:rPr>
              <a:t>Servers</a:t>
            </a:r>
            <a:r>
              <a:rPr lang="en-US" sz="2200" dirty="0">
                <a:solidFill>
                  <a:schemeClr val="tx1">
                    <a:lumMod val="85000"/>
                    <a:lumOff val="15000"/>
                  </a:schemeClr>
                </a:solidFill>
                <a:latin typeface="Times New Roman" pitchFamily="18" charset="0"/>
                <a:cs typeface="Times New Roman" pitchFamily="18" charset="0"/>
              </a:rPr>
              <a:t> are most often computers in the cloud.</a:t>
            </a:r>
          </a:p>
          <a:p>
            <a:pPr algn="l"/>
            <a:r>
              <a:rPr lang="en-US" sz="2200" dirty="0">
                <a:solidFill>
                  <a:schemeClr val="tx1">
                    <a:lumMod val="85000"/>
                    <a:lumOff val="15000"/>
                  </a:schemeClr>
                </a:solidFill>
                <a:latin typeface="Times New Roman" pitchFamily="18" charset="0"/>
                <a:cs typeface="Times New Roman" pitchFamily="18" charset="0"/>
              </a:rPr>
              <a:t/>
            </a:r>
            <a:br>
              <a:rPr lang="en-US" sz="2200" dirty="0">
                <a:solidFill>
                  <a:schemeClr val="tx1">
                    <a:lumMod val="85000"/>
                    <a:lumOff val="15000"/>
                  </a:schemeClr>
                </a:solidFill>
                <a:latin typeface="Times New Roman" pitchFamily="18" charset="0"/>
                <a:cs typeface="Times New Roman" pitchFamily="18" charset="0"/>
              </a:rPr>
            </a:br>
            <a:endParaRPr lang="en-US" sz="2200" dirty="0">
              <a:solidFill>
                <a:schemeClr val="tx1">
                  <a:lumMod val="85000"/>
                  <a:lumOff val="15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38200" y="3276600"/>
            <a:ext cx="7629525" cy="2181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1829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09600" y="1376363"/>
            <a:ext cx="7924800" cy="4719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0471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a:t>When to Use REST</a:t>
            </a:r>
          </a:p>
          <a:p>
            <a:r>
              <a:rPr lang="en-US" dirty="0"/>
              <a:t>In these scenarios, it is useful to use REST calls to update or retrieve data from a </a:t>
            </a:r>
            <a:r>
              <a:rPr lang="en-US" dirty="0" err="1"/>
              <a:t>ThingSpeak</a:t>
            </a:r>
            <a:r>
              <a:rPr lang="en-US" dirty="0"/>
              <a:t> channel.</a:t>
            </a:r>
          </a:p>
          <a:p>
            <a:r>
              <a:rPr lang="en-US" dirty="0"/>
              <a:t>You need to retrieve any historical data, such as data within a defined time range.</a:t>
            </a:r>
          </a:p>
          <a:p>
            <a:r>
              <a:rPr lang="en-US" dirty="0"/>
              <a:t>You want to </a:t>
            </a:r>
            <a:r>
              <a:rPr lang="en-US" dirty="0">
                <a:hlinkClick r:id="rId2"/>
              </a:rPr>
              <a:t>Create Channel</a:t>
            </a:r>
            <a:r>
              <a:rPr lang="en-US" dirty="0"/>
              <a:t>, </a:t>
            </a:r>
            <a:r>
              <a:rPr lang="en-US" dirty="0">
                <a:hlinkClick r:id="rId3"/>
              </a:rPr>
              <a:t>Read Settings</a:t>
            </a:r>
            <a:r>
              <a:rPr lang="en-US" dirty="0"/>
              <a:t>, </a:t>
            </a:r>
            <a:r>
              <a:rPr lang="en-US" dirty="0">
                <a:hlinkClick r:id="rId4"/>
              </a:rPr>
              <a:t>Clear Channel</a:t>
            </a:r>
            <a:r>
              <a:rPr lang="en-US" dirty="0"/>
              <a:t>, </a:t>
            </a:r>
            <a:r>
              <a:rPr lang="en-US" dirty="0">
                <a:hlinkClick r:id="rId5"/>
              </a:rPr>
              <a:t>Delete Channel</a:t>
            </a:r>
            <a:r>
              <a:rPr lang="en-US" dirty="0"/>
              <a:t>, or </a:t>
            </a:r>
            <a:r>
              <a:rPr lang="en-US" dirty="0">
                <a:hlinkClick r:id="rId6"/>
              </a:rPr>
              <a:t>Create Chart</a:t>
            </a:r>
            <a:r>
              <a:rPr lang="en-US" dirty="0"/>
              <a:t>.</a:t>
            </a:r>
          </a:p>
          <a:p>
            <a:r>
              <a:rPr lang="en-US" dirty="0"/>
              <a:t>You need a response for your GET or POST request.</a:t>
            </a:r>
          </a:p>
          <a:p>
            <a:r>
              <a:rPr lang="en-US" b="1" dirty="0"/>
              <a:t>When to Use MQTT</a:t>
            </a:r>
          </a:p>
          <a:p>
            <a:r>
              <a:rPr lang="en-US" dirty="0"/>
              <a:t>In these scenarios, it is useful to use MQTT to update data to a </a:t>
            </a:r>
            <a:r>
              <a:rPr lang="en-US" dirty="0" err="1"/>
              <a:t>ThingSpeak</a:t>
            </a:r>
            <a:r>
              <a:rPr lang="en-US" dirty="0"/>
              <a:t> channel.</a:t>
            </a:r>
          </a:p>
          <a:p>
            <a:r>
              <a:rPr lang="en-US" dirty="0"/>
              <a:t>Your device is power-constrained, and you want lower battery consumption to send data to </a:t>
            </a:r>
            <a:r>
              <a:rPr lang="en-US" dirty="0" err="1"/>
              <a:t>ThingSpeak</a:t>
            </a:r>
            <a:r>
              <a:rPr lang="en-US" dirty="0"/>
              <a:t>. Also, an MQTT PUBLISH operation is typically faster in this scenario.</a:t>
            </a:r>
          </a:p>
          <a:p>
            <a:r>
              <a:rPr lang="en-US" dirty="0"/>
              <a:t>Your device connectivity is intermittent, and you have limited bandwidth usage.</a:t>
            </a:r>
          </a:p>
          <a:p>
            <a:r>
              <a:rPr lang="en-US" dirty="0"/>
              <a:t>You want immediate updates of data posted to a channel.</a:t>
            </a:r>
          </a:p>
          <a:p>
            <a:r>
              <a:rPr lang="en-US"/>
              <a:t>You want messages pushed to you instead of needing to poll the server for new messages.</a:t>
            </a:r>
          </a:p>
          <a:p>
            <a:endParaRPr lang="en-US"/>
          </a:p>
        </p:txBody>
      </p:sp>
    </p:spTree>
    <p:extLst>
      <p:ext uri="{BB962C8B-B14F-4D97-AF65-F5344CB8AC3E}">
        <p14:creationId xmlns="" xmlns:p14="http://schemas.microsoft.com/office/powerpoint/2010/main" val="1401526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HTTP </a:t>
            </a:r>
            <a:r>
              <a:rPr lang="en-US" dirty="0"/>
              <a:t>Request / Response</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Communication between clients and servers is done by </a:t>
            </a:r>
            <a:r>
              <a:rPr lang="en-US" sz="2400" b="1" dirty="0">
                <a:solidFill>
                  <a:srgbClr val="FF0000"/>
                </a:solidFill>
                <a:latin typeface="Times New Roman" pitchFamily="18" charset="0"/>
                <a:cs typeface="Times New Roman" pitchFamily="18" charset="0"/>
              </a:rPr>
              <a:t>requests</a:t>
            </a:r>
            <a:r>
              <a:rPr lang="en-US" sz="2400" dirty="0">
                <a:latin typeface="Times New Roman" pitchFamily="18" charset="0"/>
                <a:cs typeface="Times New Roman" pitchFamily="18" charset="0"/>
              </a:rPr>
              <a:t> and </a:t>
            </a:r>
            <a:r>
              <a:rPr lang="en-US" sz="2400" b="1" dirty="0">
                <a:solidFill>
                  <a:srgbClr val="FF0000"/>
                </a:solidFill>
                <a:latin typeface="Times New Roman" pitchFamily="18" charset="0"/>
                <a:cs typeface="Times New Roman" pitchFamily="18" charset="0"/>
              </a:rPr>
              <a:t>responses</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A client (a browser) sends an </a:t>
            </a:r>
            <a:r>
              <a:rPr lang="en-US" sz="2400" b="1" dirty="0">
                <a:latin typeface="Times New Roman" pitchFamily="18" charset="0"/>
                <a:cs typeface="Times New Roman" pitchFamily="18" charset="0"/>
              </a:rPr>
              <a:t>HTTP request</a:t>
            </a:r>
            <a:r>
              <a:rPr lang="en-US" sz="2400" dirty="0">
                <a:latin typeface="Times New Roman" pitchFamily="18" charset="0"/>
                <a:cs typeface="Times New Roman" pitchFamily="18" charset="0"/>
              </a:rPr>
              <a:t> to the web</a:t>
            </a:r>
          </a:p>
          <a:p>
            <a:r>
              <a:rPr lang="en-US" sz="2400" dirty="0">
                <a:latin typeface="Times New Roman" pitchFamily="18" charset="0"/>
                <a:cs typeface="Times New Roman" pitchFamily="18" charset="0"/>
              </a:rPr>
              <a:t>An web server receives the request</a:t>
            </a:r>
          </a:p>
          <a:p>
            <a:r>
              <a:rPr lang="en-US" sz="2400" dirty="0">
                <a:latin typeface="Times New Roman" pitchFamily="18" charset="0"/>
                <a:cs typeface="Times New Roman" pitchFamily="18" charset="0"/>
              </a:rPr>
              <a:t>The server runs an application to process the request</a:t>
            </a:r>
          </a:p>
          <a:p>
            <a:r>
              <a:rPr lang="en-US" sz="2400" dirty="0">
                <a:latin typeface="Times New Roman" pitchFamily="18" charset="0"/>
                <a:cs typeface="Times New Roman" pitchFamily="18" charset="0"/>
              </a:rPr>
              <a:t>The server returns an </a:t>
            </a:r>
            <a:r>
              <a:rPr lang="en-US" sz="2400" b="1" dirty="0">
                <a:latin typeface="Times New Roman" pitchFamily="18" charset="0"/>
                <a:cs typeface="Times New Roman" pitchFamily="18" charset="0"/>
              </a:rPr>
              <a:t>HTTP response</a:t>
            </a:r>
            <a:r>
              <a:rPr lang="en-US" sz="2400" dirty="0">
                <a:latin typeface="Times New Roman" pitchFamily="18" charset="0"/>
                <a:cs typeface="Times New Roman" pitchFamily="18" charset="0"/>
              </a:rPr>
              <a:t> (output) to the browser</a:t>
            </a:r>
          </a:p>
          <a:p>
            <a:r>
              <a:rPr lang="en-US" sz="2400" dirty="0">
                <a:latin typeface="Times New Roman" pitchFamily="18" charset="0"/>
                <a:cs typeface="Times New Roman" pitchFamily="18" charset="0"/>
              </a:rPr>
              <a:t>The client (the browser) receives the response</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93324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sz="3300" dirty="0" smtClean="0"/>
              <a:t>MQTT( </a:t>
            </a:r>
            <a:r>
              <a:rPr lang="en-US" sz="3300" b="1" dirty="0" smtClean="0"/>
              <a:t>Message </a:t>
            </a:r>
            <a:r>
              <a:rPr lang="en-US" sz="3300" b="1" dirty="0"/>
              <a:t>Queuing Telemetry </a:t>
            </a:r>
            <a:r>
              <a:rPr lang="en-US" sz="3300" b="1" dirty="0" smtClean="0"/>
              <a:t>Transport)</a:t>
            </a:r>
            <a:r>
              <a:rPr lang="en-US" sz="3300" dirty="0" smtClean="0"/>
              <a:t/>
            </a:r>
            <a:br>
              <a:rPr lang="en-US" sz="3300" dirty="0" smtClean="0"/>
            </a:br>
            <a:endParaRPr lang="en-US" sz="3300" dirty="0"/>
          </a:p>
        </p:txBody>
      </p:sp>
      <p:sp>
        <p:nvSpPr>
          <p:cNvPr id="3" name="Content Placeholder 2"/>
          <p:cNvSpPr>
            <a:spLocks noGrp="1"/>
          </p:cNvSpPr>
          <p:nvPr>
            <p:ph idx="1"/>
          </p:nvPr>
        </p:nvSpPr>
        <p:spPr/>
        <p:txBody>
          <a:bodyPr>
            <a:normAutofit/>
          </a:bodyPr>
          <a:lstStyle/>
          <a:p>
            <a:r>
              <a:rPr lang="en-US" sz="2200" dirty="0">
                <a:latin typeface="Times New Roman" pitchFamily="18" charset="0"/>
                <a:cs typeface="Times New Roman" pitchFamily="18" charset="0"/>
              </a:rPr>
              <a:t>MQTT stands for MQ Telemetry Transport</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It is a </a:t>
            </a:r>
            <a:r>
              <a:rPr lang="en-US" sz="2200" dirty="0">
                <a:solidFill>
                  <a:srgbClr val="FF0000"/>
                </a:solidFill>
                <a:latin typeface="Times New Roman" pitchFamily="18" charset="0"/>
                <a:cs typeface="Times New Roman" pitchFamily="18" charset="0"/>
              </a:rPr>
              <a:t>publish/subscribe</a:t>
            </a:r>
            <a:r>
              <a:rPr lang="en-US" sz="2200" dirty="0">
                <a:latin typeface="Times New Roman" pitchFamily="18" charset="0"/>
                <a:cs typeface="Times New Roman" pitchFamily="18" charset="0"/>
              </a:rPr>
              <a:t>, extremely simple and lightweight messaging protocol, designed for constrained devices and low-bandwidth, high-latency or unreliable networks</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The design principles are to </a:t>
            </a:r>
            <a:r>
              <a:rPr lang="en-US" sz="2200" dirty="0" smtClean="0">
                <a:latin typeface="Times New Roman" pitchFamily="18" charset="0"/>
                <a:cs typeface="Times New Roman" pitchFamily="18" charset="0"/>
              </a:rPr>
              <a:t>minimize </a:t>
            </a:r>
            <a:r>
              <a:rPr lang="en-US" sz="2200" dirty="0">
                <a:latin typeface="Times New Roman" pitchFamily="18" charset="0"/>
                <a:cs typeface="Times New Roman" pitchFamily="18" charset="0"/>
              </a:rPr>
              <a:t>network bandwidth and device resource requirements whilst also attempting to ensure reliability and some degree of assurance of delivery. These principles also turn out to make the protocol ideal of the emerging “</a:t>
            </a:r>
            <a:r>
              <a:rPr lang="en-US" sz="2200" dirty="0">
                <a:solidFill>
                  <a:srgbClr val="FF0000"/>
                </a:solidFill>
                <a:latin typeface="Times New Roman" pitchFamily="18" charset="0"/>
                <a:cs typeface="Times New Roman" pitchFamily="18" charset="0"/>
              </a:rPr>
              <a:t>machine-to-machine” (M2M) or “Internet of Things</a:t>
            </a:r>
            <a:r>
              <a:rPr lang="en-US" sz="2200" dirty="0">
                <a:latin typeface="Times New Roman" pitchFamily="18" charset="0"/>
                <a:cs typeface="Times New Roman" pitchFamily="18" charset="0"/>
              </a:rPr>
              <a:t>” world of connected devices, and for mobile applications where bandwidth and battery power are at a premium.</a:t>
            </a:r>
          </a:p>
        </p:txBody>
      </p:sp>
    </p:spTree>
    <p:extLst>
      <p:ext uri="{BB962C8B-B14F-4D97-AF65-F5344CB8AC3E}">
        <p14:creationId xmlns="" xmlns:p14="http://schemas.microsoft.com/office/powerpoint/2010/main" val="58647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https://www.opc-router.de/wp-content/uploads/2020/01/MQTT_Schema_EN.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00200" y="2286000"/>
            <a:ext cx="6343650" cy="32385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3075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r>
              <a:rPr lang="en-US" dirty="0">
                <a:latin typeface="Times New Roman" pitchFamily="18" charset="0"/>
                <a:cs typeface="Times New Roman" pitchFamily="18" charset="0"/>
              </a:rPr>
              <a:t>Like any other internet protocol, MQTT is based on clients and a server. Likewise, the server is the guy who is responsible for handling the client’s requests of receiving or sending data between each other.</a:t>
            </a:r>
          </a:p>
          <a:p>
            <a:pPr fontAlgn="base"/>
            <a:r>
              <a:rPr lang="en-US" dirty="0">
                <a:latin typeface="Times New Roman" pitchFamily="18" charset="0"/>
                <a:cs typeface="Times New Roman" pitchFamily="18" charset="0"/>
              </a:rPr>
              <a:t>MQTT server is called a </a:t>
            </a:r>
            <a:r>
              <a:rPr lang="en-US" dirty="0">
                <a:solidFill>
                  <a:srgbClr val="FF0000"/>
                </a:solidFill>
                <a:latin typeface="Times New Roman" pitchFamily="18" charset="0"/>
                <a:cs typeface="Times New Roman" pitchFamily="18" charset="0"/>
              </a:rPr>
              <a:t>broker</a:t>
            </a:r>
            <a:r>
              <a:rPr lang="en-US" dirty="0">
                <a:latin typeface="Times New Roman" pitchFamily="18" charset="0"/>
                <a:cs typeface="Times New Roman" pitchFamily="18" charset="0"/>
              </a:rPr>
              <a:t> and the </a:t>
            </a:r>
            <a:r>
              <a:rPr lang="en-US" dirty="0">
                <a:solidFill>
                  <a:srgbClr val="FF0000"/>
                </a:solidFill>
                <a:latin typeface="Times New Roman" pitchFamily="18" charset="0"/>
                <a:cs typeface="Times New Roman" pitchFamily="18" charset="0"/>
              </a:rPr>
              <a:t>clients</a:t>
            </a:r>
            <a:r>
              <a:rPr lang="en-US" dirty="0">
                <a:latin typeface="Times New Roman" pitchFamily="18" charset="0"/>
                <a:cs typeface="Times New Roman" pitchFamily="18" charset="0"/>
              </a:rPr>
              <a:t> are simply the connected </a:t>
            </a:r>
            <a:r>
              <a:rPr lang="en-US" dirty="0" smtClean="0">
                <a:latin typeface="Times New Roman" pitchFamily="18" charset="0"/>
                <a:cs typeface="Times New Roman" pitchFamily="18" charset="0"/>
              </a:rPr>
              <a:t>devices.</a:t>
            </a:r>
          </a:p>
          <a:p>
            <a:pPr fontAlgn="base"/>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a device (a client) wants to send data to the broker, we call this operation a “</a:t>
            </a:r>
            <a:r>
              <a:rPr lang="en-US" dirty="0">
                <a:solidFill>
                  <a:srgbClr val="FF0000"/>
                </a:solidFill>
                <a:latin typeface="Times New Roman" pitchFamily="18" charset="0"/>
                <a:cs typeface="Times New Roman" pitchFamily="18" charset="0"/>
              </a:rPr>
              <a:t>publish</a:t>
            </a:r>
            <a:r>
              <a:rPr lang="en-US" dirty="0">
                <a:latin typeface="Times New Roman" pitchFamily="18" charset="0"/>
                <a:cs typeface="Times New Roman" pitchFamily="18" charset="0"/>
              </a:rPr>
              <a:t>”.</a:t>
            </a:r>
          </a:p>
          <a:p>
            <a:pPr fontAlgn="base"/>
            <a:r>
              <a:rPr lang="en-US" dirty="0">
                <a:latin typeface="Times New Roman" pitchFamily="18" charset="0"/>
                <a:cs typeface="Times New Roman" pitchFamily="18" charset="0"/>
              </a:rPr>
              <a:t>When a device (a client) wants to receive data from the broker, we call this operation a “</a:t>
            </a:r>
            <a:r>
              <a:rPr lang="en-US" dirty="0">
                <a:solidFill>
                  <a:srgbClr val="FF0000"/>
                </a:solidFill>
                <a:latin typeface="Times New Roman" pitchFamily="18" charset="0"/>
                <a:cs typeface="Times New Roman" pitchFamily="18" charset="0"/>
              </a:rPr>
              <a:t>subscribe</a:t>
            </a:r>
            <a:r>
              <a:rPr lang="en-US" dirty="0">
                <a:latin typeface="Times New Roman" pitchFamily="18" charset="0"/>
                <a:cs typeface="Times New Roman" pitchFamily="18" charset="0"/>
              </a:rPr>
              <a:t>”.</a:t>
            </a:r>
          </a:p>
          <a:p>
            <a:pPr fontAlgn="base"/>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addition, These clients are publishing and subscribing to topics. So, the broker here is the one that handles the </a:t>
            </a:r>
            <a:r>
              <a:rPr lang="en-US" dirty="0" smtClean="0">
                <a:latin typeface="Times New Roman" pitchFamily="18" charset="0"/>
                <a:cs typeface="Times New Roman" pitchFamily="18" charset="0"/>
              </a:rPr>
              <a:t>publishing/subscribing </a:t>
            </a:r>
            <a:r>
              <a:rPr lang="en-US" dirty="0">
                <a:latin typeface="Times New Roman" pitchFamily="18" charset="0"/>
                <a:cs typeface="Times New Roman" pitchFamily="18" charset="0"/>
              </a:rPr>
              <a:t>actions to the target </a:t>
            </a:r>
            <a:r>
              <a:rPr lang="en-US" dirty="0" smtClean="0">
                <a:latin typeface="Times New Roman" pitchFamily="18" charset="0"/>
                <a:cs typeface="Times New Roman" pitchFamily="18" charset="0"/>
              </a:rPr>
              <a:t>topics.</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987994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fontAlgn="base"/>
            <a:r>
              <a:rPr lang="en-US" b="1" dirty="0">
                <a:latin typeface="Times New Roman" pitchFamily="18" charset="0"/>
                <a:cs typeface="Times New Roman" pitchFamily="18" charset="0"/>
              </a:rPr>
              <a:t>Example:</a:t>
            </a:r>
          </a:p>
          <a:p>
            <a:pPr fontAlgn="base"/>
            <a:r>
              <a:rPr lang="en-US" dirty="0">
                <a:latin typeface="Times New Roman" pitchFamily="18" charset="0"/>
                <a:cs typeface="Times New Roman" pitchFamily="18" charset="0"/>
              </a:rPr>
              <a:t>Let’s say there is a device that has a temperature sensor. Certainly, it wants to send his readings to the broker. On the other side, a phone/desktop application wants to receive this temperature value. Therefore, 2 things will happen:</a:t>
            </a:r>
          </a:p>
          <a:p>
            <a:pPr fontAlgn="base"/>
            <a:r>
              <a:rPr lang="en-US" dirty="0">
                <a:latin typeface="Times New Roman" pitchFamily="18" charset="0"/>
                <a:cs typeface="Times New Roman" pitchFamily="18" charset="0"/>
              </a:rPr>
              <a:t>The device defines the</a:t>
            </a:r>
            <a:r>
              <a:rPr lang="en-US" dirty="0">
                <a:solidFill>
                  <a:srgbClr val="FF0000"/>
                </a:solidFill>
                <a:latin typeface="Times New Roman" pitchFamily="18" charset="0"/>
                <a:cs typeface="Times New Roman" pitchFamily="18" charset="0"/>
              </a:rPr>
              <a:t> topic</a:t>
            </a:r>
            <a:r>
              <a:rPr lang="en-US" dirty="0">
                <a:latin typeface="Times New Roman" pitchFamily="18" charset="0"/>
                <a:cs typeface="Times New Roman" pitchFamily="18" charset="0"/>
              </a:rPr>
              <a:t> it wants to publish on, ex: “temp”. Then, it publishes the message “temperature value”.</a:t>
            </a:r>
          </a:p>
          <a:p>
            <a:pPr fontAlgn="base"/>
            <a:r>
              <a:rPr lang="en-US" dirty="0">
                <a:latin typeface="Times New Roman" pitchFamily="18" charset="0"/>
                <a:cs typeface="Times New Roman" pitchFamily="18" charset="0"/>
              </a:rPr>
              <a:t>The phone/desktop application subscribes to the topic “temp”. Then, it receives the message that the device has published, which is the temperature value.</a:t>
            </a:r>
          </a:p>
          <a:p>
            <a:pPr fontAlgn="base"/>
            <a:r>
              <a:rPr lang="en-US" dirty="0">
                <a:latin typeface="Times New Roman" pitchFamily="18" charset="0"/>
                <a:cs typeface="Times New Roman" pitchFamily="18" charset="0"/>
              </a:rPr>
              <a:t>Again, the broker role here is to take the message “temperature value” and deliver it to phone/desktop application.</a:t>
            </a:r>
          </a:p>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72230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Times New Roman" pitchFamily="18" charset="0"/>
                <a:cs typeface="Times New Roman" pitchFamily="18" charset="0"/>
              </a:rPr>
              <a:t>MQTT Components:</a:t>
            </a:r>
            <a:endParaRPr lang="en-US" sz="3000" dirty="0"/>
          </a:p>
        </p:txBody>
      </p:sp>
      <p:sp>
        <p:nvSpPr>
          <p:cNvPr id="3" name="Content Placeholder 2"/>
          <p:cNvSpPr>
            <a:spLocks noGrp="1"/>
          </p:cNvSpPr>
          <p:nvPr>
            <p:ph idx="1"/>
          </p:nvPr>
        </p:nvSpPr>
        <p:spPr/>
        <p:txBody>
          <a:bodyPr>
            <a:normAutofit fontScale="70000" lnSpcReduction="20000"/>
          </a:bodyPr>
          <a:lstStyle/>
          <a:p>
            <a:pPr fontAlgn="base"/>
            <a:endParaRPr lang="en-US" b="1" dirty="0">
              <a:latin typeface="Times New Roman" pitchFamily="18" charset="0"/>
              <a:cs typeface="Times New Roman" pitchFamily="18" charset="0"/>
            </a:endParaRPr>
          </a:p>
          <a:p>
            <a:pPr fontAlgn="base"/>
            <a:r>
              <a:rPr lang="en-US" dirty="0">
                <a:latin typeface="Times New Roman" pitchFamily="18" charset="0"/>
                <a:cs typeface="Times New Roman" pitchFamily="18" charset="0"/>
              </a:rPr>
              <a:t>That takes us to the MQTT components, which are 5 as follows:</a:t>
            </a:r>
            <a:endParaRPr lang="en-US" dirty="0">
              <a:solidFill>
                <a:srgbClr val="FF0000"/>
              </a:solidFill>
              <a:latin typeface="Times New Roman" pitchFamily="18" charset="0"/>
              <a:cs typeface="Times New Roman" pitchFamily="18" charset="0"/>
            </a:endParaRPr>
          </a:p>
          <a:p>
            <a:pPr fontAlgn="base"/>
            <a:r>
              <a:rPr lang="en-US" dirty="0">
                <a:solidFill>
                  <a:srgbClr val="FF0000"/>
                </a:solidFill>
                <a:latin typeface="Times New Roman" pitchFamily="18" charset="0"/>
                <a:cs typeface="Times New Roman" pitchFamily="18" charset="0"/>
              </a:rPr>
              <a:t>Broker</a:t>
            </a:r>
            <a:r>
              <a:rPr lang="en-US" dirty="0">
                <a:latin typeface="Times New Roman" pitchFamily="18" charset="0"/>
                <a:cs typeface="Times New Roman" pitchFamily="18" charset="0"/>
              </a:rPr>
              <a:t>, which is the server that handles the data transmission between the clients.</a:t>
            </a:r>
          </a:p>
          <a:p>
            <a:pPr fontAlgn="base"/>
            <a:r>
              <a:rPr lang="en-US" dirty="0">
                <a:latin typeface="Times New Roman" pitchFamily="18" charset="0"/>
                <a:cs typeface="Times New Roman" pitchFamily="18" charset="0"/>
              </a:rPr>
              <a:t>A t</a:t>
            </a:r>
            <a:r>
              <a:rPr lang="en-US" dirty="0">
                <a:solidFill>
                  <a:srgbClr val="FF0000"/>
                </a:solidFill>
                <a:latin typeface="Times New Roman" pitchFamily="18" charset="0"/>
                <a:cs typeface="Times New Roman" pitchFamily="18" charset="0"/>
              </a:rPr>
              <a:t>opic</a:t>
            </a:r>
            <a:r>
              <a:rPr lang="en-US" dirty="0">
                <a:latin typeface="Times New Roman" pitchFamily="18" charset="0"/>
                <a:cs typeface="Times New Roman" pitchFamily="18" charset="0"/>
              </a:rPr>
              <a:t>, which is the place a device want to put or retrieve a message to/from.</a:t>
            </a:r>
          </a:p>
          <a:p>
            <a:pPr fontAlgn="base"/>
            <a:r>
              <a:rPr lang="en-US" dirty="0">
                <a:latin typeface="Times New Roman" pitchFamily="18" charset="0"/>
                <a:cs typeface="Times New Roman" pitchFamily="18" charset="0"/>
              </a:rPr>
              <a:t>The message, which is the data that a device receives “when subscribing” from a topic or send “when publishing” to a topic.</a:t>
            </a:r>
          </a:p>
          <a:p>
            <a:pPr fontAlgn="base"/>
            <a:r>
              <a:rPr lang="en-US" dirty="0">
                <a:solidFill>
                  <a:srgbClr val="FF0000"/>
                </a:solidFill>
                <a:latin typeface="Times New Roman" pitchFamily="18" charset="0"/>
                <a:cs typeface="Times New Roman" pitchFamily="18" charset="0"/>
              </a:rPr>
              <a:t>Publish</a:t>
            </a:r>
            <a:r>
              <a:rPr lang="en-US" dirty="0">
                <a:latin typeface="Times New Roman" pitchFamily="18" charset="0"/>
                <a:cs typeface="Times New Roman" pitchFamily="18" charset="0"/>
              </a:rPr>
              <a:t>, is the process a device does to send its message to the broker.</a:t>
            </a:r>
          </a:p>
          <a:p>
            <a:pPr fontAlgn="base"/>
            <a:r>
              <a:rPr lang="en-US" dirty="0">
                <a:solidFill>
                  <a:srgbClr val="FF0000"/>
                </a:solidFill>
                <a:latin typeface="Times New Roman" pitchFamily="18" charset="0"/>
                <a:cs typeface="Times New Roman" pitchFamily="18" charset="0"/>
              </a:rPr>
              <a:t>Subscribe</a:t>
            </a:r>
            <a:r>
              <a:rPr lang="en-US" dirty="0">
                <a:latin typeface="Times New Roman" pitchFamily="18" charset="0"/>
                <a:cs typeface="Times New Roman" pitchFamily="18" charset="0"/>
              </a:rPr>
              <a:t>, where a device does to retrieve a message from the broker.</a:t>
            </a:r>
          </a:p>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599476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latin typeface="Times New Roman" pitchFamily="18" charset="0"/>
                <a:cs typeface="Times New Roman" pitchFamily="18" charset="0"/>
              </a:rPr>
              <a:t>Why not HTTP?</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fontAlgn="base"/>
            <a:endParaRPr lang="en-US" b="1" dirty="0"/>
          </a:p>
          <a:p>
            <a:pPr fontAlgn="base"/>
            <a:r>
              <a:rPr lang="en-US" dirty="0"/>
              <a:t>HTTP is slower, more overhead and power consuming protocol than MQTT. </a:t>
            </a:r>
          </a:p>
          <a:p>
            <a:pPr fontAlgn="base"/>
            <a:r>
              <a:rPr lang="en-US" dirty="0">
                <a:solidFill>
                  <a:srgbClr val="FF0000"/>
                </a:solidFill>
              </a:rPr>
              <a:t>Slower</a:t>
            </a:r>
            <a:r>
              <a:rPr lang="en-US" dirty="0"/>
              <a:t>: because it uses bigger data packets to communicate with the server.</a:t>
            </a:r>
          </a:p>
          <a:p>
            <a:pPr fontAlgn="base"/>
            <a:r>
              <a:rPr lang="en-US" dirty="0">
                <a:solidFill>
                  <a:srgbClr val="FF0000"/>
                </a:solidFill>
              </a:rPr>
              <a:t>Overhead</a:t>
            </a:r>
            <a:r>
              <a:rPr lang="en-US" dirty="0"/>
              <a:t>: HTTP request opens and closes the connection at each request, while MQTT stays online to make the channel always open between the broker “server” and clients.</a:t>
            </a:r>
          </a:p>
          <a:p>
            <a:pPr fontAlgn="base"/>
            <a:r>
              <a:rPr lang="en-US" dirty="0">
                <a:solidFill>
                  <a:srgbClr val="FF0000"/>
                </a:solidFill>
              </a:rPr>
              <a:t>Power consuming: </a:t>
            </a:r>
            <a:r>
              <a:rPr lang="en-US" dirty="0"/>
              <a:t>since it takes a longer time and more data packets, therefore it uses much power.</a:t>
            </a:r>
            <a:br>
              <a:rPr lang="en-US" dirty="0"/>
            </a:br>
            <a:endParaRPr lang="en-US" dirty="0"/>
          </a:p>
          <a:p>
            <a:r>
              <a:rPr lang="en-US" dirty="0"/>
              <a:t/>
            </a:r>
            <a:br>
              <a:rPr lang="en-US" dirty="0"/>
            </a:br>
            <a:endParaRPr lang="en-US" dirty="0"/>
          </a:p>
        </p:txBody>
      </p:sp>
    </p:spTree>
    <p:extLst>
      <p:ext uri="{BB962C8B-B14F-4D97-AF65-F5344CB8AC3E}">
        <p14:creationId xmlns="" xmlns:p14="http://schemas.microsoft.com/office/powerpoint/2010/main" val="489658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052638" y="1952624"/>
            <a:ext cx="6862762" cy="4371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93961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602</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World Wide Web Communication </vt:lpstr>
      <vt:lpstr> HTTP Request / Response  </vt:lpstr>
      <vt:lpstr> MQTT( Message Queuing Telemetry Transport) </vt:lpstr>
      <vt:lpstr>Slide 4</vt:lpstr>
      <vt:lpstr>Slide 5</vt:lpstr>
      <vt:lpstr>Slide 6</vt:lpstr>
      <vt:lpstr>MQTT Components:</vt:lpstr>
      <vt:lpstr>Why not HTTP?</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rajesh</dc:creator>
  <cp:lastModifiedBy>om</cp:lastModifiedBy>
  <cp:revision>15</cp:revision>
  <dcterms:created xsi:type="dcterms:W3CDTF">2006-08-16T00:00:00Z</dcterms:created>
  <dcterms:modified xsi:type="dcterms:W3CDTF">2022-09-15T03:03:17Z</dcterms:modified>
</cp:coreProperties>
</file>