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00734" y="1925192"/>
            <a:ext cx="6942531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5555" y="483234"/>
            <a:ext cx="4072889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9589" y="1522133"/>
            <a:ext cx="8084820" cy="275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1100734" y="1925192"/>
            <a:ext cx="6942531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795" marR="5080" indent="635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The Nervous System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6777" y="483234"/>
            <a:ext cx="27920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Brain</a:t>
            </a:r>
            <a:r>
              <a:rPr spc="-80" dirty="0"/>
              <a:t> </a:t>
            </a:r>
            <a:r>
              <a:rPr dirty="0"/>
              <a:t>Stem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8985"/>
            <a:ext cx="4175760" cy="424561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marR="213995" indent="-342900">
              <a:lnSpc>
                <a:spcPts val="2590"/>
              </a:lnSpc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Located at the base of the  brain, </a:t>
            </a:r>
            <a:r>
              <a:rPr sz="2700" spc="-5" dirty="0">
                <a:latin typeface="Times New Roman"/>
                <a:cs typeface="Times New Roman"/>
              </a:rPr>
              <a:t>most </a:t>
            </a:r>
            <a:r>
              <a:rPr sz="2700" dirty="0">
                <a:latin typeface="Times New Roman"/>
                <a:cs typeface="Times New Roman"/>
              </a:rPr>
              <a:t>primitive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part.</a:t>
            </a:r>
            <a:endParaRPr sz="27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40"/>
              </a:spcBef>
            </a:pPr>
            <a:r>
              <a:rPr sz="2400" spc="-5" dirty="0">
                <a:latin typeface="Times New Roman"/>
                <a:cs typeface="Times New Roman"/>
              </a:rPr>
              <a:t>Has </a:t>
            </a:r>
            <a:r>
              <a:rPr sz="2400" dirty="0">
                <a:latin typeface="Times New Roman"/>
                <a:cs typeface="Times New Roman"/>
              </a:rPr>
              <a:t>three </a:t>
            </a:r>
            <a:r>
              <a:rPr sz="2400" spc="-5" dirty="0">
                <a:latin typeface="Times New Roman"/>
                <a:cs typeface="Times New Roman"/>
              </a:rPr>
              <a:t>main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parts:</a:t>
            </a:r>
            <a:endParaRPr sz="2400">
              <a:latin typeface="Times New Roman"/>
              <a:cs typeface="Times New Roman"/>
            </a:endParaRPr>
          </a:p>
          <a:p>
            <a:pPr marL="1155700" marR="5080" lvl="1" indent="-228600">
              <a:lnSpc>
                <a:spcPts val="1920"/>
              </a:lnSpc>
              <a:spcBef>
                <a:spcPts val="48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Pons – connects cerebrum to  cerebellum and the rest of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  nervous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system</a:t>
            </a:r>
            <a:endParaRPr sz="2000">
              <a:latin typeface="Times New Roman"/>
              <a:cs typeface="Times New Roman"/>
            </a:endParaRPr>
          </a:p>
          <a:p>
            <a:pPr marL="1155700" marR="80645" lvl="1" indent="-228600">
              <a:lnSpc>
                <a:spcPct val="80000"/>
              </a:lnSpc>
              <a:spcBef>
                <a:spcPts val="49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Midbrain – contains reflex  </a:t>
            </a:r>
            <a:r>
              <a:rPr sz="2000" spc="-5" dirty="0">
                <a:latin typeface="Times New Roman"/>
                <a:cs typeface="Times New Roman"/>
              </a:rPr>
              <a:t>(automatic </a:t>
            </a:r>
            <a:r>
              <a:rPr sz="2000" dirty="0">
                <a:latin typeface="Times New Roman"/>
                <a:cs typeface="Times New Roman"/>
              </a:rPr>
              <a:t>response)  regulation centers, </a:t>
            </a:r>
            <a:r>
              <a:rPr sz="2000" spc="-5" dirty="0">
                <a:latin typeface="Times New Roman"/>
                <a:cs typeface="Times New Roman"/>
              </a:rPr>
              <a:t>plays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role  with sight and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hearing</a:t>
            </a:r>
            <a:endParaRPr sz="2000">
              <a:latin typeface="Times New Roman"/>
              <a:cs typeface="Times New Roman"/>
            </a:endParaRPr>
          </a:p>
          <a:p>
            <a:pPr marL="1155700" marR="150495" lvl="1" indent="-228600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Medulla Oblongata – vital  functions such as heart rate,  blood pressure,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respirations,  </a:t>
            </a:r>
            <a:r>
              <a:rPr sz="2000" spc="-5" dirty="0">
                <a:latin typeface="Times New Roman"/>
                <a:cs typeface="Times New Roman"/>
              </a:rPr>
              <a:t>vomiting, </a:t>
            </a:r>
            <a:r>
              <a:rPr sz="2000" dirty="0">
                <a:latin typeface="Times New Roman"/>
                <a:cs typeface="Times New Roman"/>
              </a:rPr>
              <a:t>and swallowing  control.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88864" y="1993392"/>
            <a:ext cx="2857499" cy="2857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05"/>
              </a:spcBef>
            </a:pPr>
            <a:r>
              <a:rPr dirty="0"/>
              <a:t>The Spinal</a:t>
            </a:r>
            <a:r>
              <a:rPr spc="-65" dirty="0"/>
              <a:t> </a:t>
            </a:r>
            <a:r>
              <a:rPr dirty="0"/>
              <a:t>Cord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6605"/>
            <a:ext cx="7903845" cy="2218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5" dirty="0">
                <a:latin typeface="Times New Roman"/>
                <a:cs typeface="Times New Roman"/>
              </a:rPr>
              <a:t>Runs from the occipital bone to Lumbar </a:t>
            </a:r>
            <a:r>
              <a:rPr sz="2500" spc="-35" dirty="0">
                <a:latin typeface="Times New Roman"/>
                <a:cs typeface="Times New Roman"/>
              </a:rPr>
              <a:t>Vertebrae</a:t>
            </a:r>
            <a:r>
              <a:rPr sz="2500" spc="23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#2.</a:t>
            </a:r>
            <a:endParaRPr sz="2500">
              <a:latin typeface="Times New Roman"/>
              <a:cs typeface="Times New Roman"/>
            </a:endParaRPr>
          </a:p>
          <a:p>
            <a:pPr marL="756285" lvl="1" indent="-287020">
              <a:lnSpc>
                <a:spcPts val="2380"/>
              </a:lnSpc>
              <a:spcBef>
                <a:spcPts val="1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/>
                <a:cs typeface="Times New Roman"/>
              </a:rPr>
              <a:t>Spinal </a:t>
            </a:r>
            <a:r>
              <a:rPr sz="2200" dirty="0">
                <a:latin typeface="Times New Roman"/>
                <a:cs typeface="Times New Roman"/>
              </a:rPr>
              <a:t>nerves </a:t>
            </a:r>
            <a:r>
              <a:rPr sz="2200" spc="-5" dirty="0">
                <a:latin typeface="Times New Roman"/>
                <a:cs typeface="Times New Roman"/>
              </a:rPr>
              <a:t>of </a:t>
            </a:r>
            <a:r>
              <a:rPr sz="220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peripheral nervous </a:t>
            </a:r>
            <a:r>
              <a:rPr sz="2200" dirty="0">
                <a:latin typeface="Times New Roman"/>
                <a:cs typeface="Times New Roman"/>
              </a:rPr>
              <a:t>system </a:t>
            </a:r>
            <a:r>
              <a:rPr sz="2200" spc="-5" dirty="0">
                <a:latin typeface="Times New Roman"/>
                <a:cs typeface="Times New Roman"/>
              </a:rPr>
              <a:t>branch </a:t>
            </a:r>
            <a:r>
              <a:rPr sz="2200" dirty="0">
                <a:latin typeface="Times New Roman"/>
                <a:cs typeface="Times New Roman"/>
              </a:rPr>
              <a:t>from</a:t>
            </a:r>
            <a:r>
              <a:rPr sz="2200" spc="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the</a:t>
            </a:r>
            <a:endParaRPr sz="2200">
              <a:latin typeface="Times New Roman"/>
              <a:cs typeface="Times New Roman"/>
            </a:endParaRPr>
          </a:p>
          <a:p>
            <a:pPr marL="756285">
              <a:lnSpc>
                <a:spcPts val="2380"/>
              </a:lnSpc>
            </a:pPr>
            <a:r>
              <a:rPr sz="2200" spc="-5" dirty="0">
                <a:latin typeface="Times New Roman"/>
                <a:cs typeface="Times New Roman"/>
              </a:rPr>
              <a:t>spinal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cord.</a:t>
            </a:r>
            <a:endParaRPr sz="220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ct val="80000"/>
              </a:lnSpc>
              <a:spcBef>
                <a:spcPts val="53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/>
                <a:cs typeface="Times New Roman"/>
              </a:rPr>
              <a:t>Opposite from the cerebrum, white matter is </a:t>
            </a:r>
            <a:r>
              <a:rPr sz="2200" dirty="0">
                <a:latin typeface="Times New Roman"/>
                <a:cs typeface="Times New Roman"/>
              </a:rPr>
              <a:t>on </a:t>
            </a:r>
            <a:r>
              <a:rPr sz="2200" spc="-5" dirty="0">
                <a:latin typeface="Times New Roman"/>
                <a:cs typeface="Times New Roman"/>
              </a:rPr>
              <a:t>the outside, </a:t>
            </a:r>
            <a:r>
              <a:rPr sz="2200" spc="-10" dirty="0">
                <a:latin typeface="Times New Roman"/>
                <a:cs typeface="Times New Roman"/>
              </a:rPr>
              <a:t>and  </a:t>
            </a:r>
            <a:r>
              <a:rPr sz="2200" spc="-5" dirty="0">
                <a:latin typeface="Times New Roman"/>
                <a:cs typeface="Times New Roman"/>
              </a:rPr>
              <a:t>grey is </a:t>
            </a:r>
            <a:r>
              <a:rPr sz="2200" dirty="0">
                <a:latin typeface="Times New Roman"/>
                <a:cs typeface="Times New Roman"/>
              </a:rPr>
              <a:t>on </a:t>
            </a:r>
            <a:r>
              <a:rPr sz="2200" spc="-5" dirty="0">
                <a:latin typeface="Times New Roman"/>
                <a:cs typeface="Times New Roman"/>
              </a:rPr>
              <a:t>the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inside.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ts val="2375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/>
                <a:cs typeface="Times New Roman"/>
              </a:rPr>
              <a:t>The </a:t>
            </a:r>
            <a:r>
              <a:rPr sz="2200" spc="-10" dirty="0">
                <a:latin typeface="Times New Roman"/>
                <a:cs typeface="Times New Roman"/>
              </a:rPr>
              <a:t>main </a:t>
            </a:r>
            <a:r>
              <a:rPr sz="2200" spc="-5" dirty="0">
                <a:latin typeface="Times New Roman"/>
                <a:cs typeface="Times New Roman"/>
              </a:rPr>
              <a:t>function of the spinal cord is to relay </a:t>
            </a:r>
            <a:r>
              <a:rPr sz="2200" spc="-10" dirty="0">
                <a:latin typeface="Times New Roman"/>
                <a:cs typeface="Times New Roman"/>
              </a:rPr>
              <a:t>messages </a:t>
            </a:r>
            <a:r>
              <a:rPr sz="2200" spc="-5" dirty="0">
                <a:latin typeface="Times New Roman"/>
                <a:cs typeface="Times New Roman"/>
              </a:rPr>
              <a:t>up</a:t>
            </a:r>
            <a:r>
              <a:rPr sz="2200" spc="14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to</a:t>
            </a:r>
            <a:endParaRPr sz="2200">
              <a:latin typeface="Times New Roman"/>
              <a:cs typeface="Times New Roman"/>
            </a:endParaRPr>
          </a:p>
          <a:p>
            <a:pPr marL="756285">
              <a:lnSpc>
                <a:spcPts val="2375"/>
              </a:lnSpc>
            </a:pPr>
            <a:r>
              <a:rPr sz="2200" spc="-5" dirty="0">
                <a:latin typeface="Times New Roman"/>
                <a:cs typeface="Times New Roman"/>
              </a:rPr>
              <a:t>and from the brain, and to serve as the reflex</a:t>
            </a:r>
            <a:r>
              <a:rPr sz="2200" spc="6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arch.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91739" y="3970020"/>
            <a:ext cx="4235196" cy="24551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9533" y="483234"/>
            <a:ext cx="28835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Reflex</a:t>
            </a:r>
            <a:r>
              <a:rPr spc="-335" dirty="0"/>
              <a:t> </a:t>
            </a:r>
            <a:r>
              <a:rPr dirty="0"/>
              <a:t>Arch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7273"/>
            <a:ext cx="7630159" cy="18859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If a </a:t>
            </a:r>
            <a:r>
              <a:rPr sz="2200" dirty="0">
                <a:latin typeface="Times New Roman"/>
                <a:cs typeface="Times New Roman"/>
              </a:rPr>
              <a:t>response, </a:t>
            </a:r>
            <a:r>
              <a:rPr sz="2200" spc="-5" dirty="0">
                <a:latin typeface="Times New Roman"/>
                <a:cs typeface="Times New Roman"/>
              </a:rPr>
              <a:t>is </a:t>
            </a:r>
            <a:r>
              <a:rPr sz="2200" dirty="0">
                <a:latin typeface="Times New Roman"/>
                <a:cs typeface="Times New Roman"/>
              </a:rPr>
              <a:t>reflexive, </a:t>
            </a:r>
            <a:r>
              <a:rPr sz="2200" spc="-5" dirty="0">
                <a:latin typeface="Times New Roman"/>
                <a:cs typeface="Times New Roman"/>
              </a:rPr>
              <a:t>it means it </a:t>
            </a:r>
            <a:r>
              <a:rPr sz="2200" dirty="0">
                <a:latin typeface="Times New Roman"/>
                <a:cs typeface="Times New Roman"/>
              </a:rPr>
              <a:t>is</a:t>
            </a:r>
            <a:r>
              <a:rPr sz="2200" spc="7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automatic.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1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spc="-70" dirty="0">
                <a:latin typeface="Times New Roman"/>
                <a:cs typeface="Times New Roman"/>
              </a:rPr>
              <a:t>We </a:t>
            </a:r>
            <a:r>
              <a:rPr sz="2000" dirty="0">
                <a:latin typeface="Times New Roman"/>
                <a:cs typeface="Times New Roman"/>
              </a:rPr>
              <a:t>do not have to think about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it.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In fact, the action occurs before the brain </a:t>
            </a:r>
            <a:r>
              <a:rPr sz="2000" spc="5" dirty="0">
                <a:latin typeface="Times New Roman"/>
                <a:cs typeface="Times New Roman"/>
              </a:rPr>
              <a:t>knows </a:t>
            </a:r>
            <a:r>
              <a:rPr sz="2000" dirty="0">
                <a:latin typeface="Times New Roman"/>
                <a:cs typeface="Times New Roman"/>
              </a:rPr>
              <a:t>about</a:t>
            </a:r>
            <a:r>
              <a:rPr sz="2000" spc="-2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it.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Regulated </a:t>
            </a:r>
            <a:r>
              <a:rPr sz="2000" dirty="0">
                <a:latin typeface="Times New Roman"/>
                <a:cs typeface="Times New Roman"/>
              </a:rPr>
              <a:t>at the point where the spinal nerve </a:t>
            </a:r>
            <a:r>
              <a:rPr sz="2000" spc="-10" dirty="0">
                <a:latin typeface="Times New Roman"/>
                <a:cs typeface="Times New Roman"/>
              </a:rPr>
              <a:t>meets </a:t>
            </a:r>
            <a:r>
              <a:rPr sz="2000" dirty="0">
                <a:latin typeface="Times New Roman"/>
                <a:cs typeface="Times New Roman"/>
              </a:rPr>
              <a:t>the spinal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cord.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Automatic protective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action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Message reaches the brain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later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63367" y="3895344"/>
            <a:ext cx="3700272" cy="2133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1546605"/>
            <a:ext cx="3862704" cy="381127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5600" marR="121920" indent="-342900">
              <a:lnSpc>
                <a:spcPct val="80000"/>
              </a:lnSpc>
              <a:spcBef>
                <a:spcPts val="6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5" dirty="0">
                <a:latin typeface="Times New Roman"/>
                <a:cs typeface="Times New Roman"/>
              </a:rPr>
              <a:t>The Nervous system is </a:t>
            </a:r>
            <a:r>
              <a:rPr sz="2500" dirty="0">
                <a:latin typeface="Times New Roman"/>
                <a:cs typeface="Times New Roman"/>
              </a:rPr>
              <a:t>the  </a:t>
            </a:r>
            <a:r>
              <a:rPr sz="2500" spc="-5" dirty="0">
                <a:latin typeface="Times New Roman"/>
                <a:cs typeface="Times New Roman"/>
              </a:rPr>
              <a:t>series of 100 + BILLION  neurons in the</a:t>
            </a:r>
            <a:r>
              <a:rPr sz="2500" spc="55" dirty="0">
                <a:latin typeface="Times New Roman"/>
                <a:cs typeface="Times New Roman"/>
              </a:rPr>
              <a:t> </a:t>
            </a:r>
            <a:r>
              <a:rPr sz="2500" spc="-35" dirty="0">
                <a:latin typeface="Times New Roman"/>
                <a:cs typeface="Times New Roman"/>
              </a:rPr>
              <a:t>body.</a:t>
            </a:r>
            <a:endParaRPr sz="2500">
              <a:latin typeface="Times New Roman"/>
              <a:cs typeface="Times New Roman"/>
            </a:endParaRPr>
          </a:p>
          <a:p>
            <a:pPr marL="756285" marR="585470" lvl="1" indent="-287020">
              <a:lnSpc>
                <a:spcPct val="80000"/>
              </a:lnSpc>
              <a:spcBef>
                <a:spcPts val="54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/>
                <a:cs typeface="Times New Roman"/>
              </a:rPr>
              <a:t>Includes the following  divisions</a:t>
            </a:r>
            <a:endParaRPr sz="22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5" dirty="0">
                <a:latin typeface="Times New Roman"/>
                <a:cs typeface="Times New Roman"/>
              </a:rPr>
              <a:t>Central Nervous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System</a:t>
            </a:r>
            <a:endParaRPr sz="19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5" dirty="0">
                <a:latin typeface="Times New Roman"/>
                <a:cs typeface="Times New Roman"/>
              </a:rPr>
              <a:t>Peripheral Nervous System</a:t>
            </a:r>
            <a:endParaRPr sz="1900">
              <a:latin typeface="Times New Roman"/>
              <a:cs typeface="Times New Roman"/>
            </a:endParaRPr>
          </a:p>
          <a:p>
            <a:pPr marL="1155700" marR="738505" lvl="2" indent="-228600">
              <a:lnSpc>
                <a:spcPts val="1820"/>
              </a:lnSpc>
              <a:spcBef>
                <a:spcPts val="45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5" dirty="0">
                <a:latin typeface="Times New Roman"/>
                <a:cs typeface="Times New Roman"/>
              </a:rPr>
              <a:t>Autonomic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Nervous  System</a:t>
            </a:r>
            <a:endParaRPr sz="19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/>
                <a:cs typeface="Times New Roman"/>
              </a:rPr>
              <a:t>Functions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include:</a:t>
            </a:r>
            <a:endParaRPr sz="2200">
              <a:latin typeface="Times New Roman"/>
              <a:cs typeface="Times New Roman"/>
            </a:endParaRPr>
          </a:p>
          <a:p>
            <a:pPr marL="1155700" marR="5080" lvl="2" indent="-228600">
              <a:lnSpc>
                <a:spcPts val="1820"/>
              </a:lnSpc>
              <a:spcBef>
                <a:spcPts val="45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900" spc="-10" dirty="0">
                <a:latin typeface="Times New Roman"/>
                <a:cs typeface="Times New Roman"/>
              </a:rPr>
              <a:t>Communication! </a:t>
            </a:r>
            <a:r>
              <a:rPr sz="1900" spc="-5" dirty="0">
                <a:latin typeface="Times New Roman"/>
                <a:cs typeface="Times New Roman"/>
              </a:rPr>
              <a:t>Collecting  data, interpreting, and  sending</a:t>
            </a:r>
            <a:r>
              <a:rPr sz="1900" spc="-10" dirty="0">
                <a:latin typeface="Times New Roman"/>
                <a:cs typeface="Times New Roman"/>
              </a:rPr>
              <a:t> messages.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83479" y="1304544"/>
            <a:ext cx="3703320" cy="48219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425017A-1CAD-4844-9C06-B1A483DEE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1" y="483234"/>
            <a:ext cx="5562600" cy="1354217"/>
          </a:xfrm>
        </p:spPr>
        <p:txBody>
          <a:bodyPr/>
          <a:lstStyle/>
          <a:p>
            <a:r>
              <a:rPr lang="en-US" dirty="0"/>
              <a:t>The nervous system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5370" y="483234"/>
            <a:ext cx="74326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Tissue </a:t>
            </a:r>
            <a:r>
              <a:rPr dirty="0"/>
              <a:t>in the Nervous</a:t>
            </a:r>
            <a:r>
              <a:rPr spc="-30" dirty="0"/>
              <a:t> </a:t>
            </a:r>
            <a:r>
              <a:rPr dirty="0"/>
              <a:t>System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8681"/>
            <a:ext cx="7856220" cy="2240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Nerve Cell =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Neurons</a:t>
            </a:r>
          </a:p>
          <a:p>
            <a:pPr marL="756285" lvl="1" indent="-287020">
              <a:lnSpc>
                <a:spcPct val="100000"/>
              </a:lnSpc>
              <a:spcBef>
                <a:spcPts val="15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Cell body </a:t>
            </a:r>
            <a:r>
              <a:rPr sz="2400" spc="-5" dirty="0">
                <a:latin typeface="Times New Roman"/>
                <a:cs typeface="Times New Roman"/>
              </a:rPr>
              <a:t>with </a:t>
            </a:r>
            <a:r>
              <a:rPr sz="2400" dirty="0">
                <a:latin typeface="Times New Roman"/>
                <a:cs typeface="Times New Roman"/>
              </a:rPr>
              <a:t>dendrites (receives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messages)</a:t>
            </a:r>
            <a:endParaRPr sz="2400" dirty="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ts val="2300"/>
              </a:lnSpc>
              <a:spcBef>
                <a:spcPts val="560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Axon insulted in </a:t>
            </a:r>
            <a:r>
              <a:rPr sz="2400" spc="-5" dirty="0">
                <a:latin typeface="Times New Roman"/>
                <a:cs typeface="Times New Roman"/>
              </a:rPr>
              <a:t>myelin </a:t>
            </a:r>
            <a:r>
              <a:rPr sz="2400" dirty="0">
                <a:latin typeface="Times New Roman"/>
                <a:cs typeface="Times New Roman"/>
              </a:rPr>
              <a:t>sheath </a:t>
            </a:r>
            <a:r>
              <a:rPr sz="2400" spc="-5" dirty="0">
                <a:latin typeface="Times New Roman"/>
                <a:cs typeface="Times New Roman"/>
              </a:rPr>
              <a:t>(sends messages </a:t>
            </a:r>
            <a:r>
              <a:rPr sz="2400" dirty="0">
                <a:latin typeface="Times New Roman"/>
                <a:cs typeface="Times New Roman"/>
              </a:rPr>
              <a:t>along</a:t>
            </a:r>
            <a:r>
              <a:rPr sz="2400" spc="-1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via  action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potential)</a:t>
            </a:r>
          </a:p>
          <a:p>
            <a:pPr marL="355600" indent="-342900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Glial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Cells</a:t>
            </a:r>
            <a:r>
              <a:rPr lang="en-US" sz="2700" dirty="0">
                <a:latin typeface="Times New Roman"/>
                <a:cs typeface="Times New Roman"/>
              </a:rPr>
              <a:t> = Neuroglia</a:t>
            </a:r>
            <a:endParaRPr sz="2700" dirty="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10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These are cells that protect and support the</a:t>
            </a:r>
            <a:r>
              <a:rPr sz="2400" spc="-1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neurons.</a:t>
            </a:r>
          </a:p>
        </p:txBody>
      </p:sp>
      <p:sp>
        <p:nvSpPr>
          <p:cNvPr id="4" name="object 4"/>
          <p:cNvSpPr/>
          <p:nvPr/>
        </p:nvSpPr>
        <p:spPr>
          <a:xfrm>
            <a:off x="2444495" y="3977640"/>
            <a:ext cx="4283963" cy="25267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6673" y="483234"/>
            <a:ext cx="44697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Neurotransmitters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9452"/>
            <a:ext cx="8046720" cy="28803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49225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These are chemical messengers that pass from  neuron to </a:t>
            </a:r>
            <a:r>
              <a:rPr sz="3200" spc="5" dirty="0">
                <a:latin typeface="Times New Roman"/>
                <a:cs typeface="Times New Roman"/>
              </a:rPr>
              <a:t>neuron </a:t>
            </a:r>
            <a:r>
              <a:rPr sz="3200" dirty="0">
                <a:latin typeface="Times New Roman"/>
                <a:cs typeface="Times New Roman"/>
              </a:rPr>
              <a:t>to continue the</a:t>
            </a:r>
            <a:r>
              <a:rPr sz="3200" spc="-7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message.</a:t>
            </a:r>
            <a:endParaRPr sz="3200">
              <a:latin typeface="Times New Roman"/>
              <a:cs typeface="Times New Roman"/>
            </a:endParaRPr>
          </a:p>
          <a:p>
            <a:pPr marL="756285" marR="137795" lvl="1" indent="-287020">
              <a:lnSpc>
                <a:spcPct val="100000"/>
              </a:lnSpc>
              <a:spcBef>
                <a:spcPts val="680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They are released into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synapse (space between  neurons) and picked up by the next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neuron.</a:t>
            </a:r>
            <a:endParaRPr sz="280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675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There are </a:t>
            </a:r>
            <a:r>
              <a:rPr sz="2800" dirty="0">
                <a:latin typeface="Times New Roman"/>
                <a:cs typeface="Times New Roman"/>
              </a:rPr>
              <a:t>200-300 </a:t>
            </a:r>
            <a:r>
              <a:rPr sz="2800" spc="-5" dirty="0">
                <a:latin typeface="Times New Roman"/>
                <a:cs typeface="Times New Roman"/>
              </a:rPr>
              <a:t>chemicals </a:t>
            </a:r>
            <a:r>
              <a:rPr sz="2800" dirty="0">
                <a:latin typeface="Times New Roman"/>
                <a:cs typeface="Times New Roman"/>
              </a:rPr>
              <a:t>in the </a:t>
            </a:r>
            <a:r>
              <a:rPr sz="2800" spc="-5" dirty="0">
                <a:latin typeface="Times New Roman"/>
                <a:cs typeface="Times New Roman"/>
              </a:rPr>
              <a:t>body that serve  as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neurotransmitters.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9670" y="483234"/>
            <a:ext cx="7204709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 Central Nervous</a:t>
            </a:r>
            <a:r>
              <a:rPr spc="-75" dirty="0"/>
              <a:t> </a:t>
            </a:r>
            <a:r>
              <a:rPr dirty="0"/>
              <a:t>System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99838" y="1557273"/>
            <a:ext cx="3702685" cy="4006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2375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This includes the brain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and</a:t>
            </a:r>
            <a:endParaRPr sz="2200">
              <a:latin typeface="Times New Roman"/>
              <a:cs typeface="Times New Roman"/>
            </a:endParaRPr>
          </a:p>
          <a:p>
            <a:pPr marL="355600">
              <a:lnSpc>
                <a:spcPts val="2375"/>
              </a:lnSpc>
            </a:pPr>
            <a:r>
              <a:rPr sz="2200" spc="-5" dirty="0">
                <a:latin typeface="Times New Roman"/>
                <a:cs typeface="Times New Roman"/>
              </a:rPr>
              <a:t>spinal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cord.</a:t>
            </a:r>
            <a:endParaRPr sz="2200">
              <a:latin typeface="Times New Roman"/>
              <a:cs typeface="Times New Roman"/>
            </a:endParaRPr>
          </a:p>
          <a:p>
            <a:pPr marL="756285" marR="301625" lvl="1" indent="-287020">
              <a:lnSpc>
                <a:spcPts val="1920"/>
              </a:lnSpc>
              <a:spcBef>
                <a:spcPts val="47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Brain lives in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cranium  and has several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parts.</a:t>
            </a:r>
            <a:endParaRPr sz="200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ct val="80000"/>
              </a:lnSpc>
              <a:spcBef>
                <a:spcPts val="49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Spinal Cord in housed</a:t>
            </a:r>
            <a:r>
              <a:rPr sz="2000" spc="-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inside  the vertebral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column.</a:t>
            </a:r>
            <a:endParaRPr sz="2000">
              <a:latin typeface="Times New Roman"/>
              <a:cs typeface="Times New Roman"/>
            </a:endParaRPr>
          </a:p>
          <a:p>
            <a:pPr marL="355600" marR="144145" indent="-342900">
              <a:lnSpc>
                <a:spcPct val="8000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The </a:t>
            </a:r>
            <a:r>
              <a:rPr sz="2200" spc="-10" dirty="0">
                <a:latin typeface="Times New Roman"/>
                <a:cs typeface="Times New Roman"/>
              </a:rPr>
              <a:t>organs </a:t>
            </a:r>
            <a:r>
              <a:rPr sz="2200" spc="-5" dirty="0">
                <a:latin typeface="Times New Roman"/>
                <a:cs typeface="Times New Roman"/>
              </a:rPr>
              <a:t>of the central  nervous </a:t>
            </a:r>
            <a:r>
              <a:rPr sz="2200" dirty="0">
                <a:latin typeface="Times New Roman"/>
                <a:cs typeface="Times New Roman"/>
              </a:rPr>
              <a:t>system </a:t>
            </a:r>
            <a:r>
              <a:rPr sz="2200" spc="-5" dirty="0">
                <a:latin typeface="Times New Roman"/>
                <a:cs typeface="Times New Roman"/>
              </a:rPr>
              <a:t>(CNS) are  covered </a:t>
            </a:r>
            <a:r>
              <a:rPr sz="2200" dirty="0">
                <a:latin typeface="Times New Roman"/>
                <a:cs typeface="Times New Roman"/>
              </a:rPr>
              <a:t>by </a:t>
            </a:r>
            <a:r>
              <a:rPr sz="2200" spc="-5" dirty="0">
                <a:latin typeface="Times New Roman"/>
                <a:cs typeface="Times New Roman"/>
              </a:rPr>
              <a:t>tough, protective  tissues called meninges.</a:t>
            </a:r>
            <a:endParaRPr sz="2200">
              <a:latin typeface="Times New Roman"/>
              <a:cs typeface="Times New Roman"/>
            </a:endParaRPr>
          </a:p>
          <a:p>
            <a:pPr marL="355600" marR="160655" indent="-342900">
              <a:lnSpc>
                <a:spcPct val="8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The CNS </a:t>
            </a:r>
            <a:r>
              <a:rPr sz="2200" spc="-10" dirty="0">
                <a:latin typeface="Times New Roman"/>
                <a:cs typeface="Times New Roman"/>
              </a:rPr>
              <a:t>organs </a:t>
            </a:r>
            <a:r>
              <a:rPr sz="2200" spc="-5" dirty="0">
                <a:latin typeface="Times New Roman"/>
                <a:cs typeface="Times New Roman"/>
              </a:rPr>
              <a:t>are  surrounded by cerebrospinal  </a:t>
            </a:r>
            <a:r>
              <a:rPr sz="2200" dirty="0">
                <a:latin typeface="Times New Roman"/>
                <a:cs typeface="Times New Roman"/>
              </a:rPr>
              <a:t>fluids, </a:t>
            </a:r>
            <a:r>
              <a:rPr sz="2200" spc="-5" dirty="0">
                <a:latin typeface="Times New Roman"/>
                <a:cs typeface="Times New Roman"/>
              </a:rPr>
              <a:t>which </a:t>
            </a:r>
            <a:r>
              <a:rPr sz="2200" dirty="0">
                <a:latin typeface="Times New Roman"/>
                <a:cs typeface="Times New Roman"/>
              </a:rPr>
              <a:t>provides  </a:t>
            </a:r>
            <a:r>
              <a:rPr sz="2200" spc="-5" dirty="0">
                <a:latin typeface="Times New Roman"/>
                <a:cs typeface="Times New Roman"/>
              </a:rPr>
              <a:t>protection.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04900" y="1417319"/>
            <a:ext cx="2993136" cy="51876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7465" y="483234"/>
            <a:ext cx="2450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spc="-80" dirty="0"/>
              <a:t> </a:t>
            </a:r>
            <a:r>
              <a:rPr dirty="0"/>
              <a:t>Brain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0333"/>
            <a:ext cx="7938770" cy="4177029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Central Control of the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spc="-35" dirty="0">
                <a:latin typeface="Times New Roman"/>
                <a:cs typeface="Times New Roman"/>
              </a:rPr>
              <a:t>body.</a:t>
            </a:r>
            <a:endParaRPr sz="3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345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Divided into four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parts</a:t>
            </a:r>
            <a:endParaRPr sz="28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305"/>
              </a:spcBef>
              <a:buFont typeface="Arial"/>
              <a:buChar char="•"/>
              <a:tabLst>
                <a:tab pos="1156335" algn="l"/>
              </a:tabLst>
            </a:pPr>
            <a:r>
              <a:rPr sz="2400" dirty="0">
                <a:latin typeface="Times New Roman"/>
                <a:cs typeface="Times New Roman"/>
              </a:rPr>
              <a:t>Cerebrum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1156335" algn="l"/>
              </a:tabLst>
            </a:pPr>
            <a:r>
              <a:rPr sz="2400" dirty="0">
                <a:latin typeface="Times New Roman"/>
                <a:cs typeface="Times New Roman"/>
              </a:rPr>
              <a:t>Diencephalon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1156335" algn="l"/>
              </a:tabLst>
            </a:pPr>
            <a:r>
              <a:rPr sz="2400" dirty="0">
                <a:latin typeface="Times New Roman"/>
                <a:cs typeface="Times New Roman"/>
              </a:rPr>
              <a:t>Cerebellum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1156335" algn="l"/>
              </a:tabLst>
            </a:pPr>
            <a:r>
              <a:rPr sz="2400" dirty="0">
                <a:latin typeface="Times New Roman"/>
                <a:cs typeface="Times New Roman"/>
              </a:rPr>
              <a:t>Brain</a:t>
            </a:r>
            <a:r>
              <a:rPr sz="2400" spc="-5" dirty="0">
                <a:latin typeface="Times New Roman"/>
                <a:cs typeface="Times New Roman"/>
              </a:rPr>
              <a:t> Stem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320"/>
              </a:spcBef>
              <a:buFont typeface="Arial"/>
              <a:buChar char="–"/>
              <a:tabLst>
                <a:tab pos="756920" algn="l"/>
                <a:tab pos="2867660" algn="l"/>
              </a:tabLst>
            </a:pP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brain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has	4 ventricles </a:t>
            </a:r>
            <a:r>
              <a:rPr sz="2800" dirty="0">
                <a:latin typeface="Times New Roman"/>
                <a:cs typeface="Times New Roman"/>
              </a:rPr>
              <a:t>(fluid </a:t>
            </a:r>
            <a:r>
              <a:rPr sz="2800" spc="-5" dirty="0">
                <a:latin typeface="Times New Roman"/>
                <a:cs typeface="Times New Roman"/>
              </a:rPr>
              <a:t>filled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spaces)</a:t>
            </a:r>
            <a:endParaRPr sz="2800">
              <a:latin typeface="Times New Roman"/>
              <a:cs typeface="Times New Roman"/>
            </a:endParaRPr>
          </a:p>
          <a:p>
            <a:pPr marL="1155700" marR="5080" lvl="2" indent="-228600">
              <a:lnSpc>
                <a:spcPct val="90000"/>
              </a:lnSpc>
              <a:spcBef>
                <a:spcPts val="590"/>
              </a:spcBef>
              <a:buFont typeface="Arial"/>
              <a:buChar char="•"/>
              <a:tabLst>
                <a:tab pos="1156335" algn="l"/>
              </a:tabLst>
            </a:pPr>
            <a:r>
              <a:rPr sz="2400" dirty="0">
                <a:latin typeface="Times New Roman"/>
                <a:cs typeface="Times New Roman"/>
              </a:rPr>
              <a:t>These are highly vascular and lined with cells that  produce cerebrospinal </a:t>
            </a:r>
            <a:r>
              <a:rPr sz="2400" spc="-5" dirty="0">
                <a:latin typeface="Times New Roman"/>
                <a:cs typeface="Times New Roman"/>
              </a:rPr>
              <a:t>fluid. </a:t>
            </a:r>
            <a:r>
              <a:rPr sz="2400" dirty="0">
                <a:latin typeface="Times New Roman"/>
                <a:cs typeface="Times New Roman"/>
              </a:rPr>
              <a:t>Maintains the</a:t>
            </a:r>
            <a:r>
              <a:rPr sz="2400" spc="-114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blood-brain-  </a:t>
            </a:r>
            <a:r>
              <a:rPr sz="2400" spc="-15" dirty="0">
                <a:latin typeface="Times New Roman"/>
                <a:cs typeface="Times New Roman"/>
              </a:rPr>
              <a:t>barrier.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7297" y="483234"/>
            <a:ext cx="36322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spc="-70" dirty="0"/>
              <a:t> </a:t>
            </a:r>
            <a:r>
              <a:rPr dirty="0"/>
              <a:t>Cerebrum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7273"/>
            <a:ext cx="4650105" cy="40976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2375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dirty="0">
                <a:latin typeface="Times New Roman"/>
                <a:cs typeface="Times New Roman"/>
              </a:rPr>
              <a:t>This </a:t>
            </a:r>
            <a:r>
              <a:rPr sz="2200" spc="-5" dirty="0">
                <a:latin typeface="Times New Roman"/>
                <a:cs typeface="Times New Roman"/>
              </a:rPr>
              <a:t>is </a:t>
            </a:r>
            <a:r>
              <a:rPr sz="2200" dirty="0">
                <a:latin typeface="Times New Roman"/>
                <a:cs typeface="Times New Roman"/>
              </a:rPr>
              <a:t>the sophisticated,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upper</a:t>
            </a:r>
            <a:endParaRPr sz="2200">
              <a:latin typeface="Times New Roman"/>
              <a:cs typeface="Times New Roman"/>
            </a:endParaRPr>
          </a:p>
          <a:p>
            <a:pPr marL="355600">
              <a:lnSpc>
                <a:spcPts val="2375"/>
              </a:lnSpc>
            </a:pPr>
            <a:r>
              <a:rPr sz="2200" dirty="0">
                <a:latin typeface="Times New Roman"/>
                <a:cs typeface="Times New Roman"/>
              </a:rPr>
              <a:t>portion </a:t>
            </a:r>
            <a:r>
              <a:rPr sz="2200" spc="-5" dirty="0">
                <a:latin typeface="Times New Roman"/>
                <a:cs typeface="Times New Roman"/>
              </a:rPr>
              <a:t>of </a:t>
            </a:r>
            <a:r>
              <a:rPr sz="2200" dirty="0">
                <a:latin typeface="Times New Roman"/>
                <a:cs typeface="Times New Roman"/>
              </a:rPr>
              <a:t>the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brain.</a:t>
            </a:r>
            <a:endParaRPr sz="220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ct val="80000"/>
              </a:lnSpc>
              <a:spcBef>
                <a:spcPts val="490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Covered in “grey </a:t>
            </a:r>
            <a:r>
              <a:rPr sz="2000" spc="-5" dirty="0">
                <a:latin typeface="Times New Roman"/>
                <a:cs typeface="Times New Roman"/>
              </a:rPr>
              <a:t>matter” </a:t>
            </a:r>
            <a:r>
              <a:rPr sz="2000" dirty="0">
                <a:latin typeface="Times New Roman"/>
                <a:cs typeface="Times New Roman"/>
              </a:rPr>
              <a:t>surface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with  </a:t>
            </a:r>
            <a:r>
              <a:rPr sz="2000" dirty="0">
                <a:latin typeface="Times New Roman"/>
                <a:cs typeface="Times New Roman"/>
              </a:rPr>
              <a:t>wrinkles and ridges </a:t>
            </a:r>
            <a:r>
              <a:rPr sz="2000" spc="-5" dirty="0">
                <a:latin typeface="Times New Roman"/>
                <a:cs typeface="Times New Roman"/>
              </a:rPr>
              <a:t>called </a:t>
            </a:r>
            <a:r>
              <a:rPr sz="2000" dirty="0">
                <a:latin typeface="Times New Roman"/>
                <a:cs typeface="Times New Roman"/>
              </a:rPr>
              <a:t>gyri and  </a:t>
            </a:r>
            <a:r>
              <a:rPr sz="2000" spc="-5" dirty="0">
                <a:latin typeface="Times New Roman"/>
                <a:cs typeface="Times New Roman"/>
              </a:rPr>
              <a:t>sulci.</a:t>
            </a:r>
            <a:endParaRPr sz="2000">
              <a:latin typeface="Times New Roman"/>
              <a:cs typeface="Times New Roman"/>
            </a:endParaRPr>
          </a:p>
          <a:p>
            <a:pPr marL="756285" marR="1066800" lvl="1" indent="-287020">
              <a:lnSpc>
                <a:spcPts val="1920"/>
              </a:lnSpc>
              <a:spcBef>
                <a:spcPts val="46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Divided into </a:t>
            </a:r>
            <a:r>
              <a:rPr sz="2000" spc="-5" dirty="0">
                <a:latin typeface="Times New Roman"/>
                <a:cs typeface="Times New Roman"/>
              </a:rPr>
              <a:t>left </a:t>
            </a:r>
            <a:r>
              <a:rPr sz="2000" dirty="0">
                <a:latin typeface="Times New Roman"/>
                <a:cs typeface="Times New Roman"/>
              </a:rPr>
              <a:t>and right  hemispheres and into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lobes.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ts val="1835"/>
              </a:lnSpc>
              <a:spcBef>
                <a:spcPts val="2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700" spc="-5" dirty="0">
                <a:latin typeface="Times New Roman"/>
                <a:cs typeface="Times New Roman"/>
              </a:rPr>
              <a:t>Frontal </a:t>
            </a:r>
            <a:r>
              <a:rPr sz="1700" dirty="0">
                <a:latin typeface="Times New Roman"/>
                <a:cs typeface="Times New Roman"/>
              </a:rPr>
              <a:t>– </a:t>
            </a:r>
            <a:r>
              <a:rPr sz="1700" spc="-15" dirty="0">
                <a:latin typeface="Times New Roman"/>
                <a:cs typeface="Times New Roman"/>
              </a:rPr>
              <a:t>personality, </a:t>
            </a:r>
            <a:r>
              <a:rPr sz="1700" dirty="0">
                <a:latin typeface="Times New Roman"/>
                <a:cs typeface="Times New Roman"/>
              </a:rPr>
              <a:t>speech,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logical</a:t>
            </a:r>
            <a:endParaRPr sz="1700">
              <a:latin typeface="Times New Roman"/>
              <a:cs typeface="Times New Roman"/>
            </a:endParaRPr>
          </a:p>
          <a:p>
            <a:pPr marL="1155700">
              <a:lnSpc>
                <a:spcPts val="1835"/>
              </a:lnSpc>
            </a:pPr>
            <a:r>
              <a:rPr sz="1700" spc="-5" dirty="0">
                <a:latin typeface="Times New Roman"/>
                <a:cs typeface="Times New Roman"/>
              </a:rPr>
              <a:t>reasoning</a:t>
            </a:r>
            <a:endParaRPr sz="1700">
              <a:latin typeface="Times New Roman"/>
              <a:cs typeface="Times New Roman"/>
            </a:endParaRPr>
          </a:p>
          <a:p>
            <a:pPr marL="1155700" marR="114300" lvl="2" indent="-228600">
              <a:lnSpc>
                <a:spcPts val="1630"/>
              </a:lnSpc>
              <a:spcBef>
                <a:spcPts val="40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700" spc="-5" dirty="0">
                <a:latin typeface="Times New Roman"/>
                <a:cs typeface="Times New Roman"/>
              </a:rPr>
              <a:t>Parietal </a:t>
            </a:r>
            <a:r>
              <a:rPr sz="1700" dirty="0">
                <a:latin typeface="Times New Roman"/>
                <a:cs typeface="Times New Roman"/>
              </a:rPr>
              <a:t>– sensory </a:t>
            </a:r>
            <a:r>
              <a:rPr sz="1700" spc="-5" dirty="0">
                <a:latin typeface="Times New Roman"/>
                <a:cs typeface="Times New Roman"/>
              </a:rPr>
              <a:t>reception </a:t>
            </a:r>
            <a:r>
              <a:rPr sz="1700" dirty="0">
                <a:latin typeface="Times New Roman"/>
                <a:cs typeface="Times New Roman"/>
              </a:rPr>
              <a:t>and </a:t>
            </a:r>
            <a:r>
              <a:rPr sz="1700" spc="-5" dirty="0">
                <a:latin typeface="Times New Roman"/>
                <a:cs typeface="Times New Roman"/>
              </a:rPr>
              <a:t>spatial  reasoning</a:t>
            </a:r>
            <a:endParaRPr sz="17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700" spc="-5" dirty="0">
                <a:latin typeface="Times New Roman"/>
                <a:cs typeface="Times New Roman"/>
              </a:rPr>
              <a:t>Occipital </a:t>
            </a:r>
            <a:r>
              <a:rPr sz="1700" dirty="0">
                <a:latin typeface="Times New Roman"/>
                <a:cs typeface="Times New Roman"/>
              </a:rPr>
              <a:t>– </a:t>
            </a:r>
            <a:r>
              <a:rPr sz="1700" spc="-15" dirty="0">
                <a:latin typeface="Times New Roman"/>
                <a:cs typeface="Times New Roman"/>
              </a:rPr>
              <a:t>Visual </a:t>
            </a:r>
            <a:r>
              <a:rPr sz="1700" spc="-5" dirty="0">
                <a:latin typeface="Times New Roman"/>
                <a:cs typeface="Times New Roman"/>
              </a:rPr>
              <a:t>interpretation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center</a:t>
            </a:r>
            <a:endParaRPr sz="1700">
              <a:latin typeface="Times New Roman"/>
              <a:cs typeface="Times New Roman"/>
            </a:endParaRPr>
          </a:p>
          <a:p>
            <a:pPr marL="1155700" marR="543560" lvl="2" indent="-228600">
              <a:lnSpc>
                <a:spcPts val="1630"/>
              </a:lnSpc>
              <a:spcBef>
                <a:spcPts val="39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700" spc="-15" dirty="0">
                <a:latin typeface="Times New Roman"/>
                <a:cs typeface="Times New Roman"/>
              </a:rPr>
              <a:t>Temporal </a:t>
            </a:r>
            <a:r>
              <a:rPr sz="1700" dirty="0">
                <a:latin typeface="Times New Roman"/>
                <a:cs typeface="Times New Roman"/>
              </a:rPr>
              <a:t>– </a:t>
            </a:r>
            <a:r>
              <a:rPr sz="1700" spc="-5" dirty="0">
                <a:latin typeface="Times New Roman"/>
                <a:cs typeface="Times New Roman"/>
              </a:rPr>
              <a:t>Hearing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-6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receptive  </a:t>
            </a:r>
            <a:r>
              <a:rPr sz="1700" dirty="0">
                <a:latin typeface="Times New Roman"/>
                <a:cs typeface="Times New Roman"/>
              </a:rPr>
              <a:t>Language</a:t>
            </a:r>
            <a:endParaRPr sz="1700">
              <a:latin typeface="Times New Roman"/>
              <a:cs typeface="Times New Roman"/>
            </a:endParaRPr>
          </a:p>
          <a:p>
            <a:pPr marL="1155700" lvl="2" indent="-229235">
              <a:lnSpc>
                <a:spcPts val="1835"/>
              </a:lnSpc>
              <a:spcBef>
                <a:spcPts val="15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1700" spc="-5" dirty="0">
                <a:latin typeface="Times New Roman"/>
                <a:cs typeface="Times New Roman"/>
              </a:rPr>
              <a:t>Limbic </a:t>
            </a:r>
            <a:r>
              <a:rPr sz="1700" dirty="0">
                <a:latin typeface="Times New Roman"/>
                <a:cs typeface="Times New Roman"/>
              </a:rPr>
              <a:t>System – (deep </a:t>
            </a:r>
            <a:r>
              <a:rPr sz="1700" spc="-5" dirty="0">
                <a:latin typeface="Times New Roman"/>
                <a:cs typeface="Times New Roman"/>
              </a:rPr>
              <a:t>in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-5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brain)</a:t>
            </a:r>
            <a:endParaRPr sz="1700">
              <a:latin typeface="Times New Roman"/>
              <a:cs typeface="Times New Roman"/>
            </a:endParaRPr>
          </a:p>
          <a:p>
            <a:pPr marL="1155700">
              <a:lnSpc>
                <a:spcPts val="1835"/>
              </a:lnSpc>
            </a:pPr>
            <a:r>
              <a:rPr sz="1700" spc="-5" dirty="0">
                <a:latin typeface="Times New Roman"/>
                <a:cs typeface="Times New Roman"/>
              </a:rPr>
              <a:t>emotion, short </a:t>
            </a:r>
            <a:r>
              <a:rPr sz="1700" dirty="0">
                <a:latin typeface="Times New Roman"/>
                <a:cs typeface="Times New Roman"/>
              </a:rPr>
              <a:t>term</a:t>
            </a:r>
            <a:r>
              <a:rPr sz="1700" spc="-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memory,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16879" y="2731007"/>
            <a:ext cx="3169920" cy="2808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9117" y="483234"/>
            <a:ext cx="34461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Diencepha</a:t>
            </a:r>
            <a:r>
              <a:rPr spc="5" dirty="0"/>
              <a:t>l</a:t>
            </a:r>
            <a:r>
              <a:rPr dirty="0"/>
              <a:t>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6568"/>
            <a:ext cx="7752715" cy="256349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Times New Roman"/>
                <a:cs typeface="Times New Roman"/>
              </a:rPr>
              <a:t>Located deep in the brain, </a:t>
            </a:r>
            <a:r>
              <a:rPr sz="2700" spc="-5" dirty="0">
                <a:latin typeface="Times New Roman"/>
                <a:cs typeface="Times New Roman"/>
              </a:rPr>
              <a:t>more </a:t>
            </a:r>
            <a:r>
              <a:rPr sz="2700" dirty="0">
                <a:latin typeface="Times New Roman"/>
                <a:cs typeface="Times New Roman"/>
              </a:rPr>
              <a:t>primitive in</a:t>
            </a:r>
            <a:r>
              <a:rPr sz="2700" spc="-1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function.</a:t>
            </a:r>
            <a:endParaRPr sz="27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305"/>
              </a:spcBef>
              <a:buFont typeface="Arial"/>
              <a:buChar char="–"/>
              <a:tabLst>
                <a:tab pos="756920" algn="l"/>
              </a:tabLst>
            </a:pPr>
            <a:r>
              <a:rPr sz="2400" dirty="0">
                <a:latin typeface="Times New Roman"/>
                <a:cs typeface="Times New Roman"/>
              </a:rPr>
              <a:t>Divided into the </a:t>
            </a:r>
            <a:r>
              <a:rPr sz="2400" spc="-5" dirty="0">
                <a:latin typeface="Times New Roman"/>
                <a:cs typeface="Times New Roman"/>
              </a:rPr>
              <a:t>Thalamus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Hypothalamus</a:t>
            </a:r>
            <a:endParaRPr sz="24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54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autonomic nervous system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control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Times New Roman"/>
                <a:cs typeface="Times New Roman"/>
              </a:rPr>
              <a:t>Regulation </a:t>
            </a:r>
            <a:r>
              <a:rPr sz="2000" dirty="0">
                <a:latin typeface="Times New Roman"/>
                <a:cs typeface="Times New Roman"/>
              </a:rPr>
              <a:t>of heart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rate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Times New Roman"/>
                <a:cs typeface="Times New Roman"/>
              </a:rPr>
              <a:t>Regulation </a:t>
            </a:r>
            <a:r>
              <a:rPr sz="2000" dirty="0">
                <a:latin typeface="Times New Roman"/>
                <a:cs typeface="Times New Roman"/>
              </a:rPr>
              <a:t>of body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temperature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Body functions </a:t>
            </a:r>
            <a:r>
              <a:rPr sz="2000" spc="-5" dirty="0">
                <a:latin typeface="Times New Roman"/>
                <a:cs typeface="Times New Roman"/>
              </a:rPr>
              <a:t>like </a:t>
            </a:r>
            <a:r>
              <a:rPr sz="2000" spc="-10" dirty="0">
                <a:latin typeface="Times New Roman"/>
                <a:cs typeface="Times New Roman"/>
              </a:rPr>
              <a:t>hunger, </a:t>
            </a:r>
            <a:r>
              <a:rPr sz="2000" dirty="0">
                <a:latin typeface="Times New Roman"/>
                <a:cs typeface="Times New Roman"/>
              </a:rPr>
              <a:t>sleep,</a:t>
            </a:r>
            <a:r>
              <a:rPr sz="2000" spc="-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thirst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244"/>
              </a:spcBef>
              <a:buFont typeface="Arial"/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latin typeface="Times New Roman"/>
                <a:cs typeface="Times New Roman"/>
              </a:rPr>
              <a:t>Plays </a:t>
            </a:r>
            <a:r>
              <a:rPr sz="2000" dirty="0">
                <a:latin typeface="Times New Roman"/>
                <a:cs typeface="Times New Roman"/>
              </a:rPr>
              <a:t>a role in </a:t>
            </a:r>
            <a:r>
              <a:rPr sz="2000" spc="-5" dirty="0">
                <a:latin typeface="Times New Roman"/>
                <a:cs typeface="Times New Roman"/>
              </a:rPr>
              <a:t>emotions, home </a:t>
            </a:r>
            <a:r>
              <a:rPr sz="2000" dirty="0">
                <a:latin typeface="Times New Roman"/>
                <a:cs typeface="Times New Roman"/>
              </a:rPr>
              <a:t>of the “gut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feeling”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63239" y="4192523"/>
            <a:ext cx="3756660" cy="2359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9533" y="483234"/>
            <a:ext cx="28848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Cerebellum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9452"/>
            <a:ext cx="8002905" cy="2966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Times New Roman"/>
                <a:cs typeface="Times New Roman"/>
              </a:rPr>
              <a:t>This is the “Little Brain” </a:t>
            </a:r>
            <a:r>
              <a:rPr sz="3200" spc="5" dirty="0">
                <a:latin typeface="Times New Roman"/>
                <a:cs typeface="Times New Roman"/>
              </a:rPr>
              <a:t>located </a:t>
            </a:r>
            <a:r>
              <a:rPr sz="3200" dirty="0">
                <a:latin typeface="Times New Roman"/>
                <a:cs typeface="Times New Roman"/>
              </a:rPr>
              <a:t>at the back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of  the head below the occipital</a:t>
            </a:r>
            <a:r>
              <a:rPr sz="3200" spc="-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lobe.</a:t>
            </a:r>
            <a:endParaRPr sz="3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680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Has hemispheres just like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cerebrum.</a:t>
            </a:r>
            <a:endParaRPr sz="2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Font typeface="Arial"/>
              <a:buChar char="–"/>
              <a:tabLst>
                <a:tab pos="756920" algn="l"/>
              </a:tabLst>
            </a:pPr>
            <a:r>
              <a:rPr sz="2800" dirty="0">
                <a:latin typeface="Times New Roman"/>
                <a:cs typeface="Times New Roman"/>
              </a:rPr>
              <a:t>Interior </a:t>
            </a:r>
            <a:r>
              <a:rPr sz="2800" spc="-5" dirty="0">
                <a:latin typeface="Times New Roman"/>
                <a:cs typeface="Times New Roman"/>
              </a:rPr>
              <a:t>white </a:t>
            </a:r>
            <a:r>
              <a:rPr sz="2800" spc="-10" dirty="0">
                <a:latin typeface="Times New Roman"/>
                <a:cs typeface="Times New Roman"/>
              </a:rPr>
              <a:t>matter </a:t>
            </a:r>
            <a:r>
              <a:rPr sz="2800" spc="-5" dirty="0">
                <a:latin typeface="Times New Roman"/>
                <a:cs typeface="Times New Roman"/>
              </a:rPr>
              <a:t>called </a:t>
            </a:r>
            <a:r>
              <a:rPr sz="2800" spc="-20" dirty="0">
                <a:latin typeface="Times New Roman"/>
                <a:cs typeface="Times New Roman"/>
              </a:rPr>
              <a:t>“Tree 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life”</a:t>
            </a:r>
            <a:endParaRPr sz="2800">
              <a:latin typeface="Times New Roman"/>
              <a:cs typeface="Times New Roman"/>
            </a:endParaRPr>
          </a:p>
          <a:p>
            <a:pPr marL="756285" marR="847725" lvl="1" indent="-287020">
              <a:lnSpc>
                <a:spcPct val="100000"/>
              </a:lnSpc>
              <a:spcBef>
                <a:spcPts val="675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This part of the brain helps us coordinate our  </a:t>
            </a:r>
            <a:r>
              <a:rPr sz="2800" spc="-10" dirty="0">
                <a:latin typeface="Times New Roman"/>
                <a:cs typeface="Times New Roman"/>
              </a:rPr>
              <a:t>movements </a:t>
            </a:r>
            <a:r>
              <a:rPr sz="2800" spc="-5" dirty="0">
                <a:latin typeface="Times New Roman"/>
                <a:cs typeface="Times New Roman"/>
              </a:rPr>
              <a:t>and stay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balanced.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58083" y="4637532"/>
            <a:ext cx="3404616" cy="20055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629</Words>
  <Application>Microsoft Office PowerPoint</Application>
  <PresentationFormat>On-screen Show (4:3)</PresentationFormat>
  <Paragraphs>80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The Nervous System</vt:lpstr>
      <vt:lpstr>The nervous system</vt:lpstr>
      <vt:lpstr>Tissue in the Nervous System</vt:lpstr>
      <vt:lpstr>Neurotransmitters</vt:lpstr>
      <vt:lpstr>The Central Nervous System</vt:lpstr>
      <vt:lpstr>The Brain</vt:lpstr>
      <vt:lpstr>The Cerebrum</vt:lpstr>
      <vt:lpstr>Diencephalon</vt:lpstr>
      <vt:lpstr>Cerebellum</vt:lpstr>
      <vt:lpstr>Brain Stem</vt:lpstr>
      <vt:lpstr>The Spinal Cord</vt:lpstr>
      <vt:lpstr>Reflex Arch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Nervous System</dc:title>
  <cp:lastModifiedBy>pallishree bhukta</cp:lastModifiedBy>
  <cp:revision>3</cp:revision>
  <dcterms:created xsi:type="dcterms:W3CDTF">2021-02-19T03:54:43Z</dcterms:created>
  <dcterms:modified xsi:type="dcterms:W3CDTF">2021-02-19T03:56:58Z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2015-09-29T00:00:00Z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2021-02-19T00:00:00Z</vt:filetime>
  </property>
</Properties>
</file>