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3999" cy="45262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1140" y="352805"/>
            <a:ext cx="8681719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140" y="2493391"/>
            <a:ext cx="8681719" cy="4000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Relationship Id="rId4" Type="http://schemas.openxmlformats.org/officeDocument/2006/relationships/image" Target="../media/image8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535305"/>
            <a:ext cx="8517890" cy="41059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300" spc="-45" b="1">
                <a:latin typeface="Times New Roman"/>
                <a:cs typeface="Times New Roman"/>
              </a:rPr>
              <a:t>EVALUATION </a:t>
            </a:r>
            <a:r>
              <a:rPr dirty="0" sz="2300" spc="-15" b="1">
                <a:latin typeface="Times New Roman"/>
                <a:cs typeface="Times New Roman"/>
              </a:rPr>
              <a:t>PARAMETERS </a:t>
            </a:r>
            <a:r>
              <a:rPr dirty="0" sz="2300" b="1">
                <a:latin typeface="Times New Roman"/>
                <a:cs typeface="Times New Roman"/>
              </a:rPr>
              <a:t>OF </a:t>
            </a:r>
            <a:r>
              <a:rPr dirty="0" sz="2300" spc="-20" b="1">
                <a:latin typeface="Times New Roman"/>
                <a:cs typeface="Times New Roman"/>
              </a:rPr>
              <a:t>PACKAGING</a:t>
            </a:r>
            <a:r>
              <a:rPr dirty="0" sz="2300" spc="-130" b="1">
                <a:latin typeface="Times New Roman"/>
                <a:cs typeface="Times New Roman"/>
              </a:rPr>
              <a:t> </a:t>
            </a:r>
            <a:r>
              <a:rPr dirty="0" sz="2300" spc="-20" b="1">
                <a:latin typeface="Times New Roman"/>
                <a:cs typeface="Times New Roman"/>
              </a:rPr>
              <a:t>MATERIALS</a:t>
            </a: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300" b="1">
                <a:solidFill>
                  <a:srgbClr val="943735"/>
                </a:solidFill>
                <a:latin typeface="Times New Roman"/>
                <a:cs typeface="Times New Roman"/>
              </a:rPr>
              <a:t>INTRODUCTION</a:t>
            </a: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 marR="68580">
              <a:lnSpc>
                <a:spcPct val="100000"/>
              </a:lnSpc>
              <a:buSzPct val="95652"/>
              <a:buFont typeface="Arial"/>
              <a:buChar char="•"/>
              <a:tabLst>
                <a:tab pos="116205" algn="l"/>
              </a:tabLst>
            </a:pPr>
            <a:r>
              <a:rPr dirty="0" sz="2300" spc="-5">
                <a:solidFill>
                  <a:srgbClr val="0D0D0D"/>
                </a:solidFill>
                <a:latin typeface="Times New Roman"/>
                <a:cs typeface="Times New Roman"/>
              </a:rPr>
              <a:t>Pharmaceutical </a:t>
            </a:r>
            <a:r>
              <a:rPr dirty="0" sz="2300">
                <a:solidFill>
                  <a:srgbClr val="0D0D0D"/>
                </a:solidFill>
                <a:latin typeface="Times New Roman"/>
                <a:cs typeface="Times New Roman"/>
              </a:rPr>
              <a:t>packaging </a:t>
            </a:r>
            <a:r>
              <a:rPr dirty="0" sz="2300" spc="-5">
                <a:solidFill>
                  <a:srgbClr val="0D0D0D"/>
                </a:solidFill>
                <a:latin typeface="Times New Roman"/>
                <a:cs typeface="Times New Roman"/>
              </a:rPr>
              <a:t>means </a:t>
            </a:r>
            <a:r>
              <a:rPr dirty="0" sz="2300">
                <a:solidFill>
                  <a:srgbClr val="0D0D0D"/>
                </a:solidFill>
                <a:latin typeface="Times New Roman"/>
                <a:cs typeface="Times New Roman"/>
              </a:rPr>
              <a:t>the </a:t>
            </a:r>
            <a:r>
              <a:rPr dirty="0" sz="2300" spc="-5">
                <a:solidFill>
                  <a:srgbClr val="0D0D0D"/>
                </a:solidFill>
                <a:latin typeface="Times New Roman"/>
                <a:cs typeface="Times New Roman"/>
              </a:rPr>
              <a:t>combination </a:t>
            </a:r>
            <a:r>
              <a:rPr dirty="0" sz="2300">
                <a:solidFill>
                  <a:srgbClr val="0D0D0D"/>
                </a:solidFill>
                <a:latin typeface="Times New Roman"/>
                <a:cs typeface="Times New Roman"/>
              </a:rPr>
              <a:t>of </a:t>
            </a:r>
            <a:r>
              <a:rPr dirty="0" sz="2300" spc="-5">
                <a:solidFill>
                  <a:srgbClr val="0D0D0D"/>
                </a:solidFill>
                <a:latin typeface="Times New Roman"/>
                <a:cs typeface="Times New Roman"/>
              </a:rPr>
              <a:t>components  </a:t>
            </a:r>
            <a:r>
              <a:rPr dirty="0" sz="2300">
                <a:solidFill>
                  <a:srgbClr val="0D0D0D"/>
                </a:solidFill>
                <a:latin typeface="Times New Roman"/>
                <a:cs typeface="Times New Roman"/>
              </a:rPr>
              <a:t>necessary to </a:t>
            </a:r>
            <a:r>
              <a:rPr dirty="0" sz="2300" spc="-5">
                <a:solidFill>
                  <a:srgbClr val="0D0D0D"/>
                </a:solidFill>
                <a:latin typeface="Times New Roman"/>
                <a:cs typeface="Times New Roman"/>
              </a:rPr>
              <a:t>contain, </a:t>
            </a:r>
            <a:r>
              <a:rPr dirty="0" sz="2300">
                <a:solidFill>
                  <a:srgbClr val="0D0D0D"/>
                </a:solidFill>
                <a:latin typeface="Times New Roman"/>
                <a:cs typeface="Times New Roman"/>
              </a:rPr>
              <a:t>preserve, protect &amp; </a:t>
            </a:r>
            <a:r>
              <a:rPr dirty="0" sz="2300" spc="-5">
                <a:solidFill>
                  <a:srgbClr val="0D0D0D"/>
                </a:solidFill>
                <a:latin typeface="Times New Roman"/>
                <a:cs typeface="Times New Roman"/>
              </a:rPr>
              <a:t>deliver </a:t>
            </a:r>
            <a:r>
              <a:rPr dirty="0" sz="2300">
                <a:solidFill>
                  <a:srgbClr val="0D0D0D"/>
                </a:solidFill>
                <a:latin typeface="Times New Roman"/>
                <a:cs typeface="Times New Roman"/>
              </a:rPr>
              <a:t>a safe, </a:t>
            </a:r>
            <a:r>
              <a:rPr dirty="0" sz="2300" spc="-5">
                <a:solidFill>
                  <a:srgbClr val="0D0D0D"/>
                </a:solidFill>
                <a:latin typeface="Times New Roman"/>
                <a:cs typeface="Times New Roman"/>
              </a:rPr>
              <a:t>efficacious </a:t>
            </a:r>
            <a:r>
              <a:rPr dirty="0" sz="2300">
                <a:solidFill>
                  <a:srgbClr val="0D0D0D"/>
                </a:solidFill>
                <a:latin typeface="Times New Roman"/>
                <a:cs typeface="Times New Roman"/>
              </a:rPr>
              <a:t>drug  product, such that at any </a:t>
            </a:r>
            <a:r>
              <a:rPr dirty="0" sz="2300" spc="-10">
                <a:solidFill>
                  <a:srgbClr val="0D0D0D"/>
                </a:solidFill>
                <a:latin typeface="Times New Roman"/>
                <a:cs typeface="Times New Roman"/>
              </a:rPr>
              <a:t>time </a:t>
            </a:r>
            <a:r>
              <a:rPr dirty="0" sz="2300">
                <a:solidFill>
                  <a:srgbClr val="0D0D0D"/>
                </a:solidFill>
                <a:latin typeface="Times New Roman"/>
                <a:cs typeface="Times New Roman"/>
              </a:rPr>
              <a:t>point before </a:t>
            </a:r>
            <a:r>
              <a:rPr dirty="0" sz="2300" spc="-5">
                <a:solidFill>
                  <a:srgbClr val="0D0D0D"/>
                </a:solidFill>
                <a:latin typeface="Times New Roman"/>
                <a:cs typeface="Times New Roman"/>
              </a:rPr>
              <a:t>expiration date </a:t>
            </a:r>
            <a:r>
              <a:rPr dirty="0" sz="2300">
                <a:solidFill>
                  <a:srgbClr val="0D0D0D"/>
                </a:solidFill>
                <a:latin typeface="Times New Roman"/>
                <a:cs typeface="Times New Roman"/>
              </a:rPr>
              <a:t>of the drug  product, a safe </a:t>
            </a:r>
            <a:r>
              <a:rPr dirty="0" sz="2300" spc="5">
                <a:solidFill>
                  <a:srgbClr val="0D0D0D"/>
                </a:solidFill>
                <a:latin typeface="Times New Roman"/>
                <a:cs typeface="Times New Roman"/>
              </a:rPr>
              <a:t>&amp; </a:t>
            </a:r>
            <a:r>
              <a:rPr dirty="0" sz="2300" spc="-5">
                <a:solidFill>
                  <a:srgbClr val="0D0D0D"/>
                </a:solidFill>
                <a:latin typeface="Times New Roman"/>
                <a:cs typeface="Times New Roman"/>
              </a:rPr>
              <a:t>efficacious </a:t>
            </a:r>
            <a:r>
              <a:rPr dirty="0" sz="2300">
                <a:solidFill>
                  <a:srgbClr val="0D0D0D"/>
                </a:solidFill>
                <a:latin typeface="Times New Roman"/>
                <a:cs typeface="Times New Roman"/>
              </a:rPr>
              <a:t>dosage form is</a:t>
            </a:r>
            <a:r>
              <a:rPr dirty="0" sz="2300" spc="-6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dirty="0" sz="2300" spc="-5">
                <a:solidFill>
                  <a:srgbClr val="0D0D0D"/>
                </a:solidFill>
                <a:latin typeface="Times New Roman"/>
                <a:cs typeface="Times New Roman"/>
              </a:rPr>
              <a:t>available.</a:t>
            </a:r>
            <a:endParaRPr sz="2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2000"/>
              </a:spcBef>
              <a:buSzPct val="95652"/>
              <a:buFont typeface="Arial"/>
              <a:buChar char="•"/>
              <a:tabLst>
                <a:tab pos="116205" algn="l"/>
              </a:tabLst>
            </a:pPr>
            <a:r>
              <a:rPr dirty="0" sz="2300">
                <a:latin typeface="Times New Roman"/>
                <a:cs typeface="Times New Roman"/>
              </a:rPr>
              <a:t>The </a:t>
            </a:r>
            <a:r>
              <a:rPr dirty="0" sz="2300" spc="-5">
                <a:latin typeface="Times New Roman"/>
                <a:cs typeface="Times New Roman"/>
              </a:rPr>
              <a:t>selection </a:t>
            </a:r>
            <a:r>
              <a:rPr dirty="0" sz="2300">
                <a:latin typeface="Times New Roman"/>
                <a:cs typeface="Times New Roman"/>
              </a:rPr>
              <a:t>of a package therefore begins with a </a:t>
            </a:r>
            <a:r>
              <a:rPr dirty="0" sz="2300" spc="-5">
                <a:latin typeface="Times New Roman"/>
                <a:cs typeface="Times New Roman"/>
              </a:rPr>
              <a:t>determination </a:t>
            </a:r>
            <a:r>
              <a:rPr dirty="0" sz="2300">
                <a:latin typeface="Times New Roman"/>
                <a:cs typeface="Times New Roman"/>
              </a:rPr>
              <a:t>of the  </a:t>
            </a:r>
            <a:r>
              <a:rPr dirty="0" sz="2300" spc="-15">
                <a:latin typeface="Times New Roman"/>
                <a:cs typeface="Times New Roman"/>
              </a:rPr>
              <a:t>product’s </a:t>
            </a:r>
            <a:r>
              <a:rPr dirty="0" sz="2300" spc="-5">
                <a:latin typeface="Times New Roman"/>
                <a:cs typeface="Times New Roman"/>
              </a:rPr>
              <a:t>physical </a:t>
            </a:r>
            <a:r>
              <a:rPr dirty="0" sz="2300">
                <a:latin typeface="Times New Roman"/>
                <a:cs typeface="Times New Roman"/>
              </a:rPr>
              <a:t>and </a:t>
            </a:r>
            <a:r>
              <a:rPr dirty="0" sz="2300" spc="-5">
                <a:latin typeface="Times New Roman"/>
                <a:cs typeface="Times New Roman"/>
              </a:rPr>
              <a:t>chemical characteristics, its </a:t>
            </a:r>
            <a:r>
              <a:rPr dirty="0" sz="2300">
                <a:latin typeface="Times New Roman"/>
                <a:cs typeface="Times New Roman"/>
              </a:rPr>
              <a:t>protective needs, and  </a:t>
            </a:r>
            <a:r>
              <a:rPr dirty="0" sz="2300" spc="-5">
                <a:latin typeface="Times New Roman"/>
                <a:cs typeface="Times New Roman"/>
              </a:rPr>
              <a:t>its marketing</a:t>
            </a:r>
            <a:r>
              <a:rPr dirty="0" sz="2300" spc="5">
                <a:latin typeface="Times New Roman"/>
                <a:cs typeface="Times New Roman"/>
              </a:rPr>
              <a:t> </a:t>
            </a:r>
            <a:r>
              <a:rPr dirty="0" sz="2300" spc="-5">
                <a:latin typeface="Times New Roman"/>
                <a:cs typeface="Times New Roman"/>
              </a:rPr>
              <a:t>requirements.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4876800"/>
            <a:ext cx="2142744" cy="182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743200" y="4800600"/>
            <a:ext cx="1981200" cy="1828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5" name="object 5"/>
          <p:cNvGrpSpPr/>
          <p:nvPr/>
        </p:nvGrpSpPr>
        <p:grpSpPr>
          <a:xfrm>
            <a:off x="4953000" y="4820411"/>
            <a:ext cx="3971925" cy="1809114"/>
            <a:chOff x="4953000" y="4820411"/>
            <a:chExt cx="3971925" cy="1809114"/>
          </a:xfrm>
        </p:grpSpPr>
        <p:sp>
          <p:nvSpPr>
            <p:cNvPr id="6" name="object 6"/>
            <p:cNvSpPr/>
            <p:nvPr/>
          </p:nvSpPr>
          <p:spPr>
            <a:xfrm>
              <a:off x="4953000" y="4820411"/>
              <a:ext cx="1981200" cy="180898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6934200" y="4876799"/>
              <a:ext cx="1990344" cy="16002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580389"/>
            <a:ext cx="8558530" cy="5354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04800" indent="-292735">
              <a:lnSpc>
                <a:spcPct val="100000"/>
              </a:lnSpc>
              <a:spcBef>
                <a:spcPts val="105"/>
              </a:spcBef>
              <a:buAutoNum type="arabicPeriod" startAt="2"/>
              <a:tabLst>
                <a:tab pos="305435" algn="l"/>
              </a:tabLst>
            </a:pPr>
            <a:r>
              <a:rPr dirty="0" sz="2300" b="1">
                <a:latin typeface="Times New Roman"/>
                <a:cs typeface="Times New Roman"/>
              </a:rPr>
              <a:t>Collapsibility</a:t>
            </a:r>
            <a:r>
              <a:rPr dirty="0" sz="2300" spc="-80" b="1">
                <a:latin typeface="Times New Roman"/>
                <a:cs typeface="Times New Roman"/>
              </a:rPr>
              <a:t> </a:t>
            </a:r>
            <a:r>
              <a:rPr dirty="0" sz="2300" spc="-55" b="1">
                <a:latin typeface="Times New Roman"/>
                <a:cs typeface="Times New Roman"/>
              </a:rPr>
              <a:t>Test</a:t>
            </a: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AutoNum type="arabicPeriod" startAt="2"/>
            </a:pPr>
            <a:endParaRPr sz="3350">
              <a:latin typeface="Times New Roman"/>
              <a:cs typeface="Times New Roman"/>
            </a:endParaRPr>
          </a:p>
          <a:p>
            <a:pPr marL="12700" marR="360680">
              <a:lnSpc>
                <a:spcPct val="100000"/>
              </a:lnSpc>
            </a:pPr>
            <a:r>
              <a:rPr dirty="0" sz="2300" spc="-5">
                <a:latin typeface="Times New Roman"/>
                <a:cs typeface="Times New Roman"/>
              </a:rPr>
              <a:t>This </a:t>
            </a:r>
            <a:r>
              <a:rPr dirty="0" sz="2300">
                <a:latin typeface="Times New Roman"/>
                <a:cs typeface="Times New Roman"/>
              </a:rPr>
              <a:t>test </a:t>
            </a:r>
            <a:r>
              <a:rPr dirty="0" sz="2300" spc="-5">
                <a:latin typeface="Times New Roman"/>
                <a:cs typeface="Times New Roman"/>
              </a:rPr>
              <a:t>is applicable </a:t>
            </a:r>
            <a:r>
              <a:rPr dirty="0" sz="2300">
                <a:latin typeface="Times New Roman"/>
                <a:cs typeface="Times New Roman"/>
              </a:rPr>
              <a:t>to </a:t>
            </a:r>
            <a:r>
              <a:rPr dirty="0" sz="2300" spc="-5">
                <a:latin typeface="Times New Roman"/>
                <a:cs typeface="Times New Roman"/>
              </a:rPr>
              <a:t>the containers </a:t>
            </a:r>
            <a:r>
              <a:rPr dirty="0" sz="2300">
                <a:latin typeface="Times New Roman"/>
                <a:cs typeface="Times New Roman"/>
              </a:rPr>
              <a:t>which are </a:t>
            </a:r>
            <a:r>
              <a:rPr dirty="0" sz="2300" spc="-10">
                <a:latin typeface="Times New Roman"/>
                <a:cs typeface="Times New Roman"/>
              </a:rPr>
              <a:t>to </a:t>
            </a:r>
            <a:r>
              <a:rPr dirty="0" sz="2300">
                <a:latin typeface="Times New Roman"/>
                <a:cs typeface="Times New Roman"/>
              </a:rPr>
              <a:t>be squeezed for  </a:t>
            </a:r>
            <a:r>
              <a:rPr dirty="0" sz="2300" spc="-5">
                <a:latin typeface="Times New Roman"/>
                <a:cs typeface="Times New Roman"/>
              </a:rPr>
              <a:t>removing the </a:t>
            </a:r>
            <a:r>
              <a:rPr dirty="0" sz="2300">
                <a:latin typeface="Times New Roman"/>
                <a:cs typeface="Times New Roman"/>
              </a:rPr>
              <a:t>contents. A </a:t>
            </a:r>
            <a:r>
              <a:rPr dirty="0" sz="2300" spc="-5">
                <a:latin typeface="Times New Roman"/>
                <a:cs typeface="Times New Roman"/>
              </a:rPr>
              <a:t>container </a:t>
            </a:r>
            <a:r>
              <a:rPr dirty="0" sz="2300">
                <a:latin typeface="Times New Roman"/>
                <a:cs typeface="Times New Roman"/>
              </a:rPr>
              <a:t>by collapsing inward during use,  yield at </a:t>
            </a:r>
            <a:r>
              <a:rPr dirty="0" sz="2300" spc="-5">
                <a:latin typeface="Times New Roman"/>
                <a:cs typeface="Times New Roman"/>
              </a:rPr>
              <a:t>least </a:t>
            </a:r>
            <a:r>
              <a:rPr dirty="0" sz="2300">
                <a:latin typeface="Times New Roman"/>
                <a:cs typeface="Times New Roman"/>
              </a:rPr>
              <a:t>90% of </a:t>
            </a:r>
            <a:r>
              <a:rPr dirty="0" sz="2300" spc="-5">
                <a:latin typeface="Times New Roman"/>
                <a:cs typeface="Times New Roman"/>
              </a:rPr>
              <a:t>its normal contents </a:t>
            </a:r>
            <a:r>
              <a:rPr dirty="0" sz="2300">
                <a:latin typeface="Times New Roman"/>
                <a:cs typeface="Times New Roman"/>
              </a:rPr>
              <a:t>at the required rate of flow at  </a:t>
            </a:r>
            <a:r>
              <a:rPr dirty="0" sz="2300" spc="-5">
                <a:latin typeface="Times New Roman"/>
                <a:cs typeface="Times New Roman"/>
              </a:rPr>
              <a:t>ambient</a:t>
            </a:r>
            <a:r>
              <a:rPr dirty="0" sz="2300" spc="10">
                <a:latin typeface="Times New Roman"/>
                <a:cs typeface="Times New Roman"/>
              </a:rPr>
              <a:t> </a:t>
            </a:r>
            <a:r>
              <a:rPr dirty="0" sz="2300" spc="-5">
                <a:latin typeface="Times New Roman"/>
                <a:cs typeface="Times New Roman"/>
              </a:rPr>
              <a:t>temperature.</a:t>
            </a: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350">
              <a:latin typeface="Times New Roman"/>
              <a:cs typeface="Times New Roman"/>
            </a:endParaRPr>
          </a:p>
          <a:p>
            <a:pPr marL="232410" indent="-220345">
              <a:lnSpc>
                <a:spcPct val="100000"/>
              </a:lnSpc>
              <a:buAutoNum type="arabicPeriod" startAt="3"/>
              <a:tabLst>
                <a:tab pos="233045" algn="l"/>
              </a:tabLst>
            </a:pPr>
            <a:r>
              <a:rPr dirty="0" sz="2300" spc="-25" b="1">
                <a:latin typeface="Times New Roman"/>
                <a:cs typeface="Times New Roman"/>
              </a:rPr>
              <a:t>Water </a:t>
            </a:r>
            <a:r>
              <a:rPr dirty="0" sz="2300" spc="-35" b="1">
                <a:latin typeface="Times New Roman"/>
                <a:cs typeface="Times New Roman"/>
              </a:rPr>
              <a:t>Vapour </a:t>
            </a:r>
            <a:r>
              <a:rPr dirty="0" sz="2300" b="1">
                <a:latin typeface="Times New Roman"/>
                <a:cs typeface="Times New Roman"/>
              </a:rPr>
              <a:t>Permeability</a:t>
            </a:r>
            <a:r>
              <a:rPr dirty="0" sz="2300" spc="-160" b="1">
                <a:latin typeface="Times New Roman"/>
                <a:cs typeface="Times New Roman"/>
              </a:rPr>
              <a:t> </a:t>
            </a:r>
            <a:r>
              <a:rPr dirty="0" sz="2300" spc="-55" b="1">
                <a:latin typeface="Times New Roman"/>
                <a:cs typeface="Times New Roman"/>
              </a:rPr>
              <a:t>Test</a:t>
            </a: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3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2300">
                <a:latin typeface="Times New Roman"/>
                <a:cs typeface="Times New Roman"/>
              </a:rPr>
              <a:t>Fill 5 </a:t>
            </a:r>
            <a:r>
              <a:rPr dirty="0" sz="2300" spc="-5">
                <a:latin typeface="Times New Roman"/>
                <a:cs typeface="Times New Roman"/>
              </a:rPr>
              <a:t>containers </a:t>
            </a:r>
            <a:r>
              <a:rPr dirty="0" sz="2300">
                <a:latin typeface="Times New Roman"/>
                <a:cs typeface="Times New Roman"/>
              </a:rPr>
              <a:t>with </a:t>
            </a:r>
            <a:r>
              <a:rPr dirty="0" sz="2300" spc="-5">
                <a:latin typeface="Times New Roman"/>
                <a:cs typeface="Times New Roman"/>
              </a:rPr>
              <a:t>normal volume </a:t>
            </a:r>
            <a:r>
              <a:rPr dirty="0" sz="2300">
                <a:latin typeface="Times New Roman"/>
                <a:cs typeface="Times New Roman"/>
              </a:rPr>
              <a:t>of water </a:t>
            </a:r>
            <a:r>
              <a:rPr dirty="0" sz="2300" spc="-5">
                <a:latin typeface="Times New Roman"/>
                <a:cs typeface="Times New Roman"/>
              </a:rPr>
              <a:t>and </a:t>
            </a:r>
            <a:r>
              <a:rPr dirty="0" sz="2300">
                <a:latin typeface="Times New Roman"/>
                <a:cs typeface="Times New Roman"/>
              </a:rPr>
              <a:t>heat seal the </a:t>
            </a:r>
            <a:r>
              <a:rPr dirty="0" sz="2300" spc="-5">
                <a:latin typeface="Times New Roman"/>
                <a:cs typeface="Times New Roman"/>
              </a:rPr>
              <a:t>bottles  </a:t>
            </a:r>
            <a:r>
              <a:rPr dirty="0" sz="2300">
                <a:latin typeface="Times New Roman"/>
                <a:cs typeface="Times New Roman"/>
              </a:rPr>
              <a:t>with </a:t>
            </a:r>
            <a:r>
              <a:rPr dirty="0" sz="2300" spc="-5">
                <a:latin typeface="Times New Roman"/>
                <a:cs typeface="Times New Roman"/>
              </a:rPr>
              <a:t>an aluminium foil. </a:t>
            </a:r>
            <a:r>
              <a:rPr dirty="0" sz="2300" spc="-40">
                <a:latin typeface="Times New Roman"/>
                <a:cs typeface="Times New Roman"/>
              </a:rPr>
              <a:t>Weigh </a:t>
            </a:r>
            <a:r>
              <a:rPr dirty="0" sz="2300" spc="-5">
                <a:latin typeface="Times New Roman"/>
                <a:cs typeface="Times New Roman"/>
              </a:rPr>
              <a:t>accurately each container </a:t>
            </a:r>
            <a:r>
              <a:rPr dirty="0" sz="2300">
                <a:latin typeface="Times New Roman"/>
                <a:cs typeface="Times New Roman"/>
              </a:rPr>
              <a:t>and </a:t>
            </a:r>
            <a:r>
              <a:rPr dirty="0" sz="2300" spc="-5">
                <a:latin typeface="Times New Roman"/>
                <a:cs typeface="Times New Roman"/>
              </a:rPr>
              <a:t>allowed to  </a:t>
            </a:r>
            <a:r>
              <a:rPr dirty="0" sz="2300">
                <a:latin typeface="Times New Roman"/>
                <a:cs typeface="Times New Roman"/>
              </a:rPr>
              <a:t>stand for 14days at a </a:t>
            </a:r>
            <a:r>
              <a:rPr dirty="0" sz="2300" spc="-5">
                <a:latin typeface="Times New Roman"/>
                <a:cs typeface="Times New Roman"/>
              </a:rPr>
              <a:t>relative humidity </a:t>
            </a:r>
            <a:r>
              <a:rPr dirty="0" sz="2300">
                <a:latin typeface="Times New Roman"/>
                <a:cs typeface="Times New Roman"/>
              </a:rPr>
              <a:t>of 60±5% and a </a:t>
            </a:r>
            <a:r>
              <a:rPr dirty="0" sz="2300" spc="-5">
                <a:latin typeface="Times New Roman"/>
                <a:cs typeface="Times New Roman"/>
              </a:rPr>
              <a:t>temperature  </a:t>
            </a:r>
            <a:r>
              <a:rPr dirty="0" sz="2300">
                <a:latin typeface="Times New Roman"/>
                <a:cs typeface="Times New Roman"/>
              </a:rPr>
              <a:t>between 20 and </a:t>
            </a:r>
            <a:r>
              <a:rPr dirty="0" sz="2300" spc="10">
                <a:latin typeface="Times New Roman"/>
                <a:cs typeface="Times New Roman"/>
              </a:rPr>
              <a:t>25</a:t>
            </a:r>
            <a:r>
              <a:rPr dirty="0" sz="2300" spc="10">
                <a:latin typeface="Arimo"/>
                <a:cs typeface="Arimo"/>
              </a:rPr>
              <a:t>⁰</a:t>
            </a:r>
            <a:r>
              <a:rPr dirty="0" sz="2300" spc="10">
                <a:latin typeface="Times New Roman"/>
                <a:cs typeface="Times New Roman"/>
              </a:rPr>
              <a:t>C.Reweigh </a:t>
            </a:r>
            <a:r>
              <a:rPr dirty="0" sz="2300">
                <a:latin typeface="Times New Roman"/>
                <a:cs typeface="Times New Roman"/>
              </a:rPr>
              <a:t>the </a:t>
            </a:r>
            <a:r>
              <a:rPr dirty="0" sz="2300" spc="-5">
                <a:latin typeface="Times New Roman"/>
                <a:cs typeface="Times New Roman"/>
              </a:rPr>
              <a:t>containers. </a:t>
            </a:r>
            <a:r>
              <a:rPr dirty="0" sz="2300">
                <a:latin typeface="Times New Roman"/>
                <a:cs typeface="Times New Roman"/>
              </a:rPr>
              <a:t>The </a:t>
            </a:r>
            <a:r>
              <a:rPr dirty="0" sz="2300" spc="-5">
                <a:latin typeface="Times New Roman"/>
                <a:cs typeface="Times New Roman"/>
              </a:rPr>
              <a:t>loss </a:t>
            </a:r>
            <a:r>
              <a:rPr dirty="0" sz="2300">
                <a:latin typeface="Times New Roman"/>
                <a:cs typeface="Times New Roman"/>
              </a:rPr>
              <a:t>in weight </a:t>
            </a:r>
            <a:r>
              <a:rPr dirty="0" sz="2300" spc="-5">
                <a:latin typeface="Times New Roman"/>
                <a:cs typeface="Times New Roman"/>
              </a:rPr>
              <a:t>in each  container </a:t>
            </a:r>
            <a:r>
              <a:rPr dirty="0" sz="2300">
                <a:latin typeface="Times New Roman"/>
                <a:cs typeface="Times New Roman"/>
              </a:rPr>
              <a:t>is NMT 0.2%</a:t>
            </a:r>
            <a:r>
              <a:rPr dirty="0" sz="2300" spc="-65">
                <a:latin typeface="Times New Roman"/>
                <a:cs typeface="Times New Roman"/>
              </a:rPr>
              <a:t> </a:t>
            </a:r>
            <a:r>
              <a:rPr dirty="0" sz="2300">
                <a:latin typeface="Times New Roman"/>
                <a:cs typeface="Times New Roman"/>
              </a:rPr>
              <a:t>.</a:t>
            </a:r>
            <a:endParaRPr sz="2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326847"/>
            <a:ext cx="8345805" cy="31362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300" b="1">
                <a:latin typeface="Times New Roman"/>
                <a:cs typeface="Times New Roman"/>
              </a:rPr>
              <a:t>C.</a:t>
            </a:r>
            <a:r>
              <a:rPr dirty="0" sz="2300" spc="-15" b="1">
                <a:latin typeface="Times New Roman"/>
                <a:cs typeface="Times New Roman"/>
              </a:rPr>
              <a:t> </a:t>
            </a:r>
            <a:r>
              <a:rPr dirty="0" sz="2300" b="1">
                <a:latin typeface="Times New Roman"/>
                <a:cs typeface="Times New Roman"/>
              </a:rPr>
              <a:t>CLOSURES</a:t>
            </a: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Font typeface="Arial"/>
              <a:buChar char="•"/>
              <a:tabLst>
                <a:tab pos="187960" algn="l"/>
              </a:tabLst>
            </a:pPr>
            <a:r>
              <a:rPr dirty="0" sz="2300">
                <a:latin typeface="Times New Roman"/>
                <a:cs typeface="Times New Roman"/>
              </a:rPr>
              <a:t>Closures are </a:t>
            </a:r>
            <a:r>
              <a:rPr dirty="0" sz="2300" spc="-5">
                <a:latin typeface="Times New Roman"/>
                <a:cs typeface="Times New Roman"/>
              </a:rPr>
              <a:t>the devices </a:t>
            </a:r>
            <a:r>
              <a:rPr dirty="0" sz="2300">
                <a:latin typeface="Times New Roman"/>
                <a:cs typeface="Times New Roman"/>
              </a:rPr>
              <a:t>by </a:t>
            </a:r>
            <a:r>
              <a:rPr dirty="0" sz="2300" spc="-5">
                <a:latin typeface="Times New Roman"/>
                <a:cs typeface="Times New Roman"/>
              </a:rPr>
              <a:t>means </a:t>
            </a:r>
            <a:r>
              <a:rPr dirty="0" sz="2300">
                <a:latin typeface="Times New Roman"/>
                <a:cs typeface="Times New Roman"/>
              </a:rPr>
              <a:t>of which </a:t>
            </a:r>
            <a:r>
              <a:rPr dirty="0" sz="2300" spc="-5">
                <a:latin typeface="Times New Roman"/>
                <a:cs typeface="Times New Roman"/>
              </a:rPr>
              <a:t>containers </a:t>
            </a:r>
            <a:r>
              <a:rPr dirty="0" sz="2300">
                <a:latin typeface="Times New Roman"/>
                <a:cs typeface="Times New Roman"/>
              </a:rPr>
              <a:t>can be opened  and</a:t>
            </a:r>
            <a:r>
              <a:rPr dirty="0" sz="2300" spc="-5">
                <a:latin typeface="Times New Roman"/>
                <a:cs typeface="Times New Roman"/>
              </a:rPr>
              <a:t> closed.</a:t>
            </a:r>
            <a:endParaRPr sz="2300">
              <a:latin typeface="Times New Roman"/>
              <a:cs typeface="Times New Roman"/>
            </a:endParaRPr>
          </a:p>
          <a:p>
            <a:pPr marL="115570" indent="-10350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16205" algn="l"/>
              </a:tabLst>
            </a:pPr>
            <a:r>
              <a:rPr dirty="0" sz="2300">
                <a:latin typeface="Times New Roman"/>
                <a:cs typeface="Times New Roman"/>
              </a:rPr>
              <a:t>A closure </a:t>
            </a:r>
            <a:r>
              <a:rPr dirty="0" sz="2300" spc="-5">
                <a:latin typeface="Times New Roman"/>
                <a:cs typeface="Times New Roman"/>
              </a:rPr>
              <a:t>is </a:t>
            </a:r>
            <a:r>
              <a:rPr dirty="0" sz="2300">
                <a:latin typeface="Times New Roman"/>
                <a:cs typeface="Times New Roman"/>
              </a:rPr>
              <a:t>the part of the package which prevent the </a:t>
            </a:r>
            <a:r>
              <a:rPr dirty="0" sz="2300" spc="-5">
                <a:latin typeface="Times New Roman"/>
                <a:cs typeface="Times New Roman"/>
              </a:rPr>
              <a:t>contents</a:t>
            </a:r>
            <a:r>
              <a:rPr dirty="0" sz="2300" spc="-190">
                <a:latin typeface="Times New Roman"/>
                <a:cs typeface="Times New Roman"/>
              </a:rPr>
              <a:t> </a:t>
            </a:r>
            <a:r>
              <a:rPr dirty="0" sz="2300">
                <a:latin typeface="Times New Roman"/>
                <a:cs typeface="Times New Roman"/>
              </a:rPr>
              <a:t>from</a:t>
            </a: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182370" algn="l"/>
              </a:tabLst>
            </a:pPr>
            <a:r>
              <a:rPr dirty="0" sz="2300">
                <a:latin typeface="Times New Roman"/>
                <a:cs typeface="Times New Roman"/>
              </a:rPr>
              <a:t>escaping	and </a:t>
            </a:r>
            <a:r>
              <a:rPr dirty="0" sz="2300" spc="-5">
                <a:latin typeface="Times New Roman"/>
                <a:cs typeface="Times New Roman"/>
              </a:rPr>
              <a:t>allow </a:t>
            </a:r>
            <a:r>
              <a:rPr dirty="0" sz="2300">
                <a:latin typeface="Times New Roman"/>
                <a:cs typeface="Times New Roman"/>
              </a:rPr>
              <a:t>no substance to </a:t>
            </a:r>
            <a:r>
              <a:rPr dirty="0" sz="2300" spc="-5">
                <a:latin typeface="Times New Roman"/>
                <a:cs typeface="Times New Roman"/>
              </a:rPr>
              <a:t>enter </a:t>
            </a:r>
            <a:r>
              <a:rPr dirty="0" sz="2300">
                <a:latin typeface="Times New Roman"/>
                <a:cs typeface="Times New Roman"/>
              </a:rPr>
              <a:t>the</a:t>
            </a:r>
            <a:r>
              <a:rPr dirty="0" sz="2300" spc="-15">
                <a:latin typeface="Times New Roman"/>
                <a:cs typeface="Times New Roman"/>
              </a:rPr>
              <a:t> container.</a:t>
            </a:r>
            <a:endParaRPr sz="2300">
              <a:latin typeface="Times New Roman"/>
              <a:cs typeface="Times New Roman"/>
            </a:endParaRPr>
          </a:p>
          <a:p>
            <a:pPr marL="12700" marR="11563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16205" algn="l"/>
              </a:tabLst>
            </a:pPr>
            <a:r>
              <a:rPr dirty="0" sz="2300">
                <a:latin typeface="Times New Roman"/>
                <a:cs typeface="Times New Roman"/>
              </a:rPr>
              <a:t>It prevents </a:t>
            </a:r>
            <a:r>
              <a:rPr dirty="0" sz="2300" spc="-5">
                <a:latin typeface="Times New Roman"/>
                <a:cs typeface="Times New Roman"/>
              </a:rPr>
              <a:t>deterioration </a:t>
            </a:r>
            <a:r>
              <a:rPr dirty="0" sz="2300">
                <a:latin typeface="Times New Roman"/>
                <a:cs typeface="Times New Roman"/>
              </a:rPr>
              <a:t>of the product from the </a:t>
            </a:r>
            <a:r>
              <a:rPr dirty="0" sz="2300" spc="-10">
                <a:latin typeface="Times New Roman"/>
                <a:cs typeface="Times New Roman"/>
              </a:rPr>
              <a:t>effect </a:t>
            </a:r>
            <a:r>
              <a:rPr dirty="0" sz="2300">
                <a:latin typeface="Times New Roman"/>
                <a:cs typeface="Times New Roman"/>
              </a:rPr>
              <a:t>of</a:t>
            </a:r>
            <a:r>
              <a:rPr dirty="0" sz="2300" spc="-45">
                <a:latin typeface="Times New Roman"/>
                <a:cs typeface="Times New Roman"/>
              </a:rPr>
              <a:t> </a:t>
            </a:r>
            <a:r>
              <a:rPr dirty="0" sz="2300">
                <a:latin typeface="Times New Roman"/>
                <a:cs typeface="Times New Roman"/>
              </a:rPr>
              <a:t>the  </a:t>
            </a:r>
            <a:r>
              <a:rPr dirty="0" sz="2300" spc="-5">
                <a:latin typeface="Times New Roman"/>
                <a:cs typeface="Times New Roman"/>
              </a:rPr>
              <a:t>environment </a:t>
            </a:r>
            <a:r>
              <a:rPr dirty="0" sz="2300">
                <a:latin typeface="Times New Roman"/>
                <a:cs typeface="Times New Roman"/>
              </a:rPr>
              <a:t>such as </a:t>
            </a:r>
            <a:r>
              <a:rPr dirty="0" sz="2300" spc="-5">
                <a:latin typeface="Times New Roman"/>
                <a:cs typeface="Times New Roman"/>
              </a:rPr>
              <a:t>moisture, </a:t>
            </a:r>
            <a:r>
              <a:rPr dirty="0" sz="2300">
                <a:latin typeface="Times New Roman"/>
                <a:cs typeface="Times New Roman"/>
              </a:rPr>
              <a:t>oxygen or carbon dioxide</a:t>
            </a:r>
            <a:r>
              <a:rPr dirty="0" sz="2300" spc="-25">
                <a:latin typeface="Times New Roman"/>
                <a:cs typeface="Times New Roman"/>
              </a:rPr>
              <a:t> </a:t>
            </a:r>
            <a:r>
              <a:rPr dirty="0" sz="2300">
                <a:latin typeface="Times New Roman"/>
                <a:cs typeface="Times New Roman"/>
              </a:rPr>
              <a:t>.</a:t>
            </a:r>
            <a:endParaRPr sz="23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2250" y="3575050"/>
          <a:ext cx="8705850" cy="3213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3400"/>
                <a:gridCol w="4343400"/>
              </a:tblGrid>
              <a:tr h="10972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2200" spc="-40" b="1">
                          <a:latin typeface="Times New Roman"/>
                          <a:cs typeface="Times New Roman"/>
                        </a:rPr>
                        <a:t>Types </a:t>
                      </a:r>
                      <a:r>
                        <a:rPr dirty="0" sz="2200" spc="-5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200" spc="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10" b="1">
                          <a:latin typeface="Times New Roman"/>
                          <a:cs typeface="Times New Roman"/>
                        </a:rPr>
                        <a:t>Closures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T w="12700">
                      <a:solidFill>
                        <a:srgbClr val="C0504D"/>
                      </a:solidFill>
                      <a:prstDash val="solid"/>
                    </a:lnT>
                    <a:lnB w="28575">
                      <a:solidFill>
                        <a:srgbClr val="C0504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7893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2200" spc="-5" b="1">
                          <a:latin typeface="Times New Roman"/>
                          <a:cs typeface="Times New Roman"/>
                        </a:rPr>
                        <a:t>Materials used for making</a:t>
                      </a:r>
                      <a:r>
                        <a:rPr dirty="0" sz="2200" spc="-6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dirty="0" sz="2200" spc="-10" b="1">
                          <a:latin typeface="Times New Roman"/>
                          <a:cs typeface="Times New Roman"/>
                        </a:rPr>
                        <a:t>Closures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T w="12700">
                      <a:solidFill>
                        <a:srgbClr val="C0504D"/>
                      </a:solidFill>
                      <a:prstDash val="solid"/>
                    </a:lnT>
                    <a:lnB w="28575">
                      <a:solidFill>
                        <a:srgbClr val="C0504D"/>
                      </a:solidFill>
                      <a:prstDash val="solid"/>
                    </a:lnB>
                  </a:tcPr>
                </a:tc>
              </a:tr>
              <a:tr h="2103118">
                <a:tc>
                  <a:txBody>
                    <a:bodyPr/>
                    <a:lstStyle/>
                    <a:p>
                      <a:pPr marL="548640" indent="-457834">
                        <a:lnSpc>
                          <a:spcPct val="100000"/>
                        </a:lnSpc>
                        <a:spcBef>
                          <a:spcPts val="290"/>
                        </a:spcBef>
                        <a:buAutoNum type="arabicPeriod"/>
                        <a:tabLst>
                          <a:tab pos="548005" algn="l"/>
                          <a:tab pos="548640" algn="l"/>
                        </a:tabLst>
                      </a:pPr>
                      <a:r>
                        <a:rPr dirty="0" sz="2200" spc="-5">
                          <a:latin typeface="Times New Roman"/>
                          <a:cs typeface="Times New Roman"/>
                        </a:rPr>
                        <a:t>Threaded screw</a:t>
                      </a:r>
                      <a:r>
                        <a:rPr dirty="0" sz="2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5">
                          <a:latin typeface="Times New Roman"/>
                          <a:cs typeface="Times New Roman"/>
                        </a:rPr>
                        <a:t>cap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548640" indent="-457834">
                        <a:lnSpc>
                          <a:spcPct val="100000"/>
                        </a:lnSpc>
                        <a:buAutoNum type="arabicPeriod"/>
                        <a:tabLst>
                          <a:tab pos="548005" algn="l"/>
                          <a:tab pos="548640" algn="l"/>
                        </a:tabLst>
                      </a:pPr>
                      <a:r>
                        <a:rPr dirty="0" sz="2200" spc="-5">
                          <a:latin typeface="Times New Roman"/>
                          <a:cs typeface="Times New Roman"/>
                        </a:rPr>
                        <a:t>Lug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5">
                          <a:latin typeface="Times New Roman"/>
                          <a:cs typeface="Times New Roman"/>
                        </a:rPr>
                        <a:t>cap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548640" indent="-457834">
                        <a:lnSpc>
                          <a:spcPct val="100000"/>
                        </a:lnSpc>
                        <a:buAutoNum type="arabicPeriod"/>
                        <a:tabLst>
                          <a:tab pos="548005" algn="l"/>
                          <a:tab pos="548640" algn="l"/>
                        </a:tabLst>
                      </a:pPr>
                      <a:r>
                        <a:rPr dirty="0" sz="2200" spc="-5">
                          <a:latin typeface="Times New Roman"/>
                          <a:cs typeface="Times New Roman"/>
                        </a:rPr>
                        <a:t>Crown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5">
                          <a:latin typeface="Times New Roman"/>
                          <a:cs typeface="Times New Roman"/>
                        </a:rPr>
                        <a:t>cap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548640" indent="-457834">
                        <a:lnSpc>
                          <a:spcPct val="100000"/>
                        </a:lnSpc>
                        <a:buAutoNum type="arabicPeriod"/>
                        <a:tabLst>
                          <a:tab pos="548005" algn="l"/>
                          <a:tab pos="548640" algn="l"/>
                        </a:tabLst>
                      </a:pPr>
                      <a:r>
                        <a:rPr dirty="0" sz="2200" spc="-5">
                          <a:latin typeface="Times New Roman"/>
                          <a:cs typeface="Times New Roman"/>
                        </a:rPr>
                        <a:t>Roll on closures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548640" indent="-457834">
                        <a:lnSpc>
                          <a:spcPct val="100000"/>
                        </a:lnSpc>
                        <a:buAutoNum type="arabicPeriod"/>
                        <a:tabLst>
                          <a:tab pos="548005" algn="l"/>
                          <a:tab pos="548640" algn="l"/>
                        </a:tabLst>
                      </a:pPr>
                      <a:r>
                        <a:rPr dirty="0" sz="2200" spc="-5">
                          <a:latin typeface="Times New Roman"/>
                          <a:cs typeface="Times New Roman"/>
                        </a:rPr>
                        <a:t>Pilfer proof</a:t>
                      </a:r>
                      <a:r>
                        <a:rPr dirty="0" sz="2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5">
                          <a:latin typeface="Times New Roman"/>
                          <a:cs typeface="Times New Roman"/>
                        </a:rPr>
                        <a:t>closures.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T w="28575">
                      <a:solidFill>
                        <a:srgbClr val="C0504D"/>
                      </a:solidFill>
                      <a:prstDash val="solid"/>
                    </a:lnT>
                    <a:lnB w="12700">
                      <a:solidFill>
                        <a:srgbClr val="C0504D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07060" indent="-515620">
                        <a:lnSpc>
                          <a:spcPct val="100000"/>
                        </a:lnSpc>
                        <a:spcBef>
                          <a:spcPts val="290"/>
                        </a:spcBef>
                        <a:buAutoNum type="arabicPeriod"/>
                        <a:tabLst>
                          <a:tab pos="607060" algn="l"/>
                          <a:tab pos="607695" algn="l"/>
                        </a:tabLst>
                      </a:pPr>
                      <a:r>
                        <a:rPr dirty="0" sz="2200" spc="-5">
                          <a:latin typeface="Times New Roman"/>
                          <a:cs typeface="Times New Roman"/>
                        </a:rPr>
                        <a:t>Cork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607060" indent="-515620">
                        <a:lnSpc>
                          <a:spcPct val="100000"/>
                        </a:lnSpc>
                        <a:buAutoNum type="arabicPeriod"/>
                        <a:tabLst>
                          <a:tab pos="607060" algn="l"/>
                          <a:tab pos="607695" algn="l"/>
                        </a:tabLst>
                      </a:pPr>
                      <a:r>
                        <a:rPr dirty="0" sz="2200" spc="-5">
                          <a:latin typeface="Times New Roman"/>
                          <a:cs typeface="Times New Roman"/>
                        </a:rPr>
                        <a:t>Glass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607060" indent="-515620">
                        <a:lnSpc>
                          <a:spcPct val="100000"/>
                        </a:lnSpc>
                        <a:buAutoNum type="arabicPeriod"/>
                        <a:tabLst>
                          <a:tab pos="607060" algn="l"/>
                          <a:tab pos="607695" algn="l"/>
                        </a:tabLst>
                      </a:pPr>
                      <a:r>
                        <a:rPr dirty="0" sz="2200" spc="-5">
                          <a:latin typeface="Times New Roman"/>
                          <a:cs typeface="Times New Roman"/>
                        </a:rPr>
                        <a:t>Plastic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607060" indent="-515620">
                        <a:lnSpc>
                          <a:spcPct val="100000"/>
                        </a:lnSpc>
                        <a:buAutoNum type="arabicPeriod"/>
                        <a:tabLst>
                          <a:tab pos="607060" algn="l"/>
                          <a:tab pos="607695" algn="l"/>
                        </a:tabLst>
                      </a:pPr>
                      <a:r>
                        <a:rPr dirty="0" sz="2200" spc="-5">
                          <a:latin typeface="Times New Roman"/>
                          <a:cs typeface="Times New Roman"/>
                        </a:rPr>
                        <a:t>Metal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607060" indent="-515620">
                        <a:lnSpc>
                          <a:spcPct val="100000"/>
                        </a:lnSpc>
                        <a:buAutoNum type="arabicPeriod"/>
                        <a:tabLst>
                          <a:tab pos="607060" algn="l"/>
                          <a:tab pos="607695" algn="l"/>
                        </a:tabLst>
                      </a:pPr>
                      <a:r>
                        <a:rPr dirty="0" sz="2200" spc="-5">
                          <a:latin typeface="Times New Roman"/>
                          <a:cs typeface="Times New Roman"/>
                        </a:rPr>
                        <a:t>Rubber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T w="28575">
                      <a:solidFill>
                        <a:srgbClr val="C0504D"/>
                      </a:solidFill>
                      <a:prstDash val="solid"/>
                    </a:lnT>
                    <a:lnB w="12700">
                      <a:solidFill>
                        <a:srgbClr val="C0504D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352805"/>
            <a:ext cx="2658745" cy="3606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Evaluation of</a:t>
            </a:r>
            <a:r>
              <a:rPr dirty="0" spc="-25"/>
              <a:t> </a:t>
            </a:r>
            <a:r>
              <a:rPr dirty="0" spc="-10"/>
              <a:t>closures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023619"/>
            <a:ext cx="8670925" cy="5613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5100">
              <a:lnSpc>
                <a:spcPct val="100000"/>
              </a:lnSpc>
              <a:spcBef>
                <a:spcPts val="95"/>
              </a:spcBef>
            </a:pPr>
            <a:r>
              <a:rPr dirty="0" sz="2200" spc="-30" b="1">
                <a:solidFill>
                  <a:srgbClr val="622422"/>
                </a:solidFill>
                <a:latin typeface="Times New Roman"/>
                <a:cs typeface="Times New Roman"/>
              </a:rPr>
              <a:t>1.FRAGMENTATION </a:t>
            </a:r>
            <a:r>
              <a:rPr dirty="0" sz="2200" spc="-5" b="1">
                <a:solidFill>
                  <a:srgbClr val="622422"/>
                </a:solidFill>
                <a:latin typeface="Times New Roman"/>
                <a:cs typeface="Times New Roman"/>
              </a:rPr>
              <a:t>TEST(IP</a:t>
            </a:r>
            <a:r>
              <a:rPr dirty="0" sz="2200" spc="-100" b="1">
                <a:solidFill>
                  <a:srgbClr val="622422"/>
                </a:solidFill>
                <a:latin typeface="Times New Roman"/>
                <a:cs typeface="Times New Roman"/>
              </a:rPr>
              <a:t> </a:t>
            </a:r>
            <a:r>
              <a:rPr dirty="0" sz="2200" b="1">
                <a:solidFill>
                  <a:srgbClr val="622422"/>
                </a:solidFill>
                <a:latin typeface="Times New Roman"/>
                <a:cs typeface="Times New Roman"/>
              </a:rPr>
              <a:t>1996)</a:t>
            </a:r>
            <a:endParaRPr sz="2200">
              <a:latin typeface="Times New Roman"/>
              <a:cs typeface="Times New Roman"/>
            </a:endParaRPr>
          </a:p>
          <a:p>
            <a:pPr marL="165100" marR="93345">
              <a:lnSpc>
                <a:spcPct val="100000"/>
              </a:lnSpc>
              <a:buFont typeface="Arial"/>
              <a:buChar char="•"/>
              <a:tabLst>
                <a:tab pos="334645" algn="l"/>
              </a:tabLst>
            </a:pPr>
            <a:r>
              <a:rPr dirty="0" sz="2200" spc="-5">
                <a:latin typeface="Times New Roman"/>
                <a:cs typeface="Times New Roman"/>
              </a:rPr>
              <a:t>place a volume of water corresponding to nominal </a:t>
            </a:r>
            <a:r>
              <a:rPr dirty="0" sz="2200">
                <a:latin typeface="Times New Roman"/>
                <a:cs typeface="Times New Roman"/>
              </a:rPr>
              <a:t>volume-4ml </a:t>
            </a:r>
            <a:r>
              <a:rPr dirty="0" sz="2200" spc="-5">
                <a:latin typeface="Times New Roman"/>
                <a:cs typeface="Times New Roman"/>
              </a:rPr>
              <a:t>in each </a:t>
            </a:r>
            <a:r>
              <a:rPr dirty="0" sz="2200">
                <a:latin typeface="Times New Roman"/>
                <a:cs typeface="Times New Roman"/>
              </a:rPr>
              <a:t>of  </a:t>
            </a:r>
            <a:r>
              <a:rPr dirty="0" sz="2200" spc="-5">
                <a:latin typeface="Times New Roman"/>
                <a:cs typeface="Times New Roman"/>
              </a:rPr>
              <a:t>12 clean vials, close vial with closure and secure caps for</a:t>
            </a:r>
            <a:r>
              <a:rPr dirty="0" sz="2200" spc="6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16hrs.</a:t>
            </a:r>
            <a:endParaRPr sz="2200">
              <a:latin typeface="Times New Roman"/>
              <a:cs typeface="Times New Roman"/>
            </a:endParaRPr>
          </a:p>
          <a:p>
            <a:pPr marL="334010" indent="-169545">
              <a:lnSpc>
                <a:spcPct val="100000"/>
              </a:lnSpc>
              <a:buFont typeface="Arial"/>
              <a:buChar char="•"/>
              <a:tabLst>
                <a:tab pos="334645" algn="l"/>
              </a:tabLst>
            </a:pPr>
            <a:r>
              <a:rPr dirty="0" sz="2200" spc="-5">
                <a:latin typeface="Times New Roman"/>
                <a:cs typeface="Times New Roman"/>
              </a:rPr>
              <a:t>pierce the closure with number 21 hypodermic needle(bevel angle of </a:t>
            </a:r>
            <a:r>
              <a:rPr dirty="0" sz="2200">
                <a:latin typeface="Times New Roman"/>
                <a:cs typeface="Times New Roman"/>
              </a:rPr>
              <a:t>10</a:t>
            </a:r>
            <a:r>
              <a:rPr dirty="0" sz="2200" spc="17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to</a:t>
            </a:r>
            <a:endParaRPr sz="2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</a:pPr>
            <a:r>
              <a:rPr dirty="0" sz="2200" spc="-5">
                <a:latin typeface="Times New Roman"/>
                <a:cs typeface="Times New Roman"/>
              </a:rPr>
              <a:t>140c)and inject </a:t>
            </a:r>
            <a:r>
              <a:rPr dirty="0" sz="2200" spc="-10">
                <a:latin typeface="Times New Roman"/>
                <a:cs typeface="Times New Roman"/>
              </a:rPr>
              <a:t>1ml </a:t>
            </a:r>
            <a:r>
              <a:rPr dirty="0" sz="2200" spc="-5">
                <a:latin typeface="Times New Roman"/>
                <a:cs typeface="Times New Roman"/>
              </a:rPr>
              <a:t>water and remove </a:t>
            </a:r>
            <a:r>
              <a:rPr dirty="0" sz="2200" spc="-10">
                <a:latin typeface="Times New Roman"/>
                <a:cs typeface="Times New Roman"/>
              </a:rPr>
              <a:t>1ml</a:t>
            </a:r>
            <a:r>
              <a:rPr dirty="0" sz="2200" spc="8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air</a:t>
            </a:r>
            <a:endParaRPr sz="2200">
              <a:latin typeface="Times New Roman"/>
              <a:cs typeface="Times New Roman"/>
            </a:endParaRPr>
          </a:p>
          <a:p>
            <a:pPr marL="334010" indent="-169545">
              <a:lnSpc>
                <a:spcPct val="100000"/>
              </a:lnSpc>
              <a:buFont typeface="Arial"/>
              <a:buChar char="•"/>
              <a:tabLst>
                <a:tab pos="334645" algn="l"/>
              </a:tabLst>
            </a:pPr>
            <a:r>
              <a:rPr dirty="0" sz="2200" spc="-5">
                <a:latin typeface="Times New Roman"/>
                <a:cs typeface="Times New Roman"/>
              </a:rPr>
              <a:t>repeat the above operation 4 </a:t>
            </a:r>
            <a:r>
              <a:rPr dirty="0" sz="2200" spc="-10">
                <a:latin typeface="Times New Roman"/>
                <a:cs typeface="Times New Roman"/>
              </a:rPr>
              <a:t>times </a:t>
            </a:r>
            <a:r>
              <a:rPr dirty="0" sz="2200" spc="-5">
                <a:latin typeface="Times New Roman"/>
                <a:cs typeface="Times New Roman"/>
              </a:rPr>
              <a:t>for each</a:t>
            </a:r>
            <a:r>
              <a:rPr dirty="0" sz="2200" spc="4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closure</a:t>
            </a:r>
            <a:endParaRPr sz="2200">
              <a:latin typeface="Times New Roman"/>
              <a:cs typeface="Times New Roman"/>
            </a:endParaRPr>
          </a:p>
          <a:p>
            <a:pPr marL="264160" indent="-99060">
              <a:lnSpc>
                <a:spcPct val="100000"/>
              </a:lnSpc>
              <a:buFont typeface="Arial"/>
              <a:buChar char="•"/>
              <a:tabLst>
                <a:tab pos="264160" algn="l"/>
              </a:tabLst>
            </a:pPr>
            <a:r>
              <a:rPr dirty="0" sz="2200" spc="-5">
                <a:latin typeface="Times New Roman"/>
                <a:cs typeface="Times New Roman"/>
              </a:rPr>
              <a:t>count the number of fragments visible to naked</a:t>
            </a:r>
            <a:r>
              <a:rPr dirty="0" sz="2200" spc="4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eye</a:t>
            </a:r>
            <a:endParaRPr sz="2200">
              <a:latin typeface="Times New Roman"/>
              <a:cs typeface="Times New Roman"/>
            </a:endParaRPr>
          </a:p>
          <a:p>
            <a:pPr marL="264160" indent="-99060">
              <a:lnSpc>
                <a:spcPct val="100000"/>
              </a:lnSpc>
              <a:buFont typeface="Arial"/>
              <a:buChar char="•"/>
              <a:tabLst>
                <a:tab pos="264160" algn="l"/>
              </a:tabLst>
            </a:pPr>
            <a:r>
              <a:rPr dirty="0" sz="2200" spc="-35">
                <a:latin typeface="Times New Roman"/>
                <a:cs typeface="Times New Roman"/>
              </a:rPr>
              <a:t>Total </a:t>
            </a:r>
            <a:r>
              <a:rPr dirty="0" sz="2200" spc="-5">
                <a:latin typeface="Times New Roman"/>
                <a:cs typeface="Times New Roman"/>
              </a:rPr>
              <a:t>number of fragments should </a:t>
            </a:r>
            <a:r>
              <a:rPr dirty="0" sz="2200">
                <a:latin typeface="Times New Roman"/>
                <a:cs typeface="Times New Roman"/>
              </a:rPr>
              <a:t>not be </a:t>
            </a:r>
            <a:r>
              <a:rPr dirty="0" sz="2200" spc="-10">
                <a:latin typeface="Times New Roman"/>
                <a:cs typeface="Times New Roman"/>
              </a:rPr>
              <a:t>more </a:t>
            </a:r>
            <a:r>
              <a:rPr dirty="0" sz="2200" spc="-5">
                <a:latin typeface="Times New Roman"/>
                <a:cs typeface="Times New Roman"/>
              </a:rPr>
              <a:t>than</a:t>
            </a:r>
            <a:r>
              <a:rPr dirty="0" sz="2200" spc="8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10.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60"/>
              </a:spcBef>
            </a:pPr>
            <a:r>
              <a:rPr dirty="0" sz="2200" spc="-5" b="1">
                <a:solidFill>
                  <a:srgbClr val="622422"/>
                </a:solidFill>
                <a:latin typeface="Times New Roman"/>
                <a:cs typeface="Times New Roman"/>
              </a:rPr>
              <a:t>2.SELF SEALABILITY TEST FOR RUBBER</a:t>
            </a:r>
            <a:r>
              <a:rPr dirty="0" sz="2200" spc="-229" b="1">
                <a:solidFill>
                  <a:srgbClr val="622422"/>
                </a:solidFill>
                <a:latin typeface="Times New Roman"/>
                <a:cs typeface="Times New Roman"/>
              </a:rPr>
              <a:t> </a:t>
            </a:r>
            <a:r>
              <a:rPr dirty="0" sz="2200" spc="-5" b="1">
                <a:solidFill>
                  <a:srgbClr val="622422"/>
                </a:solidFill>
                <a:latin typeface="Times New Roman"/>
                <a:cs typeface="Times New Roman"/>
              </a:rPr>
              <a:t>CLOSURES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250">
              <a:latin typeface="Times New Roman"/>
              <a:cs typeface="Times New Roman"/>
            </a:endParaRPr>
          </a:p>
          <a:p>
            <a:pPr algn="just" marL="12700" marR="341630">
              <a:lnSpc>
                <a:spcPct val="100000"/>
              </a:lnSpc>
              <a:buFont typeface="Arial"/>
              <a:buChar char="•"/>
              <a:tabLst>
                <a:tab pos="182245" algn="l"/>
              </a:tabLst>
            </a:pPr>
            <a:r>
              <a:rPr dirty="0" sz="2200" spc="-5">
                <a:latin typeface="Times New Roman"/>
                <a:cs typeface="Times New Roman"/>
              </a:rPr>
              <a:t>fill 10 vials with water to </a:t>
            </a:r>
            <a:r>
              <a:rPr dirty="0" sz="2200" spc="-10">
                <a:latin typeface="Times New Roman"/>
                <a:cs typeface="Times New Roman"/>
              </a:rPr>
              <a:t>small </a:t>
            </a:r>
            <a:r>
              <a:rPr dirty="0" sz="2200" spc="-5">
                <a:latin typeface="Times New Roman"/>
                <a:cs typeface="Times New Roman"/>
              </a:rPr>
              <a:t>volume and close the vials with closures,  pierce the cap and closures 10 times at </a:t>
            </a:r>
            <a:r>
              <a:rPr dirty="0" sz="2200" spc="-10">
                <a:latin typeface="Times New Roman"/>
                <a:cs typeface="Times New Roman"/>
              </a:rPr>
              <a:t>different </a:t>
            </a:r>
            <a:r>
              <a:rPr dirty="0" sz="2200" spc="-5">
                <a:latin typeface="Times New Roman"/>
                <a:cs typeface="Times New Roman"/>
              </a:rPr>
              <a:t>places with </a:t>
            </a:r>
            <a:r>
              <a:rPr dirty="0" sz="2200">
                <a:latin typeface="Times New Roman"/>
                <a:cs typeface="Times New Roman"/>
              </a:rPr>
              <a:t>no </a:t>
            </a:r>
            <a:r>
              <a:rPr dirty="0" sz="2200" spc="-5">
                <a:latin typeface="Times New Roman"/>
                <a:cs typeface="Times New Roman"/>
              </a:rPr>
              <a:t>21 </a:t>
            </a:r>
            <a:r>
              <a:rPr dirty="0" sz="2200">
                <a:latin typeface="Times New Roman"/>
                <a:cs typeface="Times New Roman"/>
              </a:rPr>
              <a:t>syringe  </a:t>
            </a:r>
            <a:r>
              <a:rPr dirty="0" sz="2200" spc="-5">
                <a:latin typeface="Times New Roman"/>
                <a:cs typeface="Times New Roman"/>
              </a:rPr>
              <a:t>needle.</a:t>
            </a:r>
            <a:endParaRPr sz="2200">
              <a:latin typeface="Times New Roman"/>
              <a:cs typeface="Times New Roman"/>
            </a:endParaRPr>
          </a:p>
          <a:p>
            <a:pPr marL="12700" marR="114300">
              <a:lnSpc>
                <a:spcPct val="100000"/>
              </a:lnSpc>
              <a:buFont typeface="Arial"/>
              <a:buChar char="•"/>
              <a:tabLst>
                <a:tab pos="111760" algn="l"/>
              </a:tabLst>
            </a:pPr>
            <a:r>
              <a:rPr dirty="0" sz="2200" spc="-10">
                <a:latin typeface="Times New Roman"/>
                <a:cs typeface="Times New Roman"/>
              </a:rPr>
              <a:t>immerse </a:t>
            </a:r>
            <a:r>
              <a:rPr dirty="0" sz="2200" spc="-5">
                <a:latin typeface="Times New Roman"/>
                <a:cs typeface="Times New Roman"/>
              </a:rPr>
              <a:t>the vials in </a:t>
            </a:r>
            <a:r>
              <a:rPr dirty="0" sz="2200">
                <a:latin typeface="Times New Roman"/>
                <a:cs typeface="Times New Roman"/>
              </a:rPr>
              <a:t>0.1 </a:t>
            </a:r>
            <a:r>
              <a:rPr dirty="0" sz="2200" spc="-10">
                <a:latin typeface="Times New Roman"/>
                <a:cs typeface="Times New Roman"/>
              </a:rPr>
              <a:t>%W/v </a:t>
            </a:r>
            <a:r>
              <a:rPr dirty="0" sz="2200" spc="-5">
                <a:latin typeface="Times New Roman"/>
                <a:cs typeface="Times New Roman"/>
              </a:rPr>
              <a:t>solution of methylene blue under reduced  pressure, restore the nominal pressure and keep the container for </a:t>
            </a:r>
            <a:r>
              <a:rPr dirty="0" sz="2200">
                <a:latin typeface="Times New Roman"/>
                <a:cs typeface="Times New Roman"/>
              </a:rPr>
              <a:t>30 </a:t>
            </a:r>
            <a:r>
              <a:rPr dirty="0" sz="2200" spc="-10">
                <a:latin typeface="Times New Roman"/>
                <a:cs typeface="Times New Roman"/>
              </a:rPr>
              <a:t>min </a:t>
            </a:r>
            <a:r>
              <a:rPr dirty="0" sz="2200" spc="-5">
                <a:latin typeface="Times New Roman"/>
                <a:cs typeface="Times New Roman"/>
              </a:rPr>
              <a:t>and  wash </a:t>
            </a:r>
            <a:r>
              <a:rPr dirty="0" sz="2200">
                <a:latin typeface="Times New Roman"/>
                <a:cs typeface="Times New Roman"/>
              </a:rPr>
              <a:t>the </a:t>
            </a:r>
            <a:r>
              <a:rPr dirty="0" sz="2200" spc="-5">
                <a:latin typeface="Times New Roman"/>
                <a:cs typeface="Times New Roman"/>
              </a:rPr>
              <a:t>vials. None </a:t>
            </a:r>
            <a:r>
              <a:rPr dirty="0" sz="2200">
                <a:latin typeface="Times New Roman"/>
                <a:cs typeface="Times New Roman"/>
              </a:rPr>
              <a:t>of the </a:t>
            </a:r>
            <a:r>
              <a:rPr dirty="0" sz="2200" spc="-5">
                <a:latin typeface="Times New Roman"/>
                <a:cs typeface="Times New Roman"/>
              </a:rPr>
              <a:t>vial </a:t>
            </a:r>
            <a:r>
              <a:rPr dirty="0" sz="2200">
                <a:latin typeface="Times New Roman"/>
                <a:cs typeface="Times New Roman"/>
              </a:rPr>
              <a:t>should </a:t>
            </a:r>
            <a:r>
              <a:rPr dirty="0" sz="2200" spc="-5">
                <a:latin typeface="Times New Roman"/>
                <a:cs typeface="Times New Roman"/>
              </a:rPr>
              <a:t>contain traces of colored</a:t>
            </a:r>
            <a:r>
              <a:rPr dirty="0" sz="2200" spc="2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solution.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0491" y="1446021"/>
            <a:ext cx="757428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943735"/>
                </a:solidFill>
              </a:rPr>
              <a:t>The </a:t>
            </a:r>
            <a:r>
              <a:rPr dirty="0" sz="2400">
                <a:solidFill>
                  <a:srgbClr val="943735"/>
                </a:solidFill>
              </a:rPr>
              <a:t>materials selected </a:t>
            </a:r>
            <a:r>
              <a:rPr dirty="0" sz="2400" spc="-5">
                <a:solidFill>
                  <a:srgbClr val="943735"/>
                </a:solidFill>
              </a:rPr>
              <a:t>must </a:t>
            </a:r>
            <a:r>
              <a:rPr dirty="0" sz="2400">
                <a:solidFill>
                  <a:srgbClr val="943735"/>
                </a:solidFill>
              </a:rPr>
              <a:t>have </a:t>
            </a:r>
            <a:r>
              <a:rPr dirty="0" sz="2400" spc="-5">
                <a:solidFill>
                  <a:srgbClr val="943735"/>
                </a:solidFill>
              </a:rPr>
              <a:t>following</a:t>
            </a:r>
            <a:r>
              <a:rPr dirty="0" sz="2400" spc="-75">
                <a:solidFill>
                  <a:srgbClr val="943735"/>
                </a:solidFill>
              </a:rPr>
              <a:t> </a:t>
            </a:r>
            <a:r>
              <a:rPr dirty="0" sz="2400">
                <a:solidFill>
                  <a:srgbClr val="943735"/>
                </a:solidFill>
              </a:rPr>
              <a:t>characteristics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307340" y="2233396"/>
            <a:ext cx="8091170" cy="3321050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5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300">
                <a:latin typeface="Times New Roman"/>
                <a:cs typeface="Times New Roman"/>
              </a:rPr>
              <a:t>They </a:t>
            </a:r>
            <a:r>
              <a:rPr dirty="0" sz="2300" spc="-5">
                <a:latin typeface="Times New Roman"/>
                <a:cs typeface="Times New Roman"/>
              </a:rPr>
              <a:t>must </a:t>
            </a:r>
            <a:r>
              <a:rPr dirty="0" sz="2300">
                <a:latin typeface="Times New Roman"/>
                <a:cs typeface="Times New Roman"/>
              </a:rPr>
              <a:t>protect the </a:t>
            </a:r>
            <a:r>
              <a:rPr dirty="0" sz="2300" spc="-5">
                <a:latin typeface="Times New Roman"/>
                <a:cs typeface="Times New Roman"/>
              </a:rPr>
              <a:t>preparation </a:t>
            </a:r>
            <a:r>
              <a:rPr dirty="0" sz="2300">
                <a:latin typeface="Times New Roman"/>
                <a:cs typeface="Times New Roman"/>
              </a:rPr>
              <a:t>from </a:t>
            </a:r>
            <a:r>
              <a:rPr dirty="0" sz="2300" spc="-5">
                <a:latin typeface="Times New Roman"/>
                <a:cs typeface="Times New Roman"/>
              </a:rPr>
              <a:t>environmental</a:t>
            </a:r>
            <a:r>
              <a:rPr dirty="0" sz="2300" spc="60">
                <a:latin typeface="Times New Roman"/>
                <a:cs typeface="Times New Roman"/>
              </a:rPr>
              <a:t> </a:t>
            </a:r>
            <a:r>
              <a:rPr dirty="0" sz="2300" spc="-5">
                <a:latin typeface="Times New Roman"/>
                <a:cs typeface="Times New Roman"/>
              </a:rPr>
              <a:t>conditions.</a:t>
            </a:r>
            <a:endParaRPr sz="2300">
              <a:latin typeface="Times New Roman"/>
              <a:cs typeface="Times New Roman"/>
            </a:endParaRPr>
          </a:p>
          <a:p>
            <a:pPr marL="422275" indent="-410209">
              <a:lnSpc>
                <a:spcPct val="100000"/>
              </a:lnSpc>
              <a:spcBef>
                <a:spcPts val="550"/>
              </a:spcBef>
              <a:buFont typeface="Wingdings"/>
              <a:buChar char=""/>
              <a:tabLst>
                <a:tab pos="422275" algn="l"/>
                <a:tab pos="422909" algn="l"/>
              </a:tabLst>
            </a:pPr>
            <a:r>
              <a:rPr dirty="0" sz="2300">
                <a:latin typeface="Times New Roman"/>
                <a:cs typeface="Times New Roman"/>
              </a:rPr>
              <a:t>They </a:t>
            </a:r>
            <a:r>
              <a:rPr dirty="0" sz="2300" spc="-5">
                <a:latin typeface="Times New Roman"/>
                <a:cs typeface="Times New Roman"/>
              </a:rPr>
              <a:t>must </a:t>
            </a:r>
            <a:r>
              <a:rPr dirty="0" sz="2300">
                <a:latin typeface="Times New Roman"/>
                <a:cs typeface="Times New Roman"/>
              </a:rPr>
              <a:t>not be </a:t>
            </a:r>
            <a:r>
              <a:rPr dirty="0" sz="2300" spc="-5">
                <a:latin typeface="Times New Roman"/>
                <a:cs typeface="Times New Roman"/>
              </a:rPr>
              <a:t>reactive </a:t>
            </a:r>
            <a:r>
              <a:rPr dirty="0" sz="2300">
                <a:latin typeface="Times New Roman"/>
                <a:cs typeface="Times New Roman"/>
              </a:rPr>
              <a:t>with </a:t>
            </a:r>
            <a:r>
              <a:rPr dirty="0" sz="2300" spc="-5">
                <a:latin typeface="Times New Roman"/>
                <a:cs typeface="Times New Roman"/>
              </a:rPr>
              <a:t>the</a:t>
            </a:r>
            <a:r>
              <a:rPr dirty="0" sz="2300" spc="10">
                <a:latin typeface="Times New Roman"/>
                <a:cs typeface="Times New Roman"/>
              </a:rPr>
              <a:t> </a:t>
            </a:r>
            <a:r>
              <a:rPr dirty="0" sz="2300">
                <a:latin typeface="Times New Roman"/>
                <a:cs typeface="Times New Roman"/>
              </a:rPr>
              <a:t>product.</a:t>
            </a:r>
            <a:endParaRPr sz="2300">
              <a:latin typeface="Times New Roman"/>
              <a:cs typeface="Times New Roman"/>
            </a:endParaRPr>
          </a:p>
          <a:p>
            <a:pPr marL="422275" indent="-410209">
              <a:lnSpc>
                <a:spcPct val="100000"/>
              </a:lnSpc>
              <a:spcBef>
                <a:spcPts val="555"/>
              </a:spcBef>
              <a:buFont typeface="Wingdings"/>
              <a:buChar char=""/>
              <a:tabLst>
                <a:tab pos="422275" algn="l"/>
                <a:tab pos="422909" algn="l"/>
              </a:tabLst>
            </a:pPr>
            <a:r>
              <a:rPr dirty="0" sz="2300">
                <a:latin typeface="Times New Roman"/>
                <a:cs typeface="Times New Roman"/>
              </a:rPr>
              <a:t>They </a:t>
            </a:r>
            <a:r>
              <a:rPr dirty="0" sz="2300" spc="-5">
                <a:latin typeface="Times New Roman"/>
                <a:cs typeface="Times New Roman"/>
              </a:rPr>
              <a:t>must </a:t>
            </a:r>
            <a:r>
              <a:rPr dirty="0" sz="2300">
                <a:latin typeface="Times New Roman"/>
                <a:cs typeface="Times New Roman"/>
              </a:rPr>
              <a:t>not </a:t>
            </a:r>
            <a:r>
              <a:rPr dirty="0" sz="2300" spc="-5">
                <a:latin typeface="Times New Roman"/>
                <a:cs typeface="Times New Roman"/>
              </a:rPr>
              <a:t>impart </a:t>
            </a:r>
            <a:r>
              <a:rPr dirty="0" sz="2300">
                <a:latin typeface="Times New Roman"/>
                <a:cs typeface="Times New Roman"/>
              </a:rPr>
              <a:t>to the product </a:t>
            </a:r>
            <a:r>
              <a:rPr dirty="0" sz="2300" spc="-5">
                <a:latin typeface="Times New Roman"/>
                <a:cs typeface="Times New Roman"/>
              </a:rPr>
              <a:t>tastes </a:t>
            </a:r>
            <a:r>
              <a:rPr dirty="0" sz="2300">
                <a:latin typeface="Times New Roman"/>
                <a:cs typeface="Times New Roman"/>
              </a:rPr>
              <a:t>or</a:t>
            </a:r>
            <a:r>
              <a:rPr dirty="0" sz="2300" spc="-20">
                <a:latin typeface="Times New Roman"/>
                <a:cs typeface="Times New Roman"/>
              </a:rPr>
              <a:t> </a:t>
            </a:r>
            <a:r>
              <a:rPr dirty="0" sz="2300">
                <a:latin typeface="Times New Roman"/>
                <a:cs typeface="Times New Roman"/>
              </a:rPr>
              <a:t>odors.</a:t>
            </a:r>
            <a:endParaRPr sz="2300">
              <a:latin typeface="Times New Roman"/>
              <a:cs typeface="Times New Roman"/>
            </a:endParaRPr>
          </a:p>
          <a:p>
            <a:pPr marL="428625" indent="-416559">
              <a:lnSpc>
                <a:spcPct val="100000"/>
              </a:lnSpc>
              <a:spcBef>
                <a:spcPts val="555"/>
              </a:spcBef>
              <a:buFont typeface="Wingdings"/>
              <a:buChar char=""/>
              <a:tabLst>
                <a:tab pos="428625" algn="l"/>
                <a:tab pos="429259" algn="l"/>
              </a:tabLst>
            </a:pPr>
            <a:r>
              <a:rPr dirty="0" sz="2300">
                <a:latin typeface="Times New Roman"/>
                <a:cs typeface="Times New Roman"/>
              </a:rPr>
              <a:t>Must be non</a:t>
            </a:r>
            <a:r>
              <a:rPr dirty="0" sz="2300" spc="-30">
                <a:latin typeface="Times New Roman"/>
                <a:cs typeface="Times New Roman"/>
              </a:rPr>
              <a:t> </a:t>
            </a:r>
            <a:r>
              <a:rPr dirty="0" sz="2300" spc="-5">
                <a:latin typeface="Times New Roman"/>
                <a:cs typeface="Times New Roman"/>
              </a:rPr>
              <a:t>toxic.</a:t>
            </a:r>
            <a:endParaRPr sz="2300">
              <a:latin typeface="Times New Roman"/>
              <a:cs typeface="Times New Roman"/>
            </a:endParaRPr>
          </a:p>
          <a:p>
            <a:pPr marL="422275" indent="-410209">
              <a:lnSpc>
                <a:spcPct val="100000"/>
              </a:lnSpc>
              <a:spcBef>
                <a:spcPts val="550"/>
              </a:spcBef>
              <a:buFont typeface="Wingdings"/>
              <a:buChar char=""/>
              <a:tabLst>
                <a:tab pos="422275" algn="l"/>
                <a:tab pos="422909" algn="l"/>
              </a:tabLst>
            </a:pPr>
            <a:r>
              <a:rPr dirty="0" sz="2300">
                <a:latin typeface="Times New Roman"/>
                <a:cs typeface="Times New Roman"/>
              </a:rPr>
              <a:t>They </a:t>
            </a:r>
            <a:r>
              <a:rPr dirty="0" sz="2300" spc="-5">
                <a:latin typeface="Times New Roman"/>
                <a:cs typeface="Times New Roman"/>
              </a:rPr>
              <a:t>must </a:t>
            </a:r>
            <a:r>
              <a:rPr dirty="0" sz="2300">
                <a:latin typeface="Times New Roman"/>
                <a:cs typeface="Times New Roman"/>
              </a:rPr>
              <a:t>be “FDA”</a:t>
            </a:r>
            <a:r>
              <a:rPr dirty="0" sz="2300" spc="-20">
                <a:latin typeface="Times New Roman"/>
                <a:cs typeface="Times New Roman"/>
              </a:rPr>
              <a:t> </a:t>
            </a:r>
            <a:r>
              <a:rPr dirty="0" sz="2300">
                <a:latin typeface="Times New Roman"/>
                <a:cs typeface="Times New Roman"/>
              </a:rPr>
              <a:t>approved.</a:t>
            </a:r>
            <a:endParaRPr sz="2300">
              <a:latin typeface="Times New Roman"/>
              <a:cs typeface="Times New Roman"/>
            </a:endParaRPr>
          </a:p>
          <a:p>
            <a:pPr marL="422275" indent="-410209">
              <a:lnSpc>
                <a:spcPct val="100000"/>
              </a:lnSpc>
              <a:spcBef>
                <a:spcPts val="550"/>
              </a:spcBef>
              <a:buFont typeface="Wingdings"/>
              <a:buChar char=""/>
              <a:tabLst>
                <a:tab pos="422275" algn="l"/>
                <a:tab pos="422909" algn="l"/>
              </a:tabLst>
            </a:pPr>
            <a:r>
              <a:rPr dirty="0" sz="2300">
                <a:latin typeface="Times New Roman"/>
                <a:cs typeface="Times New Roman"/>
              </a:rPr>
              <a:t>They </a:t>
            </a:r>
            <a:r>
              <a:rPr dirty="0" sz="2300" spc="-5">
                <a:latin typeface="Times New Roman"/>
                <a:cs typeface="Times New Roman"/>
              </a:rPr>
              <a:t>must meet applicable tamper </a:t>
            </a:r>
            <a:r>
              <a:rPr dirty="0" sz="2300">
                <a:latin typeface="Times New Roman"/>
                <a:cs typeface="Times New Roman"/>
              </a:rPr>
              <a:t>– resistance</a:t>
            </a:r>
            <a:r>
              <a:rPr dirty="0" sz="2300" spc="65">
                <a:latin typeface="Times New Roman"/>
                <a:cs typeface="Times New Roman"/>
              </a:rPr>
              <a:t> </a:t>
            </a:r>
            <a:r>
              <a:rPr dirty="0" sz="2300">
                <a:latin typeface="Times New Roman"/>
                <a:cs typeface="Times New Roman"/>
              </a:rPr>
              <a:t>requirements.</a:t>
            </a:r>
            <a:endParaRPr sz="2300">
              <a:latin typeface="Times New Roman"/>
              <a:cs typeface="Times New Roman"/>
            </a:endParaRPr>
          </a:p>
          <a:p>
            <a:pPr marL="422275" indent="-410209">
              <a:lnSpc>
                <a:spcPct val="100000"/>
              </a:lnSpc>
              <a:spcBef>
                <a:spcPts val="555"/>
              </a:spcBef>
              <a:buFont typeface="Wingdings"/>
              <a:buChar char=""/>
              <a:tabLst>
                <a:tab pos="422275" algn="l"/>
                <a:tab pos="422909" algn="l"/>
              </a:tabLst>
            </a:pPr>
            <a:r>
              <a:rPr dirty="0" sz="2300" spc="-5">
                <a:latin typeface="Times New Roman"/>
                <a:cs typeface="Times New Roman"/>
              </a:rPr>
              <a:t>They must </a:t>
            </a:r>
            <a:r>
              <a:rPr dirty="0" sz="2300">
                <a:latin typeface="Times New Roman"/>
                <a:cs typeface="Times New Roman"/>
              </a:rPr>
              <a:t>be </a:t>
            </a:r>
            <a:r>
              <a:rPr dirty="0" sz="2300" spc="-5">
                <a:latin typeface="Times New Roman"/>
                <a:cs typeface="Times New Roman"/>
              </a:rPr>
              <a:t>adaptable </a:t>
            </a:r>
            <a:r>
              <a:rPr dirty="0" sz="2300">
                <a:latin typeface="Times New Roman"/>
                <a:cs typeface="Times New Roman"/>
              </a:rPr>
              <a:t>to </a:t>
            </a:r>
            <a:r>
              <a:rPr dirty="0" sz="2300" spc="-5">
                <a:latin typeface="Times New Roman"/>
                <a:cs typeface="Times New Roman"/>
              </a:rPr>
              <a:t>commonly employed</a:t>
            </a:r>
            <a:r>
              <a:rPr dirty="0" sz="2300" spc="55">
                <a:latin typeface="Times New Roman"/>
                <a:cs typeface="Times New Roman"/>
              </a:rPr>
              <a:t> </a:t>
            </a:r>
            <a:r>
              <a:rPr dirty="0" sz="2300">
                <a:latin typeface="Times New Roman"/>
                <a:cs typeface="Times New Roman"/>
              </a:rPr>
              <a:t>high-speed</a:t>
            </a:r>
            <a:endParaRPr sz="23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dirty="0" sz="2300">
                <a:latin typeface="Times New Roman"/>
                <a:cs typeface="Times New Roman"/>
              </a:rPr>
              <a:t>packaging</a:t>
            </a:r>
            <a:r>
              <a:rPr dirty="0" sz="2300" spc="-5">
                <a:latin typeface="Times New Roman"/>
                <a:cs typeface="Times New Roman"/>
              </a:rPr>
              <a:t> equipment</a:t>
            </a:r>
            <a:endParaRPr sz="2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403047"/>
            <a:ext cx="8185784" cy="20085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300" b="1">
                <a:latin typeface="Times New Roman"/>
                <a:cs typeface="Times New Roman"/>
              </a:rPr>
              <a:t>Packaging </a:t>
            </a:r>
            <a:r>
              <a:rPr dirty="0" sz="2300" spc="-5" b="1">
                <a:latin typeface="Times New Roman"/>
                <a:cs typeface="Times New Roman"/>
              </a:rPr>
              <a:t>materials </a:t>
            </a:r>
            <a:r>
              <a:rPr dirty="0" sz="2300" b="1">
                <a:latin typeface="Times New Roman"/>
                <a:cs typeface="Times New Roman"/>
              </a:rPr>
              <a:t>and</a:t>
            </a:r>
            <a:r>
              <a:rPr dirty="0" sz="2300" spc="-50" b="1">
                <a:latin typeface="Times New Roman"/>
                <a:cs typeface="Times New Roman"/>
              </a:rPr>
              <a:t> </a:t>
            </a:r>
            <a:r>
              <a:rPr dirty="0" sz="2300" spc="-5" b="1">
                <a:latin typeface="Times New Roman"/>
                <a:cs typeface="Times New Roman"/>
              </a:rPr>
              <a:t>closures</a:t>
            </a: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300" b="1">
                <a:solidFill>
                  <a:srgbClr val="943735"/>
                </a:solidFill>
                <a:latin typeface="Times New Roman"/>
                <a:cs typeface="Times New Roman"/>
              </a:rPr>
              <a:t>Containers</a:t>
            </a:r>
            <a:endParaRPr sz="2300">
              <a:latin typeface="Times New Roman"/>
              <a:cs typeface="Times New Roman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  <a:tabLst>
                <a:tab pos="977265" algn="l"/>
              </a:tabLst>
            </a:pPr>
            <a:r>
              <a:rPr dirty="0" sz="2300">
                <a:latin typeface="Times New Roman"/>
                <a:cs typeface="Times New Roman"/>
              </a:rPr>
              <a:t>A </a:t>
            </a:r>
            <a:r>
              <a:rPr dirty="0" sz="2300" spc="-5">
                <a:latin typeface="Times New Roman"/>
                <a:cs typeface="Times New Roman"/>
              </a:rPr>
              <a:t>pharmaceutical container </a:t>
            </a:r>
            <a:r>
              <a:rPr dirty="0" sz="2300">
                <a:latin typeface="Times New Roman"/>
                <a:cs typeface="Times New Roman"/>
              </a:rPr>
              <a:t>is defined as a device that </a:t>
            </a:r>
            <a:r>
              <a:rPr dirty="0" sz="2300" spc="-5">
                <a:latin typeface="Times New Roman"/>
                <a:cs typeface="Times New Roman"/>
              </a:rPr>
              <a:t>holds </a:t>
            </a:r>
            <a:r>
              <a:rPr dirty="0" sz="2300">
                <a:latin typeface="Times New Roman"/>
                <a:cs typeface="Times New Roman"/>
              </a:rPr>
              <a:t>the drugs  </a:t>
            </a:r>
            <a:r>
              <a:rPr dirty="0" sz="2300" spc="-5">
                <a:latin typeface="Times New Roman"/>
                <a:cs typeface="Times New Roman"/>
              </a:rPr>
              <a:t>an</a:t>
            </a:r>
            <a:r>
              <a:rPr dirty="0" sz="2300" spc="5">
                <a:latin typeface="Times New Roman"/>
                <a:cs typeface="Times New Roman"/>
              </a:rPr>
              <a:t> </a:t>
            </a:r>
            <a:r>
              <a:rPr dirty="0" sz="2300" spc="-5">
                <a:latin typeface="Times New Roman"/>
                <a:cs typeface="Times New Roman"/>
              </a:rPr>
              <a:t>is	</a:t>
            </a:r>
            <a:r>
              <a:rPr dirty="0" sz="2300">
                <a:latin typeface="Times New Roman"/>
                <a:cs typeface="Times New Roman"/>
              </a:rPr>
              <a:t>or </a:t>
            </a:r>
            <a:r>
              <a:rPr dirty="0" sz="2300" spc="-5">
                <a:latin typeface="Times New Roman"/>
                <a:cs typeface="Times New Roman"/>
              </a:rPr>
              <a:t>may </a:t>
            </a:r>
            <a:r>
              <a:rPr dirty="0" sz="2300">
                <a:latin typeface="Times New Roman"/>
                <a:cs typeface="Times New Roman"/>
              </a:rPr>
              <a:t>be </a:t>
            </a:r>
            <a:r>
              <a:rPr dirty="0" sz="2300" spc="-5">
                <a:latin typeface="Times New Roman"/>
                <a:cs typeface="Times New Roman"/>
              </a:rPr>
              <a:t>in direct contact </a:t>
            </a:r>
            <a:r>
              <a:rPr dirty="0" sz="2300">
                <a:latin typeface="Times New Roman"/>
                <a:cs typeface="Times New Roman"/>
              </a:rPr>
              <a:t>with </a:t>
            </a:r>
            <a:r>
              <a:rPr dirty="0" sz="2300" spc="-5">
                <a:latin typeface="Times New Roman"/>
                <a:cs typeface="Times New Roman"/>
              </a:rPr>
              <a:t>the</a:t>
            </a:r>
            <a:r>
              <a:rPr dirty="0" sz="2300" spc="30">
                <a:latin typeface="Times New Roman"/>
                <a:cs typeface="Times New Roman"/>
              </a:rPr>
              <a:t> </a:t>
            </a:r>
            <a:r>
              <a:rPr dirty="0" sz="2300" spc="-5">
                <a:latin typeface="Times New Roman"/>
                <a:cs typeface="Times New Roman"/>
              </a:rPr>
              <a:t>preparation.</a:t>
            </a:r>
            <a:endParaRPr sz="23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9850" y="2889250"/>
          <a:ext cx="9010650" cy="37071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95800"/>
                <a:gridCol w="4495800"/>
              </a:tblGrid>
              <a:tr h="77406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2200" spc="-40" b="1">
                          <a:solidFill>
                            <a:srgbClr val="943735"/>
                          </a:solidFill>
                          <a:latin typeface="Times New Roman"/>
                          <a:cs typeface="Times New Roman"/>
                        </a:rPr>
                        <a:t>Types </a:t>
                      </a:r>
                      <a:r>
                        <a:rPr dirty="0" sz="2200" spc="-5" b="1">
                          <a:solidFill>
                            <a:srgbClr val="943735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2200" spc="30" b="1">
                          <a:solidFill>
                            <a:srgbClr val="9437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spc="-5" b="1">
                          <a:solidFill>
                            <a:srgbClr val="943735"/>
                          </a:solidFill>
                          <a:latin typeface="Times New Roman"/>
                          <a:cs typeface="Times New Roman"/>
                        </a:rPr>
                        <a:t>containers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28575">
                      <a:solidFill>
                        <a:srgbClr val="8063A1"/>
                      </a:solidFill>
                      <a:prstDash val="solid"/>
                    </a:lnB>
                    <a:solidFill>
                      <a:srgbClr val="E6B8B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175385">
                        <a:lnSpc>
                          <a:spcPct val="100000"/>
                        </a:lnSpc>
                        <a:spcBef>
                          <a:spcPts val="290"/>
                        </a:spcBef>
                        <a:tabLst>
                          <a:tab pos="2412365" algn="l"/>
                        </a:tabLst>
                      </a:pPr>
                      <a:r>
                        <a:rPr dirty="0" sz="2200" b="1">
                          <a:solidFill>
                            <a:srgbClr val="943735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2200" spc="5" b="1">
                          <a:solidFill>
                            <a:srgbClr val="943735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200" b="1">
                          <a:solidFill>
                            <a:srgbClr val="943735"/>
                          </a:solidFill>
                          <a:latin typeface="Times New Roman"/>
                          <a:cs typeface="Times New Roman"/>
                        </a:rPr>
                        <a:t>terials</a:t>
                      </a:r>
                      <a:r>
                        <a:rPr dirty="0" sz="2200" spc="-5" b="1">
                          <a:solidFill>
                            <a:srgbClr val="9437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>
                          <a:solidFill>
                            <a:srgbClr val="943735"/>
                          </a:solidFill>
                          <a:latin typeface="Times New Roman"/>
                          <a:cs typeface="Times New Roman"/>
                        </a:rPr>
                        <a:t>used</a:t>
                      </a:r>
                      <a:r>
                        <a:rPr dirty="0" sz="2200" spc="-5" b="1">
                          <a:solidFill>
                            <a:srgbClr val="9437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200" b="1">
                          <a:solidFill>
                            <a:srgbClr val="943735"/>
                          </a:solidFill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2200" b="1">
                          <a:solidFill>
                            <a:srgbClr val="943735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2200" b="1">
                          <a:solidFill>
                            <a:srgbClr val="943735"/>
                          </a:solidFill>
                          <a:latin typeface="Times New Roman"/>
                          <a:cs typeface="Times New Roman"/>
                        </a:rPr>
                        <a:t>ma</a:t>
                      </a:r>
                      <a:r>
                        <a:rPr dirty="0" sz="2200" b="1">
                          <a:solidFill>
                            <a:srgbClr val="943735"/>
                          </a:solidFill>
                          <a:latin typeface="Times New Roman"/>
                          <a:cs typeface="Times New Roman"/>
                        </a:rPr>
                        <a:t>kin</a:t>
                      </a:r>
                      <a:r>
                        <a:rPr dirty="0" sz="2200" b="1">
                          <a:solidFill>
                            <a:srgbClr val="943735"/>
                          </a:solidFill>
                          <a:latin typeface="Times New Roman"/>
                          <a:cs typeface="Times New Roman"/>
                        </a:rPr>
                        <a:t>g  </a:t>
                      </a:r>
                      <a:r>
                        <a:rPr dirty="0" sz="2200" spc="-5" b="1">
                          <a:solidFill>
                            <a:srgbClr val="943735"/>
                          </a:solidFill>
                          <a:latin typeface="Times New Roman"/>
                          <a:cs typeface="Times New Roman"/>
                        </a:rPr>
                        <a:t>containers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12700">
                      <a:solidFill>
                        <a:srgbClr val="8063A1"/>
                      </a:solidFill>
                      <a:prstDash val="solid"/>
                    </a:lnT>
                    <a:lnB w="28575">
                      <a:solidFill>
                        <a:srgbClr val="8063A1"/>
                      </a:solidFill>
                      <a:prstDash val="solid"/>
                    </a:lnB>
                    <a:solidFill>
                      <a:srgbClr val="E6B8B8"/>
                    </a:solidFill>
                  </a:tcPr>
                </a:tc>
              </a:tr>
              <a:tr h="2914015">
                <a:tc>
                  <a:txBody>
                    <a:bodyPr/>
                    <a:lstStyle/>
                    <a:p>
                      <a:pPr marL="194310" indent="-104139">
                        <a:lnSpc>
                          <a:spcPct val="100000"/>
                        </a:lnSpc>
                        <a:spcBef>
                          <a:spcPts val="430"/>
                        </a:spcBef>
                        <a:buSzPct val="95652"/>
                        <a:buFont typeface="Arial"/>
                        <a:buChar char="•"/>
                        <a:tabLst>
                          <a:tab pos="194945" algn="l"/>
                        </a:tabLst>
                      </a:pPr>
                      <a:r>
                        <a:rPr dirty="0" sz="2300" spc="-20">
                          <a:latin typeface="Times New Roman"/>
                          <a:cs typeface="Times New Roman"/>
                        </a:rPr>
                        <a:t>Well-closed</a:t>
                      </a:r>
                      <a:r>
                        <a:rPr dirty="0" sz="23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300">
                          <a:latin typeface="Times New Roman"/>
                          <a:cs typeface="Times New Roman"/>
                        </a:rPr>
                        <a:t>containers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194310" indent="-104139">
                        <a:lnSpc>
                          <a:spcPct val="100000"/>
                        </a:lnSpc>
                        <a:buSzPct val="95652"/>
                        <a:buFont typeface="Arial"/>
                        <a:buChar char="•"/>
                        <a:tabLst>
                          <a:tab pos="194945" algn="l"/>
                        </a:tabLst>
                      </a:pPr>
                      <a:r>
                        <a:rPr dirty="0" sz="2300">
                          <a:latin typeface="Times New Roman"/>
                          <a:cs typeface="Times New Roman"/>
                        </a:rPr>
                        <a:t>Single dose</a:t>
                      </a:r>
                      <a:r>
                        <a:rPr dirty="0" sz="23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300" spc="-5">
                          <a:latin typeface="Times New Roman"/>
                          <a:cs typeface="Times New Roman"/>
                        </a:rPr>
                        <a:t>containers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194310" indent="-104139">
                        <a:lnSpc>
                          <a:spcPct val="100000"/>
                        </a:lnSpc>
                        <a:buSzPct val="95652"/>
                        <a:buFont typeface="Arial"/>
                        <a:buChar char="•"/>
                        <a:tabLst>
                          <a:tab pos="194945" algn="l"/>
                        </a:tabLst>
                      </a:pPr>
                      <a:r>
                        <a:rPr dirty="0" sz="2300">
                          <a:latin typeface="Times New Roman"/>
                          <a:cs typeface="Times New Roman"/>
                        </a:rPr>
                        <a:t>Multi dose</a:t>
                      </a:r>
                      <a:r>
                        <a:rPr dirty="0" sz="23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300" spc="-5">
                          <a:latin typeface="Times New Roman"/>
                          <a:cs typeface="Times New Roman"/>
                        </a:rPr>
                        <a:t>containers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194310" indent="-104139">
                        <a:lnSpc>
                          <a:spcPct val="100000"/>
                        </a:lnSpc>
                        <a:buSzPct val="95652"/>
                        <a:buFont typeface="Arial"/>
                        <a:buChar char="•"/>
                        <a:tabLst>
                          <a:tab pos="194945" algn="l"/>
                        </a:tabLst>
                      </a:pPr>
                      <a:r>
                        <a:rPr dirty="0" sz="2300">
                          <a:latin typeface="Times New Roman"/>
                          <a:cs typeface="Times New Roman"/>
                        </a:rPr>
                        <a:t>Light-resistant</a:t>
                      </a:r>
                      <a:r>
                        <a:rPr dirty="0" sz="23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300" spc="-5">
                          <a:latin typeface="Times New Roman"/>
                          <a:cs typeface="Times New Roman"/>
                        </a:rPr>
                        <a:t>containers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194310" indent="-104139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5652"/>
                        <a:buFont typeface="Arial"/>
                        <a:buChar char="•"/>
                        <a:tabLst>
                          <a:tab pos="194945" algn="l"/>
                        </a:tabLst>
                      </a:pPr>
                      <a:r>
                        <a:rPr dirty="0" sz="2300" spc="-10">
                          <a:latin typeface="Times New Roman"/>
                          <a:cs typeface="Times New Roman"/>
                        </a:rPr>
                        <a:t>Air-tight</a:t>
                      </a:r>
                      <a:r>
                        <a:rPr dirty="0" sz="23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300" spc="-5">
                          <a:latin typeface="Times New Roman"/>
                          <a:cs typeface="Times New Roman"/>
                        </a:rPr>
                        <a:t>containers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194310" indent="-104139">
                        <a:lnSpc>
                          <a:spcPct val="100000"/>
                        </a:lnSpc>
                        <a:buSzPct val="95652"/>
                        <a:buFont typeface="Arial"/>
                        <a:buChar char="•"/>
                        <a:tabLst>
                          <a:tab pos="194945" algn="l"/>
                        </a:tabLst>
                      </a:pPr>
                      <a:r>
                        <a:rPr dirty="0" sz="2300">
                          <a:latin typeface="Times New Roman"/>
                          <a:cs typeface="Times New Roman"/>
                        </a:rPr>
                        <a:t>Aerosol</a:t>
                      </a:r>
                      <a:r>
                        <a:rPr dirty="0" sz="23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300" spc="-5">
                          <a:latin typeface="Times New Roman"/>
                          <a:cs typeface="Times New Roman"/>
                        </a:rPr>
                        <a:t>containers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28575">
                      <a:solidFill>
                        <a:srgbClr val="8063A1"/>
                      </a:solidFill>
                      <a:prstDash val="solid"/>
                    </a:lnT>
                    <a:lnB w="28575">
                      <a:solidFill>
                        <a:srgbClr val="8063A1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marL="607060" indent="-515620">
                        <a:lnSpc>
                          <a:spcPct val="100000"/>
                        </a:lnSpc>
                        <a:spcBef>
                          <a:spcPts val="430"/>
                        </a:spcBef>
                        <a:buFont typeface="Arial"/>
                        <a:buChar char="•"/>
                        <a:tabLst>
                          <a:tab pos="607060" algn="l"/>
                          <a:tab pos="607695" algn="l"/>
                        </a:tabLst>
                      </a:pPr>
                      <a:r>
                        <a:rPr dirty="0" sz="2300">
                          <a:latin typeface="Times New Roman"/>
                          <a:cs typeface="Times New Roman"/>
                        </a:rPr>
                        <a:t>Glass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607060" indent="-5156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607060" algn="l"/>
                          <a:tab pos="607695" algn="l"/>
                        </a:tabLst>
                      </a:pPr>
                      <a:r>
                        <a:rPr dirty="0" sz="2300">
                          <a:latin typeface="Times New Roman"/>
                          <a:cs typeface="Times New Roman"/>
                        </a:rPr>
                        <a:t>Plastic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607060" indent="-5156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607060" algn="l"/>
                          <a:tab pos="607695" algn="l"/>
                        </a:tabLst>
                      </a:pPr>
                      <a:r>
                        <a:rPr dirty="0" sz="2300">
                          <a:latin typeface="Times New Roman"/>
                          <a:cs typeface="Times New Roman"/>
                        </a:rPr>
                        <a:t>Metal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607060" indent="-5156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607060" algn="l"/>
                          <a:tab pos="607695" algn="l"/>
                        </a:tabLst>
                      </a:pPr>
                      <a:r>
                        <a:rPr dirty="0" sz="2300">
                          <a:latin typeface="Times New Roman"/>
                          <a:cs typeface="Times New Roman"/>
                        </a:rPr>
                        <a:t>Paper and</a:t>
                      </a:r>
                      <a:r>
                        <a:rPr dirty="0" sz="23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300">
                          <a:latin typeface="Times New Roman"/>
                          <a:cs typeface="Times New Roman"/>
                        </a:rPr>
                        <a:t>board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8063A1"/>
                      </a:solidFill>
                      <a:prstDash val="solid"/>
                    </a:lnL>
                    <a:lnR w="12700">
                      <a:solidFill>
                        <a:srgbClr val="8063A1"/>
                      </a:solidFill>
                      <a:prstDash val="solid"/>
                    </a:lnR>
                    <a:lnT w="28575">
                      <a:solidFill>
                        <a:srgbClr val="8063A1"/>
                      </a:solidFill>
                      <a:prstDash val="solid"/>
                    </a:lnT>
                    <a:lnB w="28575">
                      <a:solidFill>
                        <a:srgbClr val="8063A1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925830"/>
            <a:ext cx="8997950" cy="5932170"/>
            <a:chOff x="0" y="925830"/>
            <a:chExt cx="8997950" cy="5932170"/>
          </a:xfrm>
        </p:grpSpPr>
        <p:sp>
          <p:nvSpPr>
            <p:cNvPr id="3" name="object 3"/>
            <p:cNvSpPr/>
            <p:nvPr/>
          </p:nvSpPr>
          <p:spPr>
            <a:xfrm>
              <a:off x="0" y="932180"/>
              <a:ext cx="3048000" cy="762000"/>
            </a:xfrm>
            <a:custGeom>
              <a:avLst/>
              <a:gdLst/>
              <a:ahLst/>
              <a:cxnLst/>
              <a:rect l="l" t="t" r="r" b="b"/>
              <a:pathLst>
                <a:path w="3048000" h="762000">
                  <a:moveTo>
                    <a:pt x="3048000" y="0"/>
                  </a:moveTo>
                  <a:lnTo>
                    <a:pt x="0" y="0"/>
                  </a:lnTo>
                  <a:lnTo>
                    <a:pt x="0" y="762000"/>
                  </a:lnTo>
                  <a:lnTo>
                    <a:pt x="3048000" y="762000"/>
                  </a:lnTo>
                  <a:lnTo>
                    <a:pt x="3048000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048000" y="932180"/>
              <a:ext cx="3048000" cy="762000"/>
            </a:xfrm>
            <a:custGeom>
              <a:avLst/>
              <a:gdLst/>
              <a:ahLst/>
              <a:cxnLst/>
              <a:rect l="l" t="t" r="r" b="b"/>
              <a:pathLst>
                <a:path w="3048000" h="762000">
                  <a:moveTo>
                    <a:pt x="3048000" y="0"/>
                  </a:moveTo>
                  <a:lnTo>
                    <a:pt x="0" y="0"/>
                  </a:lnTo>
                  <a:lnTo>
                    <a:pt x="0" y="762000"/>
                  </a:lnTo>
                  <a:lnTo>
                    <a:pt x="3048000" y="762000"/>
                  </a:lnTo>
                  <a:lnTo>
                    <a:pt x="3048000" y="0"/>
                  </a:lnTo>
                  <a:close/>
                </a:path>
              </a:pathLst>
            </a:custGeom>
            <a:solidFill>
              <a:srgbClr val="FBD4B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6096000" y="932180"/>
              <a:ext cx="2895600" cy="762000"/>
            </a:xfrm>
            <a:custGeom>
              <a:avLst/>
              <a:gdLst/>
              <a:ahLst/>
              <a:cxnLst/>
              <a:rect l="l" t="t" r="r" b="b"/>
              <a:pathLst>
                <a:path w="2895600" h="762000">
                  <a:moveTo>
                    <a:pt x="2895600" y="0"/>
                  </a:moveTo>
                  <a:lnTo>
                    <a:pt x="0" y="0"/>
                  </a:lnTo>
                  <a:lnTo>
                    <a:pt x="0" y="762000"/>
                  </a:lnTo>
                  <a:lnTo>
                    <a:pt x="2895600" y="762000"/>
                  </a:lnTo>
                  <a:lnTo>
                    <a:pt x="2895600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1694180"/>
              <a:ext cx="3048000" cy="5163820"/>
            </a:xfrm>
            <a:custGeom>
              <a:avLst/>
              <a:gdLst/>
              <a:ahLst/>
              <a:cxnLst/>
              <a:rect l="l" t="t" r="r" b="b"/>
              <a:pathLst>
                <a:path w="3048000" h="5163820">
                  <a:moveTo>
                    <a:pt x="3048000" y="0"/>
                  </a:moveTo>
                  <a:lnTo>
                    <a:pt x="0" y="0"/>
                  </a:lnTo>
                  <a:lnTo>
                    <a:pt x="0" y="5163817"/>
                  </a:lnTo>
                  <a:lnTo>
                    <a:pt x="3048000" y="5163817"/>
                  </a:lnTo>
                  <a:lnTo>
                    <a:pt x="3048000" y="0"/>
                  </a:lnTo>
                  <a:close/>
                </a:path>
              </a:pathLst>
            </a:custGeom>
            <a:solidFill>
              <a:srgbClr val="D99593">
                <a:alpha val="1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048000" y="1694180"/>
              <a:ext cx="3048000" cy="5163820"/>
            </a:xfrm>
            <a:custGeom>
              <a:avLst/>
              <a:gdLst/>
              <a:ahLst/>
              <a:cxnLst/>
              <a:rect l="l" t="t" r="r" b="b"/>
              <a:pathLst>
                <a:path w="3048000" h="5163820">
                  <a:moveTo>
                    <a:pt x="3048000" y="0"/>
                  </a:moveTo>
                  <a:lnTo>
                    <a:pt x="0" y="0"/>
                  </a:lnTo>
                  <a:lnTo>
                    <a:pt x="0" y="5163817"/>
                  </a:lnTo>
                  <a:lnTo>
                    <a:pt x="3048000" y="5163817"/>
                  </a:lnTo>
                  <a:lnTo>
                    <a:pt x="3048000" y="0"/>
                  </a:lnTo>
                  <a:close/>
                </a:path>
              </a:pathLst>
            </a:custGeom>
            <a:solidFill>
              <a:srgbClr val="622422">
                <a:alpha val="1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6096000" y="1694180"/>
              <a:ext cx="2895600" cy="5163820"/>
            </a:xfrm>
            <a:custGeom>
              <a:avLst/>
              <a:gdLst/>
              <a:ahLst/>
              <a:cxnLst/>
              <a:rect l="l" t="t" r="r" b="b"/>
              <a:pathLst>
                <a:path w="2895600" h="5163820">
                  <a:moveTo>
                    <a:pt x="2895600" y="0"/>
                  </a:moveTo>
                  <a:lnTo>
                    <a:pt x="0" y="0"/>
                  </a:lnTo>
                  <a:lnTo>
                    <a:pt x="0" y="5163817"/>
                  </a:lnTo>
                  <a:lnTo>
                    <a:pt x="2895600" y="5163817"/>
                  </a:lnTo>
                  <a:lnTo>
                    <a:pt x="2895600" y="0"/>
                  </a:lnTo>
                  <a:close/>
                </a:path>
              </a:pathLst>
            </a:custGeom>
            <a:solidFill>
              <a:srgbClr val="D99593">
                <a:alpha val="1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0" y="925829"/>
              <a:ext cx="8997950" cy="5932170"/>
            </a:xfrm>
            <a:custGeom>
              <a:avLst/>
              <a:gdLst/>
              <a:ahLst/>
              <a:cxnLst/>
              <a:rect l="l" t="t" r="r" b="b"/>
              <a:pathLst>
                <a:path w="8997950" h="5932170">
                  <a:moveTo>
                    <a:pt x="8997950" y="0"/>
                  </a:moveTo>
                  <a:lnTo>
                    <a:pt x="8985250" y="0"/>
                  </a:lnTo>
                  <a:lnTo>
                    <a:pt x="8985250" y="12700"/>
                  </a:lnTo>
                  <a:lnTo>
                    <a:pt x="8985250" y="755650"/>
                  </a:lnTo>
                  <a:lnTo>
                    <a:pt x="6102350" y="755650"/>
                  </a:lnTo>
                  <a:lnTo>
                    <a:pt x="6102350" y="12700"/>
                  </a:lnTo>
                  <a:lnTo>
                    <a:pt x="8985250" y="12700"/>
                  </a:lnTo>
                  <a:lnTo>
                    <a:pt x="8985250" y="0"/>
                  </a:lnTo>
                  <a:lnTo>
                    <a:pt x="6102350" y="0"/>
                  </a:lnTo>
                  <a:lnTo>
                    <a:pt x="6089650" y="0"/>
                  </a:lnTo>
                  <a:lnTo>
                    <a:pt x="6089650" y="12700"/>
                  </a:lnTo>
                  <a:lnTo>
                    <a:pt x="6089650" y="755650"/>
                  </a:lnTo>
                  <a:lnTo>
                    <a:pt x="3054350" y="755650"/>
                  </a:lnTo>
                  <a:lnTo>
                    <a:pt x="3054350" y="12700"/>
                  </a:lnTo>
                  <a:lnTo>
                    <a:pt x="6089650" y="12700"/>
                  </a:lnTo>
                  <a:lnTo>
                    <a:pt x="6089650" y="0"/>
                  </a:lnTo>
                  <a:lnTo>
                    <a:pt x="3054350" y="0"/>
                  </a:lnTo>
                  <a:lnTo>
                    <a:pt x="3041650" y="0"/>
                  </a:lnTo>
                  <a:lnTo>
                    <a:pt x="3041650" y="12700"/>
                  </a:lnTo>
                  <a:lnTo>
                    <a:pt x="3041650" y="755650"/>
                  </a:lnTo>
                  <a:lnTo>
                    <a:pt x="6350" y="755650"/>
                  </a:lnTo>
                  <a:lnTo>
                    <a:pt x="6350" y="12700"/>
                  </a:lnTo>
                  <a:lnTo>
                    <a:pt x="3041650" y="12700"/>
                  </a:lnTo>
                  <a:lnTo>
                    <a:pt x="3041650" y="0"/>
                  </a:lnTo>
                  <a:lnTo>
                    <a:pt x="6350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0" y="755650"/>
                  </a:lnTo>
                  <a:lnTo>
                    <a:pt x="0" y="781050"/>
                  </a:lnTo>
                  <a:lnTo>
                    <a:pt x="0" y="5932170"/>
                  </a:lnTo>
                  <a:lnTo>
                    <a:pt x="6350" y="5932170"/>
                  </a:lnTo>
                  <a:lnTo>
                    <a:pt x="6350" y="781050"/>
                  </a:lnTo>
                  <a:lnTo>
                    <a:pt x="3041650" y="781050"/>
                  </a:lnTo>
                  <a:lnTo>
                    <a:pt x="3041650" y="5932170"/>
                  </a:lnTo>
                  <a:lnTo>
                    <a:pt x="3054350" y="5932170"/>
                  </a:lnTo>
                  <a:lnTo>
                    <a:pt x="3054350" y="781050"/>
                  </a:lnTo>
                  <a:lnTo>
                    <a:pt x="6089650" y="781050"/>
                  </a:lnTo>
                  <a:lnTo>
                    <a:pt x="6089650" y="5932170"/>
                  </a:lnTo>
                  <a:lnTo>
                    <a:pt x="6102350" y="5932170"/>
                  </a:lnTo>
                  <a:lnTo>
                    <a:pt x="6102350" y="781050"/>
                  </a:lnTo>
                  <a:lnTo>
                    <a:pt x="8985250" y="781050"/>
                  </a:lnTo>
                  <a:lnTo>
                    <a:pt x="8985250" y="5932170"/>
                  </a:lnTo>
                  <a:lnTo>
                    <a:pt x="8997950" y="5932170"/>
                  </a:lnTo>
                  <a:lnTo>
                    <a:pt x="8997950" y="781050"/>
                  </a:lnTo>
                  <a:lnTo>
                    <a:pt x="8997950" y="755650"/>
                  </a:lnTo>
                  <a:lnTo>
                    <a:pt x="8997950" y="12700"/>
                  </a:lnTo>
                  <a:lnTo>
                    <a:pt x="8997950" y="0"/>
                  </a:lnTo>
                  <a:close/>
                </a:path>
              </a:pathLst>
            </a:custGeom>
            <a:solidFill>
              <a:srgbClr val="4AACC5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78739" y="956310"/>
            <a:ext cx="5835650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60700" algn="l"/>
              </a:tabLst>
            </a:pPr>
            <a:r>
              <a:rPr dirty="0" sz="2200" spc="-5" b="1">
                <a:solidFill>
                  <a:srgbClr val="943735"/>
                </a:solidFill>
                <a:latin typeface="Times New Roman"/>
                <a:cs typeface="Times New Roman"/>
              </a:rPr>
              <a:t>1.Primary</a:t>
            </a:r>
            <a:r>
              <a:rPr dirty="0" sz="2200" spc="35" b="1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dirty="0" sz="2200" spc="-5" b="1">
                <a:solidFill>
                  <a:srgbClr val="943735"/>
                </a:solidFill>
                <a:latin typeface="Times New Roman"/>
                <a:cs typeface="Times New Roman"/>
              </a:rPr>
              <a:t>packaging	2.Secondary</a:t>
            </a:r>
            <a:r>
              <a:rPr dirty="0" sz="2200" spc="-25" b="1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dirty="0" sz="2200" spc="-5" b="1">
                <a:solidFill>
                  <a:srgbClr val="943735"/>
                </a:solidFill>
                <a:latin typeface="Times New Roman"/>
                <a:cs typeface="Times New Roman"/>
              </a:rPr>
              <a:t>packaging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75628" y="956310"/>
            <a:ext cx="2513330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25" b="1">
                <a:solidFill>
                  <a:srgbClr val="943735"/>
                </a:solidFill>
                <a:latin typeface="Times New Roman"/>
                <a:cs typeface="Times New Roman"/>
              </a:rPr>
              <a:t>3.Tertiary </a:t>
            </a:r>
            <a:r>
              <a:rPr dirty="0" sz="2200" spc="-5" b="1">
                <a:solidFill>
                  <a:srgbClr val="943735"/>
                </a:solidFill>
                <a:latin typeface="Times New Roman"/>
                <a:cs typeface="Times New Roman"/>
              </a:rPr>
              <a:t>packaging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739" y="1718563"/>
            <a:ext cx="2871470" cy="1701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5454"/>
              <a:buFont typeface="Arial"/>
              <a:buChar char="•"/>
              <a:tabLst>
                <a:tab pos="111760" algn="l"/>
              </a:tabLst>
            </a:pPr>
            <a:r>
              <a:rPr dirty="0" sz="2200" spc="-5">
                <a:latin typeface="Times New Roman"/>
                <a:cs typeface="Times New Roman"/>
              </a:rPr>
              <a:t>It is </a:t>
            </a:r>
            <a:r>
              <a:rPr dirty="0" sz="2200">
                <a:latin typeface="Times New Roman"/>
                <a:cs typeface="Times New Roman"/>
              </a:rPr>
              <a:t>the </a:t>
            </a:r>
            <a:r>
              <a:rPr dirty="0" sz="2200" spc="-5">
                <a:latin typeface="Times New Roman"/>
                <a:cs typeface="Times New Roman"/>
              </a:rPr>
              <a:t>material that  first envelops the product  and hold it. This usually  is </a:t>
            </a:r>
            <a:r>
              <a:rPr dirty="0" sz="2200">
                <a:latin typeface="Times New Roman"/>
                <a:cs typeface="Times New Roman"/>
              </a:rPr>
              <a:t>the </a:t>
            </a:r>
            <a:r>
              <a:rPr dirty="0" sz="2200" spc="-5">
                <a:latin typeface="Times New Roman"/>
                <a:cs typeface="Times New Roman"/>
              </a:rPr>
              <a:t>smallest unit </a:t>
            </a:r>
            <a:r>
              <a:rPr dirty="0" sz="2200">
                <a:latin typeface="Times New Roman"/>
                <a:cs typeface="Times New Roman"/>
              </a:rPr>
              <a:t>of  </a:t>
            </a:r>
            <a:r>
              <a:rPr dirty="0" sz="2200" spc="-5">
                <a:latin typeface="Times New Roman"/>
                <a:cs typeface="Times New Roman"/>
              </a:rPr>
              <a:t>distribution or</a:t>
            </a:r>
            <a:r>
              <a:rPr dirty="0" sz="2200" spc="-1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use.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8739" y="3730497"/>
            <a:ext cx="2643505" cy="695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5454"/>
              <a:buFont typeface="Arial"/>
              <a:buChar char="•"/>
              <a:tabLst>
                <a:tab pos="111760" algn="l"/>
              </a:tabLst>
            </a:pPr>
            <a:r>
              <a:rPr dirty="0" sz="2200" spc="-5">
                <a:latin typeface="Times New Roman"/>
                <a:cs typeface="Times New Roman"/>
              </a:rPr>
              <a:t>Ex. Aerosol spray</a:t>
            </a:r>
            <a:r>
              <a:rPr dirty="0" sz="2200" spc="-15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can,  blister packs,</a:t>
            </a:r>
            <a:r>
              <a:rPr dirty="0" sz="2200" spc="-2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bottle.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27375" y="1718563"/>
            <a:ext cx="2790190" cy="1366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5454"/>
              <a:buFont typeface="Arial"/>
              <a:buChar char="•"/>
              <a:tabLst>
                <a:tab pos="111760" algn="l"/>
              </a:tabLst>
            </a:pPr>
            <a:r>
              <a:rPr dirty="0" sz="2200" spc="-5">
                <a:latin typeface="Times New Roman"/>
                <a:cs typeface="Times New Roman"/>
              </a:rPr>
              <a:t>It is outside the</a:t>
            </a:r>
            <a:r>
              <a:rPr dirty="0" sz="2200" spc="-5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primary  packaging perhaps used  to group primary  package</a:t>
            </a:r>
            <a:r>
              <a:rPr dirty="0" sz="2200" spc="-15">
                <a:latin typeface="Times New Roman"/>
                <a:cs typeface="Times New Roman"/>
              </a:rPr>
              <a:t> together.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27375" y="3730497"/>
            <a:ext cx="2288540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1760" indent="-99060">
              <a:lnSpc>
                <a:spcPct val="100000"/>
              </a:lnSpc>
              <a:spcBef>
                <a:spcPts val="95"/>
              </a:spcBef>
              <a:buSzPct val="95454"/>
              <a:buFont typeface="Arial"/>
              <a:buChar char="•"/>
              <a:tabLst>
                <a:tab pos="111760" algn="l"/>
              </a:tabLst>
            </a:pPr>
            <a:r>
              <a:rPr dirty="0" sz="2200" spc="-5">
                <a:latin typeface="Times New Roman"/>
                <a:cs typeface="Times New Roman"/>
              </a:rPr>
              <a:t>Ex. Boxes,</a:t>
            </a:r>
            <a:r>
              <a:rPr dirty="0" sz="2200" spc="-4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cartons.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75628" y="1718563"/>
            <a:ext cx="2578100" cy="695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5454"/>
              <a:buFont typeface="Arial"/>
              <a:buChar char="•"/>
              <a:tabLst>
                <a:tab pos="111760" algn="l"/>
              </a:tabLst>
            </a:pPr>
            <a:r>
              <a:rPr dirty="0" sz="2200" spc="-5">
                <a:latin typeface="Times New Roman"/>
                <a:cs typeface="Times New Roman"/>
              </a:rPr>
              <a:t>It is used to bulk  handling and</a:t>
            </a:r>
            <a:r>
              <a:rPr dirty="0" sz="2200" spc="-3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shipping.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75628" y="3730497"/>
            <a:ext cx="2511425" cy="695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5454"/>
              <a:buFont typeface="Arial"/>
              <a:buChar char="•"/>
              <a:tabLst>
                <a:tab pos="111760" algn="l"/>
              </a:tabLst>
            </a:pPr>
            <a:r>
              <a:rPr dirty="0" sz="2200" spc="-5">
                <a:latin typeface="Times New Roman"/>
                <a:cs typeface="Times New Roman"/>
              </a:rPr>
              <a:t>Ex. Barrel,</a:t>
            </a:r>
            <a:r>
              <a:rPr dirty="0" sz="2200" spc="-4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container,  </a:t>
            </a:r>
            <a:r>
              <a:rPr dirty="0" sz="2200" spc="-5">
                <a:latin typeface="Times New Roman"/>
                <a:cs typeface="Times New Roman"/>
              </a:rPr>
              <a:t>edge</a:t>
            </a:r>
            <a:r>
              <a:rPr dirty="0" sz="2200" spc="-15">
                <a:latin typeface="Times New Roman"/>
                <a:cs typeface="Times New Roman"/>
              </a:rPr>
              <a:t> protector.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78739" y="399034"/>
            <a:ext cx="3443604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0D0D0D"/>
                </a:solidFill>
              </a:rPr>
              <a:t>TYPES </a:t>
            </a:r>
            <a:r>
              <a:rPr dirty="0" sz="2400">
                <a:solidFill>
                  <a:srgbClr val="0D0D0D"/>
                </a:solidFill>
              </a:rPr>
              <a:t>OF</a:t>
            </a:r>
            <a:r>
              <a:rPr dirty="0" sz="2400" spc="-145">
                <a:solidFill>
                  <a:srgbClr val="0D0D0D"/>
                </a:solidFill>
              </a:rPr>
              <a:t> </a:t>
            </a:r>
            <a:r>
              <a:rPr dirty="0" sz="2400" spc="-25">
                <a:solidFill>
                  <a:srgbClr val="0D0D0D"/>
                </a:solidFill>
              </a:rPr>
              <a:t>PACKAGING</a:t>
            </a:r>
            <a:endParaRPr sz="2400"/>
          </a:p>
        </p:txBody>
      </p:sp>
      <p:grpSp>
        <p:nvGrpSpPr>
          <p:cNvPr id="19" name="object 19"/>
          <p:cNvGrpSpPr/>
          <p:nvPr/>
        </p:nvGrpSpPr>
        <p:grpSpPr>
          <a:xfrm>
            <a:off x="228600" y="4571998"/>
            <a:ext cx="8686800" cy="2286000"/>
            <a:chOff x="228600" y="4571998"/>
            <a:chExt cx="8686800" cy="2286000"/>
          </a:xfrm>
        </p:grpSpPr>
        <p:sp>
          <p:nvSpPr>
            <p:cNvPr id="20" name="object 20"/>
            <p:cNvSpPr/>
            <p:nvPr/>
          </p:nvSpPr>
          <p:spPr>
            <a:xfrm>
              <a:off x="228600" y="4571998"/>
              <a:ext cx="2819400" cy="2285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3276600" y="4648198"/>
              <a:ext cx="2819400" cy="22097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6324600" y="4571999"/>
              <a:ext cx="2590800" cy="228599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423163"/>
            <a:ext cx="8293100" cy="52851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15570" indent="-103505">
              <a:lnSpc>
                <a:spcPct val="100000"/>
              </a:lnSpc>
              <a:spcBef>
                <a:spcPts val="105"/>
              </a:spcBef>
              <a:buSzPct val="95652"/>
              <a:buFont typeface="Arial"/>
              <a:buChar char="•"/>
              <a:tabLst>
                <a:tab pos="116205" algn="l"/>
              </a:tabLst>
            </a:pPr>
            <a:r>
              <a:rPr dirty="0" sz="2300" b="1">
                <a:latin typeface="Times New Roman"/>
                <a:cs typeface="Times New Roman"/>
              </a:rPr>
              <a:t>Packaging</a:t>
            </a:r>
            <a:r>
              <a:rPr dirty="0" sz="2300" spc="-25" b="1">
                <a:latin typeface="Times New Roman"/>
                <a:cs typeface="Times New Roman"/>
              </a:rPr>
              <a:t> </a:t>
            </a:r>
            <a:r>
              <a:rPr dirty="0" sz="2300" b="1">
                <a:latin typeface="Times New Roman"/>
                <a:cs typeface="Times New Roman"/>
              </a:rPr>
              <a:t>Evaluation</a:t>
            </a: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200">
              <a:latin typeface="Times New Roman"/>
              <a:cs typeface="Times New Roman"/>
            </a:endParaRPr>
          </a:p>
          <a:p>
            <a:pPr marL="12700" marR="241300">
              <a:lnSpc>
                <a:spcPct val="100000"/>
              </a:lnSpc>
              <a:buSzPct val="95652"/>
              <a:buFont typeface="Arial"/>
              <a:buChar char="•"/>
              <a:tabLst>
                <a:tab pos="116205" algn="l"/>
              </a:tabLst>
            </a:pPr>
            <a:r>
              <a:rPr dirty="0" sz="2300">
                <a:latin typeface="Times New Roman"/>
                <a:cs typeface="Times New Roman"/>
              </a:rPr>
              <a:t>Package </a:t>
            </a:r>
            <a:r>
              <a:rPr dirty="0" sz="2300" spc="-5">
                <a:latin typeface="Times New Roman"/>
                <a:cs typeface="Times New Roman"/>
              </a:rPr>
              <a:t>evaluation </a:t>
            </a:r>
            <a:r>
              <a:rPr dirty="0" sz="2300">
                <a:latin typeface="Times New Roman"/>
                <a:cs typeface="Times New Roman"/>
              </a:rPr>
              <a:t>is </a:t>
            </a:r>
            <a:r>
              <a:rPr dirty="0" sz="2300" spc="-5">
                <a:latin typeface="Times New Roman"/>
                <a:cs typeface="Times New Roman"/>
              </a:rPr>
              <a:t>performed to investigate </a:t>
            </a:r>
            <a:r>
              <a:rPr dirty="0" sz="2300">
                <a:latin typeface="Times New Roman"/>
                <a:cs typeface="Times New Roman"/>
              </a:rPr>
              <a:t>the </a:t>
            </a:r>
            <a:r>
              <a:rPr dirty="0" sz="2300" spc="-5">
                <a:latin typeface="Times New Roman"/>
                <a:cs typeface="Times New Roman"/>
              </a:rPr>
              <a:t>physicochemical  interactions that might </a:t>
            </a:r>
            <a:r>
              <a:rPr dirty="0" sz="2300">
                <a:latin typeface="Times New Roman"/>
                <a:cs typeface="Times New Roman"/>
              </a:rPr>
              <a:t>occur between </a:t>
            </a:r>
            <a:r>
              <a:rPr dirty="0" sz="2300" spc="-5">
                <a:latin typeface="Times New Roman"/>
                <a:cs typeface="Times New Roman"/>
              </a:rPr>
              <a:t>the </a:t>
            </a:r>
            <a:r>
              <a:rPr dirty="0" sz="2300">
                <a:latin typeface="Times New Roman"/>
                <a:cs typeface="Times New Roman"/>
              </a:rPr>
              <a:t>product &amp;</a:t>
            </a:r>
            <a:r>
              <a:rPr dirty="0" sz="2300" spc="30">
                <a:latin typeface="Times New Roman"/>
                <a:cs typeface="Times New Roman"/>
              </a:rPr>
              <a:t> </a:t>
            </a:r>
            <a:r>
              <a:rPr dirty="0" sz="2300" spc="-5">
                <a:latin typeface="Times New Roman"/>
                <a:cs typeface="Times New Roman"/>
              </a:rPr>
              <a:t>package.</a:t>
            </a:r>
            <a:endParaRPr sz="2300">
              <a:latin typeface="Times New Roman"/>
              <a:cs typeface="Times New Roman"/>
            </a:endParaRPr>
          </a:p>
          <a:p>
            <a:pPr marL="12700" marR="70485">
              <a:lnSpc>
                <a:spcPct val="100000"/>
              </a:lnSpc>
            </a:pPr>
            <a:r>
              <a:rPr dirty="0" sz="2300">
                <a:latin typeface="Times New Roman"/>
                <a:cs typeface="Times New Roman"/>
              </a:rPr>
              <a:t>The </a:t>
            </a:r>
            <a:r>
              <a:rPr dirty="0" sz="2300" spc="-5">
                <a:latin typeface="Times New Roman"/>
                <a:cs typeface="Times New Roman"/>
              </a:rPr>
              <a:t>ideal </a:t>
            </a:r>
            <a:r>
              <a:rPr dirty="0" sz="2300">
                <a:latin typeface="Times New Roman"/>
                <a:cs typeface="Times New Roman"/>
              </a:rPr>
              <a:t>package would be </a:t>
            </a:r>
            <a:r>
              <a:rPr dirty="0" sz="2300" spc="-5">
                <a:latin typeface="Times New Roman"/>
                <a:cs typeface="Times New Roman"/>
              </a:rPr>
              <a:t>completely inert relative </a:t>
            </a:r>
            <a:r>
              <a:rPr dirty="0" sz="2300">
                <a:latin typeface="Times New Roman"/>
                <a:cs typeface="Times New Roman"/>
              </a:rPr>
              <a:t>to </a:t>
            </a:r>
            <a:r>
              <a:rPr dirty="0" sz="2300" spc="-5">
                <a:latin typeface="Times New Roman"/>
                <a:cs typeface="Times New Roman"/>
              </a:rPr>
              <a:t>the </a:t>
            </a:r>
            <a:r>
              <a:rPr dirty="0" sz="2300">
                <a:latin typeface="Times New Roman"/>
                <a:cs typeface="Times New Roman"/>
              </a:rPr>
              <a:t>product &amp;  would provide </a:t>
            </a:r>
            <a:r>
              <a:rPr dirty="0" sz="2300" spc="-5">
                <a:latin typeface="Times New Roman"/>
                <a:cs typeface="Times New Roman"/>
              </a:rPr>
              <a:t>maximum</a:t>
            </a:r>
            <a:r>
              <a:rPr dirty="0" sz="2300" spc="-25">
                <a:latin typeface="Times New Roman"/>
                <a:cs typeface="Times New Roman"/>
              </a:rPr>
              <a:t> </a:t>
            </a:r>
            <a:r>
              <a:rPr dirty="0" sz="2300">
                <a:latin typeface="Times New Roman"/>
                <a:cs typeface="Times New Roman"/>
              </a:rPr>
              <a:t>shelf-life.</a:t>
            </a: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buSzPct val="95652"/>
              <a:buFont typeface="Arial"/>
              <a:buChar char="•"/>
              <a:tabLst>
                <a:tab pos="116205" algn="l"/>
              </a:tabLst>
            </a:pPr>
            <a:r>
              <a:rPr dirty="0" sz="2300">
                <a:latin typeface="Times New Roman"/>
                <a:cs typeface="Times New Roman"/>
              </a:rPr>
              <a:t>Therefore, </a:t>
            </a:r>
            <a:r>
              <a:rPr dirty="0" sz="2300" spc="-5">
                <a:latin typeface="Times New Roman"/>
                <a:cs typeface="Times New Roman"/>
              </a:rPr>
              <a:t>evaluation </a:t>
            </a:r>
            <a:r>
              <a:rPr dirty="0" sz="2300">
                <a:latin typeface="Times New Roman"/>
                <a:cs typeface="Times New Roman"/>
              </a:rPr>
              <a:t>is designed to </a:t>
            </a:r>
            <a:r>
              <a:rPr dirty="0" sz="2300" spc="-20">
                <a:latin typeface="Times New Roman"/>
                <a:cs typeface="Times New Roman"/>
              </a:rPr>
              <a:t>identify, </a:t>
            </a:r>
            <a:r>
              <a:rPr dirty="0" sz="2300" spc="-5">
                <a:latin typeface="Times New Roman"/>
                <a:cs typeface="Times New Roman"/>
              </a:rPr>
              <a:t>characterize </a:t>
            </a:r>
            <a:r>
              <a:rPr dirty="0" sz="2300">
                <a:latin typeface="Times New Roman"/>
                <a:cs typeface="Times New Roman"/>
              </a:rPr>
              <a:t>&amp; </a:t>
            </a:r>
            <a:r>
              <a:rPr dirty="0" sz="2300" spc="-5">
                <a:latin typeface="Times New Roman"/>
                <a:cs typeface="Times New Roman"/>
              </a:rPr>
              <a:t>monitor  these interactions </a:t>
            </a:r>
            <a:r>
              <a:rPr dirty="0" sz="2300">
                <a:latin typeface="Times New Roman"/>
                <a:cs typeface="Times New Roman"/>
              </a:rPr>
              <a:t>to </a:t>
            </a:r>
            <a:r>
              <a:rPr dirty="0" sz="2300" spc="-5">
                <a:latin typeface="Times New Roman"/>
                <a:cs typeface="Times New Roman"/>
              </a:rPr>
              <a:t>achieve </a:t>
            </a:r>
            <a:r>
              <a:rPr dirty="0" sz="2300">
                <a:latin typeface="Times New Roman"/>
                <a:cs typeface="Times New Roman"/>
              </a:rPr>
              <a:t>a safe, </a:t>
            </a:r>
            <a:r>
              <a:rPr dirty="0" sz="2300" spc="-5">
                <a:latin typeface="Times New Roman"/>
                <a:cs typeface="Times New Roman"/>
              </a:rPr>
              <a:t>unadulterated, stable </a:t>
            </a:r>
            <a:r>
              <a:rPr dirty="0" sz="2300">
                <a:latin typeface="Times New Roman"/>
                <a:cs typeface="Times New Roman"/>
              </a:rPr>
              <a:t>&amp; </a:t>
            </a:r>
            <a:r>
              <a:rPr dirty="0" sz="2300" spc="-5">
                <a:latin typeface="Times New Roman"/>
                <a:cs typeface="Times New Roman"/>
              </a:rPr>
              <a:t>efficacious  </a:t>
            </a:r>
            <a:r>
              <a:rPr dirty="0" sz="2300">
                <a:latin typeface="Times New Roman"/>
                <a:cs typeface="Times New Roman"/>
              </a:rPr>
              <a:t>product.</a:t>
            </a: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400">
              <a:latin typeface="Times New Roman"/>
              <a:cs typeface="Times New Roman"/>
            </a:endParaRPr>
          </a:p>
          <a:p>
            <a:pPr marL="12700" marR="216535">
              <a:lnSpc>
                <a:spcPct val="100000"/>
              </a:lnSpc>
              <a:buSzPct val="95652"/>
              <a:buFont typeface="Arial"/>
              <a:buChar char="•"/>
              <a:tabLst>
                <a:tab pos="116205" algn="l"/>
              </a:tabLst>
            </a:pPr>
            <a:r>
              <a:rPr dirty="0" sz="2300">
                <a:latin typeface="Times New Roman"/>
                <a:cs typeface="Times New Roman"/>
              </a:rPr>
              <a:t>A </a:t>
            </a:r>
            <a:r>
              <a:rPr dirty="0" sz="2300" spc="-5">
                <a:latin typeface="Times New Roman"/>
                <a:cs typeface="Times New Roman"/>
              </a:rPr>
              <a:t>number </a:t>
            </a:r>
            <a:r>
              <a:rPr dirty="0" sz="2300">
                <a:latin typeface="Times New Roman"/>
                <a:cs typeface="Times New Roman"/>
              </a:rPr>
              <a:t>of </a:t>
            </a:r>
            <a:r>
              <a:rPr dirty="0" sz="2300" spc="-5">
                <a:latin typeface="Times New Roman"/>
                <a:cs typeface="Times New Roman"/>
              </a:rPr>
              <a:t>tests </a:t>
            </a:r>
            <a:r>
              <a:rPr dirty="0" sz="2300">
                <a:latin typeface="Times New Roman"/>
                <a:cs typeface="Times New Roman"/>
              </a:rPr>
              <a:t>can be used to </a:t>
            </a:r>
            <a:r>
              <a:rPr dirty="0" sz="2300" spc="-5">
                <a:latin typeface="Times New Roman"/>
                <a:cs typeface="Times New Roman"/>
              </a:rPr>
              <a:t>establish initial qualification </a:t>
            </a:r>
            <a:r>
              <a:rPr dirty="0" sz="2300">
                <a:latin typeface="Times New Roman"/>
                <a:cs typeface="Times New Roman"/>
              </a:rPr>
              <a:t>of the  </a:t>
            </a:r>
            <a:r>
              <a:rPr dirty="0" sz="2300" spc="-5">
                <a:latin typeface="Times New Roman"/>
                <a:cs typeface="Times New Roman"/>
              </a:rPr>
              <a:t>container </a:t>
            </a:r>
            <a:r>
              <a:rPr dirty="0" sz="2300">
                <a:latin typeface="Times New Roman"/>
                <a:cs typeface="Times New Roman"/>
              </a:rPr>
              <a:t>closure </a:t>
            </a:r>
            <a:r>
              <a:rPr dirty="0" sz="2300" spc="-5">
                <a:latin typeface="Times New Roman"/>
                <a:cs typeface="Times New Roman"/>
              </a:rPr>
              <a:t>system, </a:t>
            </a:r>
            <a:r>
              <a:rPr dirty="0" sz="2300">
                <a:latin typeface="Times New Roman"/>
                <a:cs typeface="Times New Roman"/>
              </a:rPr>
              <a:t>and a </a:t>
            </a:r>
            <a:r>
              <a:rPr dirty="0" sz="2300" spc="-5">
                <a:latin typeface="Times New Roman"/>
                <a:cs typeface="Times New Roman"/>
              </a:rPr>
              <a:t>quality </a:t>
            </a:r>
            <a:r>
              <a:rPr dirty="0" sz="2300">
                <a:latin typeface="Times New Roman"/>
                <a:cs typeface="Times New Roman"/>
              </a:rPr>
              <a:t>control </a:t>
            </a:r>
            <a:r>
              <a:rPr dirty="0" sz="2300" spc="-5">
                <a:latin typeface="Times New Roman"/>
                <a:cs typeface="Times New Roman"/>
              </a:rPr>
              <a:t>plan can help </a:t>
            </a:r>
            <a:r>
              <a:rPr dirty="0" sz="2300">
                <a:latin typeface="Times New Roman"/>
                <a:cs typeface="Times New Roman"/>
              </a:rPr>
              <a:t>ensure  </a:t>
            </a:r>
            <a:r>
              <a:rPr dirty="0" sz="2300" spc="-5">
                <a:latin typeface="Times New Roman"/>
                <a:cs typeface="Times New Roman"/>
              </a:rPr>
              <a:t>compatibility </a:t>
            </a:r>
            <a:r>
              <a:rPr dirty="0" sz="2300">
                <a:latin typeface="Times New Roman"/>
                <a:cs typeface="Times New Roman"/>
              </a:rPr>
              <a:t>and</a:t>
            </a:r>
            <a:r>
              <a:rPr dirty="0" sz="2300" spc="15">
                <a:latin typeface="Times New Roman"/>
                <a:cs typeface="Times New Roman"/>
              </a:rPr>
              <a:t> </a:t>
            </a:r>
            <a:r>
              <a:rPr dirty="0" sz="2300" spc="-5">
                <a:latin typeface="Times New Roman"/>
                <a:cs typeface="Times New Roman"/>
              </a:rPr>
              <a:t>safety</a:t>
            </a:r>
            <a:endParaRPr sz="2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413359"/>
            <a:ext cx="8726170" cy="1217295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2300" b="1">
                <a:latin typeface="Times New Roman"/>
                <a:cs typeface="Times New Roman"/>
              </a:rPr>
              <a:t>A.</a:t>
            </a:r>
            <a:r>
              <a:rPr dirty="0" sz="2300" spc="-15" b="1">
                <a:latin typeface="Times New Roman"/>
                <a:cs typeface="Times New Roman"/>
              </a:rPr>
              <a:t> </a:t>
            </a:r>
            <a:r>
              <a:rPr dirty="0" sz="2300" b="1">
                <a:latin typeface="Times New Roman"/>
                <a:cs typeface="Times New Roman"/>
              </a:rPr>
              <a:t>GLASS</a:t>
            </a:r>
            <a:endParaRPr sz="2300">
              <a:latin typeface="Times New Roman"/>
              <a:cs typeface="Times New Roman"/>
            </a:endParaRPr>
          </a:p>
          <a:p>
            <a:pPr marL="469900" marR="5080" indent="-20320">
              <a:lnSpc>
                <a:spcPct val="100000"/>
              </a:lnSpc>
              <a:spcBef>
                <a:spcPts val="550"/>
              </a:spcBef>
            </a:pPr>
            <a:r>
              <a:rPr dirty="0" sz="2300">
                <a:latin typeface="Times New Roman"/>
                <a:cs typeface="Times New Roman"/>
              </a:rPr>
              <a:t>Glass is one of the </a:t>
            </a:r>
            <a:r>
              <a:rPr dirty="0" sz="2300" spc="-5">
                <a:latin typeface="Times New Roman"/>
                <a:cs typeface="Times New Roman"/>
              </a:rPr>
              <a:t>most </a:t>
            </a:r>
            <a:r>
              <a:rPr dirty="0" sz="2300">
                <a:latin typeface="Times New Roman"/>
                <a:cs typeface="Times New Roman"/>
              </a:rPr>
              <a:t>widely used </a:t>
            </a:r>
            <a:r>
              <a:rPr dirty="0" sz="2300" spc="-5">
                <a:latin typeface="Times New Roman"/>
                <a:cs typeface="Times New Roman"/>
              </a:rPr>
              <a:t>material </a:t>
            </a:r>
            <a:r>
              <a:rPr dirty="0" sz="2300">
                <a:latin typeface="Times New Roman"/>
                <a:cs typeface="Times New Roman"/>
              </a:rPr>
              <a:t>for parenteral product so  special care has to be </a:t>
            </a:r>
            <a:r>
              <a:rPr dirty="0" sz="2300" spc="-5">
                <a:latin typeface="Times New Roman"/>
                <a:cs typeface="Times New Roman"/>
              </a:rPr>
              <a:t>taken </a:t>
            </a:r>
            <a:r>
              <a:rPr dirty="0" sz="2300">
                <a:latin typeface="Times New Roman"/>
                <a:cs typeface="Times New Roman"/>
              </a:rPr>
              <a:t>in case of the</a:t>
            </a:r>
            <a:r>
              <a:rPr dirty="0" sz="2300" spc="-15">
                <a:latin typeface="Times New Roman"/>
                <a:cs typeface="Times New Roman"/>
              </a:rPr>
              <a:t> </a:t>
            </a:r>
            <a:r>
              <a:rPr dirty="0" sz="2300" spc="-5">
                <a:latin typeface="Times New Roman"/>
                <a:cs typeface="Times New Roman"/>
              </a:rPr>
              <a:t>glass.</a:t>
            </a:r>
            <a:endParaRPr sz="23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6050" y="1746250"/>
          <a:ext cx="8858250" cy="2207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9600"/>
                <a:gridCol w="4419600"/>
              </a:tblGrid>
              <a:tr h="42672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200" spc="-10" b="1">
                          <a:latin typeface="Carlito"/>
                          <a:cs typeface="Carlito"/>
                        </a:rPr>
                        <a:t>Composition </a:t>
                      </a:r>
                      <a:r>
                        <a:rPr dirty="0" sz="2200" spc="-5" b="1">
                          <a:latin typeface="Carlito"/>
                          <a:cs typeface="Carlito"/>
                        </a:rPr>
                        <a:t>of</a:t>
                      </a:r>
                      <a:r>
                        <a:rPr dirty="0" sz="2200" spc="30" b="1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200" spc="-10" b="1">
                          <a:latin typeface="Carlito"/>
                          <a:cs typeface="Carlito"/>
                        </a:rPr>
                        <a:t>Glass</a:t>
                      </a:r>
                      <a:endParaRPr sz="2200">
                        <a:latin typeface="Carlito"/>
                        <a:cs typeface="Carlito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T w="12700">
                      <a:solidFill>
                        <a:srgbClr val="C0504D"/>
                      </a:solidFill>
                      <a:prstDash val="solid"/>
                    </a:lnT>
                    <a:lnB w="12700">
                      <a:solidFill>
                        <a:srgbClr val="C0504D"/>
                      </a:solidFill>
                      <a:prstDash val="solid"/>
                    </a:lnB>
                    <a:solidFill>
                      <a:srgbClr val="E6B8B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200" spc="-20" b="1">
                          <a:latin typeface="Carlito"/>
                          <a:cs typeface="Carlito"/>
                        </a:rPr>
                        <a:t>Types </a:t>
                      </a:r>
                      <a:r>
                        <a:rPr dirty="0" sz="2200" spc="-5" b="1">
                          <a:latin typeface="Carlito"/>
                          <a:cs typeface="Carlito"/>
                        </a:rPr>
                        <a:t>of</a:t>
                      </a:r>
                      <a:r>
                        <a:rPr dirty="0" sz="2200" spc="15" b="1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200" spc="-5" b="1">
                          <a:latin typeface="Carlito"/>
                          <a:cs typeface="Carlito"/>
                        </a:rPr>
                        <a:t>Glass</a:t>
                      </a:r>
                      <a:endParaRPr sz="2200">
                        <a:latin typeface="Carlito"/>
                        <a:cs typeface="Carlito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T w="12700">
                      <a:solidFill>
                        <a:srgbClr val="C0504D"/>
                      </a:solidFill>
                      <a:prstDash val="solid"/>
                    </a:lnT>
                    <a:lnB w="12700">
                      <a:solidFill>
                        <a:srgbClr val="C0504D"/>
                      </a:solidFill>
                      <a:prstDash val="solid"/>
                    </a:lnB>
                    <a:solidFill>
                      <a:srgbClr val="E6B8B8"/>
                    </a:solidFill>
                  </a:tcPr>
                </a:tc>
              </a:tr>
              <a:tr h="1767839">
                <a:tc>
                  <a:txBody>
                    <a:bodyPr/>
                    <a:lstStyle/>
                    <a:p>
                      <a:pPr marL="90805" marR="165735">
                        <a:lnSpc>
                          <a:spcPct val="100499"/>
                        </a:lnSpc>
                        <a:spcBef>
                          <a:spcPts val="215"/>
                        </a:spcBef>
                      </a:pPr>
                      <a:r>
                        <a:rPr dirty="0" sz="2200" spc="-5">
                          <a:latin typeface="Carlito"/>
                          <a:cs typeface="Carlito"/>
                        </a:rPr>
                        <a:t>Glass is </a:t>
                      </a:r>
                      <a:r>
                        <a:rPr dirty="0" sz="2200" spc="-10">
                          <a:latin typeface="Carlito"/>
                          <a:cs typeface="Carlito"/>
                        </a:rPr>
                        <a:t>composed </a:t>
                      </a:r>
                      <a:r>
                        <a:rPr dirty="0" sz="2200" spc="-5">
                          <a:latin typeface="Carlito"/>
                          <a:cs typeface="Carlito"/>
                        </a:rPr>
                        <a:t>of sand, soda ash,  lime </a:t>
                      </a:r>
                      <a:r>
                        <a:rPr dirty="0" sz="2200" spc="-15">
                          <a:latin typeface="Carlito"/>
                          <a:cs typeface="Carlito"/>
                        </a:rPr>
                        <a:t>stone </a:t>
                      </a:r>
                      <a:r>
                        <a:rPr dirty="0" sz="2200" spc="-5">
                          <a:latin typeface="Carlito"/>
                          <a:cs typeface="Carlito"/>
                        </a:rPr>
                        <a:t>and</a:t>
                      </a:r>
                      <a:r>
                        <a:rPr dirty="0" sz="2200" spc="1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200" spc="-10">
                          <a:latin typeface="Carlito"/>
                          <a:cs typeface="Carlito"/>
                        </a:rPr>
                        <a:t>cull.et</a:t>
                      </a:r>
                      <a:endParaRPr sz="2200">
                        <a:latin typeface="Carlito"/>
                        <a:cs typeface="Carlito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T w="12700">
                      <a:solidFill>
                        <a:srgbClr val="C0504D"/>
                      </a:solidFill>
                      <a:prstDash val="solid"/>
                    </a:lnT>
                    <a:lnB w="12700">
                      <a:solidFill>
                        <a:srgbClr val="C0504D"/>
                      </a:solidFill>
                      <a:prstDash val="soli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191135" indent="-99060">
                        <a:lnSpc>
                          <a:spcPct val="100000"/>
                        </a:lnSpc>
                        <a:spcBef>
                          <a:spcPts val="229"/>
                        </a:spcBef>
                        <a:buSzPct val="95454"/>
                        <a:buFont typeface="Arial"/>
                        <a:buChar char="•"/>
                        <a:tabLst>
                          <a:tab pos="191135" algn="l"/>
                        </a:tabLst>
                      </a:pPr>
                      <a:r>
                        <a:rPr dirty="0" sz="2200" spc="-30">
                          <a:latin typeface="Carlito"/>
                          <a:cs typeface="Carlito"/>
                        </a:rPr>
                        <a:t>Type </a:t>
                      </a:r>
                      <a:r>
                        <a:rPr dirty="0" sz="2200" spc="-10">
                          <a:latin typeface="Carlito"/>
                          <a:cs typeface="Carlito"/>
                        </a:rPr>
                        <a:t>1:-Neutral </a:t>
                      </a:r>
                      <a:r>
                        <a:rPr dirty="0" sz="2200" spc="-5">
                          <a:latin typeface="Carlito"/>
                          <a:cs typeface="Carlito"/>
                        </a:rPr>
                        <a:t>or </a:t>
                      </a:r>
                      <a:r>
                        <a:rPr dirty="0" sz="2200" spc="-15">
                          <a:latin typeface="Carlito"/>
                          <a:cs typeface="Carlito"/>
                        </a:rPr>
                        <a:t>Borosilicate</a:t>
                      </a:r>
                      <a:r>
                        <a:rPr dirty="0" sz="2200" spc="4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200" spc="-5">
                          <a:latin typeface="Carlito"/>
                          <a:cs typeface="Carlito"/>
                        </a:rPr>
                        <a:t>glass.</a:t>
                      </a:r>
                      <a:endParaRPr sz="2200">
                        <a:latin typeface="Carlito"/>
                        <a:cs typeface="Carlito"/>
                      </a:endParaRPr>
                    </a:p>
                    <a:p>
                      <a:pPr marL="191135" indent="-99060">
                        <a:lnSpc>
                          <a:spcPct val="100000"/>
                        </a:lnSpc>
                        <a:buSzPct val="95454"/>
                        <a:buFont typeface="Arial"/>
                        <a:buChar char="•"/>
                        <a:tabLst>
                          <a:tab pos="191135" algn="l"/>
                        </a:tabLst>
                      </a:pPr>
                      <a:r>
                        <a:rPr dirty="0" sz="2200" spc="-30">
                          <a:latin typeface="Carlito"/>
                          <a:cs typeface="Carlito"/>
                        </a:rPr>
                        <a:t>Type </a:t>
                      </a:r>
                      <a:r>
                        <a:rPr dirty="0" sz="2200" spc="-25">
                          <a:latin typeface="Carlito"/>
                          <a:cs typeface="Carlito"/>
                        </a:rPr>
                        <a:t>2:-Treated </a:t>
                      </a:r>
                      <a:r>
                        <a:rPr dirty="0" sz="2200" spc="-5">
                          <a:latin typeface="Carlito"/>
                          <a:cs typeface="Carlito"/>
                        </a:rPr>
                        <a:t>Soda-lime</a:t>
                      </a:r>
                      <a:r>
                        <a:rPr dirty="0" sz="2200" spc="5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200" spc="-5">
                          <a:latin typeface="Carlito"/>
                          <a:cs typeface="Carlito"/>
                        </a:rPr>
                        <a:t>glass.</a:t>
                      </a:r>
                      <a:endParaRPr sz="2200">
                        <a:latin typeface="Carlito"/>
                        <a:cs typeface="Carlito"/>
                      </a:endParaRPr>
                    </a:p>
                    <a:p>
                      <a:pPr marL="191135" indent="-99060">
                        <a:lnSpc>
                          <a:spcPct val="100000"/>
                        </a:lnSpc>
                        <a:buSzPct val="95454"/>
                        <a:buFont typeface="Arial"/>
                        <a:buChar char="•"/>
                        <a:tabLst>
                          <a:tab pos="191135" algn="l"/>
                        </a:tabLst>
                      </a:pPr>
                      <a:r>
                        <a:rPr dirty="0" sz="2200" spc="-30">
                          <a:latin typeface="Carlito"/>
                          <a:cs typeface="Carlito"/>
                        </a:rPr>
                        <a:t>Type </a:t>
                      </a:r>
                      <a:r>
                        <a:rPr dirty="0" sz="2200" spc="-10">
                          <a:latin typeface="Carlito"/>
                          <a:cs typeface="Carlito"/>
                        </a:rPr>
                        <a:t>3:-Regular </a:t>
                      </a:r>
                      <a:r>
                        <a:rPr dirty="0" sz="2200" spc="-5">
                          <a:latin typeface="Carlito"/>
                          <a:cs typeface="Carlito"/>
                        </a:rPr>
                        <a:t>Soda-lime</a:t>
                      </a:r>
                      <a:r>
                        <a:rPr dirty="0" sz="2200" spc="4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200" spc="-5">
                          <a:latin typeface="Carlito"/>
                          <a:cs typeface="Carlito"/>
                        </a:rPr>
                        <a:t>glass.</a:t>
                      </a:r>
                      <a:endParaRPr sz="2200">
                        <a:latin typeface="Carlito"/>
                        <a:cs typeface="Carlito"/>
                      </a:endParaRPr>
                    </a:p>
                    <a:p>
                      <a:pPr marL="191135" indent="-99060">
                        <a:lnSpc>
                          <a:spcPct val="100000"/>
                        </a:lnSpc>
                        <a:buSzPct val="95454"/>
                        <a:buFont typeface="Arial"/>
                        <a:buChar char="•"/>
                        <a:tabLst>
                          <a:tab pos="191135" algn="l"/>
                        </a:tabLst>
                      </a:pPr>
                      <a:r>
                        <a:rPr dirty="0" sz="2200" spc="-30">
                          <a:latin typeface="Carlito"/>
                          <a:cs typeface="Carlito"/>
                        </a:rPr>
                        <a:t>Type </a:t>
                      </a:r>
                      <a:r>
                        <a:rPr dirty="0" sz="2200" spc="-10">
                          <a:latin typeface="Carlito"/>
                          <a:cs typeface="Carlito"/>
                        </a:rPr>
                        <a:t>4:-General </a:t>
                      </a:r>
                      <a:r>
                        <a:rPr dirty="0" sz="2200" spc="-5">
                          <a:latin typeface="Carlito"/>
                          <a:cs typeface="Carlito"/>
                        </a:rPr>
                        <a:t>Purpose</a:t>
                      </a:r>
                      <a:r>
                        <a:rPr dirty="0" sz="2200" spc="4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200" spc="-5">
                          <a:latin typeface="Carlito"/>
                          <a:cs typeface="Carlito"/>
                        </a:rPr>
                        <a:t>Soda-lime</a:t>
                      </a:r>
                      <a:endParaRPr sz="2200">
                        <a:latin typeface="Carlito"/>
                        <a:cs typeface="Carlito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2200">
                          <a:latin typeface="Carlito"/>
                          <a:cs typeface="Carlito"/>
                        </a:rPr>
                        <a:t>glass.</a:t>
                      </a:r>
                      <a:endParaRPr sz="2200">
                        <a:latin typeface="Carlito"/>
                        <a:cs typeface="Carlito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T w="12700">
                      <a:solidFill>
                        <a:srgbClr val="C0504D"/>
                      </a:solidFill>
                      <a:prstDash val="solid"/>
                    </a:lnT>
                    <a:lnB w="12700">
                      <a:solidFill>
                        <a:srgbClr val="C0504D"/>
                      </a:solidFill>
                      <a:prstDash val="solid"/>
                    </a:lnB>
                    <a:solidFill>
                      <a:srgbClr val="E8D0D0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31140" y="4214241"/>
            <a:ext cx="5334000" cy="2160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622422"/>
                </a:solidFill>
                <a:latin typeface="Times New Roman"/>
                <a:cs typeface="Times New Roman"/>
              </a:rPr>
              <a:t>Evaluation </a:t>
            </a:r>
            <a:r>
              <a:rPr dirty="0" sz="2400" b="1">
                <a:solidFill>
                  <a:srgbClr val="622422"/>
                </a:solidFill>
                <a:latin typeface="Times New Roman"/>
                <a:cs typeface="Times New Roman"/>
              </a:rPr>
              <a:t>of Glass</a:t>
            </a:r>
            <a:r>
              <a:rPr dirty="0" sz="2400" spc="-15" b="1">
                <a:solidFill>
                  <a:srgbClr val="622422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622422"/>
                </a:solidFill>
                <a:latin typeface="Times New Roman"/>
                <a:cs typeface="Times New Roman"/>
              </a:rPr>
              <a:t>Containers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dirty="0" sz="2300" b="1">
                <a:latin typeface="Times New Roman"/>
                <a:cs typeface="Times New Roman"/>
              </a:rPr>
              <a:t>Chemical </a:t>
            </a:r>
            <a:r>
              <a:rPr dirty="0" sz="2300" spc="-5" b="1">
                <a:latin typeface="Times New Roman"/>
                <a:cs typeface="Times New Roman"/>
              </a:rPr>
              <a:t>resistance </a:t>
            </a:r>
            <a:r>
              <a:rPr dirty="0" sz="2300" b="1">
                <a:latin typeface="Times New Roman"/>
                <a:cs typeface="Times New Roman"/>
              </a:rPr>
              <a:t>of glass</a:t>
            </a:r>
            <a:r>
              <a:rPr dirty="0" sz="2300" spc="-70" b="1">
                <a:latin typeface="Times New Roman"/>
                <a:cs typeface="Times New Roman"/>
              </a:rPr>
              <a:t> </a:t>
            </a:r>
            <a:r>
              <a:rPr dirty="0" sz="2300" b="1">
                <a:latin typeface="Times New Roman"/>
                <a:cs typeface="Times New Roman"/>
              </a:rPr>
              <a:t>containers</a:t>
            </a: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/>
            </a:pPr>
            <a:endParaRPr sz="2400">
              <a:latin typeface="Times New Roman"/>
              <a:cs typeface="Times New Roman"/>
            </a:endParaRPr>
          </a:p>
          <a:p>
            <a:pPr lvl="1" marL="687070" indent="-382905">
              <a:lnSpc>
                <a:spcPct val="100000"/>
              </a:lnSpc>
              <a:buAutoNum type="alphaUcParenR"/>
              <a:tabLst>
                <a:tab pos="687705" algn="l"/>
              </a:tabLst>
            </a:pPr>
            <a:r>
              <a:rPr dirty="0" sz="2300">
                <a:latin typeface="Times New Roman"/>
                <a:cs typeface="Times New Roman"/>
              </a:rPr>
              <a:t>Powdered </a:t>
            </a:r>
            <a:r>
              <a:rPr dirty="0" sz="2300" spc="-5">
                <a:latin typeface="Times New Roman"/>
                <a:cs typeface="Times New Roman"/>
              </a:rPr>
              <a:t>glass</a:t>
            </a:r>
            <a:r>
              <a:rPr dirty="0" sz="2300" spc="-25">
                <a:latin typeface="Times New Roman"/>
                <a:cs typeface="Times New Roman"/>
              </a:rPr>
              <a:t> </a:t>
            </a:r>
            <a:r>
              <a:rPr dirty="0" sz="2300" spc="-5">
                <a:latin typeface="Times New Roman"/>
                <a:cs typeface="Times New Roman"/>
              </a:rPr>
              <a:t>test</a:t>
            </a:r>
            <a:endParaRPr sz="2300">
              <a:latin typeface="Times New Roman"/>
              <a:cs typeface="Times New Roman"/>
            </a:endParaRPr>
          </a:p>
          <a:p>
            <a:pPr lvl="1" marL="664845" indent="-360680">
              <a:lnSpc>
                <a:spcPct val="100000"/>
              </a:lnSpc>
              <a:buAutoNum type="alphaUcParenR"/>
              <a:tabLst>
                <a:tab pos="665480" algn="l"/>
              </a:tabLst>
            </a:pPr>
            <a:r>
              <a:rPr dirty="0" sz="2300" spc="-40">
                <a:latin typeface="Times New Roman"/>
                <a:cs typeface="Times New Roman"/>
              </a:rPr>
              <a:t>Water </a:t>
            </a:r>
            <a:r>
              <a:rPr dirty="0" sz="2300" spc="-5">
                <a:latin typeface="Times New Roman"/>
                <a:cs typeface="Times New Roman"/>
              </a:rPr>
              <a:t>attack</a:t>
            </a:r>
            <a:r>
              <a:rPr dirty="0" sz="2300" spc="40">
                <a:latin typeface="Times New Roman"/>
                <a:cs typeface="Times New Roman"/>
              </a:rPr>
              <a:t> </a:t>
            </a:r>
            <a:r>
              <a:rPr dirty="0" sz="2300" spc="-5">
                <a:latin typeface="Times New Roman"/>
                <a:cs typeface="Times New Roman"/>
              </a:rPr>
              <a:t>test</a:t>
            </a:r>
            <a:endParaRPr sz="2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46050" y="450850"/>
          <a:ext cx="8782050" cy="23901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1000"/>
                <a:gridCol w="2921000"/>
                <a:gridCol w="2921000"/>
              </a:tblGrid>
              <a:tr h="4419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2300" spc="-35" b="1">
                          <a:latin typeface="Times New Roman"/>
                          <a:cs typeface="Times New Roman"/>
                        </a:rPr>
                        <a:t>Testes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T w="12700">
                      <a:solidFill>
                        <a:srgbClr val="C0504D"/>
                      </a:solidFill>
                      <a:prstDash val="solid"/>
                    </a:lnT>
                    <a:lnB w="28575">
                      <a:solidFill>
                        <a:srgbClr val="C0504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2300" b="1">
                          <a:latin typeface="Times New Roman"/>
                          <a:cs typeface="Times New Roman"/>
                        </a:rPr>
                        <a:t>Containers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T w="12700">
                      <a:solidFill>
                        <a:srgbClr val="C0504D"/>
                      </a:solidFill>
                      <a:prstDash val="solid"/>
                    </a:lnT>
                    <a:lnB w="28575">
                      <a:solidFill>
                        <a:srgbClr val="C0504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2300" b="1">
                          <a:latin typeface="Times New Roman"/>
                          <a:cs typeface="Times New Roman"/>
                        </a:rPr>
                        <a:t>ml of 0.02 N</a:t>
                      </a:r>
                      <a:r>
                        <a:rPr dirty="0" sz="2300" spc="-7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300" spc="5" b="1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baseline="-20370" sz="2250" spc="7" b="1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2300" spc="5" b="1">
                          <a:latin typeface="Times New Roman"/>
                          <a:cs typeface="Times New Roman"/>
                        </a:rPr>
                        <a:t>SO</a:t>
                      </a:r>
                      <a:r>
                        <a:rPr dirty="0" baseline="-20370" sz="2250" spc="7" b="1">
                          <a:latin typeface="Times New Roman"/>
                          <a:cs typeface="Times New Roman"/>
                        </a:rPr>
                        <a:t>4</a:t>
                      </a:r>
                      <a:endParaRPr baseline="-20370" sz="2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T w="12700">
                      <a:solidFill>
                        <a:srgbClr val="C0504D"/>
                      </a:solidFill>
                      <a:prstDash val="solid"/>
                    </a:lnT>
                    <a:lnB w="28575">
                      <a:solidFill>
                        <a:srgbClr val="C0504D"/>
                      </a:solidFill>
                      <a:prstDash val="solid"/>
                    </a:lnB>
                  </a:tcPr>
                </a:tc>
              </a:tr>
              <a:tr h="404447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2300">
                          <a:latin typeface="Times New Roman"/>
                          <a:cs typeface="Times New Roman"/>
                        </a:rPr>
                        <a:t>1.Powder glass</a:t>
                      </a:r>
                      <a:r>
                        <a:rPr dirty="0" sz="23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300">
                          <a:latin typeface="Times New Roman"/>
                          <a:cs typeface="Times New Roman"/>
                        </a:rPr>
                        <a:t>test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T w="28575">
                      <a:solidFill>
                        <a:srgbClr val="C0504D"/>
                      </a:solidFill>
                      <a:prstDash val="solid"/>
                    </a:lnT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2300" spc="-40">
                          <a:latin typeface="Times New Roman"/>
                          <a:cs typeface="Times New Roman"/>
                        </a:rPr>
                        <a:t>Type</a:t>
                      </a:r>
                      <a:r>
                        <a:rPr dirty="0" sz="23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300">
                          <a:latin typeface="Times New Roman"/>
                          <a:cs typeface="Times New Roman"/>
                        </a:rPr>
                        <a:t>1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T w="28575">
                      <a:solidFill>
                        <a:srgbClr val="C0504D"/>
                      </a:solidFill>
                      <a:prstDash val="solid"/>
                    </a:lnT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2300">
                          <a:latin typeface="Times New Roman"/>
                          <a:cs typeface="Times New Roman"/>
                        </a:rPr>
                        <a:t>1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T w="28575">
                      <a:solidFill>
                        <a:srgbClr val="C0504D"/>
                      </a:solidFill>
                      <a:prstDash val="solid"/>
                    </a:lnT>
                    <a:solidFill>
                      <a:srgbClr val="FBD4B5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2615"/>
                        </a:lnSpc>
                      </a:pPr>
                      <a:r>
                        <a:rPr dirty="0" sz="2300" spc="-40">
                          <a:latin typeface="Times New Roman"/>
                          <a:cs typeface="Times New Roman"/>
                        </a:rPr>
                        <a:t>Type</a:t>
                      </a:r>
                      <a:r>
                        <a:rPr dirty="0" sz="23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300">
                          <a:latin typeface="Times New Roman"/>
                          <a:cs typeface="Times New Roman"/>
                        </a:rPr>
                        <a:t>3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2615"/>
                        </a:lnSpc>
                      </a:pPr>
                      <a:r>
                        <a:rPr dirty="0" sz="2300">
                          <a:latin typeface="Times New Roman"/>
                          <a:cs typeface="Times New Roman"/>
                        </a:rPr>
                        <a:t>8.5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solidFill>
                      <a:srgbClr val="FBD4B5"/>
                    </a:solidFill>
                  </a:tcPr>
                </a:tc>
              </a:tr>
              <a:tr h="3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B w="12700">
                      <a:solidFill>
                        <a:srgbClr val="C0504D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15"/>
                        </a:lnSpc>
                      </a:pPr>
                      <a:r>
                        <a:rPr dirty="0" sz="2300" spc="-40">
                          <a:latin typeface="Times New Roman"/>
                          <a:cs typeface="Times New Roman"/>
                        </a:rPr>
                        <a:t>Type </a:t>
                      </a:r>
                      <a:r>
                        <a:rPr dirty="0" sz="2300">
                          <a:latin typeface="Times New Roman"/>
                          <a:cs typeface="Times New Roman"/>
                        </a:rPr>
                        <a:t>NP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B w="12700">
                      <a:solidFill>
                        <a:srgbClr val="C0504D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2615"/>
                        </a:lnSpc>
                      </a:pPr>
                      <a:r>
                        <a:rPr dirty="0" sz="2300">
                          <a:latin typeface="Times New Roman"/>
                          <a:cs typeface="Times New Roman"/>
                        </a:rPr>
                        <a:t>15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B w="12700">
                      <a:solidFill>
                        <a:srgbClr val="C0504D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</a:tr>
              <a:tr h="4048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dirty="0" sz="2300" spc="-30">
                          <a:latin typeface="Times New Roman"/>
                          <a:cs typeface="Times New Roman"/>
                        </a:rPr>
                        <a:t>2.Water </a:t>
                      </a:r>
                      <a:r>
                        <a:rPr dirty="0" sz="2300" spc="-5">
                          <a:latin typeface="Times New Roman"/>
                          <a:cs typeface="Times New Roman"/>
                        </a:rPr>
                        <a:t>attack</a:t>
                      </a:r>
                      <a:r>
                        <a:rPr dirty="0" sz="23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300" spc="-5">
                          <a:latin typeface="Times New Roman"/>
                          <a:cs typeface="Times New Roman"/>
                        </a:rPr>
                        <a:t>test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194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T w="12700">
                      <a:solidFill>
                        <a:srgbClr val="C0504D"/>
                      </a:solidFill>
                      <a:prstDash val="solid"/>
                    </a:lnT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dirty="0" sz="2300" spc="-40">
                          <a:latin typeface="Times New Roman"/>
                          <a:cs typeface="Times New Roman"/>
                        </a:rPr>
                        <a:t>Type </a:t>
                      </a:r>
                      <a:r>
                        <a:rPr dirty="0" sz="2300">
                          <a:latin typeface="Times New Roman"/>
                          <a:cs typeface="Times New Roman"/>
                        </a:rPr>
                        <a:t>2 (100 </a:t>
                      </a:r>
                      <a:r>
                        <a:rPr dirty="0" sz="2300" spc="-10">
                          <a:latin typeface="Times New Roman"/>
                          <a:cs typeface="Times New Roman"/>
                        </a:rPr>
                        <a:t>ml </a:t>
                      </a:r>
                      <a:r>
                        <a:rPr dirty="0" sz="230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3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300" spc="-5">
                          <a:latin typeface="Times New Roman"/>
                          <a:cs typeface="Times New Roman"/>
                        </a:rPr>
                        <a:t>less)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194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T w="12700">
                      <a:solidFill>
                        <a:srgbClr val="C0504D"/>
                      </a:solidFill>
                      <a:prstDash val="solid"/>
                    </a:lnT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dirty="0" sz="2300">
                          <a:latin typeface="Times New Roman"/>
                          <a:cs typeface="Times New Roman"/>
                        </a:rPr>
                        <a:t>0.7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194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T w="12700">
                      <a:solidFill>
                        <a:srgbClr val="C0504D"/>
                      </a:solidFill>
                      <a:prstDash val="solid"/>
                    </a:lnT>
                    <a:solidFill>
                      <a:srgbClr val="FBD4B5"/>
                    </a:solidFill>
                  </a:tcPr>
                </a:tc>
              </a:tr>
              <a:tr h="3876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B w="12700">
                      <a:solidFill>
                        <a:srgbClr val="C0504D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15"/>
                        </a:lnSpc>
                      </a:pPr>
                      <a:r>
                        <a:rPr dirty="0" sz="2300" spc="-40">
                          <a:latin typeface="Times New Roman"/>
                          <a:cs typeface="Times New Roman"/>
                        </a:rPr>
                        <a:t>Type </a:t>
                      </a:r>
                      <a:r>
                        <a:rPr dirty="0" sz="2300">
                          <a:latin typeface="Times New Roman"/>
                          <a:cs typeface="Times New Roman"/>
                        </a:rPr>
                        <a:t>2 (over 100</a:t>
                      </a:r>
                      <a:r>
                        <a:rPr dirty="0" sz="23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300" spc="-10">
                          <a:latin typeface="Times New Roman"/>
                          <a:cs typeface="Times New Roman"/>
                        </a:rPr>
                        <a:t>ml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B w="12700">
                      <a:solidFill>
                        <a:srgbClr val="C0504D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2615"/>
                        </a:lnSpc>
                      </a:pPr>
                      <a:r>
                        <a:rPr dirty="0" sz="2300">
                          <a:latin typeface="Times New Roman"/>
                          <a:cs typeface="Times New Roman"/>
                        </a:rPr>
                        <a:t>0.2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B w="12700">
                      <a:solidFill>
                        <a:srgbClr val="C0504D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140" y="2994787"/>
            <a:ext cx="5137785" cy="37655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300" spc="-5"/>
              <a:t>2.Hydrolytic resistance </a:t>
            </a:r>
            <a:r>
              <a:rPr dirty="0" sz="2300"/>
              <a:t>of glass</a:t>
            </a:r>
            <a:r>
              <a:rPr dirty="0" sz="2300" spc="-55"/>
              <a:t> </a:t>
            </a:r>
            <a:r>
              <a:rPr dirty="0" sz="2300"/>
              <a:t>container</a:t>
            </a:r>
            <a:endParaRPr sz="23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22250" y="3575050"/>
          <a:ext cx="8705850" cy="2609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4890"/>
                <a:gridCol w="2624455"/>
                <a:gridCol w="3768089"/>
              </a:tblGrid>
              <a:tr h="1143000">
                <a:tc>
                  <a:txBody>
                    <a:bodyPr/>
                    <a:lstStyle/>
                    <a:p>
                      <a:pPr marL="155575" marR="116205" indent="-32384">
                        <a:lnSpc>
                          <a:spcPct val="100899"/>
                        </a:lnSpc>
                        <a:spcBef>
                          <a:spcPts val="190"/>
                        </a:spcBef>
                      </a:pPr>
                      <a:r>
                        <a:rPr dirty="0" sz="2300">
                          <a:latin typeface="Carlito"/>
                          <a:cs typeface="Carlito"/>
                        </a:rPr>
                        <a:t>Nominal</a:t>
                      </a:r>
                      <a:r>
                        <a:rPr dirty="0" sz="2300" spc="-7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300" spc="-5">
                          <a:latin typeface="Carlito"/>
                          <a:cs typeface="Carlito"/>
                        </a:rPr>
                        <a:t>capacity  of </a:t>
                      </a:r>
                      <a:r>
                        <a:rPr dirty="0" sz="2300" spc="-10">
                          <a:latin typeface="Carlito"/>
                          <a:cs typeface="Carlito"/>
                        </a:rPr>
                        <a:t>container</a:t>
                      </a:r>
                      <a:r>
                        <a:rPr dirty="0" sz="2300" spc="-4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300" spc="-5">
                          <a:latin typeface="Carlito"/>
                          <a:cs typeface="Carlito"/>
                        </a:rPr>
                        <a:t>(ml)</a:t>
                      </a:r>
                      <a:endParaRPr sz="2300">
                        <a:latin typeface="Carlito"/>
                        <a:cs typeface="Carlito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T w="12700">
                      <a:solidFill>
                        <a:srgbClr val="C0504D"/>
                      </a:solidFill>
                      <a:prstDash val="solid"/>
                    </a:lnT>
                    <a:lnB w="12700">
                      <a:solidFill>
                        <a:srgbClr val="C0504D"/>
                      </a:solidFill>
                      <a:prstDash val="solid"/>
                    </a:lnB>
                    <a:solidFill>
                      <a:srgbClr val="E6B8B8"/>
                    </a:solidFill>
                  </a:tcPr>
                </a:tc>
                <a:tc>
                  <a:txBody>
                    <a:bodyPr/>
                    <a:lstStyle/>
                    <a:p>
                      <a:pPr marL="521970" marR="172720" indent="146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300">
                          <a:latin typeface="Carlito"/>
                          <a:cs typeface="Carlito"/>
                        </a:rPr>
                        <a:t>Number </a:t>
                      </a:r>
                      <a:r>
                        <a:rPr dirty="0" sz="2300" spc="-5">
                          <a:latin typeface="Carlito"/>
                          <a:cs typeface="Carlito"/>
                        </a:rPr>
                        <a:t>of  </a:t>
                      </a:r>
                      <a:r>
                        <a:rPr dirty="0" sz="2300" spc="-15">
                          <a:latin typeface="Carlito"/>
                          <a:cs typeface="Carlito"/>
                        </a:rPr>
                        <a:t>containers to</a:t>
                      </a:r>
                      <a:r>
                        <a:rPr dirty="0" sz="2300" spc="-2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300" spc="-5">
                          <a:latin typeface="Carlito"/>
                          <a:cs typeface="Carlito"/>
                        </a:rPr>
                        <a:t>be</a:t>
                      </a:r>
                      <a:endParaRPr sz="2300">
                        <a:latin typeface="Carlito"/>
                        <a:cs typeface="Carlito"/>
                      </a:endParaRPr>
                    </a:p>
                    <a:p>
                      <a:pPr marL="11988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300" spc="-5">
                          <a:latin typeface="Carlito"/>
                          <a:cs typeface="Carlito"/>
                        </a:rPr>
                        <a:t>used</a:t>
                      </a:r>
                      <a:endParaRPr sz="2300">
                        <a:latin typeface="Carlito"/>
                        <a:cs typeface="Carlito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T w="12700">
                      <a:solidFill>
                        <a:srgbClr val="C0504D"/>
                      </a:solidFill>
                      <a:prstDash val="solid"/>
                    </a:lnT>
                    <a:lnB w="12700">
                      <a:solidFill>
                        <a:srgbClr val="C0504D"/>
                      </a:solidFill>
                      <a:prstDash val="solid"/>
                    </a:lnB>
                    <a:solidFill>
                      <a:srgbClr val="E6B8B8"/>
                    </a:solidFill>
                  </a:tcPr>
                </a:tc>
                <a:tc>
                  <a:txBody>
                    <a:bodyPr/>
                    <a:lstStyle/>
                    <a:p>
                      <a:pPr marL="779780" marR="156210" indent="-619125">
                        <a:lnSpc>
                          <a:spcPct val="100899"/>
                        </a:lnSpc>
                        <a:spcBef>
                          <a:spcPts val="190"/>
                        </a:spcBef>
                      </a:pPr>
                      <a:r>
                        <a:rPr dirty="0" sz="2300" spc="-20">
                          <a:latin typeface="Carlito"/>
                          <a:cs typeface="Carlito"/>
                        </a:rPr>
                        <a:t>Volume </a:t>
                      </a:r>
                      <a:r>
                        <a:rPr dirty="0" sz="2300" spc="-5">
                          <a:latin typeface="Carlito"/>
                          <a:cs typeface="Carlito"/>
                        </a:rPr>
                        <a:t>of </a:t>
                      </a:r>
                      <a:r>
                        <a:rPr dirty="0" sz="2300" spc="-15">
                          <a:latin typeface="Carlito"/>
                          <a:cs typeface="Carlito"/>
                        </a:rPr>
                        <a:t>test </a:t>
                      </a:r>
                      <a:r>
                        <a:rPr dirty="0" sz="2300" spc="-5">
                          <a:latin typeface="Carlito"/>
                          <a:cs typeface="Carlito"/>
                        </a:rPr>
                        <a:t>solution </a:t>
                      </a:r>
                      <a:r>
                        <a:rPr dirty="0" sz="2300" spc="-15">
                          <a:latin typeface="Carlito"/>
                          <a:cs typeface="Carlito"/>
                        </a:rPr>
                        <a:t>to </a:t>
                      </a:r>
                      <a:r>
                        <a:rPr dirty="0" sz="2300">
                          <a:latin typeface="Carlito"/>
                          <a:cs typeface="Carlito"/>
                        </a:rPr>
                        <a:t>be  </a:t>
                      </a:r>
                      <a:r>
                        <a:rPr dirty="0" sz="2300" spc="-5">
                          <a:latin typeface="Carlito"/>
                          <a:cs typeface="Carlito"/>
                        </a:rPr>
                        <a:t>used </a:t>
                      </a:r>
                      <a:r>
                        <a:rPr dirty="0" sz="2300" spc="-20">
                          <a:latin typeface="Carlito"/>
                          <a:cs typeface="Carlito"/>
                        </a:rPr>
                        <a:t>for </a:t>
                      </a:r>
                      <a:r>
                        <a:rPr dirty="0" sz="2300" spc="-10">
                          <a:latin typeface="Carlito"/>
                          <a:cs typeface="Carlito"/>
                        </a:rPr>
                        <a:t>titration</a:t>
                      </a:r>
                      <a:r>
                        <a:rPr dirty="0" sz="2300" spc="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300" spc="-5">
                          <a:latin typeface="Carlito"/>
                          <a:cs typeface="Carlito"/>
                        </a:rPr>
                        <a:t>(ml)</a:t>
                      </a:r>
                      <a:endParaRPr sz="2300">
                        <a:latin typeface="Carlito"/>
                        <a:cs typeface="Carlito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T w="12700">
                      <a:solidFill>
                        <a:srgbClr val="C0504D"/>
                      </a:solidFill>
                      <a:prstDash val="solid"/>
                    </a:lnT>
                    <a:lnB w="12700">
                      <a:solidFill>
                        <a:srgbClr val="C0504D"/>
                      </a:solidFill>
                      <a:prstDash val="solid"/>
                    </a:lnB>
                    <a:solidFill>
                      <a:srgbClr val="E6B8B8"/>
                    </a:solidFill>
                  </a:tcPr>
                </a:tc>
              </a:tr>
              <a:tr h="4841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300">
                          <a:latin typeface="Carlito"/>
                          <a:cs typeface="Carlito"/>
                        </a:rPr>
                        <a:t>5 </a:t>
                      </a:r>
                      <a:r>
                        <a:rPr dirty="0" sz="2300" spc="-5">
                          <a:latin typeface="Carlito"/>
                          <a:cs typeface="Carlito"/>
                        </a:rPr>
                        <a:t>or</a:t>
                      </a:r>
                      <a:r>
                        <a:rPr dirty="0" sz="2300" spc="-2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300">
                          <a:latin typeface="Carlito"/>
                          <a:cs typeface="Carlito"/>
                        </a:rPr>
                        <a:t>less</a:t>
                      </a:r>
                      <a:endParaRPr sz="2300">
                        <a:latin typeface="Carlito"/>
                        <a:cs typeface="Carlito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T w="12700">
                      <a:solidFill>
                        <a:srgbClr val="C0504D"/>
                      </a:solidFill>
                      <a:prstDash val="solid"/>
                    </a:lnT>
                    <a:lnB w="12700">
                      <a:solidFill>
                        <a:srgbClr val="C0504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300" spc="-15">
                          <a:latin typeface="Carlito"/>
                          <a:cs typeface="Carlito"/>
                        </a:rPr>
                        <a:t>at </a:t>
                      </a:r>
                      <a:r>
                        <a:rPr dirty="0" sz="2300" spc="-5">
                          <a:latin typeface="Carlito"/>
                          <a:cs typeface="Carlito"/>
                        </a:rPr>
                        <a:t>least</a:t>
                      </a:r>
                      <a:r>
                        <a:rPr dirty="0" sz="2300">
                          <a:latin typeface="Carlito"/>
                          <a:cs typeface="Carlito"/>
                        </a:rPr>
                        <a:t> 10</a:t>
                      </a:r>
                      <a:endParaRPr sz="2300">
                        <a:latin typeface="Carlito"/>
                        <a:cs typeface="Carlito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T w="12700">
                      <a:solidFill>
                        <a:srgbClr val="C0504D"/>
                      </a:solidFill>
                      <a:prstDash val="solid"/>
                    </a:lnT>
                    <a:lnB w="12700">
                      <a:solidFill>
                        <a:srgbClr val="C0504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300" spc="-5">
                          <a:latin typeface="Carlito"/>
                          <a:cs typeface="Carlito"/>
                        </a:rPr>
                        <a:t>50.0</a:t>
                      </a:r>
                      <a:endParaRPr sz="2300">
                        <a:latin typeface="Carlito"/>
                        <a:cs typeface="Carlito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T w="12700">
                      <a:solidFill>
                        <a:srgbClr val="C0504D"/>
                      </a:solidFill>
                      <a:prstDash val="solid"/>
                    </a:lnT>
                    <a:lnB w="12700">
                      <a:solidFill>
                        <a:srgbClr val="C0504D"/>
                      </a:solidFill>
                      <a:prstDash val="solid"/>
                    </a:lnB>
                  </a:tcPr>
                </a:tc>
              </a:tr>
              <a:tr h="4858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300">
                          <a:latin typeface="Carlito"/>
                          <a:cs typeface="Carlito"/>
                        </a:rPr>
                        <a:t>6 </a:t>
                      </a:r>
                      <a:r>
                        <a:rPr dirty="0" sz="2300" spc="-15">
                          <a:latin typeface="Carlito"/>
                          <a:cs typeface="Carlito"/>
                        </a:rPr>
                        <a:t>to</a:t>
                      </a:r>
                      <a:r>
                        <a:rPr dirty="0" sz="2300" spc="-2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300">
                          <a:latin typeface="Carlito"/>
                          <a:cs typeface="Carlito"/>
                        </a:rPr>
                        <a:t>30</a:t>
                      </a:r>
                      <a:endParaRPr sz="23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T w="12700">
                      <a:solidFill>
                        <a:srgbClr val="C0504D"/>
                      </a:solidFill>
                      <a:prstDash val="solid"/>
                    </a:lnT>
                    <a:lnB w="12700">
                      <a:solidFill>
                        <a:srgbClr val="C0504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300" spc="-15">
                          <a:latin typeface="Carlito"/>
                          <a:cs typeface="Carlito"/>
                        </a:rPr>
                        <a:t>at </a:t>
                      </a:r>
                      <a:r>
                        <a:rPr dirty="0" sz="2300" spc="-5">
                          <a:latin typeface="Carlito"/>
                          <a:cs typeface="Carlito"/>
                        </a:rPr>
                        <a:t>least</a:t>
                      </a:r>
                      <a:r>
                        <a:rPr dirty="0" sz="2300">
                          <a:latin typeface="Carlito"/>
                          <a:cs typeface="Carlito"/>
                        </a:rPr>
                        <a:t> 5</a:t>
                      </a:r>
                      <a:endParaRPr sz="23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T w="12700">
                      <a:solidFill>
                        <a:srgbClr val="C0504D"/>
                      </a:solidFill>
                      <a:prstDash val="solid"/>
                    </a:lnT>
                    <a:lnB w="12700">
                      <a:solidFill>
                        <a:srgbClr val="C0504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300" spc="-5">
                          <a:latin typeface="Carlito"/>
                          <a:cs typeface="Carlito"/>
                        </a:rPr>
                        <a:t>50.0</a:t>
                      </a:r>
                      <a:endParaRPr sz="23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T w="12700">
                      <a:solidFill>
                        <a:srgbClr val="C0504D"/>
                      </a:solidFill>
                      <a:prstDash val="solid"/>
                    </a:lnT>
                    <a:lnB w="12700">
                      <a:solidFill>
                        <a:srgbClr val="C0504D"/>
                      </a:solidFill>
                      <a:prstDash val="solid"/>
                    </a:lnB>
                  </a:tcPr>
                </a:tc>
              </a:tr>
              <a:tr h="4841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300" spc="-10">
                          <a:latin typeface="Carlito"/>
                          <a:cs typeface="Carlito"/>
                        </a:rPr>
                        <a:t>More </a:t>
                      </a:r>
                      <a:r>
                        <a:rPr dirty="0" sz="2300">
                          <a:latin typeface="Carlito"/>
                          <a:cs typeface="Carlito"/>
                        </a:rPr>
                        <a:t>than</a:t>
                      </a:r>
                      <a:r>
                        <a:rPr dirty="0" sz="2300" spc="-10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2300">
                          <a:latin typeface="Carlito"/>
                          <a:cs typeface="Carlito"/>
                        </a:rPr>
                        <a:t>30</a:t>
                      </a:r>
                      <a:endParaRPr sz="23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T w="12700">
                      <a:solidFill>
                        <a:srgbClr val="C0504D"/>
                      </a:solidFill>
                      <a:prstDash val="solid"/>
                    </a:lnT>
                    <a:lnB w="12700">
                      <a:solidFill>
                        <a:srgbClr val="C0504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300" spc="-15">
                          <a:latin typeface="Carlito"/>
                          <a:cs typeface="Carlito"/>
                        </a:rPr>
                        <a:t>at </a:t>
                      </a:r>
                      <a:r>
                        <a:rPr dirty="0" sz="2300" spc="-5">
                          <a:latin typeface="Carlito"/>
                          <a:cs typeface="Carlito"/>
                        </a:rPr>
                        <a:t>least</a:t>
                      </a:r>
                      <a:r>
                        <a:rPr dirty="0" sz="2300">
                          <a:latin typeface="Carlito"/>
                          <a:cs typeface="Carlito"/>
                        </a:rPr>
                        <a:t> 3</a:t>
                      </a:r>
                      <a:endParaRPr sz="23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T w="12700">
                      <a:solidFill>
                        <a:srgbClr val="C0504D"/>
                      </a:solidFill>
                      <a:prstDash val="solid"/>
                    </a:lnT>
                    <a:lnB w="12700">
                      <a:solidFill>
                        <a:srgbClr val="C0504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300" spc="-5">
                          <a:latin typeface="Carlito"/>
                          <a:cs typeface="Carlito"/>
                        </a:rPr>
                        <a:t>100.0</a:t>
                      </a:r>
                      <a:endParaRPr sz="2300">
                        <a:latin typeface="Carlito"/>
                        <a:cs typeface="Carlito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C0504D"/>
                      </a:solidFill>
                      <a:prstDash val="solid"/>
                    </a:lnR>
                    <a:lnT w="12700">
                      <a:solidFill>
                        <a:srgbClr val="C0504D"/>
                      </a:solidFill>
                      <a:prstDash val="solid"/>
                    </a:lnT>
                    <a:lnB w="12700">
                      <a:solidFill>
                        <a:srgbClr val="C0504D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1350010"/>
            <a:ext cx="8669655" cy="4987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5" b="1">
                <a:solidFill>
                  <a:srgbClr val="622422"/>
                </a:solidFill>
                <a:latin typeface="Times New Roman"/>
                <a:cs typeface="Times New Roman"/>
              </a:rPr>
              <a:t>3.ARSENIC</a:t>
            </a:r>
            <a:r>
              <a:rPr dirty="0" sz="2200" spc="-50" b="1">
                <a:solidFill>
                  <a:srgbClr val="622422"/>
                </a:solidFill>
                <a:latin typeface="Times New Roman"/>
                <a:cs typeface="Times New Roman"/>
              </a:rPr>
              <a:t> </a:t>
            </a:r>
            <a:r>
              <a:rPr dirty="0" sz="2200" spc="-5" b="1">
                <a:solidFill>
                  <a:srgbClr val="622422"/>
                </a:solidFill>
                <a:latin typeface="Times New Roman"/>
                <a:cs typeface="Times New Roman"/>
              </a:rPr>
              <a:t>TEST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00">
              <a:latin typeface="Times New Roman"/>
              <a:cs typeface="Times New Roman"/>
            </a:endParaRPr>
          </a:p>
          <a:p>
            <a:pPr marL="299085" marR="5080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dirty="0" sz="2200" spc="-35">
                <a:latin typeface="Times New Roman"/>
                <a:cs typeface="Times New Roman"/>
              </a:rPr>
              <a:t>Washed </a:t>
            </a:r>
            <a:r>
              <a:rPr dirty="0" sz="2200" spc="-5">
                <a:latin typeface="Times New Roman"/>
                <a:cs typeface="Times New Roman"/>
              </a:rPr>
              <a:t>the inner </a:t>
            </a:r>
            <a:r>
              <a:rPr dirty="0" sz="2200" spc="-10">
                <a:latin typeface="Times New Roman"/>
                <a:cs typeface="Times New Roman"/>
              </a:rPr>
              <a:t>and </a:t>
            </a:r>
            <a:r>
              <a:rPr dirty="0" sz="2200" spc="-5">
                <a:latin typeface="Times New Roman"/>
                <a:cs typeface="Times New Roman"/>
              </a:rPr>
              <a:t>outer surface of container with fresh distilled water  for 5min. Prep test as described in the test for </a:t>
            </a:r>
            <a:r>
              <a:rPr dirty="0" sz="2200">
                <a:latin typeface="Times New Roman"/>
                <a:cs typeface="Times New Roman"/>
              </a:rPr>
              <a:t>hydrolytic </a:t>
            </a:r>
            <a:r>
              <a:rPr dirty="0" sz="2200" spc="-5">
                <a:latin typeface="Times New Roman"/>
                <a:cs typeface="Times New Roman"/>
              </a:rPr>
              <a:t>resistance for an  adequate </a:t>
            </a:r>
            <a:r>
              <a:rPr dirty="0" sz="2200">
                <a:latin typeface="Times New Roman"/>
                <a:cs typeface="Times New Roman"/>
              </a:rPr>
              <a:t>no. </a:t>
            </a:r>
            <a:r>
              <a:rPr dirty="0" sz="2200" spc="-5">
                <a:latin typeface="Times New Roman"/>
                <a:cs typeface="Times New Roman"/>
              </a:rPr>
              <a:t>of samples to produce 50ml. pipette </a:t>
            </a:r>
            <a:r>
              <a:rPr dirty="0" sz="2200">
                <a:latin typeface="Times New Roman"/>
                <a:cs typeface="Times New Roman"/>
              </a:rPr>
              <a:t>out </a:t>
            </a:r>
            <a:r>
              <a:rPr dirty="0" sz="2200" spc="-10">
                <a:latin typeface="Times New Roman"/>
                <a:cs typeface="Times New Roman"/>
              </a:rPr>
              <a:t>10ml </a:t>
            </a:r>
            <a:r>
              <a:rPr dirty="0" sz="2200" spc="-5">
                <a:latin typeface="Times New Roman"/>
                <a:cs typeface="Times New Roman"/>
              </a:rPr>
              <a:t>solution from  combined contents of all ampoules to </a:t>
            </a:r>
            <a:r>
              <a:rPr dirty="0" sz="2200">
                <a:latin typeface="Times New Roman"/>
                <a:cs typeface="Times New Roman"/>
              </a:rPr>
              <a:t>the </a:t>
            </a:r>
            <a:r>
              <a:rPr dirty="0" sz="2200" spc="-5">
                <a:latin typeface="Times New Roman"/>
                <a:cs typeface="Times New Roman"/>
              </a:rPr>
              <a:t>flask. Add 10ml of HNO3 to  </a:t>
            </a:r>
            <a:r>
              <a:rPr dirty="0" sz="2200">
                <a:latin typeface="Times New Roman"/>
                <a:cs typeface="Times New Roman"/>
              </a:rPr>
              <a:t>dryness </a:t>
            </a:r>
            <a:r>
              <a:rPr dirty="0" sz="2200" spc="-5">
                <a:latin typeface="Times New Roman"/>
                <a:cs typeface="Times New Roman"/>
              </a:rPr>
              <a:t>on the water bath, dry the residue in an </a:t>
            </a:r>
            <a:r>
              <a:rPr dirty="0" sz="2200">
                <a:latin typeface="Times New Roman"/>
                <a:cs typeface="Times New Roman"/>
              </a:rPr>
              <a:t>oven </a:t>
            </a:r>
            <a:r>
              <a:rPr dirty="0" sz="2200" spc="-5">
                <a:latin typeface="Times New Roman"/>
                <a:cs typeface="Times New Roman"/>
              </a:rPr>
              <a:t>at </a:t>
            </a:r>
            <a:r>
              <a:rPr dirty="0" sz="2200" spc="35">
                <a:latin typeface="Times New Roman"/>
                <a:cs typeface="Times New Roman"/>
              </a:rPr>
              <a:t>130</a:t>
            </a:r>
            <a:r>
              <a:rPr dirty="0" sz="2200" spc="35">
                <a:latin typeface="Arimo"/>
                <a:cs typeface="Arimo"/>
              </a:rPr>
              <a:t>⁰</a:t>
            </a:r>
            <a:r>
              <a:rPr dirty="0" sz="2200" spc="35">
                <a:latin typeface="Times New Roman"/>
                <a:cs typeface="Times New Roman"/>
              </a:rPr>
              <a:t>C </a:t>
            </a:r>
            <a:r>
              <a:rPr dirty="0" sz="2200" spc="-5">
                <a:latin typeface="Times New Roman"/>
                <a:cs typeface="Times New Roman"/>
              </a:rPr>
              <a:t>for 30min  cool and add </a:t>
            </a:r>
            <a:r>
              <a:rPr dirty="0" sz="2200" spc="-10">
                <a:latin typeface="Times New Roman"/>
                <a:cs typeface="Times New Roman"/>
              </a:rPr>
              <a:t>10ml </a:t>
            </a:r>
            <a:r>
              <a:rPr dirty="0" sz="2200">
                <a:latin typeface="Times New Roman"/>
                <a:cs typeface="Times New Roman"/>
              </a:rPr>
              <a:t>hydrogen </a:t>
            </a:r>
            <a:r>
              <a:rPr dirty="0" sz="2200" spc="-5">
                <a:latin typeface="Times New Roman"/>
                <a:cs typeface="Times New Roman"/>
              </a:rPr>
              <a:t>molybdate reagent .Swirl to dissolve and heat  under water bath and reflux for 25min. Cool to room </a:t>
            </a:r>
            <a:r>
              <a:rPr dirty="0" sz="2200" spc="-10">
                <a:latin typeface="Times New Roman"/>
                <a:cs typeface="Times New Roman"/>
              </a:rPr>
              <a:t>temp </a:t>
            </a:r>
            <a:r>
              <a:rPr dirty="0" sz="2200" spc="-5">
                <a:latin typeface="Times New Roman"/>
                <a:cs typeface="Times New Roman"/>
              </a:rPr>
              <a:t>and determine  the absorbance at 840nm.Do </a:t>
            </a:r>
            <a:r>
              <a:rPr dirty="0" sz="2200">
                <a:latin typeface="Times New Roman"/>
                <a:cs typeface="Times New Roman"/>
              </a:rPr>
              <a:t>the </a:t>
            </a:r>
            <a:r>
              <a:rPr dirty="0" sz="2200" spc="-5">
                <a:latin typeface="Times New Roman"/>
                <a:cs typeface="Times New Roman"/>
              </a:rPr>
              <a:t>blank with 10ml </a:t>
            </a:r>
            <a:r>
              <a:rPr dirty="0" sz="2200">
                <a:latin typeface="Times New Roman"/>
                <a:cs typeface="Times New Roman"/>
              </a:rPr>
              <a:t>hydrogen </a:t>
            </a:r>
            <a:r>
              <a:rPr dirty="0" sz="2200" spc="-5">
                <a:latin typeface="Times New Roman"/>
                <a:cs typeface="Times New Roman"/>
              </a:rPr>
              <a:t>molybdate.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3200">
              <a:latin typeface="Times New Roman"/>
              <a:cs typeface="Times New Roman"/>
            </a:endParaRPr>
          </a:p>
          <a:p>
            <a:pPr marL="299085" marR="344170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dirty="0" sz="2200" spc="-5">
                <a:latin typeface="Times New Roman"/>
                <a:cs typeface="Times New Roman"/>
              </a:rPr>
              <a:t>The absorbance of </a:t>
            </a:r>
            <a:r>
              <a:rPr dirty="0" sz="2200">
                <a:latin typeface="Times New Roman"/>
                <a:cs typeface="Times New Roman"/>
              </a:rPr>
              <a:t>the </a:t>
            </a:r>
            <a:r>
              <a:rPr dirty="0" sz="2200" spc="-5">
                <a:latin typeface="Times New Roman"/>
                <a:cs typeface="Times New Roman"/>
              </a:rPr>
              <a:t>test solution should </a:t>
            </a:r>
            <a:r>
              <a:rPr dirty="0" sz="2200">
                <a:latin typeface="Times New Roman"/>
                <a:cs typeface="Times New Roman"/>
              </a:rPr>
              <a:t>not </a:t>
            </a:r>
            <a:r>
              <a:rPr dirty="0" sz="2200" spc="-5">
                <a:latin typeface="Times New Roman"/>
                <a:cs typeface="Times New Roman"/>
              </a:rPr>
              <a:t>exceed </a:t>
            </a:r>
            <a:r>
              <a:rPr dirty="0" sz="2200">
                <a:latin typeface="Times New Roman"/>
                <a:cs typeface="Times New Roman"/>
              </a:rPr>
              <a:t>the </a:t>
            </a:r>
            <a:r>
              <a:rPr dirty="0" sz="2200" spc="-5">
                <a:latin typeface="Times New Roman"/>
                <a:cs typeface="Times New Roman"/>
              </a:rPr>
              <a:t>absorbance  obtained by repeating the determination using 0.1ml of arsenic standard  solution (10ppm) in place </a:t>
            </a:r>
            <a:r>
              <a:rPr dirty="0" sz="2200">
                <a:latin typeface="Times New Roman"/>
                <a:cs typeface="Times New Roman"/>
              </a:rPr>
              <a:t>of </a:t>
            </a:r>
            <a:r>
              <a:rPr dirty="0" sz="2200" spc="-5">
                <a:latin typeface="Times New Roman"/>
                <a:cs typeface="Times New Roman"/>
              </a:rPr>
              <a:t>test solution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481329"/>
            <a:ext cx="156019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5" b="1">
                <a:latin typeface="Times New Roman"/>
                <a:cs typeface="Times New Roman"/>
              </a:rPr>
              <a:t>B.</a:t>
            </a:r>
            <a:r>
              <a:rPr dirty="0" sz="2200" spc="-70" b="1">
                <a:latin typeface="Times New Roman"/>
                <a:cs typeface="Times New Roman"/>
              </a:rPr>
              <a:t> </a:t>
            </a:r>
            <a:r>
              <a:rPr dirty="0" sz="2200" spc="-5" b="1">
                <a:latin typeface="Times New Roman"/>
                <a:cs typeface="Times New Roman"/>
              </a:rPr>
              <a:t>PLASTIC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7340" y="1151890"/>
            <a:ext cx="8234680" cy="10312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pc="-5" b="0">
                <a:latin typeface="Times New Roman"/>
                <a:cs typeface="Times New Roman"/>
              </a:rPr>
              <a:t>Plastics are synthetic polymers of high molecular weight. Plastic is </a:t>
            </a:r>
            <a:r>
              <a:rPr dirty="0" spc="-10" b="0">
                <a:latin typeface="Times New Roman"/>
                <a:cs typeface="Times New Roman"/>
              </a:rPr>
              <a:t>made  </a:t>
            </a:r>
            <a:r>
              <a:rPr dirty="0" spc="-5" b="0">
                <a:latin typeface="Times New Roman"/>
                <a:cs typeface="Times New Roman"/>
              </a:rPr>
              <a:t>from one or </a:t>
            </a:r>
            <a:r>
              <a:rPr dirty="0" spc="-10" b="0">
                <a:latin typeface="Times New Roman"/>
                <a:cs typeface="Times New Roman"/>
              </a:rPr>
              <a:t>more </a:t>
            </a:r>
            <a:r>
              <a:rPr dirty="0" spc="-5" b="0">
                <a:latin typeface="Times New Roman"/>
                <a:cs typeface="Times New Roman"/>
              </a:rPr>
              <a:t>polymers together with certain additives. The polymers  </a:t>
            </a:r>
            <a:r>
              <a:rPr dirty="0" spc="-10" b="0">
                <a:latin typeface="Times New Roman"/>
                <a:cs typeface="Times New Roman"/>
              </a:rPr>
              <a:t>commonly </a:t>
            </a:r>
            <a:r>
              <a:rPr dirty="0" spc="-5" b="0">
                <a:latin typeface="Times New Roman"/>
                <a:cs typeface="Times New Roman"/>
              </a:rPr>
              <a:t>used are </a:t>
            </a:r>
            <a:r>
              <a:rPr dirty="0" b="0">
                <a:latin typeface="Times New Roman"/>
                <a:cs typeface="Times New Roman"/>
              </a:rPr>
              <a:t>polyethylene, polypropylene, polyvinyl</a:t>
            </a:r>
            <a:r>
              <a:rPr dirty="0" spc="500" b="0">
                <a:latin typeface="Times New Roman"/>
                <a:cs typeface="Times New Roman"/>
              </a:rPr>
              <a:t> </a:t>
            </a:r>
            <a:r>
              <a:rPr dirty="0" spc="-5" b="0">
                <a:latin typeface="Times New Roman"/>
                <a:cs typeface="Times New Roman"/>
              </a:rPr>
              <a:t>etc.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1140" y="2493391"/>
            <a:ext cx="8657590" cy="40005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88900">
              <a:lnSpc>
                <a:spcPct val="100000"/>
              </a:lnSpc>
              <a:spcBef>
                <a:spcPts val="95"/>
              </a:spcBef>
            </a:pPr>
            <a:r>
              <a:rPr dirty="0" sz="2200" spc="-5" b="1">
                <a:solidFill>
                  <a:srgbClr val="622422"/>
                </a:solidFill>
                <a:latin typeface="Times New Roman"/>
                <a:cs typeface="Times New Roman"/>
              </a:rPr>
              <a:t>Classification </a:t>
            </a:r>
            <a:r>
              <a:rPr dirty="0" sz="2200" b="1">
                <a:solidFill>
                  <a:srgbClr val="622422"/>
                </a:solidFill>
                <a:latin typeface="Times New Roman"/>
                <a:cs typeface="Times New Roman"/>
              </a:rPr>
              <a:t>of</a:t>
            </a:r>
            <a:r>
              <a:rPr dirty="0" sz="2200" spc="-10" b="1">
                <a:solidFill>
                  <a:srgbClr val="622422"/>
                </a:solidFill>
                <a:latin typeface="Times New Roman"/>
                <a:cs typeface="Times New Roman"/>
              </a:rPr>
              <a:t> </a:t>
            </a:r>
            <a:r>
              <a:rPr dirty="0" sz="2200" spc="-5" b="1">
                <a:solidFill>
                  <a:srgbClr val="622422"/>
                </a:solidFill>
                <a:latin typeface="Times New Roman"/>
                <a:cs typeface="Times New Roman"/>
              </a:rPr>
              <a:t>Plastics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Times New Roman"/>
              <a:cs typeface="Times New Roman"/>
            </a:endParaRPr>
          </a:p>
          <a:p>
            <a:pPr marL="299085" indent="-210820">
              <a:lnSpc>
                <a:spcPct val="100000"/>
              </a:lnSpc>
              <a:buSzPct val="95454"/>
              <a:buAutoNum type="arabicPeriod"/>
              <a:tabLst>
                <a:tab pos="299720" algn="l"/>
              </a:tabLst>
            </a:pPr>
            <a:r>
              <a:rPr dirty="0" sz="2200" spc="-5">
                <a:latin typeface="Times New Roman"/>
                <a:cs typeface="Times New Roman"/>
              </a:rPr>
              <a:t>Thermoplastic</a:t>
            </a:r>
            <a:r>
              <a:rPr dirty="0" sz="2200" spc="-4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type</a:t>
            </a:r>
            <a:endParaRPr sz="2200">
              <a:latin typeface="Times New Roman"/>
              <a:cs typeface="Times New Roman"/>
            </a:endParaRPr>
          </a:p>
          <a:p>
            <a:pPr marL="298450" indent="-210185">
              <a:lnSpc>
                <a:spcPct val="100000"/>
              </a:lnSpc>
              <a:buSzPct val="95454"/>
              <a:buAutoNum type="arabicPeriod"/>
              <a:tabLst>
                <a:tab pos="299085" algn="l"/>
              </a:tabLst>
            </a:pPr>
            <a:r>
              <a:rPr dirty="0" sz="2200" spc="-5">
                <a:latin typeface="Times New Roman"/>
                <a:cs typeface="Times New Roman"/>
              </a:rPr>
              <a:t>Thermosetting</a:t>
            </a:r>
            <a:r>
              <a:rPr dirty="0" sz="2200" spc="-4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type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dirty="0" sz="2200" spc="-5" b="1">
                <a:solidFill>
                  <a:srgbClr val="622422"/>
                </a:solidFill>
                <a:latin typeface="Times New Roman"/>
                <a:cs typeface="Times New Roman"/>
              </a:rPr>
              <a:t>Evaluation of</a:t>
            </a:r>
            <a:r>
              <a:rPr dirty="0" sz="2200" spc="-10" b="1">
                <a:solidFill>
                  <a:srgbClr val="622422"/>
                </a:solidFill>
                <a:latin typeface="Times New Roman"/>
                <a:cs typeface="Times New Roman"/>
              </a:rPr>
              <a:t> </a:t>
            </a:r>
            <a:r>
              <a:rPr dirty="0" sz="2200" spc="-5" b="1">
                <a:solidFill>
                  <a:srgbClr val="622422"/>
                </a:solidFill>
                <a:latin typeface="Times New Roman"/>
                <a:cs typeface="Times New Roman"/>
              </a:rPr>
              <a:t>Plastic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55"/>
              </a:spcBef>
            </a:pPr>
            <a:r>
              <a:rPr dirty="0" sz="2300" b="1">
                <a:latin typeface="Times New Roman"/>
                <a:cs typeface="Times New Roman"/>
              </a:rPr>
              <a:t>1.Leakage</a:t>
            </a:r>
            <a:r>
              <a:rPr dirty="0" sz="2300" spc="-55" b="1">
                <a:latin typeface="Times New Roman"/>
                <a:cs typeface="Times New Roman"/>
              </a:rPr>
              <a:t> Test</a:t>
            </a: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300">
                <a:latin typeface="Times New Roman"/>
                <a:cs typeface="Times New Roman"/>
              </a:rPr>
              <a:t>Fill 10 </a:t>
            </a:r>
            <a:r>
              <a:rPr dirty="0" sz="2300" spc="-5">
                <a:latin typeface="Times New Roman"/>
                <a:cs typeface="Times New Roman"/>
              </a:rPr>
              <a:t>containers </a:t>
            </a:r>
            <a:r>
              <a:rPr dirty="0" sz="2300">
                <a:latin typeface="Times New Roman"/>
                <a:cs typeface="Times New Roman"/>
              </a:rPr>
              <a:t>with </a:t>
            </a:r>
            <a:r>
              <a:rPr dirty="0" sz="2300" spc="-20">
                <a:latin typeface="Times New Roman"/>
                <a:cs typeface="Times New Roman"/>
              </a:rPr>
              <a:t>water, </a:t>
            </a:r>
            <a:r>
              <a:rPr dirty="0" sz="2300">
                <a:latin typeface="Times New Roman"/>
                <a:cs typeface="Times New Roman"/>
              </a:rPr>
              <a:t>fit with </a:t>
            </a:r>
            <a:r>
              <a:rPr dirty="0" sz="2300" spc="-5">
                <a:latin typeface="Times New Roman"/>
                <a:cs typeface="Times New Roman"/>
              </a:rPr>
              <a:t>intended closures </a:t>
            </a:r>
            <a:r>
              <a:rPr dirty="0" sz="2300">
                <a:latin typeface="Times New Roman"/>
                <a:cs typeface="Times New Roman"/>
              </a:rPr>
              <a:t>and keep </a:t>
            </a:r>
            <a:r>
              <a:rPr dirty="0" sz="2300" spc="-5">
                <a:latin typeface="Times New Roman"/>
                <a:cs typeface="Times New Roman"/>
              </a:rPr>
              <a:t>them  </a:t>
            </a:r>
            <a:r>
              <a:rPr dirty="0" sz="2300">
                <a:latin typeface="Times New Roman"/>
                <a:cs typeface="Times New Roman"/>
              </a:rPr>
              <a:t>inverted </a:t>
            </a:r>
            <a:r>
              <a:rPr dirty="0" sz="2300" spc="-5">
                <a:latin typeface="Times New Roman"/>
                <a:cs typeface="Times New Roman"/>
              </a:rPr>
              <a:t>at </a:t>
            </a:r>
            <a:r>
              <a:rPr dirty="0" sz="2300">
                <a:latin typeface="Times New Roman"/>
                <a:cs typeface="Times New Roman"/>
              </a:rPr>
              <a:t>room </a:t>
            </a:r>
            <a:r>
              <a:rPr dirty="0" sz="2300" spc="-5">
                <a:latin typeface="Times New Roman"/>
                <a:cs typeface="Times New Roman"/>
              </a:rPr>
              <a:t>temperature </a:t>
            </a:r>
            <a:r>
              <a:rPr dirty="0" sz="2300">
                <a:latin typeface="Times New Roman"/>
                <a:cs typeface="Times New Roman"/>
              </a:rPr>
              <a:t>for </a:t>
            </a:r>
            <a:r>
              <a:rPr dirty="0" sz="2300" spc="-20">
                <a:latin typeface="Times New Roman"/>
                <a:cs typeface="Times New Roman"/>
              </a:rPr>
              <a:t>24hr.The </a:t>
            </a:r>
            <a:r>
              <a:rPr dirty="0" sz="2300" spc="-5">
                <a:latin typeface="Times New Roman"/>
                <a:cs typeface="Times New Roman"/>
              </a:rPr>
              <a:t>test </a:t>
            </a:r>
            <a:r>
              <a:rPr dirty="0" sz="2300">
                <a:latin typeface="Times New Roman"/>
                <a:cs typeface="Times New Roman"/>
              </a:rPr>
              <a:t>is said </a:t>
            </a:r>
            <a:r>
              <a:rPr dirty="0" sz="2300" spc="-5">
                <a:latin typeface="Times New Roman"/>
                <a:cs typeface="Times New Roman"/>
              </a:rPr>
              <a:t>to </a:t>
            </a:r>
            <a:r>
              <a:rPr dirty="0" sz="2300">
                <a:latin typeface="Times New Roman"/>
                <a:cs typeface="Times New Roman"/>
              </a:rPr>
              <a:t>be passed if </a:t>
            </a:r>
            <a:r>
              <a:rPr dirty="0" sz="2300" spc="-5">
                <a:latin typeface="Times New Roman"/>
                <a:cs typeface="Times New Roman"/>
              </a:rPr>
              <a:t>there  </a:t>
            </a:r>
            <a:r>
              <a:rPr dirty="0" sz="2300">
                <a:latin typeface="Times New Roman"/>
                <a:cs typeface="Times New Roman"/>
              </a:rPr>
              <a:t>is no signs of leakage from any</a:t>
            </a:r>
            <a:r>
              <a:rPr dirty="0" sz="2300" spc="-45">
                <a:latin typeface="Times New Roman"/>
                <a:cs typeface="Times New Roman"/>
              </a:rPr>
              <a:t> </a:t>
            </a:r>
            <a:r>
              <a:rPr dirty="0" sz="2300" spc="-15">
                <a:latin typeface="Times New Roman"/>
                <a:cs typeface="Times New Roman"/>
              </a:rPr>
              <a:t>container.</a:t>
            </a:r>
            <a:endParaRPr sz="2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2021-05-06T12:19:36Z</dcterms:created>
  <dcterms:modified xsi:type="dcterms:W3CDTF">2021-05-06T12:19:36Z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2017-04-10T00:00:00Z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2021-05-06T00:00:00Z</vt:filetime>
  </property>
</Properties>
</file>