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4/22/2021</a:t>
            </a:fld>
            <a:endParaRPr lang="en-US"/>
          </a:p>
        </p:txBody>
      </p:sp>
      <p:sp>
        <p:nvSpPr>
          <p:cNvPr id="6" name="Holder 6"/>
          <p:cNvSpPr>
            <a:spLocks noGrp="1"/>
          </p:cNvSpPr>
          <p:nvPr>
            <p:ph type="sldNum" sz="quarter" idx="7"/>
          </p:nvPr>
        </p:nvSpPr>
        <p:spPr/>
        <p:txBody>
          <a:bodyPr lIns="0" tIns="0" rIns="0" bIns="0"/>
          <a:lstStyle>
            <a:lvl1pPr>
              <a:defRPr sz="1800" b="0" i="0">
                <a:solidFill>
                  <a:schemeClr val="tx1"/>
                </a:solidFill>
                <a:latin typeface="Arial"/>
                <a:cs typeface="Arial"/>
              </a:defRPr>
            </a:lvl1pPr>
          </a:lstStyle>
          <a:p>
            <a:pPr marL="38100">
              <a:lnSpc>
                <a:spcPts val="2090"/>
              </a:lnSpc>
            </a:pPr>
            <a:fld id="{81D60167-4931-47E6-BA6A-407CBD079E47}" type="slidenum">
              <a:rPr spc="-5" dirty="0"/>
              <a:t>‹#›</a:t>
            </a:fld>
            <a:endParaRPr spc="-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200" b="1" i="0" u="heavy">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4/22/2021</a:t>
            </a:fld>
            <a:endParaRPr lang="en-US"/>
          </a:p>
        </p:txBody>
      </p:sp>
      <p:sp>
        <p:nvSpPr>
          <p:cNvPr id="6" name="Holder 6"/>
          <p:cNvSpPr>
            <a:spLocks noGrp="1"/>
          </p:cNvSpPr>
          <p:nvPr>
            <p:ph type="sldNum" sz="quarter" idx="7"/>
          </p:nvPr>
        </p:nvSpPr>
        <p:spPr/>
        <p:txBody>
          <a:bodyPr lIns="0" tIns="0" rIns="0" bIns="0"/>
          <a:lstStyle>
            <a:lvl1pPr>
              <a:defRPr sz="1800" b="0" i="0">
                <a:solidFill>
                  <a:schemeClr val="tx1"/>
                </a:solidFill>
                <a:latin typeface="Arial"/>
                <a:cs typeface="Arial"/>
              </a:defRPr>
            </a:lvl1pPr>
          </a:lstStyle>
          <a:p>
            <a:pPr marL="38100">
              <a:lnSpc>
                <a:spcPts val="2090"/>
              </a:lnSpc>
            </a:pPr>
            <a:fld id="{81D60167-4931-47E6-BA6A-407CBD079E47}" type="slidenum">
              <a:rPr spc="-5" dirty="0"/>
              <a:t>‹#›</a:t>
            </a:fld>
            <a:endParaRPr spc="-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4/22/2021</a:t>
            </a:fld>
            <a:endParaRPr lang="en-US"/>
          </a:p>
        </p:txBody>
      </p:sp>
      <p:sp>
        <p:nvSpPr>
          <p:cNvPr id="7" name="Holder 7"/>
          <p:cNvSpPr>
            <a:spLocks noGrp="1"/>
          </p:cNvSpPr>
          <p:nvPr>
            <p:ph type="sldNum" sz="quarter" idx="7"/>
          </p:nvPr>
        </p:nvSpPr>
        <p:spPr/>
        <p:txBody>
          <a:bodyPr lIns="0" tIns="0" rIns="0" bIns="0"/>
          <a:lstStyle>
            <a:lvl1pPr>
              <a:defRPr sz="1800" b="0" i="0">
                <a:solidFill>
                  <a:schemeClr val="tx1"/>
                </a:solidFill>
                <a:latin typeface="Arial"/>
                <a:cs typeface="Arial"/>
              </a:defRPr>
            </a:lvl1pPr>
          </a:lstStyle>
          <a:p>
            <a:pPr marL="38100">
              <a:lnSpc>
                <a:spcPts val="2090"/>
              </a:lnSpc>
            </a:pPr>
            <a:fld id="{81D60167-4931-47E6-BA6A-407CBD079E47}" type="slidenum">
              <a:rPr spc="-5" dirty="0"/>
              <a:t>‹#›</a:t>
            </a:fld>
            <a:endParaRPr spc="-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4/22/2021</a:t>
            </a:fld>
            <a:endParaRPr lang="en-US"/>
          </a:p>
        </p:txBody>
      </p:sp>
      <p:sp>
        <p:nvSpPr>
          <p:cNvPr id="5" name="Holder 5"/>
          <p:cNvSpPr>
            <a:spLocks noGrp="1"/>
          </p:cNvSpPr>
          <p:nvPr>
            <p:ph type="sldNum" sz="quarter" idx="7"/>
          </p:nvPr>
        </p:nvSpPr>
        <p:spPr/>
        <p:txBody>
          <a:bodyPr lIns="0" tIns="0" rIns="0" bIns="0"/>
          <a:lstStyle>
            <a:lvl1pPr>
              <a:defRPr sz="1800" b="0" i="0">
                <a:solidFill>
                  <a:schemeClr val="tx1"/>
                </a:solidFill>
                <a:latin typeface="Arial"/>
                <a:cs typeface="Arial"/>
              </a:defRPr>
            </a:lvl1pPr>
          </a:lstStyle>
          <a:p>
            <a:pPr marL="38100">
              <a:lnSpc>
                <a:spcPts val="2090"/>
              </a:lnSpc>
            </a:pPr>
            <a:fld id="{81D60167-4931-47E6-BA6A-407CBD079E47}" type="slidenum">
              <a:rPr spc="-5" dirty="0"/>
              <a:t>‹#›</a:t>
            </a:fld>
            <a:endParaRPr spc="-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4/22/2021</a:t>
            </a:fld>
            <a:endParaRPr lang="en-US"/>
          </a:p>
        </p:txBody>
      </p:sp>
      <p:sp>
        <p:nvSpPr>
          <p:cNvPr id="4" name="Holder 4"/>
          <p:cNvSpPr>
            <a:spLocks noGrp="1"/>
          </p:cNvSpPr>
          <p:nvPr>
            <p:ph type="sldNum" sz="quarter" idx="7"/>
          </p:nvPr>
        </p:nvSpPr>
        <p:spPr/>
        <p:txBody>
          <a:bodyPr lIns="0" tIns="0" rIns="0" bIns="0"/>
          <a:lstStyle>
            <a:lvl1pPr>
              <a:defRPr sz="1800" b="0" i="0">
                <a:solidFill>
                  <a:schemeClr val="tx1"/>
                </a:solidFill>
                <a:latin typeface="Arial"/>
                <a:cs typeface="Arial"/>
              </a:defRPr>
            </a:lvl1pPr>
          </a:lstStyle>
          <a:p>
            <a:pPr marL="38100">
              <a:lnSpc>
                <a:spcPts val="2090"/>
              </a:lnSpc>
            </a:pPr>
            <a:fld id="{81D60167-4931-47E6-BA6A-407CBD079E47}" type="slidenum">
              <a:rPr spc="-5" dirty="0"/>
              <a:t>‹#›</a:t>
            </a:fld>
            <a:endParaRPr spc="-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7997"/>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78739" y="1043127"/>
            <a:ext cx="2039620" cy="452119"/>
          </a:xfrm>
          <a:prstGeom prst="rect">
            <a:avLst/>
          </a:prstGeom>
        </p:spPr>
        <p:txBody>
          <a:bodyPr wrap="square" lIns="0" tIns="0" rIns="0" bIns="0">
            <a:spAutoFit/>
          </a:bodyPr>
          <a:lstStyle>
            <a:lvl1pPr>
              <a:defRPr sz="2800" b="1" i="0" u="heavy">
                <a:solidFill>
                  <a:schemeClr val="tx1"/>
                </a:solidFill>
                <a:latin typeface="Arial"/>
                <a:cs typeface="Arial"/>
              </a:defRPr>
            </a:lvl1pPr>
          </a:lstStyle>
          <a:p>
            <a:endParaRPr/>
          </a:p>
        </p:txBody>
      </p:sp>
      <p:sp>
        <p:nvSpPr>
          <p:cNvPr id="3" name="Holder 3"/>
          <p:cNvSpPr>
            <a:spLocks noGrp="1"/>
          </p:cNvSpPr>
          <p:nvPr>
            <p:ph type="body" idx="1"/>
          </p:nvPr>
        </p:nvSpPr>
        <p:spPr>
          <a:xfrm>
            <a:off x="1003503" y="1061719"/>
            <a:ext cx="7096759" cy="3896995"/>
          </a:xfrm>
          <a:prstGeom prst="rect">
            <a:avLst/>
          </a:prstGeom>
        </p:spPr>
        <p:txBody>
          <a:bodyPr wrap="square" lIns="0" tIns="0" rIns="0" bIns="0">
            <a:spAutoFit/>
          </a:bodyPr>
          <a:lstStyle>
            <a:lvl1pPr>
              <a:defRPr sz="2200" b="1" i="0" u="heavy">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4/22/2021</a:t>
            </a:fld>
            <a:endParaRPr lang="en-US"/>
          </a:p>
        </p:txBody>
      </p:sp>
      <p:sp>
        <p:nvSpPr>
          <p:cNvPr id="6" name="Holder 6"/>
          <p:cNvSpPr>
            <a:spLocks noGrp="1"/>
          </p:cNvSpPr>
          <p:nvPr>
            <p:ph type="sldNum" sz="quarter" idx="7"/>
          </p:nvPr>
        </p:nvSpPr>
        <p:spPr>
          <a:xfrm>
            <a:off x="53339" y="6450597"/>
            <a:ext cx="329565" cy="281304"/>
          </a:xfrm>
          <a:prstGeom prst="rect">
            <a:avLst/>
          </a:prstGeom>
        </p:spPr>
        <p:txBody>
          <a:bodyPr wrap="square" lIns="0" tIns="0" rIns="0" bIns="0">
            <a:spAutoFit/>
          </a:bodyPr>
          <a:lstStyle>
            <a:lvl1pPr>
              <a:defRPr sz="1800" b="0" i="0">
                <a:solidFill>
                  <a:schemeClr val="tx1"/>
                </a:solidFill>
                <a:latin typeface="Arial"/>
                <a:cs typeface="Arial"/>
              </a:defRPr>
            </a:lvl1pPr>
          </a:lstStyle>
          <a:p>
            <a:pPr marL="38100">
              <a:lnSpc>
                <a:spcPts val="2090"/>
              </a:lnSpc>
            </a:pPr>
            <a:fld id="{81D60167-4931-47E6-BA6A-407CBD079E47}" type="slidenum">
              <a:rPr spc="-5" dirty="0"/>
              <a:t>‹#›</a:t>
            </a:fld>
            <a:endParaRPr spc="-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055609" y="6437999"/>
            <a:ext cx="735330" cy="255904"/>
          </a:xfrm>
          <a:prstGeom prst="rect">
            <a:avLst/>
          </a:prstGeom>
        </p:spPr>
        <p:txBody>
          <a:bodyPr vert="horz" wrap="square" lIns="0" tIns="0" rIns="0" bIns="0" rtlCol="0">
            <a:spAutoFit/>
          </a:bodyPr>
          <a:lstStyle/>
          <a:p>
            <a:pPr>
              <a:lnSpc>
                <a:spcPts val="1989"/>
              </a:lnSpc>
            </a:pPr>
            <a:r>
              <a:rPr sz="1800" b="1" spc="-5" dirty="0">
                <a:solidFill>
                  <a:srgbClr val="5EC801"/>
                </a:solidFill>
                <a:latin typeface="Arial"/>
                <a:cs typeface="Arial"/>
              </a:rPr>
              <a:t>Page</a:t>
            </a:r>
            <a:r>
              <a:rPr sz="1800" b="1" spc="-95" dirty="0">
                <a:solidFill>
                  <a:srgbClr val="5EC801"/>
                </a:solidFill>
                <a:latin typeface="Arial"/>
                <a:cs typeface="Arial"/>
              </a:rPr>
              <a:t> </a:t>
            </a:r>
            <a:r>
              <a:rPr sz="1800" b="1" spc="-5" dirty="0">
                <a:solidFill>
                  <a:srgbClr val="5EC801"/>
                </a:solidFill>
                <a:latin typeface="Arial"/>
                <a:cs typeface="Arial"/>
              </a:rPr>
              <a:t>1</a:t>
            </a:r>
            <a:endParaRPr sz="1800">
              <a:latin typeface="Arial"/>
              <a:cs typeface="Arial"/>
            </a:endParaRPr>
          </a:p>
        </p:txBody>
      </p:sp>
      <p:sp>
        <p:nvSpPr>
          <p:cNvPr id="3" name="object 3"/>
          <p:cNvSpPr/>
          <p:nvPr/>
        </p:nvSpPr>
        <p:spPr>
          <a:xfrm>
            <a:off x="0" y="0"/>
            <a:ext cx="9144000" cy="6857997"/>
          </a:xfrm>
          <a:prstGeom prst="rect">
            <a:avLst/>
          </a:prstGeom>
          <a:blipFill>
            <a:blip r:embed="rId2" cstate="print"/>
            <a:stretch>
              <a:fillRect/>
            </a:stretch>
          </a:blipFill>
        </p:spPr>
        <p:txBody>
          <a:bodyPr wrap="square" lIns="0" tIns="0" rIns="0" bIns="0" rtlCol="0"/>
          <a:lstStyle/>
          <a:p>
            <a:endParaRPr/>
          </a:p>
        </p:txBody>
      </p:sp>
      <p:grpSp>
        <p:nvGrpSpPr>
          <p:cNvPr id="4" name="object 4"/>
          <p:cNvGrpSpPr/>
          <p:nvPr/>
        </p:nvGrpSpPr>
        <p:grpSpPr>
          <a:xfrm>
            <a:off x="5443728" y="649223"/>
            <a:ext cx="3700779" cy="820419"/>
            <a:chOff x="5443728" y="649223"/>
            <a:chExt cx="3700779" cy="820419"/>
          </a:xfrm>
        </p:grpSpPr>
        <p:sp>
          <p:nvSpPr>
            <p:cNvPr id="5" name="object 5"/>
            <p:cNvSpPr/>
            <p:nvPr/>
          </p:nvSpPr>
          <p:spPr>
            <a:xfrm>
              <a:off x="5443728" y="649223"/>
              <a:ext cx="2048255" cy="819912"/>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6824472" y="649223"/>
              <a:ext cx="2319528" cy="819912"/>
            </a:xfrm>
            <a:prstGeom prst="rect">
              <a:avLst/>
            </a:prstGeom>
            <a:blipFill>
              <a:blip r:embed="rId4" cstate="print"/>
              <a:stretch>
                <a:fillRect/>
              </a:stretch>
            </a:blipFill>
          </p:spPr>
          <p:txBody>
            <a:bodyPr wrap="square" lIns="0" tIns="0" rIns="0" bIns="0" rtlCol="0"/>
            <a:lstStyle/>
            <a:p>
              <a:endParaRPr/>
            </a:p>
          </p:txBody>
        </p:sp>
      </p:grpSp>
      <p:sp>
        <p:nvSpPr>
          <p:cNvPr id="7" name="object 7"/>
          <p:cNvSpPr txBox="1">
            <a:spLocks noGrp="1"/>
          </p:cNvSpPr>
          <p:nvPr>
            <p:ph type="title"/>
          </p:nvPr>
        </p:nvSpPr>
        <p:spPr>
          <a:xfrm>
            <a:off x="5746496" y="784605"/>
            <a:ext cx="3068320" cy="635000"/>
          </a:xfrm>
          <a:prstGeom prst="rect">
            <a:avLst/>
          </a:prstGeom>
        </p:spPr>
        <p:txBody>
          <a:bodyPr vert="horz" wrap="square" lIns="0" tIns="12065" rIns="0" bIns="0" rtlCol="0">
            <a:spAutoFit/>
          </a:bodyPr>
          <a:lstStyle/>
          <a:p>
            <a:pPr marL="12700">
              <a:lnSpc>
                <a:spcPct val="100000"/>
              </a:lnSpc>
              <a:spcBef>
                <a:spcPts val="95"/>
              </a:spcBef>
            </a:pPr>
            <a:r>
              <a:rPr sz="4000" u="none" spc="-5" dirty="0">
                <a:solidFill>
                  <a:srgbClr val="5F682C"/>
                </a:solidFill>
              </a:rPr>
              <a:t>Plant</a:t>
            </a:r>
            <a:r>
              <a:rPr sz="4000" u="none" spc="-65" dirty="0">
                <a:solidFill>
                  <a:srgbClr val="5F682C"/>
                </a:solidFill>
              </a:rPr>
              <a:t> </a:t>
            </a:r>
            <a:r>
              <a:rPr sz="4000" u="none" spc="-10" dirty="0">
                <a:solidFill>
                  <a:srgbClr val="5F682C"/>
                </a:solidFill>
              </a:rPr>
              <a:t>Layout</a:t>
            </a:r>
            <a:endParaRPr sz="4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739" y="20828"/>
            <a:ext cx="3681729" cy="574040"/>
          </a:xfrm>
          <a:prstGeom prst="rect">
            <a:avLst/>
          </a:prstGeom>
        </p:spPr>
        <p:txBody>
          <a:bodyPr vert="horz" wrap="square" lIns="0" tIns="12700" rIns="0" bIns="0" rtlCol="0">
            <a:spAutoFit/>
          </a:bodyPr>
          <a:lstStyle/>
          <a:p>
            <a:pPr marL="12700">
              <a:lnSpc>
                <a:spcPct val="100000"/>
              </a:lnSpc>
              <a:spcBef>
                <a:spcPts val="100"/>
              </a:spcBef>
            </a:pPr>
            <a:r>
              <a:rPr sz="3600" u="heavy" spc="-5" dirty="0">
                <a:solidFill>
                  <a:srgbClr val="5EC801"/>
                </a:solidFill>
                <a:uFill>
                  <a:solidFill>
                    <a:srgbClr val="5EC801"/>
                  </a:solidFill>
                </a:uFill>
              </a:rPr>
              <a:t>Process</a:t>
            </a:r>
            <a:r>
              <a:rPr sz="3600" u="heavy" spc="-60" dirty="0">
                <a:solidFill>
                  <a:srgbClr val="5EC801"/>
                </a:solidFill>
                <a:uFill>
                  <a:solidFill>
                    <a:srgbClr val="5EC801"/>
                  </a:solidFill>
                </a:uFill>
              </a:rPr>
              <a:t> </a:t>
            </a:r>
            <a:r>
              <a:rPr sz="3600" u="heavy" spc="-5" dirty="0">
                <a:solidFill>
                  <a:srgbClr val="5EC801"/>
                </a:solidFill>
                <a:uFill>
                  <a:solidFill>
                    <a:srgbClr val="5EC801"/>
                  </a:solidFill>
                </a:uFill>
              </a:rPr>
              <a:t>Layouts</a:t>
            </a:r>
            <a:endParaRPr sz="3600"/>
          </a:p>
        </p:txBody>
      </p:sp>
      <p:sp>
        <p:nvSpPr>
          <p:cNvPr id="3" name="object 3"/>
          <p:cNvSpPr txBox="1"/>
          <p:nvPr/>
        </p:nvSpPr>
        <p:spPr>
          <a:xfrm>
            <a:off x="78739" y="1044651"/>
            <a:ext cx="8296909" cy="757555"/>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2400" b="1" spc="-5" dirty="0">
                <a:latin typeface="Arial"/>
                <a:cs typeface="Arial"/>
              </a:rPr>
              <a:t>Process layouts </a:t>
            </a:r>
            <a:r>
              <a:rPr sz="2400" dirty="0">
                <a:latin typeface="Arial"/>
                <a:cs typeface="Arial"/>
              </a:rPr>
              <a:t>are </a:t>
            </a:r>
            <a:r>
              <a:rPr sz="2400" spc="-5" dirty="0">
                <a:latin typeface="Arial"/>
                <a:cs typeface="Arial"/>
              </a:rPr>
              <a:t>designed </a:t>
            </a:r>
            <a:r>
              <a:rPr sz="2400" dirty="0">
                <a:latin typeface="Arial"/>
                <a:cs typeface="Arial"/>
              </a:rPr>
              <a:t>to </a:t>
            </a:r>
            <a:r>
              <a:rPr sz="2400" spc="-5" dirty="0">
                <a:latin typeface="Arial"/>
                <a:cs typeface="Arial"/>
              </a:rPr>
              <a:t>process </a:t>
            </a:r>
            <a:r>
              <a:rPr sz="2400" dirty="0">
                <a:latin typeface="Arial"/>
                <a:cs typeface="Arial"/>
              </a:rPr>
              <a:t>items or</a:t>
            </a:r>
            <a:r>
              <a:rPr sz="2400" spc="55" dirty="0">
                <a:latin typeface="Arial"/>
                <a:cs typeface="Arial"/>
              </a:rPr>
              <a:t> </a:t>
            </a:r>
            <a:r>
              <a:rPr sz="2400" spc="-5" dirty="0">
                <a:latin typeface="Arial"/>
                <a:cs typeface="Arial"/>
              </a:rPr>
              <a:t>provide</a:t>
            </a:r>
            <a:endParaRPr sz="2400">
              <a:latin typeface="Arial"/>
              <a:cs typeface="Arial"/>
            </a:endParaRPr>
          </a:p>
          <a:p>
            <a:pPr marL="355600">
              <a:lnSpc>
                <a:spcPct val="100000"/>
              </a:lnSpc>
            </a:pPr>
            <a:r>
              <a:rPr sz="2400" spc="-5" dirty="0">
                <a:latin typeface="Arial"/>
                <a:cs typeface="Arial"/>
              </a:rPr>
              <a:t>services </a:t>
            </a:r>
            <a:r>
              <a:rPr sz="2400" dirty="0">
                <a:latin typeface="Arial"/>
                <a:cs typeface="Arial"/>
              </a:rPr>
              <a:t>that </a:t>
            </a:r>
            <a:r>
              <a:rPr sz="2400" spc="-5" dirty="0">
                <a:latin typeface="Arial"/>
                <a:cs typeface="Arial"/>
              </a:rPr>
              <a:t>involve a variety </a:t>
            </a:r>
            <a:r>
              <a:rPr sz="2400" dirty="0">
                <a:latin typeface="Arial"/>
                <a:cs typeface="Arial"/>
              </a:rPr>
              <a:t>of </a:t>
            </a:r>
            <a:r>
              <a:rPr sz="2400" spc="-5" dirty="0">
                <a:latin typeface="Arial"/>
                <a:cs typeface="Arial"/>
              </a:rPr>
              <a:t>processing</a:t>
            </a:r>
            <a:r>
              <a:rPr sz="2400" spc="110" dirty="0">
                <a:latin typeface="Arial"/>
                <a:cs typeface="Arial"/>
              </a:rPr>
              <a:t> </a:t>
            </a:r>
            <a:r>
              <a:rPr sz="2400" spc="-5" dirty="0">
                <a:latin typeface="Arial"/>
                <a:cs typeface="Arial"/>
              </a:rPr>
              <a:t>requirements.</a:t>
            </a:r>
            <a:endParaRPr sz="2400">
              <a:latin typeface="Arial"/>
              <a:cs typeface="Arial"/>
            </a:endParaRPr>
          </a:p>
        </p:txBody>
      </p:sp>
      <p:sp>
        <p:nvSpPr>
          <p:cNvPr id="4" name="object 4"/>
          <p:cNvSpPr/>
          <p:nvPr/>
        </p:nvSpPr>
        <p:spPr>
          <a:xfrm>
            <a:off x="92075" y="2492844"/>
            <a:ext cx="8966200" cy="3960495"/>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10</a:t>
            </a:r>
            <a:endParaRPr sz="1800">
              <a:latin typeface="Arial"/>
              <a:cs typeface="Arial"/>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10</a:t>
            </a:fld>
            <a:endParaRPr spc="-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356743"/>
            <a:ext cx="8369300" cy="6346825"/>
          </a:xfrm>
          <a:prstGeom prst="rect">
            <a:avLst/>
          </a:prstGeom>
        </p:spPr>
        <p:txBody>
          <a:bodyPr vert="horz" wrap="square" lIns="0" tIns="13335" rIns="0" bIns="0" rtlCol="0">
            <a:spAutoFit/>
          </a:bodyPr>
          <a:lstStyle/>
          <a:p>
            <a:pPr marL="355600" marR="1504315" indent="-342900">
              <a:lnSpc>
                <a:spcPct val="100000"/>
              </a:lnSpc>
              <a:spcBef>
                <a:spcPts val="105"/>
              </a:spcBef>
              <a:buFont typeface="Arial"/>
              <a:buChar char="•"/>
              <a:tabLst>
                <a:tab pos="354965" algn="l"/>
                <a:tab pos="355600" algn="l"/>
              </a:tabLst>
            </a:pPr>
            <a:r>
              <a:rPr sz="2600" b="1" u="heavy" dirty="0">
                <a:uFill>
                  <a:solidFill>
                    <a:srgbClr val="000000"/>
                  </a:solidFill>
                </a:uFill>
                <a:latin typeface="Arial"/>
                <a:cs typeface="Arial"/>
              </a:rPr>
              <a:t>Process oriented plant </a:t>
            </a:r>
            <a:r>
              <a:rPr sz="2600" b="1" u="heavy" spc="-5" dirty="0">
                <a:uFill>
                  <a:solidFill>
                    <a:srgbClr val="000000"/>
                  </a:solidFill>
                </a:uFill>
                <a:latin typeface="Arial"/>
                <a:cs typeface="Arial"/>
              </a:rPr>
              <a:t>layout</a:t>
            </a:r>
            <a:r>
              <a:rPr sz="2600" b="1" u="heavy" spc="-55" dirty="0">
                <a:uFill>
                  <a:solidFill>
                    <a:srgbClr val="000000"/>
                  </a:solidFill>
                </a:uFill>
                <a:latin typeface="Arial"/>
                <a:cs typeface="Arial"/>
              </a:rPr>
              <a:t> </a:t>
            </a:r>
            <a:r>
              <a:rPr sz="2600" b="1" u="heavy" dirty="0">
                <a:uFill>
                  <a:solidFill>
                    <a:srgbClr val="000000"/>
                  </a:solidFill>
                </a:uFill>
                <a:latin typeface="Arial"/>
                <a:cs typeface="Arial"/>
              </a:rPr>
              <a:t>(Functional  </a:t>
            </a:r>
            <a:r>
              <a:rPr sz="2600" b="1" u="heavy" spc="-5" dirty="0">
                <a:uFill>
                  <a:solidFill>
                    <a:srgbClr val="000000"/>
                  </a:solidFill>
                </a:uFill>
                <a:latin typeface="Arial"/>
                <a:cs typeface="Arial"/>
              </a:rPr>
              <a:t>Layout)</a:t>
            </a:r>
            <a:endParaRPr sz="2600">
              <a:latin typeface="Arial"/>
              <a:cs typeface="Arial"/>
            </a:endParaRPr>
          </a:p>
          <a:p>
            <a:pPr marL="756285" lvl="1" indent="-287020">
              <a:lnSpc>
                <a:spcPct val="100000"/>
              </a:lnSpc>
              <a:spcBef>
                <a:spcPts val="530"/>
              </a:spcBef>
              <a:buChar char="–"/>
              <a:tabLst>
                <a:tab pos="756285" algn="l"/>
                <a:tab pos="756920" algn="l"/>
              </a:tabLst>
            </a:pPr>
            <a:r>
              <a:rPr sz="2200" spc="-5" dirty="0">
                <a:latin typeface="Arial"/>
                <a:cs typeface="Arial"/>
              </a:rPr>
              <a:t>This type of plant layout is useful when the</a:t>
            </a:r>
            <a:r>
              <a:rPr sz="2200" spc="65" dirty="0">
                <a:latin typeface="Arial"/>
                <a:cs typeface="Arial"/>
              </a:rPr>
              <a:t> </a:t>
            </a:r>
            <a:r>
              <a:rPr sz="2200" spc="-5" dirty="0">
                <a:latin typeface="Arial"/>
                <a:cs typeface="Arial"/>
              </a:rPr>
              <a:t>production</a:t>
            </a:r>
            <a:endParaRPr sz="2200">
              <a:latin typeface="Arial"/>
              <a:cs typeface="Arial"/>
            </a:endParaRPr>
          </a:p>
          <a:p>
            <a:pPr marL="756285">
              <a:lnSpc>
                <a:spcPct val="100000"/>
              </a:lnSpc>
            </a:pPr>
            <a:r>
              <a:rPr sz="2200" spc="-5" dirty="0">
                <a:latin typeface="Arial"/>
                <a:cs typeface="Arial"/>
              </a:rPr>
              <a:t>process is organized </a:t>
            </a:r>
            <a:r>
              <a:rPr sz="2200" dirty="0">
                <a:latin typeface="Arial"/>
                <a:cs typeface="Arial"/>
              </a:rPr>
              <a:t>in</a:t>
            </a:r>
            <a:r>
              <a:rPr sz="2200" spc="-5" dirty="0">
                <a:latin typeface="Arial"/>
                <a:cs typeface="Arial"/>
              </a:rPr>
              <a:t> batches.</a:t>
            </a:r>
            <a:endParaRPr sz="2200">
              <a:latin typeface="Arial"/>
              <a:cs typeface="Arial"/>
            </a:endParaRPr>
          </a:p>
          <a:p>
            <a:pPr marL="756285" marR="782955" lvl="1" indent="-287020">
              <a:lnSpc>
                <a:spcPct val="100000"/>
              </a:lnSpc>
              <a:spcBef>
                <a:spcPts val="530"/>
              </a:spcBef>
              <a:buChar char="–"/>
              <a:tabLst>
                <a:tab pos="756285" algn="l"/>
                <a:tab pos="756920" algn="l"/>
              </a:tabLst>
            </a:pPr>
            <a:r>
              <a:rPr sz="2200" spc="-5" dirty="0">
                <a:latin typeface="Arial"/>
                <a:cs typeface="Arial"/>
              </a:rPr>
              <a:t>Personnel and equipment to perform the same function  are allocated in the same</a:t>
            </a:r>
            <a:r>
              <a:rPr sz="2200" spc="20" dirty="0">
                <a:latin typeface="Arial"/>
                <a:cs typeface="Arial"/>
              </a:rPr>
              <a:t> </a:t>
            </a:r>
            <a:r>
              <a:rPr sz="2200" spc="-5" dirty="0">
                <a:latin typeface="Arial"/>
                <a:cs typeface="Arial"/>
              </a:rPr>
              <a:t>area.</a:t>
            </a:r>
            <a:endParaRPr sz="2200">
              <a:latin typeface="Arial"/>
              <a:cs typeface="Arial"/>
            </a:endParaRPr>
          </a:p>
          <a:p>
            <a:pPr marL="756285" marR="377825" lvl="1" indent="-287020">
              <a:lnSpc>
                <a:spcPct val="100000"/>
              </a:lnSpc>
              <a:spcBef>
                <a:spcPts val="525"/>
              </a:spcBef>
              <a:buChar char="–"/>
              <a:tabLst>
                <a:tab pos="756285" algn="l"/>
                <a:tab pos="756920" algn="l"/>
              </a:tabLst>
            </a:pPr>
            <a:r>
              <a:rPr sz="2200" spc="-5" dirty="0">
                <a:latin typeface="Arial"/>
                <a:cs typeface="Arial"/>
              </a:rPr>
              <a:t>The different items have to move from one area to another  one, according to the </a:t>
            </a:r>
            <a:r>
              <a:rPr sz="2200" dirty="0">
                <a:latin typeface="Arial"/>
                <a:cs typeface="Arial"/>
              </a:rPr>
              <a:t>sequence </a:t>
            </a:r>
            <a:r>
              <a:rPr sz="2200" spc="-5" dirty="0">
                <a:latin typeface="Arial"/>
                <a:cs typeface="Arial"/>
              </a:rPr>
              <a:t>of operations previously  established.</a:t>
            </a:r>
            <a:endParaRPr sz="2200">
              <a:latin typeface="Arial"/>
              <a:cs typeface="Arial"/>
            </a:endParaRPr>
          </a:p>
          <a:p>
            <a:pPr marL="756285" marR="335280" lvl="1" indent="-287020">
              <a:lnSpc>
                <a:spcPct val="100000"/>
              </a:lnSpc>
              <a:spcBef>
                <a:spcPts val="535"/>
              </a:spcBef>
              <a:buChar char="–"/>
              <a:tabLst>
                <a:tab pos="756285" algn="l"/>
                <a:tab pos="756920" algn="l"/>
              </a:tabLst>
            </a:pPr>
            <a:r>
              <a:rPr sz="2200" spc="-5" dirty="0">
                <a:latin typeface="Arial"/>
                <a:cs typeface="Arial"/>
              </a:rPr>
              <a:t>The variety of products to produce will lead to a diversity of  flows through the</a:t>
            </a:r>
            <a:r>
              <a:rPr sz="2200" spc="10" dirty="0">
                <a:latin typeface="Arial"/>
                <a:cs typeface="Arial"/>
              </a:rPr>
              <a:t> </a:t>
            </a:r>
            <a:r>
              <a:rPr sz="2200" spc="-5" dirty="0">
                <a:latin typeface="Arial"/>
                <a:cs typeface="Arial"/>
              </a:rPr>
              <a:t>facility.</a:t>
            </a:r>
            <a:endParaRPr sz="2200">
              <a:latin typeface="Arial"/>
              <a:cs typeface="Arial"/>
            </a:endParaRPr>
          </a:p>
          <a:p>
            <a:pPr marL="756285" marR="382270" lvl="1" indent="-287020">
              <a:lnSpc>
                <a:spcPct val="100000"/>
              </a:lnSpc>
              <a:spcBef>
                <a:spcPts val="525"/>
              </a:spcBef>
              <a:buChar char="–"/>
              <a:tabLst>
                <a:tab pos="756285" algn="l"/>
                <a:tab pos="756920" algn="l"/>
              </a:tabLst>
            </a:pPr>
            <a:r>
              <a:rPr sz="2200" spc="-5" dirty="0">
                <a:latin typeface="Arial"/>
                <a:cs typeface="Arial"/>
              </a:rPr>
              <a:t>The variations in the production volumes from one period  to the next one (short periods of time) may lead to  modifications in the manufactured quantities as well as the  types of products to be</a:t>
            </a:r>
            <a:r>
              <a:rPr sz="2200" spc="15" dirty="0">
                <a:latin typeface="Arial"/>
                <a:cs typeface="Arial"/>
              </a:rPr>
              <a:t> </a:t>
            </a:r>
            <a:r>
              <a:rPr sz="2200" spc="-5" dirty="0">
                <a:latin typeface="Arial"/>
                <a:cs typeface="Arial"/>
              </a:rPr>
              <a:t>produced.</a:t>
            </a:r>
            <a:endParaRPr sz="2200">
              <a:latin typeface="Arial"/>
              <a:cs typeface="Arial"/>
            </a:endParaRPr>
          </a:p>
          <a:p>
            <a:pPr>
              <a:lnSpc>
                <a:spcPct val="100000"/>
              </a:lnSpc>
            </a:pPr>
            <a:endParaRPr sz="2400">
              <a:latin typeface="Arial"/>
              <a:cs typeface="Arial"/>
            </a:endParaRPr>
          </a:p>
          <a:p>
            <a:pPr marR="5080" algn="r">
              <a:lnSpc>
                <a:spcPct val="100000"/>
              </a:lnSpc>
              <a:spcBef>
                <a:spcPts val="1639"/>
              </a:spcBef>
            </a:pPr>
            <a:r>
              <a:rPr sz="1800" b="1" spc="-5" dirty="0">
                <a:solidFill>
                  <a:srgbClr val="5EC801"/>
                </a:solidFill>
                <a:latin typeface="Arial"/>
                <a:cs typeface="Arial"/>
              </a:rPr>
              <a:t>Page</a:t>
            </a:r>
            <a:r>
              <a:rPr sz="1800" b="1" spc="-95" dirty="0">
                <a:solidFill>
                  <a:srgbClr val="5EC801"/>
                </a:solidFill>
                <a:latin typeface="Arial"/>
                <a:cs typeface="Arial"/>
              </a:rPr>
              <a:t> </a:t>
            </a:r>
            <a:r>
              <a:rPr sz="1800" b="1" spc="-110" dirty="0">
                <a:solidFill>
                  <a:srgbClr val="5EC801"/>
                </a:solidFill>
                <a:latin typeface="Arial"/>
                <a:cs typeface="Arial"/>
              </a:rPr>
              <a:t>11</a:t>
            </a:r>
            <a:endParaRPr sz="18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739" y="1043127"/>
            <a:ext cx="2039620" cy="452120"/>
          </a:xfrm>
          <a:prstGeom prst="rect">
            <a:avLst/>
          </a:prstGeom>
        </p:spPr>
        <p:txBody>
          <a:bodyPr vert="horz" wrap="square" lIns="0" tIns="12065" rIns="0" bIns="0" rtlCol="0">
            <a:spAutoFit/>
          </a:bodyPr>
          <a:lstStyle/>
          <a:p>
            <a:pPr marL="12700">
              <a:lnSpc>
                <a:spcPct val="100000"/>
              </a:lnSpc>
              <a:spcBef>
                <a:spcPts val="95"/>
              </a:spcBef>
            </a:pPr>
            <a:r>
              <a:rPr spc="-5" dirty="0"/>
              <a:t>Advantages</a:t>
            </a:r>
          </a:p>
        </p:txBody>
      </p:sp>
      <p:sp>
        <p:nvSpPr>
          <p:cNvPr id="6" name="object 6"/>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14</a:t>
            </a:r>
            <a:endParaRPr sz="1800">
              <a:latin typeface="Arial"/>
              <a:cs typeface="Arial"/>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12</a:t>
            </a:fld>
            <a:endParaRPr spc="-5" dirty="0"/>
          </a:p>
        </p:txBody>
      </p:sp>
      <p:sp>
        <p:nvSpPr>
          <p:cNvPr id="3" name="object 3"/>
          <p:cNvSpPr txBox="1"/>
          <p:nvPr/>
        </p:nvSpPr>
        <p:spPr>
          <a:xfrm>
            <a:off x="78739" y="1528064"/>
            <a:ext cx="4126229" cy="2385060"/>
          </a:xfrm>
          <a:prstGeom prst="rect">
            <a:avLst/>
          </a:prstGeom>
        </p:spPr>
        <p:txBody>
          <a:bodyPr vert="horz" wrap="square" lIns="0" tIns="12700" rIns="0" bIns="0" rtlCol="0">
            <a:spAutoFit/>
          </a:bodyPr>
          <a:lstStyle/>
          <a:p>
            <a:pPr marL="355600" marR="691515" indent="-342900">
              <a:lnSpc>
                <a:spcPct val="100000"/>
              </a:lnSpc>
              <a:spcBef>
                <a:spcPts val="100"/>
              </a:spcBef>
              <a:buFont typeface="Wingdings"/>
              <a:buChar char=""/>
              <a:tabLst>
                <a:tab pos="354965" algn="l"/>
                <a:tab pos="355600" algn="l"/>
              </a:tabLst>
            </a:pPr>
            <a:r>
              <a:rPr sz="1800" spc="-5" dirty="0">
                <a:latin typeface="Arial"/>
                <a:cs typeface="Arial"/>
              </a:rPr>
              <a:t>Handle a variety </a:t>
            </a:r>
            <a:r>
              <a:rPr sz="1800" dirty="0">
                <a:latin typeface="Arial"/>
                <a:cs typeface="Arial"/>
              </a:rPr>
              <a:t>of </a:t>
            </a:r>
            <a:r>
              <a:rPr sz="1800" spc="-5" dirty="0">
                <a:latin typeface="Arial"/>
                <a:cs typeface="Arial"/>
              </a:rPr>
              <a:t>processing  requirements</a:t>
            </a:r>
            <a:endParaRPr sz="1800">
              <a:latin typeface="Arial"/>
              <a:cs typeface="Arial"/>
            </a:endParaRPr>
          </a:p>
          <a:p>
            <a:pPr marL="355600" indent="-342900">
              <a:lnSpc>
                <a:spcPct val="100000"/>
              </a:lnSpc>
              <a:spcBef>
                <a:spcPts val="430"/>
              </a:spcBef>
              <a:buFont typeface="Wingdings"/>
              <a:buChar char=""/>
              <a:tabLst>
                <a:tab pos="354965" algn="l"/>
                <a:tab pos="355600" algn="l"/>
              </a:tabLst>
            </a:pPr>
            <a:r>
              <a:rPr sz="1800" spc="-5" dirty="0">
                <a:latin typeface="Arial"/>
                <a:cs typeface="Arial"/>
              </a:rPr>
              <a:t>Not vulnerable </a:t>
            </a:r>
            <a:r>
              <a:rPr sz="1800" dirty="0">
                <a:latin typeface="Arial"/>
                <a:cs typeface="Arial"/>
              </a:rPr>
              <a:t>to </a:t>
            </a:r>
            <a:r>
              <a:rPr sz="1800" spc="-5" dirty="0">
                <a:latin typeface="Arial"/>
                <a:cs typeface="Arial"/>
              </a:rPr>
              <a:t>equipment</a:t>
            </a:r>
            <a:r>
              <a:rPr sz="1800" spc="10" dirty="0">
                <a:latin typeface="Arial"/>
                <a:cs typeface="Arial"/>
              </a:rPr>
              <a:t> </a:t>
            </a:r>
            <a:r>
              <a:rPr sz="1800" spc="-5" dirty="0">
                <a:latin typeface="Arial"/>
                <a:cs typeface="Arial"/>
              </a:rPr>
              <a:t>failures</a:t>
            </a:r>
            <a:endParaRPr sz="1800">
              <a:latin typeface="Arial"/>
              <a:cs typeface="Arial"/>
            </a:endParaRPr>
          </a:p>
          <a:p>
            <a:pPr marL="355600" marR="5080" indent="-342900">
              <a:lnSpc>
                <a:spcPct val="100000"/>
              </a:lnSpc>
              <a:spcBef>
                <a:spcPts val="434"/>
              </a:spcBef>
              <a:buFont typeface="Wingdings"/>
              <a:buChar char=""/>
              <a:tabLst>
                <a:tab pos="354965" algn="l"/>
                <a:tab pos="355600" algn="l"/>
              </a:tabLst>
            </a:pPr>
            <a:r>
              <a:rPr sz="1800" spc="-5" dirty="0">
                <a:latin typeface="Arial"/>
                <a:cs typeface="Arial"/>
              </a:rPr>
              <a:t>General-purpose equipment is less  </a:t>
            </a:r>
            <a:r>
              <a:rPr sz="1800" dirty="0">
                <a:latin typeface="Arial"/>
                <a:cs typeface="Arial"/>
              </a:rPr>
              <a:t>costly </a:t>
            </a:r>
            <a:r>
              <a:rPr sz="1800" spc="-5" dirty="0">
                <a:latin typeface="Arial"/>
                <a:cs typeface="Arial"/>
              </a:rPr>
              <a:t>and is easier and less </a:t>
            </a:r>
            <a:r>
              <a:rPr sz="1800" dirty="0">
                <a:latin typeface="Arial"/>
                <a:cs typeface="Arial"/>
              </a:rPr>
              <a:t>costly</a:t>
            </a:r>
            <a:r>
              <a:rPr sz="1800" spc="-35" dirty="0">
                <a:latin typeface="Arial"/>
                <a:cs typeface="Arial"/>
              </a:rPr>
              <a:t> </a:t>
            </a:r>
            <a:r>
              <a:rPr sz="1800" dirty="0">
                <a:latin typeface="Arial"/>
                <a:cs typeface="Arial"/>
              </a:rPr>
              <a:t>to  </a:t>
            </a:r>
            <a:r>
              <a:rPr sz="1800" spc="-5" dirty="0">
                <a:latin typeface="Arial"/>
                <a:cs typeface="Arial"/>
              </a:rPr>
              <a:t>maintain</a:t>
            </a:r>
            <a:endParaRPr sz="1800">
              <a:latin typeface="Arial"/>
              <a:cs typeface="Arial"/>
            </a:endParaRPr>
          </a:p>
          <a:p>
            <a:pPr marL="355600" marR="234950" indent="-342900">
              <a:lnSpc>
                <a:spcPct val="100000"/>
              </a:lnSpc>
              <a:spcBef>
                <a:spcPts val="430"/>
              </a:spcBef>
              <a:buFont typeface="Wingdings"/>
              <a:buChar char=""/>
              <a:tabLst>
                <a:tab pos="354965" algn="l"/>
                <a:tab pos="355600" algn="l"/>
              </a:tabLst>
            </a:pPr>
            <a:r>
              <a:rPr sz="1800" spc="-5" dirty="0">
                <a:latin typeface="Arial"/>
                <a:cs typeface="Arial"/>
              </a:rPr>
              <a:t>Possible </a:t>
            </a:r>
            <a:r>
              <a:rPr sz="1800" dirty="0">
                <a:latin typeface="Arial"/>
                <a:cs typeface="Arial"/>
              </a:rPr>
              <a:t>to </a:t>
            </a:r>
            <a:r>
              <a:rPr sz="1800" spc="-5" dirty="0">
                <a:latin typeface="Arial"/>
                <a:cs typeface="Arial"/>
              </a:rPr>
              <a:t>use individual incentive  systems</a:t>
            </a:r>
            <a:endParaRPr sz="1800">
              <a:latin typeface="Arial"/>
              <a:cs typeface="Arial"/>
            </a:endParaRPr>
          </a:p>
        </p:txBody>
      </p:sp>
      <p:sp>
        <p:nvSpPr>
          <p:cNvPr id="4" name="object 4"/>
          <p:cNvSpPr txBox="1"/>
          <p:nvPr/>
        </p:nvSpPr>
        <p:spPr>
          <a:xfrm>
            <a:off x="4724527" y="1043127"/>
            <a:ext cx="2534920" cy="452120"/>
          </a:xfrm>
          <a:prstGeom prst="rect">
            <a:avLst/>
          </a:prstGeom>
        </p:spPr>
        <p:txBody>
          <a:bodyPr vert="horz" wrap="square" lIns="0" tIns="12065" rIns="0" bIns="0" rtlCol="0">
            <a:spAutoFit/>
          </a:bodyPr>
          <a:lstStyle/>
          <a:p>
            <a:pPr marL="12700">
              <a:lnSpc>
                <a:spcPct val="100000"/>
              </a:lnSpc>
              <a:spcBef>
                <a:spcPts val="95"/>
              </a:spcBef>
            </a:pPr>
            <a:r>
              <a:rPr sz="2800" b="1" u="heavy" spc="-5" dirty="0">
                <a:uFill>
                  <a:solidFill>
                    <a:srgbClr val="000000"/>
                  </a:solidFill>
                </a:uFill>
                <a:latin typeface="Arial"/>
                <a:cs typeface="Arial"/>
              </a:rPr>
              <a:t>Disadvantages</a:t>
            </a:r>
            <a:endParaRPr sz="2800">
              <a:latin typeface="Arial"/>
              <a:cs typeface="Arial"/>
            </a:endParaRPr>
          </a:p>
        </p:txBody>
      </p:sp>
      <p:sp>
        <p:nvSpPr>
          <p:cNvPr id="5" name="object 5"/>
          <p:cNvSpPr txBox="1"/>
          <p:nvPr/>
        </p:nvSpPr>
        <p:spPr>
          <a:xfrm>
            <a:off x="4724527" y="1471675"/>
            <a:ext cx="4289425" cy="4223385"/>
          </a:xfrm>
          <a:prstGeom prst="rect">
            <a:avLst/>
          </a:prstGeom>
        </p:spPr>
        <p:txBody>
          <a:bodyPr vert="horz" wrap="square" lIns="0" tIns="64135" rIns="0" bIns="0" rtlCol="0">
            <a:spAutoFit/>
          </a:bodyPr>
          <a:lstStyle/>
          <a:p>
            <a:pPr marL="355600" indent="-342900">
              <a:lnSpc>
                <a:spcPct val="100000"/>
              </a:lnSpc>
              <a:spcBef>
                <a:spcPts val="505"/>
              </a:spcBef>
              <a:buFont typeface="Wingdings"/>
              <a:buChar char=""/>
              <a:tabLst>
                <a:tab pos="354965" algn="l"/>
                <a:tab pos="355600" algn="l"/>
              </a:tabLst>
            </a:pPr>
            <a:r>
              <a:rPr sz="1800" spc="-5" dirty="0">
                <a:latin typeface="Arial"/>
                <a:cs typeface="Arial"/>
              </a:rPr>
              <a:t>In-process inventory </a:t>
            </a:r>
            <a:r>
              <a:rPr sz="1800" dirty="0">
                <a:latin typeface="Arial"/>
                <a:cs typeface="Arial"/>
              </a:rPr>
              <a:t>costs </a:t>
            </a:r>
            <a:r>
              <a:rPr sz="1800" spc="-5" dirty="0">
                <a:latin typeface="Arial"/>
                <a:cs typeface="Arial"/>
              </a:rPr>
              <a:t>can be</a:t>
            </a:r>
            <a:r>
              <a:rPr sz="1800" dirty="0">
                <a:latin typeface="Arial"/>
                <a:cs typeface="Arial"/>
              </a:rPr>
              <a:t> </a:t>
            </a:r>
            <a:r>
              <a:rPr sz="1800" spc="-5" dirty="0">
                <a:latin typeface="Arial"/>
                <a:cs typeface="Arial"/>
              </a:rPr>
              <a:t>high</a:t>
            </a:r>
            <a:endParaRPr sz="1800">
              <a:latin typeface="Arial"/>
              <a:cs typeface="Arial"/>
            </a:endParaRPr>
          </a:p>
          <a:p>
            <a:pPr marL="355600" marR="5080" indent="-342900">
              <a:lnSpc>
                <a:spcPct val="100000"/>
              </a:lnSpc>
              <a:spcBef>
                <a:spcPts val="409"/>
              </a:spcBef>
              <a:buFont typeface="Wingdings"/>
              <a:buChar char=""/>
              <a:tabLst>
                <a:tab pos="354965" algn="l"/>
                <a:tab pos="355600" algn="l"/>
              </a:tabLst>
            </a:pPr>
            <a:r>
              <a:rPr sz="1800" spc="-5" dirty="0">
                <a:latin typeface="Arial"/>
                <a:cs typeface="Arial"/>
              </a:rPr>
              <a:t>Routing and scheduling pose continual  challenges</a:t>
            </a:r>
            <a:endParaRPr sz="1800">
              <a:latin typeface="Arial"/>
              <a:cs typeface="Arial"/>
            </a:endParaRPr>
          </a:p>
          <a:p>
            <a:pPr marL="355600" indent="-342900">
              <a:lnSpc>
                <a:spcPct val="100000"/>
              </a:lnSpc>
              <a:spcBef>
                <a:spcPts val="395"/>
              </a:spcBef>
              <a:buFont typeface="Wingdings"/>
              <a:buChar char=""/>
              <a:tabLst>
                <a:tab pos="354965" algn="l"/>
                <a:tab pos="355600" algn="l"/>
              </a:tabLst>
            </a:pPr>
            <a:r>
              <a:rPr sz="1800" spc="-5" dirty="0">
                <a:latin typeface="Arial"/>
                <a:cs typeface="Arial"/>
              </a:rPr>
              <a:t>Equipment utilization rates are</a:t>
            </a:r>
            <a:r>
              <a:rPr sz="1800" spc="15" dirty="0">
                <a:latin typeface="Arial"/>
                <a:cs typeface="Arial"/>
              </a:rPr>
              <a:t> </a:t>
            </a:r>
            <a:r>
              <a:rPr sz="1800" spc="-5" dirty="0">
                <a:latin typeface="Arial"/>
                <a:cs typeface="Arial"/>
              </a:rPr>
              <a:t>low</a:t>
            </a:r>
            <a:endParaRPr sz="1800">
              <a:latin typeface="Arial"/>
              <a:cs typeface="Arial"/>
            </a:endParaRPr>
          </a:p>
          <a:p>
            <a:pPr marL="355600" marR="403225" indent="-342900">
              <a:lnSpc>
                <a:spcPct val="100000"/>
              </a:lnSpc>
              <a:spcBef>
                <a:spcPts val="400"/>
              </a:spcBef>
              <a:buFont typeface="Wingdings"/>
              <a:buChar char=""/>
              <a:tabLst>
                <a:tab pos="354965" algn="l"/>
                <a:tab pos="355600" algn="l"/>
              </a:tabLst>
            </a:pPr>
            <a:r>
              <a:rPr sz="1800" spc="-5" dirty="0">
                <a:latin typeface="Arial"/>
                <a:cs typeface="Arial"/>
              </a:rPr>
              <a:t>Material handling is slow and  </a:t>
            </a:r>
            <a:r>
              <a:rPr sz="1800" spc="-10" dirty="0">
                <a:latin typeface="Arial"/>
                <a:cs typeface="Arial"/>
              </a:rPr>
              <a:t>inefficient, </a:t>
            </a:r>
            <a:r>
              <a:rPr sz="1800" spc="-5" dirty="0">
                <a:latin typeface="Arial"/>
                <a:cs typeface="Arial"/>
              </a:rPr>
              <a:t>and more </a:t>
            </a:r>
            <a:r>
              <a:rPr sz="1800" dirty="0">
                <a:latin typeface="Arial"/>
                <a:cs typeface="Arial"/>
              </a:rPr>
              <a:t>costly </a:t>
            </a:r>
            <a:r>
              <a:rPr sz="1800" spc="-5" dirty="0">
                <a:latin typeface="Arial"/>
                <a:cs typeface="Arial"/>
              </a:rPr>
              <a:t>per</a:t>
            </a:r>
            <a:r>
              <a:rPr sz="1800" spc="10" dirty="0">
                <a:latin typeface="Arial"/>
                <a:cs typeface="Arial"/>
              </a:rPr>
              <a:t> </a:t>
            </a:r>
            <a:r>
              <a:rPr sz="1800" spc="-5" dirty="0">
                <a:latin typeface="Arial"/>
                <a:cs typeface="Arial"/>
              </a:rPr>
              <a:t>unit</a:t>
            </a:r>
            <a:endParaRPr sz="1800">
              <a:latin typeface="Arial"/>
              <a:cs typeface="Arial"/>
            </a:endParaRPr>
          </a:p>
          <a:p>
            <a:pPr marL="355600" marR="281940" indent="-342900">
              <a:lnSpc>
                <a:spcPct val="100000"/>
              </a:lnSpc>
              <a:spcBef>
                <a:spcPts val="405"/>
              </a:spcBef>
              <a:buFont typeface="Wingdings"/>
              <a:buChar char=""/>
              <a:tabLst>
                <a:tab pos="354965" algn="l"/>
                <a:tab pos="355600" algn="l"/>
              </a:tabLst>
            </a:pPr>
            <a:r>
              <a:rPr sz="1800" spc="-5" dirty="0">
                <a:latin typeface="Arial"/>
                <a:cs typeface="Arial"/>
              </a:rPr>
              <a:t>Job complexities reduce </a:t>
            </a:r>
            <a:r>
              <a:rPr sz="1800" dirty="0">
                <a:latin typeface="Arial"/>
                <a:cs typeface="Arial"/>
              </a:rPr>
              <a:t>the </a:t>
            </a:r>
            <a:r>
              <a:rPr sz="1800" spc="-5" dirty="0">
                <a:latin typeface="Arial"/>
                <a:cs typeface="Arial"/>
              </a:rPr>
              <a:t>span </a:t>
            </a:r>
            <a:r>
              <a:rPr sz="1800" dirty="0">
                <a:latin typeface="Arial"/>
                <a:cs typeface="Arial"/>
              </a:rPr>
              <a:t>of  </a:t>
            </a:r>
            <a:r>
              <a:rPr sz="1800" spc="-5" dirty="0">
                <a:latin typeface="Arial"/>
                <a:cs typeface="Arial"/>
              </a:rPr>
              <a:t>supervision and result higher  supervisory</a:t>
            </a:r>
            <a:r>
              <a:rPr sz="1800" spc="-10" dirty="0">
                <a:latin typeface="Arial"/>
                <a:cs typeface="Arial"/>
              </a:rPr>
              <a:t> </a:t>
            </a:r>
            <a:r>
              <a:rPr sz="1800" spc="-5" dirty="0">
                <a:latin typeface="Arial"/>
                <a:cs typeface="Arial"/>
              </a:rPr>
              <a:t>costs</a:t>
            </a:r>
            <a:endParaRPr sz="1800">
              <a:latin typeface="Arial"/>
              <a:cs typeface="Arial"/>
            </a:endParaRPr>
          </a:p>
          <a:p>
            <a:pPr marL="355600" marR="132715" indent="-342900">
              <a:lnSpc>
                <a:spcPct val="100000"/>
              </a:lnSpc>
              <a:spcBef>
                <a:spcPts val="400"/>
              </a:spcBef>
              <a:buFont typeface="Wingdings"/>
              <a:buChar char=""/>
              <a:tabLst>
                <a:tab pos="354965" algn="l"/>
                <a:tab pos="355600" algn="l"/>
              </a:tabLst>
            </a:pPr>
            <a:r>
              <a:rPr sz="1800" spc="-5" dirty="0">
                <a:latin typeface="Arial"/>
                <a:cs typeface="Arial"/>
              </a:rPr>
              <a:t>Special attention necessary </a:t>
            </a:r>
            <a:r>
              <a:rPr sz="1800" dirty="0">
                <a:latin typeface="Arial"/>
                <a:cs typeface="Arial"/>
              </a:rPr>
              <a:t>for </a:t>
            </a:r>
            <a:r>
              <a:rPr sz="1800" spc="-5" dirty="0">
                <a:latin typeface="Arial"/>
                <a:cs typeface="Arial"/>
              </a:rPr>
              <a:t>each  product or customer and low volumes  result in higher unit</a:t>
            </a:r>
            <a:r>
              <a:rPr sz="1800" spc="5" dirty="0">
                <a:latin typeface="Arial"/>
                <a:cs typeface="Arial"/>
              </a:rPr>
              <a:t> </a:t>
            </a:r>
            <a:r>
              <a:rPr sz="1800" dirty="0">
                <a:latin typeface="Arial"/>
                <a:cs typeface="Arial"/>
              </a:rPr>
              <a:t>costs</a:t>
            </a:r>
            <a:endParaRPr sz="1800">
              <a:latin typeface="Arial"/>
              <a:cs typeface="Arial"/>
            </a:endParaRPr>
          </a:p>
          <a:p>
            <a:pPr marL="355600" marR="310515" indent="-342900">
              <a:lnSpc>
                <a:spcPct val="100000"/>
              </a:lnSpc>
              <a:spcBef>
                <a:spcPts val="395"/>
              </a:spcBef>
              <a:buFont typeface="Wingdings"/>
              <a:buChar char=""/>
              <a:tabLst>
                <a:tab pos="354965" algn="l"/>
                <a:tab pos="355600" algn="l"/>
              </a:tabLst>
            </a:pPr>
            <a:r>
              <a:rPr sz="1800" spc="-5" dirty="0">
                <a:latin typeface="Arial"/>
                <a:cs typeface="Arial"/>
              </a:rPr>
              <a:t>Accounting, inventory control, and  purchasing are much more involved</a:t>
            </a:r>
            <a:endParaRPr sz="180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739" y="20828"/>
            <a:ext cx="5053965" cy="574040"/>
          </a:xfrm>
          <a:prstGeom prst="rect">
            <a:avLst/>
          </a:prstGeom>
        </p:spPr>
        <p:txBody>
          <a:bodyPr vert="horz" wrap="square" lIns="0" tIns="12700" rIns="0" bIns="0" rtlCol="0">
            <a:spAutoFit/>
          </a:bodyPr>
          <a:lstStyle/>
          <a:p>
            <a:pPr marL="12700">
              <a:lnSpc>
                <a:spcPct val="100000"/>
              </a:lnSpc>
              <a:spcBef>
                <a:spcPts val="100"/>
              </a:spcBef>
            </a:pPr>
            <a:r>
              <a:rPr sz="3600" u="heavy" spc="-5" dirty="0">
                <a:solidFill>
                  <a:srgbClr val="5EC801"/>
                </a:solidFill>
                <a:uFill>
                  <a:solidFill>
                    <a:srgbClr val="5EC801"/>
                  </a:solidFill>
                </a:uFill>
              </a:rPr>
              <a:t>Fixed-Position</a:t>
            </a:r>
            <a:r>
              <a:rPr sz="3600" u="heavy" spc="-20" dirty="0">
                <a:solidFill>
                  <a:srgbClr val="5EC801"/>
                </a:solidFill>
                <a:uFill>
                  <a:solidFill>
                    <a:srgbClr val="5EC801"/>
                  </a:solidFill>
                </a:uFill>
              </a:rPr>
              <a:t> </a:t>
            </a:r>
            <a:r>
              <a:rPr sz="3600" u="heavy" spc="-5" dirty="0">
                <a:solidFill>
                  <a:srgbClr val="5EC801"/>
                </a:solidFill>
                <a:uFill>
                  <a:solidFill>
                    <a:srgbClr val="5EC801"/>
                  </a:solidFill>
                </a:uFill>
              </a:rPr>
              <a:t>Layouts</a:t>
            </a:r>
            <a:endParaRPr sz="3600"/>
          </a:p>
        </p:txBody>
      </p:sp>
      <p:sp>
        <p:nvSpPr>
          <p:cNvPr id="4" name="object 4"/>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14</a:t>
            </a:r>
            <a:endParaRPr sz="180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13</a:t>
            </a:fld>
            <a:endParaRPr spc="-5" dirty="0"/>
          </a:p>
        </p:txBody>
      </p:sp>
      <p:sp>
        <p:nvSpPr>
          <p:cNvPr id="3" name="object 3"/>
          <p:cNvSpPr txBox="1"/>
          <p:nvPr/>
        </p:nvSpPr>
        <p:spPr>
          <a:xfrm>
            <a:off x="78739" y="1044651"/>
            <a:ext cx="8636635" cy="3464560"/>
          </a:xfrm>
          <a:prstGeom prst="rect">
            <a:avLst/>
          </a:prstGeom>
        </p:spPr>
        <p:txBody>
          <a:bodyPr vert="horz" wrap="square" lIns="0" tIns="12700" rIns="0" bIns="0" rtlCol="0">
            <a:spAutoFit/>
          </a:bodyPr>
          <a:lstStyle/>
          <a:p>
            <a:pPr marL="355600" marR="5080" indent="-342900" algn="just">
              <a:lnSpc>
                <a:spcPct val="100000"/>
              </a:lnSpc>
              <a:spcBef>
                <a:spcPts val="100"/>
              </a:spcBef>
              <a:buChar char="•"/>
              <a:tabLst>
                <a:tab pos="355600" algn="l"/>
              </a:tabLst>
            </a:pPr>
            <a:r>
              <a:rPr sz="2400" dirty="0">
                <a:latin typeface="Arial"/>
                <a:cs typeface="Arial"/>
              </a:rPr>
              <a:t>In </a:t>
            </a:r>
            <a:r>
              <a:rPr sz="2400" b="1" dirty="0">
                <a:latin typeface="Arial"/>
                <a:cs typeface="Arial"/>
              </a:rPr>
              <a:t>fixed-position </a:t>
            </a:r>
            <a:r>
              <a:rPr sz="2400" b="1" spc="-5" dirty="0">
                <a:latin typeface="Arial"/>
                <a:cs typeface="Arial"/>
              </a:rPr>
              <a:t>layouts, </a:t>
            </a:r>
            <a:r>
              <a:rPr sz="2400" dirty="0">
                <a:latin typeface="Arial"/>
                <a:cs typeface="Arial"/>
              </a:rPr>
              <a:t>the item </a:t>
            </a:r>
            <a:r>
              <a:rPr sz="2400" spc="-5" dirty="0">
                <a:latin typeface="Arial"/>
                <a:cs typeface="Arial"/>
              </a:rPr>
              <a:t>being worked </a:t>
            </a:r>
            <a:r>
              <a:rPr sz="2400" dirty="0">
                <a:latin typeface="Arial"/>
                <a:cs typeface="Arial"/>
              </a:rPr>
              <a:t>on </a:t>
            </a:r>
            <a:r>
              <a:rPr sz="2400" spc="-5" dirty="0">
                <a:latin typeface="Arial"/>
                <a:cs typeface="Arial"/>
              </a:rPr>
              <a:t>remains  stationary, and workers, materials, and equipment are </a:t>
            </a:r>
            <a:r>
              <a:rPr sz="2400" dirty="0">
                <a:latin typeface="Arial"/>
                <a:cs typeface="Arial"/>
              </a:rPr>
              <a:t>moved  </a:t>
            </a:r>
            <a:r>
              <a:rPr sz="2400" spc="-5" dirty="0">
                <a:latin typeface="Arial"/>
                <a:cs typeface="Arial"/>
              </a:rPr>
              <a:t>about </a:t>
            </a:r>
            <a:r>
              <a:rPr sz="2400" spc="-10" dirty="0">
                <a:latin typeface="Arial"/>
                <a:cs typeface="Arial"/>
              </a:rPr>
              <a:t>as</a:t>
            </a:r>
            <a:r>
              <a:rPr sz="2400" dirty="0">
                <a:latin typeface="Arial"/>
                <a:cs typeface="Arial"/>
              </a:rPr>
              <a:t> </a:t>
            </a:r>
            <a:r>
              <a:rPr sz="2400" spc="-5" dirty="0">
                <a:latin typeface="Arial"/>
                <a:cs typeface="Arial"/>
              </a:rPr>
              <a:t>needed.</a:t>
            </a:r>
            <a:endParaRPr sz="2400">
              <a:latin typeface="Arial"/>
              <a:cs typeface="Arial"/>
            </a:endParaRPr>
          </a:p>
          <a:p>
            <a:pPr>
              <a:lnSpc>
                <a:spcPct val="100000"/>
              </a:lnSpc>
              <a:spcBef>
                <a:spcPts val="10"/>
              </a:spcBef>
              <a:buFont typeface="Arial"/>
              <a:buChar char="•"/>
            </a:pPr>
            <a:endParaRPr sz="3500">
              <a:latin typeface="Arial"/>
              <a:cs typeface="Arial"/>
            </a:endParaRPr>
          </a:p>
          <a:p>
            <a:pPr marL="355600" indent="-342900">
              <a:lnSpc>
                <a:spcPct val="100000"/>
              </a:lnSpc>
              <a:buChar char="•"/>
              <a:tabLst>
                <a:tab pos="354965" algn="l"/>
                <a:tab pos="355600" algn="l"/>
              </a:tabLst>
            </a:pPr>
            <a:r>
              <a:rPr sz="2400" spc="-5" dirty="0">
                <a:latin typeface="Arial"/>
                <a:cs typeface="Arial"/>
              </a:rPr>
              <a:t>Fixed-position layouts </a:t>
            </a:r>
            <a:r>
              <a:rPr sz="2400" dirty="0">
                <a:latin typeface="Arial"/>
                <a:cs typeface="Arial"/>
              </a:rPr>
              <a:t>are </a:t>
            </a:r>
            <a:r>
              <a:rPr sz="2400" spc="-5" dirty="0">
                <a:latin typeface="Arial"/>
                <a:cs typeface="Arial"/>
              </a:rPr>
              <a:t>widely used</a:t>
            </a:r>
            <a:r>
              <a:rPr sz="2400" spc="80" dirty="0">
                <a:latin typeface="Arial"/>
                <a:cs typeface="Arial"/>
              </a:rPr>
              <a:t> </a:t>
            </a:r>
            <a:r>
              <a:rPr sz="2400" dirty="0">
                <a:latin typeface="Arial"/>
                <a:cs typeface="Arial"/>
              </a:rPr>
              <a:t>in</a:t>
            </a:r>
            <a:endParaRPr sz="2400">
              <a:latin typeface="Arial"/>
              <a:cs typeface="Arial"/>
            </a:endParaRPr>
          </a:p>
          <a:p>
            <a:pPr marL="355600" marR="20320">
              <a:lnSpc>
                <a:spcPct val="100000"/>
              </a:lnSpc>
            </a:pPr>
            <a:r>
              <a:rPr sz="2400" spc="-5" dirty="0">
                <a:latin typeface="Arial"/>
                <a:cs typeface="Arial"/>
              </a:rPr>
              <a:t>farming, firefighting, road building, home building, remodeling  and repair, and drilling </a:t>
            </a:r>
            <a:r>
              <a:rPr sz="2400" dirty="0">
                <a:latin typeface="Arial"/>
                <a:cs typeface="Arial"/>
              </a:rPr>
              <a:t>for </a:t>
            </a:r>
            <a:r>
              <a:rPr sz="2400" spc="-5" dirty="0">
                <a:latin typeface="Arial"/>
                <a:cs typeface="Arial"/>
              </a:rPr>
              <a:t>oil. </a:t>
            </a:r>
            <a:r>
              <a:rPr sz="2400" dirty="0">
                <a:latin typeface="Arial"/>
                <a:cs typeface="Arial"/>
              </a:rPr>
              <a:t>In </a:t>
            </a:r>
            <a:r>
              <a:rPr sz="2400" spc="-5" dirty="0">
                <a:latin typeface="Arial"/>
                <a:cs typeface="Arial"/>
              </a:rPr>
              <a:t>each </a:t>
            </a:r>
            <a:r>
              <a:rPr sz="2400" dirty="0">
                <a:latin typeface="Arial"/>
                <a:cs typeface="Arial"/>
              </a:rPr>
              <a:t>case, </a:t>
            </a:r>
            <a:r>
              <a:rPr sz="2400" spc="-5" dirty="0">
                <a:latin typeface="Arial"/>
                <a:cs typeface="Arial"/>
              </a:rPr>
              <a:t>compelling  reasons bring workers, materials, and equipment to the  </a:t>
            </a:r>
            <a:r>
              <a:rPr sz="2400" dirty="0">
                <a:latin typeface="Arial"/>
                <a:cs typeface="Arial"/>
              </a:rPr>
              <a:t>“product’s” </a:t>
            </a:r>
            <a:r>
              <a:rPr sz="2400" spc="-5" dirty="0">
                <a:latin typeface="Arial"/>
                <a:cs typeface="Arial"/>
              </a:rPr>
              <a:t>location instead of </a:t>
            </a:r>
            <a:r>
              <a:rPr sz="2400" dirty="0">
                <a:latin typeface="Arial"/>
                <a:cs typeface="Arial"/>
              </a:rPr>
              <a:t>the </a:t>
            </a:r>
            <a:r>
              <a:rPr sz="2400" spc="-5" dirty="0">
                <a:latin typeface="Arial"/>
                <a:cs typeface="Arial"/>
              </a:rPr>
              <a:t>other way</a:t>
            </a:r>
            <a:r>
              <a:rPr sz="2400" spc="5" dirty="0">
                <a:latin typeface="Arial"/>
                <a:cs typeface="Arial"/>
              </a:rPr>
              <a:t> </a:t>
            </a:r>
            <a:r>
              <a:rPr sz="2400" spc="-5" dirty="0">
                <a:latin typeface="Arial"/>
                <a:cs typeface="Arial"/>
              </a:rPr>
              <a:t>around.</a:t>
            </a:r>
            <a:endParaRPr sz="240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0800" y="620737"/>
            <a:ext cx="9042400" cy="5616575"/>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14</a:t>
            </a:r>
            <a:endParaRPr sz="1800">
              <a:latin typeface="Arial"/>
              <a:cs typeface="Aria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14</a:t>
            </a:fld>
            <a:endParaRPr spc="-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pc="-5" dirty="0"/>
              <a:t>Advantages</a:t>
            </a:r>
          </a:p>
        </p:txBody>
      </p:sp>
      <p:sp>
        <p:nvSpPr>
          <p:cNvPr id="6" name="object 6"/>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14</a:t>
            </a:r>
            <a:endParaRPr sz="1800">
              <a:latin typeface="Arial"/>
              <a:cs typeface="Arial"/>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15</a:t>
            </a:fld>
            <a:endParaRPr spc="-5" dirty="0"/>
          </a:p>
        </p:txBody>
      </p:sp>
      <p:sp>
        <p:nvSpPr>
          <p:cNvPr id="3" name="object 3"/>
          <p:cNvSpPr txBox="1"/>
          <p:nvPr/>
        </p:nvSpPr>
        <p:spPr>
          <a:xfrm>
            <a:off x="78739" y="1473200"/>
            <a:ext cx="4225925" cy="2439670"/>
          </a:xfrm>
          <a:prstGeom prst="rect">
            <a:avLst/>
          </a:prstGeom>
        </p:spPr>
        <p:txBody>
          <a:bodyPr vert="horz" wrap="square" lIns="0" tIns="67310" rIns="0" bIns="0" rtlCol="0">
            <a:spAutoFit/>
          </a:bodyPr>
          <a:lstStyle/>
          <a:p>
            <a:pPr marL="355600" indent="-342900">
              <a:lnSpc>
                <a:spcPct val="100000"/>
              </a:lnSpc>
              <a:spcBef>
                <a:spcPts val="530"/>
              </a:spcBef>
              <a:buFont typeface="Wingdings"/>
              <a:buChar char=""/>
              <a:tabLst>
                <a:tab pos="354965" algn="l"/>
                <a:tab pos="355600" algn="l"/>
              </a:tabLst>
            </a:pPr>
            <a:r>
              <a:rPr sz="1800" spc="-5" dirty="0">
                <a:latin typeface="Arial"/>
                <a:cs typeface="Arial"/>
              </a:rPr>
              <a:t>Saves </a:t>
            </a:r>
            <a:r>
              <a:rPr sz="1800" dirty="0">
                <a:latin typeface="Arial"/>
                <a:cs typeface="Arial"/>
              </a:rPr>
              <a:t>time </a:t>
            </a:r>
            <a:r>
              <a:rPr sz="1800" spc="-10" dirty="0">
                <a:latin typeface="Arial"/>
                <a:cs typeface="Arial"/>
              </a:rPr>
              <a:t>and </a:t>
            </a:r>
            <a:r>
              <a:rPr sz="1800" dirty="0">
                <a:latin typeface="Arial"/>
                <a:cs typeface="Arial"/>
              </a:rPr>
              <a:t>cost </a:t>
            </a:r>
            <a:r>
              <a:rPr sz="1800" spc="-5" dirty="0">
                <a:latin typeface="Arial"/>
                <a:cs typeface="Arial"/>
              </a:rPr>
              <a:t>in</a:t>
            </a:r>
            <a:r>
              <a:rPr sz="1800" spc="-25" dirty="0">
                <a:latin typeface="Arial"/>
                <a:cs typeface="Arial"/>
              </a:rPr>
              <a:t> </a:t>
            </a:r>
            <a:r>
              <a:rPr sz="1800" spc="-5" dirty="0">
                <a:latin typeface="Arial"/>
                <a:cs typeface="Arial"/>
              </a:rPr>
              <a:t>movement</a:t>
            </a:r>
            <a:endParaRPr sz="1800">
              <a:latin typeface="Arial"/>
              <a:cs typeface="Arial"/>
            </a:endParaRPr>
          </a:p>
          <a:p>
            <a:pPr marL="355600" marR="66675" indent="-342900">
              <a:lnSpc>
                <a:spcPct val="100000"/>
              </a:lnSpc>
              <a:spcBef>
                <a:spcPts val="430"/>
              </a:spcBef>
              <a:buFont typeface="Wingdings"/>
              <a:buChar char=""/>
              <a:tabLst>
                <a:tab pos="354965" algn="l"/>
                <a:tab pos="355600" algn="l"/>
              </a:tabLst>
            </a:pPr>
            <a:r>
              <a:rPr sz="1800" spc="-5" dirty="0">
                <a:latin typeface="Arial"/>
                <a:cs typeface="Arial"/>
              </a:rPr>
              <a:t>Flexible as changes in job design can  be easily</a:t>
            </a:r>
            <a:r>
              <a:rPr sz="1800" spc="-10" dirty="0">
                <a:latin typeface="Arial"/>
                <a:cs typeface="Arial"/>
              </a:rPr>
              <a:t> </a:t>
            </a:r>
            <a:r>
              <a:rPr sz="1800" spc="-5" dirty="0">
                <a:latin typeface="Arial"/>
                <a:cs typeface="Arial"/>
              </a:rPr>
              <a:t>incorporated</a:t>
            </a:r>
            <a:endParaRPr sz="1800">
              <a:latin typeface="Arial"/>
              <a:cs typeface="Arial"/>
            </a:endParaRPr>
          </a:p>
          <a:p>
            <a:pPr marL="355600" marR="5080" indent="-342900">
              <a:lnSpc>
                <a:spcPct val="100000"/>
              </a:lnSpc>
              <a:spcBef>
                <a:spcPts val="434"/>
              </a:spcBef>
              <a:buFont typeface="Wingdings"/>
              <a:buChar char=""/>
              <a:tabLst>
                <a:tab pos="354965" algn="l"/>
                <a:tab pos="355600" algn="l"/>
              </a:tabLst>
            </a:pPr>
            <a:r>
              <a:rPr sz="1800" spc="-5" dirty="0">
                <a:latin typeface="Arial"/>
                <a:cs typeface="Arial"/>
              </a:rPr>
              <a:t>More economical </a:t>
            </a:r>
            <a:r>
              <a:rPr sz="1800" spc="-15" dirty="0">
                <a:latin typeface="Arial"/>
                <a:cs typeface="Arial"/>
              </a:rPr>
              <a:t>when </a:t>
            </a:r>
            <a:r>
              <a:rPr sz="1800" spc="-5" dirty="0">
                <a:latin typeface="Arial"/>
                <a:cs typeface="Arial"/>
              </a:rPr>
              <a:t>several orders  in different stages are executed</a:t>
            </a:r>
            <a:endParaRPr sz="1800">
              <a:latin typeface="Arial"/>
              <a:cs typeface="Arial"/>
            </a:endParaRPr>
          </a:p>
          <a:p>
            <a:pPr marL="355600" marR="282575" indent="-342900">
              <a:lnSpc>
                <a:spcPct val="100000"/>
              </a:lnSpc>
              <a:spcBef>
                <a:spcPts val="434"/>
              </a:spcBef>
              <a:buFont typeface="Wingdings"/>
              <a:buChar char=""/>
              <a:tabLst>
                <a:tab pos="354965" algn="l"/>
                <a:tab pos="355600" algn="l"/>
              </a:tabLst>
            </a:pPr>
            <a:r>
              <a:rPr sz="1800" spc="-5" dirty="0">
                <a:latin typeface="Arial"/>
                <a:cs typeface="Arial"/>
              </a:rPr>
              <a:t>Adjustments can be made </a:t>
            </a:r>
            <a:r>
              <a:rPr sz="1800" dirty="0">
                <a:latin typeface="Arial"/>
                <a:cs typeface="Arial"/>
              </a:rPr>
              <a:t>to </a:t>
            </a:r>
            <a:r>
              <a:rPr sz="1800" spc="-5" dirty="0">
                <a:latin typeface="Arial"/>
                <a:cs typeface="Arial"/>
              </a:rPr>
              <a:t>meet  shortage of materials or absence </a:t>
            </a:r>
            <a:r>
              <a:rPr sz="1800" dirty="0">
                <a:latin typeface="Arial"/>
                <a:cs typeface="Arial"/>
              </a:rPr>
              <a:t>of  </a:t>
            </a:r>
            <a:r>
              <a:rPr sz="1800" spc="-10" dirty="0">
                <a:latin typeface="Arial"/>
                <a:cs typeface="Arial"/>
              </a:rPr>
              <a:t>workers.</a:t>
            </a:r>
            <a:endParaRPr sz="1800">
              <a:latin typeface="Arial"/>
              <a:cs typeface="Arial"/>
            </a:endParaRPr>
          </a:p>
        </p:txBody>
      </p:sp>
      <p:sp>
        <p:nvSpPr>
          <p:cNvPr id="4" name="object 4"/>
          <p:cNvSpPr txBox="1"/>
          <p:nvPr/>
        </p:nvSpPr>
        <p:spPr>
          <a:xfrm>
            <a:off x="4724527" y="1043127"/>
            <a:ext cx="2534920" cy="452120"/>
          </a:xfrm>
          <a:prstGeom prst="rect">
            <a:avLst/>
          </a:prstGeom>
        </p:spPr>
        <p:txBody>
          <a:bodyPr vert="horz" wrap="square" lIns="0" tIns="12065" rIns="0" bIns="0" rtlCol="0">
            <a:spAutoFit/>
          </a:bodyPr>
          <a:lstStyle/>
          <a:p>
            <a:pPr marL="12700">
              <a:lnSpc>
                <a:spcPct val="100000"/>
              </a:lnSpc>
              <a:spcBef>
                <a:spcPts val="95"/>
              </a:spcBef>
            </a:pPr>
            <a:r>
              <a:rPr sz="2800" b="1" u="heavy" spc="-5" dirty="0">
                <a:uFill>
                  <a:solidFill>
                    <a:srgbClr val="000000"/>
                  </a:solidFill>
                </a:uFill>
                <a:latin typeface="Arial"/>
                <a:cs typeface="Arial"/>
              </a:rPr>
              <a:t>Disadvantages</a:t>
            </a:r>
            <a:endParaRPr sz="2800">
              <a:latin typeface="Arial"/>
              <a:cs typeface="Arial"/>
            </a:endParaRPr>
          </a:p>
        </p:txBody>
      </p:sp>
      <p:sp>
        <p:nvSpPr>
          <p:cNvPr id="5" name="object 5"/>
          <p:cNvSpPr txBox="1"/>
          <p:nvPr/>
        </p:nvSpPr>
        <p:spPr>
          <a:xfrm>
            <a:off x="4724527" y="1523491"/>
            <a:ext cx="4272280" cy="2048510"/>
          </a:xfrm>
          <a:prstGeom prst="rect">
            <a:avLst/>
          </a:prstGeom>
        </p:spPr>
        <p:txBody>
          <a:bodyPr vert="horz" wrap="square" lIns="0" tIns="12700" rIns="0" bIns="0" rtlCol="0">
            <a:spAutoFit/>
          </a:bodyPr>
          <a:lstStyle/>
          <a:p>
            <a:pPr marL="355600" marR="445134" indent="-342900">
              <a:lnSpc>
                <a:spcPct val="100000"/>
              </a:lnSpc>
              <a:spcBef>
                <a:spcPts val="100"/>
              </a:spcBef>
              <a:buChar char="•"/>
              <a:tabLst>
                <a:tab pos="354965" algn="l"/>
                <a:tab pos="355600" algn="l"/>
              </a:tabLst>
            </a:pPr>
            <a:r>
              <a:rPr sz="1800" spc="-5" dirty="0">
                <a:latin typeface="Arial"/>
                <a:cs typeface="Arial"/>
              </a:rPr>
              <a:t>Production period being </a:t>
            </a:r>
            <a:r>
              <a:rPr sz="1800" dirty="0">
                <a:latin typeface="Arial"/>
                <a:cs typeface="Arial"/>
              </a:rPr>
              <a:t>very </a:t>
            </a:r>
            <a:r>
              <a:rPr sz="1800" spc="-5" dirty="0">
                <a:latin typeface="Arial"/>
                <a:cs typeface="Arial"/>
              </a:rPr>
              <a:t>long,  capital investment is quite</a:t>
            </a:r>
            <a:r>
              <a:rPr sz="1800" spc="5" dirty="0">
                <a:latin typeface="Arial"/>
                <a:cs typeface="Arial"/>
              </a:rPr>
              <a:t> </a:t>
            </a:r>
            <a:r>
              <a:rPr sz="1800" spc="-5" dirty="0">
                <a:latin typeface="Arial"/>
                <a:cs typeface="Arial"/>
              </a:rPr>
              <a:t>heavy</a:t>
            </a:r>
            <a:endParaRPr sz="1800">
              <a:latin typeface="Arial"/>
              <a:cs typeface="Arial"/>
            </a:endParaRPr>
          </a:p>
          <a:p>
            <a:pPr marL="355600" marR="331470" indent="-342900">
              <a:lnSpc>
                <a:spcPct val="100000"/>
              </a:lnSpc>
              <a:spcBef>
                <a:spcPts val="405"/>
              </a:spcBef>
              <a:buChar char="•"/>
              <a:tabLst>
                <a:tab pos="354965" algn="l"/>
                <a:tab pos="355600" algn="l"/>
              </a:tabLst>
            </a:pPr>
            <a:r>
              <a:rPr sz="1800" spc="-30" dirty="0">
                <a:latin typeface="Arial"/>
                <a:cs typeface="Arial"/>
              </a:rPr>
              <a:t>Very </a:t>
            </a:r>
            <a:r>
              <a:rPr sz="1800" spc="-5" dirty="0">
                <a:latin typeface="Arial"/>
                <a:cs typeface="Arial"/>
              </a:rPr>
              <a:t>large space is required </a:t>
            </a:r>
            <a:r>
              <a:rPr sz="1800" dirty="0">
                <a:latin typeface="Arial"/>
                <a:cs typeface="Arial"/>
              </a:rPr>
              <a:t>for  </a:t>
            </a:r>
            <a:r>
              <a:rPr sz="1800" spc="-5" dirty="0">
                <a:latin typeface="Arial"/>
                <a:cs typeface="Arial"/>
              </a:rPr>
              <a:t>storage </a:t>
            </a:r>
            <a:r>
              <a:rPr sz="1800" dirty="0">
                <a:latin typeface="Arial"/>
                <a:cs typeface="Arial"/>
              </a:rPr>
              <a:t>of </a:t>
            </a:r>
            <a:r>
              <a:rPr sz="1800" spc="-5" dirty="0">
                <a:latin typeface="Arial"/>
                <a:cs typeface="Arial"/>
              </a:rPr>
              <a:t>materials and</a:t>
            </a:r>
            <a:r>
              <a:rPr sz="1800" spc="-30" dirty="0">
                <a:latin typeface="Arial"/>
                <a:cs typeface="Arial"/>
              </a:rPr>
              <a:t> </a:t>
            </a:r>
            <a:r>
              <a:rPr sz="1800" spc="-5" dirty="0">
                <a:latin typeface="Arial"/>
                <a:cs typeface="Arial"/>
              </a:rPr>
              <a:t>equipment</a:t>
            </a:r>
            <a:endParaRPr sz="1800">
              <a:latin typeface="Arial"/>
              <a:cs typeface="Arial"/>
            </a:endParaRPr>
          </a:p>
          <a:p>
            <a:pPr marL="355600" marR="5080" indent="-342900">
              <a:lnSpc>
                <a:spcPct val="100000"/>
              </a:lnSpc>
              <a:spcBef>
                <a:spcPts val="400"/>
              </a:spcBef>
              <a:buChar char="•"/>
              <a:tabLst>
                <a:tab pos="354965" algn="l"/>
                <a:tab pos="355600" algn="l"/>
              </a:tabLst>
            </a:pPr>
            <a:r>
              <a:rPr sz="1800" dirty="0">
                <a:latin typeface="Arial"/>
                <a:cs typeface="Arial"/>
              </a:rPr>
              <a:t>As </a:t>
            </a:r>
            <a:r>
              <a:rPr sz="1800" spc="-5" dirty="0">
                <a:latin typeface="Arial"/>
                <a:cs typeface="Arial"/>
              </a:rPr>
              <a:t>several operations are carried  </a:t>
            </a:r>
            <a:r>
              <a:rPr sz="1800" spc="-15" dirty="0">
                <a:latin typeface="Arial"/>
                <a:cs typeface="Arial"/>
              </a:rPr>
              <a:t>simultaneously, </a:t>
            </a:r>
            <a:r>
              <a:rPr sz="1800" spc="-5" dirty="0">
                <a:latin typeface="Arial"/>
                <a:cs typeface="Arial"/>
              </a:rPr>
              <a:t>possibility </a:t>
            </a:r>
            <a:r>
              <a:rPr sz="1800" dirty="0">
                <a:latin typeface="Arial"/>
                <a:cs typeface="Arial"/>
              </a:rPr>
              <a:t>of </a:t>
            </a:r>
            <a:r>
              <a:rPr sz="1800" spc="-5" dirty="0">
                <a:latin typeface="Arial"/>
                <a:cs typeface="Arial"/>
              </a:rPr>
              <a:t>confusion  and conflicts are</a:t>
            </a:r>
            <a:r>
              <a:rPr sz="1800" dirty="0">
                <a:latin typeface="Arial"/>
                <a:cs typeface="Arial"/>
              </a:rPr>
              <a:t> </a:t>
            </a:r>
            <a:r>
              <a:rPr sz="1800" spc="-5" dirty="0">
                <a:latin typeface="Arial"/>
                <a:cs typeface="Arial"/>
              </a:rPr>
              <a:t>high</a:t>
            </a:r>
            <a:endParaRPr sz="1800">
              <a:latin typeface="Arial"/>
              <a:cs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739" y="20828"/>
            <a:ext cx="4697730" cy="574040"/>
          </a:xfrm>
          <a:prstGeom prst="rect">
            <a:avLst/>
          </a:prstGeom>
        </p:spPr>
        <p:txBody>
          <a:bodyPr vert="horz" wrap="square" lIns="0" tIns="12700" rIns="0" bIns="0" rtlCol="0">
            <a:spAutoFit/>
          </a:bodyPr>
          <a:lstStyle/>
          <a:p>
            <a:pPr marL="12700">
              <a:lnSpc>
                <a:spcPct val="100000"/>
              </a:lnSpc>
              <a:spcBef>
                <a:spcPts val="100"/>
              </a:spcBef>
            </a:pPr>
            <a:r>
              <a:rPr sz="3600" u="heavy" spc="-5" dirty="0">
                <a:solidFill>
                  <a:srgbClr val="5EC801"/>
                </a:solidFill>
                <a:uFill>
                  <a:solidFill>
                    <a:srgbClr val="5EC801"/>
                  </a:solidFill>
                </a:uFill>
              </a:rPr>
              <a:t>Combination</a:t>
            </a:r>
            <a:r>
              <a:rPr sz="3600" u="heavy" spc="-30" dirty="0">
                <a:solidFill>
                  <a:srgbClr val="5EC801"/>
                </a:solidFill>
                <a:uFill>
                  <a:solidFill>
                    <a:srgbClr val="5EC801"/>
                  </a:solidFill>
                </a:uFill>
              </a:rPr>
              <a:t> </a:t>
            </a:r>
            <a:r>
              <a:rPr sz="3600" u="heavy" spc="-5" dirty="0">
                <a:solidFill>
                  <a:srgbClr val="5EC801"/>
                </a:solidFill>
                <a:uFill>
                  <a:solidFill>
                    <a:srgbClr val="5EC801"/>
                  </a:solidFill>
                </a:uFill>
              </a:rPr>
              <a:t>Layouts</a:t>
            </a:r>
            <a:endParaRPr sz="3600"/>
          </a:p>
        </p:txBody>
      </p:sp>
      <p:sp>
        <p:nvSpPr>
          <p:cNvPr id="4" name="object 4"/>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14</a:t>
            </a:r>
            <a:endParaRPr sz="180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16</a:t>
            </a:fld>
            <a:endParaRPr spc="-5" dirty="0"/>
          </a:p>
        </p:txBody>
      </p:sp>
      <p:sp>
        <p:nvSpPr>
          <p:cNvPr id="3" name="object 3"/>
          <p:cNvSpPr txBox="1"/>
          <p:nvPr/>
        </p:nvSpPr>
        <p:spPr>
          <a:xfrm>
            <a:off x="78739" y="1044651"/>
            <a:ext cx="8789035" cy="3989704"/>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2000" b="1" dirty="0">
                <a:latin typeface="Arial"/>
                <a:cs typeface="Arial"/>
              </a:rPr>
              <a:t>Supermarket </a:t>
            </a:r>
            <a:r>
              <a:rPr sz="2000" dirty="0">
                <a:latin typeface="Arial"/>
                <a:cs typeface="Arial"/>
              </a:rPr>
              <a:t>layouts are essentially process layouts, </a:t>
            </a:r>
            <a:r>
              <a:rPr sz="2000" spc="-5" dirty="0">
                <a:latin typeface="Arial"/>
                <a:cs typeface="Arial"/>
              </a:rPr>
              <a:t>yet </a:t>
            </a:r>
            <a:r>
              <a:rPr sz="2000" dirty="0">
                <a:latin typeface="Arial"/>
                <a:cs typeface="Arial"/>
              </a:rPr>
              <a:t>we </a:t>
            </a:r>
            <a:r>
              <a:rPr sz="2000" spc="-5" dirty="0">
                <a:latin typeface="Arial"/>
                <a:cs typeface="Arial"/>
              </a:rPr>
              <a:t>find </a:t>
            </a:r>
            <a:r>
              <a:rPr sz="2000" dirty="0">
                <a:latin typeface="Arial"/>
                <a:cs typeface="Arial"/>
              </a:rPr>
              <a:t>that</a:t>
            </a:r>
            <a:r>
              <a:rPr sz="2000" spc="-170" dirty="0">
                <a:latin typeface="Arial"/>
                <a:cs typeface="Arial"/>
              </a:rPr>
              <a:t> </a:t>
            </a:r>
            <a:r>
              <a:rPr sz="2000" dirty="0">
                <a:latin typeface="Arial"/>
                <a:cs typeface="Arial"/>
              </a:rPr>
              <a:t>most  use fixed-path material-handling devices such as roller-type conveyors in  the stockroom and belt-type conveyors at the cash</a:t>
            </a:r>
            <a:r>
              <a:rPr sz="2000" spc="-215" dirty="0">
                <a:latin typeface="Arial"/>
                <a:cs typeface="Arial"/>
              </a:rPr>
              <a:t> </a:t>
            </a:r>
            <a:r>
              <a:rPr sz="2000" dirty="0">
                <a:latin typeface="Arial"/>
                <a:cs typeface="Arial"/>
              </a:rPr>
              <a:t>registers.</a:t>
            </a:r>
            <a:endParaRPr sz="2000">
              <a:latin typeface="Arial"/>
              <a:cs typeface="Arial"/>
            </a:endParaRPr>
          </a:p>
          <a:p>
            <a:pPr marL="355600" marR="311785" indent="-342900">
              <a:lnSpc>
                <a:spcPct val="100000"/>
              </a:lnSpc>
              <a:spcBef>
                <a:spcPts val="480"/>
              </a:spcBef>
              <a:buFont typeface="Arial"/>
              <a:buChar char="•"/>
              <a:tabLst>
                <a:tab pos="354965" algn="l"/>
                <a:tab pos="355600" algn="l"/>
              </a:tabLst>
            </a:pPr>
            <a:r>
              <a:rPr sz="2000" b="1" dirty="0">
                <a:latin typeface="Arial"/>
                <a:cs typeface="Arial"/>
              </a:rPr>
              <a:t>Hospitals </a:t>
            </a:r>
            <a:r>
              <a:rPr sz="2000" dirty="0">
                <a:latin typeface="Arial"/>
                <a:cs typeface="Arial"/>
              </a:rPr>
              <a:t>also use the basic process arrangement, although frequently  patient care involves </a:t>
            </a:r>
            <a:r>
              <a:rPr sz="2000" spc="-5" dirty="0">
                <a:latin typeface="Arial"/>
                <a:cs typeface="Arial"/>
              </a:rPr>
              <a:t>more </a:t>
            </a:r>
            <a:r>
              <a:rPr sz="2000" dirty="0">
                <a:latin typeface="Arial"/>
                <a:cs typeface="Arial"/>
              </a:rPr>
              <a:t>of a fixed-position approach, in which</a:t>
            </a:r>
            <a:r>
              <a:rPr sz="2000" spc="-170" dirty="0">
                <a:latin typeface="Arial"/>
                <a:cs typeface="Arial"/>
              </a:rPr>
              <a:t> </a:t>
            </a:r>
            <a:r>
              <a:rPr sz="2000" dirty="0">
                <a:latin typeface="Arial"/>
                <a:cs typeface="Arial"/>
              </a:rPr>
              <a:t>nurses,  doctors, medicines, and special equipment are brought to the</a:t>
            </a:r>
            <a:r>
              <a:rPr sz="2000" spc="-240" dirty="0">
                <a:latin typeface="Arial"/>
                <a:cs typeface="Arial"/>
              </a:rPr>
              <a:t> </a:t>
            </a:r>
            <a:r>
              <a:rPr sz="2000" dirty="0">
                <a:latin typeface="Arial"/>
                <a:cs typeface="Arial"/>
              </a:rPr>
              <a:t>patient.</a:t>
            </a:r>
            <a:endParaRPr sz="2000">
              <a:latin typeface="Arial"/>
              <a:cs typeface="Arial"/>
            </a:endParaRPr>
          </a:p>
          <a:p>
            <a:pPr marL="355600" marR="5080" indent="-342900">
              <a:lnSpc>
                <a:spcPct val="100000"/>
              </a:lnSpc>
              <a:spcBef>
                <a:spcPts val="480"/>
              </a:spcBef>
              <a:buFont typeface="Arial"/>
              <a:buChar char="•"/>
              <a:tabLst>
                <a:tab pos="354965" algn="l"/>
                <a:tab pos="355600" algn="l"/>
              </a:tabLst>
            </a:pPr>
            <a:r>
              <a:rPr sz="2000" b="1" dirty="0">
                <a:latin typeface="Arial"/>
                <a:cs typeface="Arial"/>
              </a:rPr>
              <a:t>Faulty parts </a:t>
            </a:r>
            <a:r>
              <a:rPr sz="2000" dirty="0">
                <a:latin typeface="Arial"/>
                <a:cs typeface="Arial"/>
              </a:rPr>
              <a:t>made in a product layout may require off-line reworking,  which involves customized processing. Moreover, conveyors are</a:t>
            </a:r>
            <a:r>
              <a:rPr sz="2000" spc="-204" dirty="0">
                <a:latin typeface="Arial"/>
                <a:cs typeface="Arial"/>
              </a:rPr>
              <a:t> </a:t>
            </a:r>
            <a:r>
              <a:rPr sz="2000" dirty="0">
                <a:latin typeface="Arial"/>
                <a:cs typeface="Arial"/>
              </a:rPr>
              <a:t>frequently  observed in both farming and construction</a:t>
            </a:r>
            <a:r>
              <a:rPr sz="2000" spc="-180" dirty="0">
                <a:latin typeface="Arial"/>
                <a:cs typeface="Arial"/>
              </a:rPr>
              <a:t> </a:t>
            </a:r>
            <a:r>
              <a:rPr sz="2000" dirty="0">
                <a:latin typeface="Arial"/>
                <a:cs typeface="Arial"/>
              </a:rPr>
              <a:t>activities.</a:t>
            </a:r>
            <a:endParaRPr sz="2000">
              <a:latin typeface="Arial"/>
              <a:cs typeface="Arial"/>
            </a:endParaRPr>
          </a:p>
          <a:p>
            <a:pPr>
              <a:lnSpc>
                <a:spcPct val="100000"/>
              </a:lnSpc>
              <a:spcBef>
                <a:spcPts val="30"/>
              </a:spcBef>
              <a:buFont typeface="Arial"/>
              <a:buChar char="•"/>
            </a:pPr>
            <a:endParaRPr sz="2900">
              <a:latin typeface="Arial"/>
              <a:cs typeface="Arial"/>
            </a:endParaRPr>
          </a:p>
          <a:p>
            <a:pPr marL="355600" indent="-342900">
              <a:lnSpc>
                <a:spcPct val="100000"/>
              </a:lnSpc>
              <a:buFont typeface="Arial"/>
              <a:buChar char="•"/>
              <a:tabLst>
                <a:tab pos="354965" algn="l"/>
                <a:tab pos="355600" algn="l"/>
              </a:tabLst>
            </a:pPr>
            <a:r>
              <a:rPr sz="2000" b="1" dirty="0">
                <a:latin typeface="Arial"/>
                <a:cs typeface="Arial"/>
              </a:rPr>
              <a:t>Cellular manufacturing - Group</a:t>
            </a:r>
            <a:r>
              <a:rPr sz="2000" b="1" spc="-125" dirty="0">
                <a:latin typeface="Arial"/>
                <a:cs typeface="Arial"/>
              </a:rPr>
              <a:t> </a:t>
            </a:r>
            <a:r>
              <a:rPr sz="2000" b="1" dirty="0">
                <a:latin typeface="Arial"/>
                <a:cs typeface="Arial"/>
              </a:rPr>
              <a:t>technology</a:t>
            </a:r>
            <a:endParaRPr sz="2000">
              <a:latin typeface="Arial"/>
              <a:cs typeface="Arial"/>
            </a:endParaRPr>
          </a:p>
          <a:p>
            <a:pPr marL="355600" indent="-342900">
              <a:lnSpc>
                <a:spcPct val="100000"/>
              </a:lnSpc>
              <a:spcBef>
                <a:spcPts val="480"/>
              </a:spcBef>
              <a:buFont typeface="Arial"/>
              <a:buChar char="•"/>
              <a:tabLst>
                <a:tab pos="354965" algn="l"/>
                <a:tab pos="355600" algn="l"/>
              </a:tabLst>
            </a:pPr>
            <a:r>
              <a:rPr sz="2000" b="1" spc="-5" dirty="0">
                <a:latin typeface="Arial"/>
                <a:cs typeface="Arial"/>
              </a:rPr>
              <a:t>Flexible </a:t>
            </a:r>
            <a:r>
              <a:rPr sz="2000" b="1" dirty="0">
                <a:latin typeface="Arial"/>
                <a:cs typeface="Arial"/>
              </a:rPr>
              <a:t>manufacturing</a:t>
            </a:r>
            <a:r>
              <a:rPr sz="2000" b="1" spc="-80" dirty="0">
                <a:latin typeface="Arial"/>
                <a:cs typeface="Arial"/>
              </a:rPr>
              <a:t> </a:t>
            </a:r>
            <a:r>
              <a:rPr sz="2000" b="1" spc="-5" dirty="0">
                <a:latin typeface="Arial"/>
                <a:cs typeface="Arial"/>
              </a:rPr>
              <a:t>systems</a:t>
            </a:r>
            <a:endParaRPr sz="2000">
              <a:latin typeface="Arial"/>
              <a:cs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95478"/>
            <a:ext cx="5636895" cy="574675"/>
          </a:xfrm>
          <a:prstGeom prst="rect">
            <a:avLst/>
          </a:prstGeom>
        </p:spPr>
        <p:txBody>
          <a:bodyPr vert="horz" wrap="square" lIns="0" tIns="12700" rIns="0" bIns="0" rtlCol="0">
            <a:spAutoFit/>
          </a:bodyPr>
          <a:lstStyle/>
          <a:p>
            <a:pPr marL="12700">
              <a:lnSpc>
                <a:spcPct val="100000"/>
              </a:lnSpc>
              <a:spcBef>
                <a:spcPts val="100"/>
              </a:spcBef>
            </a:pPr>
            <a:r>
              <a:rPr sz="3600" u="heavy" spc="-5" dirty="0">
                <a:solidFill>
                  <a:srgbClr val="5EC801"/>
                </a:solidFill>
                <a:uFill>
                  <a:solidFill>
                    <a:srgbClr val="5EC801"/>
                  </a:solidFill>
                </a:uFill>
              </a:rPr>
              <a:t>Essentials </a:t>
            </a:r>
            <a:r>
              <a:rPr sz="3600" u="heavy" dirty="0">
                <a:solidFill>
                  <a:srgbClr val="5EC801"/>
                </a:solidFill>
                <a:uFill>
                  <a:solidFill>
                    <a:srgbClr val="5EC801"/>
                  </a:solidFill>
                </a:uFill>
              </a:rPr>
              <a:t>of </a:t>
            </a:r>
            <a:r>
              <a:rPr sz="3600" u="heavy" spc="-5" dirty="0">
                <a:solidFill>
                  <a:srgbClr val="5EC801"/>
                </a:solidFill>
                <a:uFill>
                  <a:solidFill>
                    <a:srgbClr val="5EC801"/>
                  </a:solidFill>
                </a:uFill>
              </a:rPr>
              <a:t>Ideal</a:t>
            </a:r>
            <a:r>
              <a:rPr sz="3600" u="heavy" spc="-35" dirty="0">
                <a:solidFill>
                  <a:srgbClr val="5EC801"/>
                </a:solidFill>
                <a:uFill>
                  <a:solidFill>
                    <a:srgbClr val="5EC801"/>
                  </a:solidFill>
                </a:uFill>
              </a:rPr>
              <a:t> </a:t>
            </a:r>
            <a:r>
              <a:rPr sz="3600" u="heavy" spc="-5" dirty="0">
                <a:solidFill>
                  <a:srgbClr val="5EC801"/>
                </a:solidFill>
                <a:uFill>
                  <a:solidFill>
                    <a:srgbClr val="5EC801"/>
                  </a:solidFill>
                </a:uFill>
              </a:rPr>
              <a:t>Layout</a:t>
            </a:r>
            <a:endParaRPr sz="3600"/>
          </a:p>
        </p:txBody>
      </p:sp>
      <p:sp>
        <p:nvSpPr>
          <p:cNvPr id="4" name="object 4"/>
          <p:cNvSpPr txBox="1"/>
          <p:nvPr/>
        </p:nvSpPr>
        <p:spPr>
          <a:xfrm>
            <a:off x="8042909" y="6425299"/>
            <a:ext cx="9118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65" dirty="0">
                <a:solidFill>
                  <a:srgbClr val="5EC801"/>
                </a:solidFill>
                <a:latin typeface="Arial"/>
                <a:cs typeface="Arial"/>
              </a:rPr>
              <a:t> </a:t>
            </a:r>
            <a:fld id="{81D60167-4931-47E6-BA6A-407CBD079E47}" type="slidenum">
              <a:rPr sz="1800" b="1" spc="-5" dirty="0">
                <a:solidFill>
                  <a:srgbClr val="5EC801"/>
                </a:solidFill>
                <a:latin typeface="Arial"/>
                <a:cs typeface="Arial"/>
              </a:rPr>
              <a:t>17</a:t>
            </a:fld>
            <a:endParaRPr sz="1800">
              <a:latin typeface="Arial"/>
              <a:cs typeface="Arial"/>
            </a:endParaRPr>
          </a:p>
        </p:txBody>
      </p:sp>
      <p:sp>
        <p:nvSpPr>
          <p:cNvPr id="3" name="object 3"/>
          <p:cNvSpPr txBox="1"/>
          <p:nvPr/>
        </p:nvSpPr>
        <p:spPr>
          <a:xfrm>
            <a:off x="535940" y="1221169"/>
            <a:ext cx="4929505" cy="3537585"/>
          </a:xfrm>
          <a:prstGeom prst="rect">
            <a:avLst/>
          </a:prstGeom>
        </p:spPr>
        <p:txBody>
          <a:bodyPr vert="horz" wrap="square" lIns="0" tIns="85725" rIns="0" bIns="0" rtlCol="0">
            <a:spAutoFit/>
          </a:bodyPr>
          <a:lstStyle/>
          <a:p>
            <a:pPr marL="527685" indent="-515620">
              <a:lnSpc>
                <a:spcPct val="100000"/>
              </a:lnSpc>
              <a:spcBef>
                <a:spcPts val="675"/>
              </a:spcBef>
              <a:buAutoNum type="arabicPeriod"/>
              <a:tabLst>
                <a:tab pos="527685" algn="l"/>
                <a:tab pos="528320" algn="l"/>
              </a:tabLst>
            </a:pPr>
            <a:r>
              <a:rPr sz="2400" spc="-5" dirty="0">
                <a:latin typeface="Arial"/>
                <a:cs typeface="Arial"/>
              </a:rPr>
              <a:t>Principle </a:t>
            </a:r>
            <a:r>
              <a:rPr sz="2400" dirty="0">
                <a:latin typeface="Arial"/>
                <a:cs typeface="Arial"/>
              </a:rPr>
              <a:t>of </a:t>
            </a:r>
            <a:r>
              <a:rPr sz="2400" spc="-5" dirty="0">
                <a:latin typeface="Arial"/>
                <a:cs typeface="Arial"/>
              </a:rPr>
              <a:t>minimum</a:t>
            </a:r>
            <a:r>
              <a:rPr sz="2400" spc="-10" dirty="0">
                <a:latin typeface="Arial"/>
                <a:cs typeface="Arial"/>
              </a:rPr>
              <a:t> </a:t>
            </a:r>
            <a:r>
              <a:rPr sz="2400" dirty="0">
                <a:latin typeface="Arial"/>
                <a:cs typeface="Arial"/>
              </a:rPr>
              <a:t>movement</a:t>
            </a:r>
            <a:endParaRPr sz="2400">
              <a:latin typeface="Arial"/>
              <a:cs typeface="Arial"/>
            </a:endParaRPr>
          </a:p>
          <a:p>
            <a:pPr marL="527685" indent="-515620">
              <a:lnSpc>
                <a:spcPct val="100000"/>
              </a:lnSpc>
              <a:spcBef>
                <a:spcPts val="580"/>
              </a:spcBef>
              <a:buAutoNum type="arabicPeriod"/>
              <a:tabLst>
                <a:tab pos="527685" algn="l"/>
                <a:tab pos="528320" algn="l"/>
              </a:tabLst>
            </a:pPr>
            <a:r>
              <a:rPr sz="2400" spc="-5" dirty="0">
                <a:latin typeface="Arial"/>
                <a:cs typeface="Arial"/>
              </a:rPr>
              <a:t>Principle </a:t>
            </a:r>
            <a:r>
              <a:rPr sz="2400" dirty="0">
                <a:latin typeface="Arial"/>
                <a:cs typeface="Arial"/>
              </a:rPr>
              <a:t>of</a:t>
            </a:r>
            <a:r>
              <a:rPr sz="2400" spc="15" dirty="0">
                <a:latin typeface="Arial"/>
                <a:cs typeface="Arial"/>
              </a:rPr>
              <a:t> </a:t>
            </a:r>
            <a:r>
              <a:rPr sz="2400" spc="-5" dirty="0">
                <a:latin typeface="Arial"/>
                <a:cs typeface="Arial"/>
              </a:rPr>
              <a:t>flow</a:t>
            </a:r>
            <a:endParaRPr sz="2400">
              <a:latin typeface="Arial"/>
              <a:cs typeface="Arial"/>
            </a:endParaRPr>
          </a:p>
          <a:p>
            <a:pPr marL="527685" indent="-515620">
              <a:lnSpc>
                <a:spcPct val="100000"/>
              </a:lnSpc>
              <a:spcBef>
                <a:spcPts val="575"/>
              </a:spcBef>
              <a:buAutoNum type="arabicPeriod"/>
              <a:tabLst>
                <a:tab pos="527685" algn="l"/>
                <a:tab pos="528320" algn="l"/>
              </a:tabLst>
            </a:pPr>
            <a:r>
              <a:rPr sz="2400" spc="-5" dirty="0">
                <a:latin typeface="Arial"/>
                <a:cs typeface="Arial"/>
              </a:rPr>
              <a:t>Principle </a:t>
            </a:r>
            <a:r>
              <a:rPr sz="2400" dirty="0">
                <a:latin typeface="Arial"/>
                <a:cs typeface="Arial"/>
              </a:rPr>
              <a:t>of</a:t>
            </a:r>
            <a:r>
              <a:rPr sz="2400" spc="-45" dirty="0">
                <a:latin typeface="Arial"/>
                <a:cs typeface="Arial"/>
              </a:rPr>
              <a:t> </a:t>
            </a:r>
            <a:r>
              <a:rPr sz="2400" spc="-5" dirty="0">
                <a:latin typeface="Arial"/>
                <a:cs typeface="Arial"/>
              </a:rPr>
              <a:t>space</a:t>
            </a:r>
            <a:endParaRPr sz="2400">
              <a:latin typeface="Arial"/>
              <a:cs typeface="Arial"/>
            </a:endParaRPr>
          </a:p>
          <a:p>
            <a:pPr marL="527685" indent="-515620">
              <a:lnSpc>
                <a:spcPct val="100000"/>
              </a:lnSpc>
              <a:spcBef>
                <a:spcPts val="575"/>
              </a:spcBef>
              <a:buAutoNum type="arabicPeriod"/>
              <a:tabLst>
                <a:tab pos="527685" algn="l"/>
                <a:tab pos="528320" algn="l"/>
              </a:tabLst>
            </a:pPr>
            <a:r>
              <a:rPr sz="2400" spc="-5" dirty="0">
                <a:latin typeface="Arial"/>
                <a:cs typeface="Arial"/>
              </a:rPr>
              <a:t>Principle </a:t>
            </a:r>
            <a:r>
              <a:rPr sz="2400" dirty="0">
                <a:latin typeface="Arial"/>
                <a:cs typeface="Arial"/>
              </a:rPr>
              <a:t>of</a:t>
            </a:r>
            <a:r>
              <a:rPr sz="2400" spc="-40" dirty="0">
                <a:latin typeface="Arial"/>
                <a:cs typeface="Arial"/>
              </a:rPr>
              <a:t> </a:t>
            </a:r>
            <a:r>
              <a:rPr sz="2400" spc="-5" dirty="0">
                <a:latin typeface="Arial"/>
                <a:cs typeface="Arial"/>
              </a:rPr>
              <a:t>safety</a:t>
            </a:r>
            <a:endParaRPr sz="2400">
              <a:latin typeface="Arial"/>
              <a:cs typeface="Arial"/>
            </a:endParaRPr>
          </a:p>
          <a:p>
            <a:pPr marL="527685" indent="-515620">
              <a:lnSpc>
                <a:spcPct val="100000"/>
              </a:lnSpc>
              <a:spcBef>
                <a:spcPts val="580"/>
              </a:spcBef>
              <a:buAutoNum type="arabicPeriod"/>
              <a:tabLst>
                <a:tab pos="527685" algn="l"/>
                <a:tab pos="528320" algn="l"/>
              </a:tabLst>
            </a:pPr>
            <a:r>
              <a:rPr sz="2400" spc="-5" dirty="0">
                <a:latin typeface="Arial"/>
                <a:cs typeface="Arial"/>
              </a:rPr>
              <a:t>Principle </a:t>
            </a:r>
            <a:r>
              <a:rPr sz="2400" dirty="0">
                <a:latin typeface="Arial"/>
                <a:cs typeface="Arial"/>
              </a:rPr>
              <a:t>of</a:t>
            </a:r>
            <a:r>
              <a:rPr sz="2400" spc="10" dirty="0">
                <a:latin typeface="Arial"/>
                <a:cs typeface="Arial"/>
              </a:rPr>
              <a:t> </a:t>
            </a:r>
            <a:r>
              <a:rPr sz="2400" spc="-5" dirty="0">
                <a:latin typeface="Arial"/>
                <a:cs typeface="Arial"/>
              </a:rPr>
              <a:t>flexibility</a:t>
            </a:r>
            <a:endParaRPr sz="2400">
              <a:latin typeface="Arial"/>
              <a:cs typeface="Arial"/>
            </a:endParaRPr>
          </a:p>
          <a:p>
            <a:pPr marL="527685" indent="-515620">
              <a:lnSpc>
                <a:spcPct val="100000"/>
              </a:lnSpc>
              <a:spcBef>
                <a:spcPts val="575"/>
              </a:spcBef>
              <a:buAutoNum type="arabicPeriod"/>
              <a:tabLst>
                <a:tab pos="527685" algn="l"/>
                <a:tab pos="528320" algn="l"/>
              </a:tabLst>
            </a:pPr>
            <a:r>
              <a:rPr sz="2400" spc="-5" dirty="0">
                <a:latin typeface="Arial"/>
                <a:cs typeface="Arial"/>
              </a:rPr>
              <a:t>Principle </a:t>
            </a:r>
            <a:r>
              <a:rPr sz="2400" dirty="0">
                <a:latin typeface="Arial"/>
                <a:cs typeface="Arial"/>
              </a:rPr>
              <a:t>of</a:t>
            </a:r>
            <a:r>
              <a:rPr sz="2400" spc="10" dirty="0">
                <a:latin typeface="Arial"/>
                <a:cs typeface="Arial"/>
              </a:rPr>
              <a:t> </a:t>
            </a:r>
            <a:r>
              <a:rPr sz="2400" spc="-5" dirty="0">
                <a:latin typeface="Arial"/>
                <a:cs typeface="Arial"/>
              </a:rPr>
              <a:t>interdependence</a:t>
            </a:r>
            <a:endParaRPr sz="2400">
              <a:latin typeface="Arial"/>
              <a:cs typeface="Arial"/>
            </a:endParaRPr>
          </a:p>
          <a:p>
            <a:pPr marL="527685" indent="-515620">
              <a:lnSpc>
                <a:spcPct val="100000"/>
              </a:lnSpc>
              <a:spcBef>
                <a:spcPts val="575"/>
              </a:spcBef>
              <a:buAutoNum type="arabicPeriod"/>
              <a:tabLst>
                <a:tab pos="527685" algn="l"/>
                <a:tab pos="528320" algn="l"/>
              </a:tabLst>
            </a:pPr>
            <a:r>
              <a:rPr sz="2400" spc="-5" dirty="0">
                <a:latin typeface="Arial"/>
                <a:cs typeface="Arial"/>
              </a:rPr>
              <a:t>Principle </a:t>
            </a:r>
            <a:r>
              <a:rPr sz="2400" dirty="0">
                <a:latin typeface="Arial"/>
                <a:cs typeface="Arial"/>
              </a:rPr>
              <a:t>of </a:t>
            </a:r>
            <a:r>
              <a:rPr sz="2400" spc="-5" dirty="0">
                <a:latin typeface="Arial"/>
                <a:cs typeface="Arial"/>
              </a:rPr>
              <a:t>overall</a:t>
            </a:r>
            <a:r>
              <a:rPr sz="2400" spc="30" dirty="0">
                <a:latin typeface="Arial"/>
                <a:cs typeface="Arial"/>
              </a:rPr>
              <a:t> </a:t>
            </a:r>
            <a:r>
              <a:rPr sz="2400" spc="-5" dirty="0">
                <a:latin typeface="Arial"/>
                <a:cs typeface="Arial"/>
              </a:rPr>
              <a:t>integration</a:t>
            </a:r>
            <a:endParaRPr sz="2400">
              <a:latin typeface="Arial"/>
              <a:cs typeface="Arial"/>
            </a:endParaRPr>
          </a:p>
          <a:p>
            <a:pPr marL="527685" indent="-515620">
              <a:lnSpc>
                <a:spcPct val="100000"/>
              </a:lnSpc>
              <a:spcBef>
                <a:spcPts val="580"/>
              </a:spcBef>
              <a:buAutoNum type="arabicPeriod"/>
              <a:tabLst>
                <a:tab pos="527685" algn="l"/>
                <a:tab pos="528320" algn="l"/>
              </a:tabLst>
            </a:pPr>
            <a:r>
              <a:rPr sz="2400" spc="-5" dirty="0">
                <a:latin typeface="Arial"/>
                <a:cs typeface="Arial"/>
              </a:rPr>
              <a:t>Principle </a:t>
            </a:r>
            <a:r>
              <a:rPr sz="2400" dirty="0">
                <a:latin typeface="Arial"/>
                <a:cs typeface="Arial"/>
              </a:rPr>
              <a:t>of </a:t>
            </a:r>
            <a:r>
              <a:rPr sz="2400" spc="-5" dirty="0">
                <a:latin typeface="Arial"/>
                <a:cs typeface="Arial"/>
              </a:rPr>
              <a:t>minimum</a:t>
            </a:r>
            <a:r>
              <a:rPr sz="2400" spc="-15" dirty="0">
                <a:latin typeface="Arial"/>
                <a:cs typeface="Arial"/>
              </a:rPr>
              <a:t> </a:t>
            </a:r>
            <a:r>
              <a:rPr sz="2400" dirty="0">
                <a:latin typeface="Arial"/>
                <a:cs typeface="Arial"/>
              </a:rPr>
              <a:t>investment</a:t>
            </a:r>
            <a:endParaRPr sz="2400">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042909" y="6425299"/>
            <a:ext cx="9118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65" dirty="0">
                <a:solidFill>
                  <a:srgbClr val="5EC801"/>
                </a:solidFill>
                <a:latin typeface="Arial"/>
                <a:cs typeface="Arial"/>
              </a:rPr>
              <a:t> </a:t>
            </a:r>
            <a:fld id="{81D60167-4931-47E6-BA6A-407CBD079E47}" type="slidenum">
              <a:rPr sz="1800" b="1" spc="-5" dirty="0">
                <a:solidFill>
                  <a:srgbClr val="5EC801"/>
                </a:solidFill>
                <a:latin typeface="Arial"/>
                <a:cs typeface="Arial"/>
              </a:rPr>
              <a:t>18</a:t>
            </a:fld>
            <a:endParaRPr sz="18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8267" y="287528"/>
            <a:ext cx="3225800" cy="574040"/>
          </a:xfrm>
          <a:prstGeom prst="rect">
            <a:avLst/>
          </a:prstGeom>
        </p:spPr>
        <p:txBody>
          <a:bodyPr vert="horz" wrap="square" lIns="0" tIns="12700" rIns="0" bIns="0" rtlCol="0">
            <a:spAutoFit/>
          </a:bodyPr>
          <a:lstStyle/>
          <a:p>
            <a:pPr marL="12700">
              <a:lnSpc>
                <a:spcPct val="100000"/>
              </a:lnSpc>
              <a:spcBef>
                <a:spcPts val="100"/>
              </a:spcBef>
            </a:pPr>
            <a:r>
              <a:rPr sz="3600" u="heavy" spc="-5" dirty="0">
                <a:solidFill>
                  <a:srgbClr val="5EC801"/>
                </a:solidFill>
                <a:uFill>
                  <a:solidFill>
                    <a:srgbClr val="5EC801"/>
                  </a:solidFill>
                </a:uFill>
              </a:rPr>
              <a:t>Facility</a:t>
            </a:r>
            <a:r>
              <a:rPr sz="3600" u="heavy" spc="-70" dirty="0">
                <a:solidFill>
                  <a:srgbClr val="5EC801"/>
                </a:solidFill>
                <a:uFill>
                  <a:solidFill>
                    <a:srgbClr val="5EC801"/>
                  </a:solidFill>
                </a:uFill>
              </a:rPr>
              <a:t> </a:t>
            </a:r>
            <a:r>
              <a:rPr sz="3600" u="heavy" dirty="0">
                <a:solidFill>
                  <a:srgbClr val="5EC801"/>
                </a:solidFill>
                <a:uFill>
                  <a:solidFill>
                    <a:srgbClr val="5EC801"/>
                  </a:solidFill>
                </a:uFill>
              </a:rPr>
              <a:t>Layout</a:t>
            </a:r>
            <a:endParaRPr sz="3600"/>
          </a:p>
        </p:txBody>
      </p:sp>
      <p:sp>
        <p:nvSpPr>
          <p:cNvPr id="4" name="object 4"/>
          <p:cNvSpPr txBox="1"/>
          <p:nvPr/>
        </p:nvSpPr>
        <p:spPr>
          <a:xfrm>
            <a:off x="8042909" y="6425299"/>
            <a:ext cx="78613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65" dirty="0">
                <a:solidFill>
                  <a:srgbClr val="5EC801"/>
                </a:solidFill>
                <a:latin typeface="Arial"/>
                <a:cs typeface="Arial"/>
              </a:rPr>
              <a:t> </a:t>
            </a:r>
            <a:fld id="{81D60167-4931-47E6-BA6A-407CBD079E47}" type="slidenum">
              <a:rPr sz="1800" b="1" spc="-5" dirty="0">
                <a:solidFill>
                  <a:srgbClr val="5EC801"/>
                </a:solidFill>
                <a:latin typeface="Arial"/>
                <a:cs typeface="Arial"/>
              </a:rPr>
              <a:t>2</a:t>
            </a:fld>
            <a:endParaRPr sz="1800">
              <a:latin typeface="Arial"/>
              <a:cs typeface="Arial"/>
            </a:endParaRPr>
          </a:p>
        </p:txBody>
      </p:sp>
      <p:sp>
        <p:nvSpPr>
          <p:cNvPr id="3" name="object 3"/>
          <p:cNvSpPr txBox="1"/>
          <p:nvPr/>
        </p:nvSpPr>
        <p:spPr>
          <a:xfrm>
            <a:off x="1337817" y="1294333"/>
            <a:ext cx="6860540" cy="4187190"/>
          </a:xfrm>
          <a:prstGeom prst="rect">
            <a:avLst/>
          </a:prstGeom>
        </p:spPr>
        <p:txBody>
          <a:bodyPr vert="horz" wrap="square" lIns="0" tIns="12700" rIns="0" bIns="0" rtlCol="0">
            <a:spAutoFit/>
          </a:bodyPr>
          <a:lstStyle/>
          <a:p>
            <a:pPr marL="12700" marR="297815">
              <a:lnSpc>
                <a:spcPct val="100000"/>
              </a:lnSpc>
              <a:spcBef>
                <a:spcPts val="100"/>
              </a:spcBef>
            </a:pPr>
            <a:r>
              <a:rPr sz="2100" b="1" spc="-10" dirty="0">
                <a:latin typeface="Arial"/>
                <a:cs typeface="Arial"/>
              </a:rPr>
              <a:t>Layout </a:t>
            </a:r>
            <a:r>
              <a:rPr sz="2100" spc="-5" dirty="0">
                <a:latin typeface="Arial"/>
                <a:cs typeface="Arial"/>
              </a:rPr>
              <a:t>refers </a:t>
            </a:r>
            <a:r>
              <a:rPr sz="2100" dirty="0">
                <a:latin typeface="Arial"/>
                <a:cs typeface="Arial"/>
              </a:rPr>
              <a:t>to the </a:t>
            </a:r>
            <a:r>
              <a:rPr sz="2100" spc="-5" dirty="0">
                <a:latin typeface="Arial"/>
                <a:cs typeface="Arial"/>
              </a:rPr>
              <a:t>configuration </a:t>
            </a:r>
            <a:r>
              <a:rPr sz="2100" dirty="0">
                <a:latin typeface="Arial"/>
                <a:cs typeface="Arial"/>
              </a:rPr>
              <a:t>of </a:t>
            </a:r>
            <a:r>
              <a:rPr sz="2100" spc="-5" dirty="0">
                <a:latin typeface="Arial"/>
                <a:cs typeface="Arial"/>
              </a:rPr>
              <a:t>departments, </a:t>
            </a:r>
            <a:r>
              <a:rPr sz="2100" spc="-10" dirty="0">
                <a:latin typeface="Arial"/>
                <a:cs typeface="Arial"/>
              </a:rPr>
              <a:t>work  </a:t>
            </a:r>
            <a:r>
              <a:rPr sz="2100" dirty="0">
                <a:latin typeface="Arial"/>
                <a:cs typeface="Arial"/>
              </a:rPr>
              <a:t>centers, </a:t>
            </a:r>
            <a:r>
              <a:rPr sz="2100" spc="-5" dirty="0">
                <a:latin typeface="Arial"/>
                <a:cs typeface="Arial"/>
              </a:rPr>
              <a:t>and equipment, with particular emphasis on  movement of </a:t>
            </a:r>
            <a:r>
              <a:rPr sz="2100" spc="-10" dirty="0">
                <a:latin typeface="Arial"/>
                <a:cs typeface="Arial"/>
              </a:rPr>
              <a:t>work </a:t>
            </a:r>
            <a:r>
              <a:rPr sz="2100" spc="-5" dirty="0">
                <a:latin typeface="Arial"/>
                <a:cs typeface="Arial"/>
              </a:rPr>
              <a:t>(customers or materials) through </a:t>
            </a:r>
            <a:r>
              <a:rPr sz="2100" dirty="0">
                <a:latin typeface="Arial"/>
                <a:cs typeface="Arial"/>
              </a:rPr>
              <a:t>the  system.</a:t>
            </a:r>
            <a:endParaRPr sz="2100">
              <a:latin typeface="Arial"/>
              <a:cs typeface="Arial"/>
            </a:endParaRPr>
          </a:p>
          <a:p>
            <a:pPr>
              <a:lnSpc>
                <a:spcPct val="100000"/>
              </a:lnSpc>
              <a:spcBef>
                <a:spcPts val="50"/>
              </a:spcBef>
            </a:pPr>
            <a:endParaRPr sz="2150">
              <a:latin typeface="Arial"/>
              <a:cs typeface="Arial"/>
            </a:endParaRPr>
          </a:p>
          <a:p>
            <a:pPr marL="12700" marR="972819">
              <a:lnSpc>
                <a:spcPct val="100000"/>
              </a:lnSpc>
            </a:pPr>
            <a:r>
              <a:rPr sz="2100" b="1" spc="-10" dirty="0">
                <a:latin typeface="Arial"/>
                <a:cs typeface="Arial"/>
              </a:rPr>
              <a:t>Layout </a:t>
            </a:r>
            <a:r>
              <a:rPr sz="2100" b="1" spc="-5" dirty="0">
                <a:latin typeface="Arial"/>
                <a:cs typeface="Arial"/>
              </a:rPr>
              <a:t>decisions are important for three basic  reasons:</a:t>
            </a:r>
            <a:endParaRPr sz="2100">
              <a:latin typeface="Arial"/>
              <a:cs typeface="Arial"/>
            </a:endParaRPr>
          </a:p>
          <a:p>
            <a:pPr>
              <a:lnSpc>
                <a:spcPct val="100000"/>
              </a:lnSpc>
              <a:spcBef>
                <a:spcPts val="45"/>
              </a:spcBef>
            </a:pPr>
            <a:endParaRPr sz="2150">
              <a:latin typeface="Arial"/>
              <a:cs typeface="Arial"/>
            </a:endParaRPr>
          </a:p>
          <a:p>
            <a:pPr marL="469900" indent="-457200">
              <a:lnSpc>
                <a:spcPct val="100000"/>
              </a:lnSpc>
              <a:spcBef>
                <a:spcPts val="5"/>
              </a:spcBef>
              <a:buAutoNum type="arabicPeriod"/>
              <a:tabLst>
                <a:tab pos="469265" algn="l"/>
                <a:tab pos="469900" algn="l"/>
              </a:tabLst>
            </a:pPr>
            <a:r>
              <a:rPr sz="2100" spc="-5" dirty="0">
                <a:latin typeface="Arial"/>
                <a:cs typeface="Arial"/>
              </a:rPr>
              <a:t>require </a:t>
            </a:r>
            <a:r>
              <a:rPr sz="2100" b="1" spc="-5" dirty="0">
                <a:latin typeface="Arial"/>
                <a:cs typeface="Arial"/>
              </a:rPr>
              <a:t>substantial investments </a:t>
            </a:r>
            <a:r>
              <a:rPr sz="2100" dirty="0">
                <a:latin typeface="Arial"/>
                <a:cs typeface="Arial"/>
              </a:rPr>
              <a:t>of </a:t>
            </a:r>
            <a:r>
              <a:rPr sz="2100" spc="-5" dirty="0">
                <a:latin typeface="Arial"/>
                <a:cs typeface="Arial"/>
              </a:rPr>
              <a:t>money and</a:t>
            </a:r>
            <a:r>
              <a:rPr sz="2100" spc="10" dirty="0">
                <a:latin typeface="Arial"/>
                <a:cs typeface="Arial"/>
              </a:rPr>
              <a:t> </a:t>
            </a:r>
            <a:r>
              <a:rPr sz="2100" spc="-5" dirty="0">
                <a:latin typeface="Arial"/>
                <a:cs typeface="Arial"/>
              </a:rPr>
              <a:t>effort;</a:t>
            </a:r>
            <a:endParaRPr sz="2100">
              <a:latin typeface="Arial"/>
              <a:cs typeface="Arial"/>
            </a:endParaRPr>
          </a:p>
          <a:p>
            <a:pPr marL="469900" marR="663575" indent="-457200">
              <a:lnSpc>
                <a:spcPct val="100000"/>
              </a:lnSpc>
              <a:buAutoNum type="arabicPeriod"/>
              <a:tabLst>
                <a:tab pos="469265" algn="l"/>
                <a:tab pos="469900" algn="l"/>
              </a:tabLst>
            </a:pPr>
            <a:r>
              <a:rPr sz="2100" b="1" spc="-5" dirty="0">
                <a:latin typeface="Arial"/>
                <a:cs typeface="Arial"/>
              </a:rPr>
              <a:t>involve long-term </a:t>
            </a:r>
            <a:r>
              <a:rPr sz="2100" b="1" dirty="0">
                <a:latin typeface="Arial"/>
                <a:cs typeface="Arial"/>
              </a:rPr>
              <a:t>commitments, </a:t>
            </a:r>
            <a:r>
              <a:rPr sz="2100" spc="-5" dirty="0">
                <a:latin typeface="Arial"/>
                <a:cs typeface="Arial"/>
              </a:rPr>
              <a:t>which makes  </a:t>
            </a:r>
            <a:r>
              <a:rPr sz="2100" dirty="0">
                <a:latin typeface="Arial"/>
                <a:cs typeface="Arial"/>
              </a:rPr>
              <a:t>mistakes </a:t>
            </a:r>
            <a:r>
              <a:rPr sz="2100" spc="-5" dirty="0">
                <a:latin typeface="Arial"/>
                <a:cs typeface="Arial"/>
              </a:rPr>
              <a:t>difficult </a:t>
            </a:r>
            <a:r>
              <a:rPr sz="2100" dirty="0">
                <a:latin typeface="Arial"/>
                <a:cs typeface="Arial"/>
              </a:rPr>
              <a:t>to </a:t>
            </a:r>
            <a:r>
              <a:rPr sz="2100" spc="-5" dirty="0">
                <a:latin typeface="Arial"/>
                <a:cs typeface="Arial"/>
              </a:rPr>
              <a:t>overcome;</a:t>
            </a:r>
            <a:r>
              <a:rPr sz="2100" spc="-65" dirty="0">
                <a:latin typeface="Arial"/>
                <a:cs typeface="Arial"/>
              </a:rPr>
              <a:t> </a:t>
            </a:r>
            <a:r>
              <a:rPr sz="2100" spc="-5" dirty="0">
                <a:latin typeface="Arial"/>
                <a:cs typeface="Arial"/>
              </a:rPr>
              <a:t>and</a:t>
            </a:r>
            <a:endParaRPr sz="2100">
              <a:latin typeface="Arial"/>
              <a:cs typeface="Arial"/>
            </a:endParaRPr>
          </a:p>
          <a:p>
            <a:pPr marL="469900" marR="163830" indent="-457200">
              <a:lnSpc>
                <a:spcPct val="100000"/>
              </a:lnSpc>
              <a:buAutoNum type="arabicPeriod"/>
              <a:tabLst>
                <a:tab pos="469265" algn="l"/>
                <a:tab pos="469900" algn="l"/>
              </a:tabLst>
            </a:pPr>
            <a:r>
              <a:rPr sz="2100" spc="-5" dirty="0">
                <a:latin typeface="Arial"/>
                <a:cs typeface="Arial"/>
              </a:rPr>
              <a:t>have a </a:t>
            </a:r>
            <a:r>
              <a:rPr sz="2100" b="1" spc="-5" dirty="0">
                <a:latin typeface="Arial"/>
                <a:cs typeface="Arial"/>
              </a:rPr>
              <a:t>significant impact </a:t>
            </a:r>
            <a:r>
              <a:rPr sz="2100" spc="-5" dirty="0">
                <a:latin typeface="Arial"/>
                <a:cs typeface="Arial"/>
              </a:rPr>
              <a:t>on </a:t>
            </a:r>
            <a:r>
              <a:rPr sz="2100" dirty="0">
                <a:latin typeface="Arial"/>
                <a:cs typeface="Arial"/>
              </a:rPr>
              <a:t>the cost </a:t>
            </a:r>
            <a:r>
              <a:rPr sz="2100" spc="-5" dirty="0">
                <a:latin typeface="Arial"/>
                <a:cs typeface="Arial"/>
              </a:rPr>
              <a:t>and efficiency  </a:t>
            </a:r>
            <a:r>
              <a:rPr sz="2100" dirty="0">
                <a:latin typeface="Arial"/>
                <a:cs typeface="Arial"/>
              </a:rPr>
              <a:t>of</a:t>
            </a:r>
            <a:r>
              <a:rPr sz="2100" spc="-15" dirty="0">
                <a:latin typeface="Arial"/>
                <a:cs typeface="Arial"/>
              </a:rPr>
              <a:t> </a:t>
            </a:r>
            <a:r>
              <a:rPr sz="2100" spc="-5" dirty="0">
                <a:latin typeface="Arial"/>
                <a:cs typeface="Arial"/>
              </a:rPr>
              <a:t>operations</a:t>
            </a:r>
            <a:endParaRPr sz="21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8267" y="287527"/>
            <a:ext cx="5842000" cy="513715"/>
          </a:xfrm>
          <a:prstGeom prst="rect">
            <a:avLst/>
          </a:prstGeom>
        </p:spPr>
        <p:txBody>
          <a:bodyPr vert="horz" wrap="square" lIns="0" tIns="12700" rIns="0" bIns="0" rtlCol="0">
            <a:spAutoFit/>
          </a:bodyPr>
          <a:lstStyle/>
          <a:p>
            <a:pPr marL="12700">
              <a:lnSpc>
                <a:spcPct val="100000"/>
              </a:lnSpc>
              <a:spcBef>
                <a:spcPts val="100"/>
              </a:spcBef>
            </a:pPr>
            <a:r>
              <a:rPr sz="3200" u="heavy" spc="-5" dirty="0">
                <a:solidFill>
                  <a:srgbClr val="5EC801"/>
                </a:solidFill>
                <a:uFill>
                  <a:solidFill>
                    <a:srgbClr val="5EC801"/>
                  </a:solidFill>
                </a:uFill>
              </a:rPr>
              <a:t>Factors </a:t>
            </a:r>
            <a:r>
              <a:rPr sz="3200" u="heavy" dirty="0">
                <a:solidFill>
                  <a:srgbClr val="5EC801"/>
                </a:solidFill>
                <a:uFill>
                  <a:solidFill>
                    <a:srgbClr val="5EC801"/>
                  </a:solidFill>
                </a:uFill>
              </a:rPr>
              <a:t>affecting </a:t>
            </a:r>
            <a:r>
              <a:rPr sz="3200" u="heavy" spc="-5" dirty="0">
                <a:solidFill>
                  <a:srgbClr val="5EC801"/>
                </a:solidFill>
                <a:uFill>
                  <a:solidFill>
                    <a:srgbClr val="5EC801"/>
                  </a:solidFill>
                </a:uFill>
              </a:rPr>
              <a:t>Plant</a:t>
            </a:r>
            <a:r>
              <a:rPr sz="3200" u="heavy" spc="-105" dirty="0">
                <a:solidFill>
                  <a:srgbClr val="5EC801"/>
                </a:solidFill>
                <a:uFill>
                  <a:solidFill>
                    <a:srgbClr val="5EC801"/>
                  </a:solidFill>
                </a:uFill>
              </a:rPr>
              <a:t> </a:t>
            </a:r>
            <a:r>
              <a:rPr sz="3200" u="heavy" spc="-5" dirty="0">
                <a:solidFill>
                  <a:srgbClr val="5EC801"/>
                </a:solidFill>
                <a:uFill>
                  <a:solidFill>
                    <a:srgbClr val="5EC801"/>
                  </a:solidFill>
                </a:uFill>
              </a:rPr>
              <a:t>Layout</a:t>
            </a:r>
            <a:endParaRPr sz="3200"/>
          </a:p>
        </p:txBody>
      </p:sp>
      <p:sp>
        <p:nvSpPr>
          <p:cNvPr id="4" name="object 4"/>
          <p:cNvSpPr txBox="1"/>
          <p:nvPr/>
        </p:nvSpPr>
        <p:spPr>
          <a:xfrm>
            <a:off x="8042909" y="6425299"/>
            <a:ext cx="78613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65" dirty="0">
                <a:solidFill>
                  <a:srgbClr val="5EC801"/>
                </a:solidFill>
                <a:latin typeface="Arial"/>
                <a:cs typeface="Arial"/>
              </a:rPr>
              <a:t> </a:t>
            </a:r>
            <a:fld id="{81D60167-4931-47E6-BA6A-407CBD079E47}" type="slidenum">
              <a:rPr sz="1800" b="1" spc="-5" dirty="0">
                <a:solidFill>
                  <a:srgbClr val="5EC801"/>
                </a:solidFill>
                <a:latin typeface="Arial"/>
                <a:cs typeface="Arial"/>
              </a:rPr>
              <a:t>3</a:t>
            </a:fld>
            <a:endParaRPr sz="1800">
              <a:latin typeface="Arial"/>
              <a:cs typeface="Arial"/>
            </a:endParaRPr>
          </a:p>
        </p:txBody>
      </p:sp>
      <p:sp>
        <p:nvSpPr>
          <p:cNvPr id="3" name="object 3"/>
          <p:cNvSpPr txBox="1"/>
          <p:nvPr/>
        </p:nvSpPr>
        <p:spPr>
          <a:xfrm>
            <a:off x="2022094" y="1022705"/>
            <a:ext cx="4328795" cy="4598035"/>
          </a:xfrm>
          <a:prstGeom prst="rect">
            <a:avLst/>
          </a:prstGeom>
        </p:spPr>
        <p:txBody>
          <a:bodyPr vert="horz" wrap="square" lIns="0" tIns="165100" rIns="0" bIns="0" rtlCol="0">
            <a:spAutoFit/>
          </a:bodyPr>
          <a:lstStyle/>
          <a:p>
            <a:pPr marL="355600" indent="-342900">
              <a:lnSpc>
                <a:spcPct val="100000"/>
              </a:lnSpc>
              <a:spcBef>
                <a:spcPts val="1300"/>
              </a:spcBef>
              <a:buAutoNum type="arabicPeriod"/>
              <a:tabLst>
                <a:tab pos="354965" algn="l"/>
                <a:tab pos="355600" algn="l"/>
              </a:tabLst>
            </a:pPr>
            <a:r>
              <a:rPr sz="2000" dirty="0">
                <a:latin typeface="Arial"/>
                <a:cs typeface="Arial"/>
              </a:rPr>
              <a:t>Plant location and</a:t>
            </a:r>
            <a:r>
              <a:rPr sz="2000" spc="-75" dirty="0">
                <a:latin typeface="Arial"/>
                <a:cs typeface="Arial"/>
              </a:rPr>
              <a:t> </a:t>
            </a:r>
            <a:r>
              <a:rPr sz="2000" dirty="0">
                <a:latin typeface="Arial"/>
                <a:cs typeface="Arial"/>
              </a:rPr>
              <a:t>building</a:t>
            </a:r>
            <a:endParaRPr sz="2000">
              <a:latin typeface="Arial"/>
              <a:cs typeface="Arial"/>
            </a:endParaRPr>
          </a:p>
          <a:p>
            <a:pPr marL="355600" indent="-342900">
              <a:lnSpc>
                <a:spcPct val="100000"/>
              </a:lnSpc>
              <a:spcBef>
                <a:spcPts val="1200"/>
              </a:spcBef>
              <a:buAutoNum type="arabicPeriod"/>
              <a:tabLst>
                <a:tab pos="354965" algn="l"/>
                <a:tab pos="355600" algn="l"/>
              </a:tabLst>
            </a:pPr>
            <a:r>
              <a:rPr sz="2000" dirty="0">
                <a:latin typeface="Arial"/>
                <a:cs typeface="Arial"/>
              </a:rPr>
              <a:t>Nature of</a:t>
            </a:r>
            <a:r>
              <a:rPr sz="2000" spc="-65" dirty="0">
                <a:latin typeface="Arial"/>
                <a:cs typeface="Arial"/>
              </a:rPr>
              <a:t> </a:t>
            </a:r>
            <a:r>
              <a:rPr sz="2000" dirty="0">
                <a:latin typeface="Arial"/>
                <a:cs typeface="Arial"/>
              </a:rPr>
              <a:t>Product</a:t>
            </a:r>
            <a:endParaRPr sz="2000">
              <a:latin typeface="Arial"/>
              <a:cs typeface="Arial"/>
            </a:endParaRPr>
          </a:p>
          <a:p>
            <a:pPr marL="355600" indent="-342900">
              <a:lnSpc>
                <a:spcPct val="100000"/>
              </a:lnSpc>
              <a:spcBef>
                <a:spcPts val="1200"/>
              </a:spcBef>
              <a:buAutoNum type="arabicPeriod"/>
              <a:tabLst>
                <a:tab pos="354965" algn="l"/>
                <a:tab pos="355600" algn="l"/>
              </a:tabLst>
            </a:pPr>
            <a:r>
              <a:rPr sz="2000" spc="-30" dirty="0">
                <a:latin typeface="Arial"/>
                <a:cs typeface="Arial"/>
              </a:rPr>
              <a:t>Type </a:t>
            </a:r>
            <a:r>
              <a:rPr sz="2000" dirty="0">
                <a:latin typeface="Arial"/>
                <a:cs typeface="Arial"/>
              </a:rPr>
              <a:t>of</a:t>
            </a:r>
            <a:r>
              <a:rPr sz="2000" spc="-20" dirty="0">
                <a:latin typeface="Arial"/>
                <a:cs typeface="Arial"/>
              </a:rPr>
              <a:t> </a:t>
            </a:r>
            <a:r>
              <a:rPr sz="2000" dirty="0">
                <a:latin typeface="Arial"/>
                <a:cs typeface="Arial"/>
              </a:rPr>
              <a:t>Industry</a:t>
            </a:r>
            <a:endParaRPr sz="2000">
              <a:latin typeface="Arial"/>
              <a:cs typeface="Arial"/>
            </a:endParaRPr>
          </a:p>
          <a:p>
            <a:pPr marL="355600" indent="-342900">
              <a:lnSpc>
                <a:spcPct val="100000"/>
              </a:lnSpc>
              <a:spcBef>
                <a:spcPts val="1200"/>
              </a:spcBef>
              <a:buAutoNum type="arabicPeriod"/>
              <a:tabLst>
                <a:tab pos="354965" algn="l"/>
                <a:tab pos="355600" algn="l"/>
              </a:tabLst>
            </a:pPr>
            <a:r>
              <a:rPr sz="2000" dirty="0">
                <a:latin typeface="Arial"/>
                <a:cs typeface="Arial"/>
              </a:rPr>
              <a:t>Plant</a:t>
            </a:r>
            <a:r>
              <a:rPr sz="2000" spc="-30" dirty="0">
                <a:latin typeface="Arial"/>
                <a:cs typeface="Arial"/>
              </a:rPr>
              <a:t> </a:t>
            </a:r>
            <a:r>
              <a:rPr sz="2000" dirty="0">
                <a:latin typeface="Arial"/>
                <a:cs typeface="Arial"/>
              </a:rPr>
              <a:t>Environment</a:t>
            </a:r>
            <a:endParaRPr sz="2000">
              <a:latin typeface="Arial"/>
              <a:cs typeface="Arial"/>
            </a:endParaRPr>
          </a:p>
          <a:p>
            <a:pPr marL="355600" indent="-342900">
              <a:lnSpc>
                <a:spcPct val="100000"/>
              </a:lnSpc>
              <a:spcBef>
                <a:spcPts val="1200"/>
              </a:spcBef>
              <a:buAutoNum type="arabicPeriod"/>
              <a:tabLst>
                <a:tab pos="354965" algn="l"/>
                <a:tab pos="355600" algn="l"/>
              </a:tabLst>
            </a:pPr>
            <a:r>
              <a:rPr sz="2000" dirty="0">
                <a:latin typeface="Arial"/>
                <a:cs typeface="Arial"/>
              </a:rPr>
              <a:t>Spatial</a:t>
            </a:r>
            <a:r>
              <a:rPr sz="2000" spc="-25" dirty="0">
                <a:latin typeface="Arial"/>
                <a:cs typeface="Arial"/>
              </a:rPr>
              <a:t> </a:t>
            </a:r>
            <a:r>
              <a:rPr sz="2000" dirty="0">
                <a:latin typeface="Arial"/>
                <a:cs typeface="Arial"/>
              </a:rPr>
              <a:t>Requirements</a:t>
            </a:r>
            <a:endParaRPr sz="2000">
              <a:latin typeface="Arial"/>
              <a:cs typeface="Arial"/>
            </a:endParaRPr>
          </a:p>
          <a:p>
            <a:pPr marL="355600" indent="-342900">
              <a:lnSpc>
                <a:spcPct val="100000"/>
              </a:lnSpc>
              <a:spcBef>
                <a:spcPts val="1200"/>
              </a:spcBef>
              <a:buAutoNum type="arabicPeriod"/>
              <a:tabLst>
                <a:tab pos="354965" algn="l"/>
                <a:tab pos="355600" algn="l"/>
              </a:tabLst>
            </a:pPr>
            <a:r>
              <a:rPr sz="2000" dirty="0">
                <a:latin typeface="Arial"/>
                <a:cs typeface="Arial"/>
              </a:rPr>
              <a:t>Repairs and</a:t>
            </a:r>
            <a:r>
              <a:rPr sz="2000" spc="-60" dirty="0">
                <a:latin typeface="Arial"/>
                <a:cs typeface="Arial"/>
              </a:rPr>
              <a:t> </a:t>
            </a:r>
            <a:r>
              <a:rPr sz="2000" dirty="0">
                <a:latin typeface="Arial"/>
                <a:cs typeface="Arial"/>
              </a:rPr>
              <a:t>Maintenance</a:t>
            </a:r>
            <a:endParaRPr sz="2000">
              <a:latin typeface="Arial"/>
              <a:cs typeface="Arial"/>
            </a:endParaRPr>
          </a:p>
          <a:p>
            <a:pPr marL="355600" indent="-342900">
              <a:lnSpc>
                <a:spcPct val="100000"/>
              </a:lnSpc>
              <a:spcBef>
                <a:spcPts val="1205"/>
              </a:spcBef>
              <a:buAutoNum type="arabicPeriod"/>
              <a:tabLst>
                <a:tab pos="354965" algn="l"/>
                <a:tab pos="355600" algn="l"/>
              </a:tabLst>
            </a:pPr>
            <a:r>
              <a:rPr sz="2000" dirty="0">
                <a:latin typeface="Arial"/>
                <a:cs typeface="Arial"/>
              </a:rPr>
              <a:t>Balance</a:t>
            </a:r>
            <a:endParaRPr sz="2000">
              <a:latin typeface="Arial"/>
              <a:cs typeface="Arial"/>
            </a:endParaRPr>
          </a:p>
          <a:p>
            <a:pPr marL="355600" indent="-342900">
              <a:lnSpc>
                <a:spcPct val="100000"/>
              </a:lnSpc>
              <a:spcBef>
                <a:spcPts val="1200"/>
              </a:spcBef>
              <a:buAutoNum type="arabicPeriod"/>
              <a:tabLst>
                <a:tab pos="354965" algn="l"/>
                <a:tab pos="355600" algn="l"/>
              </a:tabLst>
            </a:pPr>
            <a:r>
              <a:rPr sz="2000" dirty="0">
                <a:latin typeface="Arial"/>
                <a:cs typeface="Arial"/>
              </a:rPr>
              <a:t>Management</a:t>
            </a:r>
            <a:r>
              <a:rPr sz="2000" spc="-60" dirty="0">
                <a:latin typeface="Arial"/>
                <a:cs typeface="Arial"/>
              </a:rPr>
              <a:t> </a:t>
            </a:r>
            <a:r>
              <a:rPr sz="2000" dirty="0">
                <a:latin typeface="Arial"/>
                <a:cs typeface="Arial"/>
              </a:rPr>
              <a:t>Policy</a:t>
            </a:r>
            <a:endParaRPr sz="2000">
              <a:latin typeface="Arial"/>
              <a:cs typeface="Arial"/>
            </a:endParaRPr>
          </a:p>
          <a:p>
            <a:pPr marL="355600" indent="-342900">
              <a:lnSpc>
                <a:spcPct val="100000"/>
              </a:lnSpc>
              <a:spcBef>
                <a:spcPts val="1200"/>
              </a:spcBef>
              <a:buAutoNum type="arabicPeriod"/>
              <a:tabLst>
                <a:tab pos="354965" algn="l"/>
                <a:tab pos="355600" algn="l"/>
              </a:tabLst>
            </a:pPr>
            <a:r>
              <a:rPr sz="2000" dirty="0">
                <a:latin typeface="Arial"/>
                <a:cs typeface="Arial"/>
              </a:rPr>
              <a:t>Human</a:t>
            </a:r>
            <a:r>
              <a:rPr sz="2000" spc="-45" dirty="0">
                <a:latin typeface="Arial"/>
                <a:cs typeface="Arial"/>
              </a:rPr>
              <a:t> </a:t>
            </a:r>
            <a:r>
              <a:rPr sz="2000" dirty="0">
                <a:latin typeface="Arial"/>
                <a:cs typeface="Arial"/>
              </a:rPr>
              <a:t>Needs</a:t>
            </a:r>
            <a:endParaRPr sz="2000">
              <a:latin typeface="Arial"/>
              <a:cs typeface="Arial"/>
            </a:endParaRPr>
          </a:p>
          <a:p>
            <a:pPr marL="367030" indent="-354965">
              <a:lnSpc>
                <a:spcPct val="100000"/>
              </a:lnSpc>
              <a:spcBef>
                <a:spcPts val="1200"/>
              </a:spcBef>
              <a:buAutoNum type="arabicPeriod"/>
              <a:tabLst>
                <a:tab pos="367665" algn="l"/>
              </a:tabLst>
            </a:pPr>
            <a:r>
              <a:rPr sz="2000" spc="-20" dirty="0">
                <a:latin typeface="Arial"/>
                <a:cs typeface="Arial"/>
              </a:rPr>
              <a:t>Types </a:t>
            </a:r>
            <a:r>
              <a:rPr sz="2000" dirty="0">
                <a:latin typeface="Arial"/>
                <a:cs typeface="Arial"/>
              </a:rPr>
              <a:t>of machinery and</a:t>
            </a:r>
            <a:r>
              <a:rPr sz="2000" spc="-125" dirty="0">
                <a:latin typeface="Arial"/>
                <a:cs typeface="Arial"/>
              </a:rPr>
              <a:t> </a:t>
            </a:r>
            <a:r>
              <a:rPr sz="2000" dirty="0">
                <a:latin typeface="Arial"/>
                <a:cs typeface="Arial"/>
              </a:rPr>
              <a:t>equipment</a:t>
            </a:r>
            <a:endParaRPr sz="20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8540" y="222884"/>
            <a:ext cx="7868920" cy="4781550"/>
          </a:xfrm>
          <a:prstGeom prst="rect">
            <a:avLst/>
          </a:prstGeom>
        </p:spPr>
        <p:txBody>
          <a:bodyPr vert="horz" wrap="square" lIns="0" tIns="12700" rIns="0" bIns="0" rtlCol="0">
            <a:spAutoFit/>
          </a:bodyPr>
          <a:lstStyle/>
          <a:p>
            <a:pPr marL="12700" marR="5080">
              <a:lnSpc>
                <a:spcPct val="100000"/>
              </a:lnSpc>
              <a:spcBef>
                <a:spcPts val="100"/>
              </a:spcBef>
            </a:pPr>
            <a:r>
              <a:rPr sz="2400" spc="-5" dirty="0">
                <a:latin typeface="Arial"/>
                <a:cs typeface="Arial"/>
              </a:rPr>
              <a:t>The basic objective </a:t>
            </a:r>
            <a:r>
              <a:rPr sz="2400" dirty="0">
                <a:latin typeface="Arial"/>
                <a:cs typeface="Arial"/>
              </a:rPr>
              <a:t>of </a:t>
            </a:r>
            <a:r>
              <a:rPr sz="2400" spc="-5" dirty="0">
                <a:latin typeface="Arial"/>
                <a:cs typeface="Arial"/>
              </a:rPr>
              <a:t>layout design is </a:t>
            </a:r>
            <a:r>
              <a:rPr sz="2400" dirty="0">
                <a:latin typeface="Arial"/>
                <a:cs typeface="Arial"/>
              </a:rPr>
              <a:t>to </a:t>
            </a:r>
            <a:r>
              <a:rPr sz="2400" spc="-5" dirty="0">
                <a:latin typeface="Arial"/>
                <a:cs typeface="Arial"/>
              </a:rPr>
              <a:t>facilitate a  smooth flow </a:t>
            </a:r>
            <a:r>
              <a:rPr sz="2400" dirty="0">
                <a:latin typeface="Arial"/>
                <a:cs typeface="Arial"/>
              </a:rPr>
              <a:t>of </a:t>
            </a:r>
            <a:r>
              <a:rPr sz="2400" spc="-5" dirty="0">
                <a:latin typeface="Arial"/>
                <a:cs typeface="Arial"/>
              </a:rPr>
              <a:t>work, material, and information </a:t>
            </a:r>
            <a:r>
              <a:rPr sz="2400" dirty="0">
                <a:latin typeface="Arial"/>
                <a:cs typeface="Arial"/>
              </a:rPr>
              <a:t>through the  system. </a:t>
            </a:r>
            <a:r>
              <a:rPr sz="2400" spc="-5" dirty="0">
                <a:latin typeface="Arial"/>
                <a:cs typeface="Arial"/>
              </a:rPr>
              <a:t>Supporting objectives generally involve </a:t>
            </a:r>
            <a:r>
              <a:rPr sz="2400" dirty="0">
                <a:latin typeface="Arial"/>
                <a:cs typeface="Arial"/>
              </a:rPr>
              <a:t>the  </a:t>
            </a:r>
            <a:r>
              <a:rPr sz="2400" spc="-5" dirty="0">
                <a:latin typeface="Arial"/>
                <a:cs typeface="Arial"/>
              </a:rPr>
              <a:t>following:</a:t>
            </a:r>
            <a:endParaRPr sz="2400">
              <a:latin typeface="Arial"/>
              <a:cs typeface="Arial"/>
            </a:endParaRPr>
          </a:p>
          <a:p>
            <a:pPr>
              <a:lnSpc>
                <a:spcPct val="100000"/>
              </a:lnSpc>
              <a:spcBef>
                <a:spcPts val="5"/>
              </a:spcBef>
            </a:pPr>
            <a:endParaRPr sz="2500">
              <a:latin typeface="Arial"/>
              <a:cs typeface="Arial"/>
            </a:endParaRPr>
          </a:p>
          <a:p>
            <a:pPr marL="152400" indent="-140335">
              <a:lnSpc>
                <a:spcPct val="100000"/>
              </a:lnSpc>
              <a:buSzPct val="95833"/>
              <a:buFont typeface="Wingdings"/>
              <a:buChar char=""/>
              <a:tabLst>
                <a:tab pos="153035" algn="l"/>
              </a:tabLst>
            </a:pPr>
            <a:r>
              <a:rPr sz="2400" spc="-135" dirty="0">
                <a:latin typeface="Arial"/>
                <a:cs typeface="Arial"/>
              </a:rPr>
              <a:t>To </a:t>
            </a:r>
            <a:r>
              <a:rPr sz="2400" spc="-5" dirty="0">
                <a:latin typeface="Arial"/>
                <a:cs typeface="Arial"/>
              </a:rPr>
              <a:t>facilitate attainment of product or service</a:t>
            </a:r>
            <a:r>
              <a:rPr sz="2400" spc="180" dirty="0">
                <a:latin typeface="Arial"/>
                <a:cs typeface="Arial"/>
              </a:rPr>
              <a:t> </a:t>
            </a:r>
            <a:r>
              <a:rPr sz="2400" spc="-30" dirty="0">
                <a:latin typeface="Arial"/>
                <a:cs typeface="Arial"/>
              </a:rPr>
              <a:t>quality.</a:t>
            </a:r>
            <a:endParaRPr sz="2400">
              <a:latin typeface="Arial"/>
              <a:cs typeface="Arial"/>
            </a:endParaRPr>
          </a:p>
          <a:p>
            <a:pPr marL="152400" indent="-140335">
              <a:lnSpc>
                <a:spcPct val="100000"/>
              </a:lnSpc>
              <a:buSzPct val="95833"/>
              <a:buFont typeface="Wingdings"/>
              <a:buChar char=""/>
              <a:tabLst>
                <a:tab pos="153035" algn="l"/>
              </a:tabLst>
            </a:pPr>
            <a:r>
              <a:rPr sz="2400" spc="-135" dirty="0">
                <a:latin typeface="Arial"/>
                <a:cs typeface="Arial"/>
              </a:rPr>
              <a:t>To </a:t>
            </a:r>
            <a:r>
              <a:rPr sz="2400" spc="-5" dirty="0">
                <a:latin typeface="Arial"/>
                <a:cs typeface="Arial"/>
              </a:rPr>
              <a:t>use workers and space</a:t>
            </a:r>
            <a:r>
              <a:rPr sz="2400" spc="140" dirty="0">
                <a:latin typeface="Arial"/>
                <a:cs typeface="Arial"/>
              </a:rPr>
              <a:t> </a:t>
            </a:r>
            <a:r>
              <a:rPr sz="2400" spc="-25" dirty="0">
                <a:latin typeface="Arial"/>
                <a:cs typeface="Arial"/>
              </a:rPr>
              <a:t>efficiently.</a:t>
            </a:r>
            <a:endParaRPr sz="2400">
              <a:latin typeface="Arial"/>
              <a:cs typeface="Arial"/>
            </a:endParaRPr>
          </a:p>
          <a:p>
            <a:pPr marL="152400" indent="-140335">
              <a:lnSpc>
                <a:spcPct val="100000"/>
              </a:lnSpc>
              <a:buSzPct val="95833"/>
              <a:buFont typeface="Wingdings"/>
              <a:buChar char=""/>
              <a:tabLst>
                <a:tab pos="153035" algn="l"/>
              </a:tabLst>
            </a:pPr>
            <a:r>
              <a:rPr sz="2400" spc="-135" dirty="0">
                <a:latin typeface="Arial"/>
                <a:cs typeface="Arial"/>
              </a:rPr>
              <a:t>To </a:t>
            </a:r>
            <a:r>
              <a:rPr sz="2400" spc="-5" dirty="0">
                <a:latin typeface="Arial"/>
                <a:cs typeface="Arial"/>
              </a:rPr>
              <a:t>avoid</a:t>
            </a:r>
            <a:r>
              <a:rPr sz="2400" spc="125" dirty="0">
                <a:latin typeface="Arial"/>
                <a:cs typeface="Arial"/>
              </a:rPr>
              <a:t> </a:t>
            </a:r>
            <a:r>
              <a:rPr sz="2400" spc="-5" dirty="0">
                <a:latin typeface="Arial"/>
                <a:cs typeface="Arial"/>
              </a:rPr>
              <a:t>bottlenecks.</a:t>
            </a:r>
            <a:endParaRPr sz="2400">
              <a:latin typeface="Arial"/>
              <a:cs typeface="Arial"/>
            </a:endParaRPr>
          </a:p>
          <a:p>
            <a:pPr marL="152400" indent="-140335">
              <a:lnSpc>
                <a:spcPct val="100000"/>
              </a:lnSpc>
              <a:spcBef>
                <a:spcPts val="5"/>
              </a:spcBef>
              <a:buSzPct val="95833"/>
              <a:buFont typeface="Wingdings"/>
              <a:buChar char=""/>
              <a:tabLst>
                <a:tab pos="153035" algn="l"/>
              </a:tabLst>
            </a:pPr>
            <a:r>
              <a:rPr sz="2400" spc="-135" dirty="0">
                <a:latin typeface="Arial"/>
                <a:cs typeface="Arial"/>
              </a:rPr>
              <a:t>To </a:t>
            </a:r>
            <a:r>
              <a:rPr sz="2400" spc="-5" dirty="0">
                <a:latin typeface="Arial"/>
                <a:cs typeface="Arial"/>
              </a:rPr>
              <a:t>minimize material handling</a:t>
            </a:r>
            <a:r>
              <a:rPr sz="2400" spc="170" dirty="0">
                <a:latin typeface="Arial"/>
                <a:cs typeface="Arial"/>
              </a:rPr>
              <a:t> </a:t>
            </a:r>
            <a:r>
              <a:rPr sz="2400" dirty="0">
                <a:latin typeface="Arial"/>
                <a:cs typeface="Arial"/>
              </a:rPr>
              <a:t>costs.</a:t>
            </a:r>
            <a:endParaRPr sz="2400">
              <a:latin typeface="Arial"/>
              <a:cs typeface="Arial"/>
            </a:endParaRPr>
          </a:p>
          <a:p>
            <a:pPr marL="12700" marR="761365">
              <a:lnSpc>
                <a:spcPct val="100000"/>
              </a:lnSpc>
              <a:buSzPct val="95833"/>
              <a:buFont typeface="Wingdings"/>
              <a:buChar char=""/>
              <a:tabLst>
                <a:tab pos="153035" algn="l"/>
              </a:tabLst>
            </a:pPr>
            <a:r>
              <a:rPr sz="2400" spc="-135" dirty="0">
                <a:latin typeface="Arial"/>
                <a:cs typeface="Arial"/>
              </a:rPr>
              <a:t>To </a:t>
            </a:r>
            <a:r>
              <a:rPr sz="2400" spc="-5" dirty="0">
                <a:latin typeface="Arial"/>
                <a:cs typeface="Arial"/>
              </a:rPr>
              <a:t>eliminate unnecessary </a:t>
            </a:r>
            <a:r>
              <a:rPr sz="2400" dirty="0">
                <a:latin typeface="Arial"/>
                <a:cs typeface="Arial"/>
              </a:rPr>
              <a:t>movements of </a:t>
            </a:r>
            <a:r>
              <a:rPr sz="2400" spc="-5" dirty="0">
                <a:latin typeface="Arial"/>
                <a:cs typeface="Arial"/>
              </a:rPr>
              <a:t>workers or  materials.</a:t>
            </a:r>
            <a:endParaRPr sz="2400">
              <a:latin typeface="Arial"/>
              <a:cs typeface="Arial"/>
            </a:endParaRPr>
          </a:p>
          <a:p>
            <a:pPr marL="152400" indent="-140335">
              <a:lnSpc>
                <a:spcPct val="100000"/>
              </a:lnSpc>
              <a:buSzPct val="95833"/>
              <a:buFont typeface="Wingdings"/>
              <a:buChar char=""/>
              <a:tabLst>
                <a:tab pos="153035" algn="l"/>
              </a:tabLst>
            </a:pPr>
            <a:r>
              <a:rPr sz="2400" spc="-135" dirty="0">
                <a:latin typeface="Arial"/>
                <a:cs typeface="Arial"/>
              </a:rPr>
              <a:t>To </a:t>
            </a:r>
            <a:r>
              <a:rPr sz="2400" spc="-5" dirty="0">
                <a:latin typeface="Arial"/>
                <a:cs typeface="Arial"/>
              </a:rPr>
              <a:t>minimize production </a:t>
            </a:r>
            <a:r>
              <a:rPr sz="2400" dirty="0">
                <a:latin typeface="Arial"/>
                <a:cs typeface="Arial"/>
              </a:rPr>
              <a:t>time </a:t>
            </a:r>
            <a:r>
              <a:rPr sz="2400" spc="-5" dirty="0">
                <a:latin typeface="Arial"/>
                <a:cs typeface="Arial"/>
              </a:rPr>
              <a:t>or </a:t>
            </a:r>
            <a:r>
              <a:rPr sz="2400" dirty="0">
                <a:latin typeface="Arial"/>
                <a:cs typeface="Arial"/>
              </a:rPr>
              <a:t>customer </a:t>
            </a:r>
            <a:r>
              <a:rPr sz="2400" spc="-5" dirty="0">
                <a:latin typeface="Arial"/>
                <a:cs typeface="Arial"/>
              </a:rPr>
              <a:t>service</a:t>
            </a:r>
            <a:r>
              <a:rPr sz="2400" spc="160" dirty="0">
                <a:latin typeface="Arial"/>
                <a:cs typeface="Arial"/>
              </a:rPr>
              <a:t> </a:t>
            </a:r>
            <a:r>
              <a:rPr sz="2400" dirty="0">
                <a:latin typeface="Arial"/>
                <a:cs typeface="Arial"/>
              </a:rPr>
              <a:t>time.</a:t>
            </a:r>
            <a:endParaRPr sz="2400">
              <a:latin typeface="Arial"/>
              <a:cs typeface="Arial"/>
            </a:endParaRPr>
          </a:p>
          <a:p>
            <a:pPr marL="152400" indent="-140335">
              <a:lnSpc>
                <a:spcPct val="100000"/>
              </a:lnSpc>
              <a:buSzPct val="95833"/>
              <a:buFont typeface="Wingdings"/>
              <a:buChar char=""/>
              <a:tabLst>
                <a:tab pos="153035" algn="l"/>
              </a:tabLst>
            </a:pPr>
            <a:r>
              <a:rPr sz="2400" spc="-135" dirty="0">
                <a:latin typeface="Arial"/>
                <a:cs typeface="Arial"/>
              </a:rPr>
              <a:t>To </a:t>
            </a:r>
            <a:r>
              <a:rPr sz="2400" spc="-5" dirty="0">
                <a:latin typeface="Arial"/>
                <a:cs typeface="Arial"/>
              </a:rPr>
              <a:t>design </a:t>
            </a:r>
            <a:r>
              <a:rPr sz="2400" dirty="0">
                <a:latin typeface="Arial"/>
                <a:cs typeface="Arial"/>
              </a:rPr>
              <a:t>for</a:t>
            </a:r>
            <a:r>
              <a:rPr sz="2400" spc="130" dirty="0">
                <a:latin typeface="Arial"/>
                <a:cs typeface="Arial"/>
              </a:rPr>
              <a:t> </a:t>
            </a:r>
            <a:r>
              <a:rPr sz="2400" spc="-30" dirty="0">
                <a:latin typeface="Arial"/>
                <a:cs typeface="Arial"/>
              </a:rPr>
              <a:t>safety.</a:t>
            </a:r>
            <a:endParaRPr sz="2400">
              <a:latin typeface="Arial"/>
              <a:cs typeface="Arial"/>
            </a:endParaRPr>
          </a:p>
        </p:txBody>
      </p:sp>
      <p:sp>
        <p:nvSpPr>
          <p:cNvPr id="3" name="object 3"/>
          <p:cNvSpPr txBox="1"/>
          <p:nvPr/>
        </p:nvSpPr>
        <p:spPr>
          <a:xfrm>
            <a:off x="8042909" y="6425299"/>
            <a:ext cx="78613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65" dirty="0">
                <a:solidFill>
                  <a:srgbClr val="5EC801"/>
                </a:solidFill>
                <a:latin typeface="Arial"/>
                <a:cs typeface="Arial"/>
              </a:rPr>
              <a:t> </a:t>
            </a:r>
            <a:fld id="{81D60167-4931-47E6-BA6A-407CBD079E47}" type="slidenum">
              <a:rPr sz="1800" b="1" spc="-5" dirty="0">
                <a:solidFill>
                  <a:srgbClr val="5EC801"/>
                </a:solidFill>
                <a:latin typeface="Arial"/>
                <a:cs typeface="Arial"/>
              </a:rPr>
              <a:t>4</a:t>
            </a:fld>
            <a:endParaRPr sz="18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055609" y="6437999"/>
            <a:ext cx="735330" cy="255904"/>
          </a:xfrm>
          <a:prstGeom prst="rect">
            <a:avLst/>
          </a:prstGeom>
        </p:spPr>
        <p:txBody>
          <a:bodyPr vert="horz" wrap="square" lIns="0" tIns="0" rIns="0" bIns="0" rtlCol="0">
            <a:spAutoFit/>
          </a:bodyPr>
          <a:lstStyle/>
          <a:p>
            <a:pPr>
              <a:lnSpc>
                <a:spcPts val="1989"/>
              </a:lnSpc>
            </a:pPr>
            <a:r>
              <a:rPr sz="1800" b="1" spc="-5" dirty="0">
                <a:solidFill>
                  <a:srgbClr val="5EC801"/>
                </a:solidFill>
                <a:latin typeface="Arial"/>
                <a:cs typeface="Arial"/>
              </a:rPr>
              <a:t>Page</a:t>
            </a:r>
            <a:r>
              <a:rPr sz="1800" b="1" spc="-95" dirty="0">
                <a:solidFill>
                  <a:srgbClr val="5EC801"/>
                </a:solidFill>
                <a:latin typeface="Arial"/>
                <a:cs typeface="Arial"/>
              </a:rPr>
              <a:t> </a:t>
            </a:r>
            <a:r>
              <a:rPr sz="1800" b="1" spc="-5" dirty="0">
                <a:solidFill>
                  <a:srgbClr val="5EC801"/>
                </a:solidFill>
                <a:latin typeface="Arial"/>
                <a:cs typeface="Arial"/>
              </a:rPr>
              <a:t>5</a:t>
            </a:r>
            <a:endParaRPr sz="1800">
              <a:latin typeface="Arial"/>
              <a:cs typeface="Arial"/>
            </a:endParaRPr>
          </a:p>
        </p:txBody>
      </p:sp>
      <p:sp>
        <p:nvSpPr>
          <p:cNvPr id="3" name="object 3"/>
          <p:cNvSpPr/>
          <p:nvPr/>
        </p:nvSpPr>
        <p:spPr>
          <a:xfrm>
            <a:off x="0" y="0"/>
            <a:ext cx="9144000" cy="6857997"/>
          </a:xfrm>
          <a:prstGeom prst="rect">
            <a:avLst/>
          </a:prstGeom>
          <a:blipFill>
            <a:blip r:embed="rId2" cstate="print"/>
            <a:stretch>
              <a:fillRect/>
            </a:stretch>
          </a:blipFill>
        </p:spPr>
        <p:txBody>
          <a:bodyPr wrap="square" lIns="0" tIns="0" rIns="0" bIns="0" rtlCol="0"/>
          <a:lstStyle/>
          <a:p>
            <a:endParaRPr/>
          </a:p>
        </p:txBody>
      </p:sp>
      <p:grpSp>
        <p:nvGrpSpPr>
          <p:cNvPr id="4" name="object 4"/>
          <p:cNvGrpSpPr/>
          <p:nvPr/>
        </p:nvGrpSpPr>
        <p:grpSpPr>
          <a:xfrm>
            <a:off x="3563111" y="649223"/>
            <a:ext cx="5581015" cy="820419"/>
            <a:chOff x="3563111" y="649223"/>
            <a:chExt cx="5581015" cy="820419"/>
          </a:xfrm>
        </p:grpSpPr>
        <p:sp>
          <p:nvSpPr>
            <p:cNvPr id="5" name="object 5"/>
            <p:cNvSpPr/>
            <p:nvPr/>
          </p:nvSpPr>
          <p:spPr>
            <a:xfrm>
              <a:off x="3563111" y="649223"/>
              <a:ext cx="2048256" cy="819912"/>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4943855" y="649223"/>
              <a:ext cx="2328672" cy="819912"/>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6749795" y="649223"/>
              <a:ext cx="2394204" cy="819912"/>
            </a:xfrm>
            <a:prstGeom prst="rect">
              <a:avLst/>
            </a:prstGeom>
            <a:blipFill>
              <a:blip r:embed="rId5" cstate="print"/>
              <a:stretch>
                <a:fillRect/>
              </a:stretch>
            </a:blipFill>
          </p:spPr>
          <p:txBody>
            <a:bodyPr wrap="square" lIns="0" tIns="0" rIns="0" bIns="0" rtlCol="0"/>
            <a:lstStyle/>
            <a:p>
              <a:endParaRPr/>
            </a:p>
          </p:txBody>
        </p:sp>
      </p:grpSp>
      <p:sp>
        <p:nvSpPr>
          <p:cNvPr id="8" name="object 8"/>
          <p:cNvSpPr txBox="1">
            <a:spLocks noGrp="1"/>
          </p:cNvSpPr>
          <p:nvPr>
            <p:ph type="title"/>
          </p:nvPr>
        </p:nvSpPr>
        <p:spPr>
          <a:xfrm>
            <a:off x="3864609" y="784605"/>
            <a:ext cx="4952365" cy="635000"/>
          </a:xfrm>
          <a:prstGeom prst="rect">
            <a:avLst/>
          </a:prstGeom>
        </p:spPr>
        <p:txBody>
          <a:bodyPr vert="horz" wrap="square" lIns="0" tIns="12065" rIns="0" bIns="0" rtlCol="0">
            <a:spAutoFit/>
          </a:bodyPr>
          <a:lstStyle/>
          <a:p>
            <a:pPr marL="12700">
              <a:lnSpc>
                <a:spcPct val="100000"/>
              </a:lnSpc>
              <a:spcBef>
                <a:spcPts val="95"/>
              </a:spcBef>
            </a:pPr>
            <a:r>
              <a:rPr sz="4000" u="none" spc="-5" dirty="0">
                <a:solidFill>
                  <a:srgbClr val="5F682C"/>
                </a:solidFill>
              </a:rPr>
              <a:t>Plant Layout :</a:t>
            </a:r>
            <a:r>
              <a:rPr sz="4000" u="none" spc="-50" dirty="0">
                <a:solidFill>
                  <a:srgbClr val="5F682C"/>
                </a:solidFill>
              </a:rPr>
              <a:t> </a:t>
            </a:r>
            <a:r>
              <a:rPr sz="4000" u="none" spc="-65" dirty="0">
                <a:solidFill>
                  <a:srgbClr val="5F682C"/>
                </a:solidFill>
              </a:rPr>
              <a:t>Types</a:t>
            </a:r>
            <a:endParaRPr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6303" y="267462"/>
            <a:ext cx="7097395" cy="819150"/>
          </a:xfrm>
          <a:prstGeom prst="rect">
            <a:avLst/>
          </a:prstGeom>
        </p:spPr>
        <p:txBody>
          <a:bodyPr vert="horz" wrap="square" lIns="0" tIns="12700" rIns="0" bIns="0" rtlCol="0">
            <a:spAutoFit/>
          </a:bodyPr>
          <a:lstStyle/>
          <a:p>
            <a:pPr marL="12700" marR="5080">
              <a:lnSpc>
                <a:spcPct val="100000"/>
              </a:lnSpc>
              <a:spcBef>
                <a:spcPts val="100"/>
              </a:spcBef>
            </a:pPr>
            <a:r>
              <a:rPr sz="2600" b="0" u="none" dirty="0">
                <a:latin typeface="Arial"/>
                <a:cs typeface="Arial"/>
              </a:rPr>
              <a:t>The production process normally determines</a:t>
            </a:r>
            <a:r>
              <a:rPr sz="2600" b="0" u="none" spc="-85" dirty="0">
                <a:latin typeface="Arial"/>
                <a:cs typeface="Arial"/>
              </a:rPr>
              <a:t> </a:t>
            </a:r>
            <a:r>
              <a:rPr sz="2600" b="0" u="none" dirty="0">
                <a:latin typeface="Arial"/>
                <a:cs typeface="Arial"/>
              </a:rPr>
              <a:t>the  type of plant layout to </a:t>
            </a:r>
            <a:r>
              <a:rPr sz="2600" b="0" u="none" spc="5" dirty="0">
                <a:latin typeface="Arial"/>
                <a:cs typeface="Arial"/>
              </a:rPr>
              <a:t>be </a:t>
            </a:r>
            <a:r>
              <a:rPr sz="2600" b="0" u="none" dirty="0">
                <a:latin typeface="Arial"/>
                <a:cs typeface="Arial"/>
              </a:rPr>
              <a:t>applied to </a:t>
            </a:r>
            <a:r>
              <a:rPr sz="2600" b="0" u="none" spc="-5" dirty="0">
                <a:latin typeface="Arial"/>
                <a:cs typeface="Arial"/>
              </a:rPr>
              <a:t>the</a:t>
            </a:r>
            <a:r>
              <a:rPr sz="2600" b="0" u="none" spc="-30" dirty="0">
                <a:latin typeface="Arial"/>
                <a:cs typeface="Arial"/>
              </a:rPr>
              <a:t> </a:t>
            </a:r>
            <a:r>
              <a:rPr sz="2600" b="0" u="none" dirty="0">
                <a:latin typeface="Arial"/>
                <a:cs typeface="Arial"/>
              </a:rPr>
              <a:t>facility:</a:t>
            </a:r>
            <a:endParaRPr sz="2600">
              <a:latin typeface="Arial"/>
              <a:cs typeface="Arial"/>
            </a:endParaRPr>
          </a:p>
        </p:txBody>
      </p:sp>
      <p:sp>
        <p:nvSpPr>
          <p:cNvPr id="4" name="object 4"/>
          <p:cNvSpPr txBox="1"/>
          <p:nvPr/>
        </p:nvSpPr>
        <p:spPr>
          <a:xfrm>
            <a:off x="8042909" y="6425299"/>
            <a:ext cx="78613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65" dirty="0">
                <a:solidFill>
                  <a:srgbClr val="5EC801"/>
                </a:solidFill>
                <a:latin typeface="Arial"/>
                <a:cs typeface="Arial"/>
              </a:rPr>
              <a:t> </a:t>
            </a:r>
            <a:fld id="{81D60167-4931-47E6-BA6A-407CBD079E47}" type="slidenum">
              <a:rPr sz="1800" b="1" spc="-5" dirty="0">
                <a:solidFill>
                  <a:srgbClr val="5EC801"/>
                </a:solidFill>
                <a:latin typeface="Arial"/>
                <a:cs typeface="Arial"/>
              </a:rPr>
              <a:t>6</a:t>
            </a:fld>
            <a:endParaRPr sz="1800">
              <a:latin typeface="Arial"/>
              <a:cs typeface="Arial"/>
            </a:endParaRPr>
          </a:p>
        </p:txBody>
      </p:sp>
      <p:sp>
        <p:nvSpPr>
          <p:cNvPr id="3" name="object 3"/>
          <p:cNvSpPr txBox="1">
            <a:spLocks noGrp="1"/>
          </p:cNvSpPr>
          <p:nvPr>
            <p:ph type="body" idx="1"/>
          </p:nvPr>
        </p:nvSpPr>
        <p:spPr>
          <a:prstGeom prst="rect">
            <a:avLst/>
          </a:prstGeom>
        </p:spPr>
        <p:txBody>
          <a:bodyPr vert="horz" wrap="square" lIns="0" tIns="12065" rIns="0" bIns="0" rtlCol="0">
            <a:spAutoFit/>
          </a:bodyPr>
          <a:lstStyle/>
          <a:p>
            <a:pPr marL="111125" indent="-99060">
              <a:lnSpc>
                <a:spcPct val="100000"/>
              </a:lnSpc>
              <a:spcBef>
                <a:spcPts val="95"/>
              </a:spcBef>
              <a:buSzPct val="95454"/>
              <a:buFont typeface="Arial"/>
              <a:buChar char="•"/>
              <a:tabLst>
                <a:tab pos="111760" algn="l"/>
              </a:tabLst>
            </a:pPr>
            <a:r>
              <a:rPr spc="-15" dirty="0"/>
              <a:t> </a:t>
            </a:r>
            <a:r>
              <a:rPr spc="-5" dirty="0"/>
              <a:t>Fixed position plant</a:t>
            </a:r>
            <a:r>
              <a:rPr spc="85" dirty="0"/>
              <a:t> </a:t>
            </a:r>
            <a:r>
              <a:rPr spc="-10" dirty="0"/>
              <a:t>layout</a:t>
            </a:r>
          </a:p>
          <a:p>
            <a:pPr marL="469900">
              <a:lnSpc>
                <a:spcPts val="2880"/>
              </a:lnSpc>
              <a:spcBef>
                <a:spcPts val="5"/>
              </a:spcBef>
            </a:pPr>
            <a:r>
              <a:rPr sz="2400" b="0" u="none" spc="-5" dirty="0">
                <a:latin typeface="Arial"/>
                <a:cs typeface="Arial"/>
              </a:rPr>
              <a:t>Product </a:t>
            </a:r>
            <a:r>
              <a:rPr sz="2400" b="0" u="none" dirty="0">
                <a:latin typeface="Arial"/>
                <a:cs typeface="Arial"/>
              </a:rPr>
              <a:t>stays </a:t>
            </a:r>
            <a:r>
              <a:rPr sz="2400" b="0" u="none" spc="-5" dirty="0">
                <a:latin typeface="Arial"/>
                <a:cs typeface="Arial"/>
              </a:rPr>
              <a:t>and resources move </a:t>
            </a:r>
            <a:r>
              <a:rPr sz="2400" b="0" u="none" dirty="0">
                <a:latin typeface="Arial"/>
                <a:cs typeface="Arial"/>
              </a:rPr>
              <a:t>to</a:t>
            </a:r>
            <a:r>
              <a:rPr sz="2400" b="0" u="none" spc="15" dirty="0">
                <a:latin typeface="Arial"/>
                <a:cs typeface="Arial"/>
              </a:rPr>
              <a:t> </a:t>
            </a:r>
            <a:r>
              <a:rPr sz="2400" b="0" u="none" spc="-5" dirty="0">
                <a:latin typeface="Arial"/>
                <a:cs typeface="Arial"/>
              </a:rPr>
              <a:t>it.</a:t>
            </a:r>
            <a:endParaRPr sz="2400">
              <a:latin typeface="Arial"/>
              <a:cs typeface="Arial"/>
            </a:endParaRPr>
          </a:p>
          <a:p>
            <a:pPr marL="111125" indent="-99060">
              <a:lnSpc>
                <a:spcPts val="2640"/>
              </a:lnSpc>
              <a:buSzPct val="95454"/>
              <a:buFont typeface="Arial"/>
              <a:buChar char="•"/>
              <a:tabLst>
                <a:tab pos="111760" algn="l"/>
              </a:tabLst>
            </a:pPr>
            <a:r>
              <a:rPr spc="-15" dirty="0"/>
              <a:t> </a:t>
            </a:r>
            <a:r>
              <a:rPr spc="-5" dirty="0"/>
              <a:t>Product oriented plant</a:t>
            </a:r>
            <a:r>
              <a:rPr spc="75" dirty="0"/>
              <a:t> </a:t>
            </a:r>
            <a:r>
              <a:rPr spc="-10" dirty="0"/>
              <a:t>layout</a:t>
            </a:r>
          </a:p>
          <a:p>
            <a:pPr marL="469900">
              <a:lnSpc>
                <a:spcPct val="100000"/>
              </a:lnSpc>
              <a:spcBef>
                <a:spcPts val="5"/>
              </a:spcBef>
            </a:pPr>
            <a:r>
              <a:rPr sz="2400" b="0" u="none" spc="-5" dirty="0">
                <a:latin typeface="Arial"/>
                <a:cs typeface="Arial"/>
              </a:rPr>
              <a:t>Machinery </a:t>
            </a:r>
            <a:r>
              <a:rPr sz="2400" b="0" u="none" dirty="0">
                <a:latin typeface="Arial"/>
                <a:cs typeface="Arial"/>
              </a:rPr>
              <a:t>and </a:t>
            </a:r>
            <a:r>
              <a:rPr sz="2400" b="0" u="none" spc="-5" dirty="0">
                <a:latin typeface="Arial"/>
                <a:cs typeface="Arial"/>
              </a:rPr>
              <a:t>Materials </a:t>
            </a:r>
            <a:r>
              <a:rPr sz="2400" b="0" u="none" dirty="0">
                <a:latin typeface="Arial"/>
                <a:cs typeface="Arial"/>
              </a:rPr>
              <a:t>are </a:t>
            </a:r>
            <a:r>
              <a:rPr sz="2400" b="0" u="none" spc="-5" dirty="0">
                <a:latin typeface="Arial"/>
                <a:cs typeface="Arial"/>
              </a:rPr>
              <a:t>placed following</a:t>
            </a:r>
            <a:r>
              <a:rPr sz="2400" b="0" u="none" spc="105" dirty="0">
                <a:latin typeface="Arial"/>
                <a:cs typeface="Arial"/>
              </a:rPr>
              <a:t> </a:t>
            </a:r>
            <a:r>
              <a:rPr sz="2400" b="0" u="none" dirty="0">
                <a:latin typeface="Arial"/>
                <a:cs typeface="Arial"/>
              </a:rPr>
              <a:t>the</a:t>
            </a:r>
            <a:endParaRPr sz="2400">
              <a:latin typeface="Arial"/>
              <a:cs typeface="Arial"/>
            </a:endParaRPr>
          </a:p>
          <a:p>
            <a:pPr marL="469900">
              <a:lnSpc>
                <a:spcPts val="2880"/>
              </a:lnSpc>
            </a:pPr>
            <a:r>
              <a:rPr sz="2400" b="0" u="none" spc="-5" dirty="0">
                <a:latin typeface="Arial"/>
                <a:cs typeface="Arial"/>
              </a:rPr>
              <a:t>product</a:t>
            </a:r>
            <a:r>
              <a:rPr sz="2400" b="0" u="none" spc="-15" dirty="0">
                <a:latin typeface="Arial"/>
                <a:cs typeface="Arial"/>
              </a:rPr>
              <a:t> </a:t>
            </a:r>
            <a:r>
              <a:rPr sz="2400" b="0" u="none" dirty="0">
                <a:latin typeface="Arial"/>
                <a:cs typeface="Arial"/>
              </a:rPr>
              <a:t>path.</a:t>
            </a:r>
            <a:endParaRPr sz="2400">
              <a:latin typeface="Arial"/>
              <a:cs typeface="Arial"/>
            </a:endParaRPr>
          </a:p>
          <a:p>
            <a:pPr marL="111125" indent="-99060">
              <a:lnSpc>
                <a:spcPts val="2640"/>
              </a:lnSpc>
              <a:buSzPct val="95454"/>
              <a:buFont typeface="Arial"/>
              <a:buChar char="•"/>
              <a:tabLst>
                <a:tab pos="111760" algn="l"/>
              </a:tabLst>
            </a:pPr>
            <a:r>
              <a:rPr spc="-15" dirty="0"/>
              <a:t> </a:t>
            </a:r>
            <a:r>
              <a:rPr spc="-5" dirty="0"/>
              <a:t>Process oriented plant </a:t>
            </a:r>
            <a:r>
              <a:rPr spc="-10" dirty="0"/>
              <a:t>layout </a:t>
            </a:r>
            <a:r>
              <a:rPr spc="-5" dirty="0"/>
              <a:t>(Functional</a:t>
            </a:r>
            <a:r>
              <a:rPr spc="190" dirty="0"/>
              <a:t> </a:t>
            </a:r>
            <a:r>
              <a:rPr spc="-5" dirty="0"/>
              <a:t>Layout).</a:t>
            </a:r>
          </a:p>
          <a:p>
            <a:pPr marL="469900" marR="365760">
              <a:lnSpc>
                <a:spcPct val="100000"/>
              </a:lnSpc>
              <a:spcBef>
                <a:spcPts val="5"/>
              </a:spcBef>
            </a:pPr>
            <a:r>
              <a:rPr sz="2400" b="0" u="none" spc="-5" dirty="0">
                <a:latin typeface="Arial"/>
                <a:cs typeface="Arial"/>
              </a:rPr>
              <a:t>Machinery is placed according </a:t>
            </a:r>
            <a:r>
              <a:rPr sz="2400" b="0" u="none" dirty="0">
                <a:latin typeface="Arial"/>
                <a:cs typeface="Arial"/>
              </a:rPr>
              <a:t>to </a:t>
            </a:r>
            <a:r>
              <a:rPr sz="2400" b="0" u="none" spc="-5" dirty="0">
                <a:latin typeface="Arial"/>
                <a:cs typeface="Arial"/>
              </a:rPr>
              <a:t>what </a:t>
            </a:r>
            <a:r>
              <a:rPr sz="2400" b="0" u="none" dirty="0">
                <a:latin typeface="Arial"/>
                <a:cs typeface="Arial"/>
              </a:rPr>
              <a:t>they </a:t>
            </a:r>
            <a:r>
              <a:rPr sz="2400" b="0" u="none" spc="-5" dirty="0">
                <a:latin typeface="Arial"/>
                <a:cs typeface="Arial"/>
              </a:rPr>
              <a:t>do  and materials go </a:t>
            </a:r>
            <a:r>
              <a:rPr sz="2400" b="0" u="none" dirty="0">
                <a:latin typeface="Arial"/>
                <a:cs typeface="Arial"/>
              </a:rPr>
              <a:t>to</a:t>
            </a:r>
            <a:r>
              <a:rPr sz="2400" b="0" u="none" spc="-10" dirty="0">
                <a:latin typeface="Arial"/>
                <a:cs typeface="Arial"/>
              </a:rPr>
              <a:t> </a:t>
            </a:r>
            <a:r>
              <a:rPr sz="2400" b="0" u="none" dirty="0">
                <a:latin typeface="Arial"/>
                <a:cs typeface="Arial"/>
              </a:rPr>
              <a:t>them.</a:t>
            </a:r>
            <a:endParaRPr sz="2400">
              <a:latin typeface="Arial"/>
              <a:cs typeface="Arial"/>
            </a:endParaRPr>
          </a:p>
          <a:p>
            <a:pPr marL="102235" indent="-90170">
              <a:lnSpc>
                <a:spcPts val="2400"/>
              </a:lnSpc>
              <a:spcBef>
                <a:spcPts val="5"/>
              </a:spcBef>
              <a:buSzPct val="95000"/>
              <a:buFont typeface="Arial"/>
              <a:buChar char="•"/>
              <a:tabLst>
                <a:tab pos="102870" algn="l"/>
              </a:tabLst>
            </a:pPr>
            <a:r>
              <a:rPr sz="2000" spc="-20" dirty="0"/>
              <a:t> </a:t>
            </a:r>
            <a:r>
              <a:rPr sz="2000" dirty="0"/>
              <a:t>Combined</a:t>
            </a:r>
            <a:r>
              <a:rPr sz="2000" spc="-25" dirty="0"/>
              <a:t> </a:t>
            </a:r>
            <a:r>
              <a:rPr sz="2000" spc="-5" dirty="0"/>
              <a:t>Layout</a:t>
            </a:r>
            <a:endParaRPr sz="2000"/>
          </a:p>
          <a:p>
            <a:pPr marL="469900" marR="400050">
              <a:lnSpc>
                <a:spcPts val="2880"/>
              </a:lnSpc>
              <a:spcBef>
                <a:spcPts val="95"/>
              </a:spcBef>
            </a:pPr>
            <a:r>
              <a:rPr sz="2400" b="0" u="none" spc="-5" dirty="0">
                <a:latin typeface="Arial"/>
                <a:cs typeface="Arial"/>
              </a:rPr>
              <a:t>Combine aspects </a:t>
            </a:r>
            <a:r>
              <a:rPr sz="2400" b="0" u="none" dirty="0">
                <a:latin typeface="Arial"/>
                <a:cs typeface="Arial"/>
              </a:rPr>
              <a:t>of </a:t>
            </a:r>
            <a:r>
              <a:rPr sz="2400" b="0" u="none" spc="-5" dirty="0">
                <a:latin typeface="Arial"/>
                <a:cs typeface="Arial"/>
              </a:rPr>
              <a:t>both process and product  layouts</a:t>
            </a:r>
            <a:endParaRPr sz="24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94612" y="236346"/>
            <a:ext cx="4611370" cy="422275"/>
          </a:xfrm>
          <a:prstGeom prst="rect">
            <a:avLst/>
          </a:prstGeom>
        </p:spPr>
        <p:txBody>
          <a:bodyPr vert="horz" wrap="square" lIns="0" tIns="12700" rIns="0" bIns="0" rtlCol="0">
            <a:spAutoFit/>
          </a:bodyPr>
          <a:lstStyle/>
          <a:p>
            <a:pPr marL="12700">
              <a:lnSpc>
                <a:spcPct val="100000"/>
              </a:lnSpc>
              <a:spcBef>
                <a:spcPts val="100"/>
              </a:spcBef>
            </a:pPr>
            <a:r>
              <a:rPr sz="2600" dirty="0"/>
              <a:t>Product oriented plant</a:t>
            </a:r>
            <a:r>
              <a:rPr sz="2600" spc="-100" dirty="0"/>
              <a:t> </a:t>
            </a:r>
            <a:r>
              <a:rPr sz="2600" spc="-5" dirty="0"/>
              <a:t>layout</a:t>
            </a:r>
            <a:endParaRPr sz="2600"/>
          </a:p>
        </p:txBody>
      </p:sp>
      <p:sp>
        <p:nvSpPr>
          <p:cNvPr id="4" name="object 4"/>
          <p:cNvSpPr txBox="1"/>
          <p:nvPr/>
        </p:nvSpPr>
        <p:spPr>
          <a:xfrm>
            <a:off x="8042909" y="6425299"/>
            <a:ext cx="78613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65" dirty="0">
                <a:solidFill>
                  <a:srgbClr val="5EC801"/>
                </a:solidFill>
                <a:latin typeface="Arial"/>
                <a:cs typeface="Arial"/>
              </a:rPr>
              <a:t> </a:t>
            </a:r>
            <a:fld id="{81D60167-4931-47E6-BA6A-407CBD079E47}" type="slidenum">
              <a:rPr sz="1800" b="1" spc="-5" dirty="0">
                <a:solidFill>
                  <a:srgbClr val="5EC801"/>
                </a:solidFill>
                <a:latin typeface="Arial"/>
                <a:cs typeface="Arial"/>
              </a:rPr>
              <a:t>7</a:t>
            </a:fld>
            <a:endParaRPr sz="1800">
              <a:latin typeface="Arial"/>
              <a:cs typeface="Arial"/>
            </a:endParaRPr>
          </a:p>
        </p:txBody>
      </p:sp>
      <p:sp>
        <p:nvSpPr>
          <p:cNvPr id="3" name="object 3"/>
          <p:cNvSpPr txBox="1"/>
          <p:nvPr/>
        </p:nvSpPr>
        <p:spPr>
          <a:xfrm>
            <a:off x="1651761" y="1030604"/>
            <a:ext cx="6524625" cy="4811395"/>
          </a:xfrm>
          <a:prstGeom prst="rect">
            <a:avLst/>
          </a:prstGeom>
        </p:spPr>
        <p:txBody>
          <a:bodyPr vert="horz" wrap="square" lIns="0" tIns="12065" rIns="0" bIns="0" rtlCol="0">
            <a:spAutoFit/>
          </a:bodyPr>
          <a:lstStyle/>
          <a:p>
            <a:pPr marL="12700" marR="276860">
              <a:lnSpc>
                <a:spcPct val="100000"/>
              </a:lnSpc>
              <a:spcBef>
                <a:spcPts val="95"/>
              </a:spcBef>
            </a:pPr>
            <a:r>
              <a:rPr sz="2200" spc="-5" dirty="0">
                <a:latin typeface="Arial"/>
                <a:cs typeface="Arial"/>
              </a:rPr>
              <a:t>This type of plant layout is useful when the  production process is organized in a continuous or  repetitive</a:t>
            </a:r>
            <a:r>
              <a:rPr sz="2200" spc="-10" dirty="0">
                <a:latin typeface="Arial"/>
                <a:cs typeface="Arial"/>
              </a:rPr>
              <a:t> </a:t>
            </a:r>
            <a:r>
              <a:rPr sz="2200" spc="-45" dirty="0">
                <a:latin typeface="Arial"/>
                <a:cs typeface="Arial"/>
              </a:rPr>
              <a:t>way.</a:t>
            </a:r>
            <a:endParaRPr sz="2200">
              <a:latin typeface="Arial"/>
              <a:cs typeface="Arial"/>
            </a:endParaRPr>
          </a:p>
          <a:p>
            <a:pPr marL="469900" marR="36830">
              <a:lnSpc>
                <a:spcPct val="100000"/>
              </a:lnSpc>
              <a:spcBef>
                <a:spcPts val="10"/>
              </a:spcBef>
              <a:buSzPct val="95000"/>
              <a:buFont typeface="Wingdings"/>
              <a:buChar char=""/>
              <a:tabLst>
                <a:tab pos="670560" algn="l"/>
              </a:tabLst>
            </a:pPr>
            <a:r>
              <a:rPr sz="2000" b="1" u="heavy" spc="-15" dirty="0">
                <a:uFill>
                  <a:solidFill>
                    <a:srgbClr val="000000"/>
                  </a:solidFill>
                </a:uFill>
                <a:latin typeface="Arial"/>
                <a:cs typeface="Arial"/>
              </a:rPr>
              <a:t> </a:t>
            </a:r>
            <a:r>
              <a:rPr sz="2000" b="1" u="heavy" dirty="0">
                <a:uFill>
                  <a:solidFill>
                    <a:srgbClr val="000000"/>
                  </a:solidFill>
                </a:uFill>
                <a:latin typeface="Arial"/>
                <a:cs typeface="Arial"/>
              </a:rPr>
              <a:t>Continuous </a:t>
            </a:r>
            <a:r>
              <a:rPr sz="2000" b="1" u="heavy" spc="-5" dirty="0">
                <a:uFill>
                  <a:solidFill>
                    <a:srgbClr val="000000"/>
                  </a:solidFill>
                </a:uFill>
                <a:latin typeface="Arial"/>
                <a:cs typeface="Arial"/>
              </a:rPr>
              <a:t>flow</a:t>
            </a:r>
            <a:r>
              <a:rPr sz="2000" b="1" spc="-5" dirty="0">
                <a:latin typeface="Arial"/>
                <a:cs typeface="Arial"/>
              </a:rPr>
              <a:t> </a:t>
            </a:r>
            <a:r>
              <a:rPr sz="2000" b="1" dirty="0">
                <a:latin typeface="Arial"/>
                <a:cs typeface="Arial"/>
              </a:rPr>
              <a:t>: </a:t>
            </a:r>
            <a:r>
              <a:rPr sz="2000" dirty="0">
                <a:latin typeface="Arial"/>
                <a:cs typeface="Arial"/>
              </a:rPr>
              <a:t>The correct operations flow is  reached through the layout design and the</a:t>
            </a:r>
            <a:r>
              <a:rPr sz="2000" spc="-185" dirty="0">
                <a:latin typeface="Arial"/>
                <a:cs typeface="Arial"/>
              </a:rPr>
              <a:t> </a:t>
            </a:r>
            <a:r>
              <a:rPr sz="2000" dirty="0">
                <a:latin typeface="Arial"/>
                <a:cs typeface="Arial"/>
              </a:rPr>
              <a:t>equipment  and machinery</a:t>
            </a:r>
            <a:r>
              <a:rPr sz="2000" spc="-65" dirty="0">
                <a:latin typeface="Arial"/>
                <a:cs typeface="Arial"/>
              </a:rPr>
              <a:t> </a:t>
            </a:r>
            <a:r>
              <a:rPr sz="2000" dirty="0">
                <a:latin typeface="Arial"/>
                <a:cs typeface="Arial"/>
              </a:rPr>
              <a:t>specifications.</a:t>
            </a:r>
            <a:endParaRPr sz="2000">
              <a:latin typeface="Arial"/>
              <a:cs typeface="Arial"/>
            </a:endParaRPr>
          </a:p>
          <a:p>
            <a:pPr marL="469900" marR="480059">
              <a:lnSpc>
                <a:spcPct val="100000"/>
              </a:lnSpc>
              <a:buSzPct val="95000"/>
              <a:buFont typeface="Wingdings"/>
              <a:buChar char=""/>
              <a:tabLst>
                <a:tab pos="670560" algn="l"/>
              </a:tabLst>
            </a:pPr>
            <a:r>
              <a:rPr sz="2000" b="1" u="heavy" spc="-15" dirty="0">
                <a:uFill>
                  <a:solidFill>
                    <a:srgbClr val="000000"/>
                  </a:solidFill>
                </a:uFill>
                <a:latin typeface="Arial"/>
                <a:cs typeface="Arial"/>
              </a:rPr>
              <a:t> </a:t>
            </a:r>
            <a:r>
              <a:rPr sz="2000" b="1" u="heavy" spc="-5" dirty="0">
                <a:uFill>
                  <a:solidFill>
                    <a:srgbClr val="000000"/>
                  </a:solidFill>
                </a:uFill>
                <a:latin typeface="Arial"/>
                <a:cs typeface="Arial"/>
              </a:rPr>
              <a:t>Repetitive flow </a:t>
            </a:r>
            <a:r>
              <a:rPr sz="2000" b="1" u="heavy" dirty="0">
                <a:uFill>
                  <a:solidFill>
                    <a:srgbClr val="000000"/>
                  </a:solidFill>
                </a:uFill>
                <a:latin typeface="Arial"/>
                <a:cs typeface="Arial"/>
              </a:rPr>
              <a:t>(assembly line)</a:t>
            </a:r>
            <a:r>
              <a:rPr sz="2000" b="1" dirty="0">
                <a:latin typeface="Arial"/>
                <a:cs typeface="Arial"/>
              </a:rPr>
              <a:t>: </a:t>
            </a:r>
            <a:r>
              <a:rPr sz="2000" dirty="0">
                <a:latin typeface="Arial"/>
                <a:cs typeface="Arial"/>
              </a:rPr>
              <a:t>The correct  operations flow will be based in a line balancing  exercise, in order to avoid problems generated</a:t>
            </a:r>
            <a:r>
              <a:rPr sz="2000" spc="-215" dirty="0">
                <a:latin typeface="Arial"/>
                <a:cs typeface="Arial"/>
              </a:rPr>
              <a:t> </a:t>
            </a:r>
            <a:r>
              <a:rPr sz="2000" dirty="0">
                <a:latin typeface="Arial"/>
                <a:cs typeface="Arial"/>
              </a:rPr>
              <a:t>by  </a:t>
            </a:r>
            <a:r>
              <a:rPr sz="2000" spc="-5" dirty="0">
                <a:latin typeface="Arial"/>
                <a:cs typeface="Arial"/>
              </a:rPr>
              <a:t>bottle</a:t>
            </a:r>
            <a:r>
              <a:rPr sz="2000" spc="-35" dirty="0">
                <a:latin typeface="Arial"/>
                <a:cs typeface="Arial"/>
              </a:rPr>
              <a:t> </a:t>
            </a:r>
            <a:r>
              <a:rPr sz="2000" dirty="0">
                <a:latin typeface="Arial"/>
                <a:cs typeface="Arial"/>
              </a:rPr>
              <a:t>necks.</a:t>
            </a:r>
            <a:endParaRPr sz="2000">
              <a:latin typeface="Arial"/>
              <a:cs typeface="Arial"/>
            </a:endParaRPr>
          </a:p>
          <a:p>
            <a:pPr>
              <a:lnSpc>
                <a:spcPct val="100000"/>
              </a:lnSpc>
              <a:spcBef>
                <a:spcPts val="35"/>
              </a:spcBef>
            </a:pPr>
            <a:endParaRPr sz="2050">
              <a:latin typeface="Arial"/>
              <a:cs typeface="Arial"/>
            </a:endParaRPr>
          </a:p>
          <a:p>
            <a:pPr marL="140335" marR="5080" indent="635" algn="ctr">
              <a:lnSpc>
                <a:spcPct val="100000"/>
              </a:lnSpc>
            </a:pPr>
            <a:r>
              <a:rPr sz="2200" b="1" spc="-5" dirty="0">
                <a:latin typeface="Arial"/>
                <a:cs typeface="Arial"/>
              </a:rPr>
              <a:t>The plant </a:t>
            </a:r>
            <a:r>
              <a:rPr sz="2200" b="1" spc="-10" dirty="0">
                <a:latin typeface="Arial"/>
                <a:cs typeface="Arial"/>
              </a:rPr>
              <a:t>layout </a:t>
            </a:r>
            <a:r>
              <a:rPr sz="2200" b="1" dirty="0">
                <a:latin typeface="Arial"/>
                <a:cs typeface="Arial"/>
              </a:rPr>
              <a:t>will </a:t>
            </a:r>
            <a:r>
              <a:rPr sz="2200" b="1" spc="-5" dirty="0">
                <a:latin typeface="Arial"/>
                <a:cs typeface="Arial"/>
              </a:rPr>
              <a:t>be based in allocating a  machine as close as possible to the next one in  line, in the correct sequence to manufacture the  product.</a:t>
            </a:r>
            <a:endParaRPr sz="22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739" y="20828"/>
            <a:ext cx="3630929" cy="574040"/>
          </a:xfrm>
          <a:prstGeom prst="rect">
            <a:avLst/>
          </a:prstGeom>
        </p:spPr>
        <p:txBody>
          <a:bodyPr vert="horz" wrap="square" lIns="0" tIns="12700" rIns="0" bIns="0" rtlCol="0">
            <a:spAutoFit/>
          </a:bodyPr>
          <a:lstStyle/>
          <a:p>
            <a:pPr marL="12700">
              <a:lnSpc>
                <a:spcPct val="100000"/>
              </a:lnSpc>
              <a:spcBef>
                <a:spcPts val="100"/>
              </a:spcBef>
            </a:pPr>
            <a:r>
              <a:rPr sz="3600" u="heavy" spc="-5" dirty="0">
                <a:solidFill>
                  <a:srgbClr val="5EC801"/>
                </a:solidFill>
                <a:uFill>
                  <a:solidFill>
                    <a:srgbClr val="5EC801"/>
                  </a:solidFill>
                </a:uFill>
              </a:rPr>
              <a:t>Product</a:t>
            </a:r>
            <a:r>
              <a:rPr sz="3600" u="heavy" spc="-45" dirty="0">
                <a:solidFill>
                  <a:srgbClr val="5EC801"/>
                </a:solidFill>
                <a:uFill>
                  <a:solidFill>
                    <a:srgbClr val="5EC801"/>
                  </a:solidFill>
                </a:uFill>
              </a:rPr>
              <a:t> </a:t>
            </a:r>
            <a:r>
              <a:rPr sz="3600" u="heavy" spc="-5" dirty="0">
                <a:solidFill>
                  <a:srgbClr val="5EC801"/>
                </a:solidFill>
                <a:uFill>
                  <a:solidFill>
                    <a:srgbClr val="5EC801"/>
                  </a:solidFill>
                </a:uFill>
              </a:rPr>
              <a:t>Layouts</a:t>
            </a:r>
            <a:endParaRPr sz="3600"/>
          </a:p>
        </p:txBody>
      </p:sp>
      <p:sp>
        <p:nvSpPr>
          <p:cNvPr id="3" name="object 3"/>
          <p:cNvSpPr txBox="1"/>
          <p:nvPr/>
        </p:nvSpPr>
        <p:spPr>
          <a:xfrm>
            <a:off x="78739" y="1044651"/>
            <a:ext cx="8735695" cy="757555"/>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2400" b="1" spc="-5" dirty="0">
                <a:latin typeface="Arial"/>
                <a:cs typeface="Arial"/>
              </a:rPr>
              <a:t>Product layouts </a:t>
            </a:r>
            <a:r>
              <a:rPr sz="2400" dirty="0">
                <a:latin typeface="Arial"/>
                <a:cs typeface="Arial"/>
              </a:rPr>
              <a:t>are </a:t>
            </a:r>
            <a:r>
              <a:rPr sz="2400" spc="-5" dirty="0">
                <a:latin typeface="Arial"/>
                <a:cs typeface="Arial"/>
              </a:rPr>
              <a:t>used </a:t>
            </a:r>
            <a:r>
              <a:rPr sz="2400" dirty="0">
                <a:latin typeface="Arial"/>
                <a:cs typeface="Arial"/>
              </a:rPr>
              <a:t>to </a:t>
            </a:r>
            <a:r>
              <a:rPr sz="2400" spc="-5" dirty="0">
                <a:latin typeface="Arial"/>
                <a:cs typeface="Arial"/>
              </a:rPr>
              <a:t>achieve </a:t>
            </a:r>
            <a:r>
              <a:rPr sz="2400" dirty="0">
                <a:latin typeface="Arial"/>
                <a:cs typeface="Arial"/>
              </a:rPr>
              <a:t>a smooth </a:t>
            </a:r>
            <a:r>
              <a:rPr sz="2400" spc="-5" dirty="0">
                <a:latin typeface="Arial"/>
                <a:cs typeface="Arial"/>
              </a:rPr>
              <a:t>and rapid</a:t>
            </a:r>
            <a:r>
              <a:rPr sz="2400" spc="35" dirty="0">
                <a:latin typeface="Arial"/>
                <a:cs typeface="Arial"/>
              </a:rPr>
              <a:t> </a:t>
            </a:r>
            <a:r>
              <a:rPr sz="2400" dirty="0">
                <a:latin typeface="Arial"/>
                <a:cs typeface="Arial"/>
              </a:rPr>
              <a:t>flow</a:t>
            </a:r>
            <a:endParaRPr sz="2400">
              <a:latin typeface="Arial"/>
              <a:cs typeface="Arial"/>
            </a:endParaRPr>
          </a:p>
          <a:p>
            <a:pPr marL="355600">
              <a:lnSpc>
                <a:spcPct val="100000"/>
              </a:lnSpc>
            </a:pPr>
            <a:r>
              <a:rPr sz="2400" dirty="0">
                <a:latin typeface="Arial"/>
                <a:cs typeface="Arial"/>
              </a:rPr>
              <a:t>of </a:t>
            </a:r>
            <a:r>
              <a:rPr sz="2400" spc="-5" dirty="0">
                <a:latin typeface="Arial"/>
                <a:cs typeface="Arial"/>
              </a:rPr>
              <a:t>large volumes </a:t>
            </a:r>
            <a:r>
              <a:rPr sz="2400" dirty="0">
                <a:latin typeface="Arial"/>
                <a:cs typeface="Arial"/>
              </a:rPr>
              <a:t>of </a:t>
            </a:r>
            <a:r>
              <a:rPr sz="2400" spc="-5" dirty="0">
                <a:latin typeface="Arial"/>
                <a:cs typeface="Arial"/>
              </a:rPr>
              <a:t>goods or customers through a</a:t>
            </a:r>
            <a:r>
              <a:rPr sz="2400" spc="45" dirty="0">
                <a:latin typeface="Arial"/>
                <a:cs typeface="Arial"/>
              </a:rPr>
              <a:t> </a:t>
            </a:r>
            <a:r>
              <a:rPr sz="2400" dirty="0">
                <a:latin typeface="Arial"/>
                <a:cs typeface="Arial"/>
              </a:rPr>
              <a:t>system.</a:t>
            </a:r>
            <a:endParaRPr sz="2400">
              <a:latin typeface="Arial"/>
              <a:cs typeface="Arial"/>
            </a:endParaRPr>
          </a:p>
        </p:txBody>
      </p:sp>
      <p:sp>
        <p:nvSpPr>
          <p:cNvPr id="4" name="object 4"/>
          <p:cNvSpPr/>
          <p:nvPr/>
        </p:nvSpPr>
        <p:spPr>
          <a:xfrm>
            <a:off x="104775" y="2348864"/>
            <a:ext cx="8921750" cy="2243200"/>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44450" y="5301272"/>
            <a:ext cx="9029700" cy="1344549"/>
          </a:xfrm>
          <a:prstGeom prst="rect">
            <a:avLst/>
          </a:prstGeom>
          <a:blipFill>
            <a:blip r:embed="rId3" cstate="print"/>
            <a:stretch>
              <a:fillRect/>
            </a:stretch>
          </a:blipFill>
        </p:spPr>
        <p:txBody>
          <a:bodyPr wrap="square" lIns="0" tIns="0" rIns="0" bIns="0" rtlCol="0"/>
          <a:lstStyle/>
          <a:p>
            <a:endParaRPr/>
          </a:p>
        </p:txBody>
      </p:sp>
      <p:sp>
        <p:nvSpPr>
          <p:cNvPr id="6" name="object 6"/>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10</a:t>
            </a:r>
            <a:endParaRPr sz="1800">
              <a:latin typeface="Arial"/>
              <a:cs typeface="Arial"/>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8</a:t>
            </a:fld>
            <a:endParaRPr spc="-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pc="-5" dirty="0"/>
              <a:t>Advantages</a:t>
            </a:r>
          </a:p>
        </p:txBody>
      </p:sp>
      <p:sp>
        <p:nvSpPr>
          <p:cNvPr id="6" name="object 6"/>
          <p:cNvSpPr txBox="1"/>
          <p:nvPr/>
        </p:nvSpPr>
        <p:spPr>
          <a:xfrm>
            <a:off x="8042909" y="6425299"/>
            <a:ext cx="886460" cy="281305"/>
          </a:xfrm>
          <a:prstGeom prst="rect">
            <a:avLst/>
          </a:prstGeom>
        </p:spPr>
        <p:txBody>
          <a:bodyPr vert="horz" wrap="square" lIns="0" tIns="0" rIns="0" bIns="0" rtlCol="0">
            <a:spAutoFit/>
          </a:bodyPr>
          <a:lstStyle/>
          <a:p>
            <a:pPr marL="12700">
              <a:lnSpc>
                <a:spcPts val="2090"/>
              </a:lnSpc>
            </a:pPr>
            <a:r>
              <a:rPr sz="1800" b="1" spc="-5" dirty="0">
                <a:solidFill>
                  <a:srgbClr val="5EC801"/>
                </a:solidFill>
                <a:latin typeface="Arial"/>
                <a:cs typeface="Arial"/>
              </a:rPr>
              <a:t>Page</a:t>
            </a:r>
            <a:r>
              <a:rPr sz="1800" b="1" spc="-80" dirty="0">
                <a:solidFill>
                  <a:srgbClr val="5EC801"/>
                </a:solidFill>
                <a:latin typeface="Arial"/>
                <a:cs typeface="Arial"/>
              </a:rPr>
              <a:t> </a:t>
            </a:r>
            <a:r>
              <a:rPr sz="1800" b="1" spc="-10" dirty="0">
                <a:solidFill>
                  <a:srgbClr val="5EC801"/>
                </a:solidFill>
                <a:latin typeface="Arial"/>
                <a:cs typeface="Arial"/>
              </a:rPr>
              <a:t>10</a:t>
            </a:r>
            <a:endParaRPr sz="1800">
              <a:latin typeface="Arial"/>
              <a:cs typeface="Arial"/>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2090"/>
              </a:lnSpc>
            </a:pPr>
            <a:fld id="{81D60167-4931-47E6-BA6A-407CBD079E47}" type="slidenum">
              <a:rPr spc="-5" dirty="0"/>
              <a:t>9</a:t>
            </a:fld>
            <a:endParaRPr spc="-5" dirty="0"/>
          </a:p>
        </p:txBody>
      </p:sp>
      <p:sp>
        <p:nvSpPr>
          <p:cNvPr id="3" name="object 3"/>
          <p:cNvSpPr txBox="1"/>
          <p:nvPr/>
        </p:nvSpPr>
        <p:spPr>
          <a:xfrm>
            <a:off x="78739" y="1473200"/>
            <a:ext cx="4213225" cy="3702050"/>
          </a:xfrm>
          <a:prstGeom prst="rect">
            <a:avLst/>
          </a:prstGeom>
        </p:spPr>
        <p:txBody>
          <a:bodyPr vert="horz" wrap="square" lIns="0" tIns="67310" rIns="0" bIns="0" rtlCol="0">
            <a:spAutoFit/>
          </a:bodyPr>
          <a:lstStyle/>
          <a:p>
            <a:pPr marL="355600" indent="-342900">
              <a:lnSpc>
                <a:spcPct val="100000"/>
              </a:lnSpc>
              <a:spcBef>
                <a:spcPts val="530"/>
              </a:spcBef>
              <a:buFont typeface="Wingdings"/>
              <a:buChar char=""/>
              <a:tabLst>
                <a:tab pos="354965" algn="l"/>
                <a:tab pos="355600" algn="l"/>
              </a:tabLst>
            </a:pPr>
            <a:r>
              <a:rPr sz="1800" dirty="0">
                <a:latin typeface="Arial"/>
                <a:cs typeface="Arial"/>
              </a:rPr>
              <a:t>A </a:t>
            </a:r>
            <a:r>
              <a:rPr sz="1800" spc="-5" dirty="0">
                <a:latin typeface="Arial"/>
                <a:cs typeface="Arial"/>
              </a:rPr>
              <a:t>high </a:t>
            </a:r>
            <a:r>
              <a:rPr sz="1800" dirty="0">
                <a:latin typeface="Arial"/>
                <a:cs typeface="Arial"/>
              </a:rPr>
              <a:t>rate of</a:t>
            </a:r>
            <a:r>
              <a:rPr sz="1800" spc="-30" dirty="0">
                <a:latin typeface="Arial"/>
                <a:cs typeface="Arial"/>
              </a:rPr>
              <a:t> </a:t>
            </a:r>
            <a:r>
              <a:rPr sz="1800" spc="-5" dirty="0">
                <a:latin typeface="Arial"/>
                <a:cs typeface="Arial"/>
              </a:rPr>
              <a:t>output</a:t>
            </a:r>
            <a:endParaRPr sz="1800">
              <a:latin typeface="Arial"/>
              <a:cs typeface="Arial"/>
            </a:endParaRPr>
          </a:p>
          <a:p>
            <a:pPr marL="355600" indent="-342900">
              <a:lnSpc>
                <a:spcPct val="100000"/>
              </a:lnSpc>
              <a:spcBef>
                <a:spcPts val="430"/>
              </a:spcBef>
              <a:buFont typeface="Wingdings"/>
              <a:buChar char=""/>
              <a:tabLst>
                <a:tab pos="354965" algn="l"/>
                <a:tab pos="355600" algn="l"/>
              </a:tabLst>
            </a:pPr>
            <a:r>
              <a:rPr sz="1800" spc="-5" dirty="0">
                <a:latin typeface="Arial"/>
                <a:cs typeface="Arial"/>
              </a:rPr>
              <a:t>Low unit </a:t>
            </a:r>
            <a:r>
              <a:rPr sz="1800" dirty="0">
                <a:latin typeface="Arial"/>
                <a:cs typeface="Arial"/>
              </a:rPr>
              <a:t>cost </a:t>
            </a:r>
            <a:r>
              <a:rPr sz="1800" spc="-5" dirty="0">
                <a:latin typeface="Arial"/>
                <a:cs typeface="Arial"/>
              </a:rPr>
              <a:t>due </a:t>
            </a:r>
            <a:r>
              <a:rPr sz="1800" dirty="0">
                <a:latin typeface="Arial"/>
                <a:cs typeface="Arial"/>
              </a:rPr>
              <a:t>to </a:t>
            </a:r>
            <a:r>
              <a:rPr sz="1800" spc="-5" dirty="0">
                <a:latin typeface="Arial"/>
                <a:cs typeface="Arial"/>
              </a:rPr>
              <a:t>high</a:t>
            </a:r>
            <a:r>
              <a:rPr sz="1800" spc="-10" dirty="0">
                <a:latin typeface="Arial"/>
                <a:cs typeface="Arial"/>
              </a:rPr>
              <a:t> </a:t>
            </a:r>
            <a:r>
              <a:rPr sz="1800" spc="-5" dirty="0">
                <a:latin typeface="Arial"/>
                <a:cs typeface="Arial"/>
              </a:rPr>
              <a:t>volume</a:t>
            </a:r>
            <a:endParaRPr sz="1800">
              <a:latin typeface="Arial"/>
              <a:cs typeface="Arial"/>
            </a:endParaRPr>
          </a:p>
          <a:p>
            <a:pPr marL="355600" indent="-342900">
              <a:lnSpc>
                <a:spcPct val="100000"/>
              </a:lnSpc>
              <a:spcBef>
                <a:spcPts val="434"/>
              </a:spcBef>
              <a:buFont typeface="Wingdings"/>
              <a:buChar char=""/>
              <a:tabLst>
                <a:tab pos="354965" algn="l"/>
                <a:tab pos="355600" algn="l"/>
              </a:tabLst>
            </a:pPr>
            <a:r>
              <a:rPr sz="1800" spc="-5" dirty="0">
                <a:latin typeface="Arial"/>
                <a:cs typeface="Arial"/>
              </a:rPr>
              <a:t>Labor specialization</a:t>
            </a:r>
            <a:endParaRPr sz="1800">
              <a:latin typeface="Arial"/>
              <a:cs typeface="Arial"/>
            </a:endParaRPr>
          </a:p>
          <a:p>
            <a:pPr marL="355600" indent="-342900">
              <a:lnSpc>
                <a:spcPct val="100000"/>
              </a:lnSpc>
              <a:spcBef>
                <a:spcPts val="434"/>
              </a:spcBef>
              <a:buFont typeface="Wingdings"/>
              <a:buChar char=""/>
              <a:tabLst>
                <a:tab pos="354965" algn="l"/>
                <a:tab pos="355600" algn="l"/>
              </a:tabLst>
            </a:pPr>
            <a:r>
              <a:rPr sz="1800" spc="-10" dirty="0">
                <a:latin typeface="Arial"/>
                <a:cs typeface="Arial"/>
              </a:rPr>
              <a:t>Low </a:t>
            </a:r>
            <a:r>
              <a:rPr sz="1800" spc="-5" dirty="0">
                <a:latin typeface="Arial"/>
                <a:cs typeface="Arial"/>
              </a:rPr>
              <a:t>material-handling cost per</a:t>
            </a:r>
            <a:r>
              <a:rPr sz="1800" spc="20" dirty="0">
                <a:latin typeface="Arial"/>
                <a:cs typeface="Arial"/>
              </a:rPr>
              <a:t> </a:t>
            </a:r>
            <a:r>
              <a:rPr sz="1800" spc="-5" dirty="0">
                <a:latin typeface="Arial"/>
                <a:cs typeface="Arial"/>
              </a:rPr>
              <a:t>unit</a:t>
            </a:r>
            <a:endParaRPr sz="1800">
              <a:latin typeface="Arial"/>
              <a:cs typeface="Arial"/>
            </a:endParaRPr>
          </a:p>
          <a:p>
            <a:pPr marL="355600" marR="918844" indent="-342900">
              <a:lnSpc>
                <a:spcPct val="100000"/>
              </a:lnSpc>
              <a:spcBef>
                <a:spcPts val="430"/>
              </a:spcBef>
              <a:buFont typeface="Wingdings"/>
              <a:buChar char=""/>
              <a:tabLst>
                <a:tab pos="354965" algn="l"/>
                <a:tab pos="355600" algn="l"/>
              </a:tabLst>
            </a:pPr>
            <a:r>
              <a:rPr sz="1800" dirty="0">
                <a:latin typeface="Arial"/>
                <a:cs typeface="Arial"/>
              </a:rPr>
              <a:t>A </a:t>
            </a:r>
            <a:r>
              <a:rPr sz="1800" spc="-5" dirty="0">
                <a:latin typeface="Arial"/>
                <a:cs typeface="Arial"/>
              </a:rPr>
              <a:t>high utilization </a:t>
            </a:r>
            <a:r>
              <a:rPr sz="1800" dirty="0">
                <a:latin typeface="Arial"/>
                <a:cs typeface="Arial"/>
              </a:rPr>
              <a:t>of </a:t>
            </a:r>
            <a:r>
              <a:rPr sz="1800" spc="-5" dirty="0">
                <a:latin typeface="Arial"/>
                <a:cs typeface="Arial"/>
              </a:rPr>
              <a:t>labor</a:t>
            </a:r>
            <a:r>
              <a:rPr sz="1800" spc="-30" dirty="0">
                <a:latin typeface="Arial"/>
                <a:cs typeface="Arial"/>
              </a:rPr>
              <a:t> </a:t>
            </a:r>
            <a:r>
              <a:rPr sz="1800" spc="-5" dirty="0">
                <a:latin typeface="Arial"/>
                <a:cs typeface="Arial"/>
              </a:rPr>
              <a:t>and  equipment</a:t>
            </a:r>
            <a:endParaRPr sz="1800">
              <a:latin typeface="Arial"/>
              <a:cs typeface="Arial"/>
            </a:endParaRPr>
          </a:p>
          <a:p>
            <a:pPr marL="355600" marR="180975" indent="-342900">
              <a:lnSpc>
                <a:spcPct val="100000"/>
              </a:lnSpc>
              <a:spcBef>
                <a:spcPts val="430"/>
              </a:spcBef>
              <a:buFont typeface="Wingdings"/>
              <a:buChar char=""/>
              <a:tabLst>
                <a:tab pos="354965" algn="l"/>
                <a:tab pos="355600" algn="l"/>
              </a:tabLst>
            </a:pPr>
            <a:r>
              <a:rPr sz="1800" dirty="0">
                <a:latin typeface="Arial"/>
                <a:cs typeface="Arial"/>
              </a:rPr>
              <a:t>The </a:t>
            </a:r>
            <a:r>
              <a:rPr sz="1800" spc="-5" dirty="0">
                <a:latin typeface="Arial"/>
                <a:cs typeface="Arial"/>
              </a:rPr>
              <a:t>establishment </a:t>
            </a:r>
            <a:r>
              <a:rPr sz="1800" dirty="0">
                <a:latin typeface="Arial"/>
                <a:cs typeface="Arial"/>
              </a:rPr>
              <a:t>of </a:t>
            </a:r>
            <a:r>
              <a:rPr sz="1800" spc="-5" dirty="0">
                <a:latin typeface="Arial"/>
                <a:cs typeface="Arial"/>
              </a:rPr>
              <a:t>routing and  scheduling in </a:t>
            </a:r>
            <a:r>
              <a:rPr sz="1800" dirty="0">
                <a:latin typeface="Arial"/>
                <a:cs typeface="Arial"/>
              </a:rPr>
              <a:t>the </a:t>
            </a:r>
            <a:r>
              <a:rPr sz="1800" spc="-5" dirty="0">
                <a:latin typeface="Arial"/>
                <a:cs typeface="Arial"/>
              </a:rPr>
              <a:t>initial design </a:t>
            </a:r>
            <a:r>
              <a:rPr sz="1800" dirty="0">
                <a:latin typeface="Arial"/>
                <a:cs typeface="Arial"/>
              </a:rPr>
              <a:t>of </a:t>
            </a:r>
            <a:r>
              <a:rPr sz="1800" spc="-5" dirty="0">
                <a:latin typeface="Arial"/>
                <a:cs typeface="Arial"/>
              </a:rPr>
              <a:t>the  system</a:t>
            </a:r>
            <a:endParaRPr sz="1800">
              <a:latin typeface="Arial"/>
              <a:cs typeface="Arial"/>
            </a:endParaRPr>
          </a:p>
          <a:p>
            <a:pPr marL="355600" indent="-342900">
              <a:lnSpc>
                <a:spcPct val="100000"/>
              </a:lnSpc>
              <a:spcBef>
                <a:spcPts val="434"/>
              </a:spcBef>
              <a:buFont typeface="Wingdings"/>
              <a:buChar char=""/>
              <a:tabLst>
                <a:tab pos="354965" algn="l"/>
                <a:tab pos="355600" algn="l"/>
              </a:tabLst>
            </a:pPr>
            <a:r>
              <a:rPr sz="1800" spc="-5" dirty="0">
                <a:latin typeface="Arial"/>
                <a:cs typeface="Arial"/>
              </a:rPr>
              <a:t>Fairly</a:t>
            </a:r>
            <a:r>
              <a:rPr sz="1800" spc="-15" dirty="0">
                <a:latin typeface="Arial"/>
                <a:cs typeface="Arial"/>
              </a:rPr>
              <a:t> </a:t>
            </a:r>
            <a:r>
              <a:rPr sz="1800" spc="-5" dirty="0">
                <a:latin typeface="Arial"/>
                <a:cs typeface="Arial"/>
              </a:rPr>
              <a:t>routine</a:t>
            </a:r>
            <a:endParaRPr sz="1800">
              <a:latin typeface="Arial"/>
              <a:cs typeface="Arial"/>
            </a:endParaRPr>
          </a:p>
          <a:p>
            <a:pPr marL="355600" marR="5080">
              <a:lnSpc>
                <a:spcPct val="100000"/>
              </a:lnSpc>
            </a:pPr>
            <a:r>
              <a:rPr sz="1800" spc="-5" dirty="0">
                <a:latin typeface="Arial"/>
                <a:cs typeface="Arial"/>
              </a:rPr>
              <a:t>accounting, purchasing, and inventory  control</a:t>
            </a:r>
            <a:endParaRPr sz="1800">
              <a:latin typeface="Arial"/>
              <a:cs typeface="Arial"/>
            </a:endParaRPr>
          </a:p>
        </p:txBody>
      </p:sp>
      <p:sp>
        <p:nvSpPr>
          <p:cNvPr id="4" name="object 4"/>
          <p:cNvSpPr txBox="1"/>
          <p:nvPr/>
        </p:nvSpPr>
        <p:spPr>
          <a:xfrm>
            <a:off x="4724527" y="1043127"/>
            <a:ext cx="2534920" cy="452120"/>
          </a:xfrm>
          <a:prstGeom prst="rect">
            <a:avLst/>
          </a:prstGeom>
        </p:spPr>
        <p:txBody>
          <a:bodyPr vert="horz" wrap="square" lIns="0" tIns="12065" rIns="0" bIns="0" rtlCol="0">
            <a:spAutoFit/>
          </a:bodyPr>
          <a:lstStyle/>
          <a:p>
            <a:pPr marL="12700">
              <a:lnSpc>
                <a:spcPct val="100000"/>
              </a:lnSpc>
              <a:spcBef>
                <a:spcPts val="95"/>
              </a:spcBef>
            </a:pPr>
            <a:r>
              <a:rPr sz="2800" b="1" u="heavy" spc="-5" dirty="0">
                <a:uFill>
                  <a:solidFill>
                    <a:srgbClr val="000000"/>
                  </a:solidFill>
                </a:uFill>
                <a:latin typeface="Arial"/>
                <a:cs typeface="Arial"/>
              </a:rPr>
              <a:t>Disadvantages</a:t>
            </a:r>
            <a:endParaRPr sz="2800">
              <a:latin typeface="Arial"/>
              <a:cs typeface="Arial"/>
            </a:endParaRPr>
          </a:p>
        </p:txBody>
      </p:sp>
      <p:sp>
        <p:nvSpPr>
          <p:cNvPr id="5" name="object 5"/>
          <p:cNvSpPr txBox="1"/>
          <p:nvPr/>
        </p:nvSpPr>
        <p:spPr>
          <a:xfrm>
            <a:off x="4724527" y="1528064"/>
            <a:ext cx="4288790" cy="3921760"/>
          </a:xfrm>
          <a:prstGeom prst="rect">
            <a:avLst/>
          </a:prstGeom>
        </p:spPr>
        <p:txBody>
          <a:bodyPr vert="horz" wrap="square" lIns="0" tIns="12700" rIns="0" bIns="0" rtlCol="0">
            <a:spAutoFit/>
          </a:bodyPr>
          <a:lstStyle/>
          <a:p>
            <a:pPr marL="355600" marR="536575" indent="-342900">
              <a:lnSpc>
                <a:spcPct val="100000"/>
              </a:lnSpc>
              <a:spcBef>
                <a:spcPts val="100"/>
              </a:spcBef>
              <a:buFont typeface="Wingdings"/>
              <a:buChar char=""/>
              <a:tabLst>
                <a:tab pos="354965" algn="l"/>
                <a:tab pos="355600" algn="l"/>
              </a:tabLst>
            </a:pPr>
            <a:r>
              <a:rPr sz="1800" spc="-5" dirty="0">
                <a:latin typeface="Arial"/>
                <a:cs typeface="Arial"/>
              </a:rPr>
              <a:t>Morale problems and </a:t>
            </a:r>
            <a:r>
              <a:rPr sz="1800" dirty="0">
                <a:latin typeface="Arial"/>
                <a:cs typeface="Arial"/>
              </a:rPr>
              <a:t>to </a:t>
            </a:r>
            <a:r>
              <a:rPr sz="1800" spc="-5" dirty="0">
                <a:latin typeface="Arial"/>
                <a:cs typeface="Arial"/>
              </a:rPr>
              <a:t>repetitive  </a:t>
            </a:r>
            <a:r>
              <a:rPr sz="1800" dirty="0">
                <a:latin typeface="Arial"/>
                <a:cs typeface="Arial"/>
              </a:rPr>
              <a:t>stress</a:t>
            </a:r>
            <a:r>
              <a:rPr sz="1800" spc="-15" dirty="0">
                <a:latin typeface="Arial"/>
                <a:cs typeface="Arial"/>
              </a:rPr>
              <a:t> </a:t>
            </a:r>
            <a:r>
              <a:rPr sz="1800" spc="-5" dirty="0">
                <a:latin typeface="Arial"/>
                <a:cs typeface="Arial"/>
              </a:rPr>
              <a:t>injuries.</a:t>
            </a:r>
            <a:endParaRPr sz="1800">
              <a:latin typeface="Arial"/>
              <a:cs typeface="Arial"/>
            </a:endParaRPr>
          </a:p>
          <a:p>
            <a:pPr marL="355600" marR="561340" indent="-342900">
              <a:lnSpc>
                <a:spcPct val="100000"/>
              </a:lnSpc>
              <a:spcBef>
                <a:spcPts val="430"/>
              </a:spcBef>
              <a:buFont typeface="Wingdings"/>
              <a:buChar char=""/>
              <a:tabLst>
                <a:tab pos="354965" algn="l"/>
                <a:tab pos="355600" algn="l"/>
              </a:tabLst>
            </a:pPr>
            <a:r>
              <a:rPr sz="1800" spc="-5" dirty="0">
                <a:latin typeface="Arial"/>
                <a:cs typeface="Arial"/>
              </a:rPr>
              <a:t>Lack </a:t>
            </a:r>
            <a:r>
              <a:rPr sz="1800" dirty="0">
                <a:latin typeface="Arial"/>
                <a:cs typeface="Arial"/>
              </a:rPr>
              <a:t>of </a:t>
            </a:r>
            <a:r>
              <a:rPr sz="1800" spc="-5" dirty="0">
                <a:latin typeface="Arial"/>
                <a:cs typeface="Arial"/>
              </a:rPr>
              <a:t>maintaining equipment or  quality </a:t>
            </a:r>
            <a:r>
              <a:rPr sz="1800" dirty="0">
                <a:latin typeface="Arial"/>
                <a:cs typeface="Arial"/>
              </a:rPr>
              <a:t>of </a:t>
            </a:r>
            <a:r>
              <a:rPr sz="1800" spc="-5" dirty="0">
                <a:latin typeface="Arial"/>
                <a:cs typeface="Arial"/>
              </a:rPr>
              <a:t>output.</a:t>
            </a:r>
            <a:endParaRPr sz="1800">
              <a:latin typeface="Arial"/>
              <a:cs typeface="Arial"/>
            </a:endParaRPr>
          </a:p>
          <a:p>
            <a:pPr marL="355600" indent="-342900">
              <a:lnSpc>
                <a:spcPct val="100000"/>
              </a:lnSpc>
              <a:spcBef>
                <a:spcPts val="434"/>
              </a:spcBef>
              <a:buFont typeface="Wingdings"/>
              <a:buChar char=""/>
              <a:tabLst>
                <a:tab pos="354965" algn="l"/>
                <a:tab pos="355600" algn="l"/>
              </a:tabLst>
            </a:pPr>
            <a:r>
              <a:rPr sz="1800" spc="-5" dirty="0">
                <a:latin typeface="Arial"/>
                <a:cs typeface="Arial"/>
              </a:rPr>
              <a:t>Inflexible </a:t>
            </a:r>
            <a:r>
              <a:rPr sz="1800" dirty="0">
                <a:latin typeface="Arial"/>
                <a:cs typeface="Arial"/>
              </a:rPr>
              <a:t>for </a:t>
            </a:r>
            <a:r>
              <a:rPr sz="1800" spc="-5" dirty="0">
                <a:latin typeface="Arial"/>
                <a:cs typeface="Arial"/>
              </a:rPr>
              <a:t>output or</a:t>
            </a:r>
            <a:r>
              <a:rPr sz="1800" spc="10" dirty="0">
                <a:latin typeface="Arial"/>
                <a:cs typeface="Arial"/>
              </a:rPr>
              <a:t> </a:t>
            </a:r>
            <a:r>
              <a:rPr sz="1800" spc="-5" dirty="0">
                <a:latin typeface="Arial"/>
                <a:cs typeface="Arial"/>
              </a:rPr>
              <a:t>design</a:t>
            </a:r>
            <a:endParaRPr sz="1800">
              <a:latin typeface="Arial"/>
              <a:cs typeface="Arial"/>
            </a:endParaRPr>
          </a:p>
          <a:p>
            <a:pPr marL="355600" indent="-342900">
              <a:lnSpc>
                <a:spcPct val="100000"/>
              </a:lnSpc>
              <a:spcBef>
                <a:spcPts val="430"/>
              </a:spcBef>
              <a:buFont typeface="Wingdings"/>
              <a:buChar char=""/>
              <a:tabLst>
                <a:tab pos="354965" algn="l"/>
                <a:tab pos="355600" algn="l"/>
              </a:tabLst>
            </a:pPr>
            <a:r>
              <a:rPr sz="1800" spc="-5" dirty="0">
                <a:latin typeface="Arial"/>
                <a:cs typeface="Arial"/>
              </a:rPr>
              <a:t>Highly susceptible </a:t>
            </a:r>
            <a:r>
              <a:rPr sz="1800" dirty="0">
                <a:latin typeface="Arial"/>
                <a:cs typeface="Arial"/>
              </a:rPr>
              <a:t>to</a:t>
            </a:r>
            <a:r>
              <a:rPr sz="1800" spc="20" dirty="0">
                <a:latin typeface="Arial"/>
                <a:cs typeface="Arial"/>
              </a:rPr>
              <a:t> </a:t>
            </a:r>
            <a:r>
              <a:rPr sz="1800" spc="-10" dirty="0">
                <a:latin typeface="Arial"/>
                <a:cs typeface="Arial"/>
              </a:rPr>
              <a:t>shutdowns</a:t>
            </a:r>
            <a:endParaRPr sz="1800">
              <a:latin typeface="Arial"/>
              <a:cs typeface="Arial"/>
            </a:endParaRPr>
          </a:p>
          <a:p>
            <a:pPr marL="355600" marR="1006475" indent="-342900">
              <a:lnSpc>
                <a:spcPct val="100000"/>
              </a:lnSpc>
              <a:spcBef>
                <a:spcPts val="434"/>
              </a:spcBef>
              <a:buFont typeface="Wingdings"/>
              <a:buChar char=""/>
              <a:tabLst>
                <a:tab pos="354965" algn="l"/>
                <a:tab pos="355600" algn="l"/>
              </a:tabLst>
            </a:pPr>
            <a:r>
              <a:rPr sz="1800" dirty="0">
                <a:latin typeface="Arial"/>
                <a:cs typeface="Arial"/>
              </a:rPr>
              <a:t>A </a:t>
            </a:r>
            <a:r>
              <a:rPr sz="1800" spc="-5" dirty="0">
                <a:latin typeface="Arial"/>
                <a:cs typeface="Arial"/>
              </a:rPr>
              <a:t>high utilization </a:t>
            </a:r>
            <a:r>
              <a:rPr sz="1800" dirty="0">
                <a:latin typeface="Arial"/>
                <a:cs typeface="Arial"/>
              </a:rPr>
              <a:t>of </a:t>
            </a:r>
            <a:r>
              <a:rPr sz="1800" spc="-5" dirty="0">
                <a:latin typeface="Arial"/>
                <a:cs typeface="Arial"/>
              </a:rPr>
              <a:t>labor</a:t>
            </a:r>
            <a:r>
              <a:rPr sz="1800" spc="-130" dirty="0">
                <a:latin typeface="Arial"/>
                <a:cs typeface="Arial"/>
              </a:rPr>
              <a:t> </a:t>
            </a:r>
            <a:r>
              <a:rPr sz="1800" spc="-5" dirty="0">
                <a:latin typeface="Arial"/>
                <a:cs typeface="Arial"/>
              </a:rPr>
              <a:t>and  equipment</a:t>
            </a:r>
            <a:endParaRPr sz="1800">
              <a:latin typeface="Arial"/>
              <a:cs typeface="Arial"/>
            </a:endParaRPr>
          </a:p>
          <a:p>
            <a:pPr marL="355600" marR="130810" indent="-342900">
              <a:lnSpc>
                <a:spcPct val="100000"/>
              </a:lnSpc>
              <a:spcBef>
                <a:spcPts val="430"/>
              </a:spcBef>
              <a:buFont typeface="Wingdings"/>
              <a:buChar char=""/>
              <a:tabLst>
                <a:tab pos="354965" algn="l"/>
                <a:tab pos="355600" algn="l"/>
              </a:tabLst>
            </a:pPr>
            <a:r>
              <a:rPr sz="1800" spc="-5" dirty="0">
                <a:latin typeface="Arial"/>
                <a:cs typeface="Arial"/>
              </a:rPr>
              <a:t>Preventive maintenance, the capacity  </a:t>
            </a:r>
            <a:r>
              <a:rPr sz="1800" dirty="0">
                <a:latin typeface="Arial"/>
                <a:cs typeface="Arial"/>
              </a:rPr>
              <a:t>for </a:t>
            </a:r>
            <a:r>
              <a:rPr sz="1800" spc="-5" dirty="0">
                <a:latin typeface="Arial"/>
                <a:cs typeface="Arial"/>
              </a:rPr>
              <a:t>quick repairs, and spare-parts  inventories are necessary</a:t>
            </a:r>
            <a:r>
              <a:rPr sz="1800" spc="20" dirty="0">
                <a:latin typeface="Arial"/>
                <a:cs typeface="Arial"/>
              </a:rPr>
              <a:t> </a:t>
            </a:r>
            <a:r>
              <a:rPr sz="1800" spc="-10" dirty="0">
                <a:latin typeface="Arial"/>
                <a:cs typeface="Arial"/>
              </a:rPr>
              <a:t>expenses</a:t>
            </a:r>
            <a:endParaRPr sz="1800">
              <a:latin typeface="Arial"/>
              <a:cs typeface="Arial"/>
            </a:endParaRPr>
          </a:p>
          <a:p>
            <a:pPr marL="355600" marR="5080" indent="-342900">
              <a:lnSpc>
                <a:spcPct val="100000"/>
              </a:lnSpc>
              <a:spcBef>
                <a:spcPts val="434"/>
              </a:spcBef>
              <a:buFont typeface="Wingdings"/>
              <a:buChar char=""/>
              <a:tabLst>
                <a:tab pos="354965" algn="l"/>
                <a:tab pos="355600" algn="l"/>
              </a:tabLst>
            </a:pPr>
            <a:r>
              <a:rPr sz="1800" spc="-5" dirty="0">
                <a:latin typeface="Arial"/>
                <a:cs typeface="Arial"/>
              </a:rPr>
              <a:t>Incentive plans tied </a:t>
            </a:r>
            <a:r>
              <a:rPr sz="1800" dirty="0">
                <a:latin typeface="Arial"/>
                <a:cs typeface="Arial"/>
              </a:rPr>
              <a:t>to </a:t>
            </a:r>
            <a:r>
              <a:rPr sz="1800" spc="-5" dirty="0">
                <a:latin typeface="Arial"/>
                <a:cs typeface="Arial"/>
              </a:rPr>
              <a:t>individual output  are</a:t>
            </a:r>
            <a:r>
              <a:rPr sz="1800" spc="-25" dirty="0">
                <a:latin typeface="Arial"/>
                <a:cs typeface="Arial"/>
              </a:rPr>
              <a:t> </a:t>
            </a:r>
            <a:r>
              <a:rPr sz="1800" spc="-5" dirty="0">
                <a:latin typeface="Arial"/>
                <a:cs typeface="Arial"/>
              </a:rPr>
              <a:t>impractical</a:t>
            </a:r>
            <a:endParaRPr sz="180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1076</Words>
  <Application>Microsoft Office PowerPoint</Application>
  <PresentationFormat>On-screen Show (4:3)</PresentationFormat>
  <Paragraphs>146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Office Theme</vt:lpstr>
      <vt:lpstr>Plant Layout</vt:lpstr>
      <vt:lpstr>Facility Layout</vt:lpstr>
      <vt:lpstr>Factors affecting Plant Layout</vt:lpstr>
      <vt:lpstr>PowerPoint Presentation</vt:lpstr>
      <vt:lpstr>Plant Layout : Types</vt:lpstr>
      <vt:lpstr>The production process normally determines the  type of plant layout to be applied to the facility:</vt:lpstr>
      <vt:lpstr>Product oriented plant layout</vt:lpstr>
      <vt:lpstr>Product Layouts</vt:lpstr>
      <vt:lpstr>Advantages</vt:lpstr>
      <vt:lpstr>Process Layouts</vt:lpstr>
      <vt:lpstr>PowerPoint Presentation</vt:lpstr>
      <vt:lpstr>Advantages</vt:lpstr>
      <vt:lpstr>Fixed-Position Layouts</vt:lpstr>
      <vt:lpstr>PowerPoint Presentation</vt:lpstr>
      <vt:lpstr>Advantages</vt:lpstr>
      <vt:lpstr>Combination Layouts</vt:lpstr>
      <vt:lpstr>Essentials of Ideal Layout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 Layout</dc:title>
  <cp:lastModifiedBy>lipsasamal90@gmail.com</cp:lastModifiedBy>
  <cp:revision>1</cp:revision>
  <dcterms:created xsi:type="dcterms:W3CDTF">2021-04-22T18:18:23Z</dcterms:created>
  <dcterms:modified xsi:type="dcterms:W3CDTF">2021-04-22T18:18:51Z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2011-11-10T00:00:00Z</vt:filetime>
  </property>
  <property fmtid="{D5CDD505-2E9C-101B-9397-08002B2CF9AE}" pid="3" name="Creator">
    <vt:lpwstr>Microsoft® Office PowerPoint® 2007</vt:lpwstr>
  </property>
  <property fmtid="{D5CDD505-2E9C-101B-9397-08002B2CF9AE}" pid="4" name="LastSaved">
    <vt:filetime>2021-04-22T00:00:00Z</vt:filetime>
  </property>
</Properties>
</file>