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74370" y="517651"/>
            <a:ext cx="8195259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06-Jun-20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06-Jun-20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06-Jun-20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06-Jun-20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06-Jun-20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67330" y="615137"/>
            <a:ext cx="3609339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3671" y="1240993"/>
            <a:ext cx="8096656" cy="3977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06-Jun-20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4255" y="2173351"/>
            <a:ext cx="322770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215" dirty="0">
                <a:solidFill>
                  <a:srgbClr val="00AF50"/>
                </a:solidFill>
                <a:latin typeface="Trebuchet MS"/>
                <a:cs typeface="Trebuchet MS"/>
              </a:rPr>
              <a:t>RESERVOIR</a:t>
            </a:r>
            <a:endParaRPr sz="4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5566" y="517651"/>
            <a:ext cx="59309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C00000"/>
                </a:solidFill>
              </a:rPr>
              <a:t>Geological</a:t>
            </a:r>
            <a:r>
              <a:rPr sz="4400" spc="-80" dirty="0">
                <a:solidFill>
                  <a:srgbClr val="C00000"/>
                </a:solidFill>
              </a:rPr>
              <a:t> </a:t>
            </a:r>
            <a:r>
              <a:rPr sz="4400" dirty="0">
                <a:solidFill>
                  <a:srgbClr val="C00000"/>
                </a:solidFill>
              </a:rPr>
              <a:t>investigation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21282"/>
            <a:ext cx="7677150" cy="4318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Geological investigations </a:t>
            </a:r>
            <a:r>
              <a:rPr sz="3200" spc="-10" dirty="0">
                <a:latin typeface="Arial"/>
                <a:cs typeface="Arial"/>
              </a:rPr>
              <a:t>of </a:t>
            </a:r>
            <a:r>
              <a:rPr sz="3200" spc="-5" dirty="0">
                <a:latin typeface="Arial"/>
                <a:cs typeface="Arial"/>
              </a:rPr>
              <a:t>the dam and  </a:t>
            </a:r>
            <a:r>
              <a:rPr sz="3200" dirty="0">
                <a:latin typeface="Arial"/>
                <a:cs typeface="Arial"/>
              </a:rPr>
              <a:t>reservoir site are </a:t>
            </a:r>
            <a:r>
              <a:rPr sz="3200" spc="-5" dirty="0">
                <a:latin typeface="Arial"/>
                <a:cs typeface="Arial"/>
              </a:rPr>
              <a:t>done for the following  purposes.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Wingdings"/>
              <a:buChar char=""/>
            </a:pPr>
            <a:endParaRPr sz="4650">
              <a:latin typeface="Arial"/>
              <a:cs typeface="Arial"/>
            </a:endParaRPr>
          </a:p>
          <a:p>
            <a:pPr marL="826135" lvl="1" indent="-471170">
              <a:lnSpc>
                <a:spcPct val="100000"/>
              </a:lnSpc>
              <a:buAutoNum type="romanLcParenBoth"/>
              <a:tabLst>
                <a:tab pos="826769" algn="l"/>
              </a:tabLst>
            </a:pPr>
            <a:r>
              <a:rPr sz="3200" spc="-5" dirty="0">
                <a:latin typeface="Arial"/>
                <a:cs typeface="Arial"/>
              </a:rPr>
              <a:t>Suitability </a:t>
            </a:r>
            <a:r>
              <a:rPr sz="3200" dirty="0">
                <a:latin typeface="Arial"/>
                <a:cs typeface="Arial"/>
              </a:rPr>
              <a:t>of </a:t>
            </a:r>
            <a:r>
              <a:rPr sz="3200" spc="-5" dirty="0">
                <a:latin typeface="Arial"/>
                <a:cs typeface="Arial"/>
              </a:rPr>
              <a:t>foundation for the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dam.</a:t>
            </a:r>
            <a:endParaRPr sz="3200">
              <a:latin typeface="Arial"/>
              <a:cs typeface="Arial"/>
            </a:endParaRPr>
          </a:p>
          <a:p>
            <a:pPr marL="917575" lvl="1" indent="-562610">
              <a:lnSpc>
                <a:spcPct val="100000"/>
              </a:lnSpc>
              <a:spcBef>
                <a:spcPts val="770"/>
              </a:spcBef>
              <a:buAutoNum type="romanLcParenBoth"/>
              <a:tabLst>
                <a:tab pos="918210" algn="l"/>
              </a:tabLst>
            </a:pPr>
            <a:r>
              <a:rPr sz="3200" spc="-5" dirty="0">
                <a:latin typeface="Arial"/>
                <a:cs typeface="Arial"/>
              </a:rPr>
              <a:t>Watertightness </a:t>
            </a:r>
            <a:r>
              <a:rPr sz="3200" dirty="0">
                <a:latin typeface="Arial"/>
                <a:cs typeface="Arial"/>
              </a:rPr>
              <a:t>of the reservoir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basin</a:t>
            </a:r>
            <a:endParaRPr sz="3200">
              <a:latin typeface="Arial"/>
              <a:cs typeface="Arial"/>
            </a:endParaRPr>
          </a:p>
          <a:p>
            <a:pPr marL="355600" marR="525780" lvl="1">
              <a:lnSpc>
                <a:spcPct val="100000"/>
              </a:lnSpc>
              <a:spcBef>
                <a:spcPts val="765"/>
              </a:spcBef>
              <a:buAutoNum type="romanLcParenBoth"/>
              <a:tabLst>
                <a:tab pos="1008380" algn="l"/>
              </a:tabLst>
            </a:pPr>
            <a:r>
              <a:rPr sz="3200" spc="-5" dirty="0">
                <a:latin typeface="Arial"/>
                <a:cs typeface="Arial"/>
              </a:rPr>
              <a:t>Location </a:t>
            </a:r>
            <a:r>
              <a:rPr sz="3200" dirty="0">
                <a:latin typeface="Arial"/>
                <a:cs typeface="Arial"/>
              </a:rPr>
              <a:t>of the </a:t>
            </a:r>
            <a:r>
              <a:rPr sz="3200" spc="-5" dirty="0">
                <a:latin typeface="Arial"/>
                <a:cs typeface="Arial"/>
              </a:rPr>
              <a:t>quarry </a:t>
            </a:r>
            <a:r>
              <a:rPr sz="3200" dirty="0">
                <a:latin typeface="Arial"/>
                <a:cs typeface="Arial"/>
              </a:rPr>
              <a:t>sites for</a:t>
            </a:r>
            <a:r>
              <a:rPr sz="3200" spc="-12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the  construction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materials.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6688" y="517651"/>
            <a:ext cx="66446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C00000"/>
                </a:solidFill>
              </a:rPr>
              <a:t>Hydrological</a:t>
            </a:r>
            <a:r>
              <a:rPr sz="4400" spc="-85" dirty="0">
                <a:solidFill>
                  <a:srgbClr val="C00000"/>
                </a:solidFill>
              </a:rPr>
              <a:t> </a:t>
            </a:r>
            <a:r>
              <a:rPr sz="4400" dirty="0">
                <a:solidFill>
                  <a:srgbClr val="C00000"/>
                </a:solidFill>
              </a:rPr>
              <a:t>investigations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21282"/>
            <a:ext cx="7854315" cy="37331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659130" indent="-34290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The </a:t>
            </a:r>
            <a:r>
              <a:rPr sz="3200" spc="-5" dirty="0">
                <a:latin typeface="Arial"/>
                <a:cs typeface="Arial"/>
              </a:rPr>
              <a:t>hydrological investigations are  conducted for the following </a:t>
            </a:r>
            <a:r>
              <a:rPr sz="3200" dirty="0">
                <a:latin typeface="Arial"/>
                <a:cs typeface="Arial"/>
              </a:rPr>
              <a:t>purposes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: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Wingdings"/>
              <a:buChar char=""/>
            </a:pPr>
            <a:endParaRPr sz="4650">
              <a:latin typeface="Arial"/>
              <a:cs typeface="Arial"/>
            </a:endParaRPr>
          </a:p>
          <a:p>
            <a:pPr marL="355600" marR="5080" lvl="1">
              <a:lnSpc>
                <a:spcPct val="100000"/>
              </a:lnSpc>
              <a:buAutoNum type="romanLcParenBoth"/>
              <a:tabLst>
                <a:tab pos="826769" algn="l"/>
              </a:tabLst>
            </a:pPr>
            <a:r>
              <a:rPr sz="3200" dirty="0">
                <a:latin typeface="Arial"/>
                <a:cs typeface="Arial"/>
              </a:rPr>
              <a:t>To study the </a:t>
            </a:r>
            <a:r>
              <a:rPr sz="3200" spc="-5" dirty="0">
                <a:latin typeface="Arial"/>
                <a:cs typeface="Arial"/>
              </a:rPr>
              <a:t>runoff pattern and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storage  </a:t>
            </a:r>
            <a:r>
              <a:rPr sz="3200" dirty="0">
                <a:latin typeface="Arial"/>
                <a:cs typeface="Arial"/>
              </a:rPr>
              <a:t>capacity.</a:t>
            </a:r>
            <a:endParaRPr sz="3200">
              <a:latin typeface="Arial"/>
              <a:cs typeface="Arial"/>
            </a:endParaRPr>
          </a:p>
          <a:p>
            <a:pPr marL="355600" marR="116839" lvl="1">
              <a:lnSpc>
                <a:spcPct val="100000"/>
              </a:lnSpc>
              <a:spcBef>
                <a:spcPts val="770"/>
              </a:spcBef>
              <a:buAutoNum type="romanLcParenBoth"/>
              <a:tabLst>
                <a:tab pos="918210" algn="l"/>
              </a:tabLst>
            </a:pPr>
            <a:r>
              <a:rPr sz="3200" dirty="0">
                <a:latin typeface="Arial"/>
                <a:cs typeface="Arial"/>
              </a:rPr>
              <a:t>To </a:t>
            </a:r>
            <a:r>
              <a:rPr sz="3200" spc="-5" dirty="0">
                <a:latin typeface="Arial"/>
                <a:cs typeface="Arial"/>
              </a:rPr>
              <a:t>determine </a:t>
            </a:r>
            <a:r>
              <a:rPr sz="3200" dirty="0">
                <a:latin typeface="Arial"/>
                <a:cs typeface="Arial"/>
              </a:rPr>
              <a:t>the maximum</a:t>
            </a:r>
            <a:r>
              <a:rPr sz="3200" spc="-10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discharge  </a:t>
            </a:r>
            <a:r>
              <a:rPr sz="3200" dirty="0">
                <a:latin typeface="Arial"/>
                <a:cs typeface="Arial"/>
              </a:rPr>
              <a:t>at the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site.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06648" y="517651"/>
            <a:ext cx="33528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C00000"/>
                </a:solidFill>
              </a:rPr>
              <a:t>Site</a:t>
            </a:r>
            <a:r>
              <a:rPr sz="4400" spc="-75" dirty="0">
                <a:solidFill>
                  <a:srgbClr val="C00000"/>
                </a:solidFill>
              </a:rPr>
              <a:t> </a:t>
            </a:r>
            <a:r>
              <a:rPr sz="4400" dirty="0">
                <a:solidFill>
                  <a:srgbClr val="C00000"/>
                </a:solidFill>
              </a:rPr>
              <a:t>selection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324098"/>
            <a:ext cx="7861934" cy="3866515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65"/>
              </a:spcBef>
              <a:buFont typeface="Wingdings"/>
              <a:buChar char=""/>
              <a:tabLst>
                <a:tab pos="355600" algn="l"/>
              </a:tabLst>
            </a:pPr>
            <a:r>
              <a:rPr sz="3600" spc="-5" dirty="0">
                <a:latin typeface="Arial"/>
                <a:cs typeface="Arial"/>
              </a:rPr>
              <a:t>Large storage</a:t>
            </a:r>
            <a:r>
              <a:rPr sz="3600" spc="-40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capacity</a:t>
            </a:r>
            <a:endParaRPr sz="36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865"/>
              </a:spcBef>
              <a:buFont typeface="Wingdings"/>
              <a:buChar char=""/>
              <a:tabLst>
                <a:tab pos="355600" algn="l"/>
              </a:tabLst>
            </a:pPr>
            <a:r>
              <a:rPr sz="3600" dirty="0">
                <a:latin typeface="Arial"/>
                <a:cs typeface="Arial"/>
              </a:rPr>
              <a:t>River valley should be narrow,</a:t>
            </a:r>
            <a:r>
              <a:rPr sz="3600" spc="-145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length  of </a:t>
            </a:r>
            <a:r>
              <a:rPr sz="3600" spc="-5" dirty="0">
                <a:latin typeface="Arial"/>
                <a:cs typeface="Arial"/>
              </a:rPr>
              <a:t>dam </a:t>
            </a:r>
            <a:r>
              <a:rPr sz="3600" dirty="0">
                <a:latin typeface="Arial"/>
                <a:cs typeface="Arial"/>
              </a:rPr>
              <a:t>to constructed </a:t>
            </a:r>
            <a:r>
              <a:rPr sz="3600" spc="-5" dirty="0">
                <a:latin typeface="Arial"/>
                <a:cs typeface="Arial"/>
              </a:rPr>
              <a:t>is</a:t>
            </a:r>
            <a:r>
              <a:rPr sz="3600" spc="-40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less.</a:t>
            </a:r>
            <a:endParaRPr sz="3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Wingdings"/>
              <a:buChar char=""/>
              <a:tabLst>
                <a:tab pos="355600" algn="l"/>
              </a:tabLst>
            </a:pPr>
            <a:r>
              <a:rPr sz="3600" dirty="0">
                <a:latin typeface="Arial"/>
                <a:cs typeface="Arial"/>
              </a:rPr>
              <a:t>Watertightness of</a:t>
            </a:r>
            <a:r>
              <a:rPr sz="3600" spc="-40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reservoir.</a:t>
            </a:r>
            <a:endParaRPr sz="3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Wingdings"/>
              <a:buChar char=""/>
              <a:tabLst>
                <a:tab pos="355600" algn="l"/>
              </a:tabLst>
            </a:pPr>
            <a:r>
              <a:rPr sz="3600" spc="-5" dirty="0">
                <a:latin typeface="Arial"/>
                <a:cs typeface="Arial"/>
              </a:rPr>
              <a:t>Good </a:t>
            </a:r>
            <a:r>
              <a:rPr sz="3600" dirty="0">
                <a:latin typeface="Arial"/>
                <a:cs typeface="Arial"/>
              </a:rPr>
              <a:t>hydrological</a:t>
            </a:r>
            <a:r>
              <a:rPr sz="3600" spc="-60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conditions</a:t>
            </a:r>
            <a:endParaRPr sz="3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Wingdings"/>
              <a:buChar char=""/>
              <a:tabLst>
                <a:tab pos="355600" algn="l"/>
              </a:tabLst>
            </a:pPr>
            <a:r>
              <a:rPr sz="3600" spc="-5" dirty="0">
                <a:latin typeface="Arial"/>
                <a:cs typeface="Arial"/>
              </a:rPr>
              <a:t>Deep</a:t>
            </a:r>
            <a:r>
              <a:rPr sz="3600" spc="-30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reservoir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848993"/>
            <a:ext cx="5627370" cy="3318510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60"/>
              </a:spcBef>
              <a:buFont typeface="Wingdings"/>
              <a:buChar char=""/>
              <a:tabLst>
                <a:tab pos="355600" algn="l"/>
              </a:tabLst>
            </a:pPr>
            <a:r>
              <a:rPr sz="3600" spc="-5" dirty="0">
                <a:latin typeface="Arial"/>
                <a:cs typeface="Arial"/>
              </a:rPr>
              <a:t>Small </a:t>
            </a:r>
            <a:r>
              <a:rPr sz="3600" dirty="0">
                <a:latin typeface="Arial"/>
                <a:cs typeface="Arial"/>
              </a:rPr>
              <a:t>submerged</a:t>
            </a:r>
            <a:r>
              <a:rPr sz="3600" spc="-55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area</a:t>
            </a:r>
            <a:endParaRPr sz="3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Wingdings"/>
              <a:buChar char=""/>
              <a:tabLst>
                <a:tab pos="355600" algn="l"/>
              </a:tabLst>
            </a:pPr>
            <a:r>
              <a:rPr sz="3600" spc="-5" dirty="0">
                <a:latin typeface="Arial"/>
                <a:cs typeface="Arial"/>
              </a:rPr>
              <a:t>Low silt</a:t>
            </a:r>
            <a:r>
              <a:rPr sz="3600" spc="-20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inflow</a:t>
            </a:r>
            <a:endParaRPr sz="3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70"/>
              </a:spcBef>
              <a:buFont typeface="Wingdings"/>
              <a:buChar char=""/>
              <a:tabLst>
                <a:tab pos="355600" algn="l"/>
              </a:tabLst>
            </a:pPr>
            <a:r>
              <a:rPr sz="3600" dirty="0">
                <a:latin typeface="Arial"/>
                <a:cs typeface="Arial"/>
              </a:rPr>
              <a:t>No objectionable</a:t>
            </a:r>
            <a:r>
              <a:rPr sz="3600" spc="-120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minerals</a:t>
            </a:r>
            <a:endParaRPr sz="3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60"/>
              </a:spcBef>
              <a:buFont typeface="Wingdings"/>
              <a:buChar char=""/>
              <a:tabLst>
                <a:tab pos="355600" algn="l"/>
              </a:tabLst>
            </a:pPr>
            <a:r>
              <a:rPr sz="3600" spc="-5" dirty="0">
                <a:latin typeface="Arial"/>
                <a:cs typeface="Arial"/>
              </a:rPr>
              <a:t>Low </a:t>
            </a:r>
            <a:r>
              <a:rPr sz="3600" dirty="0">
                <a:latin typeface="Arial"/>
                <a:cs typeface="Arial"/>
              </a:rPr>
              <a:t>cost of </a:t>
            </a:r>
            <a:r>
              <a:rPr sz="3600" spc="-5" dirty="0">
                <a:latin typeface="Arial"/>
                <a:cs typeface="Arial"/>
              </a:rPr>
              <a:t>real</a:t>
            </a:r>
            <a:r>
              <a:rPr sz="3600" spc="-40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estate</a:t>
            </a:r>
            <a:endParaRPr sz="3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870"/>
              </a:spcBef>
              <a:buFont typeface="Wingdings"/>
              <a:buChar char=""/>
              <a:tabLst>
                <a:tab pos="355600" algn="l"/>
              </a:tabLst>
            </a:pPr>
            <a:r>
              <a:rPr sz="3600" dirty="0">
                <a:latin typeface="Arial"/>
                <a:cs typeface="Arial"/>
              </a:rPr>
              <a:t>Site easily</a:t>
            </a:r>
            <a:r>
              <a:rPr sz="3600" spc="-40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accessible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1641" y="526795"/>
            <a:ext cx="42240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C00000"/>
                </a:solidFill>
              </a:rPr>
              <a:t>Zones of</a:t>
            </a:r>
            <a:r>
              <a:rPr sz="4400" spc="-65" dirty="0">
                <a:solidFill>
                  <a:srgbClr val="C00000"/>
                </a:solidFill>
              </a:rPr>
              <a:t> </a:t>
            </a:r>
            <a:r>
              <a:rPr sz="4400" dirty="0">
                <a:solidFill>
                  <a:srgbClr val="C00000"/>
                </a:solidFill>
              </a:rPr>
              <a:t>storage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971600" y="1844763"/>
            <a:ext cx="7344791" cy="41045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72769"/>
            <a:ext cx="8073390" cy="63417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8255" indent="-342900" algn="just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355600" algn="l"/>
              </a:tabLst>
            </a:pPr>
            <a:r>
              <a:rPr sz="28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Full reservoir level </a:t>
            </a:r>
            <a:r>
              <a:rPr sz="28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(FRL):</a:t>
            </a:r>
            <a:r>
              <a:rPr sz="2800" b="1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The full </a:t>
            </a:r>
            <a:r>
              <a:rPr sz="2800" dirty="0">
                <a:latin typeface="Arial"/>
                <a:cs typeface="Arial"/>
              </a:rPr>
              <a:t>reservoir  level </a:t>
            </a:r>
            <a:r>
              <a:rPr sz="2800" spc="-5" dirty="0">
                <a:latin typeface="Arial"/>
                <a:cs typeface="Arial"/>
              </a:rPr>
              <a:t>(FRL) is the </a:t>
            </a:r>
            <a:r>
              <a:rPr sz="2800" dirty="0">
                <a:latin typeface="Arial"/>
                <a:cs typeface="Arial"/>
              </a:rPr>
              <a:t>highest </a:t>
            </a:r>
            <a:r>
              <a:rPr sz="2800" spc="-5" dirty="0">
                <a:latin typeface="Arial"/>
                <a:cs typeface="Arial"/>
              </a:rPr>
              <a:t>water </a:t>
            </a:r>
            <a:r>
              <a:rPr sz="2800" dirty="0">
                <a:latin typeface="Arial"/>
                <a:cs typeface="Arial"/>
              </a:rPr>
              <a:t>level </a:t>
            </a:r>
            <a:r>
              <a:rPr sz="2800" spc="-5" dirty="0">
                <a:latin typeface="Arial"/>
                <a:cs typeface="Arial"/>
              </a:rPr>
              <a:t>to which  the water surface will </a:t>
            </a:r>
            <a:r>
              <a:rPr sz="2800" dirty="0">
                <a:latin typeface="Arial"/>
                <a:cs typeface="Arial"/>
              </a:rPr>
              <a:t>rise during normal  operating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conditions.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06FC0"/>
              </a:buClr>
              <a:buFont typeface="Wingdings"/>
              <a:buChar char=""/>
            </a:pPr>
            <a:endParaRPr sz="4050">
              <a:latin typeface="Arial"/>
              <a:cs typeface="Arial"/>
            </a:endParaRPr>
          </a:p>
          <a:p>
            <a:pPr marL="355600" marR="6350" indent="-342900" algn="just">
              <a:lnSpc>
                <a:spcPct val="100000"/>
              </a:lnSpc>
              <a:buFont typeface="Wingdings"/>
              <a:buChar char=""/>
              <a:tabLst>
                <a:tab pos="355600" algn="l"/>
              </a:tabLst>
            </a:pPr>
            <a:r>
              <a:rPr sz="28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Maximum water </a:t>
            </a:r>
            <a:r>
              <a:rPr sz="28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level </a:t>
            </a:r>
            <a:r>
              <a:rPr sz="28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(MWL):</a:t>
            </a:r>
            <a:r>
              <a:rPr sz="2800" b="1" spc="-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The maximum  </a:t>
            </a:r>
            <a:r>
              <a:rPr sz="2800" spc="-5" dirty="0">
                <a:latin typeface="Arial"/>
                <a:cs typeface="Arial"/>
              </a:rPr>
              <a:t>water </a:t>
            </a:r>
            <a:r>
              <a:rPr sz="2800" dirty="0">
                <a:latin typeface="Arial"/>
                <a:cs typeface="Arial"/>
              </a:rPr>
              <a:t>level </a:t>
            </a:r>
            <a:r>
              <a:rPr sz="2800" spc="-5" dirty="0">
                <a:latin typeface="Arial"/>
                <a:cs typeface="Arial"/>
              </a:rPr>
              <a:t>is the </a:t>
            </a:r>
            <a:r>
              <a:rPr sz="2800" dirty="0">
                <a:latin typeface="Arial"/>
                <a:cs typeface="Arial"/>
              </a:rPr>
              <a:t>maximum level </a:t>
            </a:r>
            <a:r>
              <a:rPr sz="2800" spc="-5" dirty="0">
                <a:latin typeface="Arial"/>
                <a:cs typeface="Arial"/>
              </a:rPr>
              <a:t>to which the  water </a:t>
            </a:r>
            <a:r>
              <a:rPr sz="2800" dirty="0">
                <a:latin typeface="Arial"/>
                <a:cs typeface="Arial"/>
              </a:rPr>
              <a:t>surface </a:t>
            </a:r>
            <a:r>
              <a:rPr sz="2800" spc="-5" dirty="0">
                <a:latin typeface="Arial"/>
                <a:cs typeface="Arial"/>
              </a:rPr>
              <a:t>will </a:t>
            </a:r>
            <a:r>
              <a:rPr sz="2800" dirty="0">
                <a:latin typeface="Arial"/>
                <a:cs typeface="Arial"/>
              </a:rPr>
              <a:t>rise </a:t>
            </a:r>
            <a:r>
              <a:rPr sz="2800" spc="-5" dirty="0">
                <a:latin typeface="Arial"/>
                <a:cs typeface="Arial"/>
              </a:rPr>
              <a:t>when the design flood  </a:t>
            </a:r>
            <a:r>
              <a:rPr sz="2800" dirty="0">
                <a:latin typeface="Arial"/>
                <a:cs typeface="Arial"/>
              </a:rPr>
              <a:t>passes over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spillway.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06FC0"/>
              </a:buClr>
              <a:buFont typeface="Wingdings"/>
              <a:buChar char=""/>
            </a:pPr>
            <a:endParaRPr sz="405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buFont typeface="Wingdings"/>
              <a:buChar char=""/>
              <a:tabLst>
                <a:tab pos="355600" algn="l"/>
              </a:tabLst>
            </a:pPr>
            <a:r>
              <a:rPr sz="28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Minimum pool </a:t>
            </a:r>
            <a:r>
              <a:rPr sz="28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level:</a:t>
            </a:r>
            <a:r>
              <a:rPr sz="2800" b="1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minimum </a:t>
            </a:r>
            <a:r>
              <a:rPr sz="2800" spc="-5" dirty="0">
                <a:latin typeface="Arial"/>
                <a:cs typeface="Arial"/>
              </a:rPr>
              <a:t>pool </a:t>
            </a:r>
            <a:r>
              <a:rPr sz="2800" dirty="0">
                <a:latin typeface="Arial"/>
                <a:cs typeface="Arial"/>
              </a:rPr>
              <a:t>level </a:t>
            </a:r>
            <a:r>
              <a:rPr sz="2800" spc="-5" dirty="0">
                <a:latin typeface="Arial"/>
                <a:cs typeface="Arial"/>
              </a:rPr>
              <a:t>is  the </a:t>
            </a:r>
            <a:r>
              <a:rPr sz="2800" dirty="0">
                <a:latin typeface="Arial"/>
                <a:cs typeface="Arial"/>
              </a:rPr>
              <a:t>lowest level </a:t>
            </a:r>
            <a:r>
              <a:rPr sz="2800" spc="-5" dirty="0">
                <a:latin typeface="Arial"/>
                <a:cs typeface="Arial"/>
              </a:rPr>
              <a:t>up to which the water is  </a:t>
            </a:r>
            <a:r>
              <a:rPr sz="2800" dirty="0">
                <a:latin typeface="Arial"/>
                <a:cs typeface="Arial"/>
              </a:rPr>
              <a:t>withdrawn from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reservoir under ordinary  conditions.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72769"/>
            <a:ext cx="8072755" cy="57442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208915" indent="-34290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Dead storage:</a:t>
            </a:r>
            <a:r>
              <a:rPr sz="2800" b="1" spc="-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The volume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5" dirty="0">
                <a:latin typeface="Arial"/>
                <a:cs typeface="Arial"/>
              </a:rPr>
              <a:t>water </a:t>
            </a:r>
            <a:r>
              <a:rPr sz="2800" dirty="0">
                <a:latin typeface="Arial"/>
                <a:cs typeface="Arial"/>
              </a:rPr>
              <a:t>held </a:t>
            </a:r>
            <a:r>
              <a:rPr sz="2800" spc="-5" dirty="0">
                <a:latin typeface="Arial"/>
                <a:cs typeface="Arial"/>
              </a:rPr>
              <a:t>below  the minimum pool </a:t>
            </a:r>
            <a:r>
              <a:rPr sz="2800" dirty="0">
                <a:latin typeface="Arial"/>
                <a:cs typeface="Arial"/>
              </a:rPr>
              <a:t>level is </a:t>
            </a:r>
            <a:r>
              <a:rPr sz="2800" spc="-5" dirty="0">
                <a:latin typeface="Arial"/>
                <a:cs typeface="Arial"/>
              </a:rPr>
              <a:t>called the dead  </a:t>
            </a:r>
            <a:r>
              <a:rPr sz="2800" dirty="0">
                <a:latin typeface="Arial"/>
                <a:cs typeface="Arial"/>
              </a:rPr>
              <a:t>storage. </a:t>
            </a:r>
            <a:r>
              <a:rPr sz="2800" spc="-5" dirty="0">
                <a:latin typeface="Arial"/>
                <a:cs typeface="Arial"/>
              </a:rPr>
              <a:t>It is provided to cater </a:t>
            </a:r>
            <a:r>
              <a:rPr sz="2800" dirty="0">
                <a:latin typeface="Arial"/>
                <a:cs typeface="Arial"/>
              </a:rPr>
              <a:t>for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sediment  deposition </a:t>
            </a:r>
            <a:r>
              <a:rPr sz="2800" spc="-5" dirty="0">
                <a:latin typeface="Arial"/>
                <a:cs typeface="Arial"/>
              </a:rPr>
              <a:t>by </a:t>
            </a:r>
            <a:r>
              <a:rPr sz="2800" dirty="0">
                <a:latin typeface="Arial"/>
                <a:cs typeface="Arial"/>
              </a:rPr>
              <a:t>the </a:t>
            </a:r>
            <a:r>
              <a:rPr sz="2800" spc="-5" dirty="0">
                <a:latin typeface="Arial"/>
                <a:cs typeface="Arial"/>
              </a:rPr>
              <a:t>impounding </a:t>
            </a:r>
            <a:r>
              <a:rPr sz="2800" dirty="0">
                <a:latin typeface="Arial"/>
                <a:cs typeface="Arial"/>
              </a:rPr>
              <a:t>sediment laid in  </a:t>
            </a:r>
            <a:r>
              <a:rPr sz="2800" spc="-5" dirty="0">
                <a:latin typeface="Arial"/>
                <a:cs typeface="Arial"/>
              </a:rPr>
              <a:t>water. Normally it is </a:t>
            </a:r>
            <a:r>
              <a:rPr sz="2800" dirty="0">
                <a:latin typeface="Arial"/>
                <a:cs typeface="Arial"/>
              </a:rPr>
              <a:t>equivalent </a:t>
            </a:r>
            <a:r>
              <a:rPr sz="2800" spc="-5" dirty="0">
                <a:latin typeface="Arial"/>
                <a:cs typeface="Arial"/>
              </a:rPr>
              <a:t>to volume of  sediment expected to be </a:t>
            </a:r>
            <a:r>
              <a:rPr sz="2800" dirty="0">
                <a:latin typeface="Arial"/>
                <a:cs typeface="Arial"/>
              </a:rPr>
              <a:t>deposited </a:t>
            </a:r>
            <a:r>
              <a:rPr sz="2800" spc="-5" dirty="0">
                <a:latin typeface="Arial"/>
                <a:cs typeface="Arial"/>
              </a:rPr>
              <a:t>in the  </a:t>
            </a:r>
            <a:r>
              <a:rPr sz="2800" dirty="0">
                <a:latin typeface="Arial"/>
                <a:cs typeface="Arial"/>
              </a:rPr>
              <a:t>reservoir </a:t>
            </a:r>
            <a:r>
              <a:rPr sz="2800" spc="-5" dirty="0">
                <a:latin typeface="Arial"/>
                <a:cs typeface="Arial"/>
              </a:rPr>
              <a:t>during the design life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reservoir.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06FC0"/>
              </a:buClr>
              <a:buFont typeface="Wingdings"/>
              <a:buChar char=""/>
            </a:pPr>
            <a:endParaRPr sz="405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buFont typeface="Wingdings"/>
              <a:buChar char=""/>
              <a:tabLst>
                <a:tab pos="355600" algn="l"/>
              </a:tabLst>
            </a:pPr>
            <a:r>
              <a:rPr sz="28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Live/useful </a:t>
            </a:r>
            <a:r>
              <a:rPr sz="28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storage:</a:t>
            </a:r>
            <a:r>
              <a:rPr sz="2800" b="1" spc="-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The volume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5" dirty="0">
                <a:latin typeface="Arial"/>
                <a:cs typeface="Arial"/>
              </a:rPr>
              <a:t>water  stored between the full </a:t>
            </a:r>
            <a:r>
              <a:rPr sz="2800" dirty="0">
                <a:latin typeface="Arial"/>
                <a:cs typeface="Arial"/>
              </a:rPr>
              <a:t>reservoir level </a:t>
            </a:r>
            <a:r>
              <a:rPr sz="2800" spc="-5" dirty="0">
                <a:latin typeface="Arial"/>
                <a:cs typeface="Arial"/>
              </a:rPr>
              <a:t>(FRL) </a:t>
            </a:r>
            <a:r>
              <a:rPr sz="2800" dirty="0">
                <a:latin typeface="Arial"/>
                <a:cs typeface="Arial"/>
              </a:rPr>
              <a:t>and 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minimum pool level </a:t>
            </a:r>
            <a:r>
              <a:rPr sz="2800" spc="-5" dirty="0">
                <a:latin typeface="Arial"/>
                <a:cs typeface="Arial"/>
              </a:rPr>
              <a:t>is </a:t>
            </a:r>
            <a:r>
              <a:rPr sz="2800" dirty="0">
                <a:latin typeface="Arial"/>
                <a:cs typeface="Arial"/>
              </a:rPr>
              <a:t>called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useful  storage. </a:t>
            </a:r>
            <a:r>
              <a:rPr sz="2800" spc="-5" dirty="0">
                <a:latin typeface="Arial"/>
                <a:cs typeface="Arial"/>
              </a:rPr>
              <a:t>It assures the supply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5" dirty="0">
                <a:latin typeface="Arial"/>
                <a:cs typeface="Arial"/>
              </a:rPr>
              <a:t>water for  </a:t>
            </a:r>
            <a:r>
              <a:rPr sz="2800" dirty="0">
                <a:latin typeface="Arial"/>
                <a:cs typeface="Arial"/>
              </a:rPr>
              <a:t>specific period </a:t>
            </a:r>
            <a:r>
              <a:rPr sz="2800" spc="-5" dirty="0">
                <a:latin typeface="Arial"/>
                <a:cs typeface="Arial"/>
              </a:rPr>
              <a:t>to meet the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demand.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888618"/>
            <a:ext cx="8072755" cy="4378325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355600" marR="5715" indent="-342900" algn="just">
              <a:lnSpc>
                <a:spcPct val="80000"/>
              </a:lnSpc>
              <a:spcBef>
                <a:spcPts val="765"/>
              </a:spcBef>
              <a:buFont typeface="Wingdings"/>
              <a:buChar char=""/>
              <a:tabLst>
                <a:tab pos="355600" algn="l"/>
              </a:tabLst>
            </a:pPr>
            <a:r>
              <a:rPr sz="28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Bank </a:t>
            </a:r>
            <a:r>
              <a:rPr sz="28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storage:</a:t>
            </a:r>
            <a:r>
              <a:rPr sz="2800" b="1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is </a:t>
            </a:r>
            <a:r>
              <a:rPr sz="2800" dirty="0">
                <a:latin typeface="Arial"/>
                <a:cs typeface="Arial"/>
              </a:rPr>
              <a:t>developed </a:t>
            </a:r>
            <a:r>
              <a:rPr sz="2800" spc="-5" dirty="0">
                <a:latin typeface="Arial"/>
                <a:cs typeface="Arial"/>
              </a:rPr>
              <a:t>in the voids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5" dirty="0">
                <a:latin typeface="Arial"/>
                <a:cs typeface="Arial"/>
              </a:rPr>
              <a:t>soil  </a:t>
            </a:r>
            <a:r>
              <a:rPr sz="2800" dirty="0">
                <a:latin typeface="Arial"/>
                <a:cs typeface="Arial"/>
              </a:rPr>
              <a:t>cover </a:t>
            </a:r>
            <a:r>
              <a:rPr sz="2800" spc="-5" dirty="0">
                <a:latin typeface="Arial"/>
                <a:cs typeface="Arial"/>
              </a:rPr>
              <a:t>in the reservoir </a:t>
            </a:r>
            <a:r>
              <a:rPr sz="2800" dirty="0">
                <a:latin typeface="Arial"/>
                <a:cs typeface="Arial"/>
              </a:rPr>
              <a:t>area and </a:t>
            </a:r>
            <a:r>
              <a:rPr sz="2800" spc="-5" dirty="0">
                <a:latin typeface="Arial"/>
                <a:cs typeface="Arial"/>
              </a:rPr>
              <a:t>becomes  </a:t>
            </a:r>
            <a:r>
              <a:rPr sz="2800" dirty="0">
                <a:latin typeface="Arial"/>
                <a:cs typeface="Arial"/>
              </a:rPr>
              <a:t>available </a:t>
            </a:r>
            <a:r>
              <a:rPr sz="2800" spc="-5" dirty="0">
                <a:latin typeface="Arial"/>
                <a:cs typeface="Arial"/>
              </a:rPr>
              <a:t>as seepage of </a:t>
            </a:r>
            <a:r>
              <a:rPr sz="2800" dirty="0">
                <a:latin typeface="Arial"/>
                <a:cs typeface="Arial"/>
              </a:rPr>
              <a:t>water when </a:t>
            </a:r>
            <a:r>
              <a:rPr sz="2800" spc="-5" dirty="0">
                <a:latin typeface="Arial"/>
                <a:cs typeface="Arial"/>
              </a:rPr>
              <a:t>water </a:t>
            </a:r>
            <a:r>
              <a:rPr sz="2800" dirty="0">
                <a:latin typeface="Arial"/>
                <a:cs typeface="Arial"/>
              </a:rPr>
              <a:t>levels  drops </a:t>
            </a:r>
            <a:r>
              <a:rPr sz="2800" spc="-5" dirty="0">
                <a:latin typeface="Arial"/>
                <a:cs typeface="Arial"/>
              </a:rPr>
              <a:t>down. It increases the </a:t>
            </a:r>
            <a:r>
              <a:rPr sz="2800" dirty="0">
                <a:latin typeface="Arial"/>
                <a:cs typeface="Arial"/>
              </a:rPr>
              <a:t>reservoir </a:t>
            </a:r>
            <a:r>
              <a:rPr sz="2800" spc="-5" dirty="0">
                <a:latin typeface="Arial"/>
                <a:cs typeface="Arial"/>
              </a:rPr>
              <a:t>capacity  </a:t>
            </a:r>
            <a:r>
              <a:rPr sz="2800" dirty="0">
                <a:latin typeface="Arial"/>
                <a:cs typeface="Arial"/>
              </a:rPr>
              <a:t>over and above that </a:t>
            </a:r>
            <a:r>
              <a:rPr sz="2800" spc="-5" dirty="0">
                <a:latin typeface="Arial"/>
                <a:cs typeface="Arial"/>
              </a:rPr>
              <a:t>given </a:t>
            </a:r>
            <a:r>
              <a:rPr sz="2800" dirty="0">
                <a:latin typeface="Arial"/>
                <a:cs typeface="Arial"/>
              </a:rPr>
              <a:t>by </a:t>
            </a:r>
            <a:r>
              <a:rPr sz="2800" spc="-5" dirty="0">
                <a:latin typeface="Arial"/>
                <a:cs typeface="Arial"/>
              </a:rPr>
              <a:t>elevation </a:t>
            </a:r>
            <a:r>
              <a:rPr sz="2800" dirty="0">
                <a:latin typeface="Arial"/>
                <a:cs typeface="Arial"/>
              </a:rPr>
              <a:t>storage  curves.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006FC0"/>
              </a:buClr>
              <a:buFont typeface="Wingdings"/>
              <a:buChar char=""/>
            </a:pPr>
            <a:endParaRPr sz="3500">
              <a:latin typeface="Arial"/>
              <a:cs typeface="Arial"/>
            </a:endParaRPr>
          </a:p>
          <a:p>
            <a:pPr marL="355600" marR="5080" indent="-342900" algn="just">
              <a:lnSpc>
                <a:spcPct val="80000"/>
              </a:lnSpc>
              <a:buFont typeface="Wingdings"/>
              <a:buChar char=""/>
              <a:tabLst>
                <a:tab pos="355600" algn="l"/>
              </a:tabLst>
            </a:pPr>
            <a:r>
              <a:rPr sz="28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Valley storage:</a:t>
            </a:r>
            <a:r>
              <a:rPr sz="2800" b="1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The volume of </a:t>
            </a:r>
            <a:r>
              <a:rPr sz="2800" spc="-5" dirty="0">
                <a:latin typeface="Arial"/>
                <a:cs typeface="Arial"/>
              </a:rPr>
              <a:t>water held </a:t>
            </a:r>
            <a:r>
              <a:rPr sz="2800" dirty="0">
                <a:latin typeface="Arial"/>
                <a:cs typeface="Arial"/>
              </a:rPr>
              <a:t>by </a:t>
            </a:r>
            <a:r>
              <a:rPr sz="2800" spc="-5" dirty="0">
                <a:latin typeface="Arial"/>
                <a:cs typeface="Arial"/>
              </a:rPr>
              <a:t>the  </a:t>
            </a:r>
            <a:r>
              <a:rPr sz="2800" dirty="0">
                <a:latin typeface="Arial"/>
                <a:cs typeface="Arial"/>
              </a:rPr>
              <a:t>natural river channel </a:t>
            </a:r>
            <a:r>
              <a:rPr sz="2800" spc="-5" dirty="0">
                <a:latin typeface="Arial"/>
                <a:cs typeface="Arial"/>
              </a:rPr>
              <a:t>in its valley up to the top </a:t>
            </a:r>
            <a:r>
              <a:rPr sz="2800" dirty="0">
                <a:latin typeface="Arial"/>
                <a:cs typeface="Arial"/>
              </a:rPr>
              <a:t>of  </a:t>
            </a:r>
            <a:r>
              <a:rPr sz="2800" spc="-5" dirty="0">
                <a:latin typeface="Arial"/>
                <a:cs typeface="Arial"/>
              </a:rPr>
              <a:t>its </a:t>
            </a:r>
            <a:r>
              <a:rPr sz="2800" dirty="0">
                <a:latin typeface="Arial"/>
                <a:cs typeface="Arial"/>
              </a:rPr>
              <a:t>banks before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construction of </a:t>
            </a:r>
            <a:r>
              <a:rPr sz="2800" spc="-5" dirty="0">
                <a:latin typeface="Arial"/>
                <a:cs typeface="Arial"/>
              </a:rPr>
              <a:t>a </a:t>
            </a:r>
            <a:r>
              <a:rPr sz="2800" dirty="0">
                <a:latin typeface="Arial"/>
                <a:cs typeface="Arial"/>
              </a:rPr>
              <a:t>reservoir </a:t>
            </a:r>
            <a:r>
              <a:rPr sz="2800" spc="-5" dirty="0">
                <a:latin typeface="Arial"/>
                <a:cs typeface="Arial"/>
              </a:rPr>
              <a:t>is  </a:t>
            </a:r>
            <a:r>
              <a:rPr sz="2800" dirty="0">
                <a:latin typeface="Arial"/>
                <a:cs typeface="Arial"/>
              </a:rPr>
              <a:t>called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valley storage.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valley storage  depends upon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cross section of </a:t>
            </a:r>
            <a:r>
              <a:rPr sz="2800" spc="-5" dirty="0">
                <a:latin typeface="Arial"/>
                <a:cs typeface="Arial"/>
              </a:rPr>
              <a:t>the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river.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716661"/>
            <a:ext cx="7983220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Flood/Surcharge storage:</a:t>
            </a:r>
            <a:r>
              <a:rPr sz="2800" b="1" spc="-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is </a:t>
            </a:r>
            <a:r>
              <a:rPr sz="2800" dirty="0">
                <a:latin typeface="Arial"/>
                <a:cs typeface="Arial"/>
              </a:rPr>
              <a:t>storage contained  </a:t>
            </a:r>
            <a:r>
              <a:rPr sz="2800" spc="-5" dirty="0">
                <a:latin typeface="Arial"/>
                <a:cs typeface="Arial"/>
              </a:rPr>
              <a:t>between maximum </a:t>
            </a:r>
            <a:r>
              <a:rPr sz="2800" dirty="0">
                <a:latin typeface="Arial"/>
                <a:cs typeface="Arial"/>
              </a:rPr>
              <a:t>reservoir level and full  reservoir </a:t>
            </a:r>
            <a:r>
              <a:rPr sz="2800" spc="-5" dirty="0">
                <a:latin typeface="Arial"/>
                <a:cs typeface="Arial"/>
              </a:rPr>
              <a:t>levels. It varies with spillway capacity  of dam for given </a:t>
            </a:r>
            <a:r>
              <a:rPr sz="2800" dirty="0">
                <a:latin typeface="Arial"/>
                <a:cs typeface="Arial"/>
              </a:rPr>
              <a:t>design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flood.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68726" y="445465"/>
            <a:ext cx="24815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C00000"/>
                </a:solidFill>
              </a:rPr>
              <a:t>Safe</a:t>
            </a:r>
            <a:r>
              <a:rPr sz="4400" spc="-90" dirty="0">
                <a:solidFill>
                  <a:srgbClr val="C00000"/>
                </a:solidFill>
              </a:rPr>
              <a:t> </a:t>
            </a:r>
            <a:r>
              <a:rPr sz="4400" dirty="0">
                <a:solidFill>
                  <a:srgbClr val="C00000"/>
                </a:solidFill>
              </a:rPr>
              <a:t>yield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21282"/>
            <a:ext cx="7813040" cy="4123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Yield </a:t>
            </a:r>
            <a:r>
              <a:rPr sz="3200" dirty="0">
                <a:latin typeface="Arial"/>
                <a:cs typeface="Arial"/>
              </a:rPr>
              <a:t>is the volume of </a:t>
            </a:r>
            <a:r>
              <a:rPr sz="3200" spc="-5" dirty="0">
                <a:latin typeface="Arial"/>
                <a:cs typeface="Arial"/>
              </a:rPr>
              <a:t>water </a:t>
            </a:r>
            <a:r>
              <a:rPr sz="3200" dirty="0">
                <a:latin typeface="Arial"/>
                <a:cs typeface="Arial"/>
              </a:rPr>
              <a:t>which can</a:t>
            </a:r>
            <a:r>
              <a:rPr sz="3200" spc="-130" dirty="0">
                <a:latin typeface="Arial"/>
                <a:cs typeface="Arial"/>
              </a:rPr>
              <a:t> </a:t>
            </a:r>
            <a:r>
              <a:rPr sz="3200" spc="-10" dirty="0">
                <a:latin typeface="Arial"/>
                <a:cs typeface="Arial"/>
              </a:rPr>
              <a:t>be  </a:t>
            </a:r>
            <a:r>
              <a:rPr sz="3200" spc="-5" dirty="0">
                <a:latin typeface="Arial"/>
                <a:cs typeface="Arial"/>
              </a:rPr>
              <a:t>withdrawn </a:t>
            </a:r>
            <a:r>
              <a:rPr sz="3200" dirty="0">
                <a:latin typeface="Arial"/>
                <a:cs typeface="Arial"/>
              </a:rPr>
              <a:t>from a reservoir in a </a:t>
            </a:r>
            <a:r>
              <a:rPr sz="3200" spc="-5" dirty="0">
                <a:latin typeface="Arial"/>
                <a:cs typeface="Arial"/>
              </a:rPr>
              <a:t>specified  period </a:t>
            </a:r>
            <a:r>
              <a:rPr sz="3200" dirty="0">
                <a:latin typeface="Arial"/>
                <a:cs typeface="Arial"/>
              </a:rPr>
              <a:t>of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time.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Wingdings"/>
              <a:buChar char=""/>
            </a:pPr>
            <a:endParaRPr sz="4650">
              <a:latin typeface="Arial"/>
              <a:cs typeface="Arial"/>
            </a:endParaRPr>
          </a:p>
          <a:p>
            <a:pPr marL="355600" marR="727075" indent="-342900">
              <a:lnSpc>
                <a:spcPct val="100000"/>
              </a:lnSpc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Safe </a:t>
            </a:r>
            <a:r>
              <a:rPr sz="3200" dirty="0">
                <a:latin typeface="Arial"/>
                <a:cs typeface="Arial"/>
              </a:rPr>
              <a:t>yield is </a:t>
            </a:r>
            <a:r>
              <a:rPr sz="3200" spc="-5" dirty="0">
                <a:latin typeface="Arial"/>
                <a:cs typeface="Arial"/>
              </a:rPr>
              <a:t>the maximum quantity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of  </a:t>
            </a:r>
            <a:r>
              <a:rPr sz="3200" spc="-5" dirty="0">
                <a:latin typeface="Arial"/>
                <a:cs typeface="Arial"/>
              </a:rPr>
              <a:t>water </a:t>
            </a:r>
            <a:r>
              <a:rPr sz="3200" dirty="0">
                <a:latin typeface="Arial"/>
                <a:cs typeface="Arial"/>
              </a:rPr>
              <a:t>which can be </a:t>
            </a:r>
            <a:r>
              <a:rPr sz="3200" spc="-5" dirty="0">
                <a:latin typeface="Arial"/>
                <a:cs typeface="Arial"/>
              </a:rPr>
              <a:t>supplied from </a:t>
            </a:r>
            <a:r>
              <a:rPr sz="3200" dirty="0">
                <a:latin typeface="Arial"/>
                <a:cs typeface="Arial"/>
              </a:rPr>
              <a:t>a  reservoir in a </a:t>
            </a:r>
            <a:r>
              <a:rPr sz="3200" spc="-5" dirty="0">
                <a:latin typeface="Arial"/>
                <a:cs typeface="Arial"/>
              </a:rPr>
              <a:t>specified period </a:t>
            </a:r>
            <a:r>
              <a:rPr sz="3200" dirty="0">
                <a:latin typeface="Arial"/>
                <a:cs typeface="Arial"/>
              </a:rPr>
              <a:t>of </a:t>
            </a:r>
            <a:r>
              <a:rPr sz="3200" spc="-5" dirty="0">
                <a:latin typeface="Arial"/>
                <a:cs typeface="Arial"/>
              </a:rPr>
              <a:t>time  during </a:t>
            </a:r>
            <a:r>
              <a:rPr sz="3200" dirty="0">
                <a:latin typeface="Arial"/>
                <a:cs typeface="Arial"/>
              </a:rPr>
              <a:t>a critical </a:t>
            </a:r>
            <a:r>
              <a:rPr sz="3200" spc="-5" dirty="0">
                <a:latin typeface="Arial"/>
                <a:cs typeface="Arial"/>
              </a:rPr>
              <a:t>dry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year.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517651"/>
            <a:ext cx="25438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latin typeface="Arial"/>
                <a:cs typeface="Arial"/>
              </a:rPr>
              <a:t>Content…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8839" y="1928876"/>
            <a:ext cx="7729220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spc="-55" dirty="0">
                <a:latin typeface="MathJax_SansSerif"/>
                <a:cs typeface="MathJax_SansSerif"/>
              </a:rPr>
              <a:t>Types, </a:t>
            </a:r>
            <a:r>
              <a:rPr sz="3200" spc="-85" dirty="0">
                <a:latin typeface="MathJax_SansSerif"/>
                <a:cs typeface="MathJax_SansSerif"/>
              </a:rPr>
              <a:t>Investigations, </a:t>
            </a:r>
            <a:r>
              <a:rPr sz="3200" spc="-110" dirty="0">
                <a:latin typeface="MathJax_SansSerif"/>
                <a:cs typeface="MathJax_SansSerif"/>
              </a:rPr>
              <a:t>Site </a:t>
            </a:r>
            <a:r>
              <a:rPr sz="3200" spc="-55" dirty="0">
                <a:latin typeface="MathJax_SansSerif"/>
                <a:cs typeface="MathJax_SansSerif"/>
              </a:rPr>
              <a:t>selection, </a:t>
            </a:r>
            <a:r>
              <a:rPr sz="3200" spc="-5" dirty="0">
                <a:latin typeface="MathJax_SansSerif"/>
                <a:cs typeface="MathJax_SansSerif"/>
              </a:rPr>
              <a:t>Zones </a:t>
            </a:r>
            <a:r>
              <a:rPr sz="3200" spc="-15" dirty="0">
                <a:latin typeface="MathJax_SansSerif"/>
                <a:cs typeface="MathJax_SansSerif"/>
              </a:rPr>
              <a:t>of  </a:t>
            </a:r>
            <a:r>
              <a:rPr sz="3200" spc="-114" dirty="0">
                <a:latin typeface="MathJax_SansSerif"/>
                <a:cs typeface="MathJax_SansSerif"/>
              </a:rPr>
              <a:t>storage, </a:t>
            </a:r>
            <a:r>
              <a:rPr sz="3200" spc="-95" dirty="0">
                <a:latin typeface="MathJax_SansSerif"/>
                <a:cs typeface="MathJax_SansSerif"/>
              </a:rPr>
              <a:t>Safe </a:t>
            </a:r>
            <a:r>
              <a:rPr sz="3200" spc="-35" dirty="0">
                <a:latin typeface="MathJax_SansSerif"/>
                <a:cs typeface="MathJax_SansSerif"/>
              </a:rPr>
              <a:t>yield, </a:t>
            </a:r>
            <a:r>
              <a:rPr sz="3200" spc="-15" dirty="0">
                <a:latin typeface="MathJax_SansSerif"/>
                <a:cs typeface="MathJax_SansSerif"/>
              </a:rPr>
              <a:t>Reservoir </a:t>
            </a:r>
            <a:r>
              <a:rPr sz="3200" spc="-125" dirty="0">
                <a:latin typeface="MathJax_SansSerif"/>
                <a:cs typeface="MathJax_SansSerif"/>
              </a:rPr>
              <a:t>capacity, </a:t>
            </a:r>
            <a:r>
              <a:rPr sz="3200" spc="-15" dirty="0">
                <a:latin typeface="MathJax_SansSerif"/>
                <a:cs typeface="MathJax_SansSerif"/>
              </a:rPr>
              <a:t>Reservoir  </a:t>
            </a:r>
            <a:r>
              <a:rPr sz="3200" spc="-60" dirty="0">
                <a:latin typeface="MathJax_SansSerif"/>
                <a:cs typeface="MathJax_SansSerif"/>
              </a:rPr>
              <a:t>sedimentation </a:t>
            </a:r>
            <a:r>
              <a:rPr sz="3200" spc="-45" dirty="0">
                <a:latin typeface="MathJax_SansSerif"/>
                <a:cs typeface="MathJax_SansSerif"/>
              </a:rPr>
              <a:t>and</a:t>
            </a:r>
            <a:r>
              <a:rPr sz="3200" spc="-15" dirty="0">
                <a:latin typeface="MathJax_SansSerif"/>
                <a:cs typeface="MathJax_SansSerif"/>
              </a:rPr>
              <a:t> </a:t>
            </a:r>
            <a:r>
              <a:rPr sz="3200" spc="-55" dirty="0">
                <a:latin typeface="MathJax_SansSerif"/>
                <a:cs typeface="MathJax_SansSerif"/>
              </a:rPr>
              <a:t>control.</a:t>
            </a:r>
            <a:endParaRPr sz="3200">
              <a:latin typeface="MathJax_SansSerif"/>
              <a:cs typeface="MathJax_SansSerif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6303" y="602106"/>
            <a:ext cx="8072755" cy="122047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355600" marR="5080" indent="-342900" algn="just">
              <a:lnSpc>
                <a:spcPct val="90000"/>
              </a:lnSpc>
              <a:spcBef>
                <a:spcPts val="430"/>
              </a:spcBef>
              <a:buFont typeface="Wingdings"/>
              <a:buChar char=""/>
              <a:tabLst>
                <a:tab pos="355600" algn="l"/>
              </a:tabLst>
            </a:pPr>
            <a:r>
              <a:rPr sz="28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Secondary </a:t>
            </a:r>
            <a:r>
              <a:rPr sz="28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yield:</a:t>
            </a:r>
            <a:r>
              <a:rPr sz="2800" b="1" spc="-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is the </a:t>
            </a:r>
            <a:r>
              <a:rPr sz="2800" dirty="0">
                <a:latin typeface="Arial"/>
                <a:cs typeface="Arial"/>
              </a:rPr>
              <a:t>quantity of </a:t>
            </a:r>
            <a:r>
              <a:rPr sz="2800" spc="-5" dirty="0">
                <a:latin typeface="Arial"/>
                <a:cs typeface="Arial"/>
              </a:rPr>
              <a:t>water </a:t>
            </a:r>
            <a:r>
              <a:rPr sz="2800" dirty="0">
                <a:latin typeface="Arial"/>
                <a:cs typeface="Arial"/>
              </a:rPr>
              <a:t>which  </a:t>
            </a:r>
            <a:r>
              <a:rPr sz="2800" spc="-5" dirty="0">
                <a:latin typeface="Arial"/>
                <a:cs typeface="Arial"/>
              </a:rPr>
              <a:t>is </a:t>
            </a:r>
            <a:r>
              <a:rPr sz="2800" dirty="0">
                <a:latin typeface="Arial"/>
                <a:cs typeface="Arial"/>
              </a:rPr>
              <a:t>available during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period of </a:t>
            </a:r>
            <a:r>
              <a:rPr sz="2800" spc="-5" dirty="0">
                <a:latin typeface="Arial"/>
                <a:cs typeface="Arial"/>
              </a:rPr>
              <a:t>high flow in the  </a:t>
            </a:r>
            <a:r>
              <a:rPr sz="2800" dirty="0">
                <a:latin typeface="Arial"/>
                <a:cs typeface="Arial"/>
              </a:rPr>
              <a:t>rivers </a:t>
            </a:r>
            <a:r>
              <a:rPr sz="2800" spc="-5" dirty="0">
                <a:latin typeface="Arial"/>
                <a:cs typeface="Arial"/>
              </a:rPr>
              <a:t>when the </a:t>
            </a:r>
            <a:r>
              <a:rPr sz="2800" dirty="0">
                <a:latin typeface="Arial"/>
                <a:cs typeface="Arial"/>
              </a:rPr>
              <a:t>yield </a:t>
            </a:r>
            <a:r>
              <a:rPr sz="2800" spc="-5" dirty="0">
                <a:latin typeface="Arial"/>
                <a:cs typeface="Arial"/>
              </a:rPr>
              <a:t>is more </a:t>
            </a:r>
            <a:r>
              <a:rPr sz="2800" dirty="0">
                <a:latin typeface="Arial"/>
                <a:cs typeface="Arial"/>
              </a:rPr>
              <a:t>than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safe</a:t>
            </a:r>
            <a:r>
              <a:rPr sz="2800" spc="6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yield.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9203" y="2693288"/>
            <a:ext cx="69957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795780" algn="l"/>
                <a:tab pos="3321685" algn="l"/>
                <a:tab pos="3855085" algn="l"/>
                <a:tab pos="4586605" algn="l"/>
                <a:tab pos="5417185" algn="l"/>
                <a:tab pos="6388100" algn="l"/>
              </a:tabLst>
            </a:pPr>
            <a:r>
              <a:rPr sz="2800" spc="-5" dirty="0">
                <a:latin typeface="Arial"/>
                <a:cs typeface="Arial"/>
              </a:rPr>
              <a:t>a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5" dirty="0">
                <a:latin typeface="Arial"/>
                <a:cs typeface="Arial"/>
              </a:rPr>
              <a:t>it</a:t>
            </a:r>
            <a:r>
              <a:rPr sz="2800" dirty="0">
                <a:latin typeface="Arial"/>
                <a:cs typeface="Arial"/>
              </a:rPr>
              <a:t>h</a:t>
            </a:r>
            <a:r>
              <a:rPr sz="2800" spc="-5" dirty="0">
                <a:latin typeface="Arial"/>
                <a:cs typeface="Arial"/>
              </a:rPr>
              <a:t>met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c</a:t>
            </a:r>
            <a:r>
              <a:rPr sz="2800" dirty="0">
                <a:latin typeface="Arial"/>
                <a:cs typeface="Arial"/>
              </a:rPr>
              <a:t>	averag</a:t>
            </a:r>
            <a:r>
              <a:rPr sz="2800" spc="-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	o</a:t>
            </a:r>
            <a:r>
              <a:rPr sz="2800" spc="-5" dirty="0">
                <a:latin typeface="Arial"/>
                <a:cs typeface="Arial"/>
              </a:rPr>
              <a:t>f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the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fi</a:t>
            </a:r>
            <a:r>
              <a:rPr sz="2800" dirty="0">
                <a:latin typeface="Arial"/>
                <a:cs typeface="Arial"/>
              </a:rPr>
              <a:t>r</a:t>
            </a:r>
            <a:r>
              <a:rPr sz="2800" spc="-5" dirty="0">
                <a:latin typeface="Arial"/>
                <a:cs typeface="Arial"/>
              </a:rPr>
              <a:t>m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y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l</a:t>
            </a:r>
            <a:r>
              <a:rPr sz="2800" spc="-5" dirty="0">
                <a:latin typeface="Arial"/>
                <a:cs typeface="Arial"/>
              </a:rPr>
              <a:t>d</a:t>
            </a:r>
            <a:r>
              <a:rPr sz="2800" dirty="0">
                <a:latin typeface="Arial"/>
                <a:cs typeface="Arial"/>
              </a:rPr>
              <a:t>	and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6303" y="2309241"/>
            <a:ext cx="8073390" cy="835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2265" marR="5080" indent="-342265" algn="r">
              <a:lnSpc>
                <a:spcPts val="3190"/>
              </a:lnSpc>
              <a:spcBef>
                <a:spcPts val="95"/>
              </a:spcBef>
              <a:buFont typeface="Wingdings"/>
              <a:buChar char=""/>
              <a:tabLst>
                <a:tab pos="342265" algn="l"/>
                <a:tab pos="342900" algn="l"/>
                <a:tab pos="2081530" algn="l"/>
                <a:tab pos="3340735" algn="l"/>
                <a:tab pos="4284345" algn="l"/>
                <a:tab pos="5902960" algn="l"/>
                <a:tab pos="6967220" algn="l"/>
                <a:tab pos="7553959" algn="l"/>
              </a:tabLst>
            </a:pPr>
            <a:r>
              <a:rPr sz="28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Ave</a:t>
            </a:r>
            <a:r>
              <a:rPr sz="28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r</a:t>
            </a:r>
            <a:r>
              <a:rPr sz="2800" b="1" u="heavy" spc="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a</a:t>
            </a:r>
            <a:r>
              <a:rPr sz="28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ge</a:t>
            </a:r>
            <a:r>
              <a:rPr sz="28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	</a:t>
            </a:r>
            <a:r>
              <a:rPr sz="2800" b="1" u="heavy" spc="-4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y</a:t>
            </a:r>
            <a:r>
              <a:rPr sz="28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ie</a:t>
            </a:r>
            <a:r>
              <a:rPr sz="2800" b="1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l</a:t>
            </a:r>
            <a:r>
              <a:rPr sz="2800" b="1" u="heavy" spc="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d</a:t>
            </a:r>
            <a:r>
              <a:rPr sz="28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:</a:t>
            </a:r>
            <a:r>
              <a:rPr sz="2800" b="1" dirty="0">
                <a:solidFill>
                  <a:srgbClr val="006FC0"/>
                </a:solidFill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The</a:t>
            </a:r>
            <a:r>
              <a:rPr sz="2800" dirty="0">
                <a:latin typeface="Arial"/>
                <a:cs typeface="Arial"/>
              </a:rPr>
              <a:t>	averag</a:t>
            </a:r>
            <a:r>
              <a:rPr sz="2800" spc="-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y</a:t>
            </a:r>
            <a:r>
              <a:rPr sz="2800" dirty="0">
                <a:latin typeface="Arial"/>
                <a:cs typeface="Arial"/>
              </a:rPr>
              <a:t>i</a:t>
            </a:r>
            <a:r>
              <a:rPr sz="2800" spc="-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l</a:t>
            </a:r>
            <a:r>
              <a:rPr sz="2800" spc="-5" dirty="0">
                <a:latin typeface="Arial"/>
                <a:cs typeface="Arial"/>
              </a:rPr>
              <a:t>d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is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the</a:t>
            </a:r>
            <a:endParaRPr sz="2800">
              <a:latin typeface="Arial"/>
              <a:cs typeface="Arial"/>
            </a:endParaRPr>
          </a:p>
          <a:p>
            <a:pPr marR="8890" algn="r">
              <a:lnSpc>
                <a:spcPts val="3190"/>
              </a:lnSpc>
            </a:pPr>
            <a:r>
              <a:rPr sz="2800" spc="-15" dirty="0">
                <a:latin typeface="Arial"/>
                <a:cs typeface="Arial"/>
              </a:rPr>
              <a:t>t</a:t>
            </a:r>
            <a:r>
              <a:rPr sz="2800" spc="-5" dirty="0">
                <a:latin typeface="Arial"/>
                <a:cs typeface="Arial"/>
              </a:rPr>
              <a:t>he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6303" y="3077413"/>
            <a:ext cx="8074025" cy="29273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secondary </a:t>
            </a:r>
            <a:r>
              <a:rPr sz="2800" dirty="0">
                <a:latin typeface="Arial"/>
                <a:cs typeface="Arial"/>
              </a:rPr>
              <a:t>yield </a:t>
            </a:r>
            <a:r>
              <a:rPr sz="2800" spc="-5" dirty="0">
                <a:latin typeface="Arial"/>
                <a:cs typeface="Arial"/>
              </a:rPr>
              <a:t>over a </a:t>
            </a:r>
            <a:r>
              <a:rPr sz="2800" dirty="0">
                <a:latin typeface="Arial"/>
                <a:cs typeface="Arial"/>
              </a:rPr>
              <a:t>long </a:t>
            </a:r>
            <a:r>
              <a:rPr sz="2800" spc="-5" dirty="0">
                <a:latin typeface="Arial"/>
                <a:cs typeface="Arial"/>
              </a:rPr>
              <a:t>period of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time.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800">
              <a:latin typeface="Arial"/>
              <a:cs typeface="Arial"/>
            </a:endParaRPr>
          </a:p>
          <a:p>
            <a:pPr marL="355600" marR="5080" indent="-342900" algn="just">
              <a:lnSpc>
                <a:spcPct val="90000"/>
              </a:lnSpc>
              <a:buFont typeface="Wingdings"/>
              <a:buChar char=""/>
              <a:tabLst>
                <a:tab pos="355600" algn="l"/>
              </a:tabLst>
            </a:pPr>
            <a:r>
              <a:rPr sz="2800" b="1" u="heavy" spc="-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Arial"/>
                <a:cs typeface="Arial"/>
              </a:rPr>
              <a:t>Design yield:</a:t>
            </a:r>
            <a:r>
              <a:rPr sz="2800" b="1" spc="-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The </a:t>
            </a:r>
            <a:r>
              <a:rPr sz="2800" spc="-5" dirty="0">
                <a:latin typeface="Arial"/>
                <a:cs typeface="Arial"/>
              </a:rPr>
              <a:t>design </a:t>
            </a:r>
            <a:r>
              <a:rPr sz="2800" dirty="0">
                <a:latin typeface="Arial"/>
                <a:cs typeface="Arial"/>
              </a:rPr>
              <a:t>yield </a:t>
            </a:r>
            <a:r>
              <a:rPr sz="2800" spc="-10" dirty="0">
                <a:latin typeface="Arial"/>
                <a:cs typeface="Arial"/>
              </a:rPr>
              <a:t>is </a:t>
            </a:r>
            <a:r>
              <a:rPr sz="2800" spc="-5" dirty="0">
                <a:latin typeface="Arial"/>
                <a:cs typeface="Arial"/>
              </a:rPr>
              <a:t>the yield  adopted in the design </a:t>
            </a:r>
            <a:r>
              <a:rPr sz="2800" dirty="0">
                <a:latin typeface="Arial"/>
                <a:cs typeface="Arial"/>
              </a:rPr>
              <a:t>of </a:t>
            </a:r>
            <a:r>
              <a:rPr sz="2800" spc="-5" dirty="0">
                <a:latin typeface="Arial"/>
                <a:cs typeface="Arial"/>
              </a:rPr>
              <a:t>a </a:t>
            </a:r>
            <a:r>
              <a:rPr sz="2800" dirty="0">
                <a:latin typeface="Arial"/>
                <a:cs typeface="Arial"/>
              </a:rPr>
              <a:t>reservoir.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design  yield </a:t>
            </a:r>
            <a:r>
              <a:rPr sz="2800" spc="-5" dirty="0">
                <a:latin typeface="Arial"/>
                <a:cs typeface="Arial"/>
              </a:rPr>
              <a:t>is usually fixed after </a:t>
            </a:r>
            <a:r>
              <a:rPr sz="2800" dirty="0">
                <a:latin typeface="Arial"/>
                <a:cs typeface="Arial"/>
              </a:rPr>
              <a:t>considering </a:t>
            </a:r>
            <a:r>
              <a:rPr sz="2800" spc="-5" dirty="0">
                <a:latin typeface="Arial"/>
                <a:cs typeface="Arial"/>
              </a:rPr>
              <a:t>the  </a:t>
            </a:r>
            <a:r>
              <a:rPr sz="2800" dirty="0">
                <a:latin typeface="Arial"/>
                <a:cs typeface="Arial"/>
              </a:rPr>
              <a:t>urgency of </a:t>
            </a:r>
            <a:r>
              <a:rPr sz="2800" spc="-5" dirty="0">
                <a:latin typeface="Arial"/>
                <a:cs typeface="Arial"/>
              </a:rPr>
              <a:t>the water </a:t>
            </a:r>
            <a:r>
              <a:rPr sz="2800" dirty="0">
                <a:latin typeface="Arial"/>
                <a:cs typeface="Arial"/>
              </a:rPr>
              <a:t>needs and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amount of  risk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involved.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9363" y="445465"/>
            <a:ext cx="46234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C00000"/>
                </a:solidFill>
              </a:rPr>
              <a:t>Reservoir</a:t>
            </a:r>
            <a:r>
              <a:rPr sz="4400" spc="-90" dirty="0">
                <a:solidFill>
                  <a:srgbClr val="C00000"/>
                </a:solidFill>
              </a:rPr>
              <a:t> </a:t>
            </a:r>
            <a:r>
              <a:rPr sz="4400" dirty="0">
                <a:solidFill>
                  <a:srgbClr val="C00000"/>
                </a:solidFill>
              </a:rPr>
              <a:t>capacity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289761"/>
            <a:ext cx="7879080" cy="48063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613410" indent="-34290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depends upon the inflow available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and  </a:t>
            </a:r>
            <a:r>
              <a:rPr sz="3200" spc="-10" dirty="0">
                <a:latin typeface="Arial"/>
                <a:cs typeface="Arial"/>
              </a:rPr>
              <a:t>demand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Wingdings"/>
              <a:buChar char=""/>
            </a:pPr>
            <a:endParaRPr sz="4650">
              <a:latin typeface="Arial"/>
              <a:cs typeface="Arial"/>
            </a:endParaRPr>
          </a:p>
          <a:p>
            <a:pPr marL="355600" marR="187960" indent="-342900">
              <a:lnSpc>
                <a:spcPct val="100000"/>
              </a:lnSpc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inflow </a:t>
            </a:r>
            <a:r>
              <a:rPr sz="3200" dirty="0">
                <a:latin typeface="Arial"/>
                <a:cs typeface="Arial"/>
              </a:rPr>
              <a:t>in </a:t>
            </a:r>
            <a:r>
              <a:rPr sz="3200" spc="-5" dirty="0">
                <a:latin typeface="Arial"/>
                <a:cs typeface="Arial"/>
              </a:rPr>
              <a:t>the </a:t>
            </a:r>
            <a:r>
              <a:rPr sz="3200" dirty="0">
                <a:latin typeface="Arial"/>
                <a:cs typeface="Arial"/>
              </a:rPr>
              <a:t>river is always </a:t>
            </a:r>
            <a:r>
              <a:rPr sz="3200" spc="-5" dirty="0">
                <a:latin typeface="Arial"/>
                <a:cs typeface="Arial"/>
              </a:rPr>
              <a:t>greater </a:t>
            </a:r>
            <a:r>
              <a:rPr sz="3200" dirty="0">
                <a:latin typeface="Arial"/>
                <a:cs typeface="Arial"/>
              </a:rPr>
              <a:t>than  the </a:t>
            </a:r>
            <a:r>
              <a:rPr sz="3200" spc="-5" dirty="0">
                <a:latin typeface="Arial"/>
                <a:cs typeface="Arial"/>
              </a:rPr>
              <a:t>demand, there </a:t>
            </a:r>
            <a:r>
              <a:rPr sz="3200" dirty="0">
                <a:latin typeface="Arial"/>
                <a:cs typeface="Arial"/>
              </a:rPr>
              <a:t>is no </a:t>
            </a:r>
            <a:r>
              <a:rPr sz="3200" spc="-5" dirty="0">
                <a:latin typeface="Arial"/>
                <a:cs typeface="Arial"/>
              </a:rPr>
              <a:t>storage</a:t>
            </a:r>
            <a:r>
              <a:rPr sz="3200" spc="-1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required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Wingdings"/>
              <a:buChar char=""/>
            </a:pPr>
            <a:endParaRPr sz="465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if the </a:t>
            </a:r>
            <a:r>
              <a:rPr sz="3200" spc="-5" dirty="0">
                <a:latin typeface="Arial"/>
                <a:cs typeface="Arial"/>
              </a:rPr>
              <a:t>inflow </a:t>
            </a:r>
            <a:r>
              <a:rPr sz="3200" dirty="0">
                <a:latin typeface="Arial"/>
                <a:cs typeface="Arial"/>
              </a:rPr>
              <a:t>in the river is small </a:t>
            </a:r>
            <a:r>
              <a:rPr sz="3200" spc="-5" dirty="0">
                <a:latin typeface="Arial"/>
                <a:cs typeface="Arial"/>
              </a:rPr>
              <a:t>but the  demand </a:t>
            </a:r>
            <a:r>
              <a:rPr sz="3200" dirty="0">
                <a:latin typeface="Arial"/>
                <a:cs typeface="Arial"/>
              </a:rPr>
              <a:t>is </a:t>
            </a:r>
            <a:r>
              <a:rPr sz="3200" spc="-5" dirty="0">
                <a:latin typeface="Arial"/>
                <a:cs typeface="Arial"/>
              </a:rPr>
              <a:t>high, </a:t>
            </a:r>
            <a:r>
              <a:rPr sz="3200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large reservoir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capacity  is</a:t>
            </a:r>
            <a:r>
              <a:rPr sz="3200" spc="-2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required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41731"/>
            <a:ext cx="7722870" cy="3343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74930" indent="-342900" algn="r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The </a:t>
            </a:r>
            <a:r>
              <a:rPr sz="3200" spc="-5" dirty="0">
                <a:latin typeface="Arial"/>
                <a:cs typeface="Arial"/>
              </a:rPr>
              <a:t>required </a:t>
            </a:r>
            <a:r>
              <a:rPr sz="3200" dirty="0">
                <a:latin typeface="Arial"/>
                <a:cs typeface="Arial"/>
              </a:rPr>
              <a:t>capacity for a</a:t>
            </a:r>
            <a:r>
              <a:rPr sz="3200" spc="-9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reservoir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can  be </a:t>
            </a:r>
            <a:r>
              <a:rPr sz="3200" spc="-5" dirty="0">
                <a:latin typeface="Arial"/>
                <a:cs typeface="Arial"/>
              </a:rPr>
              <a:t>determined </a:t>
            </a:r>
            <a:r>
              <a:rPr sz="3200" dirty="0">
                <a:latin typeface="Arial"/>
                <a:cs typeface="Arial"/>
              </a:rPr>
              <a:t>by the </a:t>
            </a:r>
            <a:r>
              <a:rPr sz="3200" spc="-5" dirty="0">
                <a:latin typeface="Arial"/>
                <a:cs typeface="Arial"/>
              </a:rPr>
              <a:t>following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methods: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Wingdings"/>
              <a:buChar char=""/>
            </a:pPr>
            <a:endParaRPr sz="4650">
              <a:latin typeface="Arial"/>
              <a:cs typeface="Arial"/>
            </a:endParaRPr>
          </a:p>
          <a:p>
            <a:pPr marL="450215" marR="5080" lvl="1" indent="-450215" algn="r">
              <a:lnSpc>
                <a:spcPct val="100000"/>
              </a:lnSpc>
              <a:buAutoNum type="arabicPeriod"/>
              <a:tabLst>
                <a:tab pos="450215" algn="l"/>
              </a:tabLst>
            </a:pPr>
            <a:r>
              <a:rPr sz="3200" dirty="0">
                <a:latin typeface="Arial"/>
                <a:cs typeface="Arial"/>
              </a:rPr>
              <a:t>Graphical </a:t>
            </a:r>
            <a:r>
              <a:rPr sz="3200" spc="-5" dirty="0">
                <a:latin typeface="Arial"/>
                <a:cs typeface="Arial"/>
              </a:rPr>
              <a:t>method, </a:t>
            </a:r>
            <a:r>
              <a:rPr sz="3200" dirty="0">
                <a:latin typeface="Arial"/>
                <a:cs typeface="Arial"/>
              </a:rPr>
              <a:t>using </a:t>
            </a:r>
            <a:r>
              <a:rPr sz="3200" spc="-5" dirty="0">
                <a:latin typeface="Arial"/>
                <a:cs typeface="Arial"/>
              </a:rPr>
              <a:t>mass</a:t>
            </a:r>
            <a:r>
              <a:rPr sz="3200" spc="-114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curves.</a:t>
            </a:r>
            <a:endParaRPr sz="32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Font typeface="Arial"/>
              <a:buAutoNum type="arabicPeriod"/>
            </a:pPr>
            <a:endParaRPr sz="4650">
              <a:latin typeface="Arial"/>
              <a:cs typeface="Arial"/>
            </a:endParaRPr>
          </a:p>
          <a:p>
            <a:pPr marL="805180" lvl="1" indent="-450215">
              <a:lnSpc>
                <a:spcPct val="100000"/>
              </a:lnSpc>
              <a:buAutoNum type="arabicPeriod"/>
              <a:tabLst>
                <a:tab pos="805815" algn="l"/>
              </a:tabLst>
            </a:pPr>
            <a:r>
              <a:rPr sz="3200" dirty="0">
                <a:latin typeface="Arial"/>
                <a:cs typeface="Arial"/>
              </a:rPr>
              <a:t>Analytical</a:t>
            </a:r>
            <a:r>
              <a:rPr sz="3200" spc="-2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method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370" y="473405"/>
            <a:ext cx="44386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C00000"/>
                </a:solidFill>
              </a:rPr>
              <a:t>Graphical</a:t>
            </a:r>
            <a:r>
              <a:rPr sz="4400" spc="-85" dirty="0">
                <a:solidFill>
                  <a:srgbClr val="C00000"/>
                </a:solidFill>
              </a:rPr>
              <a:t> </a:t>
            </a:r>
            <a:r>
              <a:rPr sz="4400" dirty="0">
                <a:solidFill>
                  <a:srgbClr val="C00000"/>
                </a:solidFill>
              </a:rPr>
              <a:t>method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436878"/>
            <a:ext cx="7964805" cy="53174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SzPct val="85714"/>
              <a:buAutoNum type="arabicPeriod"/>
              <a:tabLst>
                <a:tab pos="349885" algn="l"/>
              </a:tabLst>
            </a:pPr>
            <a:r>
              <a:rPr sz="2800" spc="-5" dirty="0">
                <a:latin typeface="Arial"/>
                <a:cs typeface="Arial"/>
              </a:rPr>
              <a:t>Prepare a mass inflow curve from the flow  hydrograph of the site for a number of  </a:t>
            </a:r>
            <a:r>
              <a:rPr sz="2800" dirty="0">
                <a:latin typeface="Arial"/>
                <a:cs typeface="Arial"/>
              </a:rPr>
              <a:t>consecutive years including the most critical  </a:t>
            </a:r>
            <a:r>
              <a:rPr sz="2800" spc="-5" dirty="0">
                <a:latin typeface="Arial"/>
                <a:cs typeface="Arial"/>
              </a:rPr>
              <a:t>years (or the </a:t>
            </a:r>
            <a:r>
              <a:rPr sz="2800" dirty="0">
                <a:latin typeface="Arial"/>
                <a:cs typeface="Arial"/>
              </a:rPr>
              <a:t>driest years) </a:t>
            </a:r>
            <a:r>
              <a:rPr sz="2800" spc="-5" dirty="0">
                <a:latin typeface="Arial"/>
                <a:cs typeface="Arial"/>
              </a:rPr>
              <a:t>when the </a:t>
            </a:r>
            <a:r>
              <a:rPr sz="2800" dirty="0">
                <a:latin typeface="Arial"/>
                <a:cs typeface="Arial"/>
              </a:rPr>
              <a:t>discharge is  </a:t>
            </a:r>
            <a:r>
              <a:rPr sz="2800" spc="-5" dirty="0">
                <a:latin typeface="Arial"/>
                <a:cs typeface="Arial"/>
              </a:rPr>
              <a:t>low.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AutoNum type="arabicPeriod"/>
            </a:pPr>
            <a:endParaRPr sz="4050">
              <a:latin typeface="Arial"/>
              <a:cs typeface="Arial"/>
            </a:endParaRPr>
          </a:p>
          <a:p>
            <a:pPr marL="355600" marR="31115" indent="-342900">
              <a:lnSpc>
                <a:spcPct val="100000"/>
              </a:lnSpc>
              <a:buFont typeface="Arial"/>
              <a:buAutoNum type="arabicPeriod"/>
              <a:tabLst>
                <a:tab pos="406400" algn="l"/>
              </a:tabLst>
            </a:pPr>
            <a:r>
              <a:rPr dirty="0"/>
              <a:t>	</a:t>
            </a:r>
            <a:r>
              <a:rPr sz="2800" spc="-5" dirty="0">
                <a:latin typeface="Arial"/>
                <a:cs typeface="Arial"/>
              </a:rPr>
              <a:t>Prepare the </a:t>
            </a:r>
            <a:r>
              <a:rPr sz="2800" dirty="0">
                <a:latin typeface="Arial"/>
                <a:cs typeface="Arial"/>
              </a:rPr>
              <a:t>mass </a:t>
            </a:r>
            <a:r>
              <a:rPr sz="2800" spc="-5" dirty="0">
                <a:latin typeface="Arial"/>
                <a:cs typeface="Arial"/>
              </a:rPr>
              <a:t>demand curve </a:t>
            </a:r>
            <a:r>
              <a:rPr sz="2800" dirty="0">
                <a:latin typeface="Arial"/>
                <a:cs typeface="Arial"/>
              </a:rPr>
              <a:t>corresponding  </a:t>
            </a:r>
            <a:r>
              <a:rPr sz="2800" spc="-5" dirty="0">
                <a:latin typeface="Arial"/>
                <a:cs typeface="Arial"/>
              </a:rPr>
              <a:t>to the given </a:t>
            </a:r>
            <a:r>
              <a:rPr sz="2800" dirty="0">
                <a:latin typeface="Arial"/>
                <a:cs typeface="Arial"/>
              </a:rPr>
              <a:t>rate </a:t>
            </a:r>
            <a:r>
              <a:rPr sz="2800" spc="-5" dirty="0">
                <a:latin typeface="Arial"/>
                <a:cs typeface="Arial"/>
              </a:rPr>
              <a:t>of demand. If the rate of  demand is </a:t>
            </a:r>
            <a:r>
              <a:rPr sz="2800" dirty="0">
                <a:latin typeface="Arial"/>
                <a:cs typeface="Arial"/>
              </a:rPr>
              <a:t>constant, </a:t>
            </a:r>
            <a:r>
              <a:rPr sz="2800" spc="-5" dirty="0">
                <a:latin typeface="Arial"/>
                <a:cs typeface="Arial"/>
              </a:rPr>
              <a:t>the mass demand </a:t>
            </a:r>
            <a:r>
              <a:rPr sz="2800" dirty="0">
                <a:latin typeface="Arial"/>
                <a:cs typeface="Arial"/>
              </a:rPr>
              <a:t>curve is  </a:t>
            </a:r>
            <a:r>
              <a:rPr sz="2800" spc="-5" dirty="0">
                <a:latin typeface="Arial"/>
                <a:cs typeface="Arial"/>
              </a:rPr>
              <a:t>a </a:t>
            </a:r>
            <a:r>
              <a:rPr sz="2800" dirty="0">
                <a:latin typeface="Arial"/>
                <a:cs typeface="Arial"/>
              </a:rPr>
              <a:t>straight </a:t>
            </a:r>
            <a:r>
              <a:rPr sz="2800" spc="-5" dirty="0">
                <a:latin typeface="Arial"/>
                <a:cs typeface="Arial"/>
              </a:rPr>
              <a:t>line. The scale of the </a:t>
            </a:r>
            <a:r>
              <a:rPr sz="2800" dirty="0">
                <a:latin typeface="Arial"/>
                <a:cs typeface="Arial"/>
              </a:rPr>
              <a:t>mass </a:t>
            </a:r>
            <a:r>
              <a:rPr sz="2800" spc="-5" dirty="0">
                <a:latin typeface="Arial"/>
                <a:cs typeface="Arial"/>
              </a:rPr>
              <a:t>demand  curve should be the same as </a:t>
            </a:r>
            <a:r>
              <a:rPr sz="2800" dirty="0">
                <a:latin typeface="Arial"/>
                <a:cs typeface="Arial"/>
              </a:rPr>
              <a:t>that </a:t>
            </a:r>
            <a:r>
              <a:rPr sz="2800" spc="-5" dirty="0">
                <a:latin typeface="Arial"/>
                <a:cs typeface="Arial"/>
              </a:rPr>
              <a:t>of the mass  inflow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curve.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5541" y="415251"/>
            <a:ext cx="8280908" cy="59660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071013"/>
            <a:ext cx="8023859" cy="472059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405765" indent="-393700">
              <a:lnSpc>
                <a:spcPct val="100000"/>
              </a:lnSpc>
              <a:spcBef>
                <a:spcPts val="770"/>
              </a:spcBef>
              <a:buAutoNum type="arabicPeriod" startAt="3"/>
              <a:tabLst>
                <a:tab pos="406400" algn="l"/>
              </a:tabLst>
            </a:pPr>
            <a:r>
              <a:rPr sz="2800" spc="-5" dirty="0">
                <a:latin typeface="Arial"/>
                <a:cs typeface="Arial"/>
              </a:rPr>
              <a:t>Draw the lines </a:t>
            </a:r>
            <a:r>
              <a:rPr sz="2800" i="1" spc="-10" dirty="0">
                <a:latin typeface="Arial"/>
                <a:cs typeface="Arial"/>
              </a:rPr>
              <a:t>AB, </a:t>
            </a:r>
            <a:r>
              <a:rPr sz="2800" i="1" spc="-5" dirty="0">
                <a:latin typeface="Arial"/>
                <a:cs typeface="Arial"/>
              </a:rPr>
              <a:t>FG, </a:t>
            </a:r>
            <a:r>
              <a:rPr sz="2800" i="1" dirty="0">
                <a:latin typeface="Arial"/>
                <a:cs typeface="Arial"/>
              </a:rPr>
              <a:t>etc. </a:t>
            </a:r>
            <a:r>
              <a:rPr sz="2800" i="1" spc="-5" dirty="0">
                <a:latin typeface="Arial"/>
                <a:cs typeface="Arial"/>
              </a:rPr>
              <a:t>such</a:t>
            </a:r>
            <a:r>
              <a:rPr sz="2800" i="1" spc="55" dirty="0">
                <a:latin typeface="Arial"/>
                <a:cs typeface="Arial"/>
              </a:rPr>
              <a:t> </a:t>
            </a:r>
            <a:r>
              <a:rPr sz="2800" i="1" spc="-5" dirty="0">
                <a:latin typeface="Arial"/>
                <a:cs typeface="Arial"/>
              </a:rPr>
              <a:t>that</a:t>
            </a:r>
            <a:endParaRPr sz="2800">
              <a:latin typeface="Arial"/>
              <a:cs typeface="Arial"/>
            </a:endParaRPr>
          </a:p>
          <a:p>
            <a:pPr marL="355600" marR="200660" lvl="1">
              <a:lnSpc>
                <a:spcPct val="100000"/>
              </a:lnSpc>
              <a:spcBef>
                <a:spcPts val="675"/>
              </a:spcBef>
              <a:buAutoNum type="romanLcParenBoth"/>
              <a:tabLst>
                <a:tab pos="770255" algn="l"/>
              </a:tabLst>
            </a:pPr>
            <a:r>
              <a:rPr sz="2800" spc="-5" dirty="0">
                <a:latin typeface="Arial"/>
                <a:cs typeface="Arial"/>
              </a:rPr>
              <a:t>They are </a:t>
            </a:r>
            <a:r>
              <a:rPr sz="2800" dirty="0">
                <a:latin typeface="Arial"/>
                <a:cs typeface="Arial"/>
              </a:rPr>
              <a:t>parallel </a:t>
            </a:r>
            <a:r>
              <a:rPr sz="2800" spc="-5" dirty="0">
                <a:latin typeface="Arial"/>
                <a:cs typeface="Arial"/>
              </a:rPr>
              <a:t>to </a:t>
            </a:r>
            <a:r>
              <a:rPr sz="2800" dirty="0">
                <a:latin typeface="Arial"/>
                <a:cs typeface="Arial"/>
              </a:rPr>
              <a:t>the </a:t>
            </a:r>
            <a:r>
              <a:rPr sz="2800" spc="-5" dirty="0">
                <a:latin typeface="Arial"/>
                <a:cs typeface="Arial"/>
              </a:rPr>
              <a:t>mass demand </a:t>
            </a:r>
            <a:r>
              <a:rPr sz="2800" dirty="0">
                <a:latin typeface="Arial"/>
                <a:cs typeface="Arial"/>
              </a:rPr>
              <a:t>curve,  and</a:t>
            </a:r>
            <a:endParaRPr sz="2800">
              <a:latin typeface="Arial"/>
              <a:cs typeface="Arial"/>
            </a:endParaRPr>
          </a:p>
          <a:p>
            <a:pPr marL="355600" marR="168910" lvl="1">
              <a:lnSpc>
                <a:spcPct val="100000"/>
              </a:lnSpc>
              <a:spcBef>
                <a:spcPts val="670"/>
              </a:spcBef>
              <a:buAutoNum type="romanLcParenBoth"/>
              <a:tabLst>
                <a:tab pos="849630" algn="l"/>
              </a:tabLst>
            </a:pPr>
            <a:r>
              <a:rPr sz="2800" spc="-5" dirty="0">
                <a:latin typeface="Arial"/>
                <a:cs typeface="Arial"/>
              </a:rPr>
              <a:t>They are </a:t>
            </a:r>
            <a:r>
              <a:rPr sz="2800" dirty="0">
                <a:latin typeface="Arial"/>
                <a:cs typeface="Arial"/>
              </a:rPr>
              <a:t>tangential </a:t>
            </a:r>
            <a:r>
              <a:rPr sz="2800" spc="-5" dirty="0">
                <a:latin typeface="Arial"/>
                <a:cs typeface="Arial"/>
              </a:rPr>
              <a:t>to the </a:t>
            </a:r>
            <a:r>
              <a:rPr sz="2800" dirty="0">
                <a:latin typeface="Arial"/>
                <a:cs typeface="Arial"/>
              </a:rPr>
              <a:t>crests </a:t>
            </a:r>
            <a:r>
              <a:rPr sz="2800" spc="-5" dirty="0">
                <a:latin typeface="Arial"/>
                <a:cs typeface="Arial"/>
              </a:rPr>
              <a:t>A, F, </a:t>
            </a:r>
            <a:r>
              <a:rPr sz="2800" dirty="0">
                <a:latin typeface="Arial"/>
                <a:cs typeface="Arial"/>
              </a:rPr>
              <a:t>etc. </a:t>
            </a:r>
            <a:r>
              <a:rPr sz="2800" spc="-5" dirty="0">
                <a:latin typeface="Arial"/>
                <a:cs typeface="Arial"/>
              </a:rPr>
              <a:t>of  the mass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curve.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Font typeface="Arial"/>
              <a:buAutoNum type="romanLcParenBoth"/>
            </a:pPr>
            <a:endParaRPr sz="405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AutoNum type="arabicPeriod" startAt="3"/>
              <a:tabLst>
                <a:tab pos="406400" algn="l"/>
              </a:tabLst>
            </a:pPr>
            <a:r>
              <a:rPr dirty="0"/>
              <a:t>	</a:t>
            </a:r>
            <a:r>
              <a:rPr sz="2800" spc="-5" dirty="0">
                <a:latin typeface="Arial"/>
                <a:cs typeface="Arial"/>
              </a:rPr>
              <a:t>Determine the </a:t>
            </a:r>
            <a:r>
              <a:rPr sz="2800" dirty="0">
                <a:latin typeface="Arial"/>
                <a:cs typeface="Arial"/>
              </a:rPr>
              <a:t>vertical intercepts </a:t>
            </a:r>
            <a:r>
              <a:rPr sz="2800" spc="-5" dirty="0">
                <a:latin typeface="Arial"/>
                <a:cs typeface="Arial"/>
              </a:rPr>
              <a:t>CD. HJ, etc.  between the </a:t>
            </a:r>
            <a:r>
              <a:rPr sz="2800" dirty="0">
                <a:latin typeface="Arial"/>
                <a:cs typeface="Arial"/>
              </a:rPr>
              <a:t>tangential lines and </a:t>
            </a:r>
            <a:r>
              <a:rPr sz="2800" spc="-5" dirty="0">
                <a:latin typeface="Arial"/>
                <a:cs typeface="Arial"/>
              </a:rPr>
              <a:t>the mass inflow  curve. These </a:t>
            </a:r>
            <a:r>
              <a:rPr sz="2800" dirty="0">
                <a:latin typeface="Arial"/>
                <a:cs typeface="Arial"/>
              </a:rPr>
              <a:t>intercepts </a:t>
            </a:r>
            <a:r>
              <a:rPr sz="2800" spc="-5" dirty="0">
                <a:latin typeface="Arial"/>
                <a:cs typeface="Arial"/>
              </a:rPr>
              <a:t>indicate the volumes by  which the inflow volumes fall </a:t>
            </a:r>
            <a:r>
              <a:rPr sz="2800" dirty="0">
                <a:latin typeface="Arial"/>
                <a:cs typeface="Arial"/>
              </a:rPr>
              <a:t>short </a:t>
            </a:r>
            <a:r>
              <a:rPr sz="2800" spc="-5" dirty="0">
                <a:latin typeface="Arial"/>
                <a:cs typeface="Arial"/>
              </a:rPr>
              <a:t>of</a:t>
            </a:r>
            <a:r>
              <a:rPr sz="2800" spc="5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demand.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72769"/>
            <a:ext cx="8023859" cy="40366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Assuming that the </a:t>
            </a:r>
            <a:r>
              <a:rPr sz="2800" dirty="0">
                <a:latin typeface="Arial"/>
                <a:cs typeface="Arial"/>
              </a:rPr>
              <a:t>reservoir is </a:t>
            </a:r>
            <a:r>
              <a:rPr sz="2800" spc="-5" dirty="0">
                <a:latin typeface="Arial"/>
                <a:cs typeface="Arial"/>
              </a:rPr>
              <a:t>full at </a:t>
            </a:r>
            <a:r>
              <a:rPr sz="2800" dirty="0">
                <a:latin typeface="Arial"/>
                <a:cs typeface="Arial"/>
              </a:rPr>
              <a:t>point </a:t>
            </a:r>
            <a:r>
              <a:rPr sz="2800" spc="-5" dirty="0">
                <a:latin typeface="Arial"/>
                <a:cs typeface="Arial"/>
              </a:rPr>
              <a:t>A, the  inflow volume </a:t>
            </a:r>
            <a:r>
              <a:rPr sz="2800" dirty="0">
                <a:latin typeface="Arial"/>
                <a:cs typeface="Arial"/>
              </a:rPr>
              <a:t>during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period </a:t>
            </a:r>
            <a:r>
              <a:rPr sz="2800" spc="-5" dirty="0">
                <a:latin typeface="Arial"/>
                <a:cs typeface="Arial"/>
              </a:rPr>
              <a:t>AE is equal to  ordinate DE and the demand is </a:t>
            </a:r>
            <a:r>
              <a:rPr sz="2800" dirty="0">
                <a:latin typeface="Arial"/>
                <a:cs typeface="Arial"/>
              </a:rPr>
              <a:t>equal to </a:t>
            </a:r>
            <a:r>
              <a:rPr sz="2800" spc="-5" dirty="0">
                <a:latin typeface="Arial"/>
                <a:cs typeface="Arial"/>
              </a:rPr>
              <a:t>ordinate  </a:t>
            </a:r>
            <a:r>
              <a:rPr sz="2800" spc="-10" dirty="0">
                <a:latin typeface="Arial"/>
                <a:cs typeface="Arial"/>
              </a:rPr>
              <a:t>CE. </a:t>
            </a:r>
            <a:r>
              <a:rPr sz="2800" spc="-5" dirty="0">
                <a:latin typeface="Arial"/>
                <a:cs typeface="Arial"/>
              </a:rPr>
              <a:t>Thus the </a:t>
            </a:r>
            <a:r>
              <a:rPr sz="2800" dirty="0">
                <a:latin typeface="Arial"/>
                <a:cs typeface="Arial"/>
              </a:rPr>
              <a:t>storage required </a:t>
            </a:r>
            <a:r>
              <a:rPr sz="2800" spc="-5" dirty="0">
                <a:latin typeface="Arial"/>
                <a:cs typeface="Arial"/>
              </a:rPr>
              <a:t>is equal to the  volume </a:t>
            </a:r>
            <a:r>
              <a:rPr sz="2800" dirty="0">
                <a:latin typeface="Arial"/>
                <a:cs typeface="Arial"/>
              </a:rPr>
              <a:t>indicated by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intercept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CD.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050">
              <a:latin typeface="Arial"/>
              <a:cs typeface="Arial"/>
            </a:endParaRPr>
          </a:p>
          <a:p>
            <a:pPr marL="355600" marR="349250" indent="-342900" algn="just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5. Determine the </a:t>
            </a:r>
            <a:r>
              <a:rPr sz="2800" dirty="0">
                <a:latin typeface="Arial"/>
                <a:cs typeface="Arial"/>
              </a:rPr>
              <a:t>largest </a:t>
            </a:r>
            <a:r>
              <a:rPr sz="2800" spc="-5" dirty="0">
                <a:latin typeface="Arial"/>
                <a:cs typeface="Arial"/>
              </a:rPr>
              <a:t>of the vertical </a:t>
            </a:r>
            <a:r>
              <a:rPr sz="2800" dirty="0">
                <a:latin typeface="Arial"/>
                <a:cs typeface="Arial"/>
              </a:rPr>
              <a:t>intercepts  </a:t>
            </a:r>
            <a:r>
              <a:rPr sz="2800" spc="-5" dirty="0">
                <a:latin typeface="Arial"/>
                <a:cs typeface="Arial"/>
              </a:rPr>
              <a:t>found in Step </a:t>
            </a:r>
            <a:r>
              <a:rPr sz="2800" dirty="0">
                <a:latin typeface="Arial"/>
                <a:cs typeface="Arial"/>
              </a:rPr>
              <a:t>(4).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largest vertical intercept  represents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storage capacity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required.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084834"/>
            <a:ext cx="7903845" cy="36099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The following points should be</a:t>
            </a:r>
            <a:r>
              <a:rPr sz="2800" spc="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noted.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Wingdings"/>
              <a:buChar char=""/>
            </a:pPr>
            <a:endParaRPr sz="4050">
              <a:latin typeface="Arial"/>
              <a:cs typeface="Arial"/>
            </a:endParaRPr>
          </a:p>
          <a:p>
            <a:pPr marL="355600" marR="5080" lvl="1">
              <a:lnSpc>
                <a:spcPct val="100000"/>
              </a:lnSpc>
              <a:buAutoNum type="romanLcParenBoth"/>
              <a:tabLst>
                <a:tab pos="770255" algn="l"/>
              </a:tabLst>
            </a:pP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capacity obtained </a:t>
            </a:r>
            <a:r>
              <a:rPr sz="2800" spc="-5" dirty="0">
                <a:latin typeface="Arial"/>
                <a:cs typeface="Arial"/>
              </a:rPr>
              <a:t>in the net </a:t>
            </a:r>
            <a:r>
              <a:rPr sz="2800" dirty="0">
                <a:latin typeface="Arial"/>
                <a:cs typeface="Arial"/>
              </a:rPr>
              <a:t>storage  </a:t>
            </a:r>
            <a:r>
              <a:rPr sz="2800" spc="-5" dirty="0">
                <a:latin typeface="Arial"/>
                <a:cs typeface="Arial"/>
              </a:rPr>
              <a:t>capacity which must be </a:t>
            </a:r>
            <a:r>
              <a:rPr sz="2800" dirty="0">
                <a:latin typeface="Arial"/>
                <a:cs typeface="Arial"/>
              </a:rPr>
              <a:t>available </a:t>
            </a:r>
            <a:r>
              <a:rPr sz="2800" spc="-5" dirty="0">
                <a:latin typeface="Arial"/>
                <a:cs typeface="Arial"/>
              </a:rPr>
              <a:t>to meet the  demand. The gross capacity of the </a:t>
            </a:r>
            <a:r>
              <a:rPr sz="2800" dirty="0">
                <a:latin typeface="Arial"/>
                <a:cs typeface="Arial"/>
              </a:rPr>
              <a:t>reservoir </a:t>
            </a:r>
            <a:r>
              <a:rPr sz="2800" spc="-5" dirty="0">
                <a:latin typeface="Arial"/>
                <a:cs typeface="Arial"/>
              </a:rPr>
              <a:t>will  be more </a:t>
            </a:r>
            <a:r>
              <a:rPr sz="2800" dirty="0">
                <a:latin typeface="Arial"/>
                <a:cs typeface="Arial"/>
              </a:rPr>
              <a:t>than the </a:t>
            </a:r>
            <a:r>
              <a:rPr sz="2800" spc="-5" dirty="0">
                <a:latin typeface="Arial"/>
                <a:cs typeface="Arial"/>
              </a:rPr>
              <a:t>net </a:t>
            </a:r>
            <a:r>
              <a:rPr sz="2800" dirty="0">
                <a:latin typeface="Arial"/>
                <a:cs typeface="Arial"/>
              </a:rPr>
              <a:t>storage capacity. It </a:t>
            </a:r>
            <a:r>
              <a:rPr sz="2800" spc="-5" dirty="0">
                <a:latin typeface="Arial"/>
                <a:cs typeface="Arial"/>
              </a:rPr>
              <a:t>is  obtained by adding the evaporation and  </a:t>
            </a:r>
            <a:r>
              <a:rPr sz="2800" dirty="0">
                <a:latin typeface="Arial"/>
                <a:cs typeface="Arial"/>
              </a:rPr>
              <a:t>seepage losses </a:t>
            </a:r>
            <a:r>
              <a:rPr sz="2800" spc="-10" dirty="0">
                <a:latin typeface="Arial"/>
                <a:cs typeface="Arial"/>
              </a:rPr>
              <a:t>to </a:t>
            </a:r>
            <a:r>
              <a:rPr sz="2800" dirty="0">
                <a:latin typeface="Arial"/>
                <a:cs typeface="Arial"/>
              </a:rPr>
              <a:t>the </a:t>
            </a:r>
            <a:r>
              <a:rPr sz="2800" spc="-5" dirty="0">
                <a:latin typeface="Arial"/>
                <a:cs typeface="Arial"/>
              </a:rPr>
              <a:t>net </a:t>
            </a:r>
            <a:r>
              <a:rPr sz="2800" dirty="0">
                <a:latin typeface="Arial"/>
                <a:cs typeface="Arial"/>
              </a:rPr>
              <a:t>storage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capacity.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839" y="1012952"/>
            <a:ext cx="7696834" cy="53174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AutoNum type="romanLcParenBoth" startAt="2"/>
              <a:tabLst>
                <a:tab pos="506730" algn="l"/>
              </a:tabLst>
            </a:pPr>
            <a:r>
              <a:rPr sz="2800" spc="-10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tangential lines </a:t>
            </a:r>
            <a:r>
              <a:rPr sz="2800" spc="-10" dirty="0">
                <a:latin typeface="Arial"/>
                <a:cs typeface="Arial"/>
              </a:rPr>
              <a:t>AB, FG; </a:t>
            </a:r>
            <a:r>
              <a:rPr sz="2800" spc="-5" dirty="0">
                <a:latin typeface="Arial"/>
                <a:cs typeface="Arial"/>
              </a:rPr>
              <a:t>etc. when  </a:t>
            </a:r>
            <a:r>
              <a:rPr sz="2800" dirty="0">
                <a:latin typeface="Arial"/>
                <a:cs typeface="Arial"/>
              </a:rPr>
              <a:t>extended </a:t>
            </a:r>
            <a:r>
              <a:rPr sz="2800" spc="-5" dirty="0">
                <a:latin typeface="Arial"/>
                <a:cs typeface="Arial"/>
              </a:rPr>
              <a:t>forward must </a:t>
            </a:r>
            <a:r>
              <a:rPr sz="2800" dirty="0">
                <a:latin typeface="Arial"/>
                <a:cs typeface="Arial"/>
              </a:rPr>
              <a:t>intersect </a:t>
            </a:r>
            <a:r>
              <a:rPr sz="2800" spc="-5" dirty="0">
                <a:latin typeface="Arial"/>
                <a:cs typeface="Arial"/>
              </a:rPr>
              <a:t>the curve. This  is </a:t>
            </a:r>
            <a:r>
              <a:rPr sz="2800" dirty="0">
                <a:latin typeface="Arial"/>
                <a:cs typeface="Arial"/>
              </a:rPr>
              <a:t>necessary </a:t>
            </a:r>
            <a:r>
              <a:rPr sz="2800" spc="-5" dirty="0">
                <a:latin typeface="Arial"/>
                <a:cs typeface="Arial"/>
              </a:rPr>
              <a:t>for the </a:t>
            </a:r>
            <a:r>
              <a:rPr sz="2800" dirty="0">
                <a:latin typeface="Arial"/>
                <a:cs typeface="Arial"/>
              </a:rPr>
              <a:t>reservoir to </a:t>
            </a:r>
            <a:r>
              <a:rPr sz="2800" spc="-5" dirty="0">
                <a:latin typeface="Arial"/>
                <a:cs typeface="Arial"/>
              </a:rPr>
              <a:t>become full  again, </a:t>
            </a:r>
            <a:r>
              <a:rPr sz="2800" dirty="0">
                <a:latin typeface="Arial"/>
                <a:cs typeface="Arial"/>
              </a:rPr>
              <a:t>If these </a:t>
            </a:r>
            <a:r>
              <a:rPr sz="2800" spc="-5" dirty="0">
                <a:latin typeface="Arial"/>
                <a:cs typeface="Arial"/>
              </a:rPr>
              <a:t>lines do </a:t>
            </a:r>
            <a:r>
              <a:rPr sz="2800" dirty="0">
                <a:latin typeface="Arial"/>
                <a:cs typeface="Arial"/>
              </a:rPr>
              <a:t>not intersect </a:t>
            </a:r>
            <a:r>
              <a:rPr sz="2800" spc="-5" dirty="0">
                <a:latin typeface="Arial"/>
                <a:cs typeface="Arial"/>
              </a:rPr>
              <a:t>the mass  curve, the </a:t>
            </a:r>
            <a:r>
              <a:rPr sz="2800" dirty="0">
                <a:latin typeface="Arial"/>
                <a:cs typeface="Arial"/>
              </a:rPr>
              <a:t>reservoir </a:t>
            </a:r>
            <a:r>
              <a:rPr sz="2800" spc="-5" dirty="0">
                <a:latin typeface="Arial"/>
                <a:cs typeface="Arial"/>
              </a:rPr>
              <a:t>will not be </a:t>
            </a:r>
            <a:r>
              <a:rPr sz="2800" dirty="0">
                <a:latin typeface="Arial"/>
                <a:cs typeface="Arial"/>
              </a:rPr>
              <a:t>filled again.  </a:t>
            </a:r>
            <a:r>
              <a:rPr sz="2800" spc="-5" dirty="0">
                <a:latin typeface="Arial"/>
                <a:cs typeface="Arial"/>
              </a:rPr>
              <a:t>However, </a:t>
            </a:r>
            <a:r>
              <a:rPr sz="2800" dirty="0">
                <a:latin typeface="Arial"/>
                <a:cs typeface="Arial"/>
              </a:rPr>
              <a:t>very </a:t>
            </a:r>
            <a:r>
              <a:rPr sz="2800" spc="-5" dirty="0">
                <a:latin typeface="Arial"/>
                <a:cs typeface="Arial"/>
              </a:rPr>
              <a:t>large </a:t>
            </a:r>
            <a:r>
              <a:rPr sz="2800" dirty="0">
                <a:latin typeface="Arial"/>
                <a:cs typeface="Arial"/>
              </a:rPr>
              <a:t>reservoirs </a:t>
            </a:r>
            <a:r>
              <a:rPr sz="2800" spc="-5" dirty="0">
                <a:latin typeface="Arial"/>
                <a:cs typeface="Arial"/>
              </a:rPr>
              <a:t>sometimes do  not get refilled </a:t>
            </a:r>
            <a:r>
              <a:rPr sz="2800" dirty="0">
                <a:latin typeface="Arial"/>
                <a:cs typeface="Arial"/>
              </a:rPr>
              <a:t>every year. </a:t>
            </a:r>
            <a:r>
              <a:rPr sz="2800" spc="-5" dirty="0">
                <a:latin typeface="Arial"/>
                <a:cs typeface="Arial"/>
              </a:rPr>
              <a:t>In that </a:t>
            </a:r>
            <a:r>
              <a:rPr sz="2800" dirty="0">
                <a:latin typeface="Arial"/>
                <a:cs typeface="Arial"/>
              </a:rPr>
              <a:t>case, </a:t>
            </a:r>
            <a:r>
              <a:rPr sz="2800" spc="-5" dirty="0">
                <a:latin typeface="Arial"/>
                <a:cs typeface="Arial"/>
              </a:rPr>
              <a:t>they may  become </a:t>
            </a:r>
            <a:r>
              <a:rPr sz="2800" dirty="0">
                <a:latin typeface="Arial"/>
                <a:cs typeface="Arial"/>
              </a:rPr>
              <a:t>full </a:t>
            </a:r>
            <a:r>
              <a:rPr sz="2800" spc="-5" dirty="0">
                <a:latin typeface="Arial"/>
                <a:cs typeface="Arial"/>
              </a:rPr>
              <a:t>after </a:t>
            </a:r>
            <a:r>
              <a:rPr sz="2800" spc="5" dirty="0">
                <a:latin typeface="Arial"/>
                <a:cs typeface="Arial"/>
              </a:rPr>
              <a:t>2-3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years.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AutoNum type="romanLcParenBoth" startAt="2"/>
            </a:pPr>
            <a:endParaRPr sz="4050">
              <a:latin typeface="Arial"/>
              <a:cs typeface="Arial"/>
            </a:endParaRPr>
          </a:p>
          <a:p>
            <a:pPr marL="12700" marR="259715">
              <a:lnSpc>
                <a:spcPct val="100000"/>
              </a:lnSpc>
              <a:buAutoNum type="romanLcParenBoth" startAt="2"/>
              <a:tabLst>
                <a:tab pos="585470" algn="l"/>
              </a:tabLst>
            </a:pP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vertical </a:t>
            </a:r>
            <a:r>
              <a:rPr sz="2800" spc="-5" dirty="0">
                <a:latin typeface="Arial"/>
                <a:cs typeface="Arial"/>
              </a:rPr>
              <a:t>distance such as FL between  the </a:t>
            </a:r>
            <a:r>
              <a:rPr sz="2800" dirty="0">
                <a:latin typeface="Arial"/>
                <a:cs typeface="Arial"/>
              </a:rPr>
              <a:t>successive tangents represents the</a:t>
            </a:r>
            <a:r>
              <a:rPr sz="2800" spc="-5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volume  of water spilled </a:t>
            </a:r>
            <a:r>
              <a:rPr sz="2800" dirty="0">
                <a:latin typeface="Arial"/>
                <a:cs typeface="Arial"/>
              </a:rPr>
              <a:t>over </a:t>
            </a:r>
            <a:r>
              <a:rPr sz="2800" spc="-5" dirty="0">
                <a:latin typeface="Arial"/>
                <a:cs typeface="Arial"/>
              </a:rPr>
              <a:t>the spillway of the</a:t>
            </a:r>
            <a:r>
              <a:rPr sz="2800" spc="6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dam.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370" y="365506"/>
            <a:ext cx="44361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C00000"/>
                </a:solidFill>
              </a:rPr>
              <a:t>Analytical</a:t>
            </a:r>
            <a:r>
              <a:rPr sz="4400" spc="-100" dirty="0">
                <a:solidFill>
                  <a:srgbClr val="C00000"/>
                </a:solidFill>
              </a:rPr>
              <a:t> </a:t>
            </a:r>
            <a:r>
              <a:rPr sz="4400" dirty="0">
                <a:solidFill>
                  <a:srgbClr val="C00000"/>
                </a:solidFill>
              </a:rPr>
              <a:t>method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217802"/>
            <a:ext cx="7515859" cy="3636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9591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capacity of the reservoir is</a:t>
            </a:r>
            <a:r>
              <a:rPr sz="3200" spc="-15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determined  </a:t>
            </a:r>
            <a:r>
              <a:rPr sz="3200" dirty="0">
                <a:latin typeface="Arial"/>
                <a:cs typeface="Arial"/>
              </a:rPr>
              <a:t>from </a:t>
            </a:r>
            <a:r>
              <a:rPr sz="3200" spc="-5" dirty="0">
                <a:latin typeface="Arial"/>
                <a:cs typeface="Arial"/>
              </a:rPr>
              <a:t>the net inflow and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demand.</a:t>
            </a:r>
            <a:endParaRPr sz="3200">
              <a:latin typeface="Arial"/>
              <a:cs typeface="Arial"/>
            </a:endParaRPr>
          </a:p>
          <a:p>
            <a:pPr marL="355600" marR="455295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storage </a:t>
            </a:r>
            <a:r>
              <a:rPr sz="3200" dirty="0">
                <a:latin typeface="Arial"/>
                <a:cs typeface="Arial"/>
              </a:rPr>
              <a:t>is </a:t>
            </a:r>
            <a:r>
              <a:rPr sz="3200" spc="-5" dirty="0">
                <a:latin typeface="Arial"/>
                <a:cs typeface="Arial"/>
              </a:rPr>
              <a:t>required </a:t>
            </a:r>
            <a:r>
              <a:rPr sz="3200" dirty="0">
                <a:latin typeface="Arial"/>
                <a:cs typeface="Arial"/>
              </a:rPr>
              <a:t>when </a:t>
            </a:r>
            <a:r>
              <a:rPr sz="3200" spc="-5" dirty="0">
                <a:latin typeface="Arial"/>
                <a:cs typeface="Arial"/>
              </a:rPr>
              <a:t>the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demand  </a:t>
            </a:r>
            <a:r>
              <a:rPr sz="3200" dirty="0">
                <a:latin typeface="Arial"/>
                <a:cs typeface="Arial"/>
              </a:rPr>
              <a:t>exceeds the </a:t>
            </a:r>
            <a:r>
              <a:rPr sz="3200" spc="-5" dirty="0">
                <a:latin typeface="Arial"/>
                <a:cs typeface="Arial"/>
              </a:rPr>
              <a:t>net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inflow.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the total storage required </a:t>
            </a:r>
            <a:r>
              <a:rPr sz="3200" dirty="0">
                <a:latin typeface="Arial"/>
                <a:cs typeface="Arial"/>
              </a:rPr>
              <a:t>is </a:t>
            </a:r>
            <a:r>
              <a:rPr sz="3200" spc="-5" dirty="0">
                <a:latin typeface="Arial"/>
                <a:cs typeface="Arial"/>
              </a:rPr>
              <a:t>equal to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the  </a:t>
            </a:r>
            <a:r>
              <a:rPr sz="3200" dirty="0">
                <a:latin typeface="Arial"/>
                <a:cs typeface="Arial"/>
              </a:rPr>
              <a:t>sum of the </a:t>
            </a:r>
            <a:r>
              <a:rPr sz="3200" spc="-5" dirty="0">
                <a:latin typeface="Arial"/>
                <a:cs typeface="Arial"/>
              </a:rPr>
              <a:t>storage required during the  various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periods.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4085" y="354533"/>
            <a:ext cx="47409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C00000"/>
                </a:solidFill>
              </a:rPr>
              <a:t>What is a</a:t>
            </a:r>
            <a:r>
              <a:rPr sz="4000" spc="-10" dirty="0">
                <a:solidFill>
                  <a:srgbClr val="C00000"/>
                </a:solidFill>
              </a:rPr>
              <a:t> </a:t>
            </a:r>
            <a:r>
              <a:rPr sz="4000" spc="-5" dirty="0">
                <a:solidFill>
                  <a:srgbClr val="C00000"/>
                </a:solidFill>
              </a:rPr>
              <a:t>Reservoir?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014729"/>
            <a:ext cx="807212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354965" algn="l"/>
                <a:tab pos="355600" algn="l"/>
                <a:tab pos="728980" algn="l"/>
                <a:tab pos="1161415" algn="l"/>
                <a:tab pos="1731645" algn="l"/>
                <a:tab pos="2620645" algn="l"/>
                <a:tab pos="4441825" algn="l"/>
                <a:tab pos="4994910" algn="l"/>
                <a:tab pos="6042025" algn="l"/>
                <a:tab pos="6990715" algn="l"/>
                <a:tab pos="7761605" algn="l"/>
              </a:tabLst>
            </a:pPr>
            <a:r>
              <a:rPr sz="2800" spc="-5" dirty="0">
                <a:latin typeface="Arial"/>
                <a:cs typeface="Arial"/>
              </a:rPr>
              <a:t>It	is	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n</a:t>
            </a:r>
            <a:r>
              <a:rPr sz="2800" dirty="0">
                <a:latin typeface="Arial"/>
                <a:cs typeface="Arial"/>
              </a:rPr>
              <a:t>	are</a:t>
            </a:r>
            <a:r>
              <a:rPr sz="2800" spc="-5" dirty="0">
                <a:latin typeface="Arial"/>
                <a:cs typeface="Arial"/>
              </a:rPr>
              <a:t>a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d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5" dirty="0">
                <a:latin typeface="Arial"/>
                <a:cs typeface="Arial"/>
              </a:rPr>
              <a:t>v</a:t>
            </a:r>
            <a:r>
              <a:rPr sz="2800" spc="-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l</a:t>
            </a:r>
            <a:r>
              <a:rPr sz="2800" spc="-5" dirty="0">
                <a:latin typeface="Arial"/>
                <a:cs typeface="Arial"/>
              </a:rPr>
              <a:t>o</a:t>
            </a:r>
            <a:r>
              <a:rPr sz="2800" dirty="0">
                <a:latin typeface="Arial"/>
                <a:cs typeface="Arial"/>
              </a:rPr>
              <a:t>p</a:t>
            </a:r>
            <a:r>
              <a:rPr sz="2800" spc="-5" dirty="0">
                <a:latin typeface="Arial"/>
                <a:cs typeface="Arial"/>
              </a:rPr>
              <a:t>ed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10" dirty="0">
                <a:latin typeface="Arial"/>
                <a:cs typeface="Arial"/>
              </a:rPr>
              <a:t>b</a:t>
            </a:r>
            <a:r>
              <a:rPr sz="2800" spc="-5" dirty="0">
                <a:latin typeface="Arial"/>
                <a:cs typeface="Arial"/>
              </a:rPr>
              <a:t>y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wat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-5" dirty="0">
                <a:latin typeface="Arial"/>
                <a:cs typeface="Arial"/>
              </a:rPr>
              <a:t>r</a:t>
            </a:r>
            <a:r>
              <a:rPr sz="2800" dirty="0">
                <a:latin typeface="Arial"/>
                <a:cs typeface="Arial"/>
              </a:rPr>
              <a:t>	bod</a:t>
            </a:r>
            <a:r>
              <a:rPr sz="2800" spc="-5" dirty="0">
                <a:latin typeface="Arial"/>
                <a:cs typeface="Arial"/>
              </a:rPr>
              <a:t>y</a:t>
            </a:r>
            <a:r>
              <a:rPr sz="2800" dirty="0">
                <a:latin typeface="Arial"/>
                <a:cs typeface="Arial"/>
              </a:rPr>
              <a:t>	du</a:t>
            </a:r>
            <a:r>
              <a:rPr sz="2800" spc="-5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	</a:t>
            </a:r>
            <a:r>
              <a:rPr sz="2800" spc="-5" dirty="0">
                <a:latin typeface="Arial"/>
                <a:cs typeface="Arial"/>
              </a:rPr>
              <a:t>to  </a:t>
            </a:r>
            <a:r>
              <a:rPr sz="2800" dirty="0">
                <a:latin typeface="Arial"/>
                <a:cs typeface="Arial"/>
              </a:rPr>
              <a:t>construction of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dam.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57725" y="2276830"/>
            <a:ext cx="3724275" cy="33124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5800" y="2285974"/>
            <a:ext cx="3670173" cy="33032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410716" y="6049467"/>
            <a:ext cx="13182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5" dirty="0">
                <a:latin typeface="Arial"/>
                <a:cs typeface="Arial"/>
              </a:rPr>
              <a:t>Tarbela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Dam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71591" y="5977534"/>
            <a:ext cx="24060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JungHua Dam</a:t>
            </a:r>
            <a:r>
              <a:rPr sz="1800" spc="-35" dirty="0">
                <a:latin typeface="Arial"/>
                <a:cs typeface="Arial"/>
              </a:rPr>
              <a:t> (Taiwan)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839" y="1145793"/>
            <a:ext cx="7462520" cy="40366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406400" algn="l"/>
              </a:tabLst>
            </a:pPr>
            <a:r>
              <a:rPr sz="2800" spc="-5" dirty="0">
                <a:latin typeface="Arial"/>
                <a:cs typeface="Arial"/>
              </a:rPr>
              <a:t>Collect the stream </a:t>
            </a:r>
            <a:r>
              <a:rPr sz="2800" dirty="0">
                <a:latin typeface="Arial"/>
                <a:cs typeface="Arial"/>
              </a:rPr>
              <a:t>flow </a:t>
            </a:r>
            <a:r>
              <a:rPr sz="2800" spc="-5" dirty="0">
                <a:latin typeface="Arial"/>
                <a:cs typeface="Arial"/>
              </a:rPr>
              <a:t>data at the </a:t>
            </a:r>
            <a:r>
              <a:rPr sz="2800" dirty="0">
                <a:latin typeface="Arial"/>
                <a:cs typeface="Arial"/>
              </a:rPr>
              <a:t>reservoir  </a:t>
            </a:r>
            <a:r>
              <a:rPr sz="2800" spc="-5" dirty="0">
                <a:latin typeface="Arial"/>
                <a:cs typeface="Arial"/>
              </a:rPr>
              <a:t>site </a:t>
            </a:r>
            <a:r>
              <a:rPr sz="2800" dirty="0">
                <a:latin typeface="Arial"/>
                <a:cs typeface="Arial"/>
              </a:rPr>
              <a:t>during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critical </a:t>
            </a:r>
            <a:r>
              <a:rPr sz="2800" spc="-5" dirty="0">
                <a:latin typeface="Arial"/>
                <a:cs typeface="Arial"/>
              </a:rPr>
              <a:t>dry </a:t>
            </a:r>
            <a:r>
              <a:rPr sz="2800" dirty="0">
                <a:latin typeface="Arial"/>
                <a:cs typeface="Arial"/>
              </a:rPr>
              <a:t>period. Generally, the  </a:t>
            </a:r>
            <a:r>
              <a:rPr sz="2800" spc="-5" dirty="0">
                <a:latin typeface="Arial"/>
                <a:cs typeface="Arial"/>
              </a:rPr>
              <a:t>monthly inflow </a:t>
            </a:r>
            <a:r>
              <a:rPr sz="2800" dirty="0">
                <a:latin typeface="Arial"/>
                <a:cs typeface="Arial"/>
              </a:rPr>
              <a:t>rates </a:t>
            </a:r>
            <a:r>
              <a:rPr sz="2800" spc="-5" dirty="0">
                <a:latin typeface="Arial"/>
                <a:cs typeface="Arial"/>
              </a:rPr>
              <a:t>are </a:t>
            </a:r>
            <a:r>
              <a:rPr sz="2800" dirty="0">
                <a:latin typeface="Arial"/>
                <a:cs typeface="Arial"/>
              </a:rPr>
              <a:t>required. </a:t>
            </a:r>
            <a:r>
              <a:rPr sz="2800" spc="-5" dirty="0">
                <a:latin typeface="Arial"/>
                <a:cs typeface="Arial"/>
              </a:rPr>
              <a:t>However, for  very large </a:t>
            </a:r>
            <a:r>
              <a:rPr sz="2800" dirty="0">
                <a:latin typeface="Arial"/>
                <a:cs typeface="Arial"/>
              </a:rPr>
              <a:t>reservoirs, </a:t>
            </a:r>
            <a:r>
              <a:rPr sz="2800" spc="-5" dirty="0">
                <a:latin typeface="Arial"/>
                <a:cs typeface="Arial"/>
              </a:rPr>
              <a:t>the annual inflow rates  may be</a:t>
            </a:r>
            <a:r>
              <a:rPr sz="2800" dirty="0">
                <a:latin typeface="Arial"/>
                <a:cs typeface="Arial"/>
              </a:rPr>
              <a:t> used.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AutoNum type="arabicPeriod"/>
            </a:pPr>
            <a:endParaRPr sz="4050">
              <a:latin typeface="Arial"/>
              <a:cs typeface="Arial"/>
            </a:endParaRPr>
          </a:p>
          <a:p>
            <a:pPr marL="12700" marR="44450">
              <a:lnSpc>
                <a:spcPct val="100000"/>
              </a:lnSpc>
              <a:buAutoNum type="arabicPeriod"/>
              <a:tabLst>
                <a:tab pos="406400" algn="l"/>
              </a:tabLst>
            </a:pPr>
            <a:r>
              <a:rPr sz="2800" spc="-5" dirty="0">
                <a:latin typeface="Arial"/>
                <a:cs typeface="Arial"/>
              </a:rPr>
              <a:t>Ascertain the </a:t>
            </a:r>
            <a:r>
              <a:rPr sz="2800" dirty="0">
                <a:latin typeface="Arial"/>
                <a:cs typeface="Arial"/>
              </a:rPr>
              <a:t>discharge </a:t>
            </a:r>
            <a:r>
              <a:rPr sz="2800" spc="-5" dirty="0">
                <a:latin typeface="Arial"/>
                <a:cs typeface="Arial"/>
              </a:rPr>
              <a:t>to be </a:t>
            </a:r>
            <a:r>
              <a:rPr sz="2800" dirty="0">
                <a:latin typeface="Arial"/>
                <a:cs typeface="Arial"/>
              </a:rPr>
              <a:t>released  </a:t>
            </a:r>
            <a:r>
              <a:rPr sz="2800" spc="-5" dirty="0">
                <a:latin typeface="Arial"/>
                <a:cs typeface="Arial"/>
              </a:rPr>
              <a:t>downstream to satisfy water rights or to honour  the agreement between the </a:t>
            </a:r>
            <a:r>
              <a:rPr sz="2800" dirty="0">
                <a:latin typeface="Arial"/>
                <a:cs typeface="Arial"/>
              </a:rPr>
              <a:t>states </a:t>
            </a:r>
            <a:r>
              <a:rPr sz="2800" spc="-5" dirty="0">
                <a:latin typeface="Arial"/>
                <a:cs typeface="Arial"/>
              </a:rPr>
              <a:t>or the</a:t>
            </a:r>
            <a:r>
              <a:rPr sz="2800" spc="9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cities.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839" y="1084834"/>
            <a:ext cx="7581265" cy="42075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98500">
              <a:lnSpc>
                <a:spcPct val="100000"/>
              </a:lnSpc>
              <a:spcBef>
                <a:spcPts val="95"/>
              </a:spcBef>
              <a:buAutoNum type="arabicPeriod" startAt="3"/>
              <a:tabLst>
                <a:tab pos="406400" algn="l"/>
              </a:tabLst>
            </a:pPr>
            <a:r>
              <a:rPr sz="2800" spc="-5" dirty="0">
                <a:latin typeface="Arial"/>
                <a:cs typeface="Arial"/>
              </a:rPr>
              <a:t>Determine the direct </a:t>
            </a:r>
            <a:r>
              <a:rPr sz="2800" dirty="0">
                <a:latin typeface="Arial"/>
                <a:cs typeface="Arial"/>
              </a:rPr>
              <a:t>precipitation volume  </a:t>
            </a:r>
            <a:r>
              <a:rPr sz="2800" spc="-5" dirty="0">
                <a:latin typeface="Arial"/>
                <a:cs typeface="Arial"/>
              </a:rPr>
              <a:t>falling on the </a:t>
            </a:r>
            <a:r>
              <a:rPr sz="2800" dirty="0">
                <a:latin typeface="Arial"/>
                <a:cs typeface="Arial"/>
              </a:rPr>
              <a:t>reservoir during </a:t>
            </a:r>
            <a:r>
              <a:rPr sz="2800" spc="-5" dirty="0">
                <a:latin typeface="Arial"/>
                <a:cs typeface="Arial"/>
              </a:rPr>
              <a:t>the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month.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AutoNum type="arabicPeriod" startAt="3"/>
            </a:pPr>
            <a:endParaRPr sz="4050">
              <a:latin typeface="Arial"/>
              <a:cs typeface="Arial"/>
            </a:endParaRPr>
          </a:p>
          <a:p>
            <a:pPr marL="12700" marR="86360">
              <a:lnSpc>
                <a:spcPct val="100000"/>
              </a:lnSpc>
              <a:buAutoNum type="arabicPeriod" startAt="3"/>
              <a:tabLst>
                <a:tab pos="406400" algn="l"/>
              </a:tabLst>
            </a:pPr>
            <a:r>
              <a:rPr sz="2800" spc="-5" dirty="0">
                <a:latin typeface="Arial"/>
                <a:cs typeface="Arial"/>
              </a:rPr>
              <a:t>Estimate the </a:t>
            </a:r>
            <a:r>
              <a:rPr sz="2800" dirty="0">
                <a:latin typeface="Arial"/>
                <a:cs typeface="Arial"/>
              </a:rPr>
              <a:t>evaporation </a:t>
            </a:r>
            <a:r>
              <a:rPr sz="2800" spc="-5" dirty="0">
                <a:latin typeface="Arial"/>
                <a:cs typeface="Arial"/>
              </a:rPr>
              <a:t>losses which would  occur </a:t>
            </a:r>
            <a:r>
              <a:rPr sz="2800" dirty="0">
                <a:latin typeface="Arial"/>
                <a:cs typeface="Arial"/>
              </a:rPr>
              <a:t>from </a:t>
            </a:r>
            <a:r>
              <a:rPr sz="2800" spc="-5" dirty="0">
                <a:latin typeface="Arial"/>
                <a:cs typeface="Arial"/>
              </a:rPr>
              <a:t>the reservoir </a:t>
            </a:r>
            <a:r>
              <a:rPr sz="2800" spc="-80" dirty="0">
                <a:latin typeface="Arial"/>
                <a:cs typeface="Arial"/>
              </a:rPr>
              <a:t>„The </a:t>
            </a:r>
            <a:r>
              <a:rPr sz="2800" spc="-5" dirty="0">
                <a:latin typeface="Arial"/>
                <a:cs typeface="Arial"/>
              </a:rPr>
              <a:t>panevaporation  </a:t>
            </a:r>
            <a:r>
              <a:rPr sz="2800" dirty="0">
                <a:latin typeface="Arial"/>
                <a:cs typeface="Arial"/>
              </a:rPr>
              <a:t>data </a:t>
            </a:r>
            <a:r>
              <a:rPr sz="2800" spc="-5" dirty="0">
                <a:latin typeface="Arial"/>
                <a:cs typeface="Arial"/>
              </a:rPr>
              <a:t>are normally </a:t>
            </a:r>
            <a:r>
              <a:rPr sz="2800" dirty="0">
                <a:latin typeface="Arial"/>
                <a:cs typeface="Arial"/>
              </a:rPr>
              <a:t>used </a:t>
            </a:r>
            <a:r>
              <a:rPr sz="2800" spc="-5" dirty="0">
                <a:latin typeface="Arial"/>
                <a:cs typeface="Arial"/>
              </a:rPr>
              <a:t>for the </a:t>
            </a:r>
            <a:r>
              <a:rPr sz="2800" dirty="0">
                <a:latin typeface="Arial"/>
                <a:cs typeface="Arial"/>
              </a:rPr>
              <a:t>estimation </a:t>
            </a:r>
            <a:r>
              <a:rPr sz="2800" spc="-5" dirty="0">
                <a:latin typeface="Arial"/>
                <a:cs typeface="Arial"/>
              </a:rPr>
              <a:t>of  </a:t>
            </a:r>
            <a:r>
              <a:rPr sz="2800" dirty="0">
                <a:latin typeface="Arial"/>
                <a:cs typeface="Arial"/>
              </a:rPr>
              <a:t>evaporation losses during the month.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AutoNum type="arabicPeriod" startAt="3"/>
            </a:pPr>
            <a:endParaRPr sz="4050">
              <a:latin typeface="Arial"/>
              <a:cs typeface="Arial"/>
            </a:endParaRPr>
          </a:p>
          <a:p>
            <a:pPr marL="405765" indent="-393700">
              <a:lnSpc>
                <a:spcPct val="100000"/>
              </a:lnSpc>
              <a:spcBef>
                <a:spcPts val="5"/>
              </a:spcBef>
              <a:buAutoNum type="arabicPeriod" startAt="3"/>
              <a:tabLst>
                <a:tab pos="406400" algn="l"/>
              </a:tabLst>
            </a:pPr>
            <a:r>
              <a:rPr sz="2800" spc="-5" dirty="0">
                <a:latin typeface="Arial"/>
                <a:cs typeface="Arial"/>
              </a:rPr>
              <a:t>Ascertain the demand </a:t>
            </a:r>
            <a:r>
              <a:rPr sz="2800" dirty="0">
                <a:latin typeface="Arial"/>
                <a:cs typeface="Arial"/>
              </a:rPr>
              <a:t>during various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months.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839" y="572769"/>
            <a:ext cx="7583805" cy="5658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AutoNum type="arabicPeriod" startAt="6"/>
              <a:tabLst>
                <a:tab pos="406400" algn="l"/>
              </a:tabLst>
            </a:pPr>
            <a:r>
              <a:rPr sz="2800" spc="-5" dirty="0">
                <a:latin typeface="Arial"/>
                <a:cs typeface="Arial"/>
              </a:rPr>
              <a:t>Determine the </a:t>
            </a:r>
            <a:r>
              <a:rPr sz="2800" dirty="0">
                <a:latin typeface="Arial"/>
                <a:cs typeface="Arial"/>
              </a:rPr>
              <a:t>adjusted </a:t>
            </a:r>
            <a:r>
              <a:rPr sz="2800" spc="-5" dirty="0">
                <a:latin typeface="Arial"/>
                <a:cs typeface="Arial"/>
              </a:rPr>
              <a:t>inflow </a:t>
            </a:r>
            <a:r>
              <a:rPr sz="2800" dirty="0">
                <a:latin typeface="Arial"/>
                <a:cs typeface="Arial"/>
              </a:rPr>
              <a:t>during different  </a:t>
            </a:r>
            <a:r>
              <a:rPr sz="2800" spc="-5" dirty="0">
                <a:latin typeface="Arial"/>
                <a:cs typeface="Arial"/>
              </a:rPr>
              <a:t>months as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follows:</a:t>
            </a:r>
            <a:endParaRPr sz="2800">
              <a:latin typeface="Arial"/>
              <a:cs typeface="Arial"/>
            </a:endParaRPr>
          </a:p>
          <a:p>
            <a:pPr marL="12700" marR="22860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latin typeface="Arial"/>
                <a:cs typeface="Arial"/>
              </a:rPr>
              <a:t>Adjusted inflow = Stream inflow + </a:t>
            </a:r>
            <a:r>
              <a:rPr sz="2800" dirty="0">
                <a:latin typeface="Arial"/>
                <a:cs typeface="Arial"/>
              </a:rPr>
              <a:t>Precipitation </a:t>
            </a:r>
            <a:r>
              <a:rPr sz="2800" spc="-5" dirty="0">
                <a:latin typeface="Arial"/>
                <a:cs typeface="Arial"/>
              </a:rPr>
              <a:t>-  Evaporation – Downstream</a:t>
            </a:r>
            <a:r>
              <a:rPr sz="2800" spc="4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Discharge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050">
              <a:latin typeface="Arial"/>
              <a:cs typeface="Arial"/>
            </a:endParaRPr>
          </a:p>
          <a:p>
            <a:pPr marL="12700" marR="1056005">
              <a:lnSpc>
                <a:spcPct val="100000"/>
              </a:lnSpc>
              <a:buAutoNum type="arabicPeriod" startAt="7"/>
              <a:tabLst>
                <a:tab pos="406400" algn="l"/>
              </a:tabLst>
            </a:pPr>
            <a:r>
              <a:rPr sz="2800" spc="-5" dirty="0">
                <a:latin typeface="Arial"/>
                <a:cs typeface="Arial"/>
              </a:rPr>
              <a:t>Compute the </a:t>
            </a:r>
            <a:r>
              <a:rPr sz="2800" dirty="0">
                <a:latin typeface="Arial"/>
                <a:cs typeface="Arial"/>
              </a:rPr>
              <a:t>storage </a:t>
            </a:r>
            <a:r>
              <a:rPr sz="2800" spc="-5" dirty="0">
                <a:latin typeface="Arial"/>
                <a:cs typeface="Arial"/>
              </a:rPr>
              <a:t>capacity for </a:t>
            </a:r>
            <a:r>
              <a:rPr sz="2800" dirty="0">
                <a:latin typeface="Arial"/>
                <a:cs typeface="Arial"/>
              </a:rPr>
              <a:t>each  </a:t>
            </a:r>
            <a:r>
              <a:rPr sz="2800" spc="-5" dirty="0">
                <a:latin typeface="Arial"/>
                <a:cs typeface="Arial"/>
              </a:rPr>
              <a:t>months.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Arial"/>
                <a:cs typeface="Arial"/>
              </a:rPr>
              <a:t>Storage </a:t>
            </a:r>
            <a:r>
              <a:rPr sz="2800" dirty="0">
                <a:latin typeface="Arial"/>
                <a:cs typeface="Arial"/>
              </a:rPr>
              <a:t>required </a:t>
            </a:r>
            <a:r>
              <a:rPr sz="2800" spc="-5" dirty="0">
                <a:latin typeface="Arial"/>
                <a:cs typeface="Arial"/>
              </a:rPr>
              <a:t>= Adjusted inflow –</a:t>
            </a:r>
            <a:r>
              <a:rPr sz="2800" spc="9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Demand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050">
              <a:latin typeface="Arial"/>
              <a:cs typeface="Arial"/>
            </a:endParaRPr>
          </a:p>
          <a:p>
            <a:pPr marL="12700" marR="83185">
              <a:lnSpc>
                <a:spcPct val="100000"/>
              </a:lnSpc>
              <a:buAutoNum type="arabicPeriod" startAt="8"/>
              <a:tabLst>
                <a:tab pos="406400" algn="l"/>
              </a:tabLst>
            </a:pPr>
            <a:r>
              <a:rPr sz="2800" spc="-5" dirty="0">
                <a:latin typeface="Arial"/>
                <a:cs typeface="Arial"/>
              </a:rPr>
              <a:t>Determine the total </a:t>
            </a:r>
            <a:r>
              <a:rPr sz="2800" dirty="0">
                <a:latin typeface="Arial"/>
                <a:cs typeface="Arial"/>
              </a:rPr>
              <a:t>storage capacity </a:t>
            </a:r>
            <a:r>
              <a:rPr sz="2800" spc="-5" dirty="0">
                <a:latin typeface="Arial"/>
                <a:cs typeface="Arial"/>
              </a:rPr>
              <a:t>of the  </a:t>
            </a:r>
            <a:r>
              <a:rPr sz="2800" dirty="0">
                <a:latin typeface="Arial"/>
                <a:cs typeface="Arial"/>
              </a:rPr>
              <a:t>reservoir </a:t>
            </a:r>
            <a:r>
              <a:rPr sz="2800" spc="-5" dirty="0">
                <a:latin typeface="Arial"/>
                <a:cs typeface="Arial"/>
              </a:rPr>
              <a:t>by adding the </a:t>
            </a:r>
            <a:r>
              <a:rPr sz="2800" dirty="0">
                <a:latin typeface="Arial"/>
                <a:cs typeface="Arial"/>
              </a:rPr>
              <a:t>storages required </a:t>
            </a:r>
            <a:r>
              <a:rPr sz="2800" spc="-5" dirty="0">
                <a:latin typeface="Arial"/>
                <a:cs typeface="Arial"/>
              </a:rPr>
              <a:t>found  in Step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7.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370" y="581659"/>
            <a:ext cx="74923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C00000"/>
                </a:solidFill>
              </a:rPr>
              <a:t>Determination of </a:t>
            </a:r>
            <a:r>
              <a:rPr spc="-5" dirty="0">
                <a:solidFill>
                  <a:srgbClr val="C00000"/>
                </a:solidFill>
              </a:rPr>
              <a:t>Yield </a:t>
            </a:r>
            <a:r>
              <a:rPr dirty="0">
                <a:solidFill>
                  <a:srgbClr val="C00000"/>
                </a:solidFill>
              </a:rPr>
              <a:t>of </a:t>
            </a:r>
            <a:r>
              <a:rPr spc="-5" dirty="0">
                <a:solidFill>
                  <a:srgbClr val="C00000"/>
                </a:solidFill>
              </a:rPr>
              <a:t>a</a:t>
            </a:r>
            <a:r>
              <a:rPr spc="-114" dirty="0">
                <a:solidFill>
                  <a:srgbClr val="C00000"/>
                </a:solidFill>
              </a:rPr>
              <a:t> </a:t>
            </a:r>
            <a:r>
              <a:rPr dirty="0">
                <a:solidFill>
                  <a:srgbClr val="C00000"/>
                </a:solidFill>
              </a:rPr>
              <a:t>Reservoir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292809"/>
            <a:ext cx="8003540" cy="44640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yield from </a:t>
            </a:r>
            <a:r>
              <a:rPr sz="2800" spc="-5" dirty="0">
                <a:latin typeface="Arial"/>
                <a:cs typeface="Arial"/>
              </a:rPr>
              <a:t>a </a:t>
            </a:r>
            <a:r>
              <a:rPr sz="2800" dirty="0">
                <a:latin typeface="Arial"/>
                <a:cs typeface="Arial"/>
              </a:rPr>
              <a:t>reservoir </a:t>
            </a:r>
            <a:r>
              <a:rPr sz="2800" spc="-5" dirty="0">
                <a:latin typeface="Arial"/>
                <a:cs typeface="Arial"/>
              </a:rPr>
              <a:t>of a </a:t>
            </a:r>
            <a:r>
              <a:rPr sz="2800" dirty="0">
                <a:latin typeface="Arial"/>
                <a:cs typeface="Arial"/>
              </a:rPr>
              <a:t>given capacity  </a:t>
            </a:r>
            <a:r>
              <a:rPr sz="2800" spc="-5" dirty="0">
                <a:latin typeface="Arial"/>
                <a:cs typeface="Arial"/>
              </a:rPr>
              <a:t>can be </a:t>
            </a:r>
            <a:r>
              <a:rPr sz="2800" dirty="0">
                <a:latin typeface="Arial"/>
                <a:cs typeface="Arial"/>
              </a:rPr>
              <a:t>determined </a:t>
            </a:r>
            <a:r>
              <a:rPr sz="2800" spc="-5" dirty="0">
                <a:latin typeface="Arial"/>
                <a:cs typeface="Arial"/>
              </a:rPr>
              <a:t>by the use of the </a:t>
            </a:r>
            <a:r>
              <a:rPr sz="2800" dirty="0">
                <a:latin typeface="Arial"/>
                <a:cs typeface="Arial"/>
              </a:rPr>
              <a:t>mass </a:t>
            </a:r>
            <a:r>
              <a:rPr sz="2800" spc="-5" dirty="0">
                <a:latin typeface="Arial"/>
                <a:cs typeface="Arial"/>
              </a:rPr>
              <a:t>inflow  curve</a:t>
            </a:r>
            <a:endParaRPr sz="2800">
              <a:latin typeface="Arial"/>
              <a:cs typeface="Arial"/>
            </a:endParaRPr>
          </a:p>
          <a:p>
            <a:pPr marL="527685" marR="273685" lvl="1" indent="-122555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801370" algn="l"/>
              </a:tabLst>
            </a:pPr>
            <a:r>
              <a:rPr sz="2800" spc="-5" dirty="0">
                <a:latin typeface="Arial"/>
                <a:cs typeface="Arial"/>
              </a:rPr>
              <a:t>Prepare the mass inflow curve from the </a:t>
            </a:r>
            <a:r>
              <a:rPr sz="2800" dirty="0">
                <a:latin typeface="Arial"/>
                <a:cs typeface="Arial"/>
              </a:rPr>
              <a:t>flow  hydrograph of the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river.</a:t>
            </a:r>
            <a:endParaRPr sz="2800">
              <a:latin typeface="Arial"/>
              <a:cs typeface="Arial"/>
            </a:endParaRPr>
          </a:p>
          <a:p>
            <a:pPr marL="355600" marR="37465" lvl="1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749300" algn="l"/>
              </a:tabLst>
            </a:pPr>
            <a:r>
              <a:rPr sz="2800" spc="-5" dirty="0">
                <a:latin typeface="Arial"/>
                <a:cs typeface="Arial"/>
              </a:rPr>
              <a:t>Draw tangents </a:t>
            </a:r>
            <a:r>
              <a:rPr sz="2800" spc="-10" dirty="0">
                <a:latin typeface="Arial"/>
                <a:cs typeface="Arial"/>
              </a:rPr>
              <a:t>AB, </a:t>
            </a:r>
            <a:r>
              <a:rPr sz="2800" spc="-5" dirty="0">
                <a:latin typeface="Arial"/>
                <a:cs typeface="Arial"/>
              </a:rPr>
              <a:t>FG, </a:t>
            </a:r>
            <a:r>
              <a:rPr sz="2800" dirty="0">
                <a:latin typeface="Arial"/>
                <a:cs typeface="Arial"/>
              </a:rPr>
              <a:t>etc. </a:t>
            </a:r>
            <a:r>
              <a:rPr sz="2800" spc="-5" dirty="0">
                <a:latin typeface="Arial"/>
                <a:cs typeface="Arial"/>
              </a:rPr>
              <a:t>at the crests A, F,  </a:t>
            </a:r>
            <a:r>
              <a:rPr sz="2800" dirty="0">
                <a:latin typeface="Arial"/>
                <a:cs typeface="Arial"/>
              </a:rPr>
              <a:t>etc. </a:t>
            </a:r>
            <a:r>
              <a:rPr sz="2800" spc="-5" dirty="0">
                <a:latin typeface="Arial"/>
                <a:cs typeface="Arial"/>
              </a:rPr>
              <a:t>of the </a:t>
            </a:r>
            <a:r>
              <a:rPr sz="2800" dirty="0">
                <a:latin typeface="Arial"/>
                <a:cs typeface="Arial"/>
              </a:rPr>
              <a:t>mass </a:t>
            </a:r>
            <a:r>
              <a:rPr sz="2800" spc="-5" dirty="0">
                <a:latin typeface="Arial"/>
                <a:cs typeface="Arial"/>
              </a:rPr>
              <a:t>inflow curve in </a:t>
            </a:r>
            <a:r>
              <a:rPr sz="2800" dirty="0">
                <a:latin typeface="Arial"/>
                <a:cs typeface="Arial"/>
              </a:rPr>
              <a:t>such </a:t>
            </a:r>
            <a:r>
              <a:rPr sz="2800" spc="-5" dirty="0">
                <a:latin typeface="Arial"/>
                <a:cs typeface="Arial"/>
              </a:rPr>
              <a:t>a way </a:t>
            </a:r>
            <a:r>
              <a:rPr sz="2800" dirty="0">
                <a:latin typeface="Arial"/>
                <a:cs typeface="Arial"/>
              </a:rPr>
              <a:t>that  </a:t>
            </a:r>
            <a:r>
              <a:rPr sz="2800" spc="-5" dirty="0">
                <a:latin typeface="Arial"/>
                <a:cs typeface="Arial"/>
              </a:rPr>
              <a:t>the maximum </a:t>
            </a:r>
            <a:r>
              <a:rPr sz="2800" dirty="0">
                <a:latin typeface="Arial"/>
                <a:cs typeface="Arial"/>
              </a:rPr>
              <a:t>departure (intercept) </a:t>
            </a:r>
            <a:r>
              <a:rPr sz="2800" spc="-5" dirty="0">
                <a:latin typeface="Arial"/>
                <a:cs typeface="Arial"/>
              </a:rPr>
              <a:t>of these  tangents </a:t>
            </a:r>
            <a:r>
              <a:rPr sz="2800" dirty="0">
                <a:latin typeface="Arial"/>
                <a:cs typeface="Arial"/>
              </a:rPr>
              <a:t>from </a:t>
            </a:r>
            <a:r>
              <a:rPr sz="2800" spc="-5" dirty="0">
                <a:latin typeface="Arial"/>
                <a:cs typeface="Arial"/>
              </a:rPr>
              <a:t>the mass inflow curve is </a:t>
            </a:r>
            <a:r>
              <a:rPr sz="2800" dirty="0">
                <a:latin typeface="Arial"/>
                <a:cs typeface="Arial"/>
              </a:rPr>
              <a:t>equal </a:t>
            </a:r>
            <a:r>
              <a:rPr sz="2800" spc="-5" dirty="0">
                <a:latin typeface="Arial"/>
                <a:cs typeface="Arial"/>
              </a:rPr>
              <a:t>to  the given </a:t>
            </a:r>
            <a:r>
              <a:rPr sz="2800" dirty="0">
                <a:latin typeface="Arial"/>
                <a:cs typeface="Arial"/>
              </a:rPr>
              <a:t>reservoir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capacity.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1555" y="637374"/>
            <a:ext cx="8025383" cy="55279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9203" y="497535"/>
            <a:ext cx="7466965" cy="48063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39700">
              <a:lnSpc>
                <a:spcPct val="100000"/>
              </a:lnSpc>
              <a:spcBef>
                <a:spcPts val="105"/>
              </a:spcBef>
              <a:buAutoNum type="arabicPeriod" startAt="3"/>
              <a:tabLst>
                <a:tab pos="462280" algn="l"/>
              </a:tabLst>
            </a:pPr>
            <a:r>
              <a:rPr sz="3200" dirty="0">
                <a:latin typeface="Arial"/>
                <a:cs typeface="Arial"/>
              </a:rPr>
              <a:t>Measure </a:t>
            </a:r>
            <a:r>
              <a:rPr sz="3200" spc="-5" dirty="0">
                <a:latin typeface="Arial"/>
                <a:cs typeface="Arial"/>
              </a:rPr>
              <a:t>the </a:t>
            </a:r>
            <a:r>
              <a:rPr sz="3200" dirty="0">
                <a:latin typeface="Arial"/>
                <a:cs typeface="Arial"/>
              </a:rPr>
              <a:t>slopes of </a:t>
            </a:r>
            <a:r>
              <a:rPr sz="3200" spc="-5" dirty="0">
                <a:latin typeface="Arial"/>
                <a:cs typeface="Arial"/>
              </a:rPr>
              <a:t>all the</a:t>
            </a:r>
            <a:r>
              <a:rPr sz="3200" spc="-114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tangents  drawn </a:t>
            </a:r>
            <a:r>
              <a:rPr sz="3200" dirty="0">
                <a:latin typeface="Arial"/>
                <a:cs typeface="Arial"/>
              </a:rPr>
              <a:t>in Step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2.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AutoNum type="arabicPeriod" startAt="3"/>
            </a:pPr>
            <a:endParaRPr sz="4650">
              <a:latin typeface="Arial"/>
              <a:cs typeface="Arial"/>
            </a:endParaRPr>
          </a:p>
          <a:p>
            <a:pPr marL="12700" marR="929005">
              <a:lnSpc>
                <a:spcPct val="100000"/>
              </a:lnSpc>
              <a:buAutoNum type="arabicPeriod" startAt="3"/>
              <a:tabLst>
                <a:tab pos="462280" algn="l"/>
              </a:tabLst>
            </a:pPr>
            <a:r>
              <a:rPr sz="3200" spc="-5" dirty="0">
                <a:latin typeface="Arial"/>
                <a:cs typeface="Arial"/>
              </a:rPr>
              <a:t>Determine the slope </a:t>
            </a:r>
            <a:r>
              <a:rPr sz="3200" dirty="0">
                <a:latin typeface="Arial"/>
                <a:cs typeface="Arial"/>
              </a:rPr>
              <a:t>of </a:t>
            </a:r>
            <a:r>
              <a:rPr sz="3200" spc="-5" dirty="0">
                <a:latin typeface="Arial"/>
                <a:cs typeface="Arial"/>
              </a:rPr>
              <a:t>the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flattest  tangent.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AutoNum type="arabicPeriod" startAt="3"/>
            </a:pPr>
            <a:endParaRPr sz="465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buAutoNum type="arabicPeriod" startAt="3"/>
              <a:tabLst>
                <a:tab pos="462280" algn="l"/>
              </a:tabLst>
            </a:pPr>
            <a:r>
              <a:rPr sz="3200" dirty="0">
                <a:latin typeface="Arial"/>
                <a:cs typeface="Arial"/>
              </a:rPr>
              <a:t>Draw </a:t>
            </a:r>
            <a:r>
              <a:rPr sz="3200" spc="-5" dirty="0">
                <a:latin typeface="Arial"/>
                <a:cs typeface="Arial"/>
              </a:rPr>
              <a:t>the mass demand </a:t>
            </a:r>
            <a:r>
              <a:rPr sz="3200" dirty="0">
                <a:latin typeface="Arial"/>
                <a:cs typeface="Arial"/>
              </a:rPr>
              <a:t>curve from</a:t>
            </a:r>
            <a:r>
              <a:rPr sz="3200" spc="-114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the  </a:t>
            </a:r>
            <a:r>
              <a:rPr sz="3200" dirty="0">
                <a:latin typeface="Arial"/>
                <a:cs typeface="Arial"/>
              </a:rPr>
              <a:t>slope of the </a:t>
            </a:r>
            <a:r>
              <a:rPr sz="3200" spc="-5" dirty="0">
                <a:latin typeface="Arial"/>
                <a:cs typeface="Arial"/>
              </a:rPr>
              <a:t>flattest tangent </a:t>
            </a:r>
            <a:r>
              <a:rPr sz="3200" dirty="0">
                <a:latin typeface="Arial"/>
                <a:cs typeface="Arial"/>
              </a:rPr>
              <a:t>(see insect).  The yield is </a:t>
            </a:r>
            <a:r>
              <a:rPr sz="3200" spc="-5" dirty="0">
                <a:latin typeface="Arial"/>
                <a:cs typeface="Arial"/>
              </a:rPr>
              <a:t>equal </a:t>
            </a:r>
            <a:r>
              <a:rPr sz="3200" dirty="0">
                <a:latin typeface="Arial"/>
                <a:cs typeface="Arial"/>
              </a:rPr>
              <a:t>to </a:t>
            </a:r>
            <a:r>
              <a:rPr sz="3200" spc="-5" dirty="0">
                <a:latin typeface="Arial"/>
                <a:cs typeface="Arial"/>
              </a:rPr>
              <a:t>the </a:t>
            </a:r>
            <a:r>
              <a:rPr sz="3200" dirty="0">
                <a:latin typeface="Arial"/>
                <a:cs typeface="Arial"/>
              </a:rPr>
              <a:t>slope of </a:t>
            </a:r>
            <a:r>
              <a:rPr sz="3200" spc="-5" dirty="0">
                <a:latin typeface="Arial"/>
                <a:cs typeface="Arial"/>
              </a:rPr>
              <a:t>this</a:t>
            </a:r>
            <a:r>
              <a:rPr sz="3200" spc="-14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line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0413" y="430733"/>
            <a:ext cx="55886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C00000"/>
                </a:solidFill>
              </a:rPr>
              <a:t>Reservoir</a:t>
            </a:r>
            <a:r>
              <a:rPr sz="4000" spc="10" dirty="0">
                <a:solidFill>
                  <a:srgbClr val="C00000"/>
                </a:solidFill>
              </a:rPr>
              <a:t> </a:t>
            </a:r>
            <a:r>
              <a:rPr sz="4000" spc="-5" dirty="0">
                <a:solidFill>
                  <a:srgbClr val="C00000"/>
                </a:solidFill>
              </a:rPr>
              <a:t>Sedimentation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602993"/>
            <a:ext cx="7865745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is a </a:t>
            </a:r>
            <a:r>
              <a:rPr sz="2800" dirty="0">
                <a:latin typeface="Arial"/>
                <a:cs typeface="Arial"/>
              </a:rPr>
              <a:t>difficult </a:t>
            </a:r>
            <a:r>
              <a:rPr sz="2800" spc="-5" dirty="0">
                <a:latin typeface="Arial"/>
                <a:cs typeface="Arial"/>
              </a:rPr>
              <a:t>problem for which an </a:t>
            </a:r>
            <a:r>
              <a:rPr sz="2800" dirty="0">
                <a:latin typeface="Arial"/>
                <a:cs typeface="Arial"/>
              </a:rPr>
              <a:t>economical  solution </a:t>
            </a:r>
            <a:r>
              <a:rPr sz="2800" spc="-5" dirty="0">
                <a:latin typeface="Arial"/>
                <a:cs typeface="Arial"/>
              </a:rPr>
              <a:t>has </a:t>
            </a:r>
            <a:r>
              <a:rPr sz="2800" dirty="0">
                <a:latin typeface="Arial"/>
                <a:cs typeface="Arial"/>
              </a:rPr>
              <a:t>not </a:t>
            </a:r>
            <a:r>
              <a:rPr sz="2800" spc="-5" dirty="0">
                <a:latin typeface="Arial"/>
                <a:cs typeface="Arial"/>
              </a:rPr>
              <a:t>yet been </a:t>
            </a:r>
            <a:r>
              <a:rPr sz="2800" dirty="0">
                <a:latin typeface="Arial"/>
                <a:cs typeface="Arial"/>
              </a:rPr>
              <a:t>discovered, </a:t>
            </a:r>
            <a:r>
              <a:rPr sz="2800" spc="-5" dirty="0">
                <a:latin typeface="Arial"/>
                <a:cs typeface="Arial"/>
              </a:rPr>
              <a:t>except by  providing a “dead storage” to accommodate the  deposits </a:t>
            </a:r>
            <a:r>
              <a:rPr sz="2800" dirty="0">
                <a:latin typeface="Arial"/>
                <a:cs typeface="Arial"/>
              </a:rPr>
              <a:t>during </a:t>
            </a:r>
            <a:r>
              <a:rPr sz="2800" spc="-5" dirty="0">
                <a:latin typeface="Arial"/>
                <a:cs typeface="Arial"/>
              </a:rPr>
              <a:t>the life of the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dam.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4419980"/>
            <a:ext cx="766762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dirty="0">
                <a:latin typeface="Arial"/>
                <a:cs typeface="Arial"/>
              </a:rPr>
              <a:t>Disintegration, </a:t>
            </a:r>
            <a:r>
              <a:rPr sz="2800" spc="-5" dirty="0">
                <a:latin typeface="Arial"/>
                <a:cs typeface="Arial"/>
              </a:rPr>
              <a:t>erosion, </a:t>
            </a:r>
            <a:r>
              <a:rPr sz="2800" dirty="0">
                <a:latin typeface="Arial"/>
                <a:cs typeface="Arial"/>
              </a:rPr>
              <a:t>transportation, </a:t>
            </a:r>
            <a:r>
              <a:rPr sz="2800" spc="-5" dirty="0">
                <a:latin typeface="Arial"/>
                <a:cs typeface="Arial"/>
              </a:rPr>
              <a:t>and  sedimentation, are the </a:t>
            </a:r>
            <a:r>
              <a:rPr sz="2800" dirty="0">
                <a:latin typeface="Arial"/>
                <a:cs typeface="Arial"/>
              </a:rPr>
              <a:t>different </a:t>
            </a:r>
            <a:r>
              <a:rPr sz="2800" spc="-5" dirty="0">
                <a:latin typeface="Arial"/>
                <a:cs typeface="Arial"/>
              </a:rPr>
              <a:t>stages leading  to </a:t>
            </a:r>
            <a:r>
              <a:rPr sz="2800" dirty="0">
                <a:latin typeface="Arial"/>
                <a:cs typeface="Arial"/>
              </a:rPr>
              <a:t>silting of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reservoir.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9546" y="692746"/>
            <a:ext cx="8064881" cy="54725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1708" y="650494"/>
            <a:ext cx="61855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Causes of</a:t>
            </a:r>
            <a:r>
              <a:rPr sz="4400" spc="-40" dirty="0"/>
              <a:t> </a:t>
            </a:r>
            <a:r>
              <a:rPr sz="4400" dirty="0"/>
              <a:t>sedimentation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24352"/>
            <a:ext cx="6976109" cy="295211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Nature of soil </a:t>
            </a:r>
            <a:r>
              <a:rPr sz="3200" spc="-10" dirty="0">
                <a:latin typeface="Arial"/>
                <a:cs typeface="Arial"/>
              </a:rPr>
              <a:t>in </a:t>
            </a:r>
            <a:r>
              <a:rPr sz="3200" spc="-5" dirty="0">
                <a:latin typeface="Arial"/>
                <a:cs typeface="Arial"/>
              </a:rPr>
              <a:t>catchment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area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Topography </a:t>
            </a:r>
            <a:r>
              <a:rPr sz="3200" dirty="0">
                <a:latin typeface="Arial"/>
                <a:cs typeface="Arial"/>
              </a:rPr>
              <a:t>of </a:t>
            </a:r>
            <a:r>
              <a:rPr sz="3200" spc="-5" dirty="0">
                <a:latin typeface="Arial"/>
                <a:cs typeface="Arial"/>
              </a:rPr>
              <a:t>the catchment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area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Cultivation </a:t>
            </a:r>
            <a:r>
              <a:rPr sz="3200" dirty="0">
                <a:latin typeface="Arial"/>
                <a:cs typeface="Arial"/>
              </a:rPr>
              <a:t>in catchment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area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Vegetation </a:t>
            </a:r>
            <a:r>
              <a:rPr sz="3200" dirty="0">
                <a:latin typeface="Arial"/>
                <a:cs typeface="Arial"/>
              </a:rPr>
              <a:t>cover in catchment</a:t>
            </a:r>
            <a:r>
              <a:rPr sz="3200" spc="-1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area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Intensity </a:t>
            </a:r>
            <a:r>
              <a:rPr sz="3200" dirty="0">
                <a:latin typeface="Arial"/>
                <a:cs typeface="Arial"/>
              </a:rPr>
              <a:t>of </a:t>
            </a:r>
            <a:r>
              <a:rPr sz="3200" spc="-5" dirty="0">
                <a:latin typeface="Arial"/>
                <a:cs typeface="Arial"/>
              </a:rPr>
              <a:t>rainfall </a:t>
            </a:r>
            <a:r>
              <a:rPr sz="3200" dirty="0">
                <a:latin typeface="Arial"/>
                <a:cs typeface="Arial"/>
              </a:rPr>
              <a:t>in </a:t>
            </a:r>
            <a:r>
              <a:rPr sz="3200" spc="-5" dirty="0">
                <a:latin typeface="Arial"/>
                <a:cs typeface="Arial"/>
              </a:rPr>
              <a:t>catchment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area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35860" y="354533"/>
            <a:ext cx="52762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C00000"/>
                </a:solidFill>
              </a:rPr>
              <a:t>Sediment</a:t>
            </a:r>
            <a:r>
              <a:rPr sz="4000" spc="-25" dirty="0">
                <a:solidFill>
                  <a:srgbClr val="C00000"/>
                </a:solidFill>
              </a:rPr>
              <a:t> </a:t>
            </a:r>
            <a:r>
              <a:rPr sz="4000" spc="-5" dirty="0">
                <a:solidFill>
                  <a:srgbClr val="C00000"/>
                </a:solidFill>
              </a:rPr>
              <a:t>Management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46303" y="1240993"/>
            <a:ext cx="8074025" cy="397764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5080" indent="-342900" algn="just">
              <a:lnSpc>
                <a:spcPts val="3460"/>
              </a:lnSpc>
              <a:spcBef>
                <a:spcPts val="535"/>
              </a:spcBef>
              <a:buChar char="•"/>
              <a:tabLst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Maximum efforts should water should </a:t>
            </a:r>
            <a:r>
              <a:rPr sz="3200" spc="-10" dirty="0">
                <a:latin typeface="Arial"/>
                <a:cs typeface="Arial"/>
              </a:rPr>
              <a:t>be  </a:t>
            </a:r>
            <a:r>
              <a:rPr sz="3200" spc="-5" dirty="0">
                <a:latin typeface="Arial"/>
                <a:cs typeface="Arial"/>
              </a:rPr>
              <a:t>released </a:t>
            </a:r>
            <a:r>
              <a:rPr sz="3200" dirty="0">
                <a:latin typeface="Arial"/>
                <a:cs typeface="Arial"/>
              </a:rPr>
              <a:t>so </a:t>
            </a:r>
            <a:r>
              <a:rPr sz="3200" spc="-5" dirty="0">
                <a:latin typeface="Arial"/>
                <a:cs typeface="Arial"/>
              </a:rPr>
              <a:t>that </a:t>
            </a:r>
            <a:r>
              <a:rPr sz="3200" dirty="0">
                <a:latin typeface="Arial"/>
                <a:cs typeface="Arial"/>
              </a:rPr>
              <a:t>less </a:t>
            </a:r>
            <a:r>
              <a:rPr sz="3200" spc="-5" dirty="0">
                <a:latin typeface="Arial"/>
                <a:cs typeface="Arial"/>
              </a:rPr>
              <a:t>sediments should  retain in </a:t>
            </a:r>
            <a:r>
              <a:rPr sz="3200" dirty="0">
                <a:latin typeface="Arial"/>
                <a:cs typeface="Arial"/>
              </a:rPr>
              <a:t>reservoir. </a:t>
            </a:r>
            <a:r>
              <a:rPr sz="3200" spc="-5" dirty="0">
                <a:latin typeface="Arial"/>
                <a:cs typeface="Arial"/>
              </a:rPr>
              <a:t>Following options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are:</a:t>
            </a:r>
            <a:endParaRPr sz="32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330"/>
              </a:spcBef>
              <a:buChar char="–"/>
              <a:tabLst>
                <a:tab pos="756920" algn="l"/>
              </a:tabLst>
            </a:pPr>
            <a:r>
              <a:rPr sz="3200" dirty="0">
                <a:latin typeface="Arial"/>
                <a:cs typeface="Arial"/>
              </a:rPr>
              <a:t>Catchment</a:t>
            </a:r>
            <a:r>
              <a:rPr sz="3200" spc="-5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Vegetation</a:t>
            </a:r>
            <a:endParaRPr sz="3200">
              <a:latin typeface="Arial"/>
              <a:cs typeface="Arial"/>
            </a:endParaRPr>
          </a:p>
          <a:p>
            <a:pPr marL="756285" marR="6350" lvl="1" indent="-287020">
              <a:lnSpc>
                <a:spcPts val="3460"/>
              </a:lnSpc>
              <a:spcBef>
                <a:spcPts val="815"/>
              </a:spcBef>
              <a:buChar char="–"/>
              <a:tabLst>
                <a:tab pos="756920" algn="l"/>
                <a:tab pos="3248025" algn="l"/>
                <a:tab pos="3798570" algn="l"/>
                <a:tab pos="5025390" algn="l"/>
                <a:tab pos="6953884" algn="l"/>
              </a:tabLst>
            </a:pPr>
            <a:r>
              <a:rPr sz="3200" dirty="0">
                <a:latin typeface="Arial"/>
                <a:cs typeface="Arial"/>
              </a:rPr>
              <a:t>Cons</a:t>
            </a:r>
            <a:r>
              <a:rPr sz="3200" spc="-20" dirty="0">
                <a:latin typeface="Arial"/>
                <a:cs typeface="Arial"/>
              </a:rPr>
              <a:t>t</a:t>
            </a:r>
            <a:r>
              <a:rPr sz="3200" dirty="0">
                <a:latin typeface="Arial"/>
                <a:cs typeface="Arial"/>
              </a:rPr>
              <a:t>r</a:t>
            </a:r>
            <a:r>
              <a:rPr sz="3200" spc="-20" dirty="0">
                <a:latin typeface="Arial"/>
                <a:cs typeface="Arial"/>
              </a:rPr>
              <a:t>u</a:t>
            </a:r>
            <a:r>
              <a:rPr sz="3200" dirty="0">
                <a:latin typeface="Arial"/>
                <a:cs typeface="Arial"/>
              </a:rPr>
              <a:t>ction	</a:t>
            </a:r>
            <a:r>
              <a:rPr sz="3200" spc="-10" dirty="0">
                <a:latin typeface="Arial"/>
                <a:cs typeface="Arial"/>
              </a:rPr>
              <a:t>o</a:t>
            </a:r>
            <a:r>
              <a:rPr sz="3200" dirty="0">
                <a:latin typeface="Arial"/>
                <a:cs typeface="Arial"/>
              </a:rPr>
              <a:t>f	coff</a:t>
            </a:r>
            <a:r>
              <a:rPr sz="3200" spc="-25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r	d</a:t>
            </a:r>
            <a:r>
              <a:rPr sz="3200" spc="-10" dirty="0">
                <a:latin typeface="Arial"/>
                <a:cs typeface="Arial"/>
              </a:rPr>
              <a:t>a</a:t>
            </a:r>
            <a:r>
              <a:rPr sz="3200" dirty="0">
                <a:latin typeface="Arial"/>
                <a:cs typeface="Arial"/>
              </a:rPr>
              <a:t>ms/l</a:t>
            </a:r>
            <a:r>
              <a:rPr sz="3200" spc="-25" dirty="0">
                <a:latin typeface="Arial"/>
                <a:cs typeface="Arial"/>
              </a:rPr>
              <a:t>o</a:t>
            </a:r>
            <a:r>
              <a:rPr sz="3200" dirty="0">
                <a:latin typeface="Arial"/>
                <a:cs typeface="Arial"/>
              </a:rPr>
              <a:t>w	h</a:t>
            </a:r>
            <a:r>
              <a:rPr sz="3200" spc="-10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ig</a:t>
            </a:r>
            <a:r>
              <a:rPr sz="3200" spc="-15" dirty="0">
                <a:latin typeface="Arial"/>
                <a:cs typeface="Arial"/>
              </a:rPr>
              <a:t>h</a:t>
            </a:r>
            <a:r>
              <a:rPr sz="3200" dirty="0">
                <a:latin typeface="Arial"/>
                <a:cs typeface="Arial"/>
              </a:rPr>
              <a:t>t  barriers</a:t>
            </a:r>
            <a:endParaRPr sz="32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330"/>
              </a:spcBef>
              <a:buChar char="–"/>
              <a:tabLst>
                <a:tab pos="756920" algn="l"/>
              </a:tabLst>
            </a:pPr>
            <a:r>
              <a:rPr sz="3200" spc="-5" dirty="0">
                <a:latin typeface="Arial"/>
                <a:cs typeface="Arial"/>
              </a:rPr>
              <a:t>Flushing and desilting of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sediments</a:t>
            </a:r>
            <a:endParaRPr sz="32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384"/>
              </a:spcBef>
              <a:buChar char="–"/>
              <a:tabLst>
                <a:tab pos="756920" algn="l"/>
              </a:tabLst>
            </a:pPr>
            <a:r>
              <a:rPr sz="3200" spc="-5" dirty="0">
                <a:latin typeface="Arial"/>
                <a:cs typeface="Arial"/>
              </a:rPr>
              <a:t>Low </a:t>
            </a:r>
            <a:r>
              <a:rPr sz="3200" dirty="0">
                <a:latin typeface="Arial"/>
                <a:cs typeface="Arial"/>
              </a:rPr>
              <a:t>level </a:t>
            </a:r>
            <a:r>
              <a:rPr sz="3200" spc="-5" dirty="0">
                <a:latin typeface="Arial"/>
                <a:cs typeface="Arial"/>
              </a:rPr>
              <a:t>outlets </a:t>
            </a:r>
            <a:r>
              <a:rPr sz="3200" dirty="0">
                <a:latin typeface="Arial"/>
                <a:cs typeface="Arial"/>
              </a:rPr>
              <a:t>/ </a:t>
            </a:r>
            <a:r>
              <a:rPr sz="3200" spc="-5" dirty="0">
                <a:latin typeface="Arial"/>
                <a:cs typeface="Arial"/>
              </a:rPr>
              <a:t>sediment</a:t>
            </a:r>
            <a:r>
              <a:rPr sz="3200" spc="-6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sluicing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497535"/>
            <a:ext cx="6609715" cy="5684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Arial"/>
                <a:cs typeface="Arial"/>
              </a:rPr>
              <a:t>Storage </a:t>
            </a:r>
            <a:r>
              <a:rPr sz="3200" dirty="0">
                <a:latin typeface="Arial"/>
                <a:cs typeface="Arial"/>
              </a:rPr>
              <a:t>reservoir serve </a:t>
            </a:r>
            <a:r>
              <a:rPr sz="3200" spc="-5" dirty="0">
                <a:latin typeface="Arial"/>
                <a:cs typeface="Arial"/>
              </a:rPr>
              <a:t>the</a:t>
            </a:r>
            <a:r>
              <a:rPr sz="3200" spc="-11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following  purpose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: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Irrigation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Water</a:t>
            </a:r>
            <a:r>
              <a:rPr sz="3200" spc="-4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supply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Hydroelectric </a:t>
            </a:r>
            <a:r>
              <a:rPr sz="3200" spc="-5" dirty="0">
                <a:latin typeface="Arial"/>
                <a:cs typeface="Arial"/>
              </a:rPr>
              <a:t>power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generation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Flood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control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Navigation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Recreation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Development </a:t>
            </a:r>
            <a:r>
              <a:rPr sz="3200" dirty="0">
                <a:latin typeface="Arial"/>
                <a:cs typeface="Arial"/>
              </a:rPr>
              <a:t>of fish &amp; wild</a:t>
            </a:r>
            <a:r>
              <a:rPr sz="3200" spc="-8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life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Soil </a:t>
            </a:r>
            <a:r>
              <a:rPr sz="3200" dirty="0">
                <a:latin typeface="Arial"/>
                <a:cs typeface="Arial"/>
              </a:rPr>
              <a:t>conservation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9785" y="430733"/>
            <a:ext cx="49669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Catchment</a:t>
            </a:r>
            <a:r>
              <a:rPr sz="4000" spc="-10" dirty="0"/>
              <a:t> </a:t>
            </a:r>
            <a:r>
              <a:rPr sz="4000" spc="-5" dirty="0"/>
              <a:t>vegetation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381000" y="1219200"/>
            <a:ext cx="8382000" cy="5410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9785" y="506933"/>
            <a:ext cx="49669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Catchment</a:t>
            </a:r>
            <a:r>
              <a:rPr sz="4000" spc="-10" dirty="0"/>
              <a:t> </a:t>
            </a:r>
            <a:r>
              <a:rPr sz="4000" spc="-5" dirty="0"/>
              <a:t>vegetation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683564" y="1556854"/>
            <a:ext cx="7920863" cy="46804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2620" y="506933"/>
            <a:ext cx="378015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Wooden</a:t>
            </a:r>
            <a:r>
              <a:rPr sz="4000" spc="-40" dirty="0"/>
              <a:t> </a:t>
            </a:r>
            <a:r>
              <a:rPr sz="4000" spc="-5" dirty="0"/>
              <a:t>barriers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395541" y="1295361"/>
            <a:ext cx="8324088" cy="50139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82620" y="506933"/>
            <a:ext cx="378015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Wooden</a:t>
            </a:r>
            <a:r>
              <a:rPr sz="4000" spc="-40" dirty="0"/>
              <a:t> </a:t>
            </a:r>
            <a:r>
              <a:rPr sz="4000" spc="-5" dirty="0"/>
              <a:t>barriers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372135" y="1412747"/>
            <a:ext cx="8390890" cy="5130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9872" y="417017"/>
            <a:ext cx="660654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15565" marR="5080" indent="-2603500">
              <a:lnSpc>
                <a:spcPct val="100000"/>
              </a:lnSpc>
              <a:spcBef>
                <a:spcPts val="100"/>
              </a:spcBef>
            </a:pPr>
            <a:r>
              <a:rPr dirty="0"/>
              <a:t>Stepped watershed for</a:t>
            </a:r>
            <a:r>
              <a:rPr spc="-120" dirty="0"/>
              <a:t> </a:t>
            </a:r>
            <a:r>
              <a:rPr dirty="0"/>
              <a:t>sediment  </a:t>
            </a:r>
            <a:r>
              <a:rPr spc="-5" dirty="0"/>
              <a:t>control</a:t>
            </a:r>
          </a:p>
        </p:txBody>
      </p:sp>
      <p:sp>
        <p:nvSpPr>
          <p:cNvPr id="3" name="object 3"/>
          <p:cNvSpPr/>
          <p:nvPr/>
        </p:nvSpPr>
        <p:spPr>
          <a:xfrm>
            <a:off x="364832" y="1484845"/>
            <a:ext cx="8311642" cy="50405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62990" y="615137"/>
            <a:ext cx="74180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Flushing of </a:t>
            </a:r>
            <a:r>
              <a:rPr spc="-5" dirty="0"/>
              <a:t>sediments </a:t>
            </a:r>
            <a:r>
              <a:rPr dirty="0"/>
              <a:t>from</a:t>
            </a:r>
            <a:r>
              <a:rPr spc="-75" dirty="0"/>
              <a:t> </a:t>
            </a:r>
            <a:r>
              <a:rPr dirty="0"/>
              <a:t>reservoir</a:t>
            </a:r>
          </a:p>
        </p:txBody>
      </p:sp>
      <p:sp>
        <p:nvSpPr>
          <p:cNvPr id="3" name="object 3"/>
          <p:cNvSpPr/>
          <p:nvPr/>
        </p:nvSpPr>
        <p:spPr>
          <a:xfrm>
            <a:off x="395541" y="1268755"/>
            <a:ext cx="8386191" cy="518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27582" y="615137"/>
            <a:ext cx="70866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Mechanical desilting from</a:t>
            </a:r>
            <a:r>
              <a:rPr spc="-130" dirty="0"/>
              <a:t> </a:t>
            </a:r>
            <a:r>
              <a:rPr dirty="0"/>
              <a:t>reservoir</a:t>
            </a:r>
          </a:p>
        </p:txBody>
      </p:sp>
      <p:sp>
        <p:nvSpPr>
          <p:cNvPr id="3" name="object 3"/>
          <p:cNvSpPr/>
          <p:nvPr/>
        </p:nvSpPr>
        <p:spPr>
          <a:xfrm>
            <a:off x="467537" y="1295361"/>
            <a:ext cx="8524113" cy="51579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Sediment</a:t>
            </a:r>
            <a:r>
              <a:rPr spc="-100" dirty="0"/>
              <a:t> </a:t>
            </a:r>
            <a:r>
              <a:rPr dirty="0"/>
              <a:t>sluicing</a:t>
            </a:r>
          </a:p>
        </p:txBody>
      </p:sp>
      <p:sp>
        <p:nvSpPr>
          <p:cNvPr id="3" name="object 3"/>
          <p:cNvSpPr/>
          <p:nvPr/>
        </p:nvSpPr>
        <p:spPr>
          <a:xfrm>
            <a:off x="395541" y="1268730"/>
            <a:ext cx="8337169" cy="50726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Sediment</a:t>
            </a:r>
            <a:r>
              <a:rPr spc="-100" dirty="0"/>
              <a:t> </a:t>
            </a:r>
            <a:r>
              <a:rPr dirty="0"/>
              <a:t>sluicing</a:t>
            </a:r>
          </a:p>
        </p:txBody>
      </p:sp>
      <p:sp>
        <p:nvSpPr>
          <p:cNvPr id="3" name="object 3"/>
          <p:cNvSpPr/>
          <p:nvPr/>
        </p:nvSpPr>
        <p:spPr>
          <a:xfrm>
            <a:off x="611555" y="1412836"/>
            <a:ext cx="7791323" cy="46804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5541" y="476719"/>
            <a:ext cx="8280908" cy="59046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1601" y="374395"/>
            <a:ext cx="332295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C00000"/>
                </a:solidFill>
              </a:rPr>
              <a:t>Classification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757872" y="5069585"/>
            <a:ext cx="4765675" cy="36830"/>
          </a:xfrm>
          <a:custGeom>
            <a:avLst/>
            <a:gdLst/>
            <a:ahLst/>
            <a:cxnLst/>
            <a:rect l="l" t="t" r="r" b="b"/>
            <a:pathLst>
              <a:path w="4765675" h="36829">
                <a:moveTo>
                  <a:pt x="4765548" y="0"/>
                </a:moveTo>
                <a:lnTo>
                  <a:pt x="0" y="0"/>
                </a:lnTo>
                <a:lnTo>
                  <a:pt x="0" y="36575"/>
                </a:lnTo>
                <a:lnTo>
                  <a:pt x="4765548" y="36575"/>
                </a:lnTo>
                <a:lnTo>
                  <a:pt x="4765548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02437" y="1805177"/>
            <a:ext cx="8072120" cy="484759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355600" marR="5080" indent="-342900" algn="just">
              <a:lnSpc>
                <a:spcPct val="90000"/>
              </a:lnSpc>
              <a:spcBef>
                <a:spcPts val="430"/>
              </a:spcBef>
              <a:buFont typeface="Wingdings"/>
              <a:buChar char=""/>
              <a:tabLst>
                <a:tab pos="355600" algn="l"/>
              </a:tabLst>
            </a:pPr>
            <a:r>
              <a:rPr sz="2800" b="1" u="heavy" spc="-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Arial"/>
                <a:cs typeface="Arial"/>
              </a:rPr>
              <a:t>Storage </a:t>
            </a:r>
            <a:r>
              <a:rPr sz="2800" b="1" u="heavy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Arial"/>
                <a:cs typeface="Arial"/>
              </a:rPr>
              <a:t>Reservoirs:</a:t>
            </a:r>
            <a:r>
              <a:rPr sz="2800" b="1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Storage </a:t>
            </a:r>
            <a:r>
              <a:rPr sz="2800" dirty="0">
                <a:latin typeface="Arial"/>
                <a:cs typeface="Arial"/>
              </a:rPr>
              <a:t>reservoirs are  </a:t>
            </a:r>
            <a:r>
              <a:rPr sz="2800" spc="-5" dirty="0">
                <a:latin typeface="Arial"/>
                <a:cs typeface="Arial"/>
              </a:rPr>
              <a:t>also called </a:t>
            </a:r>
            <a:r>
              <a:rPr sz="2800" dirty="0">
                <a:latin typeface="Arial"/>
                <a:cs typeface="Arial"/>
              </a:rPr>
              <a:t>conservation reservoirs because they  </a:t>
            </a:r>
            <a:r>
              <a:rPr sz="2800" spc="-5" dirty="0">
                <a:latin typeface="Arial"/>
                <a:cs typeface="Arial"/>
              </a:rPr>
              <a:t>are used to conserve </a:t>
            </a:r>
            <a:r>
              <a:rPr sz="2800" dirty="0">
                <a:latin typeface="Arial"/>
                <a:cs typeface="Arial"/>
              </a:rPr>
              <a:t>water. </a:t>
            </a:r>
            <a:r>
              <a:rPr sz="2800" spc="-5" dirty="0">
                <a:latin typeface="Arial"/>
                <a:cs typeface="Arial"/>
              </a:rPr>
              <a:t>Storage reservoirs  </a:t>
            </a:r>
            <a:r>
              <a:rPr sz="2800" dirty="0">
                <a:latin typeface="Arial"/>
                <a:cs typeface="Arial"/>
              </a:rPr>
              <a:t>are </a:t>
            </a:r>
            <a:r>
              <a:rPr sz="2800" spc="-5" dirty="0">
                <a:latin typeface="Arial"/>
                <a:cs typeface="Arial"/>
              </a:rPr>
              <a:t>constructed to store the water </a:t>
            </a:r>
            <a:r>
              <a:rPr sz="2800" spc="-10" dirty="0">
                <a:latin typeface="Arial"/>
                <a:cs typeface="Arial"/>
              </a:rPr>
              <a:t>in </a:t>
            </a:r>
            <a:r>
              <a:rPr sz="2800" spc="-5" dirty="0">
                <a:latin typeface="Arial"/>
                <a:cs typeface="Arial"/>
              </a:rPr>
              <a:t>the rainy  </a:t>
            </a:r>
            <a:r>
              <a:rPr sz="2800" dirty="0">
                <a:latin typeface="Arial"/>
                <a:cs typeface="Arial"/>
              </a:rPr>
              <a:t>season and </a:t>
            </a:r>
            <a:r>
              <a:rPr sz="2800" spc="-5" dirty="0">
                <a:latin typeface="Arial"/>
                <a:cs typeface="Arial"/>
              </a:rPr>
              <a:t>to </a:t>
            </a:r>
            <a:r>
              <a:rPr sz="2800" dirty="0">
                <a:latin typeface="Arial"/>
                <a:cs typeface="Arial"/>
              </a:rPr>
              <a:t>release </a:t>
            </a:r>
            <a:r>
              <a:rPr sz="2800" spc="-5" dirty="0">
                <a:latin typeface="Arial"/>
                <a:cs typeface="Arial"/>
              </a:rPr>
              <a:t>it later when </a:t>
            </a:r>
            <a:r>
              <a:rPr sz="2800" dirty="0">
                <a:latin typeface="Arial"/>
                <a:cs typeface="Arial"/>
              </a:rPr>
              <a:t>the river </a:t>
            </a:r>
            <a:r>
              <a:rPr sz="2800" spc="-5" dirty="0">
                <a:latin typeface="Arial"/>
                <a:cs typeface="Arial"/>
              </a:rPr>
              <a:t>flow  is</a:t>
            </a:r>
            <a:r>
              <a:rPr sz="2800" spc="-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low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00AF50"/>
              </a:buClr>
              <a:buFont typeface="Wingdings"/>
              <a:buChar char=""/>
            </a:pPr>
            <a:endParaRPr sz="3800">
              <a:latin typeface="Arial"/>
              <a:cs typeface="Arial"/>
            </a:endParaRPr>
          </a:p>
          <a:p>
            <a:pPr marL="355600" marR="5080" indent="-342900" algn="just">
              <a:lnSpc>
                <a:spcPct val="90000"/>
              </a:lnSpc>
              <a:buFont typeface="Wingdings"/>
              <a:buChar char=""/>
              <a:tabLst>
                <a:tab pos="355600" algn="l"/>
              </a:tabLst>
            </a:pPr>
            <a:r>
              <a:rPr sz="2800" b="1" spc="-5" dirty="0">
                <a:solidFill>
                  <a:srgbClr val="00AF50"/>
                </a:solidFill>
                <a:latin typeface="Arial"/>
                <a:cs typeface="Arial"/>
              </a:rPr>
              <a:t>Flood Control </a:t>
            </a:r>
            <a:r>
              <a:rPr sz="2800" b="1" dirty="0">
                <a:solidFill>
                  <a:srgbClr val="00AF50"/>
                </a:solidFill>
                <a:latin typeface="Arial"/>
                <a:cs typeface="Arial"/>
              </a:rPr>
              <a:t>Reservoirs: </a:t>
            </a:r>
            <a:r>
              <a:rPr sz="2800" spc="-5" dirty="0">
                <a:latin typeface="Arial"/>
                <a:cs typeface="Arial"/>
              </a:rPr>
              <a:t>A flood </a:t>
            </a:r>
            <a:r>
              <a:rPr sz="2800" dirty="0">
                <a:latin typeface="Arial"/>
                <a:cs typeface="Arial"/>
              </a:rPr>
              <a:t>control  reservoir </a:t>
            </a:r>
            <a:r>
              <a:rPr sz="2800" spc="-5" dirty="0">
                <a:latin typeface="Arial"/>
                <a:cs typeface="Arial"/>
              </a:rPr>
              <a:t>is constructed for the </a:t>
            </a:r>
            <a:r>
              <a:rPr sz="2800" dirty="0">
                <a:latin typeface="Arial"/>
                <a:cs typeface="Arial"/>
              </a:rPr>
              <a:t>purpose of </a:t>
            </a:r>
            <a:r>
              <a:rPr sz="2800" spc="-5" dirty="0">
                <a:latin typeface="Arial"/>
                <a:cs typeface="Arial"/>
              </a:rPr>
              <a:t>flood  </a:t>
            </a:r>
            <a:r>
              <a:rPr sz="2800" dirty="0">
                <a:latin typeface="Arial"/>
                <a:cs typeface="Arial"/>
              </a:rPr>
              <a:t>control. </a:t>
            </a:r>
            <a:r>
              <a:rPr sz="2800" spc="-5" dirty="0">
                <a:latin typeface="Arial"/>
                <a:cs typeface="Arial"/>
              </a:rPr>
              <a:t>It </a:t>
            </a:r>
            <a:r>
              <a:rPr sz="2800" dirty="0">
                <a:latin typeface="Arial"/>
                <a:cs typeface="Arial"/>
              </a:rPr>
              <a:t>protects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areas lying </a:t>
            </a:r>
            <a:r>
              <a:rPr sz="2800" spc="-5" dirty="0">
                <a:latin typeface="Arial"/>
                <a:cs typeface="Arial"/>
              </a:rPr>
              <a:t>on </a:t>
            </a:r>
            <a:r>
              <a:rPr sz="2800" dirty="0">
                <a:latin typeface="Arial"/>
                <a:cs typeface="Arial"/>
              </a:rPr>
              <a:t>its  downstream side from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damages </a:t>
            </a:r>
            <a:r>
              <a:rPr sz="2800" spc="-5" dirty="0">
                <a:latin typeface="Arial"/>
                <a:cs typeface="Arial"/>
              </a:rPr>
              <a:t>due to  </a:t>
            </a:r>
            <a:r>
              <a:rPr sz="2800" dirty="0">
                <a:latin typeface="Arial"/>
                <a:cs typeface="Arial"/>
              </a:rPr>
              <a:t>flood.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1156842"/>
            <a:ext cx="8063230" cy="48907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299085" indent="-34290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b="1" u="heavy" spc="-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Arial"/>
                <a:cs typeface="Arial"/>
              </a:rPr>
              <a:t>Retarding Reservoirs:</a:t>
            </a:r>
            <a:r>
              <a:rPr sz="2800" b="1" spc="-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 retarding </a:t>
            </a:r>
            <a:r>
              <a:rPr sz="2800" dirty="0">
                <a:latin typeface="Arial"/>
                <a:cs typeface="Arial"/>
              </a:rPr>
              <a:t>reservoir is  provided </a:t>
            </a:r>
            <a:r>
              <a:rPr sz="2800" spc="-5" dirty="0">
                <a:latin typeface="Arial"/>
                <a:cs typeface="Arial"/>
              </a:rPr>
              <a:t>with </a:t>
            </a:r>
            <a:r>
              <a:rPr sz="2800" dirty="0">
                <a:latin typeface="Arial"/>
                <a:cs typeface="Arial"/>
              </a:rPr>
              <a:t>spillways and sluiceways </a:t>
            </a:r>
            <a:r>
              <a:rPr sz="2800" spc="-5" dirty="0">
                <a:latin typeface="Arial"/>
                <a:cs typeface="Arial"/>
              </a:rPr>
              <a:t>which  are ungated. The </a:t>
            </a:r>
            <a:r>
              <a:rPr sz="2800" dirty="0">
                <a:latin typeface="Arial"/>
                <a:cs typeface="Arial"/>
              </a:rPr>
              <a:t>retarding reservoir stores </a:t>
            </a:r>
            <a:r>
              <a:rPr sz="2800" spc="-5" dirty="0">
                <a:latin typeface="Arial"/>
                <a:cs typeface="Arial"/>
              </a:rPr>
              <a:t>a  portion of the flood when the </a:t>
            </a:r>
            <a:r>
              <a:rPr sz="2800" dirty="0">
                <a:latin typeface="Arial"/>
                <a:cs typeface="Arial"/>
              </a:rPr>
              <a:t>flood </a:t>
            </a:r>
            <a:r>
              <a:rPr sz="2800" spc="-5" dirty="0">
                <a:latin typeface="Arial"/>
                <a:cs typeface="Arial"/>
              </a:rPr>
              <a:t>is </a:t>
            </a:r>
            <a:r>
              <a:rPr sz="2800" dirty="0">
                <a:latin typeface="Arial"/>
                <a:cs typeface="Arial"/>
              </a:rPr>
              <a:t>rising and  </a:t>
            </a:r>
            <a:r>
              <a:rPr sz="2800" spc="-5" dirty="0">
                <a:latin typeface="Arial"/>
                <a:cs typeface="Arial"/>
              </a:rPr>
              <a:t>releases it </a:t>
            </a:r>
            <a:r>
              <a:rPr sz="2800" dirty="0">
                <a:latin typeface="Arial"/>
                <a:cs typeface="Arial"/>
              </a:rPr>
              <a:t>later </a:t>
            </a:r>
            <a:r>
              <a:rPr sz="2800" spc="-5" dirty="0">
                <a:latin typeface="Arial"/>
                <a:cs typeface="Arial"/>
              </a:rPr>
              <a:t>when the </a:t>
            </a:r>
            <a:r>
              <a:rPr sz="2800" dirty="0">
                <a:latin typeface="Arial"/>
                <a:cs typeface="Arial"/>
              </a:rPr>
              <a:t>flood </a:t>
            </a:r>
            <a:r>
              <a:rPr sz="2800" spc="-5" dirty="0">
                <a:latin typeface="Arial"/>
                <a:cs typeface="Arial"/>
              </a:rPr>
              <a:t>is</a:t>
            </a:r>
            <a:r>
              <a:rPr sz="2800" spc="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receding.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0AF50"/>
              </a:buClr>
              <a:buFont typeface="Wingdings"/>
              <a:buChar char=""/>
            </a:pPr>
            <a:endParaRPr sz="405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b="1" u="heavy" spc="-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Arial"/>
                <a:cs typeface="Arial"/>
              </a:rPr>
              <a:t>Detention Reservoirs :</a:t>
            </a:r>
            <a:r>
              <a:rPr sz="2800" b="1" spc="-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 </a:t>
            </a:r>
            <a:r>
              <a:rPr sz="2800" dirty="0">
                <a:latin typeface="Arial"/>
                <a:cs typeface="Arial"/>
              </a:rPr>
              <a:t>detention reservoir  </a:t>
            </a:r>
            <a:r>
              <a:rPr sz="2800" spc="-5" dirty="0">
                <a:latin typeface="Arial"/>
                <a:cs typeface="Arial"/>
              </a:rPr>
              <a:t>stores excess water </a:t>
            </a:r>
            <a:r>
              <a:rPr sz="2800" dirty="0">
                <a:latin typeface="Arial"/>
                <a:cs typeface="Arial"/>
              </a:rPr>
              <a:t>during </a:t>
            </a:r>
            <a:r>
              <a:rPr sz="2800" spc="-5" dirty="0">
                <a:latin typeface="Arial"/>
                <a:cs typeface="Arial"/>
              </a:rPr>
              <a:t>floods and releases it  </a:t>
            </a:r>
            <a:r>
              <a:rPr sz="2800" dirty="0">
                <a:latin typeface="Arial"/>
                <a:cs typeface="Arial"/>
              </a:rPr>
              <a:t>after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flood. It </a:t>
            </a:r>
            <a:r>
              <a:rPr sz="2800" spc="-5" dirty="0">
                <a:latin typeface="Arial"/>
                <a:cs typeface="Arial"/>
              </a:rPr>
              <a:t>is similar to a </a:t>
            </a:r>
            <a:r>
              <a:rPr sz="2800" dirty="0">
                <a:latin typeface="Arial"/>
                <a:cs typeface="Arial"/>
              </a:rPr>
              <a:t>storage reservoir  </a:t>
            </a:r>
            <a:r>
              <a:rPr sz="2800" spc="-5" dirty="0">
                <a:latin typeface="Arial"/>
                <a:cs typeface="Arial"/>
              </a:rPr>
              <a:t>but is provided with large </a:t>
            </a:r>
            <a:r>
              <a:rPr sz="2800" dirty="0">
                <a:latin typeface="Arial"/>
                <a:cs typeface="Arial"/>
              </a:rPr>
              <a:t>gated spillways and  </a:t>
            </a:r>
            <a:r>
              <a:rPr sz="2800" spc="-5" dirty="0">
                <a:latin typeface="Arial"/>
                <a:cs typeface="Arial"/>
              </a:rPr>
              <a:t>sluiceways to permit </a:t>
            </a:r>
            <a:r>
              <a:rPr sz="2800" dirty="0">
                <a:latin typeface="Arial"/>
                <a:cs typeface="Arial"/>
              </a:rPr>
              <a:t>flexibility </a:t>
            </a:r>
            <a:r>
              <a:rPr sz="2800" spc="-5" dirty="0">
                <a:latin typeface="Arial"/>
                <a:cs typeface="Arial"/>
              </a:rPr>
              <a:t>of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operation.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2437" y="687450"/>
            <a:ext cx="8063230" cy="617093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3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b="1" u="heavy" spc="-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Arial"/>
                <a:cs typeface="Arial"/>
              </a:rPr>
              <a:t>Distribution Reservoirs:</a:t>
            </a:r>
            <a:r>
              <a:rPr sz="2800" b="1" spc="-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 distribution </a:t>
            </a:r>
            <a:r>
              <a:rPr sz="2800" dirty="0">
                <a:latin typeface="Arial"/>
                <a:cs typeface="Arial"/>
              </a:rPr>
              <a:t>reservoir  </a:t>
            </a:r>
            <a:r>
              <a:rPr sz="2800" spc="-5" dirty="0">
                <a:latin typeface="Arial"/>
                <a:cs typeface="Arial"/>
              </a:rPr>
              <a:t>is a small </a:t>
            </a:r>
            <a:r>
              <a:rPr sz="2800" dirty="0">
                <a:latin typeface="Arial"/>
                <a:cs typeface="Arial"/>
              </a:rPr>
              <a:t>storage </a:t>
            </a:r>
            <a:r>
              <a:rPr sz="2800" spc="-5" dirty="0">
                <a:latin typeface="Arial"/>
                <a:cs typeface="Arial"/>
              </a:rPr>
              <a:t>reservoir to tide </a:t>
            </a:r>
            <a:r>
              <a:rPr sz="2800" dirty="0">
                <a:latin typeface="Arial"/>
                <a:cs typeface="Arial"/>
              </a:rPr>
              <a:t>over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peak  </a:t>
            </a:r>
            <a:r>
              <a:rPr sz="2800" spc="-5" dirty="0">
                <a:latin typeface="Arial"/>
                <a:cs typeface="Arial"/>
              </a:rPr>
              <a:t>demand of </a:t>
            </a:r>
            <a:r>
              <a:rPr sz="2800" dirty="0">
                <a:latin typeface="Arial"/>
                <a:cs typeface="Arial"/>
              </a:rPr>
              <a:t>water </a:t>
            </a:r>
            <a:r>
              <a:rPr sz="2800" spc="-5" dirty="0">
                <a:latin typeface="Arial"/>
                <a:cs typeface="Arial"/>
              </a:rPr>
              <a:t>for </a:t>
            </a:r>
            <a:r>
              <a:rPr sz="2800" dirty="0">
                <a:latin typeface="Arial"/>
                <a:cs typeface="Arial"/>
              </a:rPr>
              <a:t>municipal </a:t>
            </a:r>
            <a:r>
              <a:rPr sz="2800" spc="-5" dirty="0">
                <a:latin typeface="Arial"/>
                <a:cs typeface="Arial"/>
              </a:rPr>
              <a:t>water </a:t>
            </a:r>
            <a:r>
              <a:rPr sz="2800" dirty="0">
                <a:latin typeface="Arial"/>
                <a:cs typeface="Arial"/>
              </a:rPr>
              <a:t>supply or  irrigation. </a:t>
            </a:r>
            <a:r>
              <a:rPr sz="2800" spc="-10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distribution reservoir is helpful in  </a:t>
            </a:r>
            <a:r>
              <a:rPr sz="2800" spc="-5" dirty="0">
                <a:latin typeface="Arial"/>
                <a:cs typeface="Arial"/>
              </a:rPr>
              <a:t>permitting the pumps to work at a </a:t>
            </a:r>
            <a:r>
              <a:rPr sz="2800" dirty="0">
                <a:latin typeface="Arial"/>
                <a:cs typeface="Arial"/>
              </a:rPr>
              <a:t>uniform </a:t>
            </a:r>
            <a:r>
              <a:rPr sz="2800" spc="-5" dirty="0">
                <a:latin typeface="Arial"/>
                <a:cs typeface="Arial"/>
              </a:rPr>
              <a:t>rate. It  stores water </a:t>
            </a:r>
            <a:r>
              <a:rPr sz="2800" dirty="0">
                <a:latin typeface="Arial"/>
                <a:cs typeface="Arial"/>
              </a:rPr>
              <a:t>during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period of lean </a:t>
            </a:r>
            <a:r>
              <a:rPr sz="2800" spc="-5" dirty="0">
                <a:latin typeface="Arial"/>
                <a:cs typeface="Arial"/>
              </a:rPr>
              <a:t>demand  and </a:t>
            </a:r>
            <a:r>
              <a:rPr sz="2800" dirty="0">
                <a:latin typeface="Arial"/>
                <a:cs typeface="Arial"/>
              </a:rPr>
              <a:t>supplies </a:t>
            </a:r>
            <a:r>
              <a:rPr sz="2800" spc="-5" dirty="0">
                <a:latin typeface="Arial"/>
                <a:cs typeface="Arial"/>
              </a:rPr>
              <a:t>the </a:t>
            </a:r>
            <a:r>
              <a:rPr sz="2800" dirty="0">
                <a:latin typeface="Arial"/>
                <a:cs typeface="Arial"/>
              </a:rPr>
              <a:t>same during </a:t>
            </a:r>
            <a:r>
              <a:rPr sz="2800" spc="-5" dirty="0">
                <a:latin typeface="Arial"/>
                <a:cs typeface="Arial"/>
              </a:rPr>
              <a:t>the period of high  demand.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00AF50"/>
              </a:buClr>
              <a:buFont typeface="Wingdings"/>
              <a:buChar char=""/>
            </a:pPr>
            <a:endParaRPr sz="3800">
              <a:latin typeface="Arial"/>
              <a:cs typeface="Arial"/>
            </a:endParaRPr>
          </a:p>
          <a:p>
            <a:pPr marL="355600" marR="141605" indent="-342900">
              <a:lnSpc>
                <a:spcPts val="3030"/>
              </a:lnSpc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b="1" u="heavy" spc="-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Arial"/>
                <a:cs typeface="Arial"/>
              </a:rPr>
              <a:t>Multipurpose Reservoirs:</a:t>
            </a:r>
            <a:r>
              <a:rPr sz="2800" b="1" spc="-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The are </a:t>
            </a:r>
            <a:r>
              <a:rPr sz="2800" dirty="0">
                <a:latin typeface="Arial"/>
                <a:cs typeface="Arial"/>
              </a:rPr>
              <a:t>constructed  </a:t>
            </a:r>
            <a:r>
              <a:rPr sz="2800" spc="-5" dirty="0">
                <a:latin typeface="Arial"/>
                <a:cs typeface="Arial"/>
              </a:rPr>
              <a:t>for more </a:t>
            </a:r>
            <a:r>
              <a:rPr sz="2800" dirty="0">
                <a:latin typeface="Arial"/>
                <a:cs typeface="Arial"/>
              </a:rPr>
              <a:t>than single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purpose.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00AF50"/>
              </a:buClr>
              <a:buFont typeface="Wingdings"/>
              <a:buChar char=""/>
            </a:pPr>
            <a:endParaRPr sz="3750">
              <a:latin typeface="Arial"/>
              <a:cs typeface="Arial"/>
            </a:endParaRPr>
          </a:p>
          <a:p>
            <a:pPr marL="355600" marR="140970" indent="-342900">
              <a:lnSpc>
                <a:spcPct val="90000"/>
              </a:lnSpc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b="1" u="heavy" spc="-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Arial"/>
                <a:cs typeface="Arial"/>
              </a:rPr>
              <a:t>Balancing Reservoirs:</a:t>
            </a:r>
            <a:r>
              <a:rPr sz="2800" b="1" spc="-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 balancing </a:t>
            </a:r>
            <a:r>
              <a:rPr sz="2800" dirty="0">
                <a:latin typeface="Arial"/>
                <a:cs typeface="Arial"/>
              </a:rPr>
              <a:t>reservoir is  </a:t>
            </a:r>
            <a:r>
              <a:rPr sz="2800" spc="-5" dirty="0">
                <a:latin typeface="Arial"/>
                <a:cs typeface="Arial"/>
              </a:rPr>
              <a:t>a small </a:t>
            </a:r>
            <a:r>
              <a:rPr sz="2800" dirty="0">
                <a:latin typeface="Arial"/>
                <a:cs typeface="Arial"/>
              </a:rPr>
              <a:t>reservoir constructed </a:t>
            </a:r>
            <a:r>
              <a:rPr sz="2800" spc="-5" dirty="0">
                <a:latin typeface="Arial"/>
                <a:cs typeface="Arial"/>
              </a:rPr>
              <a:t>d/s of </a:t>
            </a:r>
            <a:r>
              <a:rPr sz="2800" dirty="0">
                <a:latin typeface="Arial"/>
                <a:cs typeface="Arial"/>
              </a:rPr>
              <a:t>the </a:t>
            </a:r>
            <a:r>
              <a:rPr sz="2800" spc="-5" dirty="0">
                <a:latin typeface="Arial"/>
                <a:cs typeface="Arial"/>
              </a:rPr>
              <a:t>main  </a:t>
            </a:r>
            <a:r>
              <a:rPr sz="2800" dirty="0">
                <a:latin typeface="Arial"/>
                <a:cs typeface="Arial"/>
              </a:rPr>
              <a:t>reservoir </a:t>
            </a:r>
            <a:r>
              <a:rPr sz="2800" spc="-5" dirty="0">
                <a:latin typeface="Arial"/>
                <a:cs typeface="Arial"/>
              </a:rPr>
              <a:t>for </a:t>
            </a:r>
            <a:r>
              <a:rPr sz="2800" dirty="0">
                <a:latin typeface="Arial"/>
                <a:cs typeface="Arial"/>
              </a:rPr>
              <a:t>holding </a:t>
            </a:r>
            <a:r>
              <a:rPr sz="2800" spc="-5" dirty="0">
                <a:latin typeface="Arial"/>
                <a:cs typeface="Arial"/>
              </a:rPr>
              <a:t>water released from</a:t>
            </a:r>
            <a:r>
              <a:rPr sz="2800" spc="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the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7626" y="517651"/>
            <a:ext cx="344677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C00000"/>
                </a:solidFill>
              </a:rPr>
              <a:t>Investigations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433829"/>
            <a:ext cx="5777865" cy="3208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5600" algn="l"/>
              </a:tabLst>
            </a:pPr>
            <a:r>
              <a:rPr sz="3600" dirty="0">
                <a:latin typeface="Arial"/>
                <a:cs typeface="Arial"/>
              </a:rPr>
              <a:t>Engineering</a:t>
            </a:r>
            <a:r>
              <a:rPr sz="3600" spc="-60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surveys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Wingdings"/>
              <a:buChar char=""/>
            </a:pPr>
            <a:endParaRPr sz="52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55600" algn="l"/>
              </a:tabLst>
            </a:pPr>
            <a:r>
              <a:rPr sz="3600" dirty="0">
                <a:latin typeface="Arial"/>
                <a:cs typeface="Arial"/>
              </a:rPr>
              <a:t>Geological</a:t>
            </a:r>
            <a:r>
              <a:rPr sz="3600" spc="-60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investigations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Wingdings"/>
              <a:buChar char=""/>
            </a:pPr>
            <a:endParaRPr sz="525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5600" algn="l"/>
              </a:tabLst>
            </a:pPr>
            <a:r>
              <a:rPr sz="3600" dirty="0">
                <a:latin typeface="Arial"/>
                <a:cs typeface="Arial"/>
              </a:rPr>
              <a:t>Hydrological</a:t>
            </a:r>
            <a:r>
              <a:rPr sz="3600" spc="-130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investigations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36191" y="517651"/>
            <a:ext cx="50946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C00000"/>
                </a:solidFill>
              </a:rPr>
              <a:t>Engineering</a:t>
            </a:r>
            <a:r>
              <a:rPr sz="4400" spc="-60" dirty="0">
                <a:solidFill>
                  <a:srgbClr val="C00000"/>
                </a:solidFill>
              </a:rPr>
              <a:t> </a:t>
            </a:r>
            <a:r>
              <a:rPr sz="4400" dirty="0">
                <a:solidFill>
                  <a:srgbClr val="C00000"/>
                </a:solidFill>
              </a:rPr>
              <a:t>surveys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21282"/>
            <a:ext cx="7743190" cy="48063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300355" indent="-34290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Conducted for </a:t>
            </a:r>
            <a:r>
              <a:rPr sz="3200" spc="-5" dirty="0">
                <a:latin typeface="Arial"/>
                <a:cs typeface="Arial"/>
              </a:rPr>
              <a:t>dam, </a:t>
            </a:r>
            <a:r>
              <a:rPr sz="3200" dirty="0">
                <a:latin typeface="Arial"/>
                <a:cs typeface="Arial"/>
              </a:rPr>
              <a:t>reservoir </a:t>
            </a:r>
            <a:r>
              <a:rPr sz="3200" spc="-5" dirty="0">
                <a:latin typeface="Arial"/>
                <a:cs typeface="Arial"/>
              </a:rPr>
              <a:t>and</a:t>
            </a:r>
            <a:r>
              <a:rPr sz="3200" spc="-16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other  </a:t>
            </a:r>
            <a:r>
              <a:rPr sz="3200" dirty="0">
                <a:latin typeface="Arial"/>
                <a:cs typeface="Arial"/>
              </a:rPr>
              <a:t>associated</a:t>
            </a:r>
            <a:r>
              <a:rPr sz="3200" spc="-5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work.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Wingdings"/>
              <a:buChar char=""/>
            </a:pPr>
            <a:endParaRPr sz="465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3200" spc="-5" dirty="0">
                <a:latin typeface="Arial"/>
                <a:cs typeface="Arial"/>
              </a:rPr>
              <a:t>Topographic </a:t>
            </a:r>
            <a:r>
              <a:rPr sz="3200" dirty="0">
                <a:latin typeface="Arial"/>
                <a:cs typeface="Arial"/>
              </a:rPr>
              <a:t>survey of the </a:t>
            </a:r>
            <a:r>
              <a:rPr sz="3200" spc="-5" dirty="0">
                <a:latin typeface="Arial"/>
                <a:cs typeface="Arial"/>
              </a:rPr>
              <a:t>area </a:t>
            </a:r>
            <a:r>
              <a:rPr sz="3200" dirty="0">
                <a:latin typeface="Arial"/>
                <a:cs typeface="Arial"/>
              </a:rPr>
              <a:t>is</a:t>
            </a:r>
            <a:r>
              <a:rPr sz="3200" spc="-13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carried  </a:t>
            </a:r>
            <a:r>
              <a:rPr sz="3200" spc="-5" dirty="0">
                <a:latin typeface="Arial"/>
                <a:cs typeface="Arial"/>
              </a:rPr>
              <a:t>out and the contour </a:t>
            </a:r>
            <a:r>
              <a:rPr sz="3200" dirty="0">
                <a:latin typeface="Arial"/>
                <a:cs typeface="Arial"/>
              </a:rPr>
              <a:t>plan is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prepared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Wingdings"/>
              <a:buChar char=""/>
            </a:pPr>
            <a:endParaRPr sz="4650">
              <a:latin typeface="Arial"/>
              <a:cs typeface="Arial"/>
            </a:endParaRPr>
          </a:p>
          <a:p>
            <a:pPr marL="355600" marR="26034" indent="-342900">
              <a:lnSpc>
                <a:spcPct val="100000"/>
              </a:lnSpc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3200" dirty="0">
                <a:latin typeface="Arial"/>
                <a:cs typeface="Arial"/>
              </a:rPr>
              <a:t>The </a:t>
            </a:r>
            <a:r>
              <a:rPr sz="3200" spc="-5" dirty="0">
                <a:latin typeface="Arial"/>
                <a:cs typeface="Arial"/>
              </a:rPr>
              <a:t>horizontal control </a:t>
            </a:r>
            <a:r>
              <a:rPr sz="3200" dirty="0">
                <a:latin typeface="Arial"/>
                <a:cs typeface="Arial"/>
              </a:rPr>
              <a:t>is usually</a:t>
            </a:r>
            <a:r>
              <a:rPr sz="3200" spc="-10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provided  by </a:t>
            </a:r>
            <a:r>
              <a:rPr sz="3200" spc="-5" dirty="0">
                <a:latin typeface="Arial"/>
                <a:cs typeface="Arial"/>
              </a:rPr>
              <a:t>triangulation </a:t>
            </a:r>
            <a:r>
              <a:rPr sz="3200" dirty="0">
                <a:latin typeface="Arial"/>
                <a:cs typeface="Arial"/>
              </a:rPr>
              <a:t>survey, </a:t>
            </a:r>
            <a:r>
              <a:rPr sz="3200" spc="-5" dirty="0">
                <a:latin typeface="Arial"/>
                <a:cs typeface="Arial"/>
              </a:rPr>
              <a:t>and the </a:t>
            </a:r>
            <a:r>
              <a:rPr sz="3200" dirty="0">
                <a:latin typeface="Arial"/>
                <a:cs typeface="Arial"/>
              </a:rPr>
              <a:t>vertical  </a:t>
            </a:r>
            <a:r>
              <a:rPr sz="3200" spc="-5" dirty="0">
                <a:latin typeface="Arial"/>
                <a:cs typeface="Arial"/>
              </a:rPr>
              <a:t>control </a:t>
            </a:r>
            <a:r>
              <a:rPr sz="3200" dirty="0">
                <a:latin typeface="Arial"/>
                <a:cs typeface="Arial"/>
              </a:rPr>
              <a:t>by precise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levelling.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1751</Words>
  <Application>Microsoft Office PowerPoint</Application>
  <PresentationFormat>On-screen Show (4:3)</PresentationFormat>
  <Paragraphs>167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5" baseType="lpstr">
      <vt:lpstr>Arial</vt:lpstr>
      <vt:lpstr>Calibri</vt:lpstr>
      <vt:lpstr>MathJax_SansSerif</vt:lpstr>
      <vt:lpstr>Trebuchet MS</vt:lpstr>
      <vt:lpstr>Wingdings</vt:lpstr>
      <vt:lpstr>Office Theme</vt:lpstr>
      <vt:lpstr>RESERVOIR</vt:lpstr>
      <vt:lpstr>PowerPoint Presentation</vt:lpstr>
      <vt:lpstr>What is a Reservoir?</vt:lpstr>
      <vt:lpstr>PowerPoint Presentation</vt:lpstr>
      <vt:lpstr>Classification</vt:lpstr>
      <vt:lpstr>PowerPoint Presentation</vt:lpstr>
      <vt:lpstr>PowerPoint Presentation</vt:lpstr>
      <vt:lpstr>Investigations</vt:lpstr>
      <vt:lpstr>Engineering surveys</vt:lpstr>
      <vt:lpstr>Geological investigation</vt:lpstr>
      <vt:lpstr>Hydrological investigations</vt:lpstr>
      <vt:lpstr>Site selection</vt:lpstr>
      <vt:lpstr>PowerPoint Presentation</vt:lpstr>
      <vt:lpstr>Zones of storage</vt:lpstr>
      <vt:lpstr>PowerPoint Presentation</vt:lpstr>
      <vt:lpstr>PowerPoint Presentation</vt:lpstr>
      <vt:lpstr>PowerPoint Presentation</vt:lpstr>
      <vt:lpstr>PowerPoint Presentation</vt:lpstr>
      <vt:lpstr>Safe yield</vt:lpstr>
      <vt:lpstr>PowerPoint Presentation</vt:lpstr>
      <vt:lpstr>Reservoir capacity</vt:lpstr>
      <vt:lpstr>PowerPoint Presentation</vt:lpstr>
      <vt:lpstr>Graphical method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Analytical method</vt:lpstr>
      <vt:lpstr>PowerPoint Presentation</vt:lpstr>
      <vt:lpstr>PowerPoint Presentation</vt:lpstr>
      <vt:lpstr>PowerPoint Presentation</vt:lpstr>
      <vt:lpstr>Determination of Yield of a Reservoir</vt:lpstr>
      <vt:lpstr>PowerPoint Presentation</vt:lpstr>
      <vt:lpstr>PowerPoint Presentation</vt:lpstr>
      <vt:lpstr>Reservoir Sedimentation</vt:lpstr>
      <vt:lpstr>PowerPoint Presentation</vt:lpstr>
      <vt:lpstr>Causes of sedimentation</vt:lpstr>
      <vt:lpstr>Sediment Management</vt:lpstr>
      <vt:lpstr>Catchment vegetation</vt:lpstr>
      <vt:lpstr>Catchment vegetation</vt:lpstr>
      <vt:lpstr>Wooden barriers</vt:lpstr>
      <vt:lpstr>Wooden barriers</vt:lpstr>
      <vt:lpstr>Stepped watershed for sediment  control</vt:lpstr>
      <vt:lpstr>Flushing of sediments from reservoir</vt:lpstr>
      <vt:lpstr>Mechanical desilting from reservoir</vt:lpstr>
      <vt:lpstr>Sediment sluicing</vt:lpstr>
      <vt:lpstr>Sediment sluicing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RESERVOIR</dc:title>
  <cp:lastModifiedBy>Kamal Kumar Barik</cp:lastModifiedBy>
  <cp:revision>1</cp:revision>
  <dcterms:created xsi:type="dcterms:W3CDTF">2020-06-06T06:35:16Z</dcterms:created>
  <dcterms:modified xsi:type="dcterms:W3CDTF">2020-06-06T06:36:07Z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2012-06-25T00:00:00Z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2020-06-06T00:00:00Z</vt:filetime>
  </property>
</Properties>
</file>