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0" r:id="rId1"/>
    <p:sldMasterId id="2147483760" r:id="rId2"/>
  </p:sldMasterIdLst>
  <p:notesMasterIdLst>
    <p:notesMasterId r:id="rId11"/>
  </p:notesMasterIdLst>
  <p:handoutMasterIdLst>
    <p:handoutMasterId r:id="rId12"/>
  </p:handoutMasterIdLst>
  <p:sldIdLst>
    <p:sldId id="364" r:id="rId3"/>
    <p:sldId id="258" r:id="rId4"/>
    <p:sldId id="259" r:id="rId5"/>
    <p:sldId id="327" r:id="rId6"/>
    <p:sldId id="260" r:id="rId7"/>
    <p:sldId id="274" r:id="rId8"/>
    <p:sldId id="321" r:id="rId9"/>
    <p:sldId id="275" r:id="rId10"/>
  </p:sldIdLst>
  <p:sldSz cx="12192000" cy="6858000"/>
  <p:notesSz cx="6861175" cy="914717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1">
          <p15:clr>
            <a:srgbClr val="A4A3A4"/>
          </p15:clr>
        </p15:guide>
        <p15:guide id="2" pos="216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558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5886"/>
    </p:cViewPr>
  </p:sorterViewPr>
  <p:notesViewPr>
    <p:cSldViewPr>
      <p:cViewPr varScale="1">
        <p:scale>
          <a:sx n="37" d="100"/>
          <a:sy n="37" d="100"/>
        </p:scale>
        <p:origin x="-1470" y="-96"/>
      </p:cViewPr>
      <p:guideLst>
        <p:guide orient="horz" pos="2881"/>
        <p:guide pos="216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7200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344988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3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5763" y="687388"/>
            <a:ext cx="6089650" cy="34258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6138935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C6CEF-B642-472B-8A1C-590AEEF8A5F8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07-07-2021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86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FEE-48BA-466B-A404-BA4593E6FD0B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07-07-2021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718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4FC1E-ED1D-4A05-86EE-24BA03AC6FE5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07-07-2021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260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EC91A6-FDBB-493B-86F9-B7861876ACE5}" type="datetimeFigureOut">
              <a:rPr lang="en-US" smtClean="0"/>
              <a:pPr>
                <a:defRPr/>
              </a:pPr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043C4B-129C-4D20-A018-DB4ECC33EB5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4404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0B7FB7-F340-4F1F-9A29-510FBE585B5B}" type="datetimeFigureOut">
              <a:rPr lang="en-US" smtClean="0"/>
              <a:pPr>
                <a:defRPr/>
              </a:pPr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9D4B8-344E-4F23-8ABB-0E098E961F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960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6D82F8-5C45-4335-8ADA-4A1A29985457}" type="datetimeFigureOut">
              <a:rPr lang="en-US" smtClean="0"/>
              <a:pPr>
                <a:defRPr/>
              </a:pPr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B90A49-6A7F-43C4-A8F3-17F1272A9E0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233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74B1D2-FE3B-488C-97DF-F2989423D99D}" type="datetimeFigureOut">
              <a:rPr lang="en-US" smtClean="0"/>
              <a:pPr>
                <a:defRPr/>
              </a:pPr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2B352-F344-4187-9229-6EC6EDD9E5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3230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FCF0FF-C53F-4FEE-AC96-298F3218E548}" type="datetimeFigureOut">
              <a:rPr lang="en-US" smtClean="0"/>
              <a:pPr>
                <a:defRPr/>
              </a:pPr>
              <a:t>7/7/2021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827ED1-ED9A-48CA-9697-D977968F073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9068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A15893-1E6E-4D1C-A01D-86401913EA77}" type="datetimeFigureOut">
              <a:rPr lang="en-US" smtClean="0"/>
              <a:pPr>
                <a:defRPr/>
              </a:pPr>
              <a:t>7/7/2021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CEAD09-5094-488E-899F-B7A1CE155C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641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B96DA8-1B9D-4C74-9FFC-0A43F2032753}" type="datetimeFigureOut">
              <a:rPr lang="en-US" smtClean="0"/>
              <a:pPr>
                <a:defRPr/>
              </a:pPr>
              <a:t>7/7/2021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CBE365-702C-4631-AF93-86AB2D4DEC0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4169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F10708-CF69-448A-B45F-343DF73E434B}" type="datetimeFigureOut">
              <a:rPr lang="en-US" smtClean="0"/>
              <a:pPr>
                <a:defRPr/>
              </a:pPr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BE6609-BF0E-45A4-A201-B1809372EF4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97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EF94A-1640-4733-B9BD-84E081763252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07-07-2021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5543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F2DD25-7814-4451-8BFB-69AF1D362715}" type="datetimeFigureOut">
              <a:rPr lang="en-US" smtClean="0"/>
              <a:pPr>
                <a:defRPr/>
              </a:pPr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ABC811-08F5-4459-936A-1383E7677DC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0182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0AB923-9FFF-48C4-9B9B-CE23BC737BDB}" type="datetimeFigureOut">
              <a:rPr lang="en-US" smtClean="0"/>
              <a:pPr>
                <a:defRPr/>
              </a:pPr>
              <a:t>7/7/2021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B195A3-C1B9-48BF-B585-5C7F45166B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5876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7888D2-4777-4679-8A5D-FDC8D33B923F}" type="datetimeFigureOut">
              <a:rPr lang="en-US" smtClean="0"/>
              <a:pPr>
                <a:defRPr/>
              </a:pPr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7AB99D-88A5-4D5E-B7F2-435C83A4572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6177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DE0D89-D892-4E40-A25C-5F4ABDEA04D4}" type="datetimeFigureOut">
              <a:rPr lang="en-US" smtClean="0"/>
              <a:pPr>
                <a:defRPr/>
              </a:pPr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3D4560-DFFE-4D44-970A-AF9C61754A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3306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8FEC3E-5142-48CA-BD82-D11BC1D1E846}" type="datetimeFigureOut">
              <a:rPr lang="en-US" smtClean="0"/>
              <a:pPr>
                <a:defRPr/>
              </a:pPr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FA9456-A710-40F7-B09F-2621401E896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9736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27E359-E8A5-41EB-B38A-25AB3FB01753}" type="datetimeFigureOut">
              <a:rPr lang="en-US" smtClean="0"/>
              <a:pPr>
                <a:defRPr/>
              </a:pPr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044F89-C527-474B-BF8A-5A95EAA527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08969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27E359-E8A5-41EB-B38A-25AB3FB01753}" type="datetimeFigureOut">
              <a:rPr lang="en-US" smtClean="0"/>
              <a:pPr>
                <a:defRPr/>
              </a:pPr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044F89-C527-474B-BF8A-5A95EAA527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6072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D7DBBA-82B4-48D0-B690-54DC5347BC10}" type="datetimeFigureOut">
              <a:rPr lang="en-US" smtClean="0"/>
              <a:pPr>
                <a:defRPr/>
              </a:pPr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C64E5E-F4C0-48A5-BF83-2243DE76F3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156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A8922D-6D3C-4375-A2B6-542889242AD1}" type="datetimeFigureOut">
              <a:rPr lang="en-US" smtClean="0"/>
              <a:pPr>
                <a:defRPr/>
              </a:pPr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58F1-9946-475A-A68A-09002CCC4DF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2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E36C2-0B46-4CB6-A04A-9006DFC054AE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07-07-2021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955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61767-A2E9-45CF-9DA0-5F6A62D0EA6F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07-07-2021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334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27F52-8326-41F6-B69E-24B3351D5B8D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07-07-2021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740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6FAB3-03A1-4E75-9B96-5CBEE1BE47CB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07-07-2021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83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F26B-971C-4535-BDF8-68AF7EB05F8E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07-07-2021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503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7D6D9-213E-42CC-8FEB-A76E00319BF4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07-07-2021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510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4D88-7D2A-4D9B-8D5A-AE0598B8BC7B}" type="datetime1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07-07-2021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74337-37C2-4EC8-BB7B-2CF3AB49DF42}" type="slidenum">
              <a:rPr lang="en-I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I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83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627E359-E8A5-41EB-B38A-25AB3FB01753}" type="datetimeFigureOut">
              <a:rPr lang="en-US" smtClean="0"/>
              <a:pPr>
                <a:defRPr/>
              </a:pPr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7044F89-C527-474B-BF8A-5A95EAA527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901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5627E359-E8A5-41EB-B38A-25AB3FB01753}" type="datetimeFigureOut">
              <a:rPr lang="en-US" smtClean="0"/>
              <a:pPr>
                <a:defRPr/>
              </a:pPr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B7044F89-C527-474B-BF8A-5A95EAA527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5034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  <p:sldLayoutId id="2147483774" r:id="rId14"/>
    <p:sldLayoutId id="2147483775" r:id="rId15"/>
    <p:sldLayoutId id="2147483776" r:id="rId16"/>
    <p:sldLayoutId id="21474837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C0B27210-D0CA-4654-B3E3-9ABB4F178EA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524000" y="857250"/>
            <a:ext cx="9144000" cy="51435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5D8BCAAF-3DF5-4C27-8377-A3069477272F}"/>
              </a:ext>
            </a:extLst>
          </p:cNvPr>
          <p:cNvSpPr>
            <a:spLocks noGrp="1" noChangeAspect="1"/>
          </p:cNvSpPr>
          <p:nvPr>
            <p:ph type="ctrTitle"/>
          </p:nvPr>
        </p:nvSpPr>
        <p:spPr>
          <a:xfrm>
            <a:off x="6149886" y="2195219"/>
            <a:ext cx="4451332" cy="2166836"/>
          </a:xfrm>
        </p:spPr>
        <p:txBody>
          <a:bodyPr anchor="b">
            <a:normAutofit/>
          </a:bodyPr>
          <a:lstStyle/>
          <a:p>
            <a:r>
              <a:rPr lang="en-US" sz="2700" b="1" dirty="0">
                <a:solidFill>
                  <a:schemeClr val="bg1"/>
                </a:solidFill>
              </a:rPr>
              <a:t>Industrial Automation</a:t>
            </a:r>
            <a:r>
              <a:rPr lang="en-IN" b="1" dirty="0">
                <a:solidFill>
                  <a:schemeClr val="bg1"/>
                </a:solidFill>
              </a:rPr>
              <a:t/>
            </a:r>
            <a:br>
              <a:rPr lang="en-IN" b="1" dirty="0">
                <a:solidFill>
                  <a:schemeClr val="bg1"/>
                </a:solidFill>
              </a:rPr>
            </a:br>
            <a:endParaRPr lang="en-IN" b="1" dirty="0">
              <a:solidFill>
                <a:schemeClr val="bg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="" xmlns:a16="http://schemas.microsoft.com/office/drawing/2014/main" id="{1DB7C82F-AB7E-4F0C-B829-FA1B9C41518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1524001" y="857250"/>
            <a:ext cx="4629587" cy="51435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="" xmlns:a16="http://schemas.microsoft.com/office/drawing/2014/main" id="{70B66945-4967-4040-926D-DCA44313CDA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524000" y="857250"/>
            <a:ext cx="4518116" cy="51435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prstClr val="white"/>
              </a:solidFill>
            </a:endParaRPr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="" xmlns:a16="http://schemas.microsoft.com/office/drawing/2014/main" id="{91418EE2-015D-4ED1-BAFB-8B8AFAF002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853" y="1224153"/>
            <a:ext cx="2419248" cy="3383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178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381000"/>
            <a:ext cx="7315200" cy="1143000"/>
          </a:xfrm>
        </p:spPr>
        <p:txBody>
          <a:bodyPr anchor="ctr"/>
          <a:lstStyle/>
          <a:p>
            <a:pPr eaLnBrk="1" hangingPunct="1"/>
            <a:r>
              <a:rPr lang="en-US" sz="3200" b="1" u="sng">
                <a:solidFill>
                  <a:srgbClr val="66FF33"/>
                </a:solidFill>
              </a:rPr>
              <a:t>Industrial Automation Components  …</a:t>
            </a:r>
            <a:endParaRPr lang="en-US" sz="3600" b="1">
              <a:solidFill>
                <a:srgbClr val="66FF33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2895600"/>
            <a:ext cx="5867400" cy="2209800"/>
          </a:xfrm>
        </p:spPr>
        <p:txBody>
          <a:bodyPr rtlCol="0">
            <a:normAutofit/>
          </a:bodyPr>
          <a:lstStyle/>
          <a:p>
            <a:pPr marL="342900" indent="-342900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Monotype Sorts" pitchFamily="2" charset="2"/>
              <a:buChar char="u"/>
              <a:defRPr/>
            </a:pPr>
            <a:r>
              <a:rPr lang="en-US" sz="3200" b="1">
                <a:solidFill>
                  <a:schemeClr val="hlink"/>
                </a:solidFill>
              </a:rPr>
              <a:t>Field Instruments</a:t>
            </a:r>
          </a:p>
          <a:p>
            <a:pPr marL="342900" indent="-342900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Monotype Sorts" pitchFamily="2" charset="2"/>
              <a:buChar char="u"/>
              <a:defRPr/>
            </a:pPr>
            <a:r>
              <a:rPr lang="en-US" sz="3200" b="1">
                <a:solidFill>
                  <a:schemeClr val="hlink"/>
                </a:solidFill>
              </a:rPr>
              <a:t>Control Hardware</a:t>
            </a:r>
          </a:p>
          <a:p>
            <a:pPr marL="342900" indent="-342900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Monotype Sorts" pitchFamily="2" charset="2"/>
              <a:buChar char="u"/>
              <a:defRPr/>
            </a:pPr>
            <a:r>
              <a:rPr lang="en-US" sz="3200" b="1">
                <a:solidFill>
                  <a:schemeClr val="hlink"/>
                </a:solidFill>
              </a:rPr>
              <a:t>Control Software</a:t>
            </a:r>
            <a:endParaRPr lang="en-US" sz="2600" b="1">
              <a:solidFill>
                <a:schemeClr val="hlink"/>
              </a:solidFill>
            </a:endParaRPr>
          </a:p>
          <a:p>
            <a:pPr marL="342900" indent="-342900" defTabSz="457207" eaLnBrk="1" fontAlgn="auto" hangingPunct="1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defRPr/>
            </a:pPr>
            <a:endParaRPr lang="en-US" sz="26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0"/>
          <p:cNvSpPr>
            <a:spLocks noChangeArrowheads="1"/>
          </p:cNvSpPr>
          <p:nvPr/>
        </p:nvSpPr>
        <p:spPr bwMode="auto">
          <a:xfrm>
            <a:off x="4973638" y="6019800"/>
            <a:ext cx="37338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IN" sz="2400">
              <a:latin typeface="Book Antiqua" panose="02040602050305030304" pitchFamily="18" charset="0"/>
            </a:endParaRPr>
          </a:p>
        </p:txBody>
      </p:sp>
      <p:sp>
        <p:nvSpPr>
          <p:cNvPr id="16387" name="AutoShape 8"/>
          <p:cNvSpPr>
            <a:spLocks noChangeArrowheads="1"/>
          </p:cNvSpPr>
          <p:nvPr/>
        </p:nvSpPr>
        <p:spPr bwMode="auto">
          <a:xfrm>
            <a:off x="6584950" y="5257800"/>
            <a:ext cx="304800" cy="825500"/>
          </a:xfrm>
          <a:prstGeom prst="upArrow">
            <a:avLst>
              <a:gd name="adj1" fmla="val 50000"/>
              <a:gd name="adj2" fmla="val 135404"/>
            </a:avLst>
          </a:prstGeom>
          <a:solidFill>
            <a:srgbClr val="FF3300"/>
          </a:solidFill>
          <a:ln w="12700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sz="360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8" name="Rectangle 10"/>
          <p:cNvSpPr>
            <a:spLocks noChangeArrowheads="1"/>
          </p:cNvSpPr>
          <p:nvPr/>
        </p:nvSpPr>
        <p:spPr bwMode="auto">
          <a:xfrm>
            <a:off x="4973639" y="6019801"/>
            <a:ext cx="3835987" cy="493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600" b="1" i="1">
                <a:solidFill>
                  <a:srgbClr val="FFFF00"/>
                </a:solidFill>
                <a:latin typeface="Times New Roman" panose="02020603050405020304" pitchFamily="18" charset="0"/>
              </a:rPr>
              <a:t>Sensors Placed in the field</a:t>
            </a:r>
            <a:endParaRPr lang="en-US" sz="2600" b="1" i="1">
              <a:latin typeface="Times New Roman" panose="02020603050405020304" pitchFamily="18" charset="0"/>
            </a:endParaRP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2971800" y="685800"/>
            <a:ext cx="7696200" cy="781050"/>
          </a:xfrm>
          <a:prstGeom prst="rect">
            <a:avLst/>
          </a:prstGeom>
          <a:noFill/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>
              <a:defRPr/>
            </a:pPr>
            <a:r>
              <a:rPr lang="en-US" sz="3200" b="1" i="1" u="sng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Automation : Typical installation  . . .</a:t>
            </a:r>
            <a:r>
              <a:rPr lang="en-US" sz="3200" b="1" u="sng">
                <a:solidFill>
                  <a:srgbClr val="66FF33"/>
                </a:solidFill>
                <a:latin typeface="Times New Roman" panose="02020603050405020304" pitchFamily="18" charset="0"/>
              </a:rPr>
              <a:t> .</a:t>
            </a:r>
            <a:r>
              <a:rPr lang="en-US" sz="3200" u="sng">
                <a:solidFill>
                  <a:srgbClr val="66FF33"/>
                </a:solidFill>
                <a:latin typeface="Times New Roman" panose="02020603050405020304" pitchFamily="18" charset="0"/>
              </a:rPr>
              <a:t/>
            </a:r>
            <a:br>
              <a:rPr lang="en-US" sz="3200" u="sng">
                <a:solidFill>
                  <a:srgbClr val="66FF33"/>
                </a:solidFill>
                <a:latin typeface="Times New Roman" panose="02020603050405020304" pitchFamily="18" charset="0"/>
              </a:rPr>
            </a:br>
            <a:endParaRPr lang="en-US" sz="1800">
              <a:solidFill>
                <a:srgbClr val="66FF33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90" name="Rectangle 21"/>
          <p:cNvSpPr>
            <a:spLocks noChangeArrowheads="1"/>
          </p:cNvSpPr>
          <p:nvPr/>
        </p:nvSpPr>
        <p:spPr bwMode="auto">
          <a:xfrm>
            <a:off x="4897438" y="4724400"/>
            <a:ext cx="37338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IN" sz="2400">
              <a:latin typeface="Book Antiqua" panose="02040602050305030304" pitchFamily="18" charset="0"/>
            </a:endParaRPr>
          </a:p>
        </p:txBody>
      </p:sp>
      <p:sp>
        <p:nvSpPr>
          <p:cNvPr id="16391" name="Rectangle 22"/>
          <p:cNvSpPr>
            <a:spLocks noChangeArrowheads="1"/>
          </p:cNvSpPr>
          <p:nvPr/>
        </p:nvSpPr>
        <p:spPr bwMode="auto">
          <a:xfrm>
            <a:off x="5751514" y="4724401"/>
            <a:ext cx="2050241" cy="493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600" b="1" i="1">
                <a:solidFill>
                  <a:srgbClr val="FFFF00"/>
                </a:solidFill>
                <a:latin typeface="Times New Roman" panose="02020603050405020304" pitchFamily="18" charset="0"/>
              </a:rPr>
              <a:t>Junction Box</a:t>
            </a:r>
            <a:endParaRPr lang="en-US" sz="2600" b="1" i="1">
              <a:latin typeface="Times New Roman" panose="02020603050405020304" pitchFamily="18" charset="0"/>
            </a:endParaRPr>
          </a:p>
        </p:txBody>
      </p:sp>
      <p:sp>
        <p:nvSpPr>
          <p:cNvPr id="16392" name="Rectangle 23"/>
          <p:cNvSpPr>
            <a:spLocks noChangeArrowheads="1"/>
          </p:cNvSpPr>
          <p:nvPr/>
        </p:nvSpPr>
        <p:spPr bwMode="auto">
          <a:xfrm>
            <a:off x="6965951" y="5410200"/>
            <a:ext cx="1349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500" b="1" i="1">
                <a:solidFill>
                  <a:srgbClr val="FFFF00"/>
                </a:solidFill>
                <a:latin typeface="Times New Roman" panose="02020603050405020304" pitchFamily="18" charset="0"/>
              </a:rPr>
              <a:t>Field Cabling</a:t>
            </a:r>
            <a:r>
              <a:rPr lang="en-US" sz="2600" b="1" i="1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6393" name="AutoShape 26"/>
          <p:cNvSpPr>
            <a:spLocks noChangeArrowheads="1"/>
          </p:cNvSpPr>
          <p:nvPr/>
        </p:nvSpPr>
        <p:spPr bwMode="auto">
          <a:xfrm>
            <a:off x="6562725" y="3898900"/>
            <a:ext cx="304800" cy="825500"/>
          </a:xfrm>
          <a:prstGeom prst="upArrow">
            <a:avLst>
              <a:gd name="adj1" fmla="val 50000"/>
              <a:gd name="adj2" fmla="val 135404"/>
            </a:avLst>
          </a:prstGeom>
          <a:solidFill>
            <a:srgbClr val="FF3300"/>
          </a:solidFill>
          <a:ln w="12700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sz="360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94" name="Rectangle 27"/>
          <p:cNvSpPr>
            <a:spLocks noChangeArrowheads="1"/>
          </p:cNvSpPr>
          <p:nvPr/>
        </p:nvSpPr>
        <p:spPr bwMode="auto">
          <a:xfrm>
            <a:off x="4897438" y="2743200"/>
            <a:ext cx="3733800" cy="1219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IN" sz="2400">
              <a:latin typeface="Book Antiqua" panose="02040602050305030304" pitchFamily="18" charset="0"/>
            </a:endParaRPr>
          </a:p>
        </p:txBody>
      </p:sp>
      <p:sp>
        <p:nvSpPr>
          <p:cNvPr id="16395" name="Rectangle 28"/>
          <p:cNvSpPr>
            <a:spLocks noChangeArrowheads="1"/>
          </p:cNvSpPr>
          <p:nvPr/>
        </p:nvSpPr>
        <p:spPr bwMode="auto">
          <a:xfrm>
            <a:off x="4897439" y="3429001"/>
            <a:ext cx="2123979" cy="493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600" b="1" i="1">
                <a:solidFill>
                  <a:srgbClr val="FFFF00"/>
                </a:solidFill>
                <a:latin typeface="Times New Roman" panose="02020603050405020304" pitchFamily="18" charset="0"/>
              </a:rPr>
              <a:t>Control Panel</a:t>
            </a:r>
            <a:endParaRPr lang="en-US" sz="2600" b="1" i="1">
              <a:latin typeface="Times New Roman" panose="02020603050405020304" pitchFamily="18" charset="0"/>
            </a:endParaRPr>
          </a:p>
        </p:txBody>
      </p:sp>
      <p:sp>
        <p:nvSpPr>
          <p:cNvPr id="16396" name="Rectangle 29"/>
          <p:cNvSpPr>
            <a:spLocks noChangeArrowheads="1"/>
          </p:cNvSpPr>
          <p:nvPr/>
        </p:nvSpPr>
        <p:spPr bwMode="auto">
          <a:xfrm>
            <a:off x="5354638" y="2971800"/>
            <a:ext cx="2743200" cy="4572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IN" sz="2400">
              <a:latin typeface="Book Antiqua" panose="02040602050305030304" pitchFamily="18" charset="0"/>
            </a:endParaRPr>
          </a:p>
        </p:txBody>
      </p:sp>
      <p:sp>
        <p:nvSpPr>
          <p:cNvPr id="16397" name="Rectangle 30"/>
          <p:cNvSpPr>
            <a:spLocks noChangeArrowheads="1"/>
          </p:cNvSpPr>
          <p:nvPr/>
        </p:nvSpPr>
        <p:spPr bwMode="auto">
          <a:xfrm>
            <a:off x="5430838" y="2971801"/>
            <a:ext cx="2717090" cy="493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600" b="1" i="1">
                <a:solidFill>
                  <a:schemeClr val="bg2"/>
                </a:solidFill>
                <a:latin typeface="Times New Roman" panose="02020603050405020304" pitchFamily="18" charset="0"/>
              </a:rPr>
              <a:t>Control Hardware</a:t>
            </a:r>
            <a:endParaRPr lang="en-US" sz="2600" b="1" i="1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98" name="AutoShape 31"/>
          <p:cNvSpPr>
            <a:spLocks noChangeArrowheads="1"/>
          </p:cNvSpPr>
          <p:nvPr/>
        </p:nvSpPr>
        <p:spPr bwMode="auto">
          <a:xfrm>
            <a:off x="6573838" y="1917700"/>
            <a:ext cx="304800" cy="825500"/>
          </a:xfrm>
          <a:prstGeom prst="upArrow">
            <a:avLst>
              <a:gd name="adj1" fmla="val 50000"/>
              <a:gd name="adj2" fmla="val 135404"/>
            </a:avLst>
          </a:prstGeom>
          <a:solidFill>
            <a:srgbClr val="FF3300"/>
          </a:solidFill>
          <a:ln w="12700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sz="360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99" name="Rectangle 32"/>
          <p:cNvSpPr>
            <a:spLocks noChangeArrowheads="1"/>
          </p:cNvSpPr>
          <p:nvPr/>
        </p:nvSpPr>
        <p:spPr bwMode="auto">
          <a:xfrm>
            <a:off x="4886325" y="1384300"/>
            <a:ext cx="37338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IN" sz="2400">
              <a:latin typeface="Book Antiqua" panose="02040602050305030304" pitchFamily="18" charset="0"/>
            </a:endParaRPr>
          </a:p>
        </p:txBody>
      </p:sp>
      <p:sp>
        <p:nvSpPr>
          <p:cNvPr id="16400" name="Rectangle 33"/>
          <p:cNvSpPr>
            <a:spLocks noChangeArrowheads="1"/>
          </p:cNvSpPr>
          <p:nvPr/>
        </p:nvSpPr>
        <p:spPr bwMode="auto">
          <a:xfrm>
            <a:off x="5524501" y="1384300"/>
            <a:ext cx="25622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600" b="1" i="1">
                <a:solidFill>
                  <a:srgbClr val="FFFF00"/>
                </a:solidFill>
                <a:latin typeface="Times New Roman" panose="02020603050405020304" pitchFamily="18" charset="0"/>
              </a:rPr>
              <a:t>SCADA Software</a:t>
            </a:r>
            <a:endParaRPr lang="en-US" sz="2600" b="1" i="1">
              <a:latin typeface="Times New Roman" panose="02020603050405020304" pitchFamily="18" charset="0"/>
            </a:endParaRPr>
          </a:p>
        </p:txBody>
      </p:sp>
      <p:sp>
        <p:nvSpPr>
          <p:cNvPr id="16401" name="Rectangle 34"/>
          <p:cNvSpPr>
            <a:spLocks noChangeArrowheads="1"/>
          </p:cNvSpPr>
          <p:nvPr/>
        </p:nvSpPr>
        <p:spPr bwMode="auto">
          <a:xfrm>
            <a:off x="6954839" y="2070101"/>
            <a:ext cx="2056653" cy="493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500" b="1" i="1">
                <a:solidFill>
                  <a:srgbClr val="FFFF00"/>
                </a:solidFill>
                <a:latin typeface="Times New Roman" panose="02020603050405020304" pitchFamily="18" charset="0"/>
              </a:rPr>
              <a:t>Communication Cable</a:t>
            </a:r>
            <a:r>
              <a:rPr lang="en-US" sz="2600" b="1" i="1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6402" name="Rectangle 35"/>
          <p:cNvSpPr>
            <a:spLocks noChangeArrowheads="1"/>
          </p:cNvSpPr>
          <p:nvPr/>
        </p:nvSpPr>
        <p:spPr bwMode="auto">
          <a:xfrm>
            <a:off x="7019926" y="4038600"/>
            <a:ext cx="1349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500" b="1" i="1">
                <a:solidFill>
                  <a:srgbClr val="FFFF00"/>
                </a:solidFill>
                <a:latin typeface="Times New Roman" panose="02020603050405020304" pitchFamily="18" charset="0"/>
              </a:rPr>
              <a:t>Field Cabling</a:t>
            </a:r>
            <a:r>
              <a:rPr lang="en-US" sz="2600" b="1" i="1">
                <a:latin typeface="Times New Roman" panose="02020603050405020304" pitchFamily="18" charset="0"/>
              </a:rPr>
              <a:t> </a:t>
            </a:r>
          </a:p>
        </p:txBody>
      </p:sp>
      <p:pic>
        <p:nvPicPr>
          <p:cNvPr id="16403" name="Picture 36" descr="C:\Program Files\Opera\Cache4\opr0014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371600"/>
            <a:ext cx="1246188" cy="84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04" name="Picture 37" descr="C:\Program Files\Opera\Cache4\opr0013O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5589588"/>
            <a:ext cx="914400" cy="126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05" name="Picture 38" descr="C:\Program Files\Opera\Cache4\opr0013S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1" y="5622926"/>
            <a:ext cx="868363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06" name="Picture 39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667000"/>
            <a:ext cx="24384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ltUpDiag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4202114" y="6019800"/>
            <a:ext cx="5322887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IN" sz="2400">
              <a:latin typeface="Book Antiqua" panose="02040602050305030304" pitchFamily="18" charset="0"/>
            </a:endParaRPr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6451600" y="5257800"/>
            <a:ext cx="304800" cy="825500"/>
          </a:xfrm>
          <a:prstGeom prst="upArrow">
            <a:avLst>
              <a:gd name="adj1" fmla="val 50000"/>
              <a:gd name="adj2" fmla="val 135404"/>
            </a:avLst>
          </a:prstGeom>
          <a:solidFill>
            <a:srgbClr val="FF3300"/>
          </a:solidFill>
          <a:ln w="12700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sz="360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191001" y="6019800"/>
            <a:ext cx="53879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600" b="1" i="1">
                <a:solidFill>
                  <a:srgbClr val="FFFF00"/>
                </a:solidFill>
                <a:latin typeface="Times New Roman" panose="02020603050405020304" pitchFamily="18" charset="0"/>
              </a:rPr>
              <a:t>Smart Transmitters Placed in the field</a:t>
            </a:r>
            <a:endParaRPr lang="en-US" sz="2600" b="1" i="1">
              <a:latin typeface="Times New Roman" panose="02020603050405020304" pitchFamily="18" charset="0"/>
            </a:endParaRPr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2971800" y="685800"/>
            <a:ext cx="7696200" cy="781050"/>
          </a:xfrm>
          <a:prstGeom prst="rect">
            <a:avLst/>
          </a:prstGeom>
          <a:noFill/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>
              <a:defRPr/>
            </a:pPr>
            <a:r>
              <a:rPr lang="en-US" sz="3200" b="1" i="1" u="sng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Automation : Advanced Technology . . .</a:t>
            </a:r>
            <a:r>
              <a:rPr lang="en-US" sz="3200" b="1" u="sng">
                <a:solidFill>
                  <a:srgbClr val="66FF33"/>
                </a:solidFill>
                <a:latin typeface="Times New Roman" panose="02020603050405020304" pitchFamily="18" charset="0"/>
              </a:rPr>
              <a:t> .</a:t>
            </a:r>
            <a:r>
              <a:rPr lang="en-US" sz="3200" u="sng">
                <a:solidFill>
                  <a:srgbClr val="66FF33"/>
                </a:solidFill>
                <a:latin typeface="Times New Roman" panose="02020603050405020304" pitchFamily="18" charset="0"/>
              </a:rPr>
              <a:t/>
            </a:r>
            <a:br>
              <a:rPr lang="en-US" sz="3200" u="sng">
                <a:solidFill>
                  <a:srgbClr val="66FF33"/>
                </a:solidFill>
                <a:latin typeface="Times New Roman" panose="02020603050405020304" pitchFamily="18" charset="0"/>
              </a:rPr>
            </a:br>
            <a:endParaRPr lang="en-US" sz="1800">
              <a:solidFill>
                <a:srgbClr val="66FF33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5029200" y="4724400"/>
            <a:ext cx="37338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IN" sz="2400">
              <a:latin typeface="Book Antiqua" panose="02040602050305030304" pitchFamily="18" charset="0"/>
            </a:endParaRP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5437189" y="4724401"/>
            <a:ext cx="2893421" cy="493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600" b="1" i="1">
                <a:solidFill>
                  <a:srgbClr val="FFFF00"/>
                </a:solidFill>
                <a:latin typeface="Times New Roman" panose="02020603050405020304" pitchFamily="18" charset="0"/>
              </a:rPr>
              <a:t>Field Bus Scanners</a:t>
            </a:r>
            <a:endParaRPr lang="en-US" sz="2600" b="1" i="1">
              <a:latin typeface="Times New Roman" panose="02020603050405020304" pitchFamily="18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6810375" y="5486400"/>
            <a:ext cx="1279196" cy="323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500" b="1" i="1">
                <a:solidFill>
                  <a:srgbClr val="FFFF00"/>
                </a:solidFill>
                <a:latin typeface="Times New Roman" panose="02020603050405020304" pitchFamily="18" charset="0"/>
              </a:rPr>
              <a:t>Field Cabling</a:t>
            </a:r>
            <a:endParaRPr lang="en-US" sz="2600" b="1" i="1">
              <a:latin typeface="Times New Roman" panose="02020603050405020304" pitchFamily="18" charset="0"/>
            </a:endParaRPr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>
            <a:off x="6477000" y="3898900"/>
            <a:ext cx="304800" cy="825500"/>
          </a:xfrm>
          <a:prstGeom prst="upArrow">
            <a:avLst>
              <a:gd name="adj1" fmla="val 50000"/>
              <a:gd name="adj2" fmla="val 135404"/>
            </a:avLst>
          </a:prstGeom>
          <a:solidFill>
            <a:srgbClr val="FF3300"/>
          </a:solidFill>
          <a:ln w="12700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sz="360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4735513" y="2743200"/>
            <a:ext cx="3733800" cy="1219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IN" sz="2400">
              <a:latin typeface="Book Antiqua" panose="02040602050305030304" pitchFamily="18" charset="0"/>
            </a:endParaRP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4735514" y="3429001"/>
            <a:ext cx="2123979" cy="493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600" b="1" i="1">
                <a:solidFill>
                  <a:srgbClr val="FFFF00"/>
                </a:solidFill>
                <a:latin typeface="Times New Roman" panose="02020603050405020304" pitchFamily="18" charset="0"/>
              </a:rPr>
              <a:t>Control Panel</a:t>
            </a:r>
            <a:endParaRPr lang="en-US" sz="2600" b="1" i="1">
              <a:latin typeface="Times New Roman" panose="02020603050405020304" pitchFamily="18" charset="0"/>
            </a:endParaRP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5192713" y="2971800"/>
            <a:ext cx="2743200" cy="457200"/>
          </a:xfrm>
          <a:prstGeom prst="rect">
            <a:avLst/>
          </a:prstGeom>
          <a:solidFill>
            <a:schemeClr val="tx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IN" sz="2400">
              <a:latin typeface="Book Antiqua" panose="02040602050305030304" pitchFamily="18" charset="0"/>
            </a:endParaRPr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5268913" y="2971801"/>
            <a:ext cx="2717090" cy="493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600" b="1" i="1">
                <a:solidFill>
                  <a:schemeClr val="bg2"/>
                </a:solidFill>
                <a:latin typeface="Times New Roman" panose="02020603050405020304" pitchFamily="18" charset="0"/>
              </a:rPr>
              <a:t>Control Hardware</a:t>
            </a:r>
            <a:endParaRPr lang="en-US" sz="2600" b="1" i="1">
              <a:solidFill>
                <a:schemeClr val="hlin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22" name="AutoShape 14"/>
          <p:cNvSpPr>
            <a:spLocks noChangeArrowheads="1"/>
          </p:cNvSpPr>
          <p:nvPr/>
        </p:nvSpPr>
        <p:spPr bwMode="auto">
          <a:xfrm>
            <a:off x="6497638" y="1917700"/>
            <a:ext cx="304800" cy="825500"/>
          </a:xfrm>
          <a:prstGeom prst="upArrow">
            <a:avLst>
              <a:gd name="adj1" fmla="val 50000"/>
              <a:gd name="adj2" fmla="val 135404"/>
            </a:avLst>
          </a:prstGeom>
          <a:solidFill>
            <a:srgbClr val="FF3300"/>
          </a:solidFill>
          <a:ln w="12700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sz="360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4810125" y="1384300"/>
            <a:ext cx="37338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IN" sz="2400">
              <a:latin typeface="Book Antiqua" panose="02040602050305030304" pitchFamily="18" charset="0"/>
            </a:endParaRPr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5448301" y="1384300"/>
            <a:ext cx="256222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2600" b="1" i="1">
                <a:solidFill>
                  <a:srgbClr val="FFFF00"/>
                </a:solidFill>
                <a:latin typeface="Times New Roman" panose="02020603050405020304" pitchFamily="18" charset="0"/>
              </a:rPr>
              <a:t>SCADA Software</a:t>
            </a:r>
            <a:endParaRPr lang="en-US" sz="2600" b="1" i="1">
              <a:latin typeface="Times New Roman" panose="02020603050405020304" pitchFamily="18" charset="0"/>
            </a:endParaRPr>
          </a:p>
        </p:txBody>
      </p:sp>
      <p:sp>
        <p:nvSpPr>
          <p:cNvPr id="17425" name="Rectangle 17"/>
          <p:cNvSpPr>
            <a:spLocks noChangeArrowheads="1"/>
          </p:cNvSpPr>
          <p:nvPr/>
        </p:nvSpPr>
        <p:spPr bwMode="auto">
          <a:xfrm>
            <a:off x="6878639" y="2070101"/>
            <a:ext cx="2056653" cy="493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500" b="1" i="1">
                <a:solidFill>
                  <a:srgbClr val="FFFF00"/>
                </a:solidFill>
                <a:latin typeface="Times New Roman" panose="02020603050405020304" pitchFamily="18" charset="0"/>
              </a:rPr>
              <a:t>Communication Cable</a:t>
            </a:r>
            <a:r>
              <a:rPr lang="en-US" sz="2600" b="1" i="1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6858000" y="4038600"/>
            <a:ext cx="174783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500" b="1" i="1">
                <a:solidFill>
                  <a:srgbClr val="FFFF00"/>
                </a:solidFill>
                <a:latin typeface="Times New Roman" panose="02020603050405020304" pitchFamily="18" charset="0"/>
              </a:rPr>
              <a:t>Field Bus Network</a:t>
            </a:r>
            <a:r>
              <a:rPr lang="en-US" sz="2600" b="1" i="1">
                <a:latin typeface="Times New Roman" panose="02020603050405020304" pitchFamily="18" charset="0"/>
              </a:rPr>
              <a:t> </a:t>
            </a:r>
          </a:p>
        </p:txBody>
      </p:sp>
      <p:pic>
        <p:nvPicPr>
          <p:cNvPr id="17427" name="Picture 19" descr="C:\Program Files\Opera\Cache4\opr0014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371600"/>
            <a:ext cx="1246188" cy="84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8" name="Picture 20" descr="C:\Program Files\Opera\Cache4\opr0013O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5589588"/>
            <a:ext cx="914400" cy="126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9" name="Picture 21" descr="C:\Program Files\Opera\Cache4\opr0013S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1" y="5622926"/>
            <a:ext cx="868363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30" name="Picture 24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667000"/>
            <a:ext cx="24384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pattFill prst="ltUpDiag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67000" y="381000"/>
            <a:ext cx="7239000" cy="1143000"/>
          </a:xfrm>
        </p:spPr>
        <p:txBody>
          <a:bodyPr anchor="ctr"/>
          <a:lstStyle/>
          <a:p>
            <a:pPr eaLnBrk="1" hangingPunct="1"/>
            <a:r>
              <a:rPr lang="en-US" sz="3200" b="1" u="sng">
                <a:solidFill>
                  <a:srgbClr val="66FF33"/>
                </a:solidFill>
              </a:rPr>
              <a:t>Sensors ( Field Instruments )</a:t>
            </a:r>
            <a:endParaRPr lang="en-US" sz="3600" b="1" u="sng">
              <a:solidFill>
                <a:schemeClr val="accent1"/>
              </a:solidFill>
            </a:endParaRPr>
          </a:p>
        </p:txBody>
      </p:sp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1525588" y="1981200"/>
            <a:ext cx="9142412" cy="459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600" b="1">
                <a:solidFill>
                  <a:srgbClr val="FFFF66"/>
                </a:solidFill>
                <a:latin typeface="Book Antiqua" panose="02040602050305030304" pitchFamily="18" charset="0"/>
              </a:rPr>
              <a:t>Sensors with transmitters are the field devices placed in the field who actually sense the parameter and send the analog signal to the control hardware. 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600" b="1">
                <a:solidFill>
                  <a:srgbClr val="FFFF66"/>
                </a:solidFill>
                <a:latin typeface="Book Antiqua" panose="02040602050305030304" pitchFamily="18" charset="0"/>
              </a:rPr>
              <a:t>The analog signals used are Ohm (RTD), mV (Thermocouple), 4-20 mA, +/-10 V, etc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67000" y="381000"/>
            <a:ext cx="8001000" cy="1143000"/>
          </a:xfrm>
        </p:spPr>
        <p:txBody>
          <a:bodyPr anchor="ctr"/>
          <a:lstStyle/>
          <a:p>
            <a:pPr eaLnBrk="1" hangingPunct="1"/>
            <a:r>
              <a:rPr lang="en-US" sz="3200" b="1" u="sng">
                <a:solidFill>
                  <a:srgbClr val="66FF33"/>
                </a:solidFill>
              </a:rPr>
              <a:t>Widely used Sensors ( Field Instruments )</a:t>
            </a:r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1752600" y="1828800"/>
            <a:ext cx="89154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600" b="1">
                <a:solidFill>
                  <a:srgbClr val="FFFF66"/>
                </a:solidFill>
                <a:latin typeface="Book Antiqua" panose="02040602050305030304" pitchFamily="18" charset="0"/>
              </a:rPr>
              <a:t> 	RTD : Output in Ohms (Temperature)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600" b="1">
                <a:solidFill>
                  <a:srgbClr val="FFFF66"/>
                </a:solidFill>
                <a:latin typeface="Book Antiqua" panose="02040602050305030304" pitchFamily="18" charset="0"/>
              </a:rPr>
              <a:t>	Thermocouples  : Output in mV (Temperature)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600" b="1">
                <a:solidFill>
                  <a:srgbClr val="FFFF66"/>
                </a:solidFill>
                <a:latin typeface="Book Antiqua" panose="02040602050305030304" pitchFamily="18" charset="0"/>
              </a:rPr>
              <a:t>	Pressure Transmitters : 4-20mA, 0-10 V …..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600" b="1">
                <a:solidFill>
                  <a:srgbClr val="FFFF66"/>
                </a:solidFill>
                <a:latin typeface="Book Antiqua" panose="02040602050305030304" pitchFamily="18" charset="0"/>
              </a:rPr>
              <a:t>	Flow Transmitter : 4-20mA, 0-10 V …..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600" b="1">
                <a:solidFill>
                  <a:srgbClr val="FFFF66"/>
                </a:solidFill>
                <a:latin typeface="Book Antiqua" panose="02040602050305030304" pitchFamily="18" charset="0"/>
              </a:rPr>
              <a:t>	Level Transmitter : 4-20mA, 0-10 V …..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600" b="1">
                <a:solidFill>
                  <a:srgbClr val="FFFF66"/>
                </a:solidFill>
                <a:latin typeface="Book Antiqua" panose="02040602050305030304" pitchFamily="18" charset="0"/>
              </a:rPr>
              <a:t>	Conductivity meter : 4-20mA, 0-10 V …..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600" b="1">
                <a:solidFill>
                  <a:srgbClr val="FFFF66"/>
                </a:solidFill>
                <a:latin typeface="Book Antiqua" panose="02040602050305030304" pitchFamily="18" charset="0"/>
              </a:rPr>
              <a:t>	Density meter : 4-20mA, 0-10 V …..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600" b="1">
                <a:solidFill>
                  <a:srgbClr val="FFFF66"/>
                </a:solidFill>
                <a:latin typeface="Book Antiqua" panose="02040602050305030304" pitchFamily="18" charset="0"/>
              </a:rPr>
              <a:t>	pH transmitter : 4-20mA, 0-10 V …..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endParaRPr lang="en-US" sz="2600" b="1">
              <a:solidFill>
                <a:srgbClr val="FFFF66"/>
              </a:solidFill>
              <a:latin typeface="Book Antiqua" panose="02040602050305030304" pitchFamily="18" charset="0"/>
            </a:endParaRP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600" b="1">
                <a:solidFill>
                  <a:srgbClr val="FFFF66"/>
                </a:solidFill>
                <a:latin typeface="Book Antiqua" panose="02040602050305030304" pitchFamily="18" charset="0"/>
              </a:rPr>
              <a:t>And Many more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endParaRPr lang="en-US" sz="2600" b="1">
              <a:solidFill>
                <a:srgbClr val="FFFF66"/>
              </a:solidFill>
              <a:latin typeface="Book Antiqua" panose="02040602050305030304" pitchFamily="18" charset="0"/>
            </a:endParaRP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600" b="1">
                <a:solidFill>
                  <a:srgbClr val="FFFF66"/>
                </a:solidFill>
                <a:latin typeface="Book Antiqua" panose="02040602050305030304" pitchFamily="18" charset="0"/>
              </a:rPr>
              <a:t>	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4600" y="381000"/>
            <a:ext cx="8153400" cy="1143000"/>
          </a:xfrm>
        </p:spPr>
        <p:txBody>
          <a:bodyPr anchor="ctr"/>
          <a:lstStyle/>
          <a:p>
            <a:pPr eaLnBrk="1" hangingPunct="1"/>
            <a:r>
              <a:rPr lang="en-US" sz="3200" b="1" u="sng">
                <a:solidFill>
                  <a:srgbClr val="66FF33"/>
                </a:solidFill>
              </a:rPr>
              <a:t>Leading Manufacturers in Sensors </a:t>
            </a:r>
            <a:br>
              <a:rPr lang="en-US" sz="3200" b="1" u="sng">
                <a:solidFill>
                  <a:srgbClr val="66FF33"/>
                </a:solidFill>
              </a:rPr>
            </a:br>
            <a:r>
              <a:rPr lang="en-US" sz="3200" b="1" u="sng">
                <a:solidFill>
                  <a:srgbClr val="66FF33"/>
                </a:solidFill>
              </a:rPr>
              <a:t>( Field Instruments )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752600" y="2514600"/>
            <a:ext cx="89154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600" b="1">
                <a:solidFill>
                  <a:srgbClr val="FFFF66"/>
                </a:solidFill>
                <a:latin typeface="Book Antiqua" panose="02040602050305030304" pitchFamily="18" charset="0"/>
              </a:rPr>
              <a:t>Fisher Rosemount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600" b="1">
                <a:solidFill>
                  <a:srgbClr val="FFFF66"/>
                </a:solidFill>
                <a:latin typeface="Book Antiqua" panose="02040602050305030304" pitchFamily="18" charset="0"/>
              </a:rPr>
              <a:t>Yokogawa 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600" b="1">
                <a:solidFill>
                  <a:srgbClr val="FFFF66"/>
                </a:solidFill>
                <a:latin typeface="Book Antiqua" panose="02040602050305030304" pitchFamily="18" charset="0"/>
              </a:rPr>
              <a:t>Anderson &amp; Housers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600" b="1">
                <a:solidFill>
                  <a:srgbClr val="FFFF66"/>
                </a:solidFill>
                <a:latin typeface="Book Antiqua" panose="02040602050305030304" pitchFamily="18" charset="0"/>
              </a:rPr>
              <a:t>Radix 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600" b="1">
                <a:solidFill>
                  <a:srgbClr val="FFFF66"/>
                </a:solidFill>
                <a:latin typeface="Book Antiqua" panose="02040602050305030304" pitchFamily="18" charset="0"/>
              </a:rPr>
              <a:t>ToshBro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endParaRPr lang="en-US" sz="2600" b="1">
              <a:solidFill>
                <a:srgbClr val="FFFF66"/>
              </a:solidFill>
              <a:latin typeface="Book Antiqua" panose="02040602050305030304" pitchFamily="18" charset="0"/>
            </a:endParaRP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endParaRPr lang="en-US" sz="2600" b="1">
              <a:solidFill>
                <a:srgbClr val="FFFF66"/>
              </a:solidFill>
              <a:latin typeface="Book Antiqua" panose="02040602050305030304" pitchFamily="18" charset="0"/>
            </a:endParaRP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r>
              <a:rPr lang="en-US" sz="2600" b="1">
                <a:solidFill>
                  <a:srgbClr val="FFFF66"/>
                </a:solidFill>
                <a:latin typeface="Book Antiqua" panose="02040602050305030304" pitchFamily="18" charset="0"/>
              </a:rPr>
              <a:t>	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71800" y="381000"/>
            <a:ext cx="5181600" cy="1143000"/>
          </a:xfrm>
        </p:spPr>
        <p:txBody>
          <a:bodyPr anchor="ctr"/>
          <a:lstStyle/>
          <a:p>
            <a:pPr eaLnBrk="1" hangingPunct="1"/>
            <a:r>
              <a:rPr lang="en-US" sz="3200" b="1" u="sng">
                <a:solidFill>
                  <a:srgbClr val="66FF33"/>
                </a:solidFill>
              </a:rPr>
              <a:t>Control hardware</a:t>
            </a:r>
            <a:endParaRPr lang="en-US" sz="3600" b="1" u="sng">
              <a:solidFill>
                <a:schemeClr val="accent1"/>
              </a:solidFill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1752600" y="2286000"/>
            <a:ext cx="89154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</a:pPr>
            <a:r>
              <a:rPr lang="en-US" sz="2600" b="1">
                <a:solidFill>
                  <a:schemeClr val="hlink"/>
                </a:solidFill>
                <a:latin typeface="Book Antiqua" panose="02040602050305030304" pitchFamily="18" charset="0"/>
              </a:rPr>
              <a:t> Standalone PID Controllers 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endParaRPr lang="en-US" sz="2600" b="1">
              <a:solidFill>
                <a:schemeClr val="hlink"/>
              </a:solidFill>
              <a:latin typeface="Book Antiqua" panose="02040602050305030304" pitchFamily="18" charset="0"/>
            </a:endParaRPr>
          </a:p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</a:pPr>
            <a:r>
              <a:rPr lang="en-US" sz="2600" b="1">
                <a:solidFill>
                  <a:schemeClr val="hlink"/>
                </a:solidFill>
                <a:latin typeface="Book Antiqua" panose="02040602050305030304" pitchFamily="18" charset="0"/>
              </a:rPr>
              <a:t> Programmable logic controllers (PLC)</a:t>
            </a:r>
          </a:p>
          <a:p>
            <a:pPr algn="ctr"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None/>
            </a:pPr>
            <a:endParaRPr lang="en-US" sz="2600" b="1">
              <a:solidFill>
                <a:schemeClr val="hlink"/>
              </a:solidFill>
              <a:latin typeface="Book Antiqua" panose="02040602050305030304" pitchFamily="18" charset="0"/>
            </a:endParaRPr>
          </a:p>
          <a:p>
            <a:pPr>
              <a:spcBef>
                <a:spcPct val="20000"/>
              </a:spcBef>
              <a:buClr>
                <a:schemeClr val="tx2"/>
              </a:buClr>
              <a:buSzPct val="75000"/>
              <a:buFont typeface="Monotype Sorts" pitchFamily="2" charset="2"/>
              <a:buChar char="u"/>
            </a:pPr>
            <a:r>
              <a:rPr lang="en-US" sz="2600" b="1">
                <a:solidFill>
                  <a:schemeClr val="hlink"/>
                </a:solidFill>
                <a:latin typeface="Book Antiqua" panose="02040602050305030304" pitchFamily="18" charset="0"/>
              </a:rPr>
              <a:t>  Distributed Control System </a:t>
            </a:r>
          </a:p>
        </p:txBody>
      </p:sp>
      <p:pic>
        <p:nvPicPr>
          <p:cNvPr id="21508" name="Picture 4" descr="C:\yok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981200"/>
            <a:ext cx="1066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5" descr="C:\ab12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3429000"/>
            <a:ext cx="1809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1668</TotalTime>
  <Pages>18</Pages>
  <Words>158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Book Antiqua</vt:lpstr>
      <vt:lpstr>Calibri</vt:lpstr>
      <vt:lpstr>Calibri Light</vt:lpstr>
      <vt:lpstr>Century Gothic</vt:lpstr>
      <vt:lpstr>Monotype Sorts</vt:lpstr>
      <vt:lpstr>Times New Roman</vt:lpstr>
      <vt:lpstr>Wingdings 3</vt:lpstr>
      <vt:lpstr>Office Theme</vt:lpstr>
      <vt:lpstr>Slice</vt:lpstr>
      <vt:lpstr>Industrial Automation </vt:lpstr>
      <vt:lpstr>Industrial Automation Components  …</vt:lpstr>
      <vt:lpstr>PowerPoint Presentation</vt:lpstr>
      <vt:lpstr>PowerPoint Presentation</vt:lpstr>
      <vt:lpstr>Sensors ( Field Instruments )</vt:lpstr>
      <vt:lpstr>Widely used Sensors ( Field Instruments )</vt:lpstr>
      <vt:lpstr>Leading Manufacturers in Sensors  ( Field Instruments )</vt:lpstr>
      <vt:lpstr>Control hardware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subject/>
  <dc:creator>JOY CHOUDHURY</dc:creator>
  <cp:keywords/>
  <dc:description/>
  <cp:lastModifiedBy>JOY CHOUDHURY</cp:lastModifiedBy>
  <cp:revision>355</cp:revision>
  <cp:lastPrinted>1601-01-01T00:00:00Z</cp:lastPrinted>
  <dcterms:created xsi:type="dcterms:W3CDTF">1997-09-04T08:09:08Z</dcterms:created>
  <dcterms:modified xsi:type="dcterms:W3CDTF">2021-07-07T02:03:15Z</dcterms:modified>
</cp:coreProperties>
</file>