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3" d="100"/>
          <a:sy n="63" d="100"/>
        </p:scale>
        <p:origin x="780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BCB10D-8B66-4746-B4D9-0E946D278AB5}" type="datetimeFigureOut">
              <a:rPr lang="en-IN" smtClean="0"/>
              <a:t>22-04-2021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9263F2-6936-4F27-9A23-74F4BE1F277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3953605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BCB10D-8B66-4746-B4D9-0E946D278AB5}" type="datetimeFigureOut">
              <a:rPr lang="en-IN" smtClean="0"/>
              <a:t>22-04-2021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9263F2-6936-4F27-9A23-74F4BE1F277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4547005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BCB10D-8B66-4746-B4D9-0E946D278AB5}" type="datetimeFigureOut">
              <a:rPr lang="en-IN" smtClean="0"/>
              <a:t>22-04-2021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9263F2-6936-4F27-9A23-74F4BE1F2776}" type="slidenum">
              <a:rPr lang="en-IN" smtClean="0"/>
              <a:t>‹#›</a:t>
            </a:fld>
            <a:endParaRPr lang="en-IN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49218594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BCB10D-8B66-4746-B4D9-0E946D278AB5}" type="datetimeFigureOut">
              <a:rPr lang="en-IN" smtClean="0"/>
              <a:t>22-04-2021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9263F2-6936-4F27-9A23-74F4BE1F277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99297990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BCB10D-8B66-4746-B4D9-0E946D278AB5}" type="datetimeFigureOut">
              <a:rPr lang="en-IN" smtClean="0"/>
              <a:t>22-04-2021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9263F2-6936-4F27-9A23-74F4BE1F2776}" type="slidenum">
              <a:rPr lang="en-IN" smtClean="0"/>
              <a:t>‹#›</a:t>
            </a:fld>
            <a:endParaRPr lang="en-IN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5500499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BCB10D-8B66-4746-B4D9-0E946D278AB5}" type="datetimeFigureOut">
              <a:rPr lang="en-IN" smtClean="0"/>
              <a:t>22-04-2021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9263F2-6936-4F27-9A23-74F4BE1F277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65977541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BCB10D-8B66-4746-B4D9-0E946D278AB5}" type="datetimeFigureOut">
              <a:rPr lang="en-IN" smtClean="0"/>
              <a:t>22-04-2021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9263F2-6936-4F27-9A23-74F4BE1F277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40002199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BCB10D-8B66-4746-B4D9-0E946D278AB5}" type="datetimeFigureOut">
              <a:rPr lang="en-IN" smtClean="0"/>
              <a:t>22-04-2021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9263F2-6936-4F27-9A23-74F4BE1F277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9429719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BCB10D-8B66-4746-B4D9-0E946D278AB5}" type="datetimeFigureOut">
              <a:rPr lang="en-IN" smtClean="0"/>
              <a:t>22-04-2021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9263F2-6936-4F27-9A23-74F4BE1F277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4427406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BCB10D-8B66-4746-B4D9-0E946D278AB5}" type="datetimeFigureOut">
              <a:rPr lang="en-IN" smtClean="0"/>
              <a:t>22-04-2021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9263F2-6936-4F27-9A23-74F4BE1F277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9986821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BCB10D-8B66-4746-B4D9-0E946D278AB5}" type="datetimeFigureOut">
              <a:rPr lang="en-IN" smtClean="0"/>
              <a:t>22-04-2021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9263F2-6936-4F27-9A23-74F4BE1F277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2979204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BCB10D-8B66-4746-B4D9-0E946D278AB5}" type="datetimeFigureOut">
              <a:rPr lang="en-IN" smtClean="0"/>
              <a:t>22-04-2021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9263F2-6936-4F27-9A23-74F4BE1F277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4711554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BCB10D-8B66-4746-B4D9-0E946D278AB5}" type="datetimeFigureOut">
              <a:rPr lang="en-IN" smtClean="0"/>
              <a:t>22-04-2021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9263F2-6936-4F27-9A23-74F4BE1F277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6561125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BCB10D-8B66-4746-B4D9-0E946D278AB5}" type="datetimeFigureOut">
              <a:rPr lang="en-IN" smtClean="0"/>
              <a:t>22-04-2021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9263F2-6936-4F27-9A23-74F4BE1F277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0767857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BCB10D-8B66-4746-B4D9-0E946D278AB5}" type="datetimeFigureOut">
              <a:rPr lang="en-IN" smtClean="0"/>
              <a:t>22-04-2021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9263F2-6936-4F27-9A23-74F4BE1F277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7462861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BCB10D-8B66-4746-B4D9-0E946D278AB5}" type="datetimeFigureOut">
              <a:rPr lang="en-IN" smtClean="0"/>
              <a:t>22-04-2021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9263F2-6936-4F27-9A23-74F4BE1F277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0929365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BCB10D-8B66-4746-B4D9-0E946D278AB5}" type="datetimeFigureOut">
              <a:rPr lang="en-IN" smtClean="0"/>
              <a:t>22-04-2021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029263F2-6936-4F27-9A23-74F4BE1F277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538379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46B344-F5BD-4131-AE96-4859705DB41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3200" b="0" i="0" dirty="0">
                <a:solidFill>
                  <a:srgbClr val="000000"/>
                </a:solidFill>
                <a:effectLst/>
                <a:latin typeface="Poor Richard" panose="02080502050505020702" pitchFamily="18" charset="0"/>
              </a:rPr>
              <a:t>Introduction, definition and importance of sensory evaluation in relation to consumer acceptability and economic aspects. Terminology related to sensory evaluation</a:t>
            </a:r>
            <a:endParaRPr lang="en-IN" sz="3200" dirty="0">
              <a:latin typeface="Poor Richard" panose="02080502050505020702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886F03B-24AC-4BD9-B88D-00E121F74CD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IN" dirty="0">
                <a:latin typeface="Aparajita" panose="02020603050405020304" pitchFamily="18" charset="0"/>
                <a:cs typeface="Aparajita" panose="02020603050405020304" pitchFamily="18" charset="0"/>
              </a:rPr>
              <a:t>Soma Maji</a:t>
            </a:r>
          </a:p>
        </p:txBody>
      </p:sp>
    </p:spTree>
    <p:extLst>
      <p:ext uri="{BB962C8B-B14F-4D97-AF65-F5344CB8AC3E}">
        <p14:creationId xmlns:p14="http://schemas.microsoft.com/office/powerpoint/2010/main" val="120405346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2B95E034-1E72-42EC-818E-2616716CD9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N" sz="4400" i="0" u="none" strike="noStrike" spc="-5" dirty="0">
                <a:solidFill>
                  <a:srgbClr val="04607A"/>
                </a:solidFill>
                <a:effectLst/>
                <a:latin typeface="Carlito"/>
                <a:cs typeface="Carlito"/>
              </a:rPr>
              <a:t>Ap</a:t>
            </a:r>
            <a:r>
              <a:rPr lang="en-IN" sz="4400" i="0" strike="noStrike" spc="-5" dirty="0">
                <a:solidFill>
                  <a:srgbClr val="04607A"/>
                </a:solidFill>
                <a:effectLst/>
                <a:uFill>
                  <a:solidFill>
                    <a:srgbClr val="6FC6E9"/>
                  </a:solidFill>
                </a:uFill>
                <a:latin typeface="Carlito"/>
                <a:cs typeface="Carlito"/>
              </a:rPr>
              <a:t>plicatio</a:t>
            </a:r>
            <a:r>
              <a:rPr lang="en-IN" sz="4400" i="0" u="none" strike="noStrike" spc="-5" dirty="0">
                <a:solidFill>
                  <a:srgbClr val="04607A"/>
                </a:solidFill>
                <a:effectLst/>
                <a:latin typeface="Carlito"/>
                <a:cs typeface="Carlito"/>
              </a:rPr>
              <a:t>n </a:t>
            </a:r>
            <a:r>
              <a:rPr lang="en-IN" sz="4400" i="0" u="none" strike="noStrike" dirty="0">
                <a:solidFill>
                  <a:srgbClr val="04607A"/>
                </a:solidFill>
                <a:effectLst/>
                <a:latin typeface="Carlito"/>
                <a:cs typeface="Carlito"/>
              </a:rPr>
              <a:t>of </a:t>
            </a:r>
            <a:r>
              <a:rPr lang="en-IN" sz="4400" i="0" u="none" strike="noStrike" spc="5" dirty="0">
                <a:solidFill>
                  <a:srgbClr val="04607A"/>
                </a:solidFill>
                <a:effectLst/>
                <a:latin typeface="Carlito"/>
                <a:cs typeface="Carlito"/>
              </a:rPr>
              <a:t>Sensory </a:t>
            </a:r>
            <a:r>
              <a:rPr lang="en-IN" sz="4400" i="0" u="none" strike="noStrike" spc="-10" dirty="0">
                <a:solidFill>
                  <a:srgbClr val="04607A"/>
                </a:solidFill>
                <a:effectLst/>
                <a:latin typeface="Carlito"/>
                <a:cs typeface="Carlito"/>
              </a:rPr>
              <a:t>Evaluation</a:t>
            </a:r>
            <a:r>
              <a:rPr lang="en-IN" sz="4400" i="0" u="none" strike="noStrike" spc="-170" dirty="0">
                <a:solidFill>
                  <a:srgbClr val="04607A"/>
                </a:solidFill>
                <a:effectLst/>
                <a:latin typeface="Carlito"/>
                <a:cs typeface="Carlito"/>
              </a:rPr>
              <a:t> </a:t>
            </a:r>
            <a:r>
              <a:rPr lang="en-IN" sz="4400" i="0" u="none" strike="noStrike" spc="-5" dirty="0">
                <a:solidFill>
                  <a:srgbClr val="04607A"/>
                </a:solidFill>
                <a:effectLst/>
                <a:latin typeface="Carlito"/>
                <a:cs typeface="Carlito"/>
              </a:rPr>
              <a:t>in  Dairy </a:t>
            </a:r>
            <a:r>
              <a:rPr lang="en-IN" sz="4400" i="0" u="none" strike="noStrike" spc="5" dirty="0">
                <a:solidFill>
                  <a:srgbClr val="04607A"/>
                </a:solidFill>
                <a:effectLst/>
                <a:latin typeface="Carlito"/>
                <a:cs typeface="Carlito"/>
              </a:rPr>
              <a:t>&amp; </a:t>
            </a:r>
            <a:r>
              <a:rPr lang="en-IN" sz="4400" i="0" u="none" strike="noStrike" spc="-5" dirty="0">
                <a:solidFill>
                  <a:srgbClr val="04607A"/>
                </a:solidFill>
                <a:effectLst/>
                <a:latin typeface="Carlito"/>
                <a:cs typeface="Carlito"/>
              </a:rPr>
              <a:t>Food</a:t>
            </a:r>
            <a:r>
              <a:rPr lang="en-IN" sz="4400" i="0" u="none" strike="noStrike" spc="-125" dirty="0">
                <a:solidFill>
                  <a:srgbClr val="04607A"/>
                </a:solidFill>
                <a:effectLst/>
                <a:latin typeface="Carlito"/>
                <a:cs typeface="Carlito"/>
              </a:rPr>
              <a:t> </a:t>
            </a:r>
            <a:r>
              <a:rPr lang="en-IN" sz="4400" i="0" u="none" dirty="0">
                <a:solidFill>
                  <a:srgbClr val="04607A"/>
                </a:solidFill>
                <a:effectLst/>
                <a:latin typeface="Carlito"/>
                <a:cs typeface="Carlito"/>
              </a:rPr>
              <a:t>Industry</a:t>
            </a:r>
            <a:r>
              <a:rPr lang="en-IN" sz="4400" b="1" i="0" u="none" dirty="0">
                <a:solidFill>
                  <a:srgbClr val="04607A"/>
                </a:solidFill>
                <a:effectLst/>
                <a:latin typeface="Carlito"/>
                <a:cs typeface="Carlito"/>
              </a:rPr>
              <a:t>	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66147A-9B57-467E-A3E4-1F1D0EB64C8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6576" marR="137160" indent="0" algn="just" fontAlgn="t">
              <a:lnSpc>
                <a:spcPct val="150000"/>
              </a:lnSpc>
              <a:spcBef>
                <a:spcPts val="560"/>
              </a:spcBef>
              <a:spcAft>
                <a:spcPts val="0"/>
              </a:spcAft>
              <a:buNone/>
              <a:tabLst>
                <a:tab pos="295910" algn="l"/>
              </a:tabLst>
            </a:pPr>
            <a:r>
              <a:rPr lang="en-IN" sz="1800" b="0" i="0" u="none" strike="noStrike" spc="-25" dirty="0">
                <a:solidFill>
                  <a:srgbClr val="000000"/>
                </a:solidFill>
                <a:effectLst/>
                <a:latin typeface="Georgia" panose="02040502050405020303" pitchFamily="18" charset="0"/>
                <a:cs typeface="Georgia" panose="02040502050405020303" pitchFamily="18" charset="0"/>
              </a:rPr>
              <a:t>7. Establishing </a:t>
            </a:r>
            <a:r>
              <a:rPr lang="en-IN" sz="1800" b="0" i="0" u="none" strike="noStrike" spc="-20" dirty="0">
                <a:solidFill>
                  <a:srgbClr val="000000"/>
                </a:solidFill>
                <a:effectLst/>
                <a:latin typeface="Georgia" panose="02040502050405020303" pitchFamily="18" charset="0"/>
                <a:cs typeface="Georgia" panose="02040502050405020303" pitchFamily="18" charset="0"/>
              </a:rPr>
              <a:t>Analytical/ </a:t>
            </a:r>
            <a:r>
              <a:rPr lang="en-IN" sz="1800" b="0" i="0" u="none" strike="noStrike" spc="-25" dirty="0">
                <a:solidFill>
                  <a:srgbClr val="000000"/>
                </a:solidFill>
                <a:effectLst/>
                <a:latin typeface="Georgia" panose="02040502050405020303" pitchFamily="18" charset="0"/>
                <a:cs typeface="Georgia" panose="02040502050405020303" pitchFamily="18" charset="0"/>
              </a:rPr>
              <a:t>Instrumental/</a:t>
            </a:r>
            <a:r>
              <a:rPr lang="en-IN" sz="1800" b="0" i="0" u="none" strike="noStrike" spc="-140" dirty="0">
                <a:solidFill>
                  <a:srgbClr val="000000"/>
                </a:solidFill>
                <a:effectLst/>
                <a:latin typeface="Georgia" panose="02040502050405020303" pitchFamily="18" charset="0"/>
                <a:cs typeface="Georgia" panose="02040502050405020303" pitchFamily="18" charset="0"/>
              </a:rPr>
              <a:t> </a:t>
            </a:r>
            <a:r>
              <a:rPr lang="en-IN" sz="1800" b="0" i="0" u="none" strike="noStrike" spc="-25" dirty="0">
                <a:solidFill>
                  <a:srgbClr val="000000"/>
                </a:solidFill>
                <a:effectLst/>
                <a:latin typeface="Georgia" panose="02040502050405020303" pitchFamily="18" charset="0"/>
                <a:cs typeface="Georgia" panose="02040502050405020303" pitchFamily="18" charset="0"/>
              </a:rPr>
              <a:t>Sensory  </a:t>
            </a:r>
            <a:r>
              <a:rPr lang="en-IN" sz="1800" b="0" i="0" u="none" strike="noStrike" spc="-30" dirty="0">
                <a:solidFill>
                  <a:srgbClr val="000000"/>
                </a:solidFill>
                <a:effectLst/>
                <a:latin typeface="Georgia" panose="02040502050405020303" pitchFamily="18" charset="0"/>
                <a:cs typeface="Georgia" panose="02040502050405020303" pitchFamily="18" charset="0"/>
              </a:rPr>
              <a:t>Relationships:</a:t>
            </a:r>
            <a:endParaRPr lang="en-IN" sz="1800" b="0" i="0" u="none" strike="noStrike" dirty="0">
              <a:effectLst/>
              <a:latin typeface="Arial" panose="020B0604020202020204" pitchFamily="34" charset="0"/>
            </a:endParaRPr>
          </a:p>
          <a:p>
            <a:pPr marL="384048" indent="-164592" algn="just" fontAlgn="t">
              <a:lnSpc>
                <a:spcPct val="150000"/>
              </a:lnSpc>
              <a:spcBef>
                <a:spcPts val="345"/>
              </a:spcBef>
              <a:spcAft>
                <a:spcPts val="0"/>
              </a:spcAft>
              <a:tabLst>
                <a:tab pos="384175" algn="l"/>
              </a:tabLst>
            </a:pPr>
            <a:r>
              <a:rPr lang="en-IN" sz="1800" b="0" i="0" u="none" strike="noStrike" spc="-30" dirty="0">
                <a:solidFill>
                  <a:srgbClr val="000000"/>
                </a:solidFill>
                <a:effectLst/>
                <a:latin typeface="Georgia" panose="02040502050405020303" pitchFamily="18" charset="0"/>
                <a:cs typeface="Georgia" panose="02040502050405020303" pitchFamily="18" charset="0"/>
              </a:rPr>
              <a:t>Highly </a:t>
            </a:r>
            <a:r>
              <a:rPr lang="en-IN" sz="1800" b="0" i="0" u="none" strike="noStrike" spc="-15" dirty="0">
                <a:solidFill>
                  <a:srgbClr val="000000"/>
                </a:solidFill>
                <a:effectLst/>
                <a:latin typeface="Georgia" panose="02040502050405020303" pitchFamily="18" charset="0"/>
                <a:cs typeface="Georgia" panose="02040502050405020303" pitchFamily="18" charset="0"/>
              </a:rPr>
              <a:t>useful </a:t>
            </a:r>
            <a:r>
              <a:rPr lang="en-IN" sz="1800" b="0" i="0" u="none" strike="noStrike" spc="-20" dirty="0">
                <a:solidFill>
                  <a:srgbClr val="000000"/>
                </a:solidFill>
                <a:effectLst/>
                <a:latin typeface="Georgia" panose="02040502050405020303" pitchFamily="18" charset="0"/>
                <a:cs typeface="Georgia" panose="02040502050405020303" pitchFamily="18" charset="0"/>
              </a:rPr>
              <a:t>for </a:t>
            </a:r>
            <a:r>
              <a:rPr lang="en-IN" sz="1800" b="0" i="0" u="none" strike="noStrike" spc="-10" dirty="0">
                <a:solidFill>
                  <a:srgbClr val="000000"/>
                </a:solidFill>
                <a:effectLst/>
                <a:latin typeface="Georgia" panose="02040502050405020303" pitchFamily="18" charset="0"/>
                <a:cs typeface="Georgia" panose="02040502050405020303" pitchFamily="18" charset="0"/>
              </a:rPr>
              <a:t>quick </a:t>
            </a:r>
            <a:r>
              <a:rPr lang="en-IN" sz="1800" b="0" i="0" u="none" strike="noStrike" spc="-20" dirty="0">
                <a:solidFill>
                  <a:srgbClr val="000000"/>
                </a:solidFill>
                <a:effectLst/>
                <a:latin typeface="Georgia" panose="02040502050405020303" pitchFamily="18" charset="0"/>
                <a:cs typeface="Georgia" panose="02040502050405020303" pitchFamily="18" charset="0"/>
              </a:rPr>
              <a:t>evaluation sensory</a:t>
            </a:r>
            <a:r>
              <a:rPr lang="en-IN" sz="1800" b="0" i="0" u="none" strike="noStrike" spc="-105" dirty="0">
                <a:solidFill>
                  <a:srgbClr val="000000"/>
                </a:solidFill>
                <a:effectLst/>
                <a:latin typeface="Georgia" panose="02040502050405020303" pitchFamily="18" charset="0"/>
                <a:cs typeface="Georgia" panose="02040502050405020303" pitchFamily="18" charset="0"/>
              </a:rPr>
              <a:t> </a:t>
            </a:r>
            <a:r>
              <a:rPr lang="en-IN" sz="1800" b="0" i="0" u="none" strike="noStrike" spc="-25" dirty="0">
                <a:solidFill>
                  <a:srgbClr val="000000"/>
                </a:solidFill>
                <a:effectLst/>
                <a:latin typeface="Georgia" panose="02040502050405020303" pitchFamily="18" charset="0"/>
                <a:cs typeface="Georgia" panose="02040502050405020303" pitchFamily="18" charset="0"/>
              </a:rPr>
              <a:t>properties.</a:t>
            </a:r>
            <a:endParaRPr lang="en-IN" sz="1800" b="0" i="0" u="none" strike="noStrike" dirty="0">
              <a:effectLst/>
              <a:latin typeface="Arial" panose="020B0604020202020204" pitchFamily="34" charset="0"/>
            </a:endParaRPr>
          </a:p>
          <a:p>
            <a:pPr marL="384048" marR="402336" indent="-164592" algn="just" fontAlgn="t">
              <a:lnSpc>
                <a:spcPct val="150000"/>
              </a:lnSpc>
              <a:spcBef>
                <a:spcPts val="315"/>
              </a:spcBef>
              <a:spcAft>
                <a:spcPts val="0"/>
              </a:spcAft>
              <a:tabLst>
                <a:tab pos="384175" algn="l"/>
              </a:tabLst>
            </a:pPr>
            <a:r>
              <a:rPr lang="en-IN" sz="1800" b="0" i="0" u="none" strike="noStrike" spc="-20" dirty="0">
                <a:solidFill>
                  <a:srgbClr val="000000"/>
                </a:solidFill>
                <a:effectLst/>
                <a:latin typeface="Georgia" panose="02040502050405020303" pitchFamily="18" charset="0"/>
                <a:cs typeface="Georgia" panose="02040502050405020303" pitchFamily="18" charset="0"/>
              </a:rPr>
              <a:t>Titratable </a:t>
            </a:r>
            <a:r>
              <a:rPr lang="en-IN" sz="1800" b="0" i="0" u="none" strike="noStrike" spc="-15" dirty="0">
                <a:solidFill>
                  <a:srgbClr val="000000"/>
                </a:solidFill>
                <a:effectLst/>
                <a:latin typeface="Georgia" panose="02040502050405020303" pitchFamily="18" charset="0"/>
                <a:cs typeface="Georgia" panose="02040502050405020303" pitchFamily="18" charset="0"/>
              </a:rPr>
              <a:t>acidity of </a:t>
            </a:r>
            <a:r>
              <a:rPr lang="en-IN" sz="1800" b="0" i="0" u="none" strike="noStrike" spc="-25" dirty="0">
                <a:solidFill>
                  <a:srgbClr val="000000"/>
                </a:solidFill>
                <a:effectLst/>
                <a:latin typeface="Georgia" panose="02040502050405020303" pitchFamily="18" charset="0"/>
                <a:cs typeface="Georgia" panose="02040502050405020303" pitchFamily="18" charset="0"/>
              </a:rPr>
              <a:t>fresh </a:t>
            </a:r>
            <a:r>
              <a:rPr lang="en-IN" sz="1800" b="0" i="0" u="none" strike="noStrike" spc="-15" dirty="0">
                <a:solidFill>
                  <a:srgbClr val="000000"/>
                </a:solidFill>
                <a:effectLst/>
                <a:latin typeface="Georgia" panose="02040502050405020303" pitchFamily="18" charset="0"/>
                <a:cs typeface="Georgia" panose="02040502050405020303" pitchFamily="18" charset="0"/>
              </a:rPr>
              <a:t>milk </a:t>
            </a:r>
            <a:r>
              <a:rPr lang="en-IN" sz="1800" b="0" i="0" u="none" strike="noStrike" spc="-80" dirty="0">
                <a:solidFill>
                  <a:srgbClr val="000000"/>
                </a:solidFill>
                <a:effectLst/>
                <a:latin typeface="Georgia" panose="02040502050405020303" pitchFamily="18" charset="0"/>
                <a:cs typeface="Georgia" panose="02040502050405020303" pitchFamily="18" charset="0"/>
              </a:rPr>
              <a:t>0.12-0.15% </a:t>
            </a:r>
            <a:r>
              <a:rPr lang="en-IN" sz="1800" b="0" i="0" u="none" strike="noStrike" spc="-25" dirty="0">
                <a:solidFill>
                  <a:srgbClr val="000000"/>
                </a:solidFill>
                <a:effectLst/>
                <a:latin typeface="Georgia" panose="02040502050405020303" pitchFamily="18" charset="0"/>
                <a:cs typeface="Georgia" panose="02040502050405020303" pitchFamily="18" charset="0"/>
              </a:rPr>
              <a:t>LA, </a:t>
            </a:r>
            <a:r>
              <a:rPr lang="en-IN" sz="1800" b="0" i="0" u="none" strike="noStrike" spc="-125" dirty="0">
                <a:solidFill>
                  <a:srgbClr val="000000"/>
                </a:solidFill>
                <a:effectLst/>
                <a:latin typeface="Georgia" panose="02040502050405020303" pitchFamily="18" charset="0"/>
                <a:cs typeface="Georgia" panose="02040502050405020303" pitchFamily="18" charset="0"/>
              </a:rPr>
              <a:t>≥ </a:t>
            </a:r>
            <a:r>
              <a:rPr lang="en-IN" sz="1800" b="0" i="0" u="none" strike="noStrike" spc="-70" dirty="0">
                <a:solidFill>
                  <a:srgbClr val="000000"/>
                </a:solidFill>
                <a:effectLst/>
                <a:latin typeface="Georgia" panose="02040502050405020303" pitchFamily="18" charset="0"/>
                <a:cs typeface="Georgia" panose="02040502050405020303" pitchFamily="18" charset="0"/>
              </a:rPr>
              <a:t>0.17%  </a:t>
            </a:r>
            <a:r>
              <a:rPr lang="en-IN" sz="1800" b="0" i="0" u="none" strike="noStrike" spc="-25" dirty="0">
                <a:solidFill>
                  <a:srgbClr val="000000"/>
                </a:solidFill>
                <a:effectLst/>
                <a:latin typeface="Georgia" panose="02040502050405020303" pitchFamily="18" charset="0"/>
                <a:cs typeface="Georgia" panose="02040502050405020303" pitchFamily="18" charset="0"/>
              </a:rPr>
              <a:t>imparts sour</a:t>
            </a:r>
            <a:r>
              <a:rPr lang="en-IN" sz="1800" b="0" i="0" u="none" strike="noStrike" spc="-75" dirty="0">
                <a:solidFill>
                  <a:srgbClr val="000000"/>
                </a:solidFill>
                <a:effectLst/>
                <a:latin typeface="Georgia" panose="02040502050405020303" pitchFamily="18" charset="0"/>
                <a:cs typeface="Georgia" panose="02040502050405020303" pitchFamily="18" charset="0"/>
              </a:rPr>
              <a:t> </a:t>
            </a:r>
            <a:r>
              <a:rPr lang="en-IN" sz="1800" b="0" i="0" u="none" strike="noStrike" spc="-15" dirty="0">
                <a:solidFill>
                  <a:srgbClr val="000000"/>
                </a:solidFill>
                <a:effectLst/>
                <a:latin typeface="Georgia" panose="02040502050405020303" pitchFamily="18" charset="0"/>
                <a:cs typeface="Georgia" panose="02040502050405020303" pitchFamily="18" charset="0"/>
              </a:rPr>
              <a:t>flavour</a:t>
            </a:r>
            <a:endParaRPr lang="en-IN" sz="1800" b="0" i="0" u="none" strike="noStrike" dirty="0">
              <a:effectLst/>
              <a:latin typeface="Arial" panose="020B0604020202020204" pitchFamily="34" charset="0"/>
            </a:endParaRPr>
          </a:p>
          <a:p>
            <a:pPr marL="384048" indent="-164592" algn="just" fontAlgn="t">
              <a:lnSpc>
                <a:spcPct val="150000"/>
              </a:lnSpc>
              <a:spcBef>
                <a:spcPts val="310"/>
              </a:spcBef>
              <a:spcAft>
                <a:spcPts val="0"/>
              </a:spcAft>
              <a:tabLst>
                <a:tab pos="384175" algn="l"/>
              </a:tabLst>
            </a:pPr>
            <a:r>
              <a:rPr lang="en-IN" sz="1800" b="0" i="0" u="none" strike="noStrike" spc="-50" dirty="0">
                <a:solidFill>
                  <a:srgbClr val="000000"/>
                </a:solidFill>
                <a:effectLst/>
                <a:latin typeface="Georgia" panose="02040502050405020303" pitchFamily="18" charset="0"/>
                <a:cs typeface="Georgia" panose="02040502050405020303" pitchFamily="18" charset="0"/>
              </a:rPr>
              <a:t>Free </a:t>
            </a:r>
            <a:r>
              <a:rPr lang="en-IN" sz="1800" b="0" i="0" u="none" strike="noStrike" spc="-45" dirty="0">
                <a:solidFill>
                  <a:srgbClr val="000000"/>
                </a:solidFill>
                <a:effectLst/>
                <a:latin typeface="Georgia" panose="02040502050405020303" pitchFamily="18" charset="0"/>
                <a:cs typeface="Georgia" panose="02040502050405020303" pitchFamily="18" charset="0"/>
              </a:rPr>
              <a:t>Fatty </a:t>
            </a:r>
            <a:r>
              <a:rPr lang="en-IN" sz="1800" b="0" i="0" u="none" strike="noStrike" spc="-20" dirty="0">
                <a:solidFill>
                  <a:srgbClr val="000000"/>
                </a:solidFill>
                <a:effectLst/>
                <a:latin typeface="Georgia" panose="02040502050405020303" pitchFamily="18" charset="0"/>
                <a:cs typeface="Georgia" panose="02040502050405020303" pitchFamily="18" charset="0"/>
              </a:rPr>
              <a:t>Acid </a:t>
            </a:r>
            <a:r>
              <a:rPr lang="en-IN" sz="1800" b="0" i="0" u="none" strike="noStrike" spc="-55" dirty="0">
                <a:solidFill>
                  <a:srgbClr val="000000"/>
                </a:solidFill>
                <a:effectLst/>
                <a:latin typeface="Georgia" panose="02040502050405020303" pitchFamily="18" charset="0"/>
                <a:cs typeface="Georgia" panose="02040502050405020303" pitchFamily="18" charset="0"/>
              </a:rPr>
              <a:t>(FFA) </a:t>
            </a:r>
            <a:r>
              <a:rPr lang="en-IN" sz="1800" b="0" i="0" u="none" strike="noStrike" spc="-125" dirty="0">
                <a:solidFill>
                  <a:srgbClr val="000000"/>
                </a:solidFill>
                <a:effectLst/>
                <a:latin typeface="Georgia" panose="02040502050405020303" pitchFamily="18" charset="0"/>
                <a:cs typeface="Georgia" panose="02040502050405020303" pitchFamily="18" charset="0"/>
              </a:rPr>
              <a:t>≥ </a:t>
            </a:r>
            <a:r>
              <a:rPr lang="en-IN" sz="1800" b="0" i="0" u="none" strike="noStrike" spc="-50" dirty="0">
                <a:solidFill>
                  <a:srgbClr val="000000"/>
                </a:solidFill>
                <a:effectLst/>
                <a:latin typeface="Georgia" panose="02040502050405020303" pitchFamily="18" charset="0"/>
                <a:cs typeface="Georgia" panose="02040502050405020303" pitchFamily="18" charset="0"/>
              </a:rPr>
              <a:t>2.8% </a:t>
            </a:r>
            <a:r>
              <a:rPr lang="en-IN" sz="1800" b="0" i="0" u="none" strike="noStrike" spc="-25" dirty="0">
                <a:solidFill>
                  <a:srgbClr val="000000"/>
                </a:solidFill>
                <a:effectLst/>
                <a:latin typeface="Georgia" panose="02040502050405020303" pitchFamily="18" charset="0"/>
                <a:cs typeface="Georgia" panose="02040502050405020303" pitchFamily="18" charset="0"/>
              </a:rPr>
              <a:t>- </a:t>
            </a:r>
            <a:r>
              <a:rPr lang="en-IN" sz="1800" b="0" i="0" u="none" strike="noStrike" spc="-35" dirty="0">
                <a:solidFill>
                  <a:srgbClr val="000000"/>
                </a:solidFill>
                <a:effectLst/>
                <a:latin typeface="Georgia" panose="02040502050405020303" pitchFamily="18" charset="0"/>
                <a:cs typeface="Georgia" panose="02040502050405020303" pitchFamily="18" charset="0"/>
              </a:rPr>
              <a:t>Rancid </a:t>
            </a:r>
            <a:r>
              <a:rPr lang="en-IN" sz="1800" b="0" i="0" u="none" strike="noStrike" spc="-15" dirty="0">
                <a:solidFill>
                  <a:srgbClr val="000000"/>
                </a:solidFill>
                <a:effectLst/>
                <a:latin typeface="Georgia" panose="02040502050405020303" pitchFamily="18" charset="0"/>
                <a:cs typeface="Georgia" panose="02040502050405020303" pitchFamily="18" charset="0"/>
              </a:rPr>
              <a:t>flavour </a:t>
            </a:r>
            <a:r>
              <a:rPr lang="en-IN" sz="1800" b="0" i="0" u="none" strike="noStrike" spc="-20" dirty="0">
                <a:solidFill>
                  <a:srgbClr val="000000"/>
                </a:solidFill>
                <a:effectLst/>
                <a:latin typeface="Georgia" panose="02040502050405020303" pitchFamily="18" charset="0"/>
                <a:cs typeface="Georgia" panose="02040502050405020303" pitchFamily="18" charset="0"/>
              </a:rPr>
              <a:t>in</a:t>
            </a:r>
            <a:r>
              <a:rPr lang="en-IN" sz="1800" b="0" i="0" u="none" strike="noStrike" spc="225" dirty="0">
                <a:solidFill>
                  <a:srgbClr val="000000"/>
                </a:solidFill>
                <a:effectLst/>
                <a:latin typeface="Georgia" panose="02040502050405020303" pitchFamily="18" charset="0"/>
                <a:cs typeface="Georgia" panose="02040502050405020303" pitchFamily="18" charset="0"/>
              </a:rPr>
              <a:t> </a:t>
            </a:r>
            <a:r>
              <a:rPr lang="en-IN" sz="1800" b="0" i="0" u="none" strike="noStrike" spc="-20" dirty="0">
                <a:solidFill>
                  <a:srgbClr val="000000"/>
                </a:solidFill>
                <a:effectLst/>
                <a:latin typeface="Georgia" panose="02040502050405020303" pitchFamily="18" charset="0"/>
                <a:cs typeface="Georgia" panose="02040502050405020303" pitchFamily="18" charset="0"/>
              </a:rPr>
              <a:t>ghee</a:t>
            </a:r>
            <a:endParaRPr lang="en-IN" sz="1800" b="0" i="0" u="none" strike="noStrike" dirty="0">
              <a:effectLst/>
              <a:latin typeface="Arial" panose="020B0604020202020204" pitchFamily="34" charset="0"/>
            </a:endParaRP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428990433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BE0446-E975-4F3D-A5AA-864ECDD74C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58054" y="1920240"/>
            <a:ext cx="8596668" cy="3627120"/>
          </a:xfrm>
        </p:spPr>
        <p:txBody>
          <a:bodyPr>
            <a:normAutofit/>
          </a:bodyPr>
          <a:lstStyle/>
          <a:p>
            <a:r>
              <a:rPr lang="en-IN" sz="9600" b="1" dirty="0">
                <a:latin typeface="Palace Script MT" panose="030303020206070C0B05" pitchFamily="66" charset="0"/>
              </a:rPr>
              <a:t>Thank You</a:t>
            </a:r>
          </a:p>
        </p:txBody>
      </p:sp>
    </p:spTree>
    <p:extLst>
      <p:ext uri="{BB962C8B-B14F-4D97-AF65-F5344CB8AC3E}">
        <p14:creationId xmlns:p14="http://schemas.microsoft.com/office/powerpoint/2010/main" val="21905795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E8E7FE-EDAA-4153-AB8D-438D3FFA8F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10254826" cy="1320800"/>
          </a:xfrm>
        </p:spPr>
        <p:txBody>
          <a:bodyPr>
            <a:normAutofit fontScale="90000"/>
          </a:bodyPr>
          <a:lstStyle/>
          <a:p>
            <a:pPr marL="246888" fontAlgn="t">
              <a:spcBef>
                <a:spcPts val="455"/>
              </a:spcBef>
              <a:spcAft>
                <a:spcPts val="0"/>
              </a:spcAft>
            </a:pPr>
            <a:r>
              <a:rPr lang="en-IN" sz="4400" b="0" i="0" u="none" spc="-45" dirty="0">
                <a:solidFill>
                  <a:srgbClr val="04607A"/>
                </a:solidFill>
                <a:effectLst/>
                <a:latin typeface="Carlito"/>
                <a:cs typeface="Carlito"/>
              </a:rPr>
              <a:t>Factors </a:t>
            </a:r>
            <a:r>
              <a:rPr lang="en-IN" sz="4400" b="0" i="0" u="none" spc="-15" dirty="0">
                <a:solidFill>
                  <a:srgbClr val="04607A"/>
                </a:solidFill>
                <a:effectLst/>
                <a:latin typeface="Carlito"/>
                <a:cs typeface="Carlito"/>
              </a:rPr>
              <a:t>Affecting </a:t>
            </a:r>
            <a:r>
              <a:rPr lang="en-IN" sz="4400" b="0" i="0" strike="noStrike" spc="-10" dirty="0">
                <a:solidFill>
                  <a:srgbClr val="04607A"/>
                </a:solidFill>
                <a:effectLst/>
                <a:latin typeface="Carlito"/>
                <a:cs typeface="Carlito"/>
              </a:rPr>
              <a:t>Consum</a:t>
            </a:r>
            <a:r>
              <a:rPr lang="en-IN" sz="4400" b="0" i="0" strike="noStrike" spc="-10" dirty="0">
                <a:solidFill>
                  <a:srgbClr val="04607A"/>
                </a:solidFill>
                <a:effectLst/>
                <a:uFill>
                  <a:solidFill>
                    <a:srgbClr val="0FCE9A"/>
                  </a:solidFill>
                </a:uFill>
                <a:latin typeface="Carlito"/>
                <a:cs typeface="Carlito"/>
              </a:rPr>
              <a:t>e</a:t>
            </a:r>
            <a:r>
              <a:rPr lang="en-IN" sz="4400" b="0" i="0" strike="noStrike" spc="-10" dirty="0">
                <a:solidFill>
                  <a:srgbClr val="04607A"/>
                </a:solidFill>
                <a:effectLst/>
                <a:latin typeface="Carlito"/>
                <a:cs typeface="Carlito"/>
              </a:rPr>
              <a:t>rs</a:t>
            </a:r>
            <a:r>
              <a:rPr lang="en-IN" sz="4400" b="0" i="0" u="none" strike="noStrike" spc="-95" dirty="0">
                <a:solidFill>
                  <a:srgbClr val="04607A"/>
                </a:solidFill>
                <a:effectLst/>
                <a:latin typeface="Carlito"/>
                <a:cs typeface="Carlito"/>
              </a:rPr>
              <a:t> </a:t>
            </a:r>
            <a:r>
              <a:rPr lang="en-IN" sz="4400" b="0" i="0" u="none" strike="noStrike" spc="-10" dirty="0">
                <a:solidFill>
                  <a:srgbClr val="04607A"/>
                </a:solidFill>
                <a:effectLst/>
                <a:latin typeface="Carlito"/>
                <a:cs typeface="Carlito"/>
              </a:rPr>
              <a:t>Ac</a:t>
            </a:r>
            <a:r>
              <a:rPr lang="en-IN" sz="4400" b="0" i="0" strike="noStrike" spc="-10" dirty="0">
                <a:solidFill>
                  <a:srgbClr val="04607A"/>
                </a:solidFill>
                <a:effectLst/>
                <a:uFill>
                  <a:solidFill>
                    <a:srgbClr val="B4B4B4"/>
                  </a:solidFill>
                </a:uFill>
                <a:latin typeface="Carlito"/>
                <a:cs typeface="Carlito"/>
              </a:rPr>
              <a:t>c</a:t>
            </a:r>
            <a:r>
              <a:rPr lang="en-IN" sz="4400" b="0" i="0" u="none" strike="noStrike" spc="-10" dirty="0">
                <a:solidFill>
                  <a:srgbClr val="04607A"/>
                </a:solidFill>
                <a:effectLst/>
                <a:latin typeface="Carlito"/>
                <a:cs typeface="Carlito"/>
              </a:rPr>
              <a:t>eptability</a:t>
            </a:r>
            <a:br>
              <a:rPr lang="en-IN" sz="4400" b="0" i="0" u="none" strike="noStrike" dirty="0">
                <a:effectLst/>
                <a:latin typeface="Arial" panose="020B0604020202020204" pitchFamily="34" charset="0"/>
              </a:rPr>
            </a:br>
            <a:r>
              <a:rPr lang="en-IN" sz="4400" b="0" i="0" u="none" strike="noStrike" spc="5" dirty="0">
                <a:solidFill>
                  <a:srgbClr val="04607A"/>
                </a:solidFill>
                <a:effectLst/>
                <a:latin typeface="Carlito"/>
                <a:cs typeface="Carlito"/>
              </a:rPr>
              <a:t>of </a:t>
            </a:r>
            <a:r>
              <a:rPr lang="en-IN" sz="4400" b="0" i="0" u="none" strike="noStrike" spc="-5" dirty="0">
                <a:solidFill>
                  <a:srgbClr val="04607A"/>
                </a:solidFill>
                <a:effectLst/>
                <a:latin typeface="Carlito"/>
                <a:cs typeface="Carlito"/>
              </a:rPr>
              <a:t>Food</a:t>
            </a:r>
            <a:r>
              <a:rPr lang="en-IN" sz="4400" b="0" i="0" u="none" strike="noStrike" spc="-65" dirty="0">
                <a:solidFill>
                  <a:srgbClr val="04607A"/>
                </a:solidFill>
                <a:effectLst/>
                <a:latin typeface="Carlito"/>
                <a:cs typeface="Carlito"/>
              </a:rPr>
              <a:t> </a:t>
            </a:r>
            <a:r>
              <a:rPr lang="en-IN" sz="4400" b="0" i="0" u="none" strike="noStrike" spc="-10" dirty="0">
                <a:solidFill>
                  <a:srgbClr val="04607A"/>
                </a:solidFill>
                <a:effectLst/>
                <a:latin typeface="Carlito"/>
                <a:cs typeface="Carlito"/>
              </a:rPr>
              <a:t>Products</a:t>
            </a:r>
            <a:endParaRPr lang="en-IN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355ACB3-E159-436C-A81B-B19692CF4E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6576" indent="0" algn="just" fontAlgn="t">
              <a:lnSpc>
                <a:spcPct val="150000"/>
              </a:lnSpc>
              <a:spcBef>
                <a:spcPts val="375"/>
              </a:spcBef>
              <a:spcAft>
                <a:spcPts val="0"/>
              </a:spcAft>
              <a:buNone/>
              <a:tabLst>
                <a:tab pos="295275" algn="l"/>
                <a:tab pos="295910" algn="l"/>
              </a:tabLst>
            </a:pPr>
            <a:r>
              <a:rPr lang="en-IN" sz="1800" b="0" i="0" u="none" strike="noStrike" spc="-35" dirty="0">
                <a:solidFill>
                  <a:srgbClr val="000000"/>
                </a:solidFill>
                <a:effectLst/>
                <a:latin typeface="Georgia" panose="02040502050405020303" pitchFamily="18" charset="0"/>
                <a:cs typeface="Georgia" panose="02040502050405020303" pitchFamily="18" charset="0"/>
              </a:rPr>
              <a:t>1. Safety: </a:t>
            </a:r>
            <a:r>
              <a:rPr lang="en-IN" sz="1800" b="0" i="0" u="none" strike="noStrike" spc="-30" dirty="0">
                <a:solidFill>
                  <a:srgbClr val="000000"/>
                </a:solidFill>
                <a:effectLst/>
                <a:latin typeface="Georgia" panose="02040502050405020303" pitchFamily="18" charset="0"/>
                <a:cs typeface="Georgia" panose="02040502050405020303" pitchFamily="18" charset="0"/>
              </a:rPr>
              <a:t>free</a:t>
            </a:r>
            <a:r>
              <a:rPr lang="en-IN" sz="1800" b="0" i="0" u="none" strike="noStrike" spc="-20" dirty="0">
                <a:solidFill>
                  <a:srgbClr val="000000"/>
                </a:solidFill>
                <a:effectLst/>
                <a:latin typeface="Georgia" panose="02040502050405020303" pitchFamily="18" charset="0"/>
                <a:cs typeface="Georgia" panose="02040502050405020303" pitchFamily="18" charset="0"/>
              </a:rPr>
              <a:t> </a:t>
            </a:r>
            <a:r>
              <a:rPr lang="en-IN" sz="1800" b="0" i="0" u="none" strike="noStrike" spc="-35" dirty="0">
                <a:solidFill>
                  <a:srgbClr val="000000"/>
                </a:solidFill>
                <a:effectLst/>
                <a:latin typeface="Georgia" panose="02040502050405020303" pitchFamily="18" charset="0"/>
                <a:cs typeface="Georgia" panose="02040502050405020303" pitchFamily="18" charset="0"/>
              </a:rPr>
              <a:t>from</a:t>
            </a:r>
            <a:endParaRPr lang="en-IN" sz="1800" b="0" i="0" u="none" strike="noStrike" dirty="0">
              <a:effectLst/>
              <a:latin typeface="Arial" panose="020B0604020202020204" pitchFamily="34" charset="0"/>
            </a:endParaRPr>
          </a:p>
          <a:p>
            <a:pPr marL="484632" marR="338328" indent="-256032" algn="just" fontAlgn="t">
              <a:lnSpc>
                <a:spcPct val="150000"/>
              </a:lnSpc>
              <a:spcBef>
                <a:spcPts val="295"/>
              </a:spcBef>
              <a:spcAft>
                <a:spcPts val="0"/>
              </a:spcAft>
              <a:tabLst>
                <a:tab pos="481330" algn="l"/>
                <a:tab pos="481965" algn="l"/>
              </a:tabLst>
            </a:pPr>
            <a:r>
              <a:rPr lang="en-IN" sz="1800" b="0" i="0" u="none" strike="noStrike" spc="-25" dirty="0">
                <a:solidFill>
                  <a:srgbClr val="000000"/>
                </a:solidFill>
                <a:effectLst/>
                <a:latin typeface="Georgia" panose="02040502050405020303" pitchFamily="18" charset="0"/>
                <a:cs typeface="Georgia" panose="02040502050405020303" pitchFamily="18" charset="0"/>
              </a:rPr>
              <a:t>Pathogens, </a:t>
            </a:r>
            <a:r>
              <a:rPr lang="en-IN" sz="1800" b="0" i="0" u="none" strike="noStrike" spc="-20" dirty="0">
                <a:solidFill>
                  <a:srgbClr val="000000"/>
                </a:solidFill>
                <a:effectLst/>
                <a:latin typeface="Georgia" panose="02040502050405020303" pitchFamily="18" charset="0"/>
                <a:cs typeface="Georgia" panose="02040502050405020303" pitchFamily="18" charset="0"/>
              </a:rPr>
              <a:t>e.g., </a:t>
            </a:r>
            <a:r>
              <a:rPr lang="en-IN" sz="1800" b="0" i="1" u="none" strike="noStrike" spc="-45" dirty="0">
                <a:solidFill>
                  <a:srgbClr val="000000"/>
                </a:solidFill>
                <a:effectLst/>
                <a:latin typeface="Georgia" panose="02040502050405020303" pitchFamily="18" charset="0"/>
                <a:cs typeface="Georgia" panose="02040502050405020303" pitchFamily="18" charset="0"/>
              </a:rPr>
              <a:t>Mycobacterium </a:t>
            </a:r>
            <a:r>
              <a:rPr lang="en-IN" sz="1800" b="0" i="1" u="none" strike="noStrike" spc="-30" dirty="0">
                <a:solidFill>
                  <a:srgbClr val="000000"/>
                </a:solidFill>
                <a:effectLst/>
                <a:latin typeface="Georgia" panose="02040502050405020303" pitchFamily="18" charset="0"/>
                <a:cs typeface="Georgia" panose="02040502050405020303" pitchFamily="18" charset="0"/>
              </a:rPr>
              <a:t>tuberculosis</a:t>
            </a:r>
            <a:r>
              <a:rPr lang="en-IN" sz="1800" b="0" i="0" u="none" strike="noStrike" spc="-30" dirty="0">
                <a:solidFill>
                  <a:srgbClr val="000000"/>
                </a:solidFill>
                <a:effectLst/>
                <a:latin typeface="Georgia" panose="02040502050405020303" pitchFamily="18" charset="0"/>
                <a:cs typeface="Georgia" panose="02040502050405020303" pitchFamily="18" charset="0"/>
              </a:rPr>
              <a:t>, </a:t>
            </a:r>
            <a:r>
              <a:rPr lang="en-IN" sz="1800" b="0" i="0" u="none" strike="noStrike" spc="-25" dirty="0">
                <a:solidFill>
                  <a:srgbClr val="000000"/>
                </a:solidFill>
                <a:effectLst/>
                <a:latin typeface="Georgia" panose="02040502050405020303" pitchFamily="18" charset="0"/>
                <a:cs typeface="Georgia" panose="02040502050405020303" pitchFamily="18" charset="0"/>
              </a:rPr>
              <a:t>Salmonella,  Shigella, </a:t>
            </a:r>
            <a:r>
              <a:rPr lang="en-IN" sz="1800" b="0" i="0" u="none" strike="noStrike" spc="-20" dirty="0">
                <a:solidFill>
                  <a:srgbClr val="000000"/>
                </a:solidFill>
                <a:effectLst/>
                <a:latin typeface="Georgia" panose="02040502050405020303" pitchFamily="18" charset="0"/>
                <a:cs typeface="Georgia" panose="02040502050405020303" pitchFamily="18" charset="0"/>
              </a:rPr>
              <a:t>Staphylococcus, </a:t>
            </a:r>
            <a:r>
              <a:rPr lang="en-IN" sz="1800" b="0" i="0" u="none" strike="noStrike" spc="-15" dirty="0">
                <a:solidFill>
                  <a:srgbClr val="000000"/>
                </a:solidFill>
                <a:effectLst/>
                <a:latin typeface="Georgia" panose="02040502050405020303" pitchFamily="18" charset="0"/>
                <a:cs typeface="Georgia" panose="02040502050405020303" pitchFamily="18" charset="0"/>
              </a:rPr>
              <a:t>Clostridium</a:t>
            </a:r>
            <a:r>
              <a:rPr lang="en-IN" sz="1800" b="0" i="0" u="none" strike="noStrike" spc="55" dirty="0">
                <a:solidFill>
                  <a:srgbClr val="000000"/>
                </a:solidFill>
                <a:effectLst/>
                <a:latin typeface="Georgia" panose="02040502050405020303" pitchFamily="18" charset="0"/>
                <a:cs typeface="Georgia" panose="02040502050405020303" pitchFamily="18" charset="0"/>
              </a:rPr>
              <a:t> </a:t>
            </a:r>
            <a:r>
              <a:rPr lang="en-IN" sz="1800" b="0" i="0" u="none" strike="noStrike" spc="-10" dirty="0">
                <a:solidFill>
                  <a:srgbClr val="000000"/>
                </a:solidFill>
                <a:effectLst/>
                <a:latin typeface="Georgia" panose="02040502050405020303" pitchFamily="18" charset="0"/>
                <a:cs typeface="Georgia" panose="02040502050405020303" pitchFamily="18" charset="0"/>
              </a:rPr>
              <a:t>etc.</a:t>
            </a:r>
            <a:endParaRPr lang="en-IN" sz="1800" b="0" i="0" u="none" strike="noStrike" dirty="0">
              <a:effectLst/>
              <a:latin typeface="Arial" panose="020B0604020202020204" pitchFamily="34" charset="0"/>
            </a:endParaRPr>
          </a:p>
          <a:p>
            <a:pPr marL="484632" marR="548640" indent="-256032" algn="just" fontAlgn="t">
              <a:lnSpc>
                <a:spcPct val="150000"/>
              </a:lnSpc>
              <a:spcBef>
                <a:spcPts val="290"/>
              </a:spcBef>
              <a:spcAft>
                <a:spcPts val="0"/>
              </a:spcAft>
              <a:tabLst>
                <a:tab pos="481330" algn="l"/>
                <a:tab pos="481965" algn="l"/>
              </a:tabLst>
            </a:pPr>
            <a:r>
              <a:rPr lang="en-IN" sz="1800" b="0" i="0" u="none" strike="noStrike" spc="-45" dirty="0">
                <a:solidFill>
                  <a:srgbClr val="000000"/>
                </a:solidFill>
                <a:effectLst/>
                <a:latin typeface="Georgia" panose="02040502050405020303" pitchFamily="18" charset="0"/>
                <a:cs typeface="Georgia" panose="02040502050405020303" pitchFamily="18" charset="0"/>
              </a:rPr>
              <a:t>Free </a:t>
            </a:r>
            <a:r>
              <a:rPr lang="en-IN" sz="1800" b="0" i="0" u="none" strike="noStrike" spc="-30" dirty="0">
                <a:solidFill>
                  <a:srgbClr val="000000"/>
                </a:solidFill>
                <a:effectLst/>
                <a:latin typeface="Georgia" panose="02040502050405020303" pitchFamily="18" charset="0"/>
                <a:cs typeface="Georgia" panose="02040502050405020303" pitchFamily="18" charset="0"/>
              </a:rPr>
              <a:t>from </a:t>
            </a:r>
            <a:r>
              <a:rPr lang="en-IN" sz="1800" b="0" i="0" u="none" strike="noStrike" spc="-15" dirty="0">
                <a:solidFill>
                  <a:srgbClr val="000000"/>
                </a:solidFill>
                <a:effectLst/>
                <a:latin typeface="Georgia" panose="02040502050405020303" pitchFamily="18" charset="0"/>
                <a:cs typeface="Georgia" panose="02040502050405020303" pitchFamily="18" charset="0"/>
              </a:rPr>
              <a:t>heavy </a:t>
            </a:r>
            <a:r>
              <a:rPr lang="en-IN" sz="1800" b="0" i="0" u="none" strike="noStrike" spc="-20" dirty="0">
                <a:solidFill>
                  <a:srgbClr val="000000"/>
                </a:solidFill>
                <a:effectLst/>
                <a:latin typeface="Georgia" panose="02040502050405020303" pitchFamily="18" charset="0"/>
                <a:cs typeface="Georgia" panose="02040502050405020303" pitchFamily="18" charset="0"/>
              </a:rPr>
              <a:t>metals </a:t>
            </a:r>
            <a:r>
              <a:rPr lang="en-IN" sz="1800" b="0" i="0" u="none" strike="noStrike" spc="-20" dirty="0" err="1">
                <a:solidFill>
                  <a:srgbClr val="000000"/>
                </a:solidFill>
                <a:effectLst/>
                <a:latin typeface="Georgia" panose="02040502050405020303" pitchFamily="18" charset="0"/>
                <a:cs typeface="Georgia" panose="02040502050405020303" pitchFamily="18" charset="0"/>
              </a:rPr>
              <a:t>e.g</a:t>
            </a:r>
            <a:r>
              <a:rPr lang="en-IN" sz="1800" b="0" i="0" u="none" strike="noStrike" spc="-20" dirty="0">
                <a:solidFill>
                  <a:srgbClr val="000000"/>
                </a:solidFill>
                <a:effectLst/>
                <a:latin typeface="Georgia" panose="02040502050405020303" pitchFamily="18" charset="0"/>
                <a:cs typeface="Georgia" panose="02040502050405020303" pitchFamily="18" charset="0"/>
              </a:rPr>
              <a:t>, </a:t>
            </a:r>
            <a:r>
              <a:rPr lang="en-IN" sz="1800" b="0" i="0" u="none" strike="noStrike" spc="-25" dirty="0">
                <a:solidFill>
                  <a:srgbClr val="000000"/>
                </a:solidFill>
                <a:effectLst/>
                <a:latin typeface="Georgia" panose="02040502050405020303" pitchFamily="18" charset="0"/>
                <a:cs typeface="Georgia" panose="02040502050405020303" pitchFamily="18" charset="0"/>
              </a:rPr>
              <a:t>Lead, </a:t>
            </a:r>
            <a:r>
              <a:rPr lang="en-IN" sz="1800" b="0" i="0" u="none" strike="noStrike" spc="-20" dirty="0">
                <a:solidFill>
                  <a:srgbClr val="000000"/>
                </a:solidFill>
                <a:effectLst/>
                <a:latin typeface="Georgia" panose="02040502050405020303" pitchFamily="18" charset="0"/>
                <a:cs typeface="Georgia" panose="02040502050405020303" pitchFamily="18" charset="0"/>
              </a:rPr>
              <a:t>Cadmium, </a:t>
            </a:r>
            <a:r>
              <a:rPr lang="en-IN" sz="1800" b="0" i="0" u="none" strike="noStrike" spc="-40" dirty="0">
                <a:solidFill>
                  <a:srgbClr val="000000"/>
                </a:solidFill>
                <a:effectLst/>
                <a:latin typeface="Georgia" panose="02040502050405020303" pitchFamily="18" charset="0"/>
                <a:cs typeface="Georgia" panose="02040502050405020303" pitchFamily="18" charset="0"/>
              </a:rPr>
              <a:t>Mercury,  </a:t>
            </a:r>
            <a:r>
              <a:rPr lang="en-IN" sz="1800" b="0" i="0" u="none" strike="noStrike" spc="-25" dirty="0">
                <a:solidFill>
                  <a:srgbClr val="000000"/>
                </a:solidFill>
                <a:effectLst/>
                <a:latin typeface="Georgia" panose="02040502050405020303" pitchFamily="18" charset="0"/>
                <a:cs typeface="Georgia" panose="02040502050405020303" pitchFamily="18" charset="0"/>
              </a:rPr>
              <a:t>Inorganic </a:t>
            </a:r>
            <a:r>
              <a:rPr lang="en-IN" sz="1800" b="0" i="0" u="none" strike="noStrike" spc="-10" dirty="0">
                <a:solidFill>
                  <a:srgbClr val="000000"/>
                </a:solidFill>
                <a:effectLst/>
                <a:latin typeface="Georgia" panose="02040502050405020303" pitchFamily="18" charset="0"/>
                <a:cs typeface="Georgia" panose="02040502050405020303" pitchFamily="18" charset="0"/>
              </a:rPr>
              <a:t>Tin</a:t>
            </a:r>
            <a:r>
              <a:rPr lang="en-IN" sz="1800" b="0" i="0" u="none" strike="noStrike" spc="-65" dirty="0">
                <a:solidFill>
                  <a:srgbClr val="000000"/>
                </a:solidFill>
                <a:effectLst/>
                <a:latin typeface="Georgia" panose="02040502050405020303" pitchFamily="18" charset="0"/>
                <a:cs typeface="Georgia" panose="02040502050405020303" pitchFamily="18" charset="0"/>
              </a:rPr>
              <a:t> </a:t>
            </a:r>
            <a:r>
              <a:rPr lang="en-IN" sz="1800" b="0" i="0" u="none" strike="noStrike" spc="-10" dirty="0">
                <a:solidFill>
                  <a:srgbClr val="000000"/>
                </a:solidFill>
                <a:effectLst/>
                <a:latin typeface="Georgia" panose="02040502050405020303" pitchFamily="18" charset="0"/>
                <a:cs typeface="Georgia" panose="02040502050405020303" pitchFamily="18" charset="0"/>
              </a:rPr>
              <a:t>etc.</a:t>
            </a:r>
            <a:endParaRPr lang="en-IN" sz="1800" b="0" i="0" u="none" strike="noStrike" dirty="0">
              <a:effectLst/>
              <a:latin typeface="Arial" panose="020B0604020202020204" pitchFamily="34" charset="0"/>
            </a:endParaRPr>
          </a:p>
          <a:p>
            <a:pPr marL="484632" indent="-256032" algn="just" fontAlgn="t">
              <a:lnSpc>
                <a:spcPct val="150000"/>
              </a:lnSpc>
              <a:spcBef>
                <a:spcPts val="285"/>
              </a:spcBef>
              <a:spcAft>
                <a:spcPts val="0"/>
              </a:spcAft>
              <a:tabLst>
                <a:tab pos="481965" algn="l"/>
              </a:tabLst>
            </a:pPr>
            <a:r>
              <a:rPr lang="en-IN" sz="1800" b="0" i="0" u="none" strike="noStrike" spc="-20" dirty="0">
                <a:solidFill>
                  <a:srgbClr val="000000"/>
                </a:solidFill>
                <a:effectLst/>
                <a:latin typeface="Georgia" panose="02040502050405020303" pitchFamily="18" charset="0"/>
                <a:cs typeface="Georgia" panose="02040502050405020303" pitchFamily="18" charset="0"/>
              </a:rPr>
              <a:t>Pesticide</a:t>
            </a:r>
            <a:r>
              <a:rPr lang="en-IN" sz="1800" b="0" i="0" u="none" strike="noStrike" spc="-55" dirty="0">
                <a:solidFill>
                  <a:srgbClr val="000000"/>
                </a:solidFill>
                <a:effectLst/>
                <a:latin typeface="Georgia" panose="02040502050405020303" pitchFamily="18" charset="0"/>
                <a:cs typeface="Georgia" panose="02040502050405020303" pitchFamily="18" charset="0"/>
              </a:rPr>
              <a:t> </a:t>
            </a:r>
            <a:r>
              <a:rPr lang="en-IN" sz="1800" b="0" i="0" u="none" strike="noStrike" spc="-30" dirty="0">
                <a:solidFill>
                  <a:srgbClr val="000000"/>
                </a:solidFill>
                <a:effectLst/>
                <a:latin typeface="Georgia" panose="02040502050405020303" pitchFamily="18" charset="0"/>
                <a:cs typeface="Georgia" panose="02040502050405020303" pitchFamily="18" charset="0"/>
              </a:rPr>
              <a:t>residues</a:t>
            </a:r>
            <a:endParaRPr lang="en-IN" sz="1800" b="0" i="0" u="none" strike="noStrike" dirty="0">
              <a:effectLst/>
              <a:latin typeface="Arial" panose="020B0604020202020204" pitchFamily="34" charset="0"/>
            </a:endParaRPr>
          </a:p>
          <a:p>
            <a:pPr marL="484632" indent="-256032" algn="just" fontAlgn="t">
              <a:lnSpc>
                <a:spcPct val="150000"/>
              </a:lnSpc>
              <a:spcBef>
                <a:spcPts val="290"/>
              </a:spcBef>
              <a:spcAft>
                <a:spcPts val="0"/>
              </a:spcAft>
              <a:tabLst>
                <a:tab pos="481330" algn="l"/>
                <a:tab pos="481965" algn="l"/>
              </a:tabLst>
            </a:pPr>
            <a:r>
              <a:rPr lang="en-IN" sz="1800" b="0" i="0" u="none" strike="noStrike" spc="5" dirty="0">
                <a:solidFill>
                  <a:srgbClr val="000000"/>
                </a:solidFill>
                <a:effectLst/>
                <a:latin typeface="Georgia" panose="02040502050405020303" pitchFamily="18" charset="0"/>
                <a:cs typeface="Georgia" panose="02040502050405020303" pitchFamily="18" charset="0"/>
              </a:rPr>
              <a:t>Other </a:t>
            </a:r>
            <a:r>
              <a:rPr lang="en-IN" sz="1800" b="0" i="0" u="none" strike="noStrike" spc="-15" dirty="0">
                <a:solidFill>
                  <a:srgbClr val="000000"/>
                </a:solidFill>
                <a:effectLst/>
                <a:latin typeface="Georgia" panose="02040502050405020303" pitchFamily="18" charset="0"/>
                <a:cs typeface="Georgia" panose="02040502050405020303" pitchFamily="18" charset="0"/>
              </a:rPr>
              <a:t>anti nutritional</a:t>
            </a:r>
            <a:r>
              <a:rPr lang="en-IN" sz="1800" b="0" i="0" u="none" strike="noStrike" spc="-65" dirty="0">
                <a:solidFill>
                  <a:srgbClr val="000000"/>
                </a:solidFill>
                <a:effectLst/>
                <a:latin typeface="Georgia" panose="02040502050405020303" pitchFamily="18" charset="0"/>
                <a:cs typeface="Georgia" panose="02040502050405020303" pitchFamily="18" charset="0"/>
              </a:rPr>
              <a:t> </a:t>
            </a:r>
            <a:r>
              <a:rPr lang="en-IN" sz="1800" b="0" i="0" u="none" strike="noStrike" spc="-25" dirty="0">
                <a:solidFill>
                  <a:srgbClr val="000000"/>
                </a:solidFill>
                <a:effectLst/>
                <a:latin typeface="Georgia" panose="02040502050405020303" pitchFamily="18" charset="0"/>
                <a:cs typeface="Georgia" panose="02040502050405020303" pitchFamily="18" charset="0"/>
              </a:rPr>
              <a:t>factors</a:t>
            </a:r>
            <a:endParaRPr lang="en-IN" sz="1800" b="0" i="0" u="none" strike="noStrike" dirty="0">
              <a:effectLst/>
              <a:latin typeface="Arial" panose="020B0604020202020204" pitchFamily="34" charset="0"/>
            </a:endParaRPr>
          </a:p>
          <a:p>
            <a:pPr marL="36576" marR="228600" indent="0" algn="just" fontAlgn="t">
              <a:lnSpc>
                <a:spcPct val="150000"/>
              </a:lnSpc>
              <a:spcBef>
                <a:spcPts val="309"/>
              </a:spcBef>
              <a:spcAft>
                <a:spcPts val="0"/>
              </a:spcAft>
              <a:buNone/>
              <a:tabLst>
                <a:tab pos="295275" algn="l"/>
                <a:tab pos="295910" algn="l"/>
              </a:tabLst>
            </a:pPr>
            <a:r>
              <a:rPr lang="en-IN" sz="1800" b="0" i="0" u="none" strike="noStrike" spc="-25" dirty="0">
                <a:solidFill>
                  <a:srgbClr val="000000"/>
                </a:solidFill>
                <a:effectLst/>
                <a:latin typeface="Georgia" panose="02040502050405020303" pitchFamily="18" charset="0"/>
                <a:cs typeface="Georgia" panose="02040502050405020303" pitchFamily="18" charset="0"/>
              </a:rPr>
              <a:t>2. Nutrition: comprises </a:t>
            </a:r>
            <a:r>
              <a:rPr lang="en-IN" sz="1800" b="0" i="0" u="none" strike="noStrike" spc="-30" dirty="0">
                <a:solidFill>
                  <a:srgbClr val="000000"/>
                </a:solidFill>
                <a:effectLst/>
                <a:latin typeface="Georgia" panose="02040502050405020303" pitchFamily="18" charset="0"/>
                <a:cs typeface="Georgia" panose="02040502050405020303" pitchFamily="18" charset="0"/>
              </a:rPr>
              <a:t>major </a:t>
            </a:r>
            <a:r>
              <a:rPr lang="en-IN" sz="1800" b="0" i="0" u="none" strike="noStrike" spc="-20" dirty="0">
                <a:solidFill>
                  <a:srgbClr val="000000"/>
                </a:solidFill>
                <a:effectLst/>
                <a:latin typeface="Georgia" panose="02040502050405020303" pitchFamily="18" charset="0"/>
                <a:cs typeface="Georgia" panose="02040502050405020303" pitchFamily="18" charset="0"/>
              </a:rPr>
              <a:t>nutrients </a:t>
            </a:r>
            <a:r>
              <a:rPr lang="en-IN" sz="1800" b="0" i="0" u="none" strike="noStrike" spc="-30" dirty="0">
                <a:solidFill>
                  <a:srgbClr val="000000"/>
                </a:solidFill>
                <a:effectLst/>
                <a:latin typeface="Georgia" panose="02040502050405020303" pitchFamily="18" charset="0"/>
                <a:cs typeface="Georgia" panose="02040502050405020303" pitchFamily="18" charset="0"/>
              </a:rPr>
              <a:t>(carbohydrates, </a:t>
            </a:r>
            <a:r>
              <a:rPr lang="en-IN" sz="1800" b="0" i="0" u="none" strike="noStrike" spc="-20" dirty="0">
                <a:solidFill>
                  <a:srgbClr val="000000"/>
                </a:solidFill>
                <a:effectLst/>
                <a:latin typeface="Georgia" panose="02040502050405020303" pitchFamily="18" charset="0"/>
                <a:cs typeface="Georgia" panose="02040502050405020303" pitchFamily="18" charset="0"/>
              </a:rPr>
              <a:t>fat,  </a:t>
            </a:r>
            <a:r>
              <a:rPr lang="en-IN" sz="1800" b="0" i="0" u="none" strike="noStrike" spc="-25" dirty="0">
                <a:solidFill>
                  <a:srgbClr val="000000"/>
                </a:solidFill>
                <a:effectLst/>
                <a:latin typeface="Georgia" panose="02040502050405020303" pitchFamily="18" charset="0"/>
                <a:cs typeface="Georgia" panose="02040502050405020303" pitchFamily="18" charset="0"/>
              </a:rPr>
              <a:t>protein) </a:t>
            </a:r>
            <a:r>
              <a:rPr lang="en-IN" sz="1800" b="0" i="0" u="none" strike="noStrike" spc="-50" dirty="0">
                <a:solidFill>
                  <a:srgbClr val="000000"/>
                </a:solidFill>
                <a:effectLst/>
                <a:latin typeface="Georgia" panose="02040502050405020303" pitchFamily="18" charset="0"/>
                <a:cs typeface="Georgia" panose="02040502050405020303" pitchFamily="18" charset="0"/>
              </a:rPr>
              <a:t>&amp; </a:t>
            </a:r>
            <a:r>
              <a:rPr lang="en-IN" sz="1800" b="0" i="0" u="none" strike="noStrike" spc="-25" dirty="0">
                <a:solidFill>
                  <a:srgbClr val="000000"/>
                </a:solidFill>
                <a:effectLst/>
                <a:latin typeface="Georgia" panose="02040502050405020303" pitchFamily="18" charset="0"/>
                <a:cs typeface="Georgia" panose="02040502050405020303" pitchFamily="18" charset="0"/>
              </a:rPr>
              <a:t>minor </a:t>
            </a:r>
            <a:r>
              <a:rPr lang="en-IN" sz="1800" b="0" i="0" u="none" strike="noStrike" spc="-20" dirty="0">
                <a:solidFill>
                  <a:srgbClr val="000000"/>
                </a:solidFill>
                <a:effectLst/>
                <a:latin typeface="Georgia" panose="02040502050405020303" pitchFamily="18" charset="0"/>
                <a:cs typeface="Georgia" panose="02040502050405020303" pitchFamily="18" charset="0"/>
              </a:rPr>
              <a:t>nutrients </a:t>
            </a:r>
            <a:r>
              <a:rPr lang="en-IN" sz="1800" b="0" i="0" u="none" strike="noStrike" spc="-30" dirty="0">
                <a:solidFill>
                  <a:srgbClr val="000000"/>
                </a:solidFill>
                <a:effectLst/>
                <a:latin typeface="Georgia" panose="02040502050405020303" pitchFamily="18" charset="0"/>
                <a:cs typeface="Georgia" panose="02040502050405020303" pitchFamily="18" charset="0"/>
              </a:rPr>
              <a:t>(minerals, </a:t>
            </a:r>
            <a:r>
              <a:rPr lang="en-IN" sz="1800" b="0" i="0" u="none" strike="noStrike" spc="-25" dirty="0">
                <a:solidFill>
                  <a:srgbClr val="000000"/>
                </a:solidFill>
                <a:effectLst/>
                <a:latin typeface="Georgia" panose="02040502050405020303" pitchFamily="18" charset="0"/>
                <a:cs typeface="Georgia" panose="02040502050405020303" pitchFamily="18" charset="0"/>
              </a:rPr>
              <a:t>vitamins </a:t>
            </a:r>
            <a:r>
              <a:rPr lang="en-IN" sz="1800" b="0" i="0" u="none" strike="noStrike" spc="-50" dirty="0">
                <a:solidFill>
                  <a:srgbClr val="000000"/>
                </a:solidFill>
                <a:effectLst/>
                <a:latin typeface="Georgia" panose="02040502050405020303" pitchFamily="18" charset="0"/>
                <a:cs typeface="Georgia" panose="02040502050405020303" pitchFamily="18" charset="0"/>
              </a:rPr>
              <a:t>&amp;</a:t>
            </a:r>
            <a:r>
              <a:rPr lang="en-IN" sz="1800" b="0" i="0" u="none" strike="noStrike" spc="10" dirty="0">
                <a:solidFill>
                  <a:srgbClr val="000000"/>
                </a:solidFill>
                <a:effectLst/>
                <a:latin typeface="Georgia" panose="02040502050405020303" pitchFamily="18" charset="0"/>
                <a:cs typeface="Georgia" panose="02040502050405020303" pitchFamily="18" charset="0"/>
              </a:rPr>
              <a:t> </a:t>
            </a:r>
            <a:r>
              <a:rPr lang="en-IN" sz="1800" b="0" i="0" u="none" strike="noStrike" spc="-20" dirty="0" err="1">
                <a:solidFill>
                  <a:srgbClr val="000000"/>
                </a:solidFill>
                <a:effectLst/>
                <a:latin typeface="Georgia" panose="02040502050405020303" pitchFamily="18" charset="0"/>
                <a:cs typeface="Georgia" panose="02040502050405020303" pitchFamily="18" charset="0"/>
              </a:rPr>
              <a:t>fibers</a:t>
            </a:r>
            <a:r>
              <a:rPr lang="en-IN" sz="1800" b="0" i="0" u="none" strike="noStrike" spc="-20" dirty="0">
                <a:solidFill>
                  <a:srgbClr val="000000"/>
                </a:solidFill>
                <a:effectLst/>
                <a:latin typeface="Georgia" panose="02040502050405020303" pitchFamily="18" charset="0"/>
                <a:cs typeface="Georgia" panose="02040502050405020303" pitchFamily="18" charset="0"/>
              </a:rPr>
              <a:t>)</a:t>
            </a:r>
            <a:endParaRPr lang="en-IN" sz="1800" b="0" i="0" u="none" strike="noStrike" dirty="0">
              <a:effectLst/>
              <a:latin typeface="Arial" panose="020B0604020202020204" pitchFamily="34" charset="0"/>
            </a:endParaRP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0302287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E719F0-FF8F-46A0-83DE-1AA515ADC9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10407226" cy="1320800"/>
          </a:xfrm>
        </p:spPr>
        <p:txBody>
          <a:bodyPr>
            <a:normAutofit fontScale="90000"/>
          </a:bodyPr>
          <a:lstStyle/>
          <a:p>
            <a:pPr marL="118872" fontAlgn="t">
              <a:spcBef>
                <a:spcPts val="455"/>
              </a:spcBef>
              <a:spcAft>
                <a:spcPts val="0"/>
              </a:spcAft>
            </a:pPr>
            <a:r>
              <a:rPr lang="en-IN" sz="4400" b="0" i="0" u="none" strike="noStrike" spc="-15" dirty="0">
                <a:solidFill>
                  <a:srgbClr val="04607A"/>
                </a:solidFill>
                <a:effectLst/>
                <a:latin typeface="Carlito"/>
                <a:cs typeface="Carlito"/>
              </a:rPr>
              <a:t>Factors Affecting </a:t>
            </a:r>
            <a:r>
              <a:rPr lang="en-IN" sz="4400" b="0" i="0" strike="noStrike" spc="-10" dirty="0">
                <a:solidFill>
                  <a:srgbClr val="04607A"/>
                </a:solidFill>
                <a:effectLst/>
                <a:latin typeface="Carlito"/>
                <a:cs typeface="Carlito"/>
              </a:rPr>
              <a:t>Consume</a:t>
            </a:r>
            <a:r>
              <a:rPr lang="en-IN" sz="4400" b="0" i="0" strike="noStrike" spc="-10" dirty="0">
                <a:solidFill>
                  <a:srgbClr val="04607A"/>
                </a:solidFill>
                <a:effectLst/>
                <a:uFill>
                  <a:solidFill>
                    <a:srgbClr val="0FCE9A"/>
                  </a:solidFill>
                </a:uFill>
                <a:latin typeface="Carlito"/>
                <a:cs typeface="Carlito"/>
              </a:rPr>
              <a:t>rs</a:t>
            </a:r>
            <a:r>
              <a:rPr lang="en-IN" sz="4400" b="0" i="0" u="none" strike="noStrike" spc="-10" dirty="0">
                <a:solidFill>
                  <a:srgbClr val="04607A"/>
                </a:solidFill>
                <a:effectLst/>
                <a:latin typeface="Carlito"/>
                <a:cs typeface="Carlito"/>
              </a:rPr>
              <a:t> </a:t>
            </a:r>
            <a:r>
              <a:rPr lang="en-IN" sz="4400" b="0" i="0" strike="noStrike" spc="-10" dirty="0">
                <a:solidFill>
                  <a:srgbClr val="04607A"/>
                </a:solidFill>
                <a:effectLst/>
                <a:latin typeface="Carlito"/>
                <a:cs typeface="Carlito"/>
              </a:rPr>
              <a:t>A</a:t>
            </a:r>
            <a:r>
              <a:rPr lang="en-IN" sz="4400" b="0" i="0" strike="noStrike" spc="-10" dirty="0">
                <a:solidFill>
                  <a:srgbClr val="04607A"/>
                </a:solidFill>
                <a:effectLst/>
                <a:uFill>
                  <a:solidFill>
                    <a:srgbClr val="0FCE9A"/>
                  </a:solidFill>
                </a:uFill>
                <a:latin typeface="Carlito"/>
                <a:cs typeface="Carlito"/>
              </a:rPr>
              <a:t>c</a:t>
            </a:r>
            <a:r>
              <a:rPr lang="en-IN" sz="4400" b="0" i="0" strike="noStrike" spc="-10" dirty="0">
                <a:solidFill>
                  <a:srgbClr val="04607A"/>
                </a:solidFill>
                <a:effectLst/>
                <a:latin typeface="Carlito"/>
                <a:cs typeface="Carlito"/>
              </a:rPr>
              <a:t>ce</a:t>
            </a:r>
            <a:r>
              <a:rPr lang="en-IN" sz="4400" b="0" i="0" strike="noStrike" spc="-10" dirty="0">
                <a:solidFill>
                  <a:srgbClr val="04607A"/>
                </a:solidFill>
                <a:effectLst/>
                <a:uFill>
                  <a:solidFill>
                    <a:srgbClr val="B4B4B4"/>
                  </a:solidFill>
                </a:uFill>
                <a:latin typeface="Carlito"/>
                <a:cs typeface="Carlito"/>
              </a:rPr>
              <a:t>p</a:t>
            </a:r>
            <a:r>
              <a:rPr lang="en-IN" sz="4400" b="0" i="0" strike="noStrike" spc="-10" dirty="0">
                <a:solidFill>
                  <a:srgbClr val="04607A"/>
                </a:solidFill>
                <a:effectLst/>
                <a:latin typeface="Carlito"/>
                <a:cs typeface="Carlito"/>
              </a:rPr>
              <a:t>tability</a:t>
            </a:r>
            <a:r>
              <a:rPr lang="en-IN" sz="4400" b="0" i="0" u="none" strike="noStrike" spc="60" dirty="0">
                <a:solidFill>
                  <a:srgbClr val="04607A"/>
                </a:solidFill>
                <a:effectLst/>
                <a:latin typeface="Carlito"/>
                <a:cs typeface="Carlito"/>
              </a:rPr>
              <a:t> </a:t>
            </a:r>
            <a:r>
              <a:rPr lang="en-IN" sz="4400" b="0" i="0" u="none" strike="noStrike" spc="5" dirty="0">
                <a:solidFill>
                  <a:srgbClr val="04607A"/>
                </a:solidFill>
                <a:effectLst/>
                <a:latin typeface="Carlito"/>
                <a:cs typeface="Carlito"/>
              </a:rPr>
              <a:t>of</a:t>
            </a:r>
            <a:br>
              <a:rPr lang="en-IN" sz="4400" b="0" i="0" u="none" strike="noStrike" dirty="0">
                <a:effectLst/>
                <a:latin typeface="Arial" panose="020B0604020202020204" pitchFamily="34" charset="0"/>
              </a:rPr>
            </a:br>
            <a:r>
              <a:rPr lang="en-IN" sz="4400" b="0" i="0" u="none" strike="noStrike" spc="-5" dirty="0">
                <a:solidFill>
                  <a:srgbClr val="04607A"/>
                </a:solidFill>
                <a:effectLst/>
                <a:latin typeface="Carlito"/>
                <a:cs typeface="Carlito"/>
              </a:rPr>
              <a:t>Food</a:t>
            </a:r>
            <a:r>
              <a:rPr lang="en-IN" sz="4400" b="0" i="0" u="none" strike="noStrike" spc="-40" dirty="0">
                <a:solidFill>
                  <a:srgbClr val="04607A"/>
                </a:solidFill>
                <a:effectLst/>
                <a:latin typeface="Carlito"/>
                <a:cs typeface="Carlito"/>
              </a:rPr>
              <a:t> </a:t>
            </a:r>
            <a:r>
              <a:rPr lang="en-IN" sz="4400" b="0" i="0" u="none" strike="noStrike" spc="-10" dirty="0">
                <a:solidFill>
                  <a:srgbClr val="04607A"/>
                </a:solidFill>
                <a:effectLst/>
                <a:latin typeface="Carlito"/>
                <a:cs typeface="Carlito"/>
              </a:rPr>
              <a:t>Products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E98846-1BAC-468A-A93D-43E8F4AA3D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algn="l" fontAlgn="t">
              <a:spcBef>
                <a:spcPts val="0"/>
              </a:spcBef>
              <a:spcAft>
                <a:spcPts val="0"/>
              </a:spcAft>
            </a:pPr>
            <a:endParaRPr lang="en-IN" sz="1800" b="0" i="0" u="none" strike="noStrike" dirty="0">
              <a:effectLst/>
              <a:latin typeface="Arial" panose="020B0604020202020204" pitchFamily="34" charset="0"/>
            </a:endParaRPr>
          </a:p>
          <a:p>
            <a:pPr marL="292608" indent="-256032" algn="just" fontAlgn="t">
              <a:lnSpc>
                <a:spcPct val="150000"/>
              </a:lnSpc>
              <a:spcBef>
                <a:spcPts val="380"/>
              </a:spcBef>
              <a:spcAft>
                <a:spcPts val="0"/>
              </a:spcAft>
              <a:tabLst>
                <a:tab pos="295275" algn="l"/>
                <a:tab pos="295910" algn="l"/>
              </a:tabLst>
            </a:pPr>
            <a:r>
              <a:rPr lang="en-IN" sz="1800" b="0" i="0" u="none" strike="noStrike" spc="-35" dirty="0">
                <a:solidFill>
                  <a:srgbClr val="000000"/>
                </a:solidFill>
                <a:effectLst/>
                <a:latin typeface="Georgia" panose="02040502050405020303" pitchFamily="18" charset="0"/>
                <a:cs typeface="Georgia" panose="02040502050405020303" pitchFamily="18" charset="0"/>
              </a:rPr>
              <a:t>Appearance: </a:t>
            </a:r>
            <a:r>
              <a:rPr lang="en-IN" sz="1800" b="0" i="0" u="none" strike="noStrike" spc="-25" dirty="0">
                <a:solidFill>
                  <a:srgbClr val="000000"/>
                </a:solidFill>
                <a:effectLst/>
                <a:latin typeface="Georgia" panose="02040502050405020303" pitchFamily="18" charset="0"/>
                <a:cs typeface="Georgia" panose="02040502050405020303" pitchFamily="18" charset="0"/>
              </a:rPr>
              <a:t>comprising </a:t>
            </a:r>
            <a:r>
              <a:rPr lang="en-IN" sz="1800" b="0" i="0" u="none" strike="noStrike" spc="-30" dirty="0">
                <a:solidFill>
                  <a:srgbClr val="000000"/>
                </a:solidFill>
                <a:effectLst/>
                <a:latin typeface="Georgia" panose="02040502050405020303" pitchFamily="18" charset="0"/>
                <a:cs typeface="Georgia" panose="02040502050405020303" pitchFamily="18" charset="0"/>
              </a:rPr>
              <a:t>colour, </a:t>
            </a:r>
            <a:r>
              <a:rPr lang="en-IN" sz="1800" b="0" i="0" u="none" strike="noStrike" spc="-25" dirty="0">
                <a:solidFill>
                  <a:srgbClr val="000000"/>
                </a:solidFill>
                <a:effectLst/>
                <a:latin typeface="Georgia" panose="02040502050405020303" pitchFamily="18" charset="0"/>
                <a:cs typeface="Georgia" panose="02040502050405020303" pitchFamily="18" charset="0"/>
              </a:rPr>
              <a:t>shape, </a:t>
            </a:r>
            <a:r>
              <a:rPr lang="en-IN" sz="1800" b="0" i="0" u="none" strike="noStrike" spc="-10" dirty="0">
                <a:solidFill>
                  <a:srgbClr val="000000"/>
                </a:solidFill>
                <a:effectLst/>
                <a:latin typeface="Georgia" panose="02040502050405020303" pitchFamily="18" charset="0"/>
                <a:cs typeface="Georgia" panose="02040502050405020303" pitchFamily="18" charset="0"/>
              </a:rPr>
              <a:t>size,</a:t>
            </a:r>
            <a:r>
              <a:rPr lang="en-IN" sz="1800" b="0" i="0" u="none" strike="noStrike" spc="80" dirty="0">
                <a:solidFill>
                  <a:srgbClr val="000000"/>
                </a:solidFill>
                <a:effectLst/>
                <a:latin typeface="Georgia" panose="02040502050405020303" pitchFamily="18" charset="0"/>
                <a:cs typeface="Georgia" panose="02040502050405020303" pitchFamily="18" charset="0"/>
              </a:rPr>
              <a:t> </a:t>
            </a:r>
            <a:r>
              <a:rPr lang="en-IN" sz="1800" b="0" i="0" u="none" strike="noStrike" spc="-30" dirty="0">
                <a:solidFill>
                  <a:srgbClr val="000000"/>
                </a:solidFill>
                <a:effectLst/>
                <a:latin typeface="Georgia" panose="02040502050405020303" pitchFamily="18" charset="0"/>
                <a:cs typeface="Georgia" panose="02040502050405020303" pitchFamily="18" charset="0"/>
              </a:rPr>
              <a:t>gloss</a:t>
            </a:r>
            <a:endParaRPr lang="en-IN" sz="1800" b="0" i="0" u="none" strike="noStrike" dirty="0">
              <a:effectLst/>
              <a:latin typeface="Arial" panose="020B0604020202020204" pitchFamily="34" charset="0"/>
            </a:endParaRPr>
          </a:p>
          <a:p>
            <a:pPr marL="292608" marR="164592" indent="-256032" algn="just" fontAlgn="t">
              <a:lnSpc>
                <a:spcPct val="150000"/>
              </a:lnSpc>
              <a:spcBef>
                <a:spcPts val="310"/>
              </a:spcBef>
              <a:spcAft>
                <a:spcPts val="0"/>
              </a:spcAft>
              <a:tabLst>
                <a:tab pos="295275" algn="l"/>
                <a:tab pos="295910" algn="l"/>
              </a:tabLst>
            </a:pPr>
            <a:r>
              <a:rPr lang="en-IN" sz="1800" b="0" i="0" u="none" strike="noStrike" spc="-45" dirty="0">
                <a:solidFill>
                  <a:srgbClr val="000000"/>
                </a:solidFill>
                <a:effectLst/>
                <a:latin typeface="Georgia" panose="02040502050405020303" pitchFamily="18" charset="0"/>
                <a:cs typeface="Georgia" panose="02040502050405020303" pitchFamily="18" charset="0"/>
              </a:rPr>
              <a:t>Flavour: </a:t>
            </a:r>
            <a:r>
              <a:rPr lang="en-IN" sz="1800" b="0" i="0" u="none" strike="noStrike" spc="-25" dirty="0">
                <a:solidFill>
                  <a:srgbClr val="000000"/>
                </a:solidFill>
                <a:effectLst/>
                <a:latin typeface="Georgia" panose="02040502050405020303" pitchFamily="18" charset="0"/>
                <a:cs typeface="Georgia" panose="02040502050405020303" pitchFamily="18" charset="0"/>
              </a:rPr>
              <a:t>comprising </a:t>
            </a:r>
            <a:r>
              <a:rPr lang="en-IN" sz="1800" b="0" i="0" u="none" strike="noStrike" spc="-20" dirty="0">
                <a:solidFill>
                  <a:srgbClr val="000000"/>
                </a:solidFill>
                <a:effectLst/>
                <a:latin typeface="Georgia" panose="02040502050405020303" pitchFamily="18" charset="0"/>
                <a:cs typeface="Georgia" panose="02040502050405020303" pitchFamily="18" charset="0"/>
              </a:rPr>
              <a:t>taste </a:t>
            </a:r>
            <a:r>
              <a:rPr lang="en-IN" sz="1800" b="0" i="0" u="none" strike="noStrike" spc="-25" dirty="0">
                <a:solidFill>
                  <a:srgbClr val="000000"/>
                </a:solidFill>
                <a:effectLst/>
                <a:latin typeface="Georgia" panose="02040502050405020303" pitchFamily="18" charset="0"/>
                <a:cs typeface="Georgia" panose="02040502050405020303" pitchFamily="18" charset="0"/>
              </a:rPr>
              <a:t>and </a:t>
            </a:r>
            <a:r>
              <a:rPr lang="en-IN" sz="1800" b="0" i="0" u="none" strike="noStrike" spc="-15" dirty="0">
                <a:solidFill>
                  <a:srgbClr val="000000"/>
                </a:solidFill>
                <a:effectLst/>
                <a:latin typeface="Georgia" panose="02040502050405020303" pitchFamily="18" charset="0"/>
                <a:cs typeface="Georgia" panose="02040502050405020303" pitchFamily="18" charset="0"/>
              </a:rPr>
              <a:t>odour </a:t>
            </a:r>
            <a:r>
              <a:rPr lang="en-IN" sz="1800" b="0" i="0" u="none" strike="noStrike" spc="-25" dirty="0">
                <a:solidFill>
                  <a:srgbClr val="000000"/>
                </a:solidFill>
                <a:effectLst/>
                <a:latin typeface="Georgia" panose="02040502050405020303" pitchFamily="18" charset="0"/>
                <a:cs typeface="Georgia" panose="02040502050405020303" pitchFamily="18" charset="0"/>
              </a:rPr>
              <a:t>- </a:t>
            </a:r>
            <a:r>
              <a:rPr lang="en-IN" sz="1800" b="0" i="0" u="none" strike="noStrike" spc="-35" dirty="0">
                <a:solidFill>
                  <a:srgbClr val="000000"/>
                </a:solidFill>
                <a:effectLst/>
                <a:latin typeface="Georgia" panose="02040502050405020303" pitchFamily="18" charset="0"/>
                <a:cs typeface="Georgia" panose="02040502050405020303" pitchFamily="18" charset="0"/>
              </a:rPr>
              <a:t>is </a:t>
            </a:r>
            <a:r>
              <a:rPr lang="en-IN" sz="1800" b="0" i="0" u="none" strike="noStrike" spc="-10" dirty="0">
                <a:solidFill>
                  <a:srgbClr val="000000"/>
                </a:solidFill>
                <a:effectLst/>
                <a:latin typeface="Georgia" panose="02040502050405020303" pitchFamily="18" charset="0"/>
                <a:cs typeface="Georgia" panose="02040502050405020303" pitchFamily="18" charset="0"/>
              </a:rPr>
              <a:t>the </a:t>
            </a:r>
            <a:r>
              <a:rPr lang="en-IN" sz="1800" b="0" i="0" u="none" strike="noStrike" spc="-30" dirty="0">
                <a:solidFill>
                  <a:srgbClr val="000000"/>
                </a:solidFill>
                <a:effectLst/>
                <a:latin typeface="Georgia" panose="02040502050405020303" pitchFamily="18" charset="0"/>
                <a:cs typeface="Georgia" panose="02040502050405020303" pitchFamily="18" charset="0"/>
              </a:rPr>
              <a:t>response </a:t>
            </a:r>
            <a:r>
              <a:rPr lang="en-IN" sz="1800" b="0" i="0" u="none" strike="noStrike" spc="-15" dirty="0">
                <a:solidFill>
                  <a:srgbClr val="000000"/>
                </a:solidFill>
                <a:effectLst/>
                <a:latin typeface="Georgia" panose="02040502050405020303" pitchFamily="18" charset="0"/>
                <a:cs typeface="Georgia" panose="02040502050405020303" pitchFamily="18" charset="0"/>
              </a:rPr>
              <a:t>of  </a:t>
            </a:r>
            <a:r>
              <a:rPr lang="en-IN" sz="1800" b="0" i="0" u="none" strike="noStrike" spc="-25" dirty="0">
                <a:solidFill>
                  <a:srgbClr val="000000"/>
                </a:solidFill>
                <a:effectLst/>
                <a:latin typeface="Georgia" panose="02040502050405020303" pitchFamily="18" charset="0"/>
                <a:cs typeface="Georgia" panose="02040502050405020303" pitchFamily="18" charset="0"/>
              </a:rPr>
              <a:t>receptors </a:t>
            </a:r>
            <a:r>
              <a:rPr lang="en-IN" sz="1800" b="0" i="0" u="none" strike="noStrike" spc="-20" dirty="0">
                <a:solidFill>
                  <a:srgbClr val="000000"/>
                </a:solidFill>
                <a:effectLst/>
                <a:latin typeface="Georgia" panose="02040502050405020303" pitchFamily="18" charset="0"/>
                <a:cs typeface="Georgia" panose="02040502050405020303" pitchFamily="18" charset="0"/>
              </a:rPr>
              <a:t>in </a:t>
            </a:r>
            <a:r>
              <a:rPr lang="en-IN" sz="1800" b="0" i="0" u="none" strike="noStrike" spc="-10" dirty="0">
                <a:solidFill>
                  <a:srgbClr val="000000"/>
                </a:solidFill>
                <a:effectLst/>
                <a:latin typeface="Georgia" panose="02040502050405020303" pitchFamily="18" charset="0"/>
                <a:cs typeface="Georgia" panose="02040502050405020303" pitchFamily="18" charset="0"/>
              </a:rPr>
              <a:t>the </a:t>
            </a:r>
            <a:r>
              <a:rPr lang="en-IN" sz="1800" b="0" i="0" u="none" strike="noStrike" spc="-30" dirty="0">
                <a:solidFill>
                  <a:srgbClr val="000000"/>
                </a:solidFill>
                <a:effectLst/>
                <a:latin typeface="Georgia" panose="02040502050405020303" pitchFamily="18" charset="0"/>
                <a:cs typeface="Georgia" panose="02040502050405020303" pitchFamily="18" charset="0"/>
              </a:rPr>
              <a:t>oral </a:t>
            </a:r>
            <a:r>
              <a:rPr lang="en-IN" sz="1800" b="0" i="0" u="none" strike="noStrike" spc="-25" dirty="0">
                <a:solidFill>
                  <a:srgbClr val="000000"/>
                </a:solidFill>
                <a:effectLst/>
                <a:latin typeface="Georgia" panose="02040502050405020303" pitchFamily="18" charset="0"/>
                <a:cs typeface="Georgia" panose="02040502050405020303" pitchFamily="18" charset="0"/>
              </a:rPr>
              <a:t>and </a:t>
            </a:r>
            <a:r>
              <a:rPr lang="en-IN" sz="1800" b="0" i="0" u="none" strike="noStrike" spc="-30" dirty="0">
                <a:solidFill>
                  <a:srgbClr val="000000"/>
                </a:solidFill>
                <a:effectLst/>
                <a:latin typeface="Georgia" panose="02040502050405020303" pitchFamily="18" charset="0"/>
                <a:cs typeface="Georgia" panose="02040502050405020303" pitchFamily="18" charset="0"/>
              </a:rPr>
              <a:t>nasal </a:t>
            </a:r>
            <a:r>
              <a:rPr lang="en-IN" sz="1800" b="0" i="0" u="none" strike="noStrike" spc="-25" dirty="0">
                <a:solidFill>
                  <a:srgbClr val="000000"/>
                </a:solidFill>
                <a:effectLst/>
                <a:latin typeface="Georgia" panose="02040502050405020303" pitchFamily="18" charset="0"/>
                <a:cs typeface="Georgia" panose="02040502050405020303" pitchFamily="18" charset="0"/>
              </a:rPr>
              <a:t>cavities </a:t>
            </a:r>
            <a:r>
              <a:rPr lang="en-IN" sz="1800" b="0" i="0" u="none" strike="noStrike" spc="-15" dirty="0">
                <a:solidFill>
                  <a:srgbClr val="000000"/>
                </a:solidFill>
                <a:effectLst/>
                <a:latin typeface="Georgia" panose="02040502050405020303" pitchFamily="18" charset="0"/>
                <a:cs typeface="Georgia" panose="02040502050405020303" pitchFamily="18" charset="0"/>
              </a:rPr>
              <a:t>to chemical</a:t>
            </a:r>
            <a:r>
              <a:rPr lang="en-IN" sz="1800" b="0" i="0" u="none" strike="noStrike" spc="105" dirty="0">
                <a:solidFill>
                  <a:srgbClr val="000000"/>
                </a:solidFill>
                <a:effectLst/>
                <a:latin typeface="Georgia" panose="02040502050405020303" pitchFamily="18" charset="0"/>
                <a:cs typeface="Georgia" panose="02040502050405020303" pitchFamily="18" charset="0"/>
              </a:rPr>
              <a:t> </a:t>
            </a:r>
            <a:r>
              <a:rPr lang="en-IN" sz="1800" b="0" i="0" u="none" strike="noStrike" spc="-20" dirty="0">
                <a:solidFill>
                  <a:srgbClr val="000000"/>
                </a:solidFill>
                <a:effectLst/>
                <a:latin typeface="Georgia" panose="02040502050405020303" pitchFamily="18" charset="0"/>
                <a:cs typeface="Georgia" panose="02040502050405020303" pitchFamily="18" charset="0"/>
              </a:rPr>
              <a:t>stimuli</a:t>
            </a:r>
            <a:endParaRPr lang="en-IN" sz="1800" b="0" i="0" u="none" strike="noStrike" dirty="0">
              <a:effectLst/>
              <a:latin typeface="Arial" panose="020B0604020202020204" pitchFamily="34" charset="0"/>
            </a:endParaRPr>
          </a:p>
          <a:p>
            <a:pPr marL="292608" marR="146304" indent="-256032" algn="just" fontAlgn="t">
              <a:lnSpc>
                <a:spcPct val="150000"/>
              </a:lnSpc>
              <a:spcBef>
                <a:spcPts val="315"/>
              </a:spcBef>
              <a:spcAft>
                <a:spcPts val="0"/>
              </a:spcAft>
              <a:tabLst>
                <a:tab pos="295275" algn="l"/>
                <a:tab pos="295910" algn="l"/>
              </a:tabLst>
            </a:pPr>
            <a:r>
              <a:rPr lang="en-IN" sz="1800" b="0" i="0" u="none" strike="noStrike" spc="-35" dirty="0">
                <a:solidFill>
                  <a:srgbClr val="000000"/>
                </a:solidFill>
                <a:effectLst/>
                <a:latin typeface="Georgia" panose="02040502050405020303" pitchFamily="18" charset="0"/>
                <a:cs typeface="Georgia" panose="02040502050405020303" pitchFamily="18" charset="0"/>
              </a:rPr>
              <a:t>Texture </a:t>
            </a:r>
            <a:r>
              <a:rPr lang="en-IN" sz="1800" b="0" i="0" u="none" strike="noStrike" spc="-75" dirty="0">
                <a:solidFill>
                  <a:srgbClr val="000000"/>
                </a:solidFill>
                <a:effectLst/>
                <a:latin typeface="Georgia" panose="02040502050405020303" pitchFamily="18" charset="0"/>
                <a:cs typeface="Georgia" panose="02040502050405020303" pitchFamily="18" charset="0"/>
              </a:rPr>
              <a:t>: </a:t>
            </a:r>
            <a:r>
              <a:rPr lang="en-IN" sz="1800" b="0" i="0" u="none" strike="noStrike" spc="-30" dirty="0">
                <a:solidFill>
                  <a:srgbClr val="000000"/>
                </a:solidFill>
                <a:effectLst/>
                <a:latin typeface="Georgia" panose="02040502050405020303" pitchFamily="18" charset="0"/>
                <a:cs typeface="Georgia" panose="02040502050405020303" pitchFamily="18" charset="0"/>
              </a:rPr>
              <a:t>response </a:t>
            </a:r>
            <a:r>
              <a:rPr lang="en-IN" sz="1800" b="0" i="0" u="none" strike="noStrike" spc="-15" dirty="0">
                <a:solidFill>
                  <a:srgbClr val="000000"/>
                </a:solidFill>
                <a:effectLst/>
                <a:latin typeface="Georgia" panose="02040502050405020303" pitchFamily="18" charset="0"/>
                <a:cs typeface="Georgia" panose="02040502050405020303" pitchFamily="18" charset="0"/>
              </a:rPr>
              <a:t>to </a:t>
            </a:r>
            <a:r>
              <a:rPr lang="en-IN" sz="1800" b="0" i="0" u="none" strike="noStrike" spc="-10" dirty="0">
                <a:solidFill>
                  <a:srgbClr val="000000"/>
                </a:solidFill>
                <a:effectLst/>
                <a:latin typeface="Georgia" panose="02040502050405020303" pitchFamily="18" charset="0"/>
                <a:cs typeface="Georgia" panose="02040502050405020303" pitchFamily="18" charset="0"/>
              </a:rPr>
              <a:t>the tactile </a:t>
            </a:r>
            <a:r>
              <a:rPr lang="en-IN" sz="1800" b="0" i="0" u="none" strike="noStrike" spc="-30" dirty="0">
                <a:solidFill>
                  <a:srgbClr val="000000"/>
                </a:solidFill>
                <a:effectLst/>
                <a:latin typeface="Georgia" panose="02040502050405020303" pitchFamily="18" charset="0"/>
                <a:cs typeface="Georgia" panose="02040502050405020303" pitchFamily="18" charset="0"/>
              </a:rPr>
              <a:t>senses </a:t>
            </a:r>
            <a:r>
              <a:rPr lang="en-IN" sz="1800" b="0" i="0" u="none" strike="noStrike" spc="-15" dirty="0">
                <a:solidFill>
                  <a:srgbClr val="000000"/>
                </a:solidFill>
                <a:effectLst/>
                <a:latin typeface="Georgia" panose="02040502050405020303" pitchFamily="18" charset="0"/>
                <a:cs typeface="Georgia" panose="02040502050405020303" pitchFamily="18" charset="0"/>
              </a:rPr>
              <a:t>to </a:t>
            </a:r>
            <a:r>
              <a:rPr lang="en-IN" sz="1800" b="0" i="0" u="none" strike="noStrike" spc="-10" dirty="0">
                <a:solidFill>
                  <a:srgbClr val="000000"/>
                </a:solidFill>
                <a:effectLst/>
                <a:latin typeface="Georgia" panose="02040502050405020303" pitchFamily="18" charset="0"/>
                <a:cs typeface="Georgia" panose="02040502050405020303" pitchFamily="18" charset="0"/>
              </a:rPr>
              <a:t>the </a:t>
            </a:r>
            <a:r>
              <a:rPr lang="en-IN" sz="1800" b="0" i="0" u="none" strike="noStrike" spc="-30" dirty="0">
                <a:solidFill>
                  <a:srgbClr val="000000"/>
                </a:solidFill>
                <a:effectLst/>
                <a:latin typeface="Georgia" panose="02040502050405020303" pitchFamily="18" charset="0"/>
                <a:cs typeface="Georgia" panose="02040502050405020303" pitchFamily="18" charset="0"/>
              </a:rPr>
              <a:t>physical  </a:t>
            </a:r>
            <a:r>
              <a:rPr lang="en-IN" sz="1800" b="0" i="0" u="none" strike="noStrike" spc="-20" dirty="0">
                <a:solidFill>
                  <a:srgbClr val="000000"/>
                </a:solidFill>
                <a:effectLst/>
                <a:latin typeface="Georgia" panose="02040502050405020303" pitchFamily="18" charset="0"/>
                <a:cs typeface="Georgia" panose="02040502050405020303" pitchFamily="18" charset="0"/>
              </a:rPr>
              <a:t>stimuli </a:t>
            </a:r>
            <a:r>
              <a:rPr lang="en-IN" sz="1800" b="0" i="0" u="none" strike="noStrike" spc="-10" dirty="0">
                <a:solidFill>
                  <a:srgbClr val="000000"/>
                </a:solidFill>
                <a:effectLst/>
                <a:latin typeface="Georgia" panose="02040502050405020303" pitchFamily="18" charset="0"/>
                <a:cs typeface="Georgia" panose="02040502050405020303" pitchFamily="18" charset="0"/>
              </a:rPr>
              <a:t>that </a:t>
            </a:r>
            <a:r>
              <a:rPr lang="en-IN" sz="1800" b="0" i="0" u="none" strike="noStrike" spc="-25" dirty="0">
                <a:solidFill>
                  <a:srgbClr val="000000"/>
                </a:solidFill>
                <a:effectLst/>
                <a:latin typeface="Georgia" panose="02040502050405020303" pitchFamily="18" charset="0"/>
                <a:cs typeface="Georgia" panose="02040502050405020303" pitchFamily="18" charset="0"/>
              </a:rPr>
              <a:t>results from </a:t>
            </a:r>
            <a:r>
              <a:rPr lang="en-IN" sz="1800" b="0" i="0" u="none" strike="noStrike" spc="-10" dirty="0">
                <a:solidFill>
                  <a:srgbClr val="000000"/>
                </a:solidFill>
                <a:effectLst/>
                <a:latin typeface="Georgia" panose="02040502050405020303" pitchFamily="18" charset="0"/>
                <a:cs typeface="Georgia" panose="02040502050405020303" pitchFamily="18" charset="0"/>
              </a:rPr>
              <a:t>contact between </a:t>
            </a:r>
            <a:r>
              <a:rPr lang="en-IN" sz="1800" b="0" i="0" u="none" strike="noStrike" spc="-20" dirty="0">
                <a:solidFill>
                  <a:srgbClr val="000000"/>
                </a:solidFill>
                <a:effectLst/>
                <a:latin typeface="Georgia" panose="02040502050405020303" pitchFamily="18" charset="0"/>
                <a:cs typeface="Georgia" panose="02040502050405020303" pitchFamily="18" charset="0"/>
              </a:rPr>
              <a:t>some part </a:t>
            </a:r>
            <a:r>
              <a:rPr lang="en-IN" sz="1800" b="0" i="0" u="none" strike="noStrike" spc="-15" dirty="0">
                <a:solidFill>
                  <a:srgbClr val="000000"/>
                </a:solidFill>
                <a:effectLst/>
                <a:latin typeface="Georgia" panose="02040502050405020303" pitchFamily="18" charset="0"/>
                <a:cs typeface="Georgia" panose="02040502050405020303" pitchFamily="18" charset="0"/>
              </a:rPr>
              <a:t>of </a:t>
            </a:r>
            <a:r>
              <a:rPr lang="en-IN" sz="1800" b="0" i="0" u="none" strike="noStrike" spc="-10" dirty="0">
                <a:solidFill>
                  <a:srgbClr val="000000"/>
                </a:solidFill>
                <a:effectLst/>
                <a:latin typeface="Georgia" panose="02040502050405020303" pitchFamily="18" charset="0"/>
                <a:cs typeface="Georgia" panose="02040502050405020303" pitchFamily="18" charset="0"/>
              </a:rPr>
              <a:t>the  </a:t>
            </a:r>
            <a:r>
              <a:rPr lang="en-IN" sz="1800" b="0" i="0" u="none" strike="noStrike" spc="-20" dirty="0">
                <a:solidFill>
                  <a:srgbClr val="000000"/>
                </a:solidFill>
                <a:effectLst/>
                <a:latin typeface="Georgia" panose="02040502050405020303" pitchFamily="18" charset="0"/>
                <a:cs typeface="Georgia" panose="02040502050405020303" pitchFamily="18" charset="0"/>
              </a:rPr>
              <a:t>body </a:t>
            </a:r>
            <a:r>
              <a:rPr lang="en-IN" sz="1800" b="0" i="0" u="none" strike="noStrike" spc="-50" dirty="0">
                <a:solidFill>
                  <a:srgbClr val="000000"/>
                </a:solidFill>
                <a:effectLst/>
                <a:latin typeface="Georgia" panose="02040502050405020303" pitchFamily="18" charset="0"/>
                <a:cs typeface="Georgia" panose="02040502050405020303" pitchFamily="18" charset="0"/>
              </a:rPr>
              <a:t>&amp; </a:t>
            </a:r>
            <a:r>
              <a:rPr lang="en-IN" sz="1800" b="0" i="0" u="none" strike="noStrike" spc="-10" dirty="0">
                <a:solidFill>
                  <a:srgbClr val="000000"/>
                </a:solidFill>
                <a:effectLst/>
                <a:latin typeface="Georgia" panose="02040502050405020303" pitchFamily="18" charset="0"/>
                <a:cs typeface="Georgia" panose="02040502050405020303" pitchFamily="18" charset="0"/>
              </a:rPr>
              <a:t>the</a:t>
            </a:r>
            <a:r>
              <a:rPr lang="en-IN" sz="1800" b="0" i="0" u="none" strike="noStrike" spc="15" dirty="0">
                <a:solidFill>
                  <a:srgbClr val="000000"/>
                </a:solidFill>
                <a:effectLst/>
                <a:latin typeface="Georgia" panose="02040502050405020303" pitchFamily="18" charset="0"/>
                <a:cs typeface="Georgia" panose="02040502050405020303" pitchFamily="18" charset="0"/>
              </a:rPr>
              <a:t> </a:t>
            </a:r>
            <a:r>
              <a:rPr lang="en-IN" sz="1800" b="0" i="0" u="none" strike="noStrike" spc="-10" dirty="0">
                <a:solidFill>
                  <a:srgbClr val="000000"/>
                </a:solidFill>
                <a:effectLst/>
                <a:latin typeface="Georgia" panose="02040502050405020303" pitchFamily="18" charset="0"/>
                <a:cs typeface="Georgia" panose="02040502050405020303" pitchFamily="18" charset="0"/>
              </a:rPr>
              <a:t>food</a:t>
            </a:r>
            <a:endParaRPr lang="en-IN" sz="1800" b="0" i="0" u="none" strike="noStrike" dirty="0">
              <a:effectLst/>
              <a:latin typeface="Arial" panose="020B0604020202020204" pitchFamily="34" charset="0"/>
            </a:endParaRPr>
          </a:p>
          <a:p>
            <a:pPr marL="292608" marR="640080" indent="-256032" algn="just" fontAlgn="t">
              <a:lnSpc>
                <a:spcPct val="150000"/>
              </a:lnSpc>
              <a:spcBef>
                <a:spcPts val="310"/>
              </a:spcBef>
              <a:spcAft>
                <a:spcPts val="0"/>
              </a:spcAft>
              <a:tabLst>
                <a:tab pos="295275" algn="l"/>
                <a:tab pos="295910" algn="l"/>
              </a:tabLst>
            </a:pPr>
            <a:r>
              <a:rPr lang="en-IN" sz="1800" b="0" i="0" u="none" strike="noStrike" dirty="0">
                <a:solidFill>
                  <a:srgbClr val="000000"/>
                </a:solidFill>
                <a:effectLst/>
                <a:latin typeface="Georgia" panose="02040502050405020303" pitchFamily="18" charset="0"/>
                <a:cs typeface="Georgia" panose="02040502050405020303" pitchFamily="18" charset="0"/>
              </a:rPr>
              <a:t>Other </a:t>
            </a:r>
            <a:r>
              <a:rPr lang="en-IN" sz="1800" b="0" i="0" u="none" strike="noStrike" spc="-30" dirty="0">
                <a:solidFill>
                  <a:srgbClr val="000000"/>
                </a:solidFill>
                <a:effectLst/>
                <a:latin typeface="Georgia" panose="02040502050405020303" pitchFamily="18" charset="0"/>
                <a:cs typeface="Georgia" panose="02040502050405020303" pitchFamily="18" charset="0"/>
              </a:rPr>
              <a:t>factors: </a:t>
            </a:r>
            <a:r>
              <a:rPr lang="en-IN" sz="1800" b="0" i="0" u="none" strike="noStrike" spc="-15" dirty="0">
                <a:solidFill>
                  <a:srgbClr val="000000"/>
                </a:solidFill>
                <a:effectLst/>
                <a:latin typeface="Georgia" panose="02040502050405020303" pitchFamily="18" charset="0"/>
                <a:cs typeface="Georgia" panose="02040502050405020303" pitchFamily="18" charset="0"/>
              </a:rPr>
              <a:t>cost, </a:t>
            </a:r>
            <a:r>
              <a:rPr lang="en-IN" sz="1800" b="0" i="0" u="none" strike="noStrike" spc="-25" dirty="0">
                <a:solidFill>
                  <a:srgbClr val="000000"/>
                </a:solidFill>
                <a:effectLst/>
                <a:latin typeface="Georgia" panose="02040502050405020303" pitchFamily="18" charset="0"/>
                <a:cs typeface="Georgia" panose="02040502050405020303" pitchFamily="18" charset="0"/>
              </a:rPr>
              <a:t>convenience, packaging, </a:t>
            </a:r>
            <a:r>
              <a:rPr lang="en-IN" sz="1800" b="0" i="0" u="none" strike="noStrike" spc="-30" dirty="0">
                <a:solidFill>
                  <a:srgbClr val="000000"/>
                </a:solidFill>
                <a:effectLst/>
                <a:latin typeface="Georgia" panose="02040502050405020303" pitchFamily="18" charset="0"/>
                <a:cs typeface="Georgia" panose="02040502050405020303" pitchFamily="18" charset="0"/>
              </a:rPr>
              <a:t>brand,  </a:t>
            </a:r>
            <a:r>
              <a:rPr lang="en-IN" sz="1800" b="0" i="0" u="none" strike="noStrike" spc="-25" dirty="0">
                <a:solidFill>
                  <a:srgbClr val="000000"/>
                </a:solidFill>
                <a:effectLst/>
                <a:latin typeface="Georgia" panose="02040502050405020303" pitchFamily="18" charset="0"/>
                <a:cs typeface="Georgia" panose="02040502050405020303" pitchFamily="18" charset="0"/>
              </a:rPr>
              <a:t>religious, </a:t>
            </a:r>
            <a:r>
              <a:rPr lang="en-IN" sz="1800" b="0" i="0" u="none" strike="noStrike" spc="-20" dirty="0">
                <a:solidFill>
                  <a:srgbClr val="000000"/>
                </a:solidFill>
                <a:effectLst/>
                <a:latin typeface="Georgia" panose="02040502050405020303" pitchFamily="18" charset="0"/>
                <a:cs typeface="Georgia" panose="02040502050405020303" pitchFamily="18" charset="0"/>
              </a:rPr>
              <a:t>social, </a:t>
            </a:r>
            <a:r>
              <a:rPr lang="en-IN" sz="1800" b="0" i="0" u="none" strike="noStrike" spc="-15" dirty="0">
                <a:solidFill>
                  <a:srgbClr val="000000"/>
                </a:solidFill>
                <a:effectLst/>
                <a:latin typeface="Georgia" panose="02040502050405020303" pitchFamily="18" charset="0"/>
                <a:cs typeface="Georgia" panose="02040502050405020303" pitchFamily="18" charset="0"/>
              </a:rPr>
              <a:t>cultural </a:t>
            </a:r>
            <a:r>
              <a:rPr lang="en-IN" sz="1800" b="0" i="0" u="none" strike="noStrike" spc="-10" dirty="0">
                <a:solidFill>
                  <a:srgbClr val="000000"/>
                </a:solidFill>
                <a:effectLst/>
                <a:latin typeface="Georgia" panose="02040502050405020303" pitchFamily="18" charset="0"/>
                <a:cs typeface="Georgia" panose="02040502050405020303" pitchFamily="18" charset="0"/>
              </a:rPr>
              <a:t>etc.</a:t>
            </a:r>
            <a:endParaRPr lang="en-IN" sz="1800" b="0" i="0" u="none" strike="noStrike" dirty="0">
              <a:effectLst/>
              <a:latin typeface="Arial" panose="020B0604020202020204" pitchFamily="34" charset="0"/>
            </a:endParaRPr>
          </a:p>
          <a:p>
            <a:pPr marL="292608" marR="64008" indent="-256032" algn="just" fontAlgn="t">
              <a:lnSpc>
                <a:spcPct val="150000"/>
              </a:lnSpc>
              <a:spcBef>
                <a:spcPts val="310"/>
              </a:spcBef>
              <a:spcAft>
                <a:spcPts val="0"/>
              </a:spcAft>
              <a:tabLst>
                <a:tab pos="295275" algn="l"/>
                <a:tab pos="295910" algn="l"/>
              </a:tabLst>
            </a:pPr>
            <a:r>
              <a:rPr lang="en-IN" sz="1800" b="0" i="0" u="none" strike="noStrike" spc="-25" dirty="0">
                <a:solidFill>
                  <a:srgbClr val="000000"/>
                </a:solidFill>
                <a:effectLst/>
                <a:latin typeface="Georgia" panose="02040502050405020303" pitchFamily="18" charset="0"/>
                <a:cs typeface="Georgia" panose="02040502050405020303" pitchFamily="18" charset="0"/>
              </a:rPr>
              <a:t>Three </a:t>
            </a:r>
            <a:r>
              <a:rPr lang="en-IN" sz="1800" b="0" i="0" u="none" strike="noStrike" spc="-10" dirty="0">
                <a:solidFill>
                  <a:srgbClr val="000000"/>
                </a:solidFill>
                <a:effectLst/>
                <a:latin typeface="Georgia" panose="02040502050405020303" pitchFamily="18" charset="0"/>
                <a:cs typeface="Georgia" panose="02040502050405020303" pitchFamily="18" charset="0"/>
              </a:rPr>
              <a:t>( </a:t>
            </a:r>
            <a:r>
              <a:rPr lang="en-IN" sz="1800" b="0" i="0" u="none" strike="noStrike" spc="-35" dirty="0">
                <a:solidFill>
                  <a:srgbClr val="000000"/>
                </a:solidFill>
                <a:effectLst/>
                <a:latin typeface="Georgia" panose="02040502050405020303" pitchFamily="18" charset="0"/>
                <a:cs typeface="Georgia" panose="02040502050405020303" pitchFamily="18" charset="0"/>
              </a:rPr>
              <a:t>are </a:t>
            </a:r>
            <a:r>
              <a:rPr lang="en-IN" sz="1800" b="0" i="0" u="none" strike="noStrike" spc="-130" dirty="0">
                <a:solidFill>
                  <a:srgbClr val="000000"/>
                </a:solidFill>
                <a:effectLst/>
                <a:latin typeface="Georgia" panose="02040502050405020303" pitchFamily="18" charset="0"/>
                <a:cs typeface="Georgia" panose="02040502050405020303" pitchFamily="18" charset="0"/>
              </a:rPr>
              <a:t>3 </a:t>
            </a:r>
            <a:r>
              <a:rPr lang="en-IN" sz="1800" b="0" i="0" u="none" strike="noStrike" spc="-190" dirty="0">
                <a:solidFill>
                  <a:srgbClr val="000000"/>
                </a:solidFill>
                <a:effectLst/>
                <a:latin typeface="Georgia" panose="02040502050405020303" pitchFamily="18" charset="0"/>
                <a:cs typeface="Georgia" panose="02040502050405020303" pitchFamily="18" charset="0"/>
              </a:rPr>
              <a:t>– </a:t>
            </a:r>
            <a:r>
              <a:rPr lang="en-IN" sz="1800" b="0" i="0" u="none" strike="noStrike" spc="-40" dirty="0">
                <a:solidFill>
                  <a:srgbClr val="000000"/>
                </a:solidFill>
                <a:effectLst/>
                <a:latin typeface="Georgia" panose="02040502050405020303" pitchFamily="18" charset="0"/>
                <a:cs typeface="Georgia" panose="02040502050405020303" pitchFamily="18" charset="0"/>
              </a:rPr>
              <a:t>5) </a:t>
            </a:r>
            <a:r>
              <a:rPr lang="en-IN" sz="1800" b="0" i="0" u="none" strike="noStrike" spc="-25" dirty="0">
                <a:solidFill>
                  <a:srgbClr val="000000"/>
                </a:solidFill>
                <a:effectLst/>
                <a:latin typeface="Georgia" panose="02040502050405020303" pitchFamily="18" charset="0"/>
                <a:cs typeface="Georgia" panose="02040502050405020303" pitchFamily="18" charset="0"/>
              </a:rPr>
              <a:t>‘sensory </a:t>
            </a:r>
            <a:r>
              <a:rPr lang="en-IN" sz="1800" b="0" i="0" u="none" strike="noStrike" spc="-20" dirty="0">
                <a:solidFill>
                  <a:srgbClr val="000000"/>
                </a:solidFill>
                <a:effectLst/>
                <a:latin typeface="Georgia" panose="02040502050405020303" pitchFamily="18" charset="0"/>
                <a:cs typeface="Georgia" panose="02040502050405020303" pitchFamily="18" charset="0"/>
              </a:rPr>
              <a:t>acceptability </a:t>
            </a:r>
            <a:r>
              <a:rPr lang="en-IN" sz="1800" b="0" i="0" u="none" strike="noStrike" spc="-25" dirty="0">
                <a:solidFill>
                  <a:srgbClr val="000000"/>
                </a:solidFill>
                <a:effectLst/>
                <a:latin typeface="Georgia" panose="02040502050405020303" pitchFamily="18" charset="0"/>
                <a:cs typeface="Georgia" panose="02040502050405020303" pitchFamily="18" charset="0"/>
              </a:rPr>
              <a:t>factors’ </a:t>
            </a:r>
            <a:r>
              <a:rPr lang="en-IN" sz="1800" b="0" i="0" u="none" strike="noStrike" spc="-20" dirty="0">
                <a:solidFill>
                  <a:srgbClr val="000000"/>
                </a:solidFill>
                <a:effectLst/>
                <a:latin typeface="Georgia" panose="02040502050405020303" pitchFamily="18" charset="0"/>
                <a:cs typeface="Georgia" panose="02040502050405020303" pitchFamily="18" charset="0"/>
              </a:rPr>
              <a:t>determined  </a:t>
            </a:r>
            <a:r>
              <a:rPr lang="en-IN" sz="1800" b="0" i="0" u="none" strike="noStrike" spc="-30" dirty="0">
                <a:solidFill>
                  <a:srgbClr val="000000"/>
                </a:solidFill>
                <a:effectLst/>
                <a:latin typeface="Georgia" panose="02040502050405020303" pitchFamily="18" charset="0"/>
                <a:cs typeface="Georgia" panose="02040502050405020303" pitchFamily="18" charset="0"/>
              </a:rPr>
              <a:t>via </a:t>
            </a:r>
            <a:r>
              <a:rPr lang="en-IN" sz="1800" b="0" i="0" u="none" strike="noStrike" spc="-20" dirty="0">
                <a:solidFill>
                  <a:srgbClr val="000000"/>
                </a:solidFill>
                <a:effectLst/>
                <a:latin typeface="Georgia" panose="02040502050405020303" pitchFamily="18" charset="0"/>
                <a:cs typeface="Georgia" panose="02040502050405020303" pitchFamily="18" charset="0"/>
              </a:rPr>
              <a:t>sensory</a:t>
            </a:r>
            <a:r>
              <a:rPr lang="en-IN" sz="1800" b="0" i="0" u="none" strike="noStrike" spc="-75" dirty="0">
                <a:solidFill>
                  <a:srgbClr val="000000"/>
                </a:solidFill>
                <a:effectLst/>
                <a:latin typeface="Georgia" panose="02040502050405020303" pitchFamily="18" charset="0"/>
                <a:cs typeface="Georgia" panose="02040502050405020303" pitchFamily="18" charset="0"/>
              </a:rPr>
              <a:t> </a:t>
            </a:r>
            <a:r>
              <a:rPr lang="en-IN" sz="1800" b="0" i="0" u="none" strike="noStrike" spc="-20" dirty="0">
                <a:solidFill>
                  <a:srgbClr val="000000"/>
                </a:solidFill>
                <a:effectLst/>
                <a:latin typeface="Georgia" panose="02040502050405020303" pitchFamily="18" charset="0"/>
                <a:cs typeface="Georgia" panose="02040502050405020303" pitchFamily="18" charset="0"/>
              </a:rPr>
              <a:t>evaluation.</a:t>
            </a:r>
            <a:endParaRPr lang="en-IN" sz="1800" b="0" i="0" u="none" strike="noStrike" dirty="0">
              <a:effectLst/>
              <a:latin typeface="Arial" panose="020B0604020202020204" pitchFamily="34" charset="0"/>
            </a:endParaRPr>
          </a:p>
          <a:p>
            <a:pPr marL="292608" marR="704088" indent="-256032" algn="just" fontAlgn="t">
              <a:lnSpc>
                <a:spcPct val="150000"/>
              </a:lnSpc>
              <a:spcBef>
                <a:spcPts val="315"/>
              </a:spcBef>
              <a:spcAft>
                <a:spcPts val="0"/>
              </a:spcAft>
              <a:tabLst>
                <a:tab pos="295275" algn="l"/>
                <a:tab pos="295910" algn="l"/>
              </a:tabLst>
            </a:pPr>
            <a:r>
              <a:rPr lang="en-IN" sz="1800" b="0" i="0" u="none" strike="noStrike" spc="-25" dirty="0">
                <a:solidFill>
                  <a:srgbClr val="000000"/>
                </a:solidFill>
                <a:effectLst/>
                <a:latin typeface="Georgia" panose="02040502050405020303" pitchFamily="18" charset="0"/>
                <a:cs typeface="Georgia" panose="02040502050405020303" pitchFamily="18" charset="0"/>
              </a:rPr>
              <a:t>‘Sensory </a:t>
            </a:r>
            <a:r>
              <a:rPr lang="en-IN" sz="1800" b="0" i="0" u="none" strike="noStrike" spc="-20" dirty="0">
                <a:solidFill>
                  <a:srgbClr val="000000"/>
                </a:solidFill>
                <a:effectLst/>
                <a:latin typeface="Georgia" panose="02040502050405020303" pitchFamily="18" charset="0"/>
                <a:cs typeface="Georgia" panose="02040502050405020303" pitchFamily="18" charset="0"/>
              </a:rPr>
              <a:t>acceptability </a:t>
            </a:r>
            <a:r>
              <a:rPr lang="en-IN" sz="1800" b="0" i="0" u="none" strike="noStrike" spc="-25" dirty="0">
                <a:solidFill>
                  <a:srgbClr val="000000"/>
                </a:solidFill>
                <a:effectLst/>
                <a:latin typeface="Georgia" panose="02040502050405020303" pitchFamily="18" charset="0"/>
                <a:cs typeface="Georgia" panose="02040502050405020303" pitchFamily="18" charset="0"/>
              </a:rPr>
              <a:t>factors’ </a:t>
            </a:r>
            <a:r>
              <a:rPr lang="en-IN" sz="1800" b="0" i="0" u="none" strike="noStrike" spc="-190" dirty="0">
                <a:solidFill>
                  <a:srgbClr val="000000"/>
                </a:solidFill>
                <a:effectLst/>
                <a:latin typeface="Georgia" panose="02040502050405020303" pitchFamily="18" charset="0"/>
                <a:cs typeface="Georgia" panose="02040502050405020303" pitchFamily="18" charset="0"/>
              </a:rPr>
              <a:t>– </a:t>
            </a:r>
            <a:r>
              <a:rPr lang="en-IN" sz="1800" b="0" i="0" u="none" strike="noStrike" spc="-15" dirty="0">
                <a:solidFill>
                  <a:srgbClr val="000000"/>
                </a:solidFill>
                <a:effectLst/>
                <a:latin typeface="Georgia" panose="02040502050405020303" pitchFamily="18" charset="0"/>
                <a:cs typeface="Georgia" panose="02040502050405020303" pitchFamily="18" charset="0"/>
              </a:rPr>
              <a:t>deciding </a:t>
            </a:r>
            <a:r>
              <a:rPr lang="en-IN" sz="1800" b="0" i="0" u="none" strike="noStrike" spc="-20" dirty="0">
                <a:solidFill>
                  <a:srgbClr val="000000"/>
                </a:solidFill>
                <a:effectLst/>
                <a:latin typeface="Georgia" panose="02040502050405020303" pitchFamily="18" charset="0"/>
                <a:cs typeface="Georgia" panose="02040502050405020303" pitchFamily="18" charset="0"/>
              </a:rPr>
              <a:t>factor for  </a:t>
            </a:r>
            <a:r>
              <a:rPr lang="en-IN" sz="1800" b="0" i="0" u="none" strike="noStrike" spc="-25" dirty="0">
                <a:solidFill>
                  <a:srgbClr val="000000"/>
                </a:solidFill>
                <a:effectLst/>
                <a:latin typeface="Georgia" panose="02040502050405020303" pitchFamily="18" charset="0"/>
                <a:cs typeface="Georgia" panose="02040502050405020303" pitchFamily="18" charset="0"/>
              </a:rPr>
              <a:t>consumers’ </a:t>
            </a:r>
            <a:r>
              <a:rPr lang="en-IN" sz="1800" b="0" i="0" u="none" strike="noStrike" spc="-20" dirty="0">
                <a:solidFill>
                  <a:srgbClr val="000000"/>
                </a:solidFill>
                <a:effectLst/>
                <a:latin typeface="Georgia" panose="02040502050405020303" pitchFamily="18" charset="0"/>
                <a:cs typeface="Georgia" panose="02040502050405020303" pitchFamily="18" charset="0"/>
              </a:rPr>
              <a:t>acceptability </a:t>
            </a:r>
            <a:r>
              <a:rPr lang="en-IN" sz="1800" b="0" i="0" u="none" strike="noStrike" spc="-50" dirty="0">
                <a:solidFill>
                  <a:srgbClr val="000000"/>
                </a:solidFill>
                <a:effectLst/>
                <a:latin typeface="Georgia" panose="02040502050405020303" pitchFamily="18" charset="0"/>
                <a:cs typeface="Georgia" panose="02040502050405020303" pitchFamily="18" charset="0"/>
              </a:rPr>
              <a:t>&amp;</a:t>
            </a:r>
            <a:r>
              <a:rPr lang="en-IN" sz="1800" b="0" i="0" u="none" strike="noStrike" spc="-5" dirty="0">
                <a:solidFill>
                  <a:srgbClr val="000000"/>
                </a:solidFill>
                <a:effectLst/>
                <a:latin typeface="Georgia" panose="02040502050405020303" pitchFamily="18" charset="0"/>
                <a:cs typeface="Georgia" panose="02040502050405020303" pitchFamily="18" charset="0"/>
              </a:rPr>
              <a:t> </a:t>
            </a:r>
            <a:r>
              <a:rPr lang="en-IN" sz="1800" b="0" i="0" u="none" strike="noStrike" spc="-25" dirty="0">
                <a:solidFill>
                  <a:srgbClr val="000000"/>
                </a:solidFill>
                <a:effectLst/>
                <a:latin typeface="Georgia" panose="02040502050405020303" pitchFamily="18" charset="0"/>
                <a:cs typeface="Georgia" panose="02040502050405020303" pitchFamily="18" charset="0"/>
              </a:rPr>
              <a:t>rebuying</a:t>
            </a:r>
            <a:endParaRPr lang="en-IN" sz="1800" b="0" i="0" u="none" strike="noStrike" dirty="0">
              <a:effectLst/>
              <a:latin typeface="Arial" panose="020B0604020202020204" pitchFamily="34" charset="0"/>
            </a:endParaRP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42706140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66FFDD-5988-4123-A6D7-68FB592663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sz="4400" b="0" i="0" u="none" strike="noStrike" spc="-10" dirty="0">
                <a:solidFill>
                  <a:srgbClr val="04607A"/>
                </a:solidFill>
                <a:effectLst/>
                <a:latin typeface="Carlito"/>
                <a:cs typeface="Carlito"/>
              </a:rPr>
              <a:t>Definition </a:t>
            </a:r>
            <a:r>
              <a:rPr lang="en-IN" sz="4400" b="0" i="0" u="none" strike="noStrike" spc="5" dirty="0">
                <a:solidFill>
                  <a:srgbClr val="04607A"/>
                </a:solidFill>
                <a:effectLst/>
                <a:latin typeface="Carlito"/>
                <a:cs typeface="Carlito"/>
              </a:rPr>
              <a:t>of </a:t>
            </a:r>
            <a:r>
              <a:rPr lang="en-IN" sz="4400" b="0" i="0" strike="noStrike" spc="-45" dirty="0">
                <a:solidFill>
                  <a:srgbClr val="04607A"/>
                </a:solidFill>
                <a:effectLst/>
                <a:latin typeface="Carlito"/>
                <a:cs typeface="Carlito"/>
              </a:rPr>
              <a:t>Sensory</a:t>
            </a:r>
            <a:r>
              <a:rPr lang="en-IN" sz="4400" b="0" i="0" strike="noStrike" spc="260" dirty="0">
                <a:solidFill>
                  <a:srgbClr val="04607A"/>
                </a:solidFill>
                <a:effectLst/>
                <a:uFill>
                  <a:solidFill>
                    <a:srgbClr val="0FCE9A"/>
                  </a:solidFill>
                </a:uFill>
                <a:latin typeface="Carlito"/>
                <a:cs typeface="Carlito"/>
              </a:rPr>
              <a:t> </a:t>
            </a:r>
            <a:r>
              <a:rPr lang="en-IN" sz="4400" b="0" i="0" strike="noStrike" spc="-15" dirty="0">
                <a:solidFill>
                  <a:srgbClr val="04607A"/>
                </a:solidFill>
                <a:effectLst/>
                <a:uFill>
                  <a:solidFill>
                    <a:srgbClr val="0FCE9A"/>
                  </a:solidFill>
                </a:uFill>
                <a:latin typeface="Carlito"/>
                <a:cs typeface="Carlito"/>
              </a:rPr>
              <a:t>E</a:t>
            </a:r>
            <a:r>
              <a:rPr lang="en-IN" sz="4400" b="0" i="0" strike="noStrike" spc="-15" dirty="0">
                <a:solidFill>
                  <a:srgbClr val="04607A"/>
                </a:solidFill>
                <a:effectLst/>
                <a:latin typeface="Carlito"/>
                <a:cs typeface="Carlito"/>
              </a:rPr>
              <a:t>valu</a:t>
            </a:r>
            <a:r>
              <a:rPr lang="en-IN" sz="4400" b="0" i="0" strike="noStrike" spc="-15" dirty="0">
                <a:solidFill>
                  <a:srgbClr val="04607A"/>
                </a:solidFill>
                <a:effectLst/>
                <a:uFill>
                  <a:solidFill>
                    <a:srgbClr val="B4B4B4"/>
                  </a:solidFill>
                </a:uFill>
                <a:latin typeface="Carlito"/>
                <a:cs typeface="Carlito"/>
              </a:rPr>
              <a:t>a</a:t>
            </a:r>
            <a:r>
              <a:rPr lang="en-IN" sz="4400" b="0" i="0" strike="noStrike" spc="-15" dirty="0">
                <a:solidFill>
                  <a:srgbClr val="04607A"/>
                </a:solidFill>
                <a:effectLst/>
                <a:latin typeface="Carlito"/>
                <a:cs typeface="Carlito"/>
              </a:rPr>
              <a:t>tion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C732BF-21D2-4B05-B3C0-A1015F1EE72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173736" indent="-137160" algn="just" fontAlgn="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tabLst>
                <a:tab pos="177165" algn="l"/>
              </a:tabLst>
            </a:pPr>
            <a:r>
              <a:rPr lang="en-IN" sz="1800" b="0" i="0" u="none" strike="noStrike" spc="-30" dirty="0">
                <a:solidFill>
                  <a:srgbClr val="000000"/>
                </a:solidFill>
                <a:effectLst/>
                <a:latin typeface="Georgia" panose="02040502050405020303" pitchFamily="18" charset="0"/>
                <a:cs typeface="Georgia" panose="02040502050405020303" pitchFamily="18" charset="0"/>
              </a:rPr>
              <a:t>Sensory evaluation: </a:t>
            </a:r>
            <a:r>
              <a:rPr lang="en-IN" sz="1800" b="0" i="0" u="none" strike="noStrike" spc="-20" dirty="0">
                <a:solidFill>
                  <a:srgbClr val="000000"/>
                </a:solidFill>
                <a:effectLst/>
                <a:latin typeface="Georgia" panose="02040502050405020303" pitchFamily="18" charset="0"/>
                <a:cs typeface="Georgia" panose="02040502050405020303" pitchFamily="18" charset="0"/>
              </a:rPr>
              <a:t>scientific </a:t>
            </a:r>
            <a:r>
              <a:rPr lang="en-IN" sz="1800" b="0" i="0" u="none" strike="noStrike" spc="-15" dirty="0">
                <a:solidFill>
                  <a:srgbClr val="000000"/>
                </a:solidFill>
                <a:effectLst/>
                <a:latin typeface="Georgia" panose="02040502050405020303" pitchFamily="18" charset="0"/>
                <a:cs typeface="Georgia" panose="02040502050405020303" pitchFamily="18" charset="0"/>
              </a:rPr>
              <a:t>method </a:t>
            </a:r>
            <a:r>
              <a:rPr lang="en-IN" sz="1800" b="0" i="0" u="none" strike="noStrike" spc="-25" dirty="0">
                <a:solidFill>
                  <a:srgbClr val="000000"/>
                </a:solidFill>
                <a:effectLst/>
                <a:latin typeface="Georgia" panose="02040502050405020303" pitchFamily="18" charset="0"/>
                <a:cs typeface="Georgia" panose="02040502050405020303" pitchFamily="18" charset="0"/>
              </a:rPr>
              <a:t>used </a:t>
            </a:r>
            <a:r>
              <a:rPr lang="en-IN" sz="1800" b="0" i="0" u="none" strike="noStrike" spc="-20" dirty="0">
                <a:solidFill>
                  <a:srgbClr val="000000"/>
                </a:solidFill>
                <a:effectLst/>
                <a:latin typeface="Georgia" panose="02040502050405020303" pitchFamily="18" charset="0"/>
                <a:cs typeface="Georgia" panose="02040502050405020303" pitchFamily="18" charset="0"/>
              </a:rPr>
              <a:t>to</a:t>
            </a:r>
            <a:r>
              <a:rPr lang="en-IN" sz="1800" b="0" i="0" u="none" strike="noStrike" spc="155" dirty="0">
                <a:solidFill>
                  <a:srgbClr val="000000"/>
                </a:solidFill>
                <a:effectLst/>
                <a:latin typeface="Georgia" panose="02040502050405020303" pitchFamily="18" charset="0"/>
                <a:cs typeface="Georgia" panose="02040502050405020303" pitchFamily="18" charset="0"/>
              </a:rPr>
              <a:t> </a:t>
            </a:r>
            <a:r>
              <a:rPr lang="en-IN" sz="1800" b="0" i="0" u="none" strike="noStrike" spc="-25" dirty="0">
                <a:solidFill>
                  <a:srgbClr val="FF0000"/>
                </a:solidFill>
                <a:effectLst/>
                <a:latin typeface="Georgia" panose="02040502050405020303" pitchFamily="18" charset="0"/>
                <a:cs typeface="Georgia" panose="02040502050405020303" pitchFamily="18" charset="0"/>
              </a:rPr>
              <a:t>evoke,</a:t>
            </a:r>
            <a:r>
              <a:rPr lang="en-IN" sz="1800" dirty="0">
                <a:latin typeface="Arial" panose="020B0604020202020204" pitchFamily="34" charset="0"/>
              </a:rPr>
              <a:t> </a:t>
            </a:r>
            <a:r>
              <a:rPr lang="en-IN" sz="1800" b="0" i="0" u="none" strike="noStrike" spc="-35" dirty="0">
                <a:solidFill>
                  <a:srgbClr val="FF0000"/>
                </a:solidFill>
                <a:effectLst/>
                <a:latin typeface="Georgia" panose="02040502050405020303" pitchFamily="18" charset="0"/>
                <a:cs typeface="Georgia" panose="02040502050405020303" pitchFamily="18" charset="0"/>
              </a:rPr>
              <a:t>measure, </a:t>
            </a:r>
            <a:r>
              <a:rPr lang="en-IN" sz="1800" b="0" i="0" u="none" strike="noStrike" spc="-20" dirty="0" err="1">
                <a:solidFill>
                  <a:srgbClr val="FF0000"/>
                </a:solidFill>
                <a:effectLst/>
                <a:latin typeface="Georgia" panose="02040502050405020303" pitchFamily="18" charset="0"/>
                <a:cs typeface="Georgia" panose="02040502050405020303" pitchFamily="18" charset="0"/>
              </a:rPr>
              <a:t>analyze</a:t>
            </a:r>
            <a:r>
              <a:rPr lang="en-IN" sz="1800" b="0" i="0" u="none" strike="noStrike" spc="-20" dirty="0">
                <a:solidFill>
                  <a:srgbClr val="FF0000"/>
                </a:solidFill>
                <a:effectLst/>
                <a:latin typeface="Georgia" panose="02040502050405020303" pitchFamily="18" charset="0"/>
                <a:cs typeface="Georgia" panose="02040502050405020303" pitchFamily="18" charset="0"/>
              </a:rPr>
              <a:t>, </a:t>
            </a:r>
            <a:r>
              <a:rPr lang="en-IN" sz="1800" b="0" i="0" u="none" strike="noStrike" spc="-25" dirty="0">
                <a:solidFill>
                  <a:srgbClr val="FF0000"/>
                </a:solidFill>
                <a:effectLst/>
                <a:latin typeface="Georgia" panose="02040502050405020303" pitchFamily="18" charset="0"/>
                <a:cs typeface="Georgia" panose="02040502050405020303" pitchFamily="18" charset="0"/>
              </a:rPr>
              <a:t>and </a:t>
            </a:r>
            <a:r>
              <a:rPr lang="en-IN" sz="1800" b="0" i="0" u="none" strike="noStrike" spc="-30" dirty="0">
                <a:solidFill>
                  <a:srgbClr val="FF0000"/>
                </a:solidFill>
                <a:effectLst/>
                <a:latin typeface="Georgia" panose="02040502050405020303" pitchFamily="18" charset="0"/>
                <a:cs typeface="Georgia" panose="02040502050405020303" pitchFamily="18" charset="0"/>
              </a:rPr>
              <a:t>interpret </a:t>
            </a:r>
            <a:r>
              <a:rPr lang="en-IN" sz="1800" b="0" i="0" u="none" strike="noStrike" spc="-20" dirty="0">
                <a:solidFill>
                  <a:srgbClr val="000000"/>
                </a:solidFill>
                <a:effectLst/>
                <a:latin typeface="Georgia" panose="02040502050405020303" pitchFamily="18" charset="0"/>
                <a:cs typeface="Georgia" panose="02040502050405020303" pitchFamily="18" charset="0"/>
              </a:rPr>
              <a:t>those </a:t>
            </a:r>
            <a:r>
              <a:rPr lang="en-IN" sz="1800" b="0" i="0" u="none" strike="noStrike" spc="-35" dirty="0">
                <a:solidFill>
                  <a:srgbClr val="000000"/>
                </a:solidFill>
                <a:effectLst/>
                <a:latin typeface="Georgia" panose="02040502050405020303" pitchFamily="18" charset="0"/>
                <a:cs typeface="Georgia" panose="02040502050405020303" pitchFamily="18" charset="0"/>
              </a:rPr>
              <a:t>responses </a:t>
            </a:r>
            <a:r>
              <a:rPr lang="en-IN" sz="1800" b="0" i="0" u="none" strike="noStrike" spc="-20" dirty="0">
                <a:solidFill>
                  <a:srgbClr val="000000"/>
                </a:solidFill>
                <a:effectLst/>
                <a:latin typeface="Georgia" panose="02040502050405020303" pitchFamily="18" charset="0"/>
                <a:cs typeface="Georgia" panose="02040502050405020303" pitchFamily="18" charset="0"/>
              </a:rPr>
              <a:t>to food  </a:t>
            </a:r>
            <a:r>
              <a:rPr lang="en-IN" sz="1800" b="0" i="0" u="none" strike="noStrike" spc="-25" dirty="0">
                <a:solidFill>
                  <a:srgbClr val="000000"/>
                </a:solidFill>
                <a:effectLst/>
                <a:latin typeface="Georgia" panose="02040502050405020303" pitchFamily="18" charset="0"/>
                <a:cs typeface="Georgia" panose="02040502050405020303" pitchFamily="18" charset="0"/>
              </a:rPr>
              <a:t>products </a:t>
            </a:r>
            <a:r>
              <a:rPr lang="en-IN" sz="1800" b="0" i="0" u="none" strike="noStrike" spc="-40" dirty="0">
                <a:solidFill>
                  <a:srgbClr val="000000"/>
                </a:solidFill>
                <a:effectLst/>
                <a:latin typeface="Georgia" panose="02040502050405020303" pitchFamily="18" charset="0"/>
                <a:cs typeface="Georgia" panose="02040502050405020303" pitchFamily="18" charset="0"/>
              </a:rPr>
              <a:t>as </a:t>
            </a:r>
            <a:r>
              <a:rPr lang="en-IN" sz="1800" b="0" i="0" u="none" strike="noStrike" spc="-30" dirty="0">
                <a:solidFill>
                  <a:srgbClr val="000000"/>
                </a:solidFill>
                <a:effectLst/>
                <a:latin typeface="Georgia" panose="02040502050405020303" pitchFamily="18" charset="0"/>
                <a:cs typeface="Georgia" panose="02040502050405020303" pitchFamily="18" charset="0"/>
              </a:rPr>
              <a:t>perceived </a:t>
            </a:r>
            <a:r>
              <a:rPr lang="en-IN" sz="1800" b="0" i="0" u="none" strike="noStrike" spc="-25" dirty="0">
                <a:solidFill>
                  <a:srgbClr val="000000"/>
                </a:solidFill>
                <a:effectLst/>
                <a:latin typeface="Georgia" panose="02040502050405020303" pitchFamily="18" charset="0"/>
                <a:cs typeface="Georgia" panose="02040502050405020303" pitchFamily="18" charset="0"/>
              </a:rPr>
              <a:t>through </a:t>
            </a:r>
            <a:r>
              <a:rPr lang="en-IN" sz="1800" b="0" i="0" u="none" strike="noStrike" spc="-30" dirty="0">
                <a:solidFill>
                  <a:srgbClr val="000000"/>
                </a:solidFill>
                <a:effectLst/>
                <a:latin typeface="Georgia" panose="02040502050405020303" pitchFamily="18" charset="0"/>
                <a:cs typeface="Georgia" panose="02040502050405020303" pitchFamily="18" charset="0"/>
              </a:rPr>
              <a:t>five senses </a:t>
            </a:r>
            <a:r>
              <a:rPr lang="en-IN" sz="1800" b="0" i="1" u="none" strike="noStrike" spc="-30" dirty="0">
                <a:solidFill>
                  <a:srgbClr val="000000"/>
                </a:solidFill>
                <a:effectLst/>
                <a:latin typeface="Georgia" panose="02040502050405020303" pitchFamily="18" charset="0"/>
                <a:cs typeface="Georgia" panose="02040502050405020303" pitchFamily="18" charset="0"/>
              </a:rPr>
              <a:t>i.e</a:t>
            </a:r>
            <a:r>
              <a:rPr lang="en-IN" sz="1800" b="0" i="0" u="none" strike="noStrike" spc="-30" dirty="0">
                <a:solidFill>
                  <a:srgbClr val="000000"/>
                </a:solidFill>
                <a:effectLst/>
                <a:latin typeface="Georgia" panose="02040502050405020303" pitchFamily="18" charset="0"/>
                <a:cs typeface="Georgia" panose="02040502050405020303" pitchFamily="18" charset="0"/>
              </a:rPr>
              <a:t>., sight,  smell, taste, </a:t>
            </a:r>
            <a:r>
              <a:rPr lang="en-IN" sz="1800" b="0" i="0" u="none" strike="noStrike" spc="-15" dirty="0">
                <a:solidFill>
                  <a:srgbClr val="000000"/>
                </a:solidFill>
                <a:effectLst/>
                <a:latin typeface="Georgia" panose="02040502050405020303" pitchFamily="18" charset="0"/>
                <a:cs typeface="Georgia" panose="02040502050405020303" pitchFamily="18" charset="0"/>
              </a:rPr>
              <a:t>touch </a:t>
            </a:r>
            <a:r>
              <a:rPr lang="en-IN" sz="1800" b="0" i="0" u="none" strike="noStrike" spc="-55" dirty="0">
                <a:solidFill>
                  <a:srgbClr val="000000"/>
                </a:solidFill>
                <a:effectLst/>
                <a:latin typeface="Georgia" panose="02040502050405020303" pitchFamily="18" charset="0"/>
                <a:cs typeface="Georgia" panose="02040502050405020303" pitchFamily="18" charset="0"/>
              </a:rPr>
              <a:t>&amp;</a:t>
            </a:r>
            <a:r>
              <a:rPr lang="en-IN" sz="1800" b="0" i="0" u="none" strike="noStrike" spc="190" dirty="0">
                <a:solidFill>
                  <a:srgbClr val="000000"/>
                </a:solidFill>
                <a:effectLst/>
                <a:latin typeface="Georgia" panose="02040502050405020303" pitchFamily="18" charset="0"/>
                <a:cs typeface="Georgia" panose="02040502050405020303" pitchFamily="18" charset="0"/>
              </a:rPr>
              <a:t> </a:t>
            </a:r>
            <a:r>
              <a:rPr lang="en-IN" sz="1800" b="0" i="0" u="none" strike="noStrike" spc="-25" dirty="0">
                <a:solidFill>
                  <a:srgbClr val="000000"/>
                </a:solidFill>
                <a:effectLst/>
                <a:latin typeface="Georgia" panose="02040502050405020303" pitchFamily="18" charset="0"/>
                <a:cs typeface="Georgia" panose="02040502050405020303" pitchFamily="18" charset="0"/>
              </a:rPr>
              <a:t>hearing</a:t>
            </a:r>
            <a:endParaRPr lang="en-IN" sz="1800" b="0" i="0" u="none" strike="noStrike" dirty="0">
              <a:effectLst/>
              <a:latin typeface="Arial" panose="020B0604020202020204" pitchFamily="34" charset="0"/>
            </a:endParaRPr>
          </a:p>
          <a:p>
            <a:pPr marL="292608" indent="-256032" algn="just" fontAlgn="t">
              <a:lnSpc>
                <a:spcPct val="150000"/>
              </a:lnSpc>
              <a:spcBef>
                <a:spcPts val="335"/>
              </a:spcBef>
              <a:spcAft>
                <a:spcPts val="0"/>
              </a:spcAft>
              <a:tabLst>
                <a:tab pos="295275" algn="l"/>
                <a:tab pos="295910" algn="l"/>
              </a:tabLst>
            </a:pPr>
            <a:r>
              <a:rPr lang="en-IN" sz="1800" b="0" i="0" u="none" strike="noStrike" spc="-55" dirty="0">
                <a:solidFill>
                  <a:srgbClr val="000000"/>
                </a:solidFill>
                <a:effectLst/>
                <a:latin typeface="Georgia" panose="02040502050405020303" pitchFamily="18" charset="0"/>
                <a:cs typeface="Georgia" panose="02040502050405020303" pitchFamily="18" charset="0"/>
              </a:rPr>
              <a:t>Evoke:</a:t>
            </a:r>
            <a:endParaRPr lang="en-IN" sz="1800" b="0" i="0" u="none" strike="noStrike" dirty="0">
              <a:effectLst/>
              <a:latin typeface="Arial" panose="020B0604020202020204" pitchFamily="34" charset="0"/>
            </a:endParaRPr>
          </a:p>
          <a:p>
            <a:pPr marL="356616" marR="292608" indent="-137160" algn="just" fontAlgn="t">
              <a:lnSpc>
                <a:spcPct val="150000"/>
              </a:lnSpc>
              <a:spcBef>
                <a:spcPts val="295"/>
              </a:spcBef>
              <a:spcAft>
                <a:spcPts val="0"/>
              </a:spcAft>
              <a:tabLst>
                <a:tab pos="360045" algn="l"/>
              </a:tabLst>
            </a:pPr>
            <a:r>
              <a:rPr lang="en-IN" sz="1800" b="0" i="0" u="none" strike="noStrike" spc="-30" dirty="0">
                <a:solidFill>
                  <a:srgbClr val="000000"/>
                </a:solidFill>
                <a:effectLst/>
                <a:latin typeface="Georgia" panose="02040502050405020303" pitchFamily="18" charset="0"/>
                <a:cs typeface="Georgia" panose="02040502050405020303" pitchFamily="18" charset="0"/>
              </a:rPr>
              <a:t>Give </a:t>
            </a:r>
            <a:r>
              <a:rPr lang="en-IN" sz="1800" b="0" i="0" u="none" strike="noStrike" spc="-20" dirty="0">
                <a:solidFill>
                  <a:srgbClr val="000000"/>
                </a:solidFill>
                <a:effectLst/>
                <a:latin typeface="Georgia" panose="02040502050405020303" pitchFamily="18" charset="0"/>
                <a:cs typeface="Georgia" panose="02040502050405020303" pitchFamily="18" charset="0"/>
              </a:rPr>
              <a:t>guidelines and serving </a:t>
            </a:r>
            <a:r>
              <a:rPr lang="en-IN" sz="1800" b="0" i="0" u="none" strike="noStrike" spc="-15" dirty="0">
                <a:solidFill>
                  <a:srgbClr val="000000"/>
                </a:solidFill>
                <a:effectLst/>
                <a:latin typeface="Georgia" panose="02040502050405020303" pitchFamily="18" charset="0"/>
                <a:cs typeface="Georgia" panose="02040502050405020303" pitchFamily="18" charset="0"/>
              </a:rPr>
              <a:t>of </a:t>
            </a:r>
            <a:r>
              <a:rPr lang="en-IN" sz="1800" b="0" i="0" u="none" strike="noStrike" dirty="0">
                <a:solidFill>
                  <a:srgbClr val="000000"/>
                </a:solidFill>
                <a:effectLst/>
                <a:latin typeface="Georgia" panose="02040502050405020303" pitchFamily="18" charset="0"/>
                <a:cs typeface="Georgia" panose="02040502050405020303" pitchFamily="18" charset="0"/>
              </a:rPr>
              <a:t>the </a:t>
            </a:r>
            <a:r>
              <a:rPr lang="en-IN" sz="1800" b="0" i="0" u="none" strike="noStrike" spc="-25" dirty="0">
                <a:solidFill>
                  <a:srgbClr val="000000"/>
                </a:solidFill>
                <a:effectLst/>
                <a:latin typeface="Georgia" panose="02040502050405020303" pitchFamily="18" charset="0"/>
                <a:cs typeface="Georgia" panose="02040502050405020303" pitchFamily="18" charset="0"/>
              </a:rPr>
              <a:t>samples </a:t>
            </a:r>
            <a:r>
              <a:rPr lang="en-IN" sz="1800" b="0" i="0" u="none" strike="noStrike" spc="-20" dirty="0">
                <a:solidFill>
                  <a:srgbClr val="000000"/>
                </a:solidFill>
                <a:effectLst/>
                <a:latin typeface="Georgia" panose="02040502050405020303" pitchFamily="18" charset="0"/>
                <a:cs typeface="Georgia" panose="02040502050405020303" pitchFamily="18" charset="0"/>
              </a:rPr>
              <a:t>under </a:t>
            </a:r>
            <a:r>
              <a:rPr lang="en-IN" sz="1800" b="0" i="0" u="none" strike="noStrike" spc="-15" dirty="0">
                <a:solidFill>
                  <a:srgbClr val="000000"/>
                </a:solidFill>
                <a:effectLst/>
                <a:latin typeface="Georgia" panose="02040502050405020303" pitchFamily="18" charset="0"/>
                <a:cs typeface="Georgia" panose="02040502050405020303" pitchFamily="18" charset="0"/>
              </a:rPr>
              <a:t>controlled  conditions </a:t>
            </a:r>
            <a:r>
              <a:rPr lang="en-IN" sz="1800" b="0" i="0" u="none" strike="noStrike" spc="-5" dirty="0">
                <a:solidFill>
                  <a:srgbClr val="000000"/>
                </a:solidFill>
                <a:effectLst/>
                <a:latin typeface="Georgia" panose="02040502050405020303" pitchFamily="18" charset="0"/>
                <a:cs typeface="Georgia" panose="02040502050405020303" pitchFamily="18" charset="0"/>
              </a:rPr>
              <a:t>to </a:t>
            </a:r>
            <a:r>
              <a:rPr lang="en-IN" sz="1800" b="0" i="0" u="none" strike="noStrike" spc="-25" dirty="0">
                <a:solidFill>
                  <a:srgbClr val="000000"/>
                </a:solidFill>
                <a:effectLst/>
                <a:latin typeface="Georgia" panose="02040502050405020303" pitchFamily="18" charset="0"/>
                <a:cs typeface="Georgia" panose="02040502050405020303" pitchFamily="18" charset="0"/>
              </a:rPr>
              <a:t>reduce </a:t>
            </a:r>
            <a:r>
              <a:rPr lang="en-IN" sz="1800" b="0" i="0" u="none" strike="noStrike" spc="-20" dirty="0">
                <a:solidFill>
                  <a:srgbClr val="000000"/>
                </a:solidFill>
                <a:effectLst/>
                <a:latin typeface="Georgia" panose="02040502050405020303" pitchFamily="18" charset="0"/>
                <a:cs typeface="Georgia" panose="02040502050405020303" pitchFamily="18" charset="0"/>
              </a:rPr>
              <a:t>biasing</a:t>
            </a:r>
            <a:r>
              <a:rPr lang="en-IN" sz="1800" b="0" i="0" u="none" strike="noStrike" spc="5" dirty="0">
                <a:solidFill>
                  <a:srgbClr val="000000"/>
                </a:solidFill>
                <a:effectLst/>
                <a:latin typeface="Georgia" panose="02040502050405020303" pitchFamily="18" charset="0"/>
                <a:cs typeface="Georgia" panose="02040502050405020303" pitchFamily="18" charset="0"/>
              </a:rPr>
              <a:t> </a:t>
            </a:r>
            <a:r>
              <a:rPr lang="en-IN" sz="1800" b="0" i="0" u="none" strike="noStrike" spc="-20" dirty="0">
                <a:solidFill>
                  <a:srgbClr val="000000"/>
                </a:solidFill>
                <a:effectLst/>
                <a:latin typeface="Georgia" panose="02040502050405020303" pitchFamily="18" charset="0"/>
                <a:cs typeface="Georgia" panose="02040502050405020303" pitchFamily="18" charset="0"/>
              </a:rPr>
              <a:t>factor</a:t>
            </a:r>
            <a:endParaRPr lang="en-IN" sz="1800" b="0" i="0" u="none" strike="noStrike" dirty="0">
              <a:effectLst/>
              <a:latin typeface="Arial" panose="020B0604020202020204" pitchFamily="34" charset="0"/>
            </a:endParaRPr>
          </a:p>
          <a:p>
            <a:pPr marL="493776" indent="-137160" algn="just" fontAlgn="t">
              <a:lnSpc>
                <a:spcPct val="150000"/>
              </a:lnSpc>
              <a:spcBef>
                <a:spcPts val="245"/>
              </a:spcBef>
              <a:spcAft>
                <a:spcPts val="0"/>
              </a:spcAft>
              <a:tabLst>
                <a:tab pos="497205" algn="l"/>
              </a:tabLst>
            </a:pPr>
            <a:r>
              <a:rPr lang="en-IN" sz="1800" b="0" i="0" u="none" strike="noStrike" spc="-10" dirty="0">
                <a:solidFill>
                  <a:srgbClr val="000000"/>
                </a:solidFill>
                <a:effectLst/>
                <a:latin typeface="Georgia" panose="02040502050405020303" pitchFamily="18" charset="0"/>
                <a:cs typeface="Georgia" panose="02040502050405020303" pitchFamily="18" charset="0"/>
              </a:rPr>
              <a:t>People </a:t>
            </a:r>
            <a:r>
              <a:rPr lang="en-IN" sz="1800" b="0" i="0" u="none" strike="noStrike" spc="-30" dirty="0">
                <a:solidFill>
                  <a:srgbClr val="000000"/>
                </a:solidFill>
                <a:effectLst/>
                <a:latin typeface="Georgia" panose="02040502050405020303" pitchFamily="18" charset="0"/>
                <a:cs typeface="Georgia" panose="02040502050405020303" pitchFamily="18" charset="0"/>
              </a:rPr>
              <a:t>are </a:t>
            </a:r>
            <a:r>
              <a:rPr lang="en-IN" sz="1800" b="0" i="0" u="none" strike="noStrike" spc="-15" dirty="0">
                <a:solidFill>
                  <a:srgbClr val="000000"/>
                </a:solidFill>
                <a:effectLst/>
                <a:latin typeface="Georgia" panose="02040502050405020303" pitchFamily="18" charset="0"/>
                <a:cs typeface="Georgia" panose="02040502050405020303" pitchFamily="18" charset="0"/>
              </a:rPr>
              <a:t>placed in</a:t>
            </a:r>
            <a:r>
              <a:rPr lang="en-IN" sz="1800" b="0" i="0" u="none" strike="noStrike" spc="-170" dirty="0">
                <a:solidFill>
                  <a:srgbClr val="000000"/>
                </a:solidFill>
                <a:effectLst/>
                <a:latin typeface="Georgia" panose="02040502050405020303" pitchFamily="18" charset="0"/>
                <a:cs typeface="Georgia" panose="02040502050405020303" pitchFamily="18" charset="0"/>
              </a:rPr>
              <a:t> </a:t>
            </a:r>
            <a:r>
              <a:rPr lang="en-IN" sz="1800" b="0" i="0" u="none" strike="noStrike" spc="5" dirty="0">
                <a:solidFill>
                  <a:srgbClr val="000000"/>
                </a:solidFill>
                <a:effectLst/>
                <a:latin typeface="Georgia" panose="02040502050405020303" pitchFamily="18" charset="0"/>
                <a:cs typeface="Georgia" panose="02040502050405020303" pitchFamily="18" charset="0"/>
              </a:rPr>
              <a:t>booths</a:t>
            </a:r>
            <a:endParaRPr lang="en-IN" sz="1800" b="0" i="0" u="none" strike="noStrike" dirty="0">
              <a:effectLst/>
              <a:latin typeface="Arial" panose="020B0604020202020204" pitchFamily="34" charset="0"/>
            </a:endParaRPr>
          </a:p>
          <a:p>
            <a:pPr marL="493776" marR="100584" indent="-137160" algn="just" fontAlgn="t">
              <a:lnSpc>
                <a:spcPct val="150000"/>
              </a:lnSpc>
              <a:spcBef>
                <a:spcPts val="240"/>
              </a:spcBef>
              <a:spcAft>
                <a:spcPts val="0"/>
              </a:spcAft>
              <a:tabLst>
                <a:tab pos="497205" algn="l"/>
              </a:tabLst>
            </a:pPr>
            <a:r>
              <a:rPr lang="en-IN" sz="1800" b="0" i="0" u="none" strike="noStrike" spc="-25" dirty="0">
                <a:solidFill>
                  <a:srgbClr val="000000"/>
                </a:solidFill>
                <a:effectLst/>
                <a:latin typeface="Georgia" panose="02040502050405020303" pitchFamily="18" charset="0"/>
                <a:cs typeface="Georgia" panose="02040502050405020303" pitchFamily="18" charset="0"/>
              </a:rPr>
              <a:t>Samples </a:t>
            </a:r>
            <a:r>
              <a:rPr lang="en-IN" sz="1800" b="0" i="0" u="none" strike="noStrike" spc="-30" dirty="0">
                <a:solidFill>
                  <a:srgbClr val="000000"/>
                </a:solidFill>
                <a:effectLst/>
                <a:latin typeface="Georgia" panose="02040502050405020303" pitchFamily="18" charset="0"/>
                <a:cs typeface="Georgia" panose="02040502050405020303" pitchFamily="18" charset="0"/>
              </a:rPr>
              <a:t>are </a:t>
            </a:r>
            <a:r>
              <a:rPr lang="en-IN" sz="1800" b="0" i="0" u="none" strike="noStrike" spc="-20" dirty="0">
                <a:solidFill>
                  <a:srgbClr val="000000"/>
                </a:solidFill>
                <a:effectLst/>
                <a:latin typeface="Georgia" panose="02040502050405020303" pitchFamily="18" charset="0"/>
                <a:cs typeface="Georgia" panose="02040502050405020303" pitchFamily="18" charset="0"/>
              </a:rPr>
              <a:t>prepared </a:t>
            </a:r>
            <a:r>
              <a:rPr lang="en-IN" sz="1800" b="0" i="0" u="none" strike="noStrike" spc="-15" dirty="0">
                <a:solidFill>
                  <a:srgbClr val="000000"/>
                </a:solidFill>
                <a:effectLst/>
                <a:latin typeface="Georgia" panose="02040502050405020303" pitchFamily="18" charset="0"/>
                <a:cs typeface="Georgia" panose="02040502050405020303" pitchFamily="18" charset="0"/>
              </a:rPr>
              <a:t>using standard </a:t>
            </a:r>
            <a:r>
              <a:rPr lang="en-IN" sz="1800" b="0" i="0" u="none" strike="noStrike" spc="-20" dirty="0">
                <a:solidFill>
                  <a:srgbClr val="000000"/>
                </a:solidFill>
                <a:effectLst/>
                <a:latin typeface="Georgia" panose="02040502050405020303" pitchFamily="18" charset="0"/>
                <a:cs typeface="Georgia" panose="02040502050405020303" pitchFamily="18" charset="0"/>
              </a:rPr>
              <a:t>procedure </a:t>
            </a:r>
            <a:r>
              <a:rPr lang="en-IN" sz="1800" b="0" i="0" u="none" strike="noStrike" spc="-15" dirty="0">
                <a:solidFill>
                  <a:srgbClr val="000000"/>
                </a:solidFill>
                <a:effectLst/>
                <a:latin typeface="Georgia" panose="02040502050405020303" pitchFamily="18" charset="0"/>
                <a:cs typeface="Georgia" panose="02040502050405020303" pitchFamily="18" charset="0"/>
              </a:rPr>
              <a:t>served in </a:t>
            </a:r>
            <a:r>
              <a:rPr lang="en-IN" sz="1800" b="0" i="0" u="none" strike="noStrike" spc="-20" dirty="0">
                <a:solidFill>
                  <a:srgbClr val="000000"/>
                </a:solidFill>
                <a:effectLst/>
                <a:latin typeface="Georgia" panose="02040502050405020303" pitchFamily="18" charset="0"/>
                <a:cs typeface="Georgia" panose="02040502050405020303" pitchFamily="18" charset="0"/>
              </a:rPr>
              <a:t>same </a:t>
            </a:r>
            <a:r>
              <a:rPr lang="en-IN" sz="1800" b="0" i="0" u="none" strike="noStrike" spc="-15" dirty="0">
                <a:solidFill>
                  <a:srgbClr val="000000"/>
                </a:solidFill>
                <a:effectLst/>
                <a:latin typeface="Georgia" panose="02040502050405020303" pitchFamily="18" charset="0"/>
                <a:cs typeface="Georgia" panose="02040502050405020303" pitchFamily="18" charset="0"/>
              </a:rPr>
              <a:t>temp,  </a:t>
            </a:r>
            <a:r>
              <a:rPr lang="en-IN" sz="1800" b="0" i="0" u="none" strike="noStrike" spc="-5" dirty="0">
                <a:solidFill>
                  <a:srgbClr val="000000"/>
                </a:solidFill>
                <a:effectLst/>
                <a:latin typeface="Georgia" panose="02040502050405020303" pitchFamily="18" charset="0"/>
                <a:cs typeface="Georgia" panose="02040502050405020303" pitchFamily="18" charset="0"/>
              </a:rPr>
              <a:t>quantity </a:t>
            </a:r>
            <a:r>
              <a:rPr lang="en-IN" sz="1800" b="0" i="0" u="none" strike="noStrike" spc="-15" dirty="0">
                <a:solidFill>
                  <a:srgbClr val="000000"/>
                </a:solidFill>
                <a:effectLst/>
                <a:latin typeface="Georgia" panose="02040502050405020303" pitchFamily="18" charset="0"/>
                <a:cs typeface="Georgia" panose="02040502050405020303" pitchFamily="18" charset="0"/>
              </a:rPr>
              <a:t>and </a:t>
            </a:r>
            <a:r>
              <a:rPr lang="en-IN" sz="1800" b="0" i="0" u="none" strike="noStrike" spc="-5" dirty="0">
                <a:solidFill>
                  <a:srgbClr val="000000"/>
                </a:solidFill>
                <a:effectLst/>
                <a:latin typeface="Georgia" panose="02040502050405020303" pitchFamily="18" charset="0"/>
                <a:cs typeface="Georgia" panose="02040502050405020303" pitchFamily="18" charset="0"/>
              </a:rPr>
              <a:t>time</a:t>
            </a:r>
            <a:r>
              <a:rPr lang="en-IN" sz="1800" b="0" i="0" u="none" strike="noStrike" spc="-130" dirty="0">
                <a:solidFill>
                  <a:srgbClr val="000000"/>
                </a:solidFill>
                <a:effectLst/>
                <a:latin typeface="Georgia" panose="02040502050405020303" pitchFamily="18" charset="0"/>
                <a:cs typeface="Georgia" panose="02040502050405020303" pitchFamily="18" charset="0"/>
              </a:rPr>
              <a:t> </a:t>
            </a:r>
            <a:r>
              <a:rPr lang="en-IN" sz="1800" b="0" i="0" u="none" strike="noStrike" spc="-20" dirty="0">
                <a:solidFill>
                  <a:srgbClr val="000000"/>
                </a:solidFill>
                <a:effectLst/>
                <a:latin typeface="Georgia" panose="02040502050405020303" pitchFamily="18" charset="0"/>
                <a:cs typeface="Georgia" panose="02040502050405020303" pitchFamily="18" charset="0"/>
              </a:rPr>
              <a:t>space</a:t>
            </a:r>
            <a:endParaRPr lang="en-IN" sz="1800" b="0" i="0" u="none" strike="noStrike" dirty="0">
              <a:effectLst/>
              <a:latin typeface="Arial" panose="020B0604020202020204" pitchFamily="34" charset="0"/>
            </a:endParaRPr>
          </a:p>
          <a:p>
            <a:pPr marL="493776" indent="-137160" algn="just" fontAlgn="t">
              <a:lnSpc>
                <a:spcPct val="150000"/>
              </a:lnSpc>
              <a:spcBef>
                <a:spcPts val="254"/>
              </a:spcBef>
              <a:spcAft>
                <a:spcPts val="0"/>
              </a:spcAft>
              <a:tabLst>
                <a:tab pos="497205" algn="l"/>
              </a:tabLst>
            </a:pPr>
            <a:r>
              <a:rPr lang="en-IN" sz="1800" b="0" i="0" u="none" strike="noStrike" spc="-25" dirty="0">
                <a:solidFill>
                  <a:srgbClr val="000000"/>
                </a:solidFill>
                <a:effectLst/>
                <a:latin typeface="Georgia" panose="02040502050405020303" pitchFamily="18" charset="0"/>
                <a:cs typeface="Georgia" panose="02040502050405020303" pitchFamily="18" charset="0"/>
              </a:rPr>
              <a:t>Samples </a:t>
            </a:r>
            <a:r>
              <a:rPr lang="en-IN" sz="1800" b="0" i="0" u="none" strike="noStrike" spc="-30" dirty="0">
                <a:solidFill>
                  <a:srgbClr val="000000"/>
                </a:solidFill>
                <a:effectLst/>
                <a:latin typeface="Georgia" panose="02040502050405020303" pitchFamily="18" charset="0"/>
                <a:cs typeface="Georgia" panose="02040502050405020303" pitchFamily="18" charset="0"/>
              </a:rPr>
              <a:t>are </a:t>
            </a:r>
            <a:r>
              <a:rPr lang="en-IN" sz="1800" b="0" i="0" u="none" strike="noStrike" spc="-10" dirty="0" err="1">
                <a:solidFill>
                  <a:srgbClr val="000000"/>
                </a:solidFill>
                <a:effectLst/>
                <a:latin typeface="Georgia" panose="02040502050405020303" pitchFamily="18" charset="0"/>
                <a:cs typeface="Georgia" panose="02040502050405020303" pitchFamily="18" charset="0"/>
              </a:rPr>
              <a:t>labeled</a:t>
            </a:r>
            <a:r>
              <a:rPr lang="en-IN" sz="1800" b="0" i="0" u="none" strike="noStrike" spc="-10" dirty="0">
                <a:solidFill>
                  <a:srgbClr val="000000"/>
                </a:solidFill>
                <a:effectLst/>
                <a:latin typeface="Georgia" panose="02040502050405020303" pitchFamily="18" charset="0"/>
                <a:cs typeface="Georgia" panose="02040502050405020303" pitchFamily="18" charset="0"/>
              </a:rPr>
              <a:t> </a:t>
            </a:r>
            <a:r>
              <a:rPr lang="en-IN" sz="1800" b="0" i="0" u="none" strike="noStrike" spc="-15" dirty="0">
                <a:solidFill>
                  <a:srgbClr val="000000"/>
                </a:solidFill>
                <a:effectLst/>
                <a:latin typeface="Georgia" panose="02040502050405020303" pitchFamily="18" charset="0"/>
                <a:cs typeface="Georgia" panose="02040502050405020303" pitchFamily="18" charset="0"/>
              </a:rPr>
              <a:t>random</a:t>
            </a:r>
            <a:r>
              <a:rPr lang="en-IN" sz="1800" b="0" i="0" u="none" strike="noStrike" spc="-80" dirty="0">
                <a:solidFill>
                  <a:srgbClr val="000000"/>
                </a:solidFill>
                <a:effectLst/>
                <a:latin typeface="Georgia" panose="02040502050405020303" pitchFamily="18" charset="0"/>
                <a:cs typeface="Georgia" panose="02040502050405020303" pitchFamily="18" charset="0"/>
              </a:rPr>
              <a:t> </a:t>
            </a:r>
            <a:r>
              <a:rPr lang="en-IN" sz="1800" b="0" i="0" u="none" strike="noStrike" spc="-15" dirty="0">
                <a:solidFill>
                  <a:srgbClr val="000000"/>
                </a:solidFill>
                <a:effectLst/>
                <a:latin typeface="Georgia" panose="02040502050405020303" pitchFamily="18" charset="0"/>
                <a:cs typeface="Georgia" panose="02040502050405020303" pitchFamily="18" charset="0"/>
              </a:rPr>
              <a:t>numbers</a:t>
            </a:r>
            <a:endParaRPr lang="en-IN" sz="1800" b="0" i="0" u="none" strike="noStrike" dirty="0">
              <a:effectLst/>
              <a:latin typeface="Arial" panose="020B0604020202020204" pitchFamily="34" charset="0"/>
            </a:endParaRP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0098182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243A04-380E-4C54-9AAE-0B6731508A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23595"/>
          </a:xfrm>
        </p:spPr>
        <p:txBody>
          <a:bodyPr>
            <a:normAutofit/>
          </a:bodyPr>
          <a:lstStyle/>
          <a:p>
            <a:pPr marL="774700">
              <a:lnSpc>
                <a:spcPct val="100000"/>
              </a:lnSpc>
              <a:spcBef>
                <a:spcPts val="800"/>
              </a:spcBef>
            </a:pPr>
            <a:r>
              <a:rPr lang="en-US" sz="4400" spc="-10" dirty="0">
                <a:solidFill>
                  <a:srgbClr val="04607A"/>
                </a:solidFill>
                <a:latin typeface="Carlito"/>
                <a:cs typeface="Carlito"/>
              </a:rPr>
              <a:t>Definition </a:t>
            </a:r>
            <a:r>
              <a:rPr lang="en-US" sz="4400" spc="5" dirty="0">
                <a:solidFill>
                  <a:srgbClr val="04607A"/>
                </a:solidFill>
                <a:latin typeface="Carlito"/>
                <a:cs typeface="Carlito"/>
              </a:rPr>
              <a:t>of </a:t>
            </a:r>
            <a:r>
              <a:rPr lang="en-US" sz="4400" spc="-10" dirty="0">
                <a:solidFill>
                  <a:srgbClr val="04607A"/>
                </a:solidFill>
                <a:latin typeface="Carlito"/>
                <a:cs typeface="Carlito"/>
              </a:rPr>
              <a:t>Sensory</a:t>
            </a:r>
            <a:r>
              <a:rPr lang="en-US" sz="4400" spc="-5" dirty="0">
                <a:solidFill>
                  <a:srgbClr val="04607A"/>
                </a:solidFill>
                <a:latin typeface="Carlito"/>
                <a:cs typeface="Carlito"/>
              </a:rPr>
              <a:t> </a:t>
            </a:r>
            <a:r>
              <a:rPr lang="en-US" sz="4400" spc="-15" dirty="0">
                <a:solidFill>
                  <a:srgbClr val="04607A"/>
                </a:solidFill>
                <a:latin typeface="Carlito"/>
                <a:cs typeface="Carlito"/>
              </a:rPr>
              <a:t>Evaluation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ADE7CE-E7AD-4AE7-BF4E-E1E41C4928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42720"/>
            <a:ext cx="10515600" cy="5050155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en-US" sz="1800" u="sng" spc="-45" dirty="0">
                <a:solidFill>
                  <a:srgbClr val="0AD0D9"/>
                </a:solidFill>
                <a:uFill>
                  <a:solidFill>
                    <a:srgbClr val="B4B4B4"/>
                  </a:solidFill>
                </a:uFill>
                <a:latin typeface="Georgia"/>
                <a:cs typeface="Georgia"/>
              </a:rPr>
              <a:t>2.   </a:t>
            </a:r>
            <a:r>
              <a:rPr lang="en-US" sz="1800" spc="-35" dirty="0">
                <a:latin typeface="Georgia"/>
                <a:cs typeface="Georgia"/>
              </a:rPr>
              <a:t>Measure:</a:t>
            </a:r>
          </a:p>
          <a:p>
            <a:pPr marL="356870" marR="167005" indent="-161925" algn="just">
              <a:lnSpc>
                <a:spcPct val="150000"/>
              </a:lnSpc>
              <a:spcBef>
                <a:spcPts val="260"/>
              </a:spcBef>
              <a:buClr>
                <a:srgbClr val="2699A5"/>
              </a:buClr>
              <a:buSzPct val="81818"/>
              <a:buFont typeface="Arial"/>
              <a:buChar char="●"/>
              <a:tabLst>
                <a:tab pos="357505" algn="l"/>
              </a:tabLst>
            </a:pPr>
            <a:r>
              <a:rPr lang="en-US" sz="1800" spc="-25" dirty="0">
                <a:latin typeface="Georgia"/>
                <a:cs typeface="Georgia"/>
              </a:rPr>
              <a:t>Various </a:t>
            </a:r>
            <a:r>
              <a:rPr lang="en-US" sz="1800" spc="-10" dirty="0">
                <a:latin typeface="Georgia"/>
                <a:cs typeface="Georgia"/>
              </a:rPr>
              <a:t>sensory </a:t>
            </a:r>
            <a:r>
              <a:rPr lang="en-US" sz="1800" spc="-15" dirty="0">
                <a:latin typeface="Georgia"/>
                <a:cs typeface="Georgia"/>
              </a:rPr>
              <a:t>attributes e.g., </a:t>
            </a:r>
            <a:r>
              <a:rPr lang="en-US" sz="1800" spc="-25" dirty="0" err="1">
                <a:latin typeface="Georgia"/>
                <a:cs typeface="Georgia"/>
              </a:rPr>
              <a:t>Colour</a:t>
            </a:r>
            <a:r>
              <a:rPr lang="en-US" sz="1800" spc="-25" dirty="0">
                <a:latin typeface="Georgia"/>
                <a:cs typeface="Georgia"/>
              </a:rPr>
              <a:t>, </a:t>
            </a:r>
            <a:r>
              <a:rPr lang="en-US" sz="1800" spc="-20" dirty="0">
                <a:latin typeface="Georgia"/>
                <a:cs typeface="Georgia"/>
              </a:rPr>
              <a:t>Appearance, </a:t>
            </a:r>
            <a:r>
              <a:rPr lang="en-US" sz="1800" spc="-45" dirty="0">
                <a:latin typeface="Georgia"/>
                <a:cs typeface="Georgia"/>
              </a:rPr>
              <a:t>Body, </a:t>
            </a:r>
            <a:r>
              <a:rPr lang="en-US" sz="1800" spc="-30" dirty="0">
                <a:latin typeface="Georgia"/>
                <a:cs typeface="Georgia"/>
              </a:rPr>
              <a:t>Texture,  </a:t>
            </a:r>
            <a:r>
              <a:rPr lang="en-US" sz="1800" spc="-20" dirty="0">
                <a:latin typeface="Georgia"/>
                <a:cs typeface="Georgia"/>
              </a:rPr>
              <a:t>Consistency, </a:t>
            </a:r>
            <a:r>
              <a:rPr lang="en-US" sz="1800" spc="-25" dirty="0">
                <a:latin typeface="Georgia"/>
                <a:cs typeface="Georgia"/>
              </a:rPr>
              <a:t>Hardness </a:t>
            </a:r>
            <a:r>
              <a:rPr lang="en-US" sz="1800" spc="-30" dirty="0">
                <a:latin typeface="Georgia"/>
                <a:cs typeface="Georgia"/>
              </a:rPr>
              <a:t>are</a:t>
            </a:r>
            <a:r>
              <a:rPr lang="en-US" sz="1800" spc="-100" dirty="0">
                <a:latin typeface="Georgia"/>
                <a:cs typeface="Georgia"/>
              </a:rPr>
              <a:t> </a:t>
            </a:r>
            <a:r>
              <a:rPr lang="en-US" sz="1800" spc="-20" dirty="0">
                <a:latin typeface="Georgia"/>
                <a:cs typeface="Georgia"/>
              </a:rPr>
              <a:t>measured</a:t>
            </a:r>
            <a:endParaRPr lang="en-US" sz="1800" dirty="0">
              <a:latin typeface="Georgia"/>
              <a:cs typeface="Georgia"/>
            </a:endParaRPr>
          </a:p>
          <a:p>
            <a:pPr marL="356870" marR="5080" indent="-161925" algn="just">
              <a:lnSpc>
                <a:spcPct val="150000"/>
              </a:lnSpc>
              <a:spcBef>
                <a:spcPts val="280"/>
              </a:spcBef>
              <a:buClr>
                <a:srgbClr val="0AD0D9"/>
              </a:buClr>
              <a:buSzPct val="81818"/>
              <a:buFont typeface="Arial"/>
              <a:buChar char="●"/>
              <a:tabLst>
                <a:tab pos="357505" algn="l"/>
              </a:tabLst>
            </a:pPr>
            <a:r>
              <a:rPr lang="en-US" sz="1800" spc="-20" dirty="0">
                <a:latin typeface="Georgia"/>
                <a:cs typeface="Georgia"/>
              </a:rPr>
              <a:t>Numerical data </a:t>
            </a:r>
            <a:r>
              <a:rPr lang="en-US" sz="1800" spc="-25" dirty="0">
                <a:latin typeface="Georgia"/>
                <a:cs typeface="Georgia"/>
              </a:rPr>
              <a:t>is </a:t>
            </a:r>
            <a:r>
              <a:rPr lang="en-US" sz="1800" spc="-10" dirty="0">
                <a:latin typeface="Georgia"/>
                <a:cs typeface="Georgia"/>
              </a:rPr>
              <a:t>collected to </a:t>
            </a:r>
            <a:r>
              <a:rPr lang="en-US" sz="1800" spc="-15" dirty="0">
                <a:latin typeface="Georgia"/>
                <a:cs typeface="Georgia"/>
              </a:rPr>
              <a:t>establish </a:t>
            </a:r>
            <a:r>
              <a:rPr lang="en-US" sz="1800" spc="-10" dirty="0">
                <a:latin typeface="Georgia"/>
                <a:cs typeface="Georgia"/>
              </a:rPr>
              <a:t>specific </a:t>
            </a:r>
            <a:r>
              <a:rPr lang="en-US" sz="1800" spc="-15" dirty="0">
                <a:latin typeface="Georgia"/>
                <a:cs typeface="Georgia"/>
              </a:rPr>
              <a:t>relationship </a:t>
            </a:r>
            <a:r>
              <a:rPr lang="en-US" sz="1800" spc="-10" dirty="0">
                <a:latin typeface="Georgia"/>
                <a:cs typeface="Georgia"/>
              </a:rPr>
              <a:t>between  product </a:t>
            </a:r>
            <a:r>
              <a:rPr lang="en-US" sz="1800" spc="-20" dirty="0">
                <a:latin typeface="Georgia"/>
                <a:cs typeface="Georgia"/>
              </a:rPr>
              <a:t>characteristics </a:t>
            </a:r>
            <a:r>
              <a:rPr lang="en-US" sz="1800" spc="-15" dirty="0">
                <a:latin typeface="Georgia"/>
                <a:cs typeface="Georgia"/>
              </a:rPr>
              <a:t>and human</a:t>
            </a:r>
            <a:r>
              <a:rPr lang="en-US" sz="1800" spc="-175" dirty="0">
                <a:latin typeface="Georgia"/>
                <a:cs typeface="Georgia"/>
              </a:rPr>
              <a:t> </a:t>
            </a:r>
            <a:r>
              <a:rPr lang="en-US" sz="1800" spc="-15" dirty="0">
                <a:latin typeface="Georgia"/>
                <a:cs typeface="Georgia"/>
              </a:rPr>
              <a:t>perception</a:t>
            </a:r>
            <a:endParaRPr lang="en-US" sz="1800" dirty="0">
              <a:latin typeface="Georgia"/>
              <a:cs typeface="Georgia"/>
            </a:endParaRPr>
          </a:p>
          <a:p>
            <a:pPr marL="356870" marR="54610" indent="-161925" algn="just">
              <a:lnSpc>
                <a:spcPct val="150000"/>
              </a:lnSpc>
              <a:spcBef>
                <a:spcPts val="280"/>
              </a:spcBef>
              <a:buClr>
                <a:srgbClr val="0AD0D9"/>
              </a:buClr>
              <a:buSzPct val="81818"/>
              <a:buFont typeface="Arial"/>
              <a:buChar char="●"/>
              <a:tabLst>
                <a:tab pos="357505" algn="l"/>
              </a:tabLst>
            </a:pPr>
            <a:r>
              <a:rPr lang="en-US" sz="1800" spc="-15" dirty="0">
                <a:latin typeface="Georgia"/>
                <a:cs typeface="Georgia"/>
              </a:rPr>
              <a:t>People</a:t>
            </a:r>
            <a:r>
              <a:rPr lang="en-US" sz="1800" spc="-120" dirty="0">
                <a:latin typeface="Georgia"/>
                <a:cs typeface="Georgia"/>
              </a:rPr>
              <a:t> </a:t>
            </a:r>
            <a:r>
              <a:rPr lang="en-US" sz="1800" spc="-20" dirty="0">
                <a:latin typeface="Georgia"/>
                <a:cs typeface="Georgia"/>
              </a:rPr>
              <a:t>generate</a:t>
            </a:r>
            <a:r>
              <a:rPr lang="en-US" sz="1800" spc="-10" dirty="0">
                <a:latin typeface="Georgia"/>
                <a:cs typeface="Georgia"/>
              </a:rPr>
              <a:t> </a:t>
            </a:r>
            <a:r>
              <a:rPr lang="en-US" sz="1800" spc="-15" dirty="0">
                <a:latin typeface="Georgia"/>
                <a:cs typeface="Georgia"/>
              </a:rPr>
              <a:t>numerical</a:t>
            </a:r>
            <a:r>
              <a:rPr lang="en-US" sz="1800" spc="-40" dirty="0">
                <a:latin typeface="Georgia"/>
                <a:cs typeface="Georgia"/>
              </a:rPr>
              <a:t> </a:t>
            </a:r>
            <a:r>
              <a:rPr lang="en-US" sz="1800" spc="-20" dirty="0">
                <a:latin typeface="Georgia"/>
                <a:cs typeface="Georgia"/>
              </a:rPr>
              <a:t>responses</a:t>
            </a:r>
            <a:r>
              <a:rPr lang="en-US" sz="1800" spc="-100" dirty="0">
                <a:latin typeface="Georgia"/>
                <a:cs typeface="Georgia"/>
              </a:rPr>
              <a:t> </a:t>
            </a:r>
            <a:r>
              <a:rPr lang="en-US" sz="1800" spc="-5" dirty="0">
                <a:latin typeface="Georgia"/>
                <a:cs typeface="Georgia"/>
              </a:rPr>
              <a:t>on </a:t>
            </a:r>
            <a:r>
              <a:rPr lang="en-US" sz="1800" spc="-10" dirty="0">
                <a:latin typeface="Georgia"/>
                <a:cs typeface="Georgia"/>
              </a:rPr>
              <a:t>their</a:t>
            </a:r>
            <a:r>
              <a:rPr lang="en-US" sz="1800" spc="-30" dirty="0">
                <a:latin typeface="Georgia"/>
                <a:cs typeface="Georgia"/>
              </a:rPr>
              <a:t> </a:t>
            </a:r>
            <a:r>
              <a:rPr lang="en-US" sz="1800" spc="-20" dirty="0">
                <a:solidFill>
                  <a:srgbClr val="FF0000"/>
                </a:solidFill>
                <a:latin typeface="Georgia"/>
                <a:cs typeface="Georgia"/>
              </a:rPr>
              <a:t>‘subjective</a:t>
            </a:r>
            <a:r>
              <a:rPr lang="en-US" sz="1800" spc="-90" dirty="0">
                <a:solidFill>
                  <a:srgbClr val="FF0000"/>
                </a:solidFill>
                <a:latin typeface="Georgia"/>
                <a:cs typeface="Georgia"/>
              </a:rPr>
              <a:t> </a:t>
            </a:r>
            <a:r>
              <a:rPr lang="en-US" sz="1800" spc="-20" dirty="0">
                <a:solidFill>
                  <a:srgbClr val="FF0000"/>
                </a:solidFill>
                <a:latin typeface="Georgia"/>
                <a:cs typeface="Georgia"/>
              </a:rPr>
              <a:t>perception’ </a:t>
            </a:r>
            <a:r>
              <a:rPr lang="en-US" sz="1800" spc="-20" dirty="0">
                <a:latin typeface="Georgia"/>
                <a:cs typeface="Georgia"/>
              </a:rPr>
              <a:t> </a:t>
            </a:r>
            <a:r>
              <a:rPr lang="en-US" sz="1800" spc="-10" dirty="0">
                <a:latin typeface="Georgia"/>
                <a:cs typeface="Georgia"/>
              </a:rPr>
              <a:t>how</a:t>
            </a:r>
            <a:r>
              <a:rPr lang="en-US" sz="1800" spc="-65" dirty="0">
                <a:latin typeface="Georgia"/>
                <a:cs typeface="Georgia"/>
              </a:rPr>
              <a:t> </a:t>
            </a:r>
            <a:r>
              <a:rPr lang="en-US" sz="1800" spc="-15" dirty="0">
                <a:latin typeface="Georgia"/>
                <a:cs typeface="Georgia"/>
              </a:rPr>
              <a:t>strong</a:t>
            </a:r>
            <a:r>
              <a:rPr lang="en-US" sz="1800" spc="-60" dirty="0">
                <a:latin typeface="Georgia"/>
                <a:cs typeface="Georgia"/>
              </a:rPr>
              <a:t> </a:t>
            </a:r>
            <a:r>
              <a:rPr lang="en-US" sz="1800" spc="-25" dirty="0">
                <a:latin typeface="Georgia"/>
                <a:cs typeface="Georgia"/>
              </a:rPr>
              <a:t>a</a:t>
            </a:r>
            <a:r>
              <a:rPr lang="en-US" sz="1800" spc="-55" dirty="0">
                <a:latin typeface="Georgia"/>
                <a:cs typeface="Georgia"/>
              </a:rPr>
              <a:t> </a:t>
            </a:r>
            <a:r>
              <a:rPr lang="en-US" sz="1800" spc="-10" dirty="0">
                <a:latin typeface="Georgia"/>
                <a:cs typeface="Georgia"/>
              </a:rPr>
              <a:t>product</a:t>
            </a:r>
            <a:r>
              <a:rPr lang="en-US" sz="1800" spc="-35" dirty="0">
                <a:latin typeface="Georgia"/>
                <a:cs typeface="Georgia"/>
              </a:rPr>
              <a:t> </a:t>
            </a:r>
            <a:r>
              <a:rPr lang="en-US" sz="1800" spc="-15" dirty="0">
                <a:latin typeface="Georgia"/>
                <a:cs typeface="Georgia"/>
              </a:rPr>
              <a:t>in</a:t>
            </a:r>
            <a:r>
              <a:rPr lang="en-US" sz="1800" spc="-20" dirty="0">
                <a:latin typeface="Georgia"/>
                <a:cs typeface="Georgia"/>
              </a:rPr>
              <a:t> </a:t>
            </a:r>
            <a:r>
              <a:rPr lang="en-US" sz="1800" spc="-15" dirty="0">
                <a:latin typeface="Georgia"/>
                <a:cs typeface="Georgia"/>
              </a:rPr>
              <a:t>smell,</a:t>
            </a:r>
            <a:r>
              <a:rPr lang="en-US" sz="1800" spc="-45" dirty="0">
                <a:latin typeface="Georgia"/>
                <a:cs typeface="Georgia"/>
              </a:rPr>
              <a:t> </a:t>
            </a:r>
            <a:r>
              <a:rPr lang="en-US" sz="1800" spc="-20" dirty="0">
                <a:latin typeface="Georgia"/>
                <a:cs typeface="Georgia"/>
              </a:rPr>
              <a:t>taste, </a:t>
            </a:r>
            <a:r>
              <a:rPr lang="en-US" sz="1800" spc="-15" dirty="0">
                <a:latin typeface="Georgia"/>
                <a:cs typeface="Georgia"/>
              </a:rPr>
              <a:t>softness</a:t>
            </a:r>
            <a:r>
              <a:rPr lang="en-US" sz="1800" spc="-90" dirty="0">
                <a:latin typeface="Georgia"/>
                <a:cs typeface="Georgia"/>
              </a:rPr>
              <a:t> </a:t>
            </a:r>
            <a:r>
              <a:rPr lang="en-US" sz="1800" spc="-15" dirty="0">
                <a:latin typeface="Georgia"/>
                <a:cs typeface="Georgia"/>
              </a:rPr>
              <a:t>etc.</a:t>
            </a:r>
            <a:endParaRPr lang="en-US" sz="1800" dirty="0">
              <a:latin typeface="Georgia"/>
              <a:cs typeface="Georgia"/>
            </a:endParaRPr>
          </a:p>
          <a:p>
            <a:pPr algn="just">
              <a:lnSpc>
                <a:spcPct val="150000"/>
              </a:lnSpc>
              <a:spcBef>
                <a:spcPts val="50"/>
              </a:spcBef>
            </a:pPr>
            <a:endParaRPr lang="en-US" sz="1800" dirty="0">
              <a:latin typeface="Georgia"/>
              <a:cs typeface="Georgia"/>
            </a:endParaRPr>
          </a:p>
          <a:p>
            <a:pPr marL="268605" indent="-256540" algn="just">
              <a:lnSpc>
                <a:spcPct val="150000"/>
              </a:lnSpc>
              <a:buClr>
                <a:srgbClr val="0F6EC6"/>
              </a:buClr>
              <a:buSzPct val="95833"/>
              <a:buAutoNum type="arabicPeriod" startAt="3"/>
              <a:tabLst>
                <a:tab pos="269240" algn="l"/>
              </a:tabLst>
            </a:pPr>
            <a:r>
              <a:rPr lang="en-US" sz="1800" spc="-30" dirty="0">
                <a:latin typeface="Georgia"/>
                <a:cs typeface="Georgia"/>
              </a:rPr>
              <a:t>Analysis:</a:t>
            </a:r>
            <a:endParaRPr lang="en-US" sz="1800" dirty="0">
              <a:latin typeface="Georgia"/>
              <a:cs typeface="Georgia"/>
            </a:endParaRPr>
          </a:p>
          <a:p>
            <a:pPr marL="356870" lvl="1" indent="-161925" algn="just">
              <a:lnSpc>
                <a:spcPct val="150000"/>
              </a:lnSpc>
              <a:spcBef>
                <a:spcPts val="125"/>
              </a:spcBef>
              <a:buClr>
                <a:srgbClr val="04607A"/>
              </a:buClr>
              <a:buSzPct val="81818"/>
              <a:buFont typeface="Arial"/>
              <a:buChar char="●"/>
              <a:tabLst>
                <a:tab pos="357505" algn="l"/>
              </a:tabLst>
            </a:pPr>
            <a:r>
              <a:rPr lang="en-US" sz="1800" spc="-20" dirty="0">
                <a:latin typeface="Georgia"/>
                <a:cs typeface="Georgia"/>
              </a:rPr>
              <a:t>Proper</a:t>
            </a:r>
            <a:r>
              <a:rPr lang="en-US" sz="1800" spc="-114" dirty="0">
                <a:latin typeface="Georgia"/>
                <a:cs typeface="Georgia"/>
              </a:rPr>
              <a:t> </a:t>
            </a:r>
            <a:r>
              <a:rPr lang="en-US" sz="1800" spc="-20" dirty="0">
                <a:latin typeface="Georgia"/>
                <a:cs typeface="Georgia"/>
              </a:rPr>
              <a:t>analysis</a:t>
            </a:r>
            <a:r>
              <a:rPr lang="en-US" sz="1800" spc="-114" dirty="0">
                <a:latin typeface="Georgia"/>
                <a:cs typeface="Georgia"/>
              </a:rPr>
              <a:t> </a:t>
            </a:r>
            <a:r>
              <a:rPr lang="en-US" sz="1800" spc="-10" dirty="0">
                <a:latin typeface="Georgia"/>
                <a:cs typeface="Georgia"/>
              </a:rPr>
              <a:t>of</a:t>
            </a:r>
            <a:r>
              <a:rPr lang="en-US" sz="1800" spc="20" dirty="0">
                <a:latin typeface="Georgia"/>
                <a:cs typeface="Georgia"/>
              </a:rPr>
              <a:t> </a:t>
            </a:r>
            <a:r>
              <a:rPr lang="en-US" sz="1800" dirty="0">
                <a:latin typeface="Georgia"/>
                <a:cs typeface="Georgia"/>
              </a:rPr>
              <a:t>the</a:t>
            </a:r>
            <a:r>
              <a:rPr lang="en-US" sz="1800" spc="-55" dirty="0">
                <a:latin typeface="Georgia"/>
                <a:cs typeface="Georgia"/>
              </a:rPr>
              <a:t> </a:t>
            </a:r>
            <a:r>
              <a:rPr lang="en-US" sz="1800" spc="-20" dirty="0">
                <a:latin typeface="Georgia"/>
                <a:cs typeface="Georgia"/>
              </a:rPr>
              <a:t>data</a:t>
            </a:r>
            <a:r>
              <a:rPr lang="en-US" sz="1800" spc="-25" dirty="0">
                <a:latin typeface="Georgia"/>
                <a:cs typeface="Georgia"/>
              </a:rPr>
              <a:t> is</a:t>
            </a:r>
            <a:r>
              <a:rPr lang="en-US" sz="1800" spc="-40" dirty="0">
                <a:latin typeface="Georgia"/>
                <a:cs typeface="Georgia"/>
              </a:rPr>
              <a:t> </a:t>
            </a:r>
            <a:r>
              <a:rPr lang="en-US" sz="1800" spc="-25" dirty="0">
                <a:latin typeface="Georgia"/>
                <a:cs typeface="Georgia"/>
              </a:rPr>
              <a:t>a </a:t>
            </a:r>
            <a:r>
              <a:rPr lang="en-US" sz="1800" spc="-15" dirty="0">
                <a:latin typeface="Georgia"/>
                <a:cs typeface="Georgia"/>
              </a:rPr>
              <a:t>critical</a:t>
            </a:r>
            <a:r>
              <a:rPr lang="en-US" sz="1800" spc="-25" dirty="0">
                <a:latin typeface="Georgia"/>
                <a:cs typeface="Georgia"/>
              </a:rPr>
              <a:t> </a:t>
            </a:r>
            <a:r>
              <a:rPr lang="en-US" sz="1800" spc="-15" dirty="0">
                <a:latin typeface="Georgia"/>
                <a:cs typeface="Georgia"/>
              </a:rPr>
              <a:t>part</a:t>
            </a:r>
            <a:r>
              <a:rPr lang="en-US" sz="1800" spc="-75" dirty="0">
                <a:latin typeface="Georgia"/>
                <a:cs typeface="Georgia"/>
              </a:rPr>
              <a:t> </a:t>
            </a:r>
            <a:r>
              <a:rPr lang="en-US" sz="1800" spc="-10" dirty="0">
                <a:latin typeface="Georgia"/>
                <a:cs typeface="Georgia"/>
              </a:rPr>
              <a:t>of sensory</a:t>
            </a:r>
            <a:r>
              <a:rPr lang="en-US" sz="1800" spc="-100" dirty="0">
                <a:latin typeface="Georgia"/>
                <a:cs typeface="Georgia"/>
              </a:rPr>
              <a:t> </a:t>
            </a:r>
            <a:r>
              <a:rPr lang="en-US" sz="1800" spc="-15" dirty="0">
                <a:latin typeface="Georgia"/>
                <a:cs typeface="Georgia"/>
              </a:rPr>
              <a:t>evaluation</a:t>
            </a:r>
            <a:endParaRPr lang="en-US" sz="1800" dirty="0">
              <a:latin typeface="Georgia"/>
              <a:cs typeface="Georgia"/>
            </a:endParaRPr>
          </a:p>
          <a:p>
            <a:pPr marL="356870" marR="329565" lvl="1" indent="-161925" algn="just">
              <a:lnSpc>
                <a:spcPct val="150000"/>
              </a:lnSpc>
              <a:spcBef>
                <a:spcPts val="300"/>
              </a:spcBef>
              <a:buClr>
                <a:srgbClr val="04607A"/>
              </a:buClr>
              <a:buSzPct val="81818"/>
              <a:buFont typeface="Arial"/>
              <a:buChar char="●"/>
              <a:tabLst>
                <a:tab pos="357505" algn="l"/>
              </a:tabLst>
            </a:pPr>
            <a:r>
              <a:rPr lang="en-US" sz="1800" spc="-20" dirty="0">
                <a:latin typeface="Georgia"/>
                <a:cs typeface="Georgia"/>
              </a:rPr>
              <a:t>Data</a:t>
            </a:r>
            <a:r>
              <a:rPr lang="en-US" sz="1800" spc="-80" dirty="0">
                <a:latin typeface="Georgia"/>
                <a:cs typeface="Georgia"/>
              </a:rPr>
              <a:t> </a:t>
            </a:r>
            <a:r>
              <a:rPr lang="en-US" sz="1800" spc="-20" dirty="0">
                <a:latin typeface="Georgia"/>
                <a:cs typeface="Georgia"/>
              </a:rPr>
              <a:t>generated</a:t>
            </a:r>
            <a:r>
              <a:rPr lang="en-US" sz="1800" spc="-25" dirty="0">
                <a:latin typeface="Georgia"/>
                <a:cs typeface="Georgia"/>
              </a:rPr>
              <a:t> from </a:t>
            </a:r>
            <a:r>
              <a:rPr lang="en-US" sz="1800" spc="-15" dirty="0">
                <a:latin typeface="Georgia"/>
                <a:cs typeface="Georgia"/>
              </a:rPr>
              <a:t>human</a:t>
            </a:r>
            <a:r>
              <a:rPr lang="en-US" sz="1800" spc="-40" dirty="0">
                <a:latin typeface="Georgia"/>
                <a:cs typeface="Georgia"/>
              </a:rPr>
              <a:t> </a:t>
            </a:r>
            <a:r>
              <a:rPr lang="en-US" sz="1800" spc="-10" dirty="0">
                <a:latin typeface="Georgia"/>
                <a:cs typeface="Georgia"/>
              </a:rPr>
              <a:t>observations</a:t>
            </a:r>
            <a:r>
              <a:rPr lang="en-US" sz="1800" spc="-110" dirty="0">
                <a:latin typeface="Georgia"/>
                <a:cs typeface="Georgia"/>
              </a:rPr>
              <a:t> </a:t>
            </a:r>
            <a:r>
              <a:rPr lang="en-US" sz="1800" spc="-30" dirty="0">
                <a:latin typeface="Georgia"/>
                <a:cs typeface="Georgia"/>
              </a:rPr>
              <a:t>are</a:t>
            </a:r>
            <a:r>
              <a:rPr lang="en-US" sz="1800" spc="-55" dirty="0">
                <a:latin typeface="Georgia"/>
                <a:cs typeface="Georgia"/>
              </a:rPr>
              <a:t> </a:t>
            </a:r>
            <a:r>
              <a:rPr lang="en-US" sz="1800" spc="-15" dirty="0">
                <a:latin typeface="Georgia"/>
                <a:cs typeface="Georgia"/>
              </a:rPr>
              <a:t>sometimes</a:t>
            </a:r>
            <a:r>
              <a:rPr lang="en-US" sz="1800" spc="-60" dirty="0">
                <a:latin typeface="Georgia"/>
                <a:cs typeface="Georgia"/>
              </a:rPr>
              <a:t> </a:t>
            </a:r>
            <a:r>
              <a:rPr lang="en-US" sz="1800" spc="-5" dirty="0">
                <a:latin typeface="Georgia"/>
                <a:cs typeface="Georgia"/>
              </a:rPr>
              <a:t>highly  </a:t>
            </a:r>
            <a:r>
              <a:rPr lang="en-US" sz="1800" spc="-15" dirty="0">
                <a:latin typeface="Georgia"/>
                <a:cs typeface="Georgia"/>
              </a:rPr>
              <a:t>variable</a:t>
            </a:r>
            <a:endParaRPr lang="en-US" sz="1800" dirty="0">
              <a:latin typeface="Georgia"/>
              <a:cs typeface="Georgia"/>
            </a:endParaRPr>
          </a:p>
          <a:p>
            <a:pPr marL="356870" marR="370205" lvl="1" indent="-161925" algn="just">
              <a:lnSpc>
                <a:spcPct val="150000"/>
              </a:lnSpc>
              <a:spcBef>
                <a:spcPts val="254"/>
              </a:spcBef>
              <a:buClr>
                <a:srgbClr val="04607A"/>
              </a:buClr>
              <a:buSzPct val="81818"/>
              <a:buFont typeface="Arial"/>
              <a:buChar char="●"/>
              <a:tabLst>
                <a:tab pos="357505" algn="l"/>
              </a:tabLst>
            </a:pPr>
            <a:r>
              <a:rPr lang="en-US" sz="1800" spc="-55" dirty="0">
                <a:latin typeface="Georgia"/>
                <a:cs typeface="Georgia"/>
              </a:rPr>
              <a:t>To </a:t>
            </a:r>
            <a:r>
              <a:rPr lang="en-US" sz="1800" spc="-25" dirty="0">
                <a:latin typeface="Georgia"/>
                <a:cs typeface="Georgia"/>
              </a:rPr>
              <a:t>assesses </a:t>
            </a:r>
            <a:r>
              <a:rPr lang="en-US" sz="1800" dirty="0">
                <a:latin typeface="Georgia"/>
                <a:cs typeface="Georgia"/>
              </a:rPr>
              <a:t>the </a:t>
            </a:r>
            <a:r>
              <a:rPr lang="en-US" sz="1800" spc="-20" dirty="0">
                <a:latin typeface="Georgia"/>
                <a:cs typeface="Georgia"/>
              </a:rPr>
              <a:t>responses </a:t>
            </a:r>
            <a:r>
              <a:rPr lang="en-US" sz="1800" spc="-30" dirty="0">
                <a:latin typeface="Georgia"/>
                <a:cs typeface="Georgia"/>
              </a:rPr>
              <a:t>are </a:t>
            </a:r>
            <a:r>
              <a:rPr lang="en-US" sz="1800" spc="-25" dirty="0">
                <a:latin typeface="Georgia"/>
                <a:cs typeface="Georgia"/>
              </a:rPr>
              <a:t>real, </a:t>
            </a:r>
            <a:r>
              <a:rPr lang="en-US" sz="1800" dirty="0">
                <a:latin typeface="Georgia"/>
                <a:cs typeface="Georgia"/>
              </a:rPr>
              <a:t>not </a:t>
            </a:r>
            <a:r>
              <a:rPr lang="en-US" sz="1800" spc="-10" dirty="0">
                <a:latin typeface="Georgia"/>
                <a:cs typeface="Georgia"/>
              </a:rPr>
              <a:t>because of uncontrolled  </a:t>
            </a:r>
            <a:r>
              <a:rPr lang="en-US" sz="1800" spc="-15" dirty="0">
                <a:latin typeface="Georgia"/>
                <a:cs typeface="Georgia"/>
              </a:rPr>
              <a:t>variation</a:t>
            </a:r>
            <a:r>
              <a:rPr lang="en-US" sz="1800" spc="-65" dirty="0">
                <a:latin typeface="Georgia"/>
                <a:cs typeface="Georgia"/>
              </a:rPr>
              <a:t> </a:t>
            </a:r>
            <a:r>
              <a:rPr lang="en-US" sz="1800" spc="-15" dirty="0">
                <a:latin typeface="Georgia"/>
                <a:cs typeface="Georgia"/>
              </a:rPr>
              <a:t>in </a:t>
            </a:r>
            <a:r>
              <a:rPr lang="en-US" sz="1800" dirty="0">
                <a:latin typeface="Georgia"/>
                <a:cs typeface="Georgia"/>
              </a:rPr>
              <a:t>the</a:t>
            </a:r>
            <a:r>
              <a:rPr lang="en-US" sz="1800" spc="-50" dirty="0">
                <a:latin typeface="Georgia"/>
                <a:cs typeface="Georgia"/>
              </a:rPr>
              <a:t> </a:t>
            </a:r>
            <a:r>
              <a:rPr lang="en-US" sz="1800" spc="-20" dirty="0">
                <a:latin typeface="Georgia"/>
                <a:cs typeface="Georgia"/>
              </a:rPr>
              <a:t>responses,</a:t>
            </a:r>
            <a:r>
              <a:rPr lang="en-US" sz="1800" spc="-90" dirty="0">
                <a:latin typeface="Georgia"/>
                <a:cs typeface="Georgia"/>
              </a:rPr>
              <a:t> </a:t>
            </a:r>
            <a:r>
              <a:rPr lang="en-US" sz="1800" spc="-15" dirty="0">
                <a:latin typeface="Georgia"/>
                <a:cs typeface="Georgia"/>
              </a:rPr>
              <a:t>statistical</a:t>
            </a:r>
            <a:r>
              <a:rPr lang="en-US" sz="1800" spc="5" dirty="0">
                <a:latin typeface="Georgia"/>
                <a:cs typeface="Georgia"/>
              </a:rPr>
              <a:t> </a:t>
            </a:r>
            <a:r>
              <a:rPr lang="en-US" sz="1800" spc="-10" dirty="0">
                <a:latin typeface="Georgia"/>
                <a:cs typeface="Georgia"/>
              </a:rPr>
              <a:t>methods</a:t>
            </a:r>
            <a:r>
              <a:rPr lang="en-US" sz="1800" spc="-85" dirty="0">
                <a:latin typeface="Georgia"/>
                <a:cs typeface="Georgia"/>
              </a:rPr>
              <a:t> </a:t>
            </a:r>
            <a:r>
              <a:rPr lang="en-US" sz="1800" spc="-30" dirty="0">
                <a:latin typeface="Georgia"/>
                <a:cs typeface="Georgia"/>
              </a:rPr>
              <a:t>are</a:t>
            </a:r>
            <a:r>
              <a:rPr lang="en-US" sz="1800" spc="-20" dirty="0">
                <a:latin typeface="Georgia"/>
                <a:cs typeface="Georgia"/>
              </a:rPr>
              <a:t> </a:t>
            </a:r>
            <a:r>
              <a:rPr lang="en-US" sz="1800" spc="-15" dirty="0">
                <a:latin typeface="Georgia"/>
                <a:cs typeface="Georgia"/>
              </a:rPr>
              <a:t>used</a:t>
            </a:r>
            <a:r>
              <a:rPr lang="en-US" sz="1800" spc="-50" dirty="0">
                <a:latin typeface="Georgia"/>
                <a:cs typeface="Georgia"/>
              </a:rPr>
              <a:t> </a:t>
            </a:r>
            <a:r>
              <a:rPr lang="en-US" sz="1800" spc="-10" dirty="0">
                <a:latin typeface="Georgia"/>
                <a:cs typeface="Georgia"/>
              </a:rPr>
              <a:t>analyze  </a:t>
            </a:r>
            <a:r>
              <a:rPr lang="en-US" sz="1800" spc="-15" dirty="0">
                <a:latin typeface="Georgia"/>
                <a:cs typeface="Georgia"/>
              </a:rPr>
              <a:t>evaluation</a:t>
            </a:r>
            <a:r>
              <a:rPr lang="en-US" sz="1800" spc="-100" dirty="0">
                <a:latin typeface="Georgia"/>
                <a:cs typeface="Georgia"/>
              </a:rPr>
              <a:t> </a:t>
            </a:r>
            <a:r>
              <a:rPr lang="en-US" sz="1800" spc="-20" dirty="0">
                <a:latin typeface="Georgia"/>
                <a:cs typeface="Georgia"/>
              </a:rPr>
              <a:t>data</a:t>
            </a:r>
            <a:endParaRPr lang="en-US" sz="1800" dirty="0">
              <a:latin typeface="Georgia"/>
              <a:cs typeface="Georgia"/>
            </a:endParaRP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41166346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A56670-D4AE-4B0F-9A53-D26E69D51F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sz="4400" spc="-10" dirty="0">
                <a:solidFill>
                  <a:srgbClr val="04607A"/>
                </a:solidFill>
                <a:latin typeface="Carlito"/>
                <a:cs typeface="Carlito"/>
              </a:rPr>
              <a:t>Definition </a:t>
            </a:r>
            <a:r>
              <a:rPr lang="en-IN" sz="4400" spc="5" dirty="0">
                <a:solidFill>
                  <a:srgbClr val="04607A"/>
                </a:solidFill>
                <a:latin typeface="Carlito"/>
                <a:cs typeface="Carlito"/>
              </a:rPr>
              <a:t>of </a:t>
            </a:r>
            <a:r>
              <a:rPr lang="en-IN" sz="4400" spc="-10" dirty="0">
                <a:solidFill>
                  <a:srgbClr val="04607A"/>
                </a:solidFill>
                <a:latin typeface="Carlito"/>
                <a:cs typeface="Carlito"/>
              </a:rPr>
              <a:t>Sensory</a:t>
            </a:r>
            <a:r>
              <a:rPr lang="en-IN" sz="4400" spc="15" dirty="0">
                <a:solidFill>
                  <a:srgbClr val="04607A"/>
                </a:solidFill>
                <a:latin typeface="Carlito"/>
                <a:cs typeface="Carlito"/>
              </a:rPr>
              <a:t> </a:t>
            </a:r>
            <a:r>
              <a:rPr lang="en-IN" sz="4400" spc="-15" dirty="0">
                <a:solidFill>
                  <a:srgbClr val="04607A"/>
                </a:solidFill>
                <a:latin typeface="Carlito"/>
                <a:cs typeface="Carlito"/>
              </a:rPr>
              <a:t>Evaluation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041526-1F86-49EE-8DBF-B6831ECFF3F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95275" indent="-256540" algn="just">
              <a:lnSpc>
                <a:spcPct val="150000"/>
              </a:lnSpc>
              <a:spcBef>
                <a:spcPts val="835"/>
              </a:spcBef>
              <a:buClr>
                <a:srgbClr val="0F6EC6"/>
              </a:buClr>
              <a:buSzPct val="92307"/>
              <a:buAutoNum type="arabicPeriod" startAt="4"/>
              <a:tabLst>
                <a:tab pos="295275" algn="l"/>
                <a:tab pos="295910" algn="l"/>
              </a:tabLst>
            </a:pPr>
            <a:r>
              <a:rPr lang="en-US" sz="1800" spc="-30" dirty="0">
                <a:latin typeface="Georgia"/>
                <a:cs typeface="Georgia"/>
              </a:rPr>
              <a:t>Interpretation:</a:t>
            </a:r>
            <a:endParaRPr lang="en-US" sz="1800" dirty="0">
              <a:latin typeface="Georgia"/>
              <a:cs typeface="Georgia"/>
            </a:endParaRPr>
          </a:p>
          <a:p>
            <a:pPr marL="359410" lvl="1" indent="-137795" algn="just">
              <a:lnSpc>
                <a:spcPct val="150000"/>
              </a:lnSpc>
              <a:spcBef>
                <a:spcPts val="290"/>
              </a:spcBef>
              <a:buClr>
                <a:srgbClr val="04607A"/>
              </a:buClr>
              <a:buSzPct val="83333"/>
              <a:buFont typeface="Arial"/>
              <a:buChar char="●"/>
              <a:tabLst>
                <a:tab pos="360045" algn="l"/>
              </a:tabLst>
            </a:pPr>
            <a:r>
              <a:rPr lang="en-US" sz="1800" spc="-25" dirty="0">
                <a:latin typeface="Georgia"/>
                <a:cs typeface="Georgia"/>
              </a:rPr>
              <a:t>Sensory </a:t>
            </a:r>
            <a:r>
              <a:rPr lang="en-US" sz="1800" spc="-15" dirty="0">
                <a:latin typeface="Georgia"/>
                <a:cs typeface="Georgia"/>
              </a:rPr>
              <a:t>evaluation in </a:t>
            </a:r>
            <a:r>
              <a:rPr lang="en-US" sz="1800" spc="-20" dirty="0">
                <a:latin typeface="Georgia"/>
                <a:cs typeface="Georgia"/>
              </a:rPr>
              <a:t>an</a:t>
            </a:r>
            <a:r>
              <a:rPr lang="en-US" sz="1800" spc="-95" dirty="0">
                <a:latin typeface="Georgia"/>
                <a:cs typeface="Georgia"/>
              </a:rPr>
              <a:t> </a:t>
            </a:r>
            <a:r>
              <a:rPr lang="en-US" sz="1800" spc="-20" dirty="0">
                <a:latin typeface="Georgia"/>
                <a:cs typeface="Georgia"/>
              </a:rPr>
              <a:t>experiment</a:t>
            </a:r>
            <a:endParaRPr lang="en-US" sz="1800" dirty="0">
              <a:latin typeface="Georgia"/>
              <a:cs typeface="Georgia"/>
            </a:endParaRPr>
          </a:p>
          <a:p>
            <a:pPr marL="359410" marR="241935" lvl="1" indent="-137160" algn="just">
              <a:lnSpc>
                <a:spcPct val="150000"/>
              </a:lnSpc>
              <a:spcBef>
                <a:spcPts val="290"/>
              </a:spcBef>
              <a:buClr>
                <a:srgbClr val="04607A"/>
              </a:buClr>
              <a:buSzPct val="83333"/>
              <a:buFont typeface="Arial"/>
              <a:buChar char="●"/>
              <a:tabLst>
                <a:tab pos="360045" algn="l"/>
              </a:tabLst>
            </a:pPr>
            <a:r>
              <a:rPr lang="en-US" sz="1800" spc="-15" dirty="0">
                <a:latin typeface="Georgia"/>
                <a:cs typeface="Georgia"/>
              </a:rPr>
              <a:t>Conclusions </a:t>
            </a:r>
            <a:r>
              <a:rPr lang="en-US" sz="1800" spc="-25" dirty="0">
                <a:latin typeface="Georgia"/>
                <a:cs typeface="Georgia"/>
              </a:rPr>
              <a:t>must </a:t>
            </a:r>
            <a:r>
              <a:rPr lang="en-US" sz="1800" spc="-5" dirty="0">
                <a:latin typeface="Georgia"/>
                <a:cs typeface="Georgia"/>
              </a:rPr>
              <a:t>be </a:t>
            </a:r>
            <a:r>
              <a:rPr lang="en-US" sz="1800" spc="-30" dirty="0">
                <a:latin typeface="Georgia"/>
                <a:cs typeface="Georgia"/>
              </a:rPr>
              <a:t>drawn </a:t>
            </a:r>
            <a:r>
              <a:rPr lang="en-US" sz="1800" spc="-5" dirty="0">
                <a:latin typeface="Georgia"/>
                <a:cs typeface="Georgia"/>
              </a:rPr>
              <a:t>with </a:t>
            </a:r>
            <a:r>
              <a:rPr lang="en-US" sz="1800" spc="-25" dirty="0">
                <a:latin typeface="Georgia"/>
                <a:cs typeface="Georgia"/>
              </a:rPr>
              <a:t>proper </a:t>
            </a:r>
            <a:r>
              <a:rPr lang="en-US" sz="1800" spc="-30" dirty="0">
                <a:latin typeface="Georgia"/>
                <a:cs typeface="Georgia"/>
              </a:rPr>
              <a:t>reason </a:t>
            </a:r>
            <a:r>
              <a:rPr lang="en-US" sz="1800" spc="-20" dirty="0">
                <a:latin typeface="Georgia"/>
                <a:cs typeface="Georgia"/>
              </a:rPr>
              <a:t>based </a:t>
            </a:r>
            <a:r>
              <a:rPr lang="en-US" sz="1800" spc="-10" dirty="0">
                <a:latin typeface="Georgia"/>
                <a:cs typeface="Georgia"/>
              </a:rPr>
              <a:t>on </a:t>
            </a:r>
            <a:r>
              <a:rPr lang="en-US" sz="1800" dirty="0">
                <a:latin typeface="Georgia"/>
                <a:cs typeface="Georgia"/>
              </a:rPr>
              <a:t>the  </a:t>
            </a:r>
            <a:r>
              <a:rPr lang="en-US" sz="1800" spc="-20" dirty="0">
                <a:latin typeface="Georgia"/>
                <a:cs typeface="Georgia"/>
              </a:rPr>
              <a:t>data, </a:t>
            </a:r>
            <a:r>
              <a:rPr lang="en-US" sz="1800" spc="-25" dirty="0">
                <a:latin typeface="Georgia"/>
                <a:cs typeface="Georgia"/>
              </a:rPr>
              <a:t>analyses </a:t>
            </a:r>
            <a:r>
              <a:rPr lang="en-US" sz="1800" spc="-20" dirty="0">
                <a:latin typeface="Georgia"/>
                <a:cs typeface="Georgia"/>
              </a:rPr>
              <a:t>and</a:t>
            </a:r>
            <a:r>
              <a:rPr lang="en-US" sz="1800" spc="-75" dirty="0">
                <a:latin typeface="Georgia"/>
                <a:cs typeface="Georgia"/>
              </a:rPr>
              <a:t> </a:t>
            </a:r>
            <a:r>
              <a:rPr lang="en-US" sz="1800" spc="-25" dirty="0">
                <a:latin typeface="Georgia"/>
                <a:cs typeface="Georgia"/>
              </a:rPr>
              <a:t>results</a:t>
            </a:r>
            <a:endParaRPr lang="en-US" sz="1800" dirty="0">
              <a:latin typeface="Georgia"/>
              <a:cs typeface="Georgia"/>
            </a:endParaRPr>
          </a:p>
          <a:p>
            <a:pPr marL="359410" marR="171450" lvl="1" indent="-137160" algn="just">
              <a:lnSpc>
                <a:spcPct val="150000"/>
              </a:lnSpc>
              <a:spcBef>
                <a:spcPts val="285"/>
              </a:spcBef>
              <a:buClr>
                <a:srgbClr val="04607A"/>
              </a:buClr>
              <a:buSzPct val="83333"/>
              <a:buFont typeface="Arial"/>
              <a:buChar char="●"/>
              <a:tabLst>
                <a:tab pos="360045" algn="l"/>
              </a:tabLst>
            </a:pPr>
            <a:r>
              <a:rPr lang="en-US" sz="1800" spc="-20" dirty="0">
                <a:latin typeface="Georgia"/>
                <a:cs typeface="Georgia"/>
              </a:rPr>
              <a:t>People </a:t>
            </a:r>
            <a:r>
              <a:rPr lang="en-US" sz="1800" spc="-25" dirty="0">
                <a:latin typeface="Georgia"/>
                <a:cs typeface="Georgia"/>
              </a:rPr>
              <a:t>involved </a:t>
            </a:r>
            <a:r>
              <a:rPr lang="en-US" sz="1800" spc="-15" dirty="0">
                <a:latin typeface="Georgia"/>
                <a:cs typeface="Georgia"/>
              </a:rPr>
              <a:t>in </a:t>
            </a:r>
            <a:r>
              <a:rPr lang="en-US" sz="1800" dirty="0">
                <a:latin typeface="Georgia"/>
                <a:cs typeface="Georgia"/>
              </a:rPr>
              <a:t>the </a:t>
            </a:r>
            <a:r>
              <a:rPr lang="en-US" sz="1800" spc="-20" dirty="0">
                <a:latin typeface="Georgia"/>
                <a:cs typeface="Georgia"/>
              </a:rPr>
              <a:t>sensory </a:t>
            </a:r>
            <a:r>
              <a:rPr lang="en-US" sz="1800" spc="-15" dirty="0">
                <a:latin typeface="Georgia"/>
                <a:cs typeface="Georgia"/>
              </a:rPr>
              <a:t>evaluation contribute </a:t>
            </a:r>
            <a:r>
              <a:rPr lang="en-US" sz="1800" spc="-5" dirty="0">
                <a:latin typeface="Georgia"/>
                <a:cs typeface="Georgia"/>
              </a:rPr>
              <a:t>to </a:t>
            </a:r>
            <a:r>
              <a:rPr lang="en-US" sz="1800" dirty="0">
                <a:latin typeface="Georgia"/>
                <a:cs typeface="Georgia"/>
              </a:rPr>
              <a:t>the  </a:t>
            </a:r>
            <a:r>
              <a:rPr lang="en-US" sz="1800" spc="-15" dirty="0">
                <a:latin typeface="Georgia"/>
                <a:cs typeface="Georgia"/>
              </a:rPr>
              <a:t>interpretation </a:t>
            </a:r>
            <a:r>
              <a:rPr lang="en-US" sz="1800" spc="-10" dirty="0">
                <a:latin typeface="Georgia"/>
                <a:cs typeface="Georgia"/>
              </a:rPr>
              <a:t>but </a:t>
            </a:r>
            <a:r>
              <a:rPr lang="en-US" sz="1800" dirty="0">
                <a:latin typeface="Georgia"/>
                <a:cs typeface="Georgia"/>
              </a:rPr>
              <a:t>the </a:t>
            </a:r>
            <a:r>
              <a:rPr lang="en-US" sz="1800" spc="-25" dirty="0">
                <a:latin typeface="Georgia"/>
                <a:cs typeface="Georgia"/>
              </a:rPr>
              <a:t>“anchor” </a:t>
            </a:r>
            <a:r>
              <a:rPr lang="en-US" sz="1800" spc="-15" dirty="0">
                <a:latin typeface="Georgia"/>
                <a:cs typeface="Georgia"/>
              </a:rPr>
              <a:t>of </a:t>
            </a:r>
            <a:r>
              <a:rPr lang="en-US" sz="1800" dirty="0">
                <a:latin typeface="Georgia"/>
                <a:cs typeface="Georgia"/>
              </a:rPr>
              <a:t>the </a:t>
            </a:r>
            <a:r>
              <a:rPr lang="en-US" sz="1800" spc="-20" dirty="0">
                <a:latin typeface="Georgia"/>
                <a:cs typeface="Georgia"/>
              </a:rPr>
              <a:t>sensory </a:t>
            </a:r>
            <a:r>
              <a:rPr lang="en-US" sz="1800" spc="-15" dirty="0">
                <a:latin typeface="Georgia"/>
                <a:cs typeface="Georgia"/>
              </a:rPr>
              <a:t>evaluation </a:t>
            </a:r>
            <a:r>
              <a:rPr lang="en-US" sz="1800" spc="-25" dirty="0">
                <a:latin typeface="Georgia"/>
                <a:cs typeface="Georgia"/>
              </a:rPr>
              <a:t>is </a:t>
            </a:r>
            <a:r>
              <a:rPr lang="en-US" sz="1800" spc="-15" dirty="0">
                <a:latin typeface="Georgia"/>
                <a:cs typeface="Georgia"/>
              </a:rPr>
              <a:t>in  </a:t>
            </a:r>
            <a:r>
              <a:rPr lang="en-US" sz="1800" dirty="0">
                <a:latin typeface="Georgia"/>
                <a:cs typeface="Georgia"/>
              </a:rPr>
              <a:t>the </a:t>
            </a:r>
            <a:r>
              <a:rPr lang="en-US" sz="1800" spc="-15" dirty="0">
                <a:latin typeface="Georgia"/>
                <a:cs typeface="Georgia"/>
              </a:rPr>
              <a:t>best situation </a:t>
            </a:r>
            <a:r>
              <a:rPr lang="en-US" sz="1800" spc="-5" dirty="0">
                <a:latin typeface="Georgia"/>
                <a:cs typeface="Georgia"/>
              </a:rPr>
              <a:t>to </a:t>
            </a:r>
            <a:r>
              <a:rPr lang="en-US" sz="1800" spc="-35" dirty="0">
                <a:latin typeface="Georgia"/>
                <a:cs typeface="Georgia"/>
              </a:rPr>
              <a:t>draw </a:t>
            </a:r>
            <a:r>
              <a:rPr lang="en-US" sz="1800" dirty="0">
                <a:latin typeface="Georgia"/>
                <a:cs typeface="Georgia"/>
              </a:rPr>
              <a:t>the </a:t>
            </a:r>
            <a:r>
              <a:rPr lang="en-US" sz="1800" spc="-25" dirty="0">
                <a:latin typeface="Georgia"/>
                <a:cs typeface="Georgia"/>
              </a:rPr>
              <a:t>appropriate </a:t>
            </a:r>
            <a:r>
              <a:rPr lang="en-US" sz="1800" spc="-15" dirty="0">
                <a:latin typeface="Georgia"/>
                <a:cs typeface="Georgia"/>
              </a:rPr>
              <a:t>interpretation </a:t>
            </a:r>
            <a:r>
              <a:rPr lang="en-US" sz="1800" spc="-30" dirty="0">
                <a:latin typeface="Georgia"/>
                <a:cs typeface="Georgia"/>
              </a:rPr>
              <a:t>from  </a:t>
            </a:r>
            <a:r>
              <a:rPr lang="en-US" sz="1800" dirty="0">
                <a:latin typeface="Georgia"/>
                <a:cs typeface="Georgia"/>
              </a:rPr>
              <a:t>the </a:t>
            </a:r>
            <a:r>
              <a:rPr lang="en-US" sz="1800" spc="-15" dirty="0">
                <a:latin typeface="Georgia"/>
                <a:cs typeface="Georgia"/>
              </a:rPr>
              <a:t>test</a:t>
            </a:r>
            <a:r>
              <a:rPr lang="en-US" sz="1800" spc="-100" dirty="0">
                <a:latin typeface="Georgia"/>
                <a:cs typeface="Georgia"/>
              </a:rPr>
              <a:t> </a:t>
            </a:r>
            <a:r>
              <a:rPr lang="en-US" sz="1800" spc="-30" dirty="0">
                <a:latin typeface="Georgia"/>
                <a:cs typeface="Georgia"/>
              </a:rPr>
              <a:t>results.</a:t>
            </a:r>
            <a:endParaRPr lang="en-US" sz="1800" dirty="0">
              <a:latin typeface="Georgia"/>
              <a:cs typeface="Georgia"/>
            </a:endParaRP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0748469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5DD1C5-F7A0-48F2-9372-B4A649CF3C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N" sz="4400" i="0" u="none" strike="noStrike" spc="-5" dirty="0">
                <a:solidFill>
                  <a:srgbClr val="04607A"/>
                </a:solidFill>
                <a:effectLst/>
                <a:latin typeface="Carlito"/>
                <a:cs typeface="Carlito"/>
              </a:rPr>
              <a:t>Ap</a:t>
            </a:r>
            <a:r>
              <a:rPr lang="en-IN" sz="4400" i="0" strike="noStrike" spc="-5" dirty="0">
                <a:solidFill>
                  <a:srgbClr val="04607A"/>
                </a:solidFill>
                <a:effectLst/>
                <a:uFill>
                  <a:solidFill>
                    <a:srgbClr val="6FC6E9"/>
                  </a:solidFill>
                </a:uFill>
                <a:latin typeface="Carlito"/>
                <a:cs typeface="Carlito"/>
              </a:rPr>
              <a:t>plicatio</a:t>
            </a:r>
            <a:r>
              <a:rPr lang="en-IN" sz="4400" i="0" u="none" strike="noStrike" spc="-5" dirty="0">
                <a:solidFill>
                  <a:srgbClr val="04607A"/>
                </a:solidFill>
                <a:effectLst/>
                <a:latin typeface="Carlito"/>
                <a:cs typeface="Carlito"/>
              </a:rPr>
              <a:t>n </a:t>
            </a:r>
            <a:r>
              <a:rPr lang="en-IN" sz="4400" i="0" u="none" strike="noStrike" dirty="0">
                <a:solidFill>
                  <a:srgbClr val="04607A"/>
                </a:solidFill>
                <a:effectLst/>
                <a:latin typeface="Carlito"/>
                <a:cs typeface="Carlito"/>
              </a:rPr>
              <a:t>of </a:t>
            </a:r>
            <a:r>
              <a:rPr lang="en-IN" sz="4400" i="0" u="none" strike="noStrike" spc="5" dirty="0">
                <a:solidFill>
                  <a:srgbClr val="04607A"/>
                </a:solidFill>
                <a:effectLst/>
                <a:latin typeface="Carlito"/>
                <a:cs typeface="Carlito"/>
              </a:rPr>
              <a:t>Sensory </a:t>
            </a:r>
            <a:r>
              <a:rPr lang="en-IN" sz="4400" i="0" u="none" strike="noStrike" spc="-10" dirty="0">
                <a:solidFill>
                  <a:srgbClr val="04607A"/>
                </a:solidFill>
                <a:effectLst/>
                <a:latin typeface="Carlito"/>
                <a:cs typeface="Carlito"/>
              </a:rPr>
              <a:t>Evaluation</a:t>
            </a:r>
            <a:r>
              <a:rPr lang="en-IN" sz="4400" i="0" u="none" strike="noStrike" spc="-170" dirty="0">
                <a:solidFill>
                  <a:srgbClr val="04607A"/>
                </a:solidFill>
                <a:effectLst/>
                <a:latin typeface="Carlito"/>
                <a:cs typeface="Carlito"/>
              </a:rPr>
              <a:t> </a:t>
            </a:r>
            <a:r>
              <a:rPr lang="en-IN" sz="4400" i="0" u="none" strike="noStrike" spc="-5" dirty="0">
                <a:solidFill>
                  <a:srgbClr val="04607A"/>
                </a:solidFill>
                <a:effectLst/>
                <a:latin typeface="Carlito"/>
                <a:cs typeface="Carlito"/>
              </a:rPr>
              <a:t>in  Dairy </a:t>
            </a:r>
            <a:r>
              <a:rPr lang="en-IN" sz="4400" i="0" u="none" strike="noStrike" spc="5" dirty="0">
                <a:solidFill>
                  <a:srgbClr val="04607A"/>
                </a:solidFill>
                <a:effectLst/>
                <a:latin typeface="Carlito"/>
                <a:cs typeface="Carlito"/>
              </a:rPr>
              <a:t>&amp; </a:t>
            </a:r>
            <a:r>
              <a:rPr lang="en-IN" sz="4400" i="0" u="none" strike="noStrike" spc="-5" dirty="0">
                <a:solidFill>
                  <a:srgbClr val="04607A"/>
                </a:solidFill>
                <a:effectLst/>
                <a:latin typeface="Carlito"/>
                <a:cs typeface="Carlito"/>
              </a:rPr>
              <a:t>Food</a:t>
            </a:r>
            <a:r>
              <a:rPr lang="en-IN" sz="4400" i="0" u="none" strike="noStrike" spc="-125" dirty="0">
                <a:solidFill>
                  <a:srgbClr val="04607A"/>
                </a:solidFill>
                <a:effectLst/>
                <a:latin typeface="Carlito"/>
                <a:cs typeface="Carlito"/>
              </a:rPr>
              <a:t> </a:t>
            </a:r>
            <a:r>
              <a:rPr lang="en-IN" sz="4400" i="0" u="none" dirty="0">
                <a:solidFill>
                  <a:srgbClr val="04607A"/>
                </a:solidFill>
                <a:effectLst/>
                <a:latin typeface="Carlito"/>
                <a:cs typeface="Carlito"/>
              </a:rPr>
              <a:t>Industry	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9622FB-AFAA-4014-9DA6-7DA88E1D98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36576" indent="0" algn="just" fontAlgn="t">
              <a:lnSpc>
                <a:spcPct val="150000"/>
              </a:lnSpc>
              <a:spcBef>
                <a:spcPts val="270"/>
              </a:spcBef>
              <a:spcAft>
                <a:spcPts val="0"/>
              </a:spcAft>
              <a:buNone/>
              <a:tabLst>
                <a:tab pos="295275" algn="l"/>
                <a:tab pos="295910" algn="l"/>
              </a:tabLst>
            </a:pPr>
            <a:r>
              <a:rPr lang="en-IN" sz="1800" b="0" i="0" u="none" strike="noStrike" spc="-15" dirty="0">
                <a:solidFill>
                  <a:srgbClr val="000000"/>
                </a:solidFill>
                <a:effectLst/>
                <a:latin typeface="Georgia" panose="02040502050405020303" pitchFamily="18" charset="0"/>
                <a:cs typeface="Georgia" panose="02040502050405020303" pitchFamily="18" charset="0"/>
              </a:rPr>
              <a:t>1. Inspection of </a:t>
            </a:r>
            <a:r>
              <a:rPr lang="en-IN" sz="1800" b="0" i="0" u="none" strike="noStrike" spc="-45" dirty="0">
                <a:solidFill>
                  <a:srgbClr val="000000"/>
                </a:solidFill>
                <a:effectLst/>
                <a:latin typeface="Georgia" panose="02040502050405020303" pitchFamily="18" charset="0"/>
                <a:cs typeface="Georgia" panose="02040502050405020303" pitchFamily="18" charset="0"/>
              </a:rPr>
              <a:t>raw</a:t>
            </a:r>
            <a:r>
              <a:rPr lang="en-IN" sz="1800" b="0" i="0" u="none" strike="noStrike" spc="-100" dirty="0">
                <a:solidFill>
                  <a:srgbClr val="000000"/>
                </a:solidFill>
                <a:effectLst/>
                <a:latin typeface="Georgia" panose="02040502050405020303" pitchFamily="18" charset="0"/>
                <a:cs typeface="Georgia" panose="02040502050405020303" pitchFamily="18" charset="0"/>
              </a:rPr>
              <a:t> </a:t>
            </a:r>
            <a:r>
              <a:rPr lang="en-IN" sz="1800" b="0" i="0" u="none" strike="noStrike" spc="-35" dirty="0">
                <a:solidFill>
                  <a:srgbClr val="000000"/>
                </a:solidFill>
                <a:effectLst/>
                <a:latin typeface="Georgia" panose="02040502050405020303" pitchFamily="18" charset="0"/>
                <a:cs typeface="Georgia" panose="02040502050405020303" pitchFamily="18" charset="0"/>
              </a:rPr>
              <a:t>materials:</a:t>
            </a:r>
            <a:endParaRPr lang="en-IN" sz="1800" b="0" i="0" u="none" strike="noStrike" dirty="0">
              <a:effectLst/>
              <a:latin typeface="Arial" panose="020B0604020202020204" pitchFamily="34" charset="0"/>
            </a:endParaRPr>
          </a:p>
          <a:p>
            <a:pPr marL="384048" marR="36576" indent="-164592" algn="just" fontAlgn="t">
              <a:lnSpc>
                <a:spcPct val="150000"/>
              </a:lnSpc>
              <a:spcBef>
                <a:spcPts val="350"/>
              </a:spcBef>
              <a:spcAft>
                <a:spcPts val="0"/>
              </a:spcAft>
              <a:tabLst>
                <a:tab pos="384175" algn="l"/>
              </a:tabLst>
            </a:pPr>
            <a:r>
              <a:rPr lang="en-IN" sz="1800" b="0" i="0" u="none" strike="noStrike" spc="-25" dirty="0">
                <a:solidFill>
                  <a:srgbClr val="000000"/>
                </a:solidFill>
                <a:effectLst/>
                <a:latin typeface="Georgia" panose="02040502050405020303" pitchFamily="18" charset="0"/>
                <a:cs typeface="Georgia" panose="02040502050405020303" pitchFamily="18" charset="0"/>
              </a:rPr>
              <a:t>Any </a:t>
            </a:r>
            <a:r>
              <a:rPr lang="en-IN" sz="1800" b="0" i="0" u="none" strike="noStrike" spc="-5" dirty="0">
                <a:solidFill>
                  <a:srgbClr val="000000"/>
                </a:solidFill>
                <a:effectLst/>
                <a:latin typeface="Georgia" panose="02040502050405020303" pitchFamily="18" charset="0"/>
                <a:cs typeface="Georgia" panose="02040502050405020303" pitchFamily="18" charset="0"/>
              </a:rPr>
              <a:t>defect </a:t>
            </a:r>
            <a:r>
              <a:rPr lang="en-IN" sz="1800" b="0" i="0" u="none" strike="noStrike" spc="-20" dirty="0">
                <a:solidFill>
                  <a:srgbClr val="000000"/>
                </a:solidFill>
                <a:effectLst/>
                <a:latin typeface="Georgia" panose="02040502050405020303" pitchFamily="18" charset="0"/>
                <a:cs typeface="Georgia" panose="02040502050405020303" pitchFamily="18" charset="0"/>
              </a:rPr>
              <a:t>in sensory attributes in </a:t>
            </a:r>
            <a:r>
              <a:rPr lang="en-IN" sz="1800" b="0" i="0" u="none" strike="noStrike" spc="-15" dirty="0">
                <a:solidFill>
                  <a:srgbClr val="000000"/>
                </a:solidFill>
                <a:effectLst/>
                <a:latin typeface="Georgia" panose="02040502050405020303" pitchFamily="18" charset="0"/>
                <a:cs typeface="Georgia" panose="02040502050405020303" pitchFamily="18" charset="0"/>
              </a:rPr>
              <a:t>milk </a:t>
            </a:r>
            <a:r>
              <a:rPr lang="en-IN" sz="1800" b="0" i="0" u="none" strike="noStrike" spc="-35" dirty="0">
                <a:solidFill>
                  <a:srgbClr val="000000"/>
                </a:solidFill>
                <a:effectLst/>
                <a:latin typeface="Georgia" panose="02040502050405020303" pitchFamily="18" charset="0"/>
                <a:cs typeface="Georgia" panose="02040502050405020303" pitchFamily="18" charset="0"/>
              </a:rPr>
              <a:t>is </a:t>
            </a:r>
            <a:r>
              <a:rPr lang="en-IN" sz="1800" b="0" i="0" u="none" strike="noStrike" spc="-15" dirty="0">
                <a:solidFill>
                  <a:srgbClr val="000000"/>
                </a:solidFill>
                <a:effectLst/>
                <a:latin typeface="Georgia" panose="02040502050405020303" pitchFamily="18" charset="0"/>
                <a:cs typeface="Georgia" panose="02040502050405020303" pitchFamily="18" charset="0"/>
              </a:rPr>
              <a:t>quickly </a:t>
            </a:r>
            <a:r>
              <a:rPr lang="en-IN" sz="1800" b="0" i="0" u="none" strike="noStrike" spc="-10" dirty="0">
                <a:solidFill>
                  <a:srgbClr val="000000"/>
                </a:solidFill>
                <a:effectLst/>
                <a:latin typeface="Georgia" panose="02040502050405020303" pitchFamily="18" charset="0"/>
                <a:cs typeface="Georgia" panose="02040502050405020303" pitchFamily="18" charset="0"/>
              </a:rPr>
              <a:t>detected  </a:t>
            </a:r>
            <a:r>
              <a:rPr lang="en-IN" sz="1800" b="0" i="0" u="none" strike="noStrike" spc="-15" dirty="0">
                <a:solidFill>
                  <a:srgbClr val="000000"/>
                </a:solidFill>
                <a:effectLst/>
                <a:latin typeface="Georgia" panose="02040502050405020303" pitchFamily="18" charset="0"/>
                <a:cs typeface="Georgia" panose="02040502050405020303" pitchFamily="18" charset="0"/>
              </a:rPr>
              <a:t>at </a:t>
            </a:r>
            <a:r>
              <a:rPr lang="en-IN" sz="1800" b="0" i="0" u="none" strike="noStrike" spc="-10" dirty="0">
                <a:solidFill>
                  <a:srgbClr val="000000"/>
                </a:solidFill>
                <a:effectLst/>
                <a:latin typeface="Georgia" panose="02040502050405020303" pitchFamily="18" charset="0"/>
                <a:cs typeface="Georgia" panose="02040502050405020303" pitchFamily="18" charset="0"/>
              </a:rPr>
              <a:t>the </a:t>
            </a:r>
            <a:r>
              <a:rPr lang="en-IN" sz="1800" b="0" i="0" u="none" strike="noStrike" spc="-20" dirty="0">
                <a:solidFill>
                  <a:srgbClr val="000000"/>
                </a:solidFill>
                <a:effectLst/>
                <a:latin typeface="Georgia" panose="02040502050405020303" pitchFamily="18" charset="0"/>
                <a:cs typeface="Georgia" panose="02040502050405020303" pitchFamily="18" charset="0"/>
              </a:rPr>
              <a:t>reception</a:t>
            </a:r>
            <a:r>
              <a:rPr lang="en-IN" sz="1800" b="0" i="0" u="none" strike="noStrike" spc="-100" dirty="0">
                <a:solidFill>
                  <a:srgbClr val="000000"/>
                </a:solidFill>
                <a:effectLst/>
                <a:latin typeface="Georgia" panose="02040502050405020303" pitchFamily="18" charset="0"/>
                <a:cs typeface="Georgia" panose="02040502050405020303" pitchFamily="18" charset="0"/>
              </a:rPr>
              <a:t> </a:t>
            </a:r>
            <a:r>
              <a:rPr lang="en-IN" sz="1800" b="0" i="0" u="none" strike="noStrike" spc="-5" dirty="0">
                <a:solidFill>
                  <a:srgbClr val="000000"/>
                </a:solidFill>
                <a:effectLst/>
                <a:latin typeface="Georgia" panose="02040502050405020303" pitchFamily="18" charset="0"/>
                <a:cs typeface="Georgia" panose="02040502050405020303" pitchFamily="18" charset="0"/>
              </a:rPr>
              <a:t>dock</a:t>
            </a:r>
            <a:endParaRPr lang="en-IN" sz="1800" b="0" i="0" u="none" strike="noStrike" dirty="0">
              <a:effectLst/>
              <a:latin typeface="Arial" panose="020B0604020202020204" pitchFamily="34" charset="0"/>
            </a:endParaRPr>
          </a:p>
          <a:p>
            <a:pPr marL="384048" marR="393192" indent="-164592" algn="just" fontAlgn="t">
              <a:lnSpc>
                <a:spcPct val="150000"/>
              </a:lnSpc>
              <a:spcBef>
                <a:spcPts val="310"/>
              </a:spcBef>
              <a:spcAft>
                <a:spcPts val="0"/>
              </a:spcAft>
              <a:tabLst>
                <a:tab pos="384175" algn="l"/>
              </a:tabLst>
            </a:pPr>
            <a:r>
              <a:rPr lang="en-IN" sz="1800" b="0" i="0" u="none" strike="noStrike" dirty="0">
                <a:solidFill>
                  <a:srgbClr val="000000"/>
                </a:solidFill>
                <a:effectLst/>
                <a:latin typeface="Georgia" panose="02040502050405020303" pitchFamily="18" charset="0"/>
                <a:cs typeface="Georgia" panose="02040502050405020303" pitchFamily="18" charset="0"/>
              </a:rPr>
              <a:t>Other </a:t>
            </a:r>
            <a:r>
              <a:rPr lang="en-IN" sz="1800" b="0" i="0" u="none" strike="noStrike" spc="-45" dirty="0">
                <a:solidFill>
                  <a:srgbClr val="000000"/>
                </a:solidFill>
                <a:effectLst/>
                <a:latin typeface="Georgia" panose="02040502050405020303" pitchFamily="18" charset="0"/>
                <a:cs typeface="Georgia" panose="02040502050405020303" pitchFamily="18" charset="0"/>
              </a:rPr>
              <a:t>raw </a:t>
            </a:r>
            <a:r>
              <a:rPr lang="en-IN" sz="1800" b="0" i="0" u="none" strike="noStrike" spc="-25" dirty="0">
                <a:solidFill>
                  <a:srgbClr val="000000"/>
                </a:solidFill>
                <a:effectLst/>
                <a:latin typeface="Georgia" panose="02040502050405020303" pitchFamily="18" charset="0"/>
                <a:cs typeface="Georgia" panose="02040502050405020303" pitchFamily="18" charset="0"/>
              </a:rPr>
              <a:t>materials e.g., </a:t>
            </a:r>
            <a:r>
              <a:rPr lang="en-IN" sz="1800" b="0" i="0" u="none" strike="noStrike" spc="-40" dirty="0">
                <a:solidFill>
                  <a:srgbClr val="000000"/>
                </a:solidFill>
                <a:effectLst/>
                <a:latin typeface="Georgia" panose="02040502050405020303" pitchFamily="18" charset="0"/>
                <a:cs typeface="Georgia" panose="02040502050405020303" pitchFamily="18" charset="0"/>
              </a:rPr>
              <a:t>sugar, </a:t>
            </a:r>
            <a:r>
              <a:rPr lang="en-IN" sz="1800" b="0" i="0" u="none" strike="noStrike" spc="-25" dirty="0">
                <a:solidFill>
                  <a:srgbClr val="000000"/>
                </a:solidFill>
                <a:effectLst/>
                <a:latin typeface="Georgia" panose="02040502050405020303" pitchFamily="18" charset="0"/>
                <a:cs typeface="Georgia" panose="02040502050405020303" pitchFamily="18" charset="0"/>
              </a:rPr>
              <a:t>stabilizer, </a:t>
            </a:r>
            <a:r>
              <a:rPr lang="en-IN" sz="1800" b="0" i="0" u="none" strike="noStrike" spc="-20" dirty="0">
                <a:solidFill>
                  <a:srgbClr val="000000"/>
                </a:solidFill>
                <a:effectLst/>
                <a:latin typeface="Georgia" panose="02040502050405020303" pitchFamily="18" charset="0"/>
                <a:cs typeface="Georgia" panose="02040502050405020303" pitchFamily="18" charset="0"/>
              </a:rPr>
              <a:t>emulsifiers,  </a:t>
            </a:r>
            <a:r>
              <a:rPr lang="en-IN" sz="1800" b="0" i="0" u="none" strike="noStrike" spc="-15" dirty="0">
                <a:solidFill>
                  <a:srgbClr val="000000"/>
                </a:solidFill>
                <a:effectLst/>
                <a:latin typeface="Georgia" panose="02040502050405020303" pitchFamily="18" charset="0"/>
                <a:cs typeface="Georgia" panose="02040502050405020303" pitchFamily="18" charset="0"/>
              </a:rPr>
              <a:t>flavouring </a:t>
            </a:r>
            <a:r>
              <a:rPr lang="en-IN" sz="1800" b="0" i="0" u="none" strike="noStrike" spc="-50" dirty="0">
                <a:solidFill>
                  <a:srgbClr val="000000"/>
                </a:solidFill>
                <a:effectLst/>
                <a:latin typeface="Georgia" panose="02040502050405020303" pitchFamily="18" charset="0"/>
                <a:cs typeface="Georgia" panose="02040502050405020303" pitchFamily="18" charset="0"/>
              </a:rPr>
              <a:t>&amp; </a:t>
            </a:r>
            <a:r>
              <a:rPr lang="en-IN" sz="1800" b="0" i="0" u="none" strike="noStrike" spc="-15" dirty="0">
                <a:solidFill>
                  <a:srgbClr val="000000"/>
                </a:solidFill>
                <a:effectLst/>
                <a:latin typeface="Georgia" panose="02040502050405020303" pitchFamily="18" charset="0"/>
                <a:cs typeface="Georgia" panose="02040502050405020303" pitchFamily="18" charset="0"/>
              </a:rPr>
              <a:t>colouring </a:t>
            </a:r>
            <a:r>
              <a:rPr lang="en-IN" sz="1800" b="0" i="0" u="none" strike="noStrike" spc="-25" dirty="0">
                <a:solidFill>
                  <a:srgbClr val="000000"/>
                </a:solidFill>
                <a:effectLst/>
                <a:latin typeface="Georgia" panose="02040502050405020303" pitchFamily="18" charset="0"/>
                <a:cs typeface="Georgia" panose="02040502050405020303" pitchFamily="18" charset="0"/>
              </a:rPr>
              <a:t>substances </a:t>
            </a:r>
            <a:r>
              <a:rPr lang="en-IN" sz="1800" b="0" i="0" u="none" strike="noStrike" spc="-35" dirty="0">
                <a:solidFill>
                  <a:srgbClr val="000000"/>
                </a:solidFill>
                <a:effectLst/>
                <a:latin typeface="Georgia" panose="02040502050405020303" pitchFamily="18" charset="0"/>
                <a:cs typeface="Georgia" panose="02040502050405020303" pitchFamily="18" charset="0"/>
              </a:rPr>
              <a:t>are </a:t>
            </a:r>
            <a:r>
              <a:rPr lang="en-IN" sz="1800" b="0" i="0" u="none" strike="noStrike" spc="-25" dirty="0">
                <a:solidFill>
                  <a:srgbClr val="000000"/>
                </a:solidFill>
                <a:effectLst/>
                <a:latin typeface="Georgia" panose="02040502050405020303" pitchFamily="18" charset="0"/>
                <a:cs typeface="Georgia" panose="02040502050405020303" pitchFamily="18" charset="0"/>
              </a:rPr>
              <a:t>examined </a:t>
            </a:r>
            <a:r>
              <a:rPr lang="en-IN" sz="1800" b="0" i="0" u="none" strike="noStrike" spc="-20" dirty="0">
                <a:solidFill>
                  <a:srgbClr val="000000"/>
                </a:solidFill>
                <a:effectLst/>
                <a:latin typeface="Georgia" panose="02040502050405020303" pitchFamily="18" charset="0"/>
                <a:cs typeface="Georgia" panose="02040502050405020303" pitchFamily="18" charset="0"/>
              </a:rPr>
              <a:t>for  organoleptic</a:t>
            </a:r>
            <a:r>
              <a:rPr lang="en-IN" sz="1800" b="0" i="0" u="none" strike="noStrike" spc="-30" dirty="0">
                <a:solidFill>
                  <a:srgbClr val="000000"/>
                </a:solidFill>
                <a:effectLst/>
                <a:latin typeface="Georgia" panose="02040502050405020303" pitchFamily="18" charset="0"/>
                <a:cs typeface="Georgia" panose="02040502050405020303" pitchFamily="18" charset="0"/>
              </a:rPr>
              <a:t> </a:t>
            </a:r>
            <a:r>
              <a:rPr lang="en-IN" sz="1800" b="0" i="0" u="none" strike="noStrike" spc="-25" dirty="0">
                <a:solidFill>
                  <a:srgbClr val="000000"/>
                </a:solidFill>
                <a:effectLst/>
                <a:latin typeface="Georgia" panose="02040502050405020303" pitchFamily="18" charset="0"/>
                <a:cs typeface="Georgia" panose="02040502050405020303" pitchFamily="18" charset="0"/>
              </a:rPr>
              <a:t>attributes.</a:t>
            </a:r>
            <a:endParaRPr lang="en-IN" sz="1800" b="0" i="0" u="none" strike="noStrike" dirty="0">
              <a:effectLst/>
              <a:latin typeface="Arial" panose="020B0604020202020204" pitchFamily="34" charset="0"/>
            </a:endParaRPr>
          </a:p>
          <a:p>
            <a:pPr marL="36576" indent="0" algn="just" fontAlgn="t">
              <a:lnSpc>
                <a:spcPct val="150000"/>
              </a:lnSpc>
              <a:spcBef>
                <a:spcPts val="350"/>
              </a:spcBef>
              <a:spcAft>
                <a:spcPts val="0"/>
              </a:spcAft>
              <a:buNone/>
              <a:tabLst>
                <a:tab pos="268605" algn="l"/>
              </a:tabLst>
            </a:pPr>
            <a:r>
              <a:rPr lang="en-IN" sz="1800" b="0" i="0" u="none" strike="noStrike" spc="-25" dirty="0">
                <a:solidFill>
                  <a:srgbClr val="000000"/>
                </a:solidFill>
                <a:effectLst/>
                <a:latin typeface="Georgia" panose="02040502050405020303" pitchFamily="18" charset="0"/>
                <a:cs typeface="Georgia" panose="02040502050405020303" pitchFamily="18" charset="0"/>
              </a:rPr>
              <a:t>2. New </a:t>
            </a:r>
            <a:r>
              <a:rPr lang="en-IN" sz="1800" b="0" i="0" u="none" strike="noStrike" spc="-15" dirty="0">
                <a:solidFill>
                  <a:srgbClr val="000000"/>
                </a:solidFill>
                <a:effectLst/>
                <a:latin typeface="Georgia" panose="02040502050405020303" pitchFamily="18" charset="0"/>
                <a:cs typeface="Georgia" panose="02040502050405020303" pitchFamily="18" charset="0"/>
              </a:rPr>
              <a:t>Product</a:t>
            </a:r>
            <a:r>
              <a:rPr lang="en-IN" sz="1800" b="0" i="0" u="none" strike="noStrike" spc="-100" dirty="0">
                <a:solidFill>
                  <a:srgbClr val="000000"/>
                </a:solidFill>
                <a:effectLst/>
                <a:latin typeface="Georgia" panose="02040502050405020303" pitchFamily="18" charset="0"/>
                <a:cs typeface="Georgia" panose="02040502050405020303" pitchFamily="18" charset="0"/>
              </a:rPr>
              <a:t> </a:t>
            </a:r>
            <a:r>
              <a:rPr lang="en-IN" sz="1800" b="0" i="0" u="none" strike="noStrike" spc="-20" dirty="0">
                <a:solidFill>
                  <a:srgbClr val="000000"/>
                </a:solidFill>
                <a:effectLst/>
                <a:latin typeface="Georgia" panose="02040502050405020303" pitchFamily="18" charset="0"/>
                <a:cs typeface="Georgia" panose="02040502050405020303" pitchFamily="18" charset="0"/>
              </a:rPr>
              <a:t>Development:</a:t>
            </a:r>
            <a:endParaRPr lang="en-IN" sz="1800" b="0" i="0" u="none" strike="noStrike" dirty="0">
              <a:effectLst/>
              <a:latin typeface="Arial" panose="020B0604020202020204" pitchFamily="34" charset="0"/>
            </a:endParaRPr>
          </a:p>
          <a:p>
            <a:pPr marL="384048" indent="-164592" algn="just" fontAlgn="t">
              <a:lnSpc>
                <a:spcPct val="150000"/>
              </a:lnSpc>
              <a:spcBef>
                <a:spcPts val="345"/>
              </a:spcBef>
              <a:spcAft>
                <a:spcPts val="0"/>
              </a:spcAft>
              <a:tabLst>
                <a:tab pos="384175" algn="l"/>
              </a:tabLst>
            </a:pPr>
            <a:r>
              <a:rPr lang="en-IN" sz="1800" b="0" i="0" u="none" strike="noStrike" spc="-30" dirty="0">
                <a:solidFill>
                  <a:srgbClr val="000000"/>
                </a:solidFill>
                <a:effectLst/>
                <a:latin typeface="Georgia" panose="02040502050405020303" pitchFamily="18" charset="0"/>
                <a:cs typeface="Georgia" panose="02040502050405020303" pitchFamily="18" charset="0"/>
              </a:rPr>
              <a:t>Recipe </a:t>
            </a:r>
            <a:r>
              <a:rPr lang="en-IN" sz="1800" b="0" i="0" u="none" strike="noStrike" spc="-20" dirty="0">
                <a:solidFill>
                  <a:srgbClr val="000000"/>
                </a:solidFill>
                <a:effectLst/>
                <a:latin typeface="Georgia" panose="02040502050405020303" pitchFamily="18" charset="0"/>
                <a:cs typeface="Georgia" panose="02040502050405020303" pitchFamily="18" charset="0"/>
              </a:rPr>
              <a:t>finalization: </a:t>
            </a:r>
            <a:r>
              <a:rPr lang="en-IN" sz="1800" b="0" i="0" u="none" strike="noStrike" spc="-10" dirty="0">
                <a:solidFill>
                  <a:srgbClr val="000000"/>
                </a:solidFill>
                <a:effectLst/>
                <a:latin typeface="Georgia" panose="02040502050405020303" pitchFamily="18" charset="0"/>
                <a:cs typeface="Georgia" panose="02040502050405020303" pitchFamily="18" charset="0"/>
              </a:rPr>
              <a:t>on the </a:t>
            </a:r>
            <a:r>
              <a:rPr lang="en-IN" sz="1800" b="0" i="0" u="none" strike="noStrike" spc="-30" dirty="0">
                <a:solidFill>
                  <a:srgbClr val="000000"/>
                </a:solidFill>
                <a:effectLst/>
                <a:latin typeface="Georgia" panose="02040502050405020303" pitchFamily="18" charset="0"/>
                <a:cs typeface="Georgia" panose="02040502050405020303" pitchFamily="18" charset="0"/>
              </a:rPr>
              <a:t>basis </a:t>
            </a:r>
            <a:r>
              <a:rPr lang="en-IN" sz="1800" b="0" i="0" u="none" strike="noStrike" spc="-15" dirty="0">
                <a:solidFill>
                  <a:srgbClr val="000000"/>
                </a:solidFill>
                <a:effectLst/>
                <a:latin typeface="Georgia" panose="02040502050405020303" pitchFamily="18" charset="0"/>
                <a:cs typeface="Georgia" panose="02040502050405020303" pitchFamily="18" charset="0"/>
              </a:rPr>
              <a:t>of </a:t>
            </a:r>
            <a:r>
              <a:rPr lang="en-IN" sz="1800" b="0" i="0" u="none" strike="noStrike" spc="-20" dirty="0">
                <a:solidFill>
                  <a:srgbClr val="000000"/>
                </a:solidFill>
                <a:effectLst/>
                <a:latin typeface="Georgia" panose="02040502050405020303" pitchFamily="18" charset="0"/>
                <a:cs typeface="Georgia" panose="02040502050405020303" pitchFamily="18" charset="0"/>
              </a:rPr>
              <a:t>sensory evaluation</a:t>
            </a:r>
            <a:r>
              <a:rPr lang="en-IN" sz="1800" b="0" i="0" u="none" strike="noStrike" spc="20" dirty="0">
                <a:solidFill>
                  <a:srgbClr val="000000"/>
                </a:solidFill>
                <a:effectLst/>
                <a:latin typeface="Georgia" panose="02040502050405020303" pitchFamily="18" charset="0"/>
                <a:cs typeface="Georgia" panose="02040502050405020303" pitchFamily="18" charset="0"/>
              </a:rPr>
              <a:t> </a:t>
            </a:r>
            <a:r>
              <a:rPr lang="en-IN" sz="1800" b="0" i="0" u="none" strike="noStrike" spc="-25" dirty="0">
                <a:solidFill>
                  <a:srgbClr val="000000"/>
                </a:solidFill>
                <a:effectLst/>
                <a:latin typeface="Georgia" panose="02040502050405020303" pitchFamily="18" charset="0"/>
                <a:cs typeface="Georgia" panose="02040502050405020303" pitchFamily="18" charset="0"/>
              </a:rPr>
              <a:t>only</a:t>
            </a:r>
            <a:endParaRPr lang="en-IN" sz="1800" b="0" i="0" u="none" strike="noStrike" dirty="0">
              <a:effectLst/>
              <a:latin typeface="Arial" panose="020B0604020202020204" pitchFamily="34" charset="0"/>
            </a:endParaRPr>
          </a:p>
          <a:p>
            <a:pPr marL="384048" marR="146304" indent="-164592" algn="just" fontAlgn="t">
              <a:lnSpc>
                <a:spcPct val="150000"/>
              </a:lnSpc>
              <a:spcBef>
                <a:spcPts val="315"/>
              </a:spcBef>
              <a:spcAft>
                <a:spcPts val="0"/>
              </a:spcAft>
              <a:tabLst>
                <a:tab pos="384175" algn="l"/>
              </a:tabLst>
            </a:pPr>
            <a:r>
              <a:rPr lang="en-IN" sz="1800" b="0" i="0" u="none" strike="noStrike" spc="-45" dirty="0">
                <a:solidFill>
                  <a:srgbClr val="000000"/>
                </a:solidFill>
                <a:effectLst/>
                <a:latin typeface="Georgia" panose="02040502050405020303" pitchFamily="18" charset="0"/>
                <a:cs typeface="Georgia" panose="02040502050405020303" pitchFamily="18" charset="0"/>
              </a:rPr>
              <a:t>90% </a:t>
            </a:r>
            <a:r>
              <a:rPr lang="en-IN" sz="1800" b="0" i="0" u="none" strike="noStrike" spc="-15" dirty="0">
                <a:solidFill>
                  <a:srgbClr val="000000"/>
                </a:solidFill>
                <a:effectLst/>
                <a:latin typeface="Georgia" panose="02040502050405020303" pitchFamily="18" charset="0"/>
                <a:cs typeface="Georgia" panose="02040502050405020303" pitchFamily="18" charset="0"/>
              </a:rPr>
              <a:t>of </a:t>
            </a:r>
            <a:r>
              <a:rPr lang="en-IN" sz="1800" b="0" i="0" u="none" strike="noStrike" spc="-10" dirty="0">
                <a:solidFill>
                  <a:srgbClr val="000000"/>
                </a:solidFill>
                <a:effectLst/>
                <a:latin typeface="Georgia" panose="02040502050405020303" pitchFamily="18" charset="0"/>
                <a:cs typeface="Georgia" panose="02040502050405020303" pitchFamily="18" charset="0"/>
              </a:rPr>
              <a:t>the </a:t>
            </a:r>
            <a:r>
              <a:rPr lang="en-IN" sz="1800" b="0" i="0" u="none" strike="noStrike" spc="-20" dirty="0">
                <a:solidFill>
                  <a:srgbClr val="000000"/>
                </a:solidFill>
                <a:effectLst/>
                <a:latin typeface="Georgia" panose="02040502050405020303" pitchFamily="18" charset="0"/>
                <a:cs typeface="Georgia" panose="02040502050405020303" pitchFamily="18" charset="0"/>
              </a:rPr>
              <a:t>new </a:t>
            </a:r>
            <a:r>
              <a:rPr lang="en-IN" sz="1800" b="0" i="0" u="none" strike="noStrike" spc="-15" dirty="0">
                <a:solidFill>
                  <a:srgbClr val="000000"/>
                </a:solidFill>
                <a:effectLst/>
                <a:latin typeface="Georgia" panose="02040502050405020303" pitchFamily="18" charset="0"/>
                <a:cs typeface="Georgia" panose="02040502050405020303" pitchFamily="18" charset="0"/>
              </a:rPr>
              <a:t>products launched </a:t>
            </a:r>
            <a:r>
              <a:rPr lang="en-IN" sz="1800" b="0" i="0" u="none" strike="noStrike" spc="-20" dirty="0">
                <a:solidFill>
                  <a:srgbClr val="000000"/>
                </a:solidFill>
                <a:effectLst/>
                <a:latin typeface="Georgia" panose="02040502050405020303" pitchFamily="18" charset="0"/>
                <a:cs typeface="Georgia" panose="02040502050405020303" pitchFamily="18" charset="0"/>
              </a:rPr>
              <a:t>in </a:t>
            </a:r>
            <a:r>
              <a:rPr lang="en-IN" sz="1800" b="0" i="0" u="none" strike="noStrike" spc="-10" dirty="0">
                <a:solidFill>
                  <a:srgbClr val="000000"/>
                </a:solidFill>
                <a:effectLst/>
                <a:latin typeface="Georgia" panose="02040502050405020303" pitchFamily="18" charset="0"/>
                <a:cs typeface="Georgia" panose="02040502050405020303" pitchFamily="18" charset="0"/>
              </a:rPr>
              <a:t>the </a:t>
            </a:r>
            <a:r>
              <a:rPr lang="en-IN" sz="1800" b="0" i="0" u="none" strike="noStrike" spc="-25" dirty="0">
                <a:solidFill>
                  <a:srgbClr val="000000"/>
                </a:solidFill>
                <a:effectLst/>
                <a:latin typeface="Georgia" panose="02040502050405020303" pitchFamily="18" charset="0"/>
                <a:cs typeface="Georgia" panose="02040502050405020303" pitchFamily="18" charset="0"/>
              </a:rPr>
              <a:t>market fail </a:t>
            </a:r>
            <a:r>
              <a:rPr lang="en-IN" sz="1800" b="0" i="0" u="none" strike="noStrike" spc="-10" dirty="0">
                <a:solidFill>
                  <a:srgbClr val="000000"/>
                </a:solidFill>
                <a:effectLst/>
                <a:latin typeface="Georgia" panose="02040502050405020303" pitchFamily="18" charset="0"/>
                <a:cs typeface="Georgia" panose="02040502050405020303" pitchFamily="18" charset="0"/>
              </a:rPr>
              <a:t>due  </a:t>
            </a:r>
            <a:r>
              <a:rPr lang="en-IN" sz="1800" b="0" i="0" u="none" strike="noStrike" spc="-15" dirty="0">
                <a:solidFill>
                  <a:srgbClr val="000000"/>
                </a:solidFill>
                <a:effectLst/>
                <a:latin typeface="Georgia" panose="02040502050405020303" pitchFamily="18" charset="0"/>
                <a:cs typeface="Georgia" panose="02040502050405020303" pitchFamily="18" charset="0"/>
              </a:rPr>
              <a:t>to </a:t>
            </a:r>
            <a:r>
              <a:rPr lang="en-IN" sz="1800" b="0" i="0" u="none" strike="noStrike" spc="-20" dirty="0">
                <a:solidFill>
                  <a:srgbClr val="000000"/>
                </a:solidFill>
                <a:effectLst/>
                <a:latin typeface="Georgia" panose="02040502050405020303" pitchFamily="18" charset="0"/>
                <a:cs typeface="Georgia" panose="02040502050405020303" pitchFamily="18" charset="0"/>
              </a:rPr>
              <a:t>poor sensory</a:t>
            </a:r>
            <a:r>
              <a:rPr lang="en-IN" sz="1800" b="0" i="0" u="none" strike="noStrike" spc="-120" dirty="0">
                <a:solidFill>
                  <a:srgbClr val="000000"/>
                </a:solidFill>
                <a:effectLst/>
                <a:latin typeface="Georgia" panose="02040502050405020303" pitchFamily="18" charset="0"/>
                <a:cs typeface="Georgia" panose="02040502050405020303" pitchFamily="18" charset="0"/>
              </a:rPr>
              <a:t> </a:t>
            </a:r>
            <a:r>
              <a:rPr lang="en-IN" sz="1800" b="0" i="0" u="none" strike="noStrike" spc="-25" dirty="0">
                <a:solidFill>
                  <a:srgbClr val="000000"/>
                </a:solidFill>
                <a:effectLst/>
                <a:latin typeface="Georgia" panose="02040502050405020303" pitchFamily="18" charset="0"/>
                <a:cs typeface="Georgia" panose="02040502050405020303" pitchFamily="18" charset="0"/>
              </a:rPr>
              <a:t>attributes.</a:t>
            </a:r>
            <a:endParaRPr lang="en-IN" sz="1800" b="0" i="0" u="none" strike="noStrike" dirty="0">
              <a:effectLst/>
              <a:latin typeface="Arial" panose="020B0604020202020204" pitchFamily="34" charset="0"/>
            </a:endParaRPr>
          </a:p>
          <a:p>
            <a:pPr marL="384048" marR="155448" indent="-164592" algn="just" fontAlgn="t">
              <a:lnSpc>
                <a:spcPct val="150000"/>
              </a:lnSpc>
              <a:spcBef>
                <a:spcPts val="310"/>
              </a:spcBef>
              <a:spcAft>
                <a:spcPts val="0"/>
              </a:spcAft>
              <a:tabLst>
                <a:tab pos="384175" algn="l"/>
              </a:tabLst>
            </a:pPr>
            <a:r>
              <a:rPr lang="en-IN" sz="1800" b="0" i="0" u="none" strike="noStrike" spc="-15" dirty="0">
                <a:solidFill>
                  <a:srgbClr val="000000"/>
                </a:solidFill>
                <a:effectLst/>
                <a:latin typeface="Georgia" panose="02040502050405020303" pitchFamily="18" charset="0"/>
                <a:cs typeface="Georgia" panose="02040502050405020303" pitchFamily="18" charset="0"/>
              </a:rPr>
              <a:t>Adoption of </a:t>
            </a:r>
            <a:r>
              <a:rPr lang="en-IN" sz="1800" b="0" i="0" u="none" strike="noStrike" spc="-30" dirty="0">
                <a:solidFill>
                  <a:srgbClr val="000000"/>
                </a:solidFill>
                <a:effectLst/>
                <a:latin typeface="Georgia" panose="02040502050405020303" pitchFamily="18" charset="0"/>
                <a:cs typeface="Georgia" panose="02040502050405020303" pitchFamily="18" charset="0"/>
              </a:rPr>
              <a:t>appropriate </a:t>
            </a:r>
            <a:r>
              <a:rPr lang="en-IN" sz="1800" b="0" i="0" u="none" strike="noStrike" spc="-20" dirty="0">
                <a:solidFill>
                  <a:srgbClr val="000000"/>
                </a:solidFill>
                <a:effectLst/>
                <a:latin typeface="Georgia" panose="02040502050405020303" pitchFamily="18" charset="0"/>
                <a:cs typeface="Georgia" panose="02040502050405020303" pitchFamily="18" charset="0"/>
              </a:rPr>
              <a:t>sensory </a:t>
            </a:r>
            <a:r>
              <a:rPr lang="en-IN" sz="1800" b="0" i="0" u="none" strike="noStrike" spc="-10" dirty="0">
                <a:solidFill>
                  <a:srgbClr val="000000"/>
                </a:solidFill>
                <a:effectLst/>
                <a:latin typeface="Georgia" panose="02040502050405020303" pitchFamily="18" charset="0"/>
                <a:cs typeface="Georgia" panose="02040502050405020303" pitchFamily="18" charset="0"/>
              </a:rPr>
              <a:t>method </a:t>
            </a:r>
            <a:r>
              <a:rPr lang="en-IN" sz="1800" b="0" i="0" u="none" strike="noStrike" spc="-20" dirty="0">
                <a:solidFill>
                  <a:srgbClr val="000000"/>
                </a:solidFill>
                <a:effectLst/>
                <a:latin typeface="Georgia" panose="02040502050405020303" pitchFamily="18" charset="0"/>
                <a:cs typeface="Georgia" panose="02040502050405020303" pitchFamily="18" charset="0"/>
              </a:rPr>
              <a:t>during </a:t>
            </a:r>
            <a:r>
              <a:rPr lang="en-IN" sz="1800" b="0" i="0" u="none" strike="noStrike" spc="-15" dirty="0">
                <a:solidFill>
                  <a:srgbClr val="000000"/>
                </a:solidFill>
                <a:effectLst/>
                <a:latin typeface="Georgia" panose="02040502050405020303" pitchFamily="18" charset="0"/>
                <a:cs typeface="Georgia" panose="02040502050405020303" pitchFamily="18" charset="0"/>
              </a:rPr>
              <a:t>product  development </a:t>
            </a:r>
            <a:r>
              <a:rPr lang="en-IN" sz="1800" b="0" i="0" u="none" strike="noStrike" spc="-35" dirty="0">
                <a:solidFill>
                  <a:srgbClr val="000000"/>
                </a:solidFill>
                <a:effectLst/>
                <a:latin typeface="Georgia" panose="02040502050405020303" pitchFamily="18" charset="0"/>
                <a:cs typeface="Georgia" panose="02040502050405020303" pitchFamily="18" charset="0"/>
              </a:rPr>
              <a:t>is </a:t>
            </a:r>
            <a:r>
              <a:rPr lang="en-IN" sz="1800" b="0" i="0" u="none" strike="noStrike" spc="-20" dirty="0">
                <a:solidFill>
                  <a:srgbClr val="000000"/>
                </a:solidFill>
                <a:effectLst/>
                <a:latin typeface="Georgia" panose="02040502050405020303" pitchFamily="18" charset="0"/>
                <a:cs typeface="Georgia" panose="02040502050405020303" pitchFamily="18" charset="0"/>
              </a:rPr>
              <a:t>very</a:t>
            </a:r>
            <a:r>
              <a:rPr lang="en-IN" sz="1800" b="0" i="0" u="none" strike="noStrike" spc="-85" dirty="0">
                <a:solidFill>
                  <a:srgbClr val="000000"/>
                </a:solidFill>
                <a:effectLst/>
                <a:latin typeface="Georgia" panose="02040502050405020303" pitchFamily="18" charset="0"/>
                <a:cs typeface="Georgia" panose="02040502050405020303" pitchFamily="18" charset="0"/>
              </a:rPr>
              <a:t> </a:t>
            </a:r>
            <a:r>
              <a:rPr lang="en-IN" sz="1800" b="0" i="0" u="none" strike="noStrike" spc="-20" dirty="0">
                <a:solidFill>
                  <a:srgbClr val="000000"/>
                </a:solidFill>
                <a:effectLst/>
                <a:latin typeface="Georgia" panose="02040502050405020303" pitchFamily="18" charset="0"/>
                <a:cs typeface="Georgia" panose="02040502050405020303" pitchFamily="18" charset="0"/>
              </a:rPr>
              <a:t>important</a:t>
            </a:r>
            <a:endParaRPr lang="en-IN" sz="1800" b="0" i="0" u="none" strike="noStrike" dirty="0">
              <a:effectLst/>
              <a:latin typeface="Arial" panose="020B0604020202020204" pitchFamily="34" charset="0"/>
            </a:endParaRP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6151164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3BACE0-96C6-440F-AC5C-FA3F3C8E3D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N" sz="4400" i="0" u="none" strike="noStrike" spc="-5" dirty="0">
                <a:solidFill>
                  <a:srgbClr val="04607A"/>
                </a:solidFill>
                <a:effectLst/>
                <a:latin typeface="Carlito"/>
                <a:cs typeface="Carlito"/>
              </a:rPr>
              <a:t>Ap</a:t>
            </a:r>
            <a:r>
              <a:rPr lang="en-IN" sz="4400" i="0" strike="noStrike" spc="-5" dirty="0">
                <a:solidFill>
                  <a:srgbClr val="04607A"/>
                </a:solidFill>
                <a:effectLst/>
                <a:uFill>
                  <a:solidFill>
                    <a:srgbClr val="6FC6E9"/>
                  </a:solidFill>
                </a:uFill>
                <a:latin typeface="Carlito"/>
                <a:cs typeface="Carlito"/>
              </a:rPr>
              <a:t>plicatio</a:t>
            </a:r>
            <a:r>
              <a:rPr lang="en-IN" sz="4400" i="0" u="none" strike="noStrike" spc="-5" dirty="0">
                <a:solidFill>
                  <a:srgbClr val="04607A"/>
                </a:solidFill>
                <a:effectLst/>
                <a:latin typeface="Carlito"/>
                <a:cs typeface="Carlito"/>
              </a:rPr>
              <a:t>n </a:t>
            </a:r>
            <a:r>
              <a:rPr lang="en-IN" sz="4400" i="0" u="none" strike="noStrike" dirty="0">
                <a:solidFill>
                  <a:srgbClr val="04607A"/>
                </a:solidFill>
                <a:effectLst/>
                <a:latin typeface="Carlito"/>
                <a:cs typeface="Carlito"/>
              </a:rPr>
              <a:t>of </a:t>
            </a:r>
            <a:r>
              <a:rPr lang="en-IN" sz="4400" i="0" u="none" strike="noStrike" spc="5" dirty="0">
                <a:solidFill>
                  <a:srgbClr val="04607A"/>
                </a:solidFill>
                <a:effectLst/>
                <a:latin typeface="Carlito"/>
                <a:cs typeface="Carlito"/>
              </a:rPr>
              <a:t>Sensory </a:t>
            </a:r>
            <a:r>
              <a:rPr lang="en-IN" sz="4400" i="0" u="none" strike="noStrike" spc="-10" dirty="0">
                <a:solidFill>
                  <a:srgbClr val="04607A"/>
                </a:solidFill>
                <a:effectLst/>
                <a:latin typeface="Carlito"/>
                <a:cs typeface="Carlito"/>
              </a:rPr>
              <a:t>Evaluation</a:t>
            </a:r>
            <a:r>
              <a:rPr lang="en-IN" sz="4400" i="0" u="none" strike="noStrike" spc="-170" dirty="0">
                <a:solidFill>
                  <a:srgbClr val="04607A"/>
                </a:solidFill>
                <a:effectLst/>
                <a:latin typeface="Carlito"/>
                <a:cs typeface="Carlito"/>
              </a:rPr>
              <a:t> </a:t>
            </a:r>
            <a:r>
              <a:rPr lang="en-IN" sz="4400" i="0" u="none" strike="noStrike" spc="-5" dirty="0">
                <a:solidFill>
                  <a:srgbClr val="04607A"/>
                </a:solidFill>
                <a:effectLst/>
                <a:latin typeface="Carlito"/>
                <a:cs typeface="Carlito"/>
              </a:rPr>
              <a:t>in  Dairy </a:t>
            </a:r>
            <a:r>
              <a:rPr lang="en-IN" sz="4400" i="0" u="none" strike="noStrike" spc="5" dirty="0">
                <a:solidFill>
                  <a:srgbClr val="04607A"/>
                </a:solidFill>
                <a:effectLst/>
                <a:latin typeface="Carlito"/>
                <a:cs typeface="Carlito"/>
              </a:rPr>
              <a:t>&amp; </a:t>
            </a:r>
            <a:r>
              <a:rPr lang="en-IN" sz="4400" i="0" u="none" strike="noStrike" spc="-5" dirty="0">
                <a:solidFill>
                  <a:srgbClr val="04607A"/>
                </a:solidFill>
                <a:effectLst/>
                <a:latin typeface="Carlito"/>
                <a:cs typeface="Carlito"/>
              </a:rPr>
              <a:t>Food</a:t>
            </a:r>
            <a:r>
              <a:rPr lang="en-IN" sz="4400" i="0" u="none" strike="noStrike" spc="-70" dirty="0">
                <a:solidFill>
                  <a:srgbClr val="04607A"/>
                </a:solidFill>
                <a:effectLst/>
                <a:latin typeface="Carlito"/>
                <a:cs typeface="Carlito"/>
              </a:rPr>
              <a:t> </a:t>
            </a:r>
            <a:r>
              <a:rPr lang="en-IN" sz="4400" i="0" u="none" strike="noStrike" dirty="0">
                <a:solidFill>
                  <a:srgbClr val="04607A"/>
                </a:solidFill>
                <a:effectLst/>
                <a:latin typeface="Carlito"/>
                <a:cs typeface="Carlito"/>
              </a:rPr>
              <a:t>Industry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449F2C-683B-42C9-9263-8D629DB4D4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algn="l" fontAlgn="t">
              <a:spcBef>
                <a:spcPts val="0"/>
              </a:spcBef>
              <a:spcAft>
                <a:spcPts val="0"/>
              </a:spcAft>
            </a:pPr>
            <a:endParaRPr lang="en-IN" sz="1800" b="0" i="0" u="none" strike="noStrike" dirty="0">
              <a:effectLst/>
              <a:latin typeface="Arial" panose="020B0604020202020204" pitchFamily="34" charset="0"/>
            </a:endParaRPr>
          </a:p>
          <a:p>
            <a:pPr marL="36576" indent="0" algn="just" fontAlgn="t">
              <a:lnSpc>
                <a:spcPct val="150000"/>
              </a:lnSpc>
              <a:spcBef>
                <a:spcPts val="560"/>
              </a:spcBef>
              <a:spcAft>
                <a:spcPts val="0"/>
              </a:spcAft>
              <a:buNone/>
              <a:tabLst>
                <a:tab pos="295910" algn="l"/>
              </a:tabLst>
            </a:pPr>
            <a:r>
              <a:rPr lang="en-IN" sz="1800" b="0" i="0" u="none" strike="noStrike" spc="-10" dirty="0">
                <a:solidFill>
                  <a:srgbClr val="000000"/>
                </a:solidFill>
                <a:effectLst/>
                <a:latin typeface="Georgia" panose="02040502050405020303" pitchFamily="18" charset="0"/>
                <a:cs typeface="Georgia" panose="02040502050405020303" pitchFamily="18" charset="0"/>
              </a:rPr>
              <a:t>3. Cost</a:t>
            </a:r>
            <a:r>
              <a:rPr lang="en-IN" sz="1800" b="0" i="0" u="none" strike="noStrike" spc="-95" dirty="0">
                <a:solidFill>
                  <a:srgbClr val="000000"/>
                </a:solidFill>
                <a:effectLst/>
                <a:latin typeface="Georgia" panose="02040502050405020303" pitchFamily="18" charset="0"/>
                <a:cs typeface="Georgia" panose="02040502050405020303" pitchFamily="18" charset="0"/>
              </a:rPr>
              <a:t> </a:t>
            </a:r>
            <a:r>
              <a:rPr lang="en-IN" sz="1800" b="0" i="0" u="none" strike="noStrike" spc="-20" dirty="0">
                <a:solidFill>
                  <a:srgbClr val="000000"/>
                </a:solidFill>
                <a:effectLst/>
                <a:latin typeface="Georgia" panose="02040502050405020303" pitchFamily="18" charset="0"/>
                <a:cs typeface="Georgia" panose="02040502050405020303" pitchFamily="18" charset="0"/>
              </a:rPr>
              <a:t>reduction:</a:t>
            </a:r>
            <a:endParaRPr lang="en-IN" sz="1800" b="0" i="0" u="none" strike="noStrike" dirty="0">
              <a:effectLst/>
              <a:latin typeface="Arial" panose="020B0604020202020204" pitchFamily="34" charset="0"/>
            </a:endParaRPr>
          </a:p>
          <a:p>
            <a:pPr marL="384048" marR="630936" indent="-164592" algn="just" fontAlgn="t">
              <a:lnSpc>
                <a:spcPct val="150000"/>
              </a:lnSpc>
              <a:spcBef>
                <a:spcPts val="345"/>
              </a:spcBef>
              <a:spcAft>
                <a:spcPts val="0"/>
              </a:spcAft>
              <a:tabLst>
                <a:tab pos="384175" algn="l"/>
              </a:tabLst>
            </a:pPr>
            <a:r>
              <a:rPr lang="en-IN" sz="1800" b="0" i="0" u="none" strike="noStrike" spc="-15" dirty="0">
                <a:solidFill>
                  <a:srgbClr val="000000"/>
                </a:solidFill>
                <a:effectLst/>
                <a:latin typeface="Georgia" panose="02040502050405020303" pitchFamily="18" charset="0"/>
                <a:cs typeface="Georgia" panose="02040502050405020303" pitchFamily="18" charset="0"/>
              </a:rPr>
              <a:t>Cost </a:t>
            </a:r>
            <a:r>
              <a:rPr lang="en-IN" sz="1800" b="0" i="0" u="none" strike="noStrike" spc="-35" dirty="0">
                <a:solidFill>
                  <a:srgbClr val="000000"/>
                </a:solidFill>
                <a:effectLst/>
                <a:latin typeface="Georgia" panose="02040502050405020303" pitchFamily="18" charset="0"/>
                <a:cs typeface="Georgia" panose="02040502050405020303" pitchFamily="18" charset="0"/>
              </a:rPr>
              <a:t>is </a:t>
            </a:r>
            <a:r>
              <a:rPr lang="en-IN" sz="1800" b="0" i="0" u="none" strike="noStrike" spc="-25" dirty="0">
                <a:solidFill>
                  <a:srgbClr val="000000"/>
                </a:solidFill>
                <a:effectLst/>
                <a:latin typeface="Georgia" panose="02040502050405020303" pitchFamily="18" charset="0"/>
                <a:cs typeface="Georgia" panose="02040502050405020303" pitchFamily="18" charset="0"/>
              </a:rPr>
              <a:t>also </a:t>
            </a:r>
            <a:r>
              <a:rPr lang="en-IN" sz="1800" b="0" i="0" u="none" strike="noStrike" spc="-15" dirty="0">
                <a:solidFill>
                  <a:srgbClr val="000000"/>
                </a:solidFill>
                <a:effectLst/>
                <a:latin typeface="Georgia" panose="02040502050405020303" pitchFamily="18" charset="0"/>
                <a:cs typeface="Georgia" panose="02040502050405020303" pitchFamily="18" charset="0"/>
              </a:rPr>
              <a:t>one of </a:t>
            </a:r>
            <a:r>
              <a:rPr lang="en-IN" sz="1800" b="0" i="0" u="none" strike="noStrike" spc="-10" dirty="0">
                <a:solidFill>
                  <a:srgbClr val="000000"/>
                </a:solidFill>
                <a:effectLst/>
                <a:latin typeface="Georgia" panose="02040502050405020303" pitchFamily="18" charset="0"/>
                <a:cs typeface="Georgia" panose="02040502050405020303" pitchFamily="18" charset="0"/>
              </a:rPr>
              <a:t>the </a:t>
            </a:r>
            <a:r>
              <a:rPr lang="en-IN" sz="1800" b="0" i="0" u="none" strike="noStrike" spc="-20" dirty="0">
                <a:solidFill>
                  <a:srgbClr val="000000"/>
                </a:solidFill>
                <a:effectLst/>
                <a:latin typeface="Georgia" panose="02040502050405020303" pitchFamily="18" charset="0"/>
                <a:cs typeface="Georgia" panose="02040502050405020303" pitchFamily="18" charset="0"/>
              </a:rPr>
              <a:t>factors for </a:t>
            </a:r>
            <a:r>
              <a:rPr lang="en-IN" sz="1800" b="0" i="0" u="none" strike="noStrike" spc="-15" dirty="0">
                <a:solidFill>
                  <a:srgbClr val="000000"/>
                </a:solidFill>
                <a:effectLst/>
                <a:latin typeface="Georgia" panose="02040502050405020303" pitchFamily="18" charset="0"/>
                <a:cs typeface="Georgia" panose="02040502050405020303" pitchFamily="18" charset="0"/>
              </a:rPr>
              <a:t>selection of </a:t>
            </a:r>
            <a:r>
              <a:rPr lang="en-IN" sz="1800" b="0" i="0" u="none" strike="noStrike" spc="-20" dirty="0">
                <a:solidFill>
                  <a:srgbClr val="000000"/>
                </a:solidFill>
                <a:effectLst/>
                <a:latin typeface="Georgia" panose="02040502050405020303" pitchFamily="18" charset="0"/>
                <a:cs typeface="Georgia" panose="02040502050405020303" pitchFamily="18" charset="0"/>
              </a:rPr>
              <a:t>dairy  </a:t>
            </a:r>
            <a:r>
              <a:rPr lang="en-IN" sz="1800" b="0" i="0" u="none" strike="noStrike" spc="-15" dirty="0">
                <a:solidFill>
                  <a:srgbClr val="000000"/>
                </a:solidFill>
                <a:effectLst/>
                <a:latin typeface="Georgia" panose="02040502050405020303" pitchFamily="18" charset="0"/>
                <a:cs typeface="Georgia" panose="02040502050405020303" pitchFamily="18" charset="0"/>
              </a:rPr>
              <a:t>products </a:t>
            </a:r>
            <a:r>
              <a:rPr lang="en-IN" sz="1800" b="0" i="0" u="none" strike="noStrike" spc="-30" dirty="0">
                <a:solidFill>
                  <a:srgbClr val="000000"/>
                </a:solidFill>
                <a:effectLst/>
                <a:latin typeface="Georgia" panose="02040502050405020303" pitchFamily="18" charset="0"/>
                <a:cs typeface="Georgia" panose="02040502050405020303" pitchFamily="18" charset="0"/>
              </a:rPr>
              <a:t>by </a:t>
            </a:r>
            <a:r>
              <a:rPr lang="en-IN" sz="1800" b="0" i="0" u="none" strike="noStrike" spc="-10" dirty="0">
                <a:solidFill>
                  <a:srgbClr val="000000"/>
                </a:solidFill>
                <a:effectLst/>
                <a:latin typeface="Georgia" panose="02040502050405020303" pitchFamily="18" charset="0"/>
                <a:cs typeface="Georgia" panose="02040502050405020303" pitchFamily="18" charset="0"/>
              </a:rPr>
              <a:t>the</a:t>
            </a:r>
            <a:r>
              <a:rPr lang="en-IN" sz="1800" b="0" i="0" u="none" strike="noStrike" spc="-65" dirty="0">
                <a:solidFill>
                  <a:srgbClr val="000000"/>
                </a:solidFill>
                <a:effectLst/>
                <a:latin typeface="Georgia" panose="02040502050405020303" pitchFamily="18" charset="0"/>
                <a:cs typeface="Georgia" panose="02040502050405020303" pitchFamily="18" charset="0"/>
              </a:rPr>
              <a:t> </a:t>
            </a:r>
            <a:r>
              <a:rPr lang="en-IN" sz="1800" b="0" i="0" u="none" strike="noStrike" spc="-25" dirty="0">
                <a:solidFill>
                  <a:srgbClr val="000000"/>
                </a:solidFill>
                <a:effectLst/>
                <a:latin typeface="Georgia" panose="02040502050405020303" pitchFamily="18" charset="0"/>
                <a:cs typeface="Georgia" panose="02040502050405020303" pitchFamily="18" charset="0"/>
              </a:rPr>
              <a:t>consumers.</a:t>
            </a:r>
            <a:endParaRPr lang="en-IN" sz="1800" b="0" i="0" u="none" strike="noStrike" dirty="0">
              <a:effectLst/>
              <a:latin typeface="Arial" panose="020B0604020202020204" pitchFamily="34" charset="0"/>
            </a:endParaRPr>
          </a:p>
          <a:p>
            <a:pPr marL="384048" marR="932688" indent="-164592" algn="just" fontAlgn="t">
              <a:lnSpc>
                <a:spcPct val="150000"/>
              </a:lnSpc>
              <a:spcBef>
                <a:spcPts val="315"/>
              </a:spcBef>
              <a:spcAft>
                <a:spcPts val="0"/>
              </a:spcAft>
              <a:tabLst>
                <a:tab pos="384175" algn="l"/>
              </a:tabLst>
            </a:pPr>
            <a:r>
              <a:rPr lang="en-IN" sz="1800" b="0" i="0" u="none" strike="noStrike" spc="-25" dirty="0">
                <a:solidFill>
                  <a:srgbClr val="000000"/>
                </a:solidFill>
                <a:effectLst/>
                <a:latin typeface="Georgia" panose="02040502050405020303" pitchFamily="18" charset="0"/>
                <a:cs typeface="Georgia" panose="02040502050405020303" pitchFamily="18" charset="0"/>
              </a:rPr>
              <a:t>Companies </a:t>
            </a:r>
            <a:r>
              <a:rPr lang="en-IN" sz="1800" b="0" i="0" u="none" strike="noStrike" spc="-10" dirty="0">
                <a:solidFill>
                  <a:srgbClr val="000000"/>
                </a:solidFill>
                <a:effectLst/>
                <a:latin typeface="Georgia" panose="02040502050405020303" pitchFamily="18" charset="0"/>
                <a:cs typeface="Georgia" panose="02040502050405020303" pitchFamily="18" charset="0"/>
              </a:rPr>
              <a:t>try </a:t>
            </a:r>
            <a:r>
              <a:rPr lang="en-IN" sz="1800" b="0" i="0" u="none" strike="noStrike" spc="-15" dirty="0">
                <a:solidFill>
                  <a:srgbClr val="000000"/>
                </a:solidFill>
                <a:effectLst/>
                <a:latin typeface="Georgia" panose="02040502050405020303" pitchFamily="18" charset="0"/>
                <a:cs typeface="Georgia" panose="02040502050405020303" pitchFamily="18" charset="0"/>
              </a:rPr>
              <a:t>to </a:t>
            </a:r>
            <a:r>
              <a:rPr lang="en-IN" sz="1800" b="0" i="0" u="none" strike="noStrike" spc="-20" dirty="0">
                <a:solidFill>
                  <a:srgbClr val="000000"/>
                </a:solidFill>
                <a:effectLst/>
                <a:latin typeface="Georgia" panose="02040502050405020303" pitchFamily="18" charset="0"/>
                <a:cs typeface="Georgia" panose="02040502050405020303" pitchFamily="18" charset="0"/>
              </a:rPr>
              <a:t>reduce </a:t>
            </a:r>
            <a:r>
              <a:rPr lang="en-IN" sz="1800" b="0" i="0" u="none" strike="noStrike" spc="-10" dirty="0">
                <a:solidFill>
                  <a:srgbClr val="000000"/>
                </a:solidFill>
                <a:effectLst/>
                <a:latin typeface="Georgia" panose="02040502050405020303" pitchFamily="18" charset="0"/>
                <a:cs typeface="Georgia" panose="02040502050405020303" pitchFamily="18" charset="0"/>
              </a:rPr>
              <a:t>the </a:t>
            </a:r>
            <a:r>
              <a:rPr lang="en-IN" sz="1800" b="0" i="0" u="none" strike="noStrike" spc="-15" dirty="0">
                <a:solidFill>
                  <a:srgbClr val="000000"/>
                </a:solidFill>
                <a:effectLst/>
                <a:latin typeface="Georgia" panose="02040502050405020303" pitchFamily="18" charset="0"/>
                <a:cs typeface="Georgia" panose="02040502050405020303" pitchFamily="18" charset="0"/>
              </a:rPr>
              <a:t>cost </a:t>
            </a:r>
            <a:r>
              <a:rPr lang="en-IN" sz="1800" b="0" i="0" u="none" strike="noStrike" spc="-30" dirty="0">
                <a:solidFill>
                  <a:srgbClr val="000000"/>
                </a:solidFill>
                <a:effectLst/>
                <a:latin typeface="Georgia" panose="02040502050405020303" pitchFamily="18" charset="0"/>
                <a:cs typeface="Georgia" panose="02040502050405020303" pitchFamily="18" charset="0"/>
              </a:rPr>
              <a:t>by </a:t>
            </a:r>
            <a:r>
              <a:rPr lang="en-IN" sz="1800" b="0" i="0" u="none" strike="noStrike" spc="-20" dirty="0">
                <a:solidFill>
                  <a:srgbClr val="000000"/>
                </a:solidFill>
                <a:effectLst/>
                <a:latin typeface="Georgia" panose="02040502050405020303" pitchFamily="18" charset="0"/>
                <a:cs typeface="Georgia" panose="02040502050405020303" pitchFamily="18" charset="0"/>
              </a:rPr>
              <a:t>using low  </a:t>
            </a:r>
            <a:r>
              <a:rPr lang="en-IN" sz="1800" b="0" i="0" u="none" strike="noStrike" spc="-30" dirty="0">
                <a:solidFill>
                  <a:srgbClr val="000000"/>
                </a:solidFill>
                <a:effectLst/>
                <a:latin typeface="Georgia" panose="02040502050405020303" pitchFamily="18" charset="0"/>
                <a:cs typeface="Georgia" panose="02040502050405020303" pitchFamily="18" charset="0"/>
              </a:rPr>
              <a:t>cost/alternative </a:t>
            </a:r>
            <a:r>
              <a:rPr lang="en-IN" sz="1800" b="0" i="0" u="none" strike="noStrike" spc="-25" dirty="0">
                <a:solidFill>
                  <a:srgbClr val="000000"/>
                </a:solidFill>
                <a:effectLst/>
                <a:latin typeface="Georgia" panose="02040502050405020303" pitchFamily="18" charset="0"/>
                <a:cs typeface="Georgia" panose="02040502050405020303" pitchFamily="18" charset="0"/>
              </a:rPr>
              <a:t>ingredients.</a:t>
            </a:r>
            <a:endParaRPr lang="en-IN" sz="1800" b="0" i="0" u="none" strike="noStrike" dirty="0">
              <a:effectLst/>
              <a:latin typeface="Arial" panose="020B0604020202020204" pitchFamily="34" charset="0"/>
            </a:endParaRPr>
          </a:p>
          <a:p>
            <a:pPr marL="36576" indent="0" algn="just" fontAlgn="t">
              <a:lnSpc>
                <a:spcPct val="150000"/>
              </a:lnSpc>
              <a:spcBef>
                <a:spcPts val="345"/>
              </a:spcBef>
              <a:spcAft>
                <a:spcPts val="0"/>
              </a:spcAft>
              <a:buNone/>
              <a:tabLst>
                <a:tab pos="268605" algn="l"/>
              </a:tabLst>
            </a:pPr>
            <a:r>
              <a:rPr lang="en-IN" sz="1800" b="0" i="0" u="none" strike="noStrike" spc="5" dirty="0">
                <a:solidFill>
                  <a:srgbClr val="000000"/>
                </a:solidFill>
                <a:effectLst/>
                <a:latin typeface="Georgia" panose="02040502050405020303" pitchFamily="18" charset="0"/>
                <a:cs typeface="Georgia" panose="02040502050405020303" pitchFamily="18" charset="0"/>
              </a:rPr>
              <a:t>4. Quality</a:t>
            </a:r>
            <a:r>
              <a:rPr lang="en-IN" sz="1800" b="0" i="0" u="none" strike="noStrike" spc="-110" dirty="0">
                <a:solidFill>
                  <a:srgbClr val="000000"/>
                </a:solidFill>
                <a:effectLst/>
                <a:latin typeface="Georgia" panose="02040502050405020303" pitchFamily="18" charset="0"/>
                <a:cs typeface="Georgia" panose="02040502050405020303" pitchFamily="18" charset="0"/>
              </a:rPr>
              <a:t> </a:t>
            </a:r>
            <a:r>
              <a:rPr lang="en-IN" sz="1800" b="0" i="0" u="none" strike="noStrike" spc="-35" dirty="0">
                <a:solidFill>
                  <a:srgbClr val="000000"/>
                </a:solidFill>
                <a:effectLst/>
                <a:latin typeface="Georgia" panose="02040502050405020303" pitchFamily="18" charset="0"/>
                <a:cs typeface="Georgia" panose="02040502050405020303" pitchFamily="18" charset="0"/>
              </a:rPr>
              <a:t>Assurance:</a:t>
            </a:r>
            <a:endParaRPr lang="en-IN" sz="1800" b="0" i="0" u="none" strike="noStrike" dirty="0">
              <a:effectLst/>
              <a:latin typeface="Arial" panose="020B0604020202020204" pitchFamily="34" charset="0"/>
            </a:endParaRPr>
          </a:p>
          <a:p>
            <a:pPr marL="384048" marR="146304" indent="-164592" algn="just" fontAlgn="t">
              <a:lnSpc>
                <a:spcPct val="150000"/>
              </a:lnSpc>
              <a:spcBef>
                <a:spcPts val="350"/>
              </a:spcBef>
              <a:spcAft>
                <a:spcPts val="0"/>
              </a:spcAft>
              <a:tabLst>
                <a:tab pos="384175" algn="l"/>
              </a:tabLst>
            </a:pPr>
            <a:r>
              <a:rPr lang="en-IN" sz="1800" b="0" i="0" u="none" strike="noStrike" spc="-40" dirty="0">
                <a:solidFill>
                  <a:srgbClr val="000000"/>
                </a:solidFill>
                <a:effectLst/>
                <a:latin typeface="Georgia" panose="02040502050405020303" pitchFamily="18" charset="0"/>
                <a:cs typeface="Georgia" panose="02040502050405020303" pitchFamily="18" charset="0"/>
              </a:rPr>
              <a:t>Total </a:t>
            </a:r>
            <a:r>
              <a:rPr lang="en-IN" sz="1800" b="0" i="0" u="none" strike="noStrike" spc="-5" dirty="0">
                <a:solidFill>
                  <a:srgbClr val="000000"/>
                </a:solidFill>
                <a:effectLst/>
                <a:latin typeface="Georgia" panose="02040502050405020303" pitchFamily="18" charset="0"/>
                <a:cs typeface="Georgia" panose="02040502050405020303" pitchFamily="18" charset="0"/>
              </a:rPr>
              <a:t>Quality </a:t>
            </a:r>
            <a:r>
              <a:rPr lang="en-IN" sz="1800" b="0" i="0" u="none" strike="noStrike" spc="-25" dirty="0">
                <a:solidFill>
                  <a:srgbClr val="000000"/>
                </a:solidFill>
                <a:effectLst/>
                <a:latin typeface="Georgia" panose="02040502050405020303" pitchFamily="18" charset="0"/>
                <a:cs typeface="Georgia" panose="02040502050405020303" pitchFamily="18" charset="0"/>
              </a:rPr>
              <a:t>Management </a:t>
            </a:r>
            <a:r>
              <a:rPr lang="en-IN" sz="1800" b="0" i="0" u="none" strike="noStrike" spc="-20" dirty="0">
                <a:solidFill>
                  <a:srgbClr val="000000"/>
                </a:solidFill>
                <a:effectLst/>
                <a:latin typeface="Georgia" panose="02040502050405020303" pitchFamily="18" charset="0"/>
                <a:cs typeface="Georgia" panose="02040502050405020303" pitchFamily="18" charset="0"/>
              </a:rPr>
              <a:t>(TQM): sensory evaluation </a:t>
            </a:r>
            <a:r>
              <a:rPr lang="en-IN" sz="1800" b="0" i="0" u="none" strike="noStrike" spc="-15" dirty="0">
                <a:solidFill>
                  <a:srgbClr val="000000"/>
                </a:solidFill>
                <a:effectLst/>
                <a:latin typeface="Georgia" panose="02040502050405020303" pitchFamily="18" charset="0"/>
                <a:cs typeface="Georgia" panose="02040502050405020303" pitchFamily="18" charset="0"/>
              </a:rPr>
              <a:t>of  </a:t>
            </a:r>
            <a:r>
              <a:rPr lang="en-IN" sz="1800" b="0" i="0" u="none" strike="noStrike" spc="-20" dirty="0">
                <a:solidFill>
                  <a:srgbClr val="000000"/>
                </a:solidFill>
                <a:effectLst/>
                <a:latin typeface="Georgia" panose="02040502050405020303" pitchFamily="18" charset="0"/>
                <a:cs typeface="Georgia" panose="02040502050405020303" pitchFamily="18" charset="0"/>
              </a:rPr>
              <a:t>all </a:t>
            </a:r>
            <a:r>
              <a:rPr lang="en-IN" sz="1800" b="0" i="0" u="none" strike="noStrike" spc="-25" dirty="0">
                <a:solidFill>
                  <a:srgbClr val="000000"/>
                </a:solidFill>
                <a:effectLst/>
                <a:latin typeface="Georgia" panose="02040502050405020303" pitchFamily="18" charset="0"/>
                <a:cs typeface="Georgia" panose="02040502050405020303" pitchFamily="18" charset="0"/>
              </a:rPr>
              <a:t>stages </a:t>
            </a:r>
            <a:r>
              <a:rPr lang="en-IN" sz="1800" b="0" i="0" u="none" strike="noStrike" spc="-15" dirty="0">
                <a:solidFill>
                  <a:srgbClr val="000000"/>
                </a:solidFill>
                <a:effectLst/>
                <a:latin typeface="Georgia" panose="02040502050405020303" pitchFamily="18" charset="0"/>
                <a:cs typeface="Georgia" panose="02040502050405020303" pitchFamily="18" charset="0"/>
              </a:rPr>
              <a:t>of product</a:t>
            </a:r>
            <a:r>
              <a:rPr lang="en-IN" sz="1800" b="0" i="0" u="none" strike="noStrike" spc="-30" dirty="0">
                <a:solidFill>
                  <a:srgbClr val="000000"/>
                </a:solidFill>
                <a:effectLst/>
                <a:latin typeface="Georgia" panose="02040502050405020303" pitchFamily="18" charset="0"/>
                <a:cs typeface="Georgia" panose="02040502050405020303" pitchFamily="18" charset="0"/>
              </a:rPr>
              <a:t> </a:t>
            </a:r>
            <a:r>
              <a:rPr lang="en-IN" sz="1800" b="0" i="0" u="none" strike="noStrike" spc="5" dirty="0">
                <a:solidFill>
                  <a:srgbClr val="000000"/>
                </a:solidFill>
                <a:effectLst/>
                <a:latin typeface="Georgia" panose="02040502050405020303" pitchFamily="18" charset="0"/>
                <a:cs typeface="Georgia" panose="02040502050405020303" pitchFamily="18" charset="0"/>
              </a:rPr>
              <a:t>flow</a:t>
            </a:r>
            <a:endParaRPr lang="en-IN" sz="1800" b="0" i="0" u="none" strike="noStrike" dirty="0">
              <a:effectLst/>
              <a:latin typeface="Arial" panose="020B0604020202020204" pitchFamily="34" charset="0"/>
            </a:endParaRPr>
          </a:p>
          <a:p>
            <a:pPr marL="384048" marR="155448" indent="-164592" algn="just" fontAlgn="t">
              <a:lnSpc>
                <a:spcPct val="150000"/>
              </a:lnSpc>
              <a:spcBef>
                <a:spcPts val="310"/>
              </a:spcBef>
              <a:spcAft>
                <a:spcPts val="0"/>
              </a:spcAft>
              <a:tabLst>
                <a:tab pos="384175" algn="l"/>
              </a:tabLst>
            </a:pPr>
            <a:r>
              <a:rPr lang="en-IN" sz="1800" b="0" i="0" u="none" strike="noStrike" spc="-25" dirty="0">
                <a:solidFill>
                  <a:srgbClr val="000000"/>
                </a:solidFill>
                <a:effectLst/>
                <a:latin typeface="Georgia" panose="02040502050405020303" pitchFamily="18" charset="0"/>
                <a:cs typeface="Georgia" panose="02040502050405020303" pitchFamily="18" charset="0"/>
              </a:rPr>
              <a:t>Changes </a:t>
            </a:r>
            <a:r>
              <a:rPr lang="en-IN" sz="1800" b="0" i="0" u="none" strike="noStrike" spc="-20" dirty="0">
                <a:solidFill>
                  <a:srgbClr val="000000"/>
                </a:solidFill>
                <a:effectLst/>
                <a:latin typeface="Georgia" panose="02040502050405020303" pitchFamily="18" charset="0"/>
                <a:cs typeface="Georgia" panose="02040502050405020303" pitchFamily="18" charset="0"/>
              </a:rPr>
              <a:t>in </a:t>
            </a:r>
            <a:r>
              <a:rPr lang="en-IN" sz="1800" b="0" i="0" u="none" strike="noStrike" spc="-15" dirty="0">
                <a:solidFill>
                  <a:srgbClr val="000000"/>
                </a:solidFill>
                <a:effectLst/>
                <a:latin typeface="Georgia" panose="02040502050405020303" pitchFamily="18" charset="0"/>
                <a:cs typeface="Georgia" panose="02040502050405020303" pitchFamily="18" charset="0"/>
              </a:rPr>
              <a:t>product quality </a:t>
            </a:r>
            <a:r>
              <a:rPr lang="en-IN" sz="1800" b="0" i="0" u="none" strike="noStrike" spc="-20" dirty="0">
                <a:solidFill>
                  <a:srgbClr val="000000"/>
                </a:solidFill>
                <a:effectLst/>
                <a:latin typeface="Georgia" panose="02040502050405020303" pitchFamily="18" charset="0"/>
                <a:cs typeface="Georgia" panose="02040502050405020303" pitchFamily="18" charset="0"/>
              </a:rPr>
              <a:t>in </a:t>
            </a:r>
            <a:r>
              <a:rPr lang="en-IN" sz="1800" b="0" i="0" u="none" strike="noStrike" spc="-25" dirty="0">
                <a:solidFill>
                  <a:srgbClr val="000000"/>
                </a:solidFill>
                <a:effectLst/>
                <a:latin typeface="Georgia" panose="02040502050405020303" pitchFamily="18" charset="0"/>
                <a:cs typeface="Georgia" panose="02040502050405020303" pitchFamily="18" charset="0"/>
              </a:rPr>
              <a:t>terms </a:t>
            </a:r>
            <a:r>
              <a:rPr lang="en-IN" sz="1800" b="0" i="0" u="none" strike="noStrike" spc="-15" dirty="0">
                <a:solidFill>
                  <a:srgbClr val="000000"/>
                </a:solidFill>
                <a:effectLst/>
                <a:latin typeface="Georgia" panose="02040502050405020303" pitchFamily="18" charset="0"/>
                <a:cs typeface="Georgia" panose="02040502050405020303" pitchFamily="18" charset="0"/>
              </a:rPr>
              <a:t>of </a:t>
            </a:r>
            <a:r>
              <a:rPr lang="en-IN" sz="1800" b="0" i="0" u="none" strike="noStrike" spc="-30" dirty="0">
                <a:solidFill>
                  <a:srgbClr val="000000"/>
                </a:solidFill>
                <a:effectLst/>
                <a:latin typeface="Georgia" panose="02040502050405020303" pitchFamily="18" charset="0"/>
                <a:cs typeface="Georgia" panose="02040502050405020303" pitchFamily="18" charset="0"/>
              </a:rPr>
              <a:t>colour, </a:t>
            </a:r>
            <a:r>
              <a:rPr lang="en-IN" sz="1800" b="0" i="0" u="none" strike="noStrike" spc="-15" dirty="0">
                <a:solidFill>
                  <a:srgbClr val="000000"/>
                </a:solidFill>
                <a:effectLst/>
                <a:latin typeface="Georgia" panose="02040502050405020303" pitchFamily="18" charset="0"/>
                <a:cs typeface="Georgia" panose="02040502050405020303" pitchFamily="18" charset="0"/>
              </a:rPr>
              <a:t>flavour </a:t>
            </a:r>
            <a:r>
              <a:rPr lang="en-IN" sz="1800" b="0" i="0" u="none" strike="noStrike" spc="-50" dirty="0">
                <a:solidFill>
                  <a:srgbClr val="000000"/>
                </a:solidFill>
                <a:effectLst/>
                <a:latin typeface="Georgia" panose="02040502050405020303" pitchFamily="18" charset="0"/>
                <a:cs typeface="Georgia" panose="02040502050405020303" pitchFamily="18" charset="0"/>
              </a:rPr>
              <a:t>&amp;  </a:t>
            </a:r>
            <a:r>
              <a:rPr lang="en-IN" sz="1800" b="0" i="0" u="none" strike="noStrike" spc="-20" dirty="0">
                <a:solidFill>
                  <a:srgbClr val="000000"/>
                </a:solidFill>
                <a:effectLst/>
                <a:latin typeface="Georgia" panose="02040502050405020303" pitchFamily="18" charset="0"/>
                <a:cs typeface="Georgia" panose="02040502050405020303" pitchFamily="18" charset="0"/>
              </a:rPr>
              <a:t>texture during </a:t>
            </a:r>
            <a:r>
              <a:rPr lang="en-IN" sz="1800" b="0" i="0" u="none" strike="noStrike" spc="-25" dirty="0">
                <a:solidFill>
                  <a:srgbClr val="000000"/>
                </a:solidFill>
                <a:effectLst/>
                <a:latin typeface="Georgia" panose="02040502050405020303" pitchFamily="18" charset="0"/>
                <a:cs typeface="Georgia" panose="02040502050405020303" pitchFamily="18" charset="0"/>
              </a:rPr>
              <a:t>processing </a:t>
            </a:r>
            <a:r>
              <a:rPr lang="en-IN" sz="1800" b="0" i="0" u="none" strike="noStrike" spc="-50" dirty="0">
                <a:solidFill>
                  <a:srgbClr val="000000"/>
                </a:solidFill>
                <a:effectLst/>
                <a:latin typeface="Georgia" panose="02040502050405020303" pitchFamily="18" charset="0"/>
                <a:cs typeface="Georgia" panose="02040502050405020303" pitchFamily="18" charset="0"/>
              </a:rPr>
              <a:t>&amp; </a:t>
            </a:r>
            <a:r>
              <a:rPr lang="en-IN" sz="1800" b="0" i="0" u="none" strike="noStrike" spc="-30" dirty="0">
                <a:solidFill>
                  <a:srgbClr val="000000"/>
                </a:solidFill>
                <a:effectLst/>
                <a:latin typeface="Georgia" panose="02040502050405020303" pitchFamily="18" charset="0"/>
                <a:cs typeface="Georgia" panose="02040502050405020303" pitchFamily="18" charset="0"/>
              </a:rPr>
              <a:t>storage </a:t>
            </a:r>
            <a:r>
              <a:rPr lang="en-IN" sz="1800" b="0" i="0" u="none" strike="noStrike" spc="-20" dirty="0">
                <a:solidFill>
                  <a:srgbClr val="000000"/>
                </a:solidFill>
                <a:effectLst/>
                <a:latin typeface="Georgia" panose="02040502050405020303" pitchFamily="18" charset="0"/>
                <a:cs typeface="Georgia" panose="02040502050405020303" pitchFamily="18" charset="0"/>
              </a:rPr>
              <a:t>needs </a:t>
            </a:r>
            <a:r>
              <a:rPr lang="en-IN" sz="1800" b="0" i="0" u="none" strike="noStrike" spc="-15" dirty="0">
                <a:solidFill>
                  <a:srgbClr val="000000"/>
                </a:solidFill>
                <a:effectLst/>
                <a:latin typeface="Georgia" panose="02040502050405020303" pitchFamily="18" charset="0"/>
                <a:cs typeface="Georgia" panose="02040502050405020303" pitchFamily="18" charset="0"/>
              </a:rPr>
              <a:t>to </a:t>
            </a:r>
            <a:r>
              <a:rPr lang="en-IN" sz="1800" b="0" i="0" u="none" strike="noStrike" spc="-10" dirty="0">
                <a:solidFill>
                  <a:srgbClr val="000000"/>
                </a:solidFill>
                <a:effectLst/>
                <a:latin typeface="Georgia" panose="02040502050405020303" pitchFamily="18" charset="0"/>
                <a:cs typeface="Georgia" panose="02040502050405020303" pitchFamily="18" charset="0"/>
              </a:rPr>
              <a:t>be </a:t>
            </a:r>
            <a:r>
              <a:rPr lang="en-IN" sz="1800" b="0" i="0" u="none" strike="noStrike" spc="-30" dirty="0">
                <a:solidFill>
                  <a:srgbClr val="000000"/>
                </a:solidFill>
                <a:effectLst/>
                <a:latin typeface="Georgia" panose="02040502050405020303" pitchFamily="18" charset="0"/>
                <a:cs typeface="Georgia" panose="02040502050405020303" pitchFamily="18" charset="0"/>
              </a:rPr>
              <a:t>regularly  </a:t>
            </a:r>
            <a:r>
              <a:rPr lang="en-IN" sz="1800" b="0" i="0" u="none" strike="noStrike" spc="-20" dirty="0">
                <a:solidFill>
                  <a:srgbClr val="000000"/>
                </a:solidFill>
                <a:effectLst/>
                <a:latin typeface="Georgia" panose="02040502050405020303" pitchFamily="18" charset="0"/>
                <a:cs typeface="Georgia" panose="02040502050405020303" pitchFamily="18" charset="0"/>
              </a:rPr>
              <a:t>monitored using sensory</a:t>
            </a:r>
            <a:r>
              <a:rPr lang="en-IN" sz="1800" b="0" i="0" u="none" strike="noStrike" spc="-30" dirty="0">
                <a:solidFill>
                  <a:srgbClr val="000000"/>
                </a:solidFill>
                <a:effectLst/>
                <a:latin typeface="Georgia" panose="02040502050405020303" pitchFamily="18" charset="0"/>
                <a:cs typeface="Georgia" panose="02040502050405020303" pitchFamily="18" charset="0"/>
              </a:rPr>
              <a:t> </a:t>
            </a:r>
            <a:r>
              <a:rPr lang="en-IN" sz="1800" b="0" i="0" u="none" strike="noStrike" spc="-20" dirty="0">
                <a:solidFill>
                  <a:srgbClr val="000000"/>
                </a:solidFill>
                <a:effectLst/>
                <a:latin typeface="Georgia" panose="02040502050405020303" pitchFamily="18" charset="0"/>
                <a:cs typeface="Georgia" panose="02040502050405020303" pitchFamily="18" charset="0"/>
              </a:rPr>
              <a:t>evaluation</a:t>
            </a:r>
            <a:endParaRPr lang="en-IN" sz="1800" b="0" i="0" u="none" strike="noStrike" dirty="0">
              <a:effectLst/>
              <a:latin typeface="Arial" panose="020B0604020202020204" pitchFamily="34" charset="0"/>
            </a:endParaRP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22605353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602272-0E69-4317-BE33-23C39AED59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N" sz="4400" i="0" u="none" strike="noStrike" spc="-5" dirty="0">
                <a:solidFill>
                  <a:srgbClr val="04607A"/>
                </a:solidFill>
                <a:effectLst/>
                <a:latin typeface="Carlito"/>
                <a:cs typeface="Carlito"/>
              </a:rPr>
              <a:t>Ap</a:t>
            </a:r>
            <a:r>
              <a:rPr lang="en-IN" sz="4400" i="0" strike="noStrike" spc="-5" dirty="0">
                <a:solidFill>
                  <a:srgbClr val="04607A"/>
                </a:solidFill>
                <a:effectLst/>
                <a:uFill>
                  <a:solidFill>
                    <a:srgbClr val="6FC6E9"/>
                  </a:solidFill>
                </a:uFill>
                <a:latin typeface="Carlito"/>
                <a:cs typeface="Carlito"/>
              </a:rPr>
              <a:t>plicatio</a:t>
            </a:r>
            <a:r>
              <a:rPr lang="en-IN" sz="4400" i="0" u="none" strike="noStrike" spc="-5" dirty="0">
                <a:solidFill>
                  <a:srgbClr val="04607A"/>
                </a:solidFill>
                <a:effectLst/>
                <a:latin typeface="Carlito"/>
                <a:cs typeface="Carlito"/>
              </a:rPr>
              <a:t>n </a:t>
            </a:r>
            <a:r>
              <a:rPr lang="en-IN" sz="4400" i="0" u="none" strike="noStrike" dirty="0">
                <a:solidFill>
                  <a:srgbClr val="04607A"/>
                </a:solidFill>
                <a:effectLst/>
                <a:latin typeface="Carlito"/>
                <a:cs typeface="Carlito"/>
              </a:rPr>
              <a:t>of </a:t>
            </a:r>
            <a:r>
              <a:rPr lang="en-IN" sz="4400" i="0" u="none" strike="noStrike" spc="5" dirty="0">
                <a:solidFill>
                  <a:srgbClr val="04607A"/>
                </a:solidFill>
                <a:effectLst/>
                <a:latin typeface="Carlito"/>
                <a:cs typeface="Carlito"/>
              </a:rPr>
              <a:t>Sensory </a:t>
            </a:r>
            <a:r>
              <a:rPr lang="en-IN" sz="4400" i="0" u="none" strike="noStrike" spc="-10" dirty="0">
                <a:solidFill>
                  <a:srgbClr val="04607A"/>
                </a:solidFill>
                <a:effectLst/>
                <a:latin typeface="Carlito"/>
                <a:cs typeface="Carlito"/>
              </a:rPr>
              <a:t>Evaluation</a:t>
            </a:r>
            <a:r>
              <a:rPr lang="en-IN" sz="4400" i="0" u="none" strike="noStrike" spc="-170" dirty="0">
                <a:solidFill>
                  <a:srgbClr val="04607A"/>
                </a:solidFill>
                <a:effectLst/>
                <a:latin typeface="Carlito"/>
                <a:cs typeface="Carlito"/>
              </a:rPr>
              <a:t> </a:t>
            </a:r>
            <a:r>
              <a:rPr lang="en-IN" sz="4400" i="0" u="none" strike="noStrike" spc="-5" dirty="0">
                <a:solidFill>
                  <a:srgbClr val="04607A"/>
                </a:solidFill>
                <a:effectLst/>
                <a:latin typeface="Carlito"/>
                <a:cs typeface="Carlito"/>
              </a:rPr>
              <a:t>in  Dairy </a:t>
            </a:r>
            <a:r>
              <a:rPr lang="en-IN" sz="4400" i="0" u="none" strike="noStrike" spc="5" dirty="0">
                <a:solidFill>
                  <a:srgbClr val="04607A"/>
                </a:solidFill>
                <a:effectLst/>
                <a:latin typeface="Carlito"/>
                <a:cs typeface="Carlito"/>
              </a:rPr>
              <a:t>&amp; </a:t>
            </a:r>
            <a:r>
              <a:rPr lang="en-IN" sz="4400" i="0" u="none" strike="noStrike" spc="-5" dirty="0">
                <a:solidFill>
                  <a:srgbClr val="04607A"/>
                </a:solidFill>
                <a:effectLst/>
                <a:latin typeface="Carlito"/>
                <a:cs typeface="Carlito"/>
              </a:rPr>
              <a:t>Food</a:t>
            </a:r>
            <a:r>
              <a:rPr lang="en-IN" sz="4400" i="0" u="none" strike="noStrike" spc="-125" dirty="0">
                <a:solidFill>
                  <a:srgbClr val="04607A"/>
                </a:solidFill>
                <a:effectLst/>
                <a:latin typeface="Carlito"/>
                <a:cs typeface="Carlito"/>
              </a:rPr>
              <a:t> </a:t>
            </a:r>
            <a:r>
              <a:rPr lang="en-IN" sz="4400" i="0" u="none" dirty="0">
                <a:solidFill>
                  <a:srgbClr val="04607A"/>
                </a:solidFill>
                <a:effectLst/>
                <a:latin typeface="Carlito"/>
                <a:cs typeface="Carlito"/>
              </a:rPr>
              <a:t>Industry</a:t>
            </a:r>
            <a:r>
              <a:rPr lang="en-IN" sz="4400" b="1" i="0" u="none" dirty="0">
                <a:solidFill>
                  <a:srgbClr val="04607A"/>
                </a:solidFill>
                <a:effectLst/>
                <a:latin typeface="Carlito"/>
                <a:cs typeface="Carlito"/>
              </a:rPr>
              <a:t>	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D13F35-0358-4F8C-9058-6017543CB8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algn="l" fontAlgn="t">
              <a:spcBef>
                <a:spcPts val="0"/>
              </a:spcBef>
              <a:spcAft>
                <a:spcPts val="0"/>
              </a:spcAft>
            </a:pPr>
            <a:endParaRPr lang="en-IN" sz="1800" b="0" i="0" u="none" strike="noStrike" dirty="0">
              <a:effectLst/>
              <a:latin typeface="Arial" panose="020B0604020202020204" pitchFamily="34" charset="0"/>
            </a:endParaRPr>
          </a:p>
          <a:p>
            <a:pPr marL="36576" indent="0" algn="just" fontAlgn="t">
              <a:lnSpc>
                <a:spcPct val="150000"/>
              </a:lnSpc>
              <a:spcBef>
                <a:spcPts val="560"/>
              </a:spcBef>
              <a:spcAft>
                <a:spcPts val="0"/>
              </a:spcAft>
              <a:buNone/>
              <a:tabLst>
                <a:tab pos="295910" algn="l"/>
              </a:tabLst>
            </a:pPr>
            <a:r>
              <a:rPr lang="en-IN" sz="1800" b="0" i="0" u="none" strike="noStrike" spc="-15" dirty="0">
                <a:solidFill>
                  <a:srgbClr val="000000"/>
                </a:solidFill>
                <a:effectLst/>
                <a:latin typeface="Georgia" panose="02040502050405020303" pitchFamily="18" charset="0"/>
                <a:cs typeface="Georgia" panose="02040502050405020303" pitchFamily="18" charset="0"/>
              </a:rPr>
              <a:t>5. Selection of </a:t>
            </a:r>
            <a:r>
              <a:rPr lang="en-IN" sz="1800" b="0" i="0" u="none" strike="noStrike" spc="-20" dirty="0">
                <a:solidFill>
                  <a:srgbClr val="000000"/>
                </a:solidFill>
                <a:effectLst/>
                <a:latin typeface="Georgia" panose="02040502050405020303" pitchFamily="18" charset="0"/>
                <a:cs typeface="Georgia" panose="02040502050405020303" pitchFamily="18" charset="0"/>
              </a:rPr>
              <a:t>Packaging</a:t>
            </a:r>
            <a:r>
              <a:rPr lang="en-IN" sz="1800" b="0" i="0" u="none" strike="noStrike" spc="-55" dirty="0">
                <a:solidFill>
                  <a:srgbClr val="000000"/>
                </a:solidFill>
                <a:effectLst/>
                <a:latin typeface="Georgia" panose="02040502050405020303" pitchFamily="18" charset="0"/>
                <a:cs typeface="Georgia" panose="02040502050405020303" pitchFamily="18" charset="0"/>
              </a:rPr>
              <a:t> </a:t>
            </a:r>
            <a:r>
              <a:rPr lang="en-IN" sz="1800" b="0" i="0" u="none" strike="noStrike" spc="-30" dirty="0">
                <a:solidFill>
                  <a:srgbClr val="000000"/>
                </a:solidFill>
                <a:effectLst/>
                <a:latin typeface="Georgia" panose="02040502050405020303" pitchFamily="18" charset="0"/>
                <a:cs typeface="Georgia" panose="02040502050405020303" pitchFamily="18" charset="0"/>
              </a:rPr>
              <a:t>Material:</a:t>
            </a:r>
            <a:endParaRPr lang="en-IN" sz="1800" b="0" i="0" u="none" strike="noStrike" dirty="0">
              <a:effectLst/>
              <a:latin typeface="Arial" panose="020B0604020202020204" pitchFamily="34" charset="0"/>
            </a:endParaRPr>
          </a:p>
          <a:p>
            <a:pPr marL="384048" marR="164592" indent="-164592" algn="just" fontAlgn="t">
              <a:lnSpc>
                <a:spcPct val="150000"/>
              </a:lnSpc>
              <a:spcBef>
                <a:spcPts val="345"/>
              </a:spcBef>
              <a:spcAft>
                <a:spcPts val="0"/>
              </a:spcAft>
              <a:tabLst>
                <a:tab pos="384175" algn="l"/>
              </a:tabLst>
            </a:pPr>
            <a:r>
              <a:rPr lang="en-IN" sz="1800" b="0" i="0" u="none" strike="noStrike" spc="-20" dirty="0">
                <a:solidFill>
                  <a:srgbClr val="000000"/>
                </a:solidFill>
                <a:effectLst/>
                <a:latin typeface="Georgia" panose="02040502050405020303" pitchFamily="18" charset="0"/>
                <a:cs typeface="Georgia" panose="02040502050405020303" pitchFamily="18" charset="0"/>
              </a:rPr>
              <a:t>Suitability </a:t>
            </a:r>
            <a:r>
              <a:rPr lang="en-IN" sz="1800" b="0" i="0" u="none" strike="noStrike" spc="-15" dirty="0">
                <a:solidFill>
                  <a:srgbClr val="000000"/>
                </a:solidFill>
                <a:effectLst/>
                <a:latin typeface="Georgia" panose="02040502050405020303" pitchFamily="18" charset="0"/>
                <a:cs typeface="Georgia" panose="02040502050405020303" pitchFamily="18" charset="0"/>
              </a:rPr>
              <a:t>of </a:t>
            </a:r>
            <a:r>
              <a:rPr lang="en-IN" sz="1800" b="0" i="0" u="none" strike="noStrike" spc="-35" dirty="0">
                <a:solidFill>
                  <a:srgbClr val="000000"/>
                </a:solidFill>
                <a:effectLst/>
                <a:latin typeface="Georgia" panose="02040502050405020303" pitchFamily="18" charset="0"/>
                <a:cs typeface="Georgia" panose="02040502050405020303" pitchFamily="18" charset="0"/>
              </a:rPr>
              <a:t>any </a:t>
            </a:r>
            <a:r>
              <a:rPr lang="en-IN" sz="1800" b="0" i="0" u="none" strike="noStrike" spc="-20" dirty="0">
                <a:solidFill>
                  <a:srgbClr val="000000"/>
                </a:solidFill>
                <a:effectLst/>
                <a:latin typeface="Georgia" panose="02040502050405020303" pitchFamily="18" charset="0"/>
                <a:cs typeface="Georgia" panose="02040502050405020303" pitchFamily="18" charset="0"/>
              </a:rPr>
              <a:t>packaging </a:t>
            </a:r>
            <a:r>
              <a:rPr lang="en-IN" sz="1800" b="0" i="0" u="none" strike="noStrike" spc="-25" dirty="0">
                <a:solidFill>
                  <a:srgbClr val="000000"/>
                </a:solidFill>
                <a:effectLst/>
                <a:latin typeface="Georgia" panose="02040502050405020303" pitchFamily="18" charset="0"/>
                <a:cs typeface="Georgia" panose="02040502050405020303" pitchFamily="18" charset="0"/>
              </a:rPr>
              <a:t>material </a:t>
            </a:r>
            <a:r>
              <a:rPr lang="en-IN" sz="1800" b="0" i="0" u="none" strike="noStrike" spc="-20" dirty="0">
                <a:solidFill>
                  <a:srgbClr val="000000"/>
                </a:solidFill>
                <a:effectLst/>
                <a:latin typeface="Georgia" panose="02040502050405020303" pitchFamily="18" charset="0"/>
                <a:cs typeface="Georgia" panose="02040502050405020303" pitchFamily="18" charset="0"/>
              </a:rPr>
              <a:t>in respect </a:t>
            </a:r>
            <a:r>
              <a:rPr lang="en-IN" sz="1800" b="0" i="0" u="none" strike="noStrike" spc="-15" dirty="0">
                <a:solidFill>
                  <a:srgbClr val="000000"/>
                </a:solidFill>
                <a:effectLst/>
                <a:latin typeface="Georgia" panose="02040502050405020303" pitchFamily="18" charset="0"/>
                <a:cs typeface="Georgia" panose="02040502050405020303" pitchFamily="18" charset="0"/>
              </a:rPr>
              <a:t>of  </a:t>
            </a:r>
            <a:r>
              <a:rPr lang="en-IN" sz="1800" b="0" i="0" u="none" strike="noStrike" spc="-20" dirty="0">
                <a:solidFill>
                  <a:srgbClr val="000000"/>
                </a:solidFill>
                <a:effectLst/>
                <a:latin typeface="Georgia" panose="02040502050405020303" pitchFamily="18" charset="0"/>
                <a:cs typeface="Georgia" panose="02040502050405020303" pitchFamily="18" charset="0"/>
              </a:rPr>
              <a:t>containment </a:t>
            </a:r>
            <a:r>
              <a:rPr lang="en-IN" sz="1800" b="0" i="0" u="none" strike="noStrike" spc="-15" dirty="0">
                <a:solidFill>
                  <a:srgbClr val="000000"/>
                </a:solidFill>
                <a:effectLst/>
                <a:latin typeface="Georgia" panose="02040502050405020303" pitchFamily="18" charset="0"/>
                <a:cs typeface="Georgia" panose="02040502050405020303" pitchFamily="18" charset="0"/>
              </a:rPr>
              <a:t>of </a:t>
            </a:r>
            <a:r>
              <a:rPr lang="en-IN" sz="1800" b="0" i="0" u="none" strike="noStrike" spc="-10" dirty="0">
                <a:solidFill>
                  <a:srgbClr val="000000"/>
                </a:solidFill>
                <a:effectLst/>
                <a:latin typeface="Georgia" panose="02040502050405020303" pitchFamily="18" charset="0"/>
                <a:cs typeface="Georgia" panose="02040502050405020303" pitchFamily="18" charset="0"/>
              </a:rPr>
              <a:t>the </a:t>
            </a:r>
            <a:r>
              <a:rPr lang="en-IN" sz="1800" b="0" i="0" u="none" strike="noStrike" spc="-15" dirty="0">
                <a:solidFill>
                  <a:srgbClr val="000000"/>
                </a:solidFill>
                <a:effectLst/>
                <a:latin typeface="Georgia" panose="02040502050405020303" pitchFamily="18" charset="0"/>
                <a:cs typeface="Georgia" panose="02040502050405020303" pitchFamily="18" charset="0"/>
              </a:rPr>
              <a:t>product, </a:t>
            </a:r>
            <a:r>
              <a:rPr lang="en-IN" sz="1800" b="0" i="0" u="none" strike="noStrike" spc="-25" dirty="0">
                <a:solidFill>
                  <a:srgbClr val="000000"/>
                </a:solidFill>
                <a:effectLst/>
                <a:latin typeface="Georgia" panose="02040502050405020303" pitchFamily="18" charset="0"/>
                <a:cs typeface="Georgia" panose="02040502050405020303" pitchFamily="18" charset="0"/>
              </a:rPr>
              <a:t>non-reactiveness </a:t>
            </a:r>
            <a:r>
              <a:rPr lang="en-IN" sz="1800" b="0" i="0" u="none" strike="noStrike" spc="-10" dirty="0">
                <a:solidFill>
                  <a:srgbClr val="000000"/>
                </a:solidFill>
                <a:effectLst/>
                <a:latin typeface="Georgia" panose="02040502050405020303" pitchFamily="18" charset="0"/>
                <a:cs typeface="Georgia" panose="02040502050405020303" pitchFamily="18" charset="0"/>
              </a:rPr>
              <a:t>with </a:t>
            </a:r>
            <a:r>
              <a:rPr lang="en-IN" sz="1800" b="0" i="0" u="none" strike="noStrike" spc="-15" dirty="0">
                <a:solidFill>
                  <a:srgbClr val="000000"/>
                </a:solidFill>
                <a:effectLst/>
                <a:latin typeface="Georgia" panose="02040502050405020303" pitchFamily="18" charset="0"/>
                <a:cs typeface="Georgia" panose="02040502050405020303" pitchFamily="18" charset="0"/>
              </a:rPr>
              <a:t>food  </a:t>
            </a:r>
            <a:r>
              <a:rPr lang="en-IN" sz="1800" b="0" i="0" u="none" strike="noStrike" spc="-25" dirty="0">
                <a:solidFill>
                  <a:srgbClr val="000000"/>
                </a:solidFill>
                <a:effectLst/>
                <a:latin typeface="Georgia" panose="02040502050405020303" pitchFamily="18" charset="0"/>
                <a:cs typeface="Georgia" panose="02040502050405020303" pitchFamily="18" charset="0"/>
              </a:rPr>
              <a:t>ingredients </a:t>
            </a:r>
            <a:r>
              <a:rPr lang="en-IN" sz="1800" b="0" i="0" u="none" strike="noStrike" spc="-50" dirty="0">
                <a:solidFill>
                  <a:srgbClr val="000000"/>
                </a:solidFill>
                <a:effectLst/>
                <a:latin typeface="Georgia" panose="02040502050405020303" pitchFamily="18" charset="0"/>
                <a:cs typeface="Georgia" panose="02040502050405020303" pitchFamily="18" charset="0"/>
              </a:rPr>
              <a:t>&amp; </a:t>
            </a:r>
            <a:r>
              <a:rPr lang="en-IN" sz="1800" b="0" i="0" u="none" strike="noStrike" spc="-20" dirty="0">
                <a:solidFill>
                  <a:srgbClr val="000000"/>
                </a:solidFill>
                <a:effectLst/>
                <a:latin typeface="Georgia" panose="02040502050405020303" pitchFamily="18" charset="0"/>
                <a:cs typeface="Georgia" panose="02040502050405020303" pitchFamily="18" charset="0"/>
              </a:rPr>
              <a:t>compatibility </a:t>
            </a:r>
            <a:r>
              <a:rPr lang="en-IN" sz="1800" b="0" i="0" u="none" strike="noStrike" spc="-10" dirty="0">
                <a:solidFill>
                  <a:srgbClr val="000000"/>
                </a:solidFill>
                <a:effectLst/>
                <a:latin typeface="Georgia" panose="02040502050405020303" pitchFamily="18" charset="0"/>
                <a:cs typeface="Georgia" panose="02040502050405020303" pitchFamily="18" charset="0"/>
              </a:rPr>
              <a:t>with </a:t>
            </a:r>
            <a:r>
              <a:rPr lang="en-IN" sz="1800" b="0" i="0" u="none" strike="noStrike" spc="-15" dirty="0">
                <a:solidFill>
                  <a:srgbClr val="000000"/>
                </a:solidFill>
                <a:effectLst/>
                <a:latin typeface="Georgia" panose="02040502050405020303" pitchFamily="18" charset="0"/>
                <a:cs typeface="Georgia" panose="02040502050405020303" pitchFamily="18" charset="0"/>
              </a:rPr>
              <a:t>to </a:t>
            </a:r>
            <a:r>
              <a:rPr lang="en-IN" sz="1800" b="0" i="0" u="none" strike="noStrike" spc="-30" dirty="0">
                <a:solidFill>
                  <a:srgbClr val="000000"/>
                </a:solidFill>
                <a:effectLst/>
                <a:latin typeface="Georgia" panose="02040502050405020303" pitchFamily="18" charset="0"/>
                <a:cs typeface="Georgia" panose="02040502050405020303" pitchFamily="18" charset="0"/>
              </a:rPr>
              <a:t>storage </a:t>
            </a:r>
            <a:r>
              <a:rPr lang="en-IN" sz="1800" b="0" i="0" u="none" strike="noStrike" spc="-20" dirty="0">
                <a:solidFill>
                  <a:srgbClr val="000000"/>
                </a:solidFill>
                <a:effectLst/>
                <a:latin typeface="Georgia" panose="02040502050405020303" pitchFamily="18" charset="0"/>
                <a:cs typeface="Georgia" panose="02040502050405020303" pitchFamily="18" charset="0"/>
              </a:rPr>
              <a:t>conditions </a:t>
            </a:r>
            <a:r>
              <a:rPr lang="en-IN" sz="1800" b="0" i="0" u="none" strike="noStrike" spc="-35" dirty="0">
                <a:solidFill>
                  <a:srgbClr val="000000"/>
                </a:solidFill>
                <a:effectLst/>
                <a:latin typeface="Georgia" panose="02040502050405020303" pitchFamily="18" charset="0"/>
                <a:cs typeface="Georgia" panose="02040502050405020303" pitchFamily="18" charset="0"/>
              </a:rPr>
              <a:t>is  </a:t>
            </a:r>
            <a:r>
              <a:rPr lang="en-IN" sz="1800" b="0" i="0" u="none" strike="noStrike" spc="-25" dirty="0">
                <a:solidFill>
                  <a:srgbClr val="000000"/>
                </a:solidFill>
                <a:effectLst/>
                <a:latin typeface="Georgia" panose="02040502050405020303" pitchFamily="18" charset="0"/>
                <a:cs typeface="Georgia" panose="02040502050405020303" pitchFamily="18" charset="0"/>
              </a:rPr>
              <a:t>examined </a:t>
            </a:r>
            <a:r>
              <a:rPr lang="en-IN" sz="1800" b="0" i="0" u="none" strike="noStrike" spc="-20" dirty="0">
                <a:solidFill>
                  <a:srgbClr val="000000"/>
                </a:solidFill>
                <a:effectLst/>
                <a:latin typeface="Georgia" panose="02040502050405020303" pitchFamily="18" charset="0"/>
                <a:cs typeface="Georgia" panose="02040502050405020303" pitchFamily="18" charset="0"/>
              </a:rPr>
              <a:t>using sensory evaluation.</a:t>
            </a:r>
            <a:endParaRPr lang="en-IN" sz="1800" b="0" i="0" u="none" strike="noStrike" dirty="0">
              <a:effectLst/>
              <a:latin typeface="Arial" panose="020B0604020202020204" pitchFamily="34" charset="0"/>
            </a:endParaRPr>
          </a:p>
          <a:p>
            <a:pPr marL="36576" indent="0" algn="just" fontAlgn="t">
              <a:lnSpc>
                <a:spcPct val="150000"/>
              </a:lnSpc>
              <a:spcBef>
                <a:spcPts val="350"/>
              </a:spcBef>
              <a:spcAft>
                <a:spcPts val="0"/>
              </a:spcAft>
              <a:buNone/>
              <a:tabLst>
                <a:tab pos="268605" algn="l"/>
              </a:tabLst>
            </a:pPr>
            <a:r>
              <a:rPr lang="en-IN" sz="1800" b="0" i="0" u="none" strike="noStrike" spc="-20" dirty="0">
                <a:solidFill>
                  <a:srgbClr val="000000"/>
                </a:solidFill>
                <a:effectLst/>
                <a:latin typeface="Georgia" panose="02040502050405020303" pitchFamily="18" charset="0"/>
                <a:cs typeface="Georgia" panose="02040502050405020303" pitchFamily="18" charset="0"/>
              </a:rPr>
              <a:t>6. Shelf-life</a:t>
            </a:r>
            <a:r>
              <a:rPr lang="en-IN" sz="1800" b="0" i="0" u="none" strike="noStrike" spc="-130" dirty="0">
                <a:solidFill>
                  <a:srgbClr val="000000"/>
                </a:solidFill>
                <a:effectLst/>
                <a:latin typeface="Georgia" panose="02040502050405020303" pitchFamily="18" charset="0"/>
                <a:cs typeface="Georgia" panose="02040502050405020303" pitchFamily="18" charset="0"/>
              </a:rPr>
              <a:t> </a:t>
            </a:r>
            <a:r>
              <a:rPr lang="en-IN" sz="1800" b="0" i="0" u="none" strike="noStrike" spc="-30" dirty="0">
                <a:solidFill>
                  <a:srgbClr val="000000"/>
                </a:solidFill>
                <a:effectLst/>
                <a:latin typeface="Georgia" panose="02040502050405020303" pitchFamily="18" charset="0"/>
                <a:cs typeface="Georgia" panose="02040502050405020303" pitchFamily="18" charset="0"/>
              </a:rPr>
              <a:t>studies:</a:t>
            </a:r>
            <a:endParaRPr lang="en-IN" sz="1800" b="0" i="0" u="none" strike="noStrike" dirty="0">
              <a:effectLst/>
              <a:latin typeface="Arial" panose="020B0604020202020204" pitchFamily="34" charset="0"/>
            </a:endParaRPr>
          </a:p>
          <a:p>
            <a:pPr marL="384048" marR="54864" indent="-164592" algn="just" fontAlgn="t">
              <a:lnSpc>
                <a:spcPct val="150000"/>
              </a:lnSpc>
              <a:spcBef>
                <a:spcPts val="345"/>
              </a:spcBef>
              <a:spcAft>
                <a:spcPts val="0"/>
              </a:spcAft>
              <a:tabLst>
                <a:tab pos="384175" algn="l"/>
              </a:tabLst>
            </a:pPr>
            <a:r>
              <a:rPr lang="en-IN" sz="1800" b="0" i="0" u="none" strike="noStrike" spc="-25" dirty="0">
                <a:solidFill>
                  <a:srgbClr val="000000"/>
                </a:solidFill>
                <a:effectLst/>
                <a:latin typeface="Georgia" panose="02040502050405020303" pitchFamily="18" charset="0"/>
                <a:cs typeface="Georgia" panose="02040502050405020303" pitchFamily="18" charset="0"/>
              </a:rPr>
              <a:t>Sensory </a:t>
            </a:r>
            <a:r>
              <a:rPr lang="en-IN" sz="1800" b="0" i="0" u="none" strike="noStrike" spc="-20" dirty="0">
                <a:solidFill>
                  <a:srgbClr val="000000"/>
                </a:solidFill>
                <a:effectLst/>
                <a:latin typeface="Georgia" panose="02040502050405020303" pitchFamily="18" charset="0"/>
                <a:cs typeface="Georgia" panose="02040502050405020303" pitchFamily="18" charset="0"/>
              </a:rPr>
              <a:t>evaluation monitor </a:t>
            </a:r>
            <a:r>
              <a:rPr lang="en-IN" sz="1800" b="0" i="0" u="none" strike="noStrike" spc="-10" dirty="0">
                <a:solidFill>
                  <a:srgbClr val="000000"/>
                </a:solidFill>
                <a:effectLst/>
                <a:latin typeface="Georgia" panose="02040502050405020303" pitchFamily="18" charset="0"/>
                <a:cs typeface="Georgia" panose="02040502050405020303" pitchFamily="18" charset="0"/>
              </a:rPr>
              <a:t>the </a:t>
            </a:r>
            <a:r>
              <a:rPr lang="en-IN" sz="1800" b="0" i="0" u="none" strike="noStrike" spc="-25" dirty="0">
                <a:solidFill>
                  <a:srgbClr val="000000"/>
                </a:solidFill>
                <a:effectLst/>
                <a:latin typeface="Georgia" panose="02040502050405020303" pitchFamily="18" charset="0"/>
                <a:cs typeface="Georgia" panose="02040502050405020303" pitchFamily="18" charset="0"/>
              </a:rPr>
              <a:t>changes </a:t>
            </a:r>
            <a:r>
              <a:rPr lang="en-IN" sz="1800" b="0" i="0" u="none" strike="noStrike" spc="-20" dirty="0">
                <a:solidFill>
                  <a:srgbClr val="000000"/>
                </a:solidFill>
                <a:effectLst/>
                <a:latin typeface="Georgia" panose="02040502050405020303" pitchFamily="18" charset="0"/>
                <a:cs typeface="Georgia" panose="02040502050405020303" pitchFamily="18" charset="0"/>
              </a:rPr>
              <a:t>during </a:t>
            </a:r>
            <a:r>
              <a:rPr lang="en-IN" sz="1800" b="0" i="0" u="none" strike="noStrike" spc="-30" dirty="0">
                <a:solidFill>
                  <a:srgbClr val="000000"/>
                </a:solidFill>
                <a:effectLst/>
                <a:latin typeface="Georgia" panose="02040502050405020303" pitchFamily="18" charset="0"/>
                <a:cs typeface="Georgia" panose="02040502050405020303" pitchFamily="18" charset="0"/>
              </a:rPr>
              <a:t>storage,  </a:t>
            </a:r>
            <a:r>
              <a:rPr lang="en-IN" sz="1800" b="0" i="0" u="none" strike="noStrike" spc="-20" dirty="0">
                <a:solidFill>
                  <a:srgbClr val="000000"/>
                </a:solidFill>
                <a:effectLst/>
                <a:latin typeface="Georgia" panose="02040502050405020303" pitchFamily="18" charset="0"/>
                <a:cs typeface="Georgia" panose="02040502050405020303" pitchFamily="18" charset="0"/>
              </a:rPr>
              <a:t>determine </a:t>
            </a:r>
            <a:r>
              <a:rPr lang="en-IN" sz="1800" b="0" i="0" u="none" strike="noStrike" spc="-10" dirty="0">
                <a:solidFill>
                  <a:srgbClr val="000000"/>
                </a:solidFill>
                <a:effectLst/>
                <a:latin typeface="Georgia" panose="02040502050405020303" pitchFamily="18" charset="0"/>
                <a:cs typeface="Georgia" panose="02040502050405020303" pitchFamily="18" charset="0"/>
              </a:rPr>
              <a:t>the </a:t>
            </a:r>
            <a:r>
              <a:rPr lang="en-IN" sz="1800" b="0" i="0" u="none" strike="noStrike" spc="-25" dirty="0">
                <a:solidFill>
                  <a:srgbClr val="000000"/>
                </a:solidFill>
                <a:effectLst/>
                <a:latin typeface="Georgia" panose="02040502050405020303" pitchFamily="18" charset="0"/>
                <a:cs typeface="Georgia" panose="02040502050405020303" pitchFamily="18" charset="0"/>
              </a:rPr>
              <a:t>nature </a:t>
            </a:r>
            <a:r>
              <a:rPr lang="en-IN" sz="1800" b="0" i="0" u="none" strike="noStrike" spc="-50" dirty="0">
                <a:solidFill>
                  <a:srgbClr val="000000"/>
                </a:solidFill>
                <a:effectLst/>
                <a:latin typeface="Georgia" panose="02040502050405020303" pitchFamily="18" charset="0"/>
                <a:cs typeface="Georgia" panose="02040502050405020303" pitchFamily="18" charset="0"/>
              </a:rPr>
              <a:t>&amp; </a:t>
            </a:r>
            <a:r>
              <a:rPr lang="en-IN" sz="1800" b="0" i="0" u="none" strike="noStrike" spc="-15" dirty="0">
                <a:solidFill>
                  <a:srgbClr val="000000"/>
                </a:solidFill>
                <a:effectLst/>
                <a:latin typeface="Georgia" panose="02040502050405020303" pitchFamily="18" charset="0"/>
                <a:cs typeface="Georgia" panose="02040502050405020303" pitchFamily="18" charset="0"/>
              </a:rPr>
              <a:t>extent of </a:t>
            </a:r>
            <a:r>
              <a:rPr lang="en-IN" sz="1800" b="0" i="0" u="none" strike="noStrike" spc="-10" dirty="0">
                <a:solidFill>
                  <a:srgbClr val="000000"/>
                </a:solidFill>
                <a:effectLst/>
                <a:latin typeface="Georgia" panose="02040502050405020303" pitchFamily="18" charset="0"/>
                <a:cs typeface="Georgia" panose="02040502050405020303" pitchFamily="18" charset="0"/>
              </a:rPr>
              <a:t>defects </a:t>
            </a:r>
            <a:r>
              <a:rPr lang="en-IN" sz="1800" b="0" i="0" u="none" strike="noStrike" spc="-20" dirty="0">
                <a:solidFill>
                  <a:srgbClr val="000000"/>
                </a:solidFill>
                <a:effectLst/>
                <a:latin typeface="Georgia" panose="02040502050405020303" pitchFamily="18" charset="0"/>
                <a:cs typeface="Georgia" panose="02040502050405020303" pitchFamily="18" charset="0"/>
              </a:rPr>
              <a:t>during </a:t>
            </a:r>
            <a:r>
              <a:rPr lang="en-IN" sz="1800" b="0" i="0" u="none" strike="noStrike" spc="-30" dirty="0">
                <a:solidFill>
                  <a:srgbClr val="000000"/>
                </a:solidFill>
                <a:effectLst/>
                <a:latin typeface="Georgia" panose="02040502050405020303" pitchFamily="18" charset="0"/>
                <a:cs typeface="Georgia" panose="02040502050405020303" pitchFamily="18" charset="0"/>
              </a:rPr>
              <a:t>storage </a:t>
            </a:r>
            <a:r>
              <a:rPr lang="en-IN" sz="1800" b="0" i="0" u="none" strike="noStrike" spc="-20" dirty="0">
                <a:solidFill>
                  <a:srgbClr val="000000"/>
                </a:solidFill>
                <a:effectLst/>
                <a:latin typeface="Georgia" panose="02040502050405020303" pitchFamily="18" charset="0"/>
                <a:cs typeface="Georgia" panose="02040502050405020303" pitchFamily="18" charset="0"/>
              </a:rPr>
              <a:t>so  </a:t>
            </a:r>
            <a:r>
              <a:rPr lang="en-IN" sz="1800" b="0" i="0" u="none" strike="noStrike" spc="-10" dirty="0">
                <a:solidFill>
                  <a:srgbClr val="000000"/>
                </a:solidFill>
                <a:effectLst/>
                <a:latin typeface="Georgia" panose="02040502050405020303" pitchFamily="18" charset="0"/>
                <a:cs typeface="Georgia" panose="02040502050405020303" pitchFamily="18" charset="0"/>
              </a:rPr>
              <a:t>that </a:t>
            </a:r>
            <a:r>
              <a:rPr lang="en-IN" sz="1800" b="0" i="0" u="none" strike="noStrike" spc="-30" dirty="0">
                <a:solidFill>
                  <a:srgbClr val="000000"/>
                </a:solidFill>
                <a:effectLst/>
                <a:latin typeface="Georgia" panose="02040502050405020303" pitchFamily="18" charset="0"/>
                <a:cs typeface="Georgia" panose="02040502050405020303" pitchFamily="18" charset="0"/>
              </a:rPr>
              <a:t>preventive measures </a:t>
            </a:r>
            <a:r>
              <a:rPr lang="en-IN" sz="1800" b="0" i="0" u="none" strike="noStrike" spc="-15" dirty="0">
                <a:solidFill>
                  <a:srgbClr val="000000"/>
                </a:solidFill>
                <a:effectLst/>
                <a:latin typeface="Georgia" panose="02040502050405020303" pitchFamily="18" charset="0"/>
                <a:cs typeface="Georgia" panose="02040502050405020303" pitchFamily="18" charset="0"/>
              </a:rPr>
              <a:t>can </a:t>
            </a:r>
            <a:r>
              <a:rPr lang="en-IN" sz="1800" b="0" i="0" u="none" strike="noStrike" spc="-10" dirty="0">
                <a:solidFill>
                  <a:srgbClr val="000000"/>
                </a:solidFill>
                <a:effectLst/>
                <a:latin typeface="Georgia" panose="02040502050405020303" pitchFamily="18" charset="0"/>
                <a:cs typeface="Georgia" panose="02040502050405020303" pitchFamily="18" charset="0"/>
              </a:rPr>
              <a:t>be</a:t>
            </a:r>
            <a:r>
              <a:rPr lang="en-IN" sz="1800" b="0" i="0" u="none" strike="noStrike" spc="-65" dirty="0">
                <a:solidFill>
                  <a:srgbClr val="000000"/>
                </a:solidFill>
                <a:effectLst/>
                <a:latin typeface="Georgia" panose="02040502050405020303" pitchFamily="18" charset="0"/>
                <a:cs typeface="Georgia" panose="02040502050405020303" pitchFamily="18" charset="0"/>
              </a:rPr>
              <a:t> </a:t>
            </a:r>
            <a:r>
              <a:rPr lang="en-IN" sz="1800" b="0" i="0" u="none" strike="noStrike" spc="-20" dirty="0">
                <a:solidFill>
                  <a:srgbClr val="000000"/>
                </a:solidFill>
                <a:effectLst/>
                <a:latin typeface="Georgia" panose="02040502050405020303" pitchFamily="18" charset="0"/>
                <a:cs typeface="Georgia" panose="02040502050405020303" pitchFamily="18" charset="0"/>
              </a:rPr>
              <a:t>taken.</a:t>
            </a:r>
            <a:endParaRPr lang="en-IN" sz="1800" b="0" i="0" u="none" strike="noStrike" dirty="0">
              <a:effectLst/>
              <a:latin typeface="Arial" panose="020B0604020202020204" pitchFamily="34" charset="0"/>
            </a:endParaRPr>
          </a:p>
          <a:p>
            <a:pPr marL="384048" marR="484632" indent="-164592" algn="just" fontAlgn="t">
              <a:lnSpc>
                <a:spcPct val="150000"/>
              </a:lnSpc>
              <a:spcBef>
                <a:spcPts val="315"/>
              </a:spcBef>
              <a:spcAft>
                <a:spcPts val="0"/>
              </a:spcAft>
              <a:tabLst>
                <a:tab pos="384175" algn="l"/>
              </a:tabLst>
            </a:pPr>
            <a:r>
              <a:rPr lang="en-IN" sz="1800" b="0" i="0" u="none" strike="noStrike" spc="-40" dirty="0">
                <a:solidFill>
                  <a:srgbClr val="000000"/>
                </a:solidFill>
                <a:effectLst/>
                <a:latin typeface="Georgia" panose="02040502050405020303" pitchFamily="18" charset="0"/>
                <a:cs typeface="Georgia" panose="02040502050405020303" pitchFamily="18" charset="0"/>
              </a:rPr>
              <a:t>‘Expiry Date’/ </a:t>
            </a:r>
            <a:r>
              <a:rPr lang="en-IN" sz="1800" b="0" i="0" u="none" strike="noStrike" spc="-35" dirty="0">
                <a:solidFill>
                  <a:srgbClr val="000000"/>
                </a:solidFill>
                <a:effectLst/>
                <a:latin typeface="Georgia" panose="02040502050405020303" pitchFamily="18" charset="0"/>
                <a:cs typeface="Georgia" panose="02040502050405020303" pitchFamily="18" charset="0"/>
              </a:rPr>
              <a:t>‘Best </a:t>
            </a:r>
            <a:r>
              <a:rPr lang="en-IN" sz="1800" b="0" i="0" u="none" strike="noStrike" spc="-30" dirty="0">
                <a:solidFill>
                  <a:srgbClr val="000000"/>
                </a:solidFill>
                <a:effectLst/>
                <a:latin typeface="Georgia" panose="02040502050405020303" pitchFamily="18" charset="0"/>
                <a:cs typeface="Georgia" panose="02040502050405020303" pitchFamily="18" charset="0"/>
              </a:rPr>
              <a:t>Before Date’ </a:t>
            </a:r>
            <a:r>
              <a:rPr lang="en-IN" sz="1800" b="0" i="0" u="none" strike="noStrike" spc="-35" dirty="0">
                <a:solidFill>
                  <a:srgbClr val="000000"/>
                </a:solidFill>
                <a:effectLst/>
                <a:latin typeface="Georgia" panose="02040502050405020303" pitchFamily="18" charset="0"/>
                <a:cs typeface="Georgia" panose="02040502050405020303" pitchFamily="18" charset="0"/>
              </a:rPr>
              <a:t>is </a:t>
            </a:r>
            <a:r>
              <a:rPr lang="en-IN" sz="1800" b="0" i="0" u="none" strike="noStrike" spc="-20" dirty="0">
                <a:solidFill>
                  <a:srgbClr val="000000"/>
                </a:solidFill>
                <a:effectLst/>
                <a:latin typeface="Georgia" panose="02040502050405020303" pitchFamily="18" charset="0"/>
                <a:cs typeface="Georgia" panose="02040502050405020303" pitchFamily="18" charset="0"/>
              </a:rPr>
              <a:t>determined using  </a:t>
            </a:r>
            <a:r>
              <a:rPr lang="en-IN" sz="1800" b="0" i="0" u="none" strike="noStrike" spc="-25" dirty="0">
                <a:solidFill>
                  <a:srgbClr val="000000"/>
                </a:solidFill>
                <a:effectLst/>
                <a:latin typeface="Georgia" panose="02040502050405020303" pitchFamily="18" charset="0"/>
                <a:cs typeface="Georgia" panose="02040502050405020303" pitchFamily="18" charset="0"/>
              </a:rPr>
              <a:t>sensorial, </a:t>
            </a:r>
            <a:r>
              <a:rPr lang="en-IN" sz="1800" b="0" i="0" u="none" strike="noStrike" spc="-15" dirty="0">
                <a:solidFill>
                  <a:srgbClr val="000000"/>
                </a:solidFill>
                <a:effectLst/>
                <a:latin typeface="Georgia" panose="02040502050405020303" pitchFamily="18" charset="0"/>
                <a:cs typeface="Georgia" panose="02040502050405020303" pitchFamily="18" charset="0"/>
              </a:rPr>
              <a:t>chemical </a:t>
            </a:r>
            <a:r>
              <a:rPr lang="en-IN" sz="1800" b="0" i="0" u="none" strike="noStrike" spc="-50" dirty="0">
                <a:solidFill>
                  <a:srgbClr val="000000"/>
                </a:solidFill>
                <a:effectLst/>
                <a:latin typeface="Georgia" panose="02040502050405020303" pitchFamily="18" charset="0"/>
                <a:cs typeface="Georgia" panose="02040502050405020303" pitchFamily="18" charset="0"/>
              </a:rPr>
              <a:t>&amp; </a:t>
            </a:r>
            <a:r>
              <a:rPr lang="en-IN" sz="1800" b="0" i="0" u="none" strike="noStrike" spc="-15" dirty="0">
                <a:solidFill>
                  <a:srgbClr val="000000"/>
                </a:solidFill>
                <a:effectLst/>
                <a:latin typeface="Georgia" panose="02040502050405020303" pitchFamily="18" charset="0"/>
                <a:cs typeface="Georgia" panose="02040502050405020303" pitchFamily="18" charset="0"/>
              </a:rPr>
              <a:t>microbiological</a:t>
            </a:r>
            <a:r>
              <a:rPr lang="en-IN" sz="1800" b="0" i="0" u="none" strike="noStrike" spc="125" dirty="0">
                <a:solidFill>
                  <a:srgbClr val="000000"/>
                </a:solidFill>
                <a:effectLst/>
                <a:latin typeface="Georgia" panose="02040502050405020303" pitchFamily="18" charset="0"/>
                <a:cs typeface="Georgia" panose="02040502050405020303" pitchFamily="18" charset="0"/>
              </a:rPr>
              <a:t> </a:t>
            </a:r>
            <a:r>
              <a:rPr lang="en-IN" sz="1800" b="0" i="0" u="none" strike="noStrike" spc="-15" dirty="0">
                <a:solidFill>
                  <a:srgbClr val="000000"/>
                </a:solidFill>
                <a:effectLst/>
                <a:latin typeface="Georgia" panose="02040502050405020303" pitchFamily="18" charset="0"/>
                <a:cs typeface="Georgia" panose="02040502050405020303" pitchFamily="18" charset="0"/>
              </a:rPr>
              <a:t>techniques</a:t>
            </a:r>
            <a:endParaRPr lang="en-IN" sz="1800" b="0" i="0" u="none" strike="noStrike" dirty="0">
              <a:effectLst/>
              <a:latin typeface="Arial" panose="020B0604020202020204" pitchFamily="34" charset="0"/>
            </a:endParaRP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322255507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65</TotalTime>
  <Words>807</Words>
  <Application>Microsoft Office PowerPoint</Application>
  <PresentationFormat>Widescreen</PresentationFormat>
  <Paragraphs>68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20" baseType="lpstr">
      <vt:lpstr>Aparajita</vt:lpstr>
      <vt:lpstr>Arial</vt:lpstr>
      <vt:lpstr>Carlito</vt:lpstr>
      <vt:lpstr>Georgia</vt:lpstr>
      <vt:lpstr>Palace Script MT</vt:lpstr>
      <vt:lpstr>Poor Richard</vt:lpstr>
      <vt:lpstr>Trebuchet MS</vt:lpstr>
      <vt:lpstr>Wingdings 3</vt:lpstr>
      <vt:lpstr>Facet</vt:lpstr>
      <vt:lpstr>Introduction, definition and importance of sensory evaluation in relation to consumer acceptability and economic aspects. Terminology related to sensory evaluation</vt:lpstr>
      <vt:lpstr>Factors Affecting Consumers Acceptability of Food Products</vt:lpstr>
      <vt:lpstr>Factors Affecting Consumers Acceptability of Food Products</vt:lpstr>
      <vt:lpstr>Definition of Sensory Evaluation</vt:lpstr>
      <vt:lpstr>Definition of Sensory Evaluation</vt:lpstr>
      <vt:lpstr>Definition of Sensory Evaluation</vt:lpstr>
      <vt:lpstr>Application of Sensory Evaluation in  Dairy &amp; Food Industry </vt:lpstr>
      <vt:lpstr>Application of Sensory Evaluation in  Dairy &amp; Food Industry</vt:lpstr>
      <vt:lpstr>Application of Sensory Evaluation in  Dairy &amp; Food Industry </vt:lpstr>
      <vt:lpstr>Application of Sensory Evaluation in  Dairy &amp; Food Industry </vt:lpstr>
      <vt:lpstr>Thank You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SOMA MAJI</dc:creator>
  <cp:lastModifiedBy>SOMA MAJI</cp:lastModifiedBy>
  <cp:revision>7</cp:revision>
  <dcterms:created xsi:type="dcterms:W3CDTF">2021-04-22T18:23:29Z</dcterms:created>
  <dcterms:modified xsi:type="dcterms:W3CDTF">2021-04-22T19:29:22Z</dcterms:modified>
</cp:coreProperties>
</file>